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sldIdLst>
    <p:sldId id="256" r:id="rId2"/>
    <p:sldId id="303" r:id="rId3"/>
    <p:sldId id="305" r:id="rId4"/>
    <p:sldId id="307" r:id="rId5"/>
    <p:sldId id="308" r:id="rId6"/>
    <p:sldId id="323" r:id="rId7"/>
    <p:sldId id="309" r:id="rId8"/>
    <p:sldId id="311" r:id="rId9"/>
    <p:sldId id="312" r:id="rId10"/>
    <p:sldId id="326" r:id="rId11"/>
    <p:sldId id="328" r:id="rId12"/>
    <p:sldId id="313" r:id="rId13"/>
    <p:sldId id="314" r:id="rId14"/>
    <p:sldId id="315" r:id="rId15"/>
    <p:sldId id="316" r:id="rId16"/>
    <p:sldId id="317" r:id="rId17"/>
    <p:sldId id="318" r:id="rId18"/>
    <p:sldId id="319" r:id="rId19"/>
    <p:sldId id="320" r:id="rId20"/>
    <p:sldId id="322" r:id="rId21"/>
    <p:sldId id="324" r:id="rId22"/>
    <p:sldId id="325"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003399"/>
    <a:srgbClr val="000099"/>
    <a:srgbClr val="CC0000"/>
    <a:srgbClr val="666633"/>
    <a:srgbClr val="336600"/>
    <a:srgbClr val="FF00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56" autoAdjust="0"/>
  </p:normalViewPr>
  <p:slideViewPr>
    <p:cSldViewPr snapToGrid="0">
      <p:cViewPr varScale="1">
        <p:scale>
          <a:sx n="87" d="100"/>
          <a:sy n="87" d="100"/>
        </p:scale>
        <p:origin x="109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image" Target="../media/image114.wmf"/><Relationship Id="rId3" Type="http://schemas.openxmlformats.org/officeDocument/2006/relationships/image" Target="../media/image104.wmf"/><Relationship Id="rId7" Type="http://schemas.openxmlformats.org/officeDocument/2006/relationships/image" Target="../media/image108.wmf"/><Relationship Id="rId12" Type="http://schemas.openxmlformats.org/officeDocument/2006/relationships/image" Target="../media/image113.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11" Type="http://schemas.openxmlformats.org/officeDocument/2006/relationships/image" Target="../media/image112.wmf"/><Relationship Id="rId5" Type="http://schemas.openxmlformats.org/officeDocument/2006/relationships/image" Target="../media/image106.wmf"/><Relationship Id="rId15" Type="http://schemas.openxmlformats.org/officeDocument/2006/relationships/image" Target="../media/image11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 Id="rId14" Type="http://schemas.openxmlformats.org/officeDocument/2006/relationships/image" Target="../media/image11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image" Target="../media/image128.wmf"/><Relationship Id="rId3" Type="http://schemas.openxmlformats.org/officeDocument/2006/relationships/image" Target="../media/image114.wmf"/><Relationship Id="rId7" Type="http://schemas.openxmlformats.org/officeDocument/2006/relationships/image" Target="../media/image122.wmf"/><Relationship Id="rId12" Type="http://schemas.openxmlformats.org/officeDocument/2006/relationships/image" Target="../media/image127.e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1.wmf"/><Relationship Id="rId11" Type="http://schemas.openxmlformats.org/officeDocument/2006/relationships/image" Target="../media/image126.wmf"/><Relationship Id="rId5" Type="http://schemas.openxmlformats.org/officeDocument/2006/relationships/image" Target="../media/image120.wmf"/><Relationship Id="rId15" Type="http://schemas.openxmlformats.org/officeDocument/2006/relationships/image" Target="../media/image130.emf"/><Relationship Id="rId10" Type="http://schemas.openxmlformats.org/officeDocument/2006/relationships/image" Target="../media/image125.wmf"/><Relationship Id="rId4" Type="http://schemas.openxmlformats.org/officeDocument/2006/relationships/image" Target="../media/image115.wmf"/><Relationship Id="rId9" Type="http://schemas.openxmlformats.org/officeDocument/2006/relationships/image" Target="../media/image124.wmf"/><Relationship Id="rId14" Type="http://schemas.openxmlformats.org/officeDocument/2006/relationships/image" Target="../media/image12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3.wmf"/><Relationship Id="rId1" Type="http://schemas.openxmlformats.org/officeDocument/2006/relationships/image" Target="../media/image8.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e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F504E1-A8AC-4F08-91F1-7FBD6A0E7519}" type="slidenum">
              <a:rPr lang="en-US"/>
              <a:pPr>
                <a:defRPr/>
              </a:pPr>
              <a:t>‹#›</a:t>
            </a:fld>
            <a:endParaRPr lang="en-US"/>
          </a:p>
        </p:txBody>
      </p:sp>
    </p:spTree>
    <p:extLst>
      <p:ext uri="{BB962C8B-B14F-4D97-AF65-F5344CB8AC3E}">
        <p14:creationId xmlns:p14="http://schemas.microsoft.com/office/powerpoint/2010/main" val="23455284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3B0B9F0-78D4-4C69-A153-BD8BD4B03A91}" type="slidenum">
              <a:rPr lang="en-US" smtClean="0"/>
              <a:pPr/>
              <a:t>1</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2815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8</a:t>
            </a:fld>
            <a:endParaRPr lang="en-US"/>
          </a:p>
        </p:txBody>
      </p:sp>
    </p:spTree>
    <p:extLst>
      <p:ext uri="{BB962C8B-B14F-4D97-AF65-F5344CB8AC3E}">
        <p14:creationId xmlns:p14="http://schemas.microsoft.com/office/powerpoint/2010/main" val="52630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CF31E2-911E-4E07-9EC8-2F0A5714344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C0D146-BDAA-4BBF-84BA-915033C8DD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3862BE-776C-4F7A-A2B8-4FDEA4E34DF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A70D68-413C-4300-8120-3BC80F9537A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52E13E-699C-450E-8FDD-065B82D031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04F392-2922-40C2-A928-B2C30BE14D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E957620-E2AC-46C8-944A-9BDDB33D495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A949DAA-2B2A-4017-895E-FC6C49EBF0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40D5AC-DC71-44B7-A2F3-C5716C41B9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905F5E-F165-44BC-BFAE-74FDE0C5A6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B23C71-B7AE-460A-BBE7-1CE7839E111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617A98D-F8A3-40DA-AED6-DFE87CF4EC6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64.png"/><Relationship Id="rId7" Type="http://schemas.openxmlformats.org/officeDocument/2006/relationships/image" Target="../media/image61.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60.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2.wmf"/></Relationships>
</file>

<file path=ppt/slides/_rels/slide12.xml.rels><?xml version="1.0" encoding="UTF-8" standalone="yes"?>
<Relationships xmlns="http://schemas.openxmlformats.org/package/2006/relationships"><Relationship Id="rId3" Type="http://schemas.openxmlformats.org/officeDocument/2006/relationships/image" Target="../media/image67.jpeg"/><Relationship Id="rId7" Type="http://schemas.openxmlformats.org/officeDocument/2006/relationships/image" Target="../media/image66.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64.bin"/><Relationship Id="rId5" Type="http://schemas.openxmlformats.org/officeDocument/2006/relationships/image" Target="../media/image65.wmf"/><Relationship Id="rId4" Type="http://schemas.openxmlformats.org/officeDocument/2006/relationships/oleObject" Target="../embeddings/oleObject63.bin"/></Relationships>
</file>

<file path=ppt/slides/_rels/slide13.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69.wmf"/><Relationship Id="rId11" Type="http://schemas.openxmlformats.org/officeDocument/2006/relationships/image" Target="../media/image72.emf"/><Relationship Id="rId5" Type="http://schemas.openxmlformats.org/officeDocument/2006/relationships/oleObject" Target="../embeddings/oleObject66.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77.wmf"/><Relationship Id="rId18" Type="http://schemas.openxmlformats.org/officeDocument/2006/relationships/image" Target="../media/image81.emf"/><Relationship Id="rId3" Type="http://schemas.openxmlformats.org/officeDocument/2006/relationships/oleObject" Target="../embeddings/oleObject69.bin"/><Relationship Id="rId7" Type="http://schemas.openxmlformats.org/officeDocument/2006/relationships/image" Target="../media/image74.wmf"/><Relationship Id="rId12" Type="http://schemas.openxmlformats.org/officeDocument/2006/relationships/oleObject" Target="../embeddings/oleObject73.bin"/><Relationship Id="rId17" Type="http://schemas.openxmlformats.org/officeDocument/2006/relationships/image" Target="../media/image79.wmf"/><Relationship Id="rId2" Type="http://schemas.openxmlformats.org/officeDocument/2006/relationships/slideLayout" Target="../slideLayouts/slideLayout6.xml"/><Relationship Id="rId16" Type="http://schemas.openxmlformats.org/officeDocument/2006/relationships/oleObject" Target="../embeddings/oleObject75.bin"/><Relationship Id="rId1" Type="http://schemas.openxmlformats.org/officeDocument/2006/relationships/vmlDrawing" Target="../drawings/vmlDrawing12.vml"/><Relationship Id="rId6" Type="http://schemas.openxmlformats.org/officeDocument/2006/relationships/oleObject" Target="../embeddings/oleObject70.bin"/><Relationship Id="rId11" Type="http://schemas.openxmlformats.org/officeDocument/2006/relationships/image" Target="../media/image76.wmf"/><Relationship Id="rId5" Type="http://schemas.openxmlformats.org/officeDocument/2006/relationships/image" Target="../media/image80.emf"/><Relationship Id="rId15" Type="http://schemas.openxmlformats.org/officeDocument/2006/relationships/image" Target="../media/image78.wmf"/><Relationship Id="rId10" Type="http://schemas.openxmlformats.org/officeDocument/2006/relationships/oleObject" Target="../embeddings/oleObject72.bin"/><Relationship Id="rId4" Type="http://schemas.openxmlformats.org/officeDocument/2006/relationships/image" Target="../media/image73.wmf"/><Relationship Id="rId9" Type="http://schemas.openxmlformats.org/officeDocument/2006/relationships/image" Target="../media/image75.wmf"/><Relationship Id="rId14" Type="http://schemas.openxmlformats.org/officeDocument/2006/relationships/oleObject" Target="../embeddings/oleObject74.bin"/></Relationships>
</file>

<file path=ppt/slides/_rels/slide15.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83.wmf"/><Relationship Id="rId5" Type="http://schemas.openxmlformats.org/officeDocument/2006/relationships/oleObject" Target="../embeddings/oleObject77.bin"/><Relationship Id="rId4" Type="http://schemas.openxmlformats.org/officeDocument/2006/relationships/image" Target="../media/image82.wmf"/></Relationships>
</file>

<file path=ppt/slides/_rels/slide16.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85.wmf"/><Relationship Id="rId5" Type="http://schemas.openxmlformats.org/officeDocument/2006/relationships/oleObject" Target="../embeddings/oleObject80.bin"/><Relationship Id="rId4" Type="http://schemas.openxmlformats.org/officeDocument/2006/relationships/image" Target="../media/image8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88.wmf"/><Relationship Id="rId5" Type="http://schemas.openxmlformats.org/officeDocument/2006/relationships/oleObject" Target="../embeddings/oleObject83.bin"/><Relationship Id="rId4" Type="http://schemas.openxmlformats.org/officeDocument/2006/relationships/image" Target="../media/image87.wmf"/></Relationships>
</file>

<file path=ppt/slides/_rels/slide1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92.jpeg"/><Relationship Id="rId5" Type="http://schemas.openxmlformats.org/officeDocument/2006/relationships/image" Target="../media/image90.wmf"/><Relationship Id="rId4" Type="http://schemas.openxmlformats.org/officeDocument/2006/relationships/oleObject" Target="../embeddings/oleObject84.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6.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20.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90.bin"/><Relationship Id="rId18" Type="http://schemas.openxmlformats.org/officeDocument/2006/relationships/image" Target="../media/image100.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7.wmf"/><Relationship Id="rId17" Type="http://schemas.openxmlformats.org/officeDocument/2006/relationships/oleObject" Target="../embeddings/oleObject92.bin"/><Relationship Id="rId2" Type="http://schemas.openxmlformats.org/officeDocument/2006/relationships/slideLayout" Target="../slideLayouts/slideLayout6.xml"/><Relationship Id="rId16" Type="http://schemas.openxmlformats.org/officeDocument/2006/relationships/image" Target="../media/image99.wmf"/><Relationship Id="rId1" Type="http://schemas.openxmlformats.org/officeDocument/2006/relationships/vmlDrawing" Target="../drawings/vmlDrawing17.vml"/><Relationship Id="rId6" Type="http://schemas.openxmlformats.org/officeDocument/2006/relationships/image" Target="../media/image94.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96.wmf"/><Relationship Id="rId19" Type="http://schemas.openxmlformats.org/officeDocument/2006/relationships/image" Target="../media/image101.emf"/><Relationship Id="rId4" Type="http://schemas.openxmlformats.org/officeDocument/2006/relationships/image" Target="../media/image93.wmf"/><Relationship Id="rId9" Type="http://schemas.openxmlformats.org/officeDocument/2006/relationships/oleObject" Target="../embeddings/oleObject88.bin"/><Relationship Id="rId14" Type="http://schemas.openxmlformats.org/officeDocument/2006/relationships/image" Target="../media/image98.wmf"/></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98.bin"/><Relationship Id="rId18" Type="http://schemas.openxmlformats.org/officeDocument/2006/relationships/image" Target="../media/image109.wmf"/><Relationship Id="rId26" Type="http://schemas.openxmlformats.org/officeDocument/2006/relationships/oleObject" Target="../embeddings/oleObject104.bin"/><Relationship Id="rId3" Type="http://schemas.openxmlformats.org/officeDocument/2006/relationships/oleObject" Target="../embeddings/oleObject93.bin"/><Relationship Id="rId21" Type="http://schemas.openxmlformats.org/officeDocument/2006/relationships/image" Target="../media/image110.wmf"/><Relationship Id="rId7" Type="http://schemas.openxmlformats.org/officeDocument/2006/relationships/oleObject" Target="../embeddings/oleObject95.bin"/><Relationship Id="rId12" Type="http://schemas.openxmlformats.org/officeDocument/2006/relationships/image" Target="../media/image106.wmf"/><Relationship Id="rId17" Type="http://schemas.openxmlformats.org/officeDocument/2006/relationships/oleObject" Target="../embeddings/oleObject100.bin"/><Relationship Id="rId25" Type="http://schemas.openxmlformats.org/officeDocument/2006/relationships/image" Target="../media/image112.wmf"/><Relationship Id="rId33" Type="http://schemas.openxmlformats.org/officeDocument/2006/relationships/image" Target="../media/image116.wmf"/><Relationship Id="rId2" Type="http://schemas.openxmlformats.org/officeDocument/2006/relationships/slideLayout" Target="../slideLayouts/slideLayout6.xml"/><Relationship Id="rId16" Type="http://schemas.openxmlformats.org/officeDocument/2006/relationships/image" Target="../media/image108.wmf"/><Relationship Id="rId20" Type="http://schemas.openxmlformats.org/officeDocument/2006/relationships/oleObject" Target="../embeddings/oleObject101.bin"/><Relationship Id="rId29" Type="http://schemas.openxmlformats.org/officeDocument/2006/relationships/image" Target="../media/image114.wmf"/><Relationship Id="rId1" Type="http://schemas.openxmlformats.org/officeDocument/2006/relationships/vmlDrawing" Target="../drawings/vmlDrawing18.vml"/><Relationship Id="rId6" Type="http://schemas.openxmlformats.org/officeDocument/2006/relationships/image" Target="../media/image103.wmf"/><Relationship Id="rId11" Type="http://schemas.openxmlformats.org/officeDocument/2006/relationships/oleObject" Target="../embeddings/oleObject97.bin"/><Relationship Id="rId24" Type="http://schemas.openxmlformats.org/officeDocument/2006/relationships/oleObject" Target="../embeddings/oleObject103.bin"/><Relationship Id="rId32" Type="http://schemas.openxmlformats.org/officeDocument/2006/relationships/oleObject" Target="../embeddings/oleObject107.bin"/><Relationship Id="rId5" Type="http://schemas.openxmlformats.org/officeDocument/2006/relationships/oleObject" Target="../embeddings/oleObject94.bin"/><Relationship Id="rId15" Type="http://schemas.openxmlformats.org/officeDocument/2006/relationships/oleObject" Target="../embeddings/oleObject99.bin"/><Relationship Id="rId23" Type="http://schemas.openxmlformats.org/officeDocument/2006/relationships/image" Target="../media/image111.wmf"/><Relationship Id="rId28" Type="http://schemas.openxmlformats.org/officeDocument/2006/relationships/oleObject" Target="../embeddings/oleObject105.bin"/><Relationship Id="rId10" Type="http://schemas.openxmlformats.org/officeDocument/2006/relationships/image" Target="../media/image105.wmf"/><Relationship Id="rId19" Type="http://schemas.openxmlformats.org/officeDocument/2006/relationships/image" Target="../media/image117.emf"/><Relationship Id="rId31" Type="http://schemas.openxmlformats.org/officeDocument/2006/relationships/image" Target="../media/image115.wmf"/><Relationship Id="rId4" Type="http://schemas.openxmlformats.org/officeDocument/2006/relationships/image" Target="../media/image102.wmf"/><Relationship Id="rId9" Type="http://schemas.openxmlformats.org/officeDocument/2006/relationships/oleObject" Target="../embeddings/oleObject96.bin"/><Relationship Id="rId14" Type="http://schemas.openxmlformats.org/officeDocument/2006/relationships/image" Target="../media/image107.wmf"/><Relationship Id="rId22" Type="http://schemas.openxmlformats.org/officeDocument/2006/relationships/oleObject" Target="../embeddings/oleObject102.bin"/><Relationship Id="rId27" Type="http://schemas.openxmlformats.org/officeDocument/2006/relationships/image" Target="../media/image113.wmf"/><Relationship Id="rId30" Type="http://schemas.openxmlformats.org/officeDocument/2006/relationships/oleObject" Target="../embeddings/oleObject106.bin"/><Relationship Id="rId8" Type="http://schemas.openxmlformats.org/officeDocument/2006/relationships/image" Target="../media/image104.wmf"/></Relationships>
</file>

<file path=ppt/slides/_rels/slide22.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11.bin"/><Relationship Id="rId18" Type="http://schemas.openxmlformats.org/officeDocument/2006/relationships/image" Target="../media/image123.wmf"/><Relationship Id="rId26" Type="http://schemas.openxmlformats.org/officeDocument/2006/relationships/image" Target="../media/image127.emf"/><Relationship Id="rId3" Type="http://schemas.openxmlformats.org/officeDocument/2006/relationships/oleObject" Target="../embeddings/oleObject108.bin"/><Relationship Id="rId21" Type="http://schemas.openxmlformats.org/officeDocument/2006/relationships/oleObject" Target="../embeddings/oleObject115.bin"/><Relationship Id="rId7" Type="http://schemas.openxmlformats.org/officeDocument/2006/relationships/oleObject" Target="../embeddings/oleObject105.bin"/><Relationship Id="rId12" Type="http://schemas.openxmlformats.org/officeDocument/2006/relationships/image" Target="../media/image120.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6.xml"/><Relationship Id="rId16" Type="http://schemas.openxmlformats.org/officeDocument/2006/relationships/image" Target="../media/image122.wmf"/><Relationship Id="rId20" Type="http://schemas.openxmlformats.org/officeDocument/2006/relationships/image" Target="../media/image124.wmf"/><Relationship Id="rId29" Type="http://schemas.openxmlformats.org/officeDocument/2006/relationships/oleObject" Target="../embeddings/oleObject119.bin"/><Relationship Id="rId1" Type="http://schemas.openxmlformats.org/officeDocument/2006/relationships/vmlDrawing" Target="../drawings/vmlDrawing19.vml"/><Relationship Id="rId6" Type="http://schemas.openxmlformats.org/officeDocument/2006/relationships/image" Target="../media/image119.wmf"/><Relationship Id="rId11" Type="http://schemas.openxmlformats.org/officeDocument/2006/relationships/oleObject" Target="../embeddings/oleObject110.bin"/><Relationship Id="rId24" Type="http://schemas.openxmlformats.org/officeDocument/2006/relationships/image" Target="../media/image126.wmf"/><Relationship Id="rId32" Type="http://schemas.openxmlformats.org/officeDocument/2006/relationships/image" Target="../media/image130.emf"/><Relationship Id="rId5" Type="http://schemas.openxmlformats.org/officeDocument/2006/relationships/oleObject" Target="../embeddings/oleObject109.bin"/><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image" Target="../media/image128.wmf"/><Relationship Id="rId10" Type="http://schemas.openxmlformats.org/officeDocument/2006/relationships/image" Target="../media/image115.wmf"/><Relationship Id="rId19" Type="http://schemas.openxmlformats.org/officeDocument/2006/relationships/oleObject" Target="../embeddings/oleObject114.bin"/><Relationship Id="rId31" Type="http://schemas.openxmlformats.org/officeDocument/2006/relationships/oleObject" Target="../embeddings/oleObject120.bin"/><Relationship Id="rId4" Type="http://schemas.openxmlformats.org/officeDocument/2006/relationships/image" Target="../media/image118.wmf"/><Relationship Id="rId9" Type="http://schemas.openxmlformats.org/officeDocument/2006/relationships/oleObject" Target="../embeddings/oleObject106.bin"/><Relationship Id="rId14" Type="http://schemas.openxmlformats.org/officeDocument/2006/relationships/image" Target="../media/image121.wmf"/><Relationship Id="rId22" Type="http://schemas.openxmlformats.org/officeDocument/2006/relationships/image" Target="../media/image125.wmf"/><Relationship Id="rId27" Type="http://schemas.openxmlformats.org/officeDocument/2006/relationships/oleObject" Target="../embeddings/oleObject118.bin"/><Relationship Id="rId30" Type="http://schemas.openxmlformats.org/officeDocument/2006/relationships/image" Target="../media/image129.emf"/></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8.wmf"/><Relationship Id="rId9"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3.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1.bin"/><Relationship Id="rId18" Type="http://schemas.openxmlformats.org/officeDocument/2006/relationships/image" Target="../media/image22.wmf"/><Relationship Id="rId26" Type="http://schemas.openxmlformats.org/officeDocument/2006/relationships/image" Target="../media/image26.w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19.wmf"/><Relationship Id="rId17" Type="http://schemas.openxmlformats.org/officeDocument/2006/relationships/oleObject" Target="../embeddings/oleObject23.bin"/><Relationship Id="rId25" Type="http://schemas.openxmlformats.org/officeDocument/2006/relationships/oleObject" Target="../embeddings/oleObject27.bin"/><Relationship Id="rId2" Type="http://schemas.openxmlformats.org/officeDocument/2006/relationships/slideLayout" Target="../slideLayouts/slideLayout6.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20.bin"/><Relationship Id="rId24" Type="http://schemas.openxmlformats.org/officeDocument/2006/relationships/image" Target="../media/image25.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18.wmf"/><Relationship Id="rId19" Type="http://schemas.openxmlformats.org/officeDocument/2006/relationships/oleObject" Target="../embeddings/oleObject24.bin"/><Relationship Id="rId4" Type="http://schemas.openxmlformats.org/officeDocument/2006/relationships/image" Target="../media/image15.wmf"/><Relationship Id="rId9" Type="http://schemas.openxmlformats.org/officeDocument/2006/relationships/oleObject" Target="../embeddings/oleObject19.bin"/><Relationship Id="rId14" Type="http://schemas.openxmlformats.org/officeDocument/2006/relationships/image" Target="../media/image20.wmf"/><Relationship Id="rId22" Type="http://schemas.openxmlformats.org/officeDocument/2006/relationships/image" Target="../media/image24.wmf"/></Relationships>
</file>

<file path=ppt/slides/_rels/slide6.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33.bin"/><Relationship Id="rId18" Type="http://schemas.openxmlformats.org/officeDocument/2006/relationships/image" Target="../media/image34.wmf"/><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31.wmf"/><Relationship Id="rId17" Type="http://schemas.openxmlformats.org/officeDocument/2006/relationships/oleObject" Target="../embeddings/oleObject35.bin"/><Relationship Id="rId2" Type="http://schemas.openxmlformats.org/officeDocument/2006/relationships/slideLayout" Target="../slideLayouts/slideLayout6.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oleObject" Target="../embeddings/oleObject32.bin"/><Relationship Id="rId24" Type="http://schemas.openxmlformats.org/officeDocument/2006/relationships/image" Target="../media/image37.w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10" Type="http://schemas.openxmlformats.org/officeDocument/2006/relationships/image" Target="../media/image30.wmf"/><Relationship Id="rId19" Type="http://schemas.openxmlformats.org/officeDocument/2006/relationships/oleObject" Target="../embeddings/oleObject36.bin"/><Relationship Id="rId4" Type="http://schemas.openxmlformats.org/officeDocument/2006/relationships/image" Target="../media/image27.emf"/><Relationship Id="rId9" Type="http://schemas.openxmlformats.org/officeDocument/2006/relationships/oleObject" Target="../embeddings/oleObject31.bin"/><Relationship Id="rId14" Type="http://schemas.openxmlformats.org/officeDocument/2006/relationships/image" Target="../media/image32.wmf"/><Relationship Id="rId22" Type="http://schemas.openxmlformats.org/officeDocument/2006/relationships/image" Target="../media/image36.wmf"/></Relationships>
</file>

<file path=ppt/slides/_rels/slide7.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4.bin"/><Relationship Id="rId18" Type="http://schemas.openxmlformats.org/officeDocument/2006/relationships/image" Target="../media/image45.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2.wmf"/><Relationship Id="rId17" Type="http://schemas.openxmlformats.org/officeDocument/2006/relationships/oleObject" Target="../embeddings/oleObject46.bin"/><Relationship Id="rId2" Type="http://schemas.openxmlformats.org/officeDocument/2006/relationships/slideLayout" Target="../slideLayouts/slideLayout6.xml"/><Relationship Id="rId16" Type="http://schemas.openxmlformats.org/officeDocument/2006/relationships/image" Target="../media/image44.wmf"/><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2.bin"/><Relationship Id="rId14" Type="http://schemas.openxmlformats.org/officeDocument/2006/relationships/image" Target="../media/image43.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50.wmf"/><Relationship Id="rId3" Type="http://schemas.openxmlformats.org/officeDocument/2006/relationships/notesSlide" Target="../notesSlides/notesSlide2.xml"/><Relationship Id="rId7" Type="http://schemas.openxmlformats.org/officeDocument/2006/relationships/image" Target="../media/image47.wmf"/><Relationship Id="rId12"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48.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48.wmf"/></Relationships>
</file>

<file path=ppt/slides/_rels/slide9.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5.wmf"/><Relationship Id="rId17" Type="http://schemas.openxmlformats.org/officeDocument/2006/relationships/image" Target="../media/image58.jpeg"/><Relationship Id="rId2" Type="http://schemas.openxmlformats.org/officeDocument/2006/relationships/slideLayout" Target="../slideLayouts/slideLayout6.xml"/><Relationship Id="rId16" Type="http://schemas.openxmlformats.org/officeDocument/2006/relationships/image" Target="../media/image57.wmf"/><Relationship Id="rId1" Type="http://schemas.openxmlformats.org/officeDocument/2006/relationships/vmlDrawing" Target="../drawings/vmlDrawing8.vml"/><Relationship Id="rId6" Type="http://schemas.openxmlformats.org/officeDocument/2006/relationships/image" Target="../media/image52.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5.bin"/><Relationship Id="rId14" Type="http://schemas.openxmlformats.org/officeDocument/2006/relationships/image" Target="../media/image5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70F1FA9E-CEA1-4B6B-B137-3DDAD132463C}" type="slidenum">
              <a:rPr lang="en-US" smtClean="0"/>
              <a:pPr/>
              <a:t>1</a:t>
            </a:fld>
            <a:endParaRPr lang="en-US" smtClean="0"/>
          </a:p>
        </p:txBody>
      </p:sp>
      <p:sp>
        <p:nvSpPr>
          <p:cNvPr id="12291" name="Rectangle 2"/>
          <p:cNvSpPr>
            <a:spLocks noGrp="1" noChangeArrowheads="1"/>
          </p:cNvSpPr>
          <p:nvPr>
            <p:ph type="ctrTitle"/>
          </p:nvPr>
        </p:nvSpPr>
        <p:spPr/>
        <p:txBody>
          <a:bodyPr/>
          <a:lstStyle/>
          <a:p>
            <a:pPr eaLnBrk="1" hangingPunct="1"/>
            <a:r>
              <a:rPr lang="en-US" altLang="zh-CN" dirty="0" smtClean="0">
                <a:ea typeface="宋体" pitchFamily="2" charset="-122"/>
              </a:rPr>
              <a:t>Lecture 24</a:t>
            </a:r>
          </a:p>
        </p:txBody>
      </p:sp>
      <p:sp>
        <p:nvSpPr>
          <p:cNvPr id="12292" name="Rectangle 3"/>
          <p:cNvSpPr>
            <a:spLocks noGrp="1" noChangeArrowheads="1"/>
          </p:cNvSpPr>
          <p:nvPr>
            <p:ph type="subTitle" idx="1"/>
          </p:nvPr>
        </p:nvSpPr>
        <p:spPr/>
        <p:txBody>
          <a:bodyPr/>
          <a:lstStyle/>
          <a:p>
            <a:pPr eaLnBrk="1" hangingPunct="1"/>
            <a:r>
              <a:rPr lang="en-US" altLang="zh-CN" dirty="0" smtClean="0">
                <a:ea typeface="宋体" pitchFamily="2" charset="-122"/>
              </a:rPr>
              <a:t>Electro-optic effect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Electro optic crystals </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10</a:t>
            </a:fld>
            <a:endParaRPr lang="en-US"/>
          </a:p>
        </p:txBody>
      </p:sp>
      <p:grpSp>
        <p:nvGrpSpPr>
          <p:cNvPr id="8" name="Group 7"/>
          <p:cNvGrpSpPr/>
          <p:nvPr/>
        </p:nvGrpSpPr>
        <p:grpSpPr>
          <a:xfrm>
            <a:off x="349275" y="1695450"/>
            <a:ext cx="8337525" cy="3728937"/>
            <a:chOff x="349275" y="1695450"/>
            <a:chExt cx="8337525" cy="3728937"/>
          </a:xfrm>
        </p:grpSpPr>
        <p:grpSp>
          <p:nvGrpSpPr>
            <p:cNvPr id="6" name="Group 5"/>
            <p:cNvGrpSpPr/>
            <p:nvPr/>
          </p:nvGrpSpPr>
          <p:grpSpPr>
            <a:xfrm>
              <a:off x="349275" y="1695450"/>
              <a:ext cx="8337525" cy="3728937"/>
              <a:chOff x="349275" y="1695450"/>
              <a:chExt cx="8337525" cy="3728937"/>
            </a:xfrm>
          </p:grpSpPr>
          <p:pic>
            <p:nvPicPr>
              <p:cNvPr id="4" name="Picture 3"/>
              <p:cNvPicPr>
                <a:picLocks noChangeAspect="1"/>
              </p:cNvPicPr>
              <p:nvPr/>
            </p:nvPicPr>
            <p:blipFill>
              <a:blip r:embed="rId2"/>
              <a:stretch>
                <a:fillRect/>
              </a:stretch>
            </p:blipFill>
            <p:spPr>
              <a:xfrm>
                <a:off x="349275" y="1838324"/>
                <a:ext cx="8337525" cy="3586063"/>
              </a:xfrm>
              <a:prstGeom prst="rect">
                <a:avLst/>
              </a:prstGeom>
            </p:spPr>
          </p:pic>
          <p:sp>
            <p:nvSpPr>
              <p:cNvPr id="5" name="Rectangle 4"/>
              <p:cNvSpPr/>
              <p:nvPr/>
            </p:nvSpPr>
            <p:spPr bwMode="auto">
              <a:xfrm>
                <a:off x="590550" y="1695450"/>
                <a:ext cx="942975" cy="4476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7" name="Rectangle 6"/>
            <p:cNvSpPr/>
            <p:nvPr/>
          </p:nvSpPr>
          <p:spPr bwMode="auto">
            <a:xfrm>
              <a:off x="523875" y="4619625"/>
              <a:ext cx="7562850"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44484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03" y="-109005"/>
            <a:ext cx="8229600" cy="1143000"/>
          </a:xfrm>
        </p:spPr>
        <p:txBody>
          <a:bodyPr>
            <a:normAutofit/>
          </a:bodyPr>
          <a:lstStyle/>
          <a:p>
            <a:pPr algn="ctr"/>
            <a:r>
              <a:rPr lang="en-US" sz="2800" dirty="0"/>
              <a:t>Ionic contribution to EO effect</a:t>
            </a:r>
            <a:endParaRPr lang="en-US" sz="2800" dirty="0"/>
          </a:p>
        </p:txBody>
      </p:sp>
      <p:sp>
        <p:nvSpPr>
          <p:cNvPr id="4" name="Slide Number Placeholder 3"/>
          <p:cNvSpPr>
            <a:spLocks noGrp="1"/>
          </p:cNvSpPr>
          <p:nvPr>
            <p:ph type="sldNum" sz="quarter" idx="12"/>
          </p:nvPr>
        </p:nvSpPr>
        <p:spPr/>
        <p:txBody>
          <a:bodyPr/>
          <a:lstStyle/>
          <a:p>
            <a:fld id="{37BAC2B9-9329-4B62-8DAC-AC83BAD163F7}" type="slidenum">
              <a:rPr lang="en-US" smtClean="0"/>
              <a:t>11</a:t>
            </a:fld>
            <a:endParaRPr lang="en-US"/>
          </a:p>
        </p:txBody>
      </p:sp>
      <p:grpSp>
        <p:nvGrpSpPr>
          <p:cNvPr id="36" name="Group 35"/>
          <p:cNvGrpSpPr/>
          <p:nvPr/>
        </p:nvGrpSpPr>
        <p:grpSpPr>
          <a:xfrm>
            <a:off x="3217554" y="2819614"/>
            <a:ext cx="633463" cy="369332"/>
            <a:chOff x="4953000" y="2206761"/>
            <a:chExt cx="844617" cy="492442"/>
          </a:xfrm>
        </p:grpSpPr>
        <p:cxnSp>
          <p:nvCxnSpPr>
            <p:cNvPr id="16" name="Straight Arrow Connector 15"/>
            <p:cNvCxnSpPr/>
            <p:nvPr/>
          </p:nvCxnSpPr>
          <p:spPr>
            <a:xfrm flipV="1">
              <a:off x="4953000" y="2637322"/>
              <a:ext cx="844617" cy="1"/>
            </a:xfrm>
            <a:prstGeom prst="straightConnector1">
              <a:avLst/>
            </a:prstGeom>
            <a:ln w="349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49605" y="2206761"/>
              <a:ext cx="451405" cy="492442"/>
            </a:xfrm>
            <a:prstGeom prst="rect">
              <a:avLst/>
            </a:prstGeom>
            <a:noFill/>
          </p:spPr>
          <p:txBody>
            <a:bodyPr wrap="none" rtlCol="0">
              <a:spAutoFit/>
            </a:bodyPr>
            <a:lstStyle/>
            <a:p>
              <a:r>
                <a:rPr lang="en-US" dirty="0" smtClean="0"/>
                <a:t>E</a:t>
              </a:r>
              <a:endParaRPr lang="en-US" dirty="0"/>
            </a:p>
          </p:txBody>
        </p:sp>
      </p:grpSp>
      <p:sp>
        <p:nvSpPr>
          <p:cNvPr id="24" name="TextBox 23"/>
          <p:cNvSpPr txBox="1"/>
          <p:nvPr/>
        </p:nvSpPr>
        <p:spPr>
          <a:xfrm>
            <a:off x="3470217" y="3781675"/>
            <a:ext cx="5594930" cy="1200329"/>
          </a:xfrm>
          <a:prstGeom prst="rect">
            <a:avLst/>
          </a:prstGeom>
          <a:solidFill>
            <a:schemeClr val="accent1">
              <a:lumMod val="75000"/>
              <a:alpha val="39000"/>
            </a:schemeClr>
          </a:solidFill>
        </p:spPr>
        <p:txBody>
          <a:bodyPr wrap="square" rtlCol="0">
            <a:spAutoFit/>
          </a:bodyPr>
          <a:lstStyle/>
          <a:p>
            <a:r>
              <a:rPr lang="en-US" dirty="0" smtClean="0"/>
              <a:t>When bond length increases, the restoring force K in the Lorentz model decreases, hence the resonant frequency </a:t>
            </a:r>
            <a:r>
              <a:rPr lang="el-GR" dirty="0" smtClean="0">
                <a:cs typeface="Arial" panose="020B0604020202020204" pitchFamily="34" charset="0"/>
              </a:rPr>
              <a:t>ω</a:t>
            </a:r>
            <a:r>
              <a:rPr lang="en-US" baseline="-25000" dirty="0" smtClean="0">
                <a:cs typeface="Arial" panose="020B0604020202020204" pitchFamily="34" charset="0"/>
              </a:rPr>
              <a:t>0  </a:t>
            </a:r>
            <a:r>
              <a:rPr lang="en-US" dirty="0" smtClean="0"/>
              <a:t>also decreases and the optical permittivity and refractive index increase</a:t>
            </a:r>
            <a:endParaRPr lang="en-US" dirty="0"/>
          </a:p>
        </p:txBody>
      </p:sp>
      <p:grpSp>
        <p:nvGrpSpPr>
          <p:cNvPr id="39" name="Group 38"/>
          <p:cNvGrpSpPr/>
          <p:nvPr/>
        </p:nvGrpSpPr>
        <p:grpSpPr>
          <a:xfrm>
            <a:off x="423755" y="806632"/>
            <a:ext cx="3748850" cy="3640503"/>
            <a:chOff x="423755" y="806632"/>
            <a:chExt cx="3748850" cy="3640503"/>
          </a:xfrm>
        </p:grpSpPr>
        <p:pic>
          <p:nvPicPr>
            <p:cNvPr id="38916" name="Picture 4" descr="Lithium niobate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755" y="2316476"/>
              <a:ext cx="2226419" cy="21306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96303" y="849329"/>
              <a:ext cx="1911101" cy="369332"/>
            </a:xfrm>
            <a:prstGeom prst="rect">
              <a:avLst/>
            </a:prstGeom>
            <a:noFill/>
          </p:spPr>
          <p:txBody>
            <a:bodyPr wrap="none" rtlCol="0">
              <a:spAutoFit/>
            </a:bodyPr>
            <a:lstStyle/>
            <a:p>
              <a:r>
                <a:rPr lang="en-US" dirty="0" smtClean="0"/>
                <a:t>Consider LiNbO</a:t>
              </a:r>
              <a:r>
                <a:rPr lang="en-US" baseline="-25000" dirty="0" smtClean="0"/>
                <a:t>3</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3565250327"/>
                </p:ext>
              </p:extLst>
            </p:nvPr>
          </p:nvGraphicFramePr>
          <p:xfrm>
            <a:off x="2683884" y="806632"/>
            <a:ext cx="1488721" cy="360902"/>
          </p:xfrm>
          <a:graphic>
            <a:graphicData uri="http://schemas.openxmlformats.org/presentationml/2006/ole">
              <mc:AlternateContent xmlns:mc="http://schemas.openxmlformats.org/markup-compatibility/2006">
                <mc:Choice xmlns:v="urn:schemas-microsoft-com:vml" Requires="v">
                  <p:oleObj spid="_x0000_s202769" name="Equation" r:id="rId4" imgW="838080" imgH="203040" progId="Equation.DSMT4">
                    <p:embed/>
                  </p:oleObj>
                </mc:Choice>
                <mc:Fallback>
                  <p:oleObj name="Equation" r:id="rId4" imgW="838080" imgH="203040" progId="Equation.DSMT4">
                    <p:embed/>
                    <p:pic>
                      <p:nvPicPr>
                        <p:cNvPr id="0" name=""/>
                        <p:cNvPicPr/>
                        <p:nvPr/>
                      </p:nvPicPr>
                      <p:blipFill>
                        <a:blip r:embed="rId5"/>
                        <a:stretch>
                          <a:fillRect/>
                        </a:stretch>
                      </p:blipFill>
                      <p:spPr>
                        <a:xfrm>
                          <a:off x="2683884" y="806632"/>
                          <a:ext cx="1488721" cy="360902"/>
                        </a:xfrm>
                        <a:prstGeom prst="rect">
                          <a:avLst/>
                        </a:prstGeom>
                      </p:spPr>
                    </p:pic>
                  </p:oleObj>
                </mc:Fallback>
              </mc:AlternateContent>
            </a:graphicData>
          </a:graphic>
        </p:graphicFrame>
      </p:grpSp>
      <p:graphicFrame>
        <p:nvGraphicFramePr>
          <p:cNvPr id="15" name="Object 14"/>
          <p:cNvGraphicFramePr>
            <a:graphicFrameLocks noChangeAspect="1"/>
          </p:cNvGraphicFramePr>
          <p:nvPr>
            <p:extLst>
              <p:ext uri="{D42A27DB-BD31-4B8C-83A1-F6EECF244321}">
                <p14:modId xmlns:p14="http://schemas.microsoft.com/office/powerpoint/2010/main" val="996700857"/>
              </p:ext>
            </p:extLst>
          </p:nvPr>
        </p:nvGraphicFramePr>
        <p:xfrm>
          <a:off x="4494628" y="901444"/>
          <a:ext cx="2356366" cy="290277"/>
        </p:xfrm>
        <a:graphic>
          <a:graphicData uri="http://schemas.openxmlformats.org/presentationml/2006/ole">
            <mc:AlternateContent xmlns:mc="http://schemas.openxmlformats.org/markup-compatibility/2006">
              <mc:Choice xmlns:v="urn:schemas-microsoft-com:vml" Requires="v">
                <p:oleObj spid="_x0000_s202770" name="Equation" r:id="rId6" imgW="1752480" imgH="215640" progId="Equation.DSMT4">
                  <p:embed/>
                </p:oleObj>
              </mc:Choice>
              <mc:Fallback>
                <p:oleObj name="Equation" r:id="rId6" imgW="1752480" imgH="215640" progId="Equation.DSMT4">
                  <p:embed/>
                  <p:pic>
                    <p:nvPicPr>
                      <p:cNvPr id="0" name=""/>
                      <p:cNvPicPr/>
                      <p:nvPr/>
                    </p:nvPicPr>
                    <p:blipFill>
                      <a:blip r:embed="rId7"/>
                      <a:stretch>
                        <a:fillRect/>
                      </a:stretch>
                    </p:blipFill>
                    <p:spPr>
                      <a:xfrm>
                        <a:off x="4494628" y="901444"/>
                        <a:ext cx="2356366" cy="290277"/>
                      </a:xfrm>
                      <a:prstGeom prst="rect">
                        <a:avLst/>
                      </a:prstGeom>
                    </p:spPr>
                  </p:pic>
                </p:oleObj>
              </mc:Fallback>
            </mc:AlternateContent>
          </a:graphicData>
        </a:graphic>
      </p:graphicFrame>
      <p:sp>
        <p:nvSpPr>
          <p:cNvPr id="30" name="TextBox 29"/>
          <p:cNvSpPr txBox="1"/>
          <p:nvPr/>
        </p:nvSpPr>
        <p:spPr>
          <a:xfrm>
            <a:off x="326414" y="1444403"/>
            <a:ext cx="8399489" cy="646331"/>
          </a:xfrm>
          <a:prstGeom prst="rect">
            <a:avLst/>
          </a:prstGeom>
          <a:solidFill>
            <a:srgbClr val="FFFF00">
              <a:alpha val="34000"/>
            </a:srgbClr>
          </a:solidFill>
        </p:spPr>
        <p:txBody>
          <a:bodyPr wrap="square" rtlCol="0">
            <a:spAutoFit/>
          </a:bodyPr>
          <a:lstStyle/>
          <a:p>
            <a:r>
              <a:rPr lang="en-US" dirty="0" smtClean="0"/>
              <a:t>This is way too much considering that only  a few electronic bonds are actually non-centro-symmetric. There must be another contribution – ionic </a:t>
            </a:r>
            <a:endParaRPr lang="en-US" dirty="0"/>
          </a:p>
        </p:txBody>
      </p:sp>
      <p:sp>
        <p:nvSpPr>
          <p:cNvPr id="32" name="TextBox 31"/>
          <p:cNvSpPr txBox="1"/>
          <p:nvPr/>
        </p:nvSpPr>
        <p:spPr>
          <a:xfrm>
            <a:off x="6415615" y="2581346"/>
            <a:ext cx="2655065" cy="923330"/>
          </a:xfrm>
          <a:prstGeom prst="rect">
            <a:avLst/>
          </a:prstGeom>
          <a:solidFill>
            <a:schemeClr val="accent1">
              <a:lumMod val="75000"/>
              <a:alpha val="26000"/>
            </a:schemeClr>
          </a:solidFill>
        </p:spPr>
        <p:txBody>
          <a:bodyPr wrap="square" rtlCol="0">
            <a:spAutoFit/>
          </a:bodyPr>
          <a:lstStyle/>
          <a:p>
            <a:r>
              <a:rPr lang="en-US" dirty="0" smtClean="0"/>
              <a:t>When the electric field is applied, the bond length changes.</a:t>
            </a:r>
            <a:endParaRPr lang="en-US" dirty="0"/>
          </a:p>
        </p:txBody>
      </p:sp>
      <p:graphicFrame>
        <p:nvGraphicFramePr>
          <p:cNvPr id="37" name="Object 36"/>
          <p:cNvGraphicFramePr>
            <a:graphicFrameLocks noChangeAspect="1"/>
          </p:cNvGraphicFramePr>
          <p:nvPr>
            <p:extLst>
              <p:ext uri="{D42A27DB-BD31-4B8C-83A1-F6EECF244321}">
                <p14:modId xmlns:p14="http://schemas.microsoft.com/office/powerpoint/2010/main" val="1878185809"/>
              </p:ext>
            </p:extLst>
          </p:nvPr>
        </p:nvGraphicFramePr>
        <p:xfrm>
          <a:off x="1828295" y="3824829"/>
          <a:ext cx="1327293" cy="478920"/>
        </p:xfrm>
        <a:graphic>
          <a:graphicData uri="http://schemas.openxmlformats.org/presentationml/2006/ole">
            <mc:AlternateContent xmlns:mc="http://schemas.openxmlformats.org/markup-compatibility/2006">
              <mc:Choice xmlns:v="urn:schemas-microsoft-com:vml" Requires="v">
                <p:oleObj spid="_x0000_s202771" name="Equation" r:id="rId8" imgW="1231560" imgH="444240" progId="Equation.DSMT4">
                  <p:embed/>
                </p:oleObj>
              </mc:Choice>
              <mc:Fallback>
                <p:oleObj name="Equation" r:id="rId8" imgW="1231560" imgH="444240" progId="Equation.DSMT4">
                  <p:embed/>
                  <p:pic>
                    <p:nvPicPr>
                      <p:cNvPr id="0" name=""/>
                      <p:cNvPicPr/>
                      <p:nvPr/>
                    </p:nvPicPr>
                    <p:blipFill>
                      <a:blip r:embed="rId9"/>
                      <a:stretch>
                        <a:fillRect/>
                      </a:stretch>
                    </p:blipFill>
                    <p:spPr>
                      <a:xfrm>
                        <a:off x="1828295" y="3824829"/>
                        <a:ext cx="1327293" cy="478920"/>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690873185"/>
              </p:ext>
            </p:extLst>
          </p:nvPr>
        </p:nvGraphicFramePr>
        <p:xfrm>
          <a:off x="1943160" y="4521128"/>
          <a:ext cx="928487" cy="286987"/>
        </p:xfrm>
        <a:graphic>
          <a:graphicData uri="http://schemas.openxmlformats.org/presentationml/2006/ole">
            <mc:AlternateContent xmlns:mc="http://schemas.openxmlformats.org/markup-compatibility/2006">
              <mc:Choice xmlns:v="urn:schemas-microsoft-com:vml" Requires="v">
                <p:oleObj spid="_x0000_s202772" name="Equation" r:id="rId10" imgW="698400" imgH="215640" progId="Equation.DSMT4">
                  <p:embed/>
                </p:oleObj>
              </mc:Choice>
              <mc:Fallback>
                <p:oleObj name="Equation" r:id="rId10" imgW="698400" imgH="215640" progId="Equation.DSMT4">
                  <p:embed/>
                  <p:pic>
                    <p:nvPicPr>
                      <p:cNvPr id="0" name=""/>
                      <p:cNvPicPr/>
                      <p:nvPr/>
                    </p:nvPicPr>
                    <p:blipFill>
                      <a:blip r:embed="rId11"/>
                      <a:stretch>
                        <a:fillRect/>
                      </a:stretch>
                    </p:blipFill>
                    <p:spPr>
                      <a:xfrm>
                        <a:off x="1943160" y="4521128"/>
                        <a:ext cx="928487" cy="286987"/>
                      </a:xfrm>
                      <a:prstGeom prst="rect">
                        <a:avLst/>
                      </a:prstGeom>
                    </p:spPr>
                  </p:pic>
                </p:oleObj>
              </mc:Fallback>
            </mc:AlternateContent>
          </a:graphicData>
        </a:graphic>
      </p:graphicFrame>
      <p:sp>
        <p:nvSpPr>
          <p:cNvPr id="40" name="TextBox 39"/>
          <p:cNvSpPr txBox="1"/>
          <p:nvPr/>
        </p:nvSpPr>
        <p:spPr>
          <a:xfrm>
            <a:off x="205221" y="5052027"/>
            <a:ext cx="8733558" cy="1477328"/>
          </a:xfrm>
          <a:prstGeom prst="rect">
            <a:avLst/>
          </a:prstGeom>
          <a:solidFill>
            <a:schemeClr val="accent1">
              <a:lumMod val="75000"/>
              <a:alpha val="52000"/>
            </a:schemeClr>
          </a:solidFill>
        </p:spPr>
        <p:txBody>
          <a:bodyPr wrap="square" rtlCol="0">
            <a:spAutoFit/>
          </a:bodyPr>
          <a:lstStyle/>
          <a:p>
            <a:pPr algn="just"/>
            <a:r>
              <a:rPr lang="en-US" dirty="0" smtClean="0"/>
              <a:t>The easier it is to move ions, the larger is the change. The measure of “easiness” of ion motion is ionic polarizability, i.e. static dielectric constant </a:t>
            </a:r>
            <a:r>
              <a:rPr lang="el-GR" dirty="0" smtClean="0">
                <a:cs typeface="Arial" panose="020B0604020202020204" pitchFamily="34" charset="0"/>
              </a:rPr>
              <a:t>ε</a:t>
            </a:r>
            <a:r>
              <a:rPr lang="en-US" baseline="-25000" dirty="0" smtClean="0">
                <a:cs typeface="Arial" panose="020B0604020202020204" pitchFamily="34" charset="0"/>
              </a:rPr>
              <a:t>DC .</a:t>
            </a:r>
            <a:r>
              <a:rPr lang="en-US" dirty="0" smtClean="0">
                <a:cs typeface="Arial" panose="020B0604020202020204" pitchFamily="34" charset="0"/>
              </a:rPr>
              <a:t> Therefore good electro-optic materials have all large static dielectric constant and are often ferroelectric.  In some materials, like GaAs electronic and ionic contributions nearly cancel each other. </a:t>
            </a:r>
            <a:endParaRPr lang="en-US" dirty="0"/>
          </a:p>
        </p:txBody>
      </p:sp>
      <p:grpSp>
        <p:nvGrpSpPr>
          <p:cNvPr id="44" name="Group 43"/>
          <p:cNvGrpSpPr/>
          <p:nvPr/>
        </p:nvGrpSpPr>
        <p:grpSpPr>
          <a:xfrm>
            <a:off x="3217554" y="2256219"/>
            <a:ext cx="2743200" cy="516809"/>
            <a:chOff x="3217554" y="2256219"/>
            <a:chExt cx="2743200" cy="516809"/>
          </a:xfrm>
        </p:grpSpPr>
        <p:grpSp>
          <p:nvGrpSpPr>
            <p:cNvPr id="6" name="Group 5"/>
            <p:cNvGrpSpPr/>
            <p:nvPr/>
          </p:nvGrpSpPr>
          <p:grpSpPr>
            <a:xfrm>
              <a:off x="3217554" y="2502263"/>
              <a:ext cx="2743200" cy="270765"/>
              <a:chOff x="6456948" y="1982659"/>
              <a:chExt cx="3657600" cy="361020"/>
            </a:xfrm>
          </p:grpSpPr>
          <p:sp>
            <p:nvSpPr>
              <p:cNvPr id="5" name="Oval 4"/>
              <p:cNvSpPr/>
              <p:nvPr/>
            </p:nvSpPr>
            <p:spPr>
              <a:xfrm>
                <a:off x="7315201" y="2016420"/>
                <a:ext cx="336884" cy="3272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 name="Oval 7"/>
              <p:cNvSpPr/>
              <p:nvPr/>
            </p:nvSpPr>
            <p:spPr>
              <a:xfrm>
                <a:off x="6456948" y="2016420"/>
                <a:ext cx="336884" cy="3272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0" name="Oval 9"/>
              <p:cNvSpPr/>
              <p:nvPr/>
            </p:nvSpPr>
            <p:spPr>
              <a:xfrm>
                <a:off x="9777664" y="1982659"/>
                <a:ext cx="336884" cy="3272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Oval 10"/>
              <p:cNvSpPr/>
              <p:nvPr/>
            </p:nvSpPr>
            <p:spPr>
              <a:xfrm>
                <a:off x="8919411" y="1982659"/>
                <a:ext cx="336884" cy="3272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cxnSp>
          <p:nvCxnSpPr>
            <p:cNvPr id="42" name="Straight Arrow Connector 41"/>
            <p:cNvCxnSpPr/>
            <p:nvPr/>
          </p:nvCxnSpPr>
          <p:spPr bwMode="auto">
            <a:xfrm>
              <a:off x="3365008" y="2316476"/>
              <a:ext cx="678182"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43" name="TextBox 42"/>
            <p:cNvSpPr txBox="1"/>
            <p:nvPr/>
          </p:nvSpPr>
          <p:spPr>
            <a:xfrm>
              <a:off x="3527212" y="2256219"/>
              <a:ext cx="397866" cy="369332"/>
            </a:xfrm>
            <a:prstGeom prst="rect">
              <a:avLst/>
            </a:prstGeom>
            <a:noFill/>
          </p:spPr>
          <p:txBody>
            <a:bodyPr wrap="none" rtlCol="0">
              <a:spAutoFit/>
            </a:bodyPr>
            <a:lstStyle/>
            <a:p>
              <a:r>
                <a:rPr lang="en-US" dirty="0" smtClean="0"/>
                <a:t>a</a:t>
              </a:r>
              <a:r>
                <a:rPr lang="en-US" baseline="-25000" dirty="0" smtClean="0"/>
                <a:t>b</a:t>
              </a:r>
              <a:endParaRPr lang="en-US" dirty="0"/>
            </a:p>
          </p:txBody>
        </p:sp>
      </p:grpSp>
      <p:grpSp>
        <p:nvGrpSpPr>
          <p:cNvPr id="48" name="Group 47"/>
          <p:cNvGrpSpPr/>
          <p:nvPr/>
        </p:nvGrpSpPr>
        <p:grpSpPr>
          <a:xfrm>
            <a:off x="3229411" y="3103269"/>
            <a:ext cx="2857675" cy="555747"/>
            <a:chOff x="3229411" y="3103269"/>
            <a:chExt cx="2857675" cy="555747"/>
          </a:xfrm>
        </p:grpSpPr>
        <p:grpSp>
          <p:nvGrpSpPr>
            <p:cNvPr id="17" name="Group 16"/>
            <p:cNvGrpSpPr/>
            <p:nvPr/>
          </p:nvGrpSpPr>
          <p:grpSpPr>
            <a:xfrm>
              <a:off x="3229411" y="3343086"/>
              <a:ext cx="2857675" cy="276553"/>
              <a:chOff x="6456948" y="1982659"/>
              <a:chExt cx="3810233" cy="368737"/>
            </a:xfrm>
          </p:grpSpPr>
          <p:sp>
            <p:nvSpPr>
              <p:cNvPr id="18" name="Oval 17"/>
              <p:cNvSpPr/>
              <p:nvPr/>
            </p:nvSpPr>
            <p:spPr>
              <a:xfrm>
                <a:off x="7421076" y="2016420"/>
                <a:ext cx="336884" cy="3272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9" name="Oval 18"/>
              <p:cNvSpPr/>
              <p:nvPr/>
            </p:nvSpPr>
            <p:spPr>
              <a:xfrm>
                <a:off x="6456948" y="2016420"/>
                <a:ext cx="336884" cy="3272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0" name="Oval 19"/>
              <p:cNvSpPr/>
              <p:nvPr/>
            </p:nvSpPr>
            <p:spPr>
              <a:xfrm>
                <a:off x="9930297" y="2024137"/>
                <a:ext cx="336884" cy="3272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1" name="Oval 20"/>
              <p:cNvSpPr/>
              <p:nvPr/>
            </p:nvSpPr>
            <p:spPr>
              <a:xfrm>
                <a:off x="8919411" y="1982659"/>
                <a:ext cx="336884" cy="3272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46" name="TextBox 45"/>
            <p:cNvSpPr txBox="1"/>
            <p:nvPr/>
          </p:nvSpPr>
          <p:spPr>
            <a:xfrm>
              <a:off x="3292999" y="3103269"/>
              <a:ext cx="986167" cy="369332"/>
            </a:xfrm>
            <a:prstGeom prst="rect">
              <a:avLst/>
            </a:prstGeom>
            <a:noFill/>
          </p:spPr>
          <p:txBody>
            <a:bodyPr wrap="none" rtlCol="0">
              <a:spAutoFit/>
            </a:bodyPr>
            <a:lstStyle/>
            <a:p>
              <a:r>
                <a:rPr lang="en-US" dirty="0" smtClean="0"/>
                <a:t>a</a:t>
              </a:r>
              <a:r>
                <a:rPr lang="en-US" baseline="-25000" dirty="0" smtClean="0"/>
                <a:t>b </a:t>
              </a:r>
              <a:r>
                <a:rPr lang="en-US" dirty="0" smtClean="0"/>
                <a:t>+</a:t>
              </a:r>
              <a:r>
                <a:rPr lang="el-GR" dirty="0" smtClean="0"/>
                <a:t>Δ</a:t>
              </a:r>
              <a:r>
                <a:rPr lang="en-US" dirty="0" smtClean="0"/>
                <a:t>a</a:t>
              </a:r>
              <a:r>
                <a:rPr lang="en-US" baseline="-25000" dirty="0" smtClean="0"/>
                <a:t>b </a:t>
              </a:r>
              <a:endParaRPr lang="en-US" dirty="0"/>
            </a:p>
          </p:txBody>
        </p:sp>
        <p:cxnSp>
          <p:nvCxnSpPr>
            <p:cNvPr id="47" name="Straight Arrow Connector 46"/>
            <p:cNvCxnSpPr/>
            <p:nvPr/>
          </p:nvCxnSpPr>
          <p:spPr bwMode="auto">
            <a:xfrm>
              <a:off x="3370468" y="3659016"/>
              <a:ext cx="678182"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grpSp>
    </p:spTree>
    <p:extLst>
      <p:ext uri="{BB962C8B-B14F-4D97-AF65-F5344CB8AC3E}">
        <p14:creationId xmlns:p14="http://schemas.microsoft.com/office/powerpoint/2010/main" val="412413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32"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2800" dirty="0" smtClean="0"/>
              <a:t>Electro-Optic Crystals </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12</a:t>
            </a:fld>
            <a:endParaRPr lang="en-US" dirty="0"/>
          </a:p>
        </p:txBody>
      </p:sp>
      <p:sp>
        <p:nvSpPr>
          <p:cNvPr id="4" name="TextBox 3"/>
          <p:cNvSpPr txBox="1"/>
          <p:nvPr/>
        </p:nvSpPr>
        <p:spPr>
          <a:xfrm>
            <a:off x="304800" y="1143000"/>
            <a:ext cx="8305800" cy="923330"/>
          </a:xfrm>
          <a:prstGeom prst="rect">
            <a:avLst/>
          </a:prstGeom>
          <a:noFill/>
        </p:spPr>
        <p:txBody>
          <a:bodyPr wrap="square" rtlCol="0">
            <a:spAutoFit/>
          </a:bodyPr>
          <a:lstStyle/>
          <a:p>
            <a:r>
              <a:rPr lang="en-US" dirty="0" smtClean="0"/>
              <a:t>A very common kind of crystals  KDP (KH</a:t>
            </a:r>
            <a:r>
              <a:rPr lang="en-US" baseline="-25000" dirty="0" smtClean="0"/>
              <a:t>2</a:t>
            </a:r>
            <a:r>
              <a:rPr lang="en-US" dirty="0" smtClean="0"/>
              <a:t>PO</a:t>
            </a:r>
            <a:r>
              <a:rPr lang="en-US" baseline="-25000" dirty="0" smtClean="0"/>
              <a:t>4</a:t>
            </a:r>
            <a:r>
              <a:rPr lang="en-US" dirty="0" smtClean="0"/>
              <a:t>), KD</a:t>
            </a:r>
            <a:r>
              <a:rPr lang="en-US" baseline="30000" dirty="0" smtClean="0"/>
              <a:t>*</a:t>
            </a:r>
            <a:r>
              <a:rPr lang="en-US" dirty="0" smtClean="0"/>
              <a:t>P (KD</a:t>
            </a:r>
            <a:r>
              <a:rPr lang="en-US" baseline="-25000" dirty="0" smtClean="0"/>
              <a:t>2</a:t>
            </a:r>
            <a:r>
              <a:rPr lang="en-US" dirty="0" smtClean="0"/>
              <a:t>PO</a:t>
            </a:r>
            <a:r>
              <a:rPr lang="en-US" baseline="-25000" dirty="0" smtClean="0"/>
              <a:t>4</a:t>
            </a:r>
            <a:r>
              <a:rPr lang="en-US" dirty="0" smtClean="0"/>
              <a:t>), ADP (NH</a:t>
            </a:r>
            <a:r>
              <a:rPr lang="en-US" baseline="-25000" dirty="0" smtClean="0"/>
              <a:t>4</a:t>
            </a:r>
            <a:r>
              <a:rPr lang="en-US" dirty="0" smtClean="0"/>
              <a:t>PO</a:t>
            </a:r>
            <a:r>
              <a:rPr lang="en-US" baseline="-25000" dirty="0" smtClean="0"/>
              <a:t>4</a:t>
            </a:r>
            <a:r>
              <a:rPr lang="en-US" dirty="0" smtClean="0"/>
              <a:t>) They have just three non-zero electro-optic coefficients r</a:t>
            </a:r>
            <a:r>
              <a:rPr lang="en-US" baseline="-25000" dirty="0" smtClean="0"/>
              <a:t>41</a:t>
            </a:r>
            <a:r>
              <a:rPr lang="en-US" dirty="0" smtClean="0"/>
              <a:t>=r</a:t>
            </a:r>
            <a:r>
              <a:rPr lang="en-US" baseline="-25000" dirty="0" smtClean="0"/>
              <a:t>52</a:t>
            </a:r>
            <a:r>
              <a:rPr lang="en-US" dirty="0" smtClean="0"/>
              <a:t> and r</a:t>
            </a:r>
            <a:r>
              <a:rPr lang="en-US" baseline="-25000" dirty="0" smtClean="0"/>
              <a:t>63</a:t>
            </a:r>
            <a:endParaRPr lang="en-US" dirty="0" smtClean="0"/>
          </a:p>
          <a:p>
            <a:endParaRPr lang="en-US" dirty="0"/>
          </a:p>
        </p:txBody>
      </p:sp>
      <p:graphicFrame>
        <p:nvGraphicFramePr>
          <p:cNvPr id="5" name="Table 4"/>
          <p:cNvGraphicFramePr>
            <a:graphicFrameLocks noGrp="1"/>
          </p:cNvGraphicFramePr>
          <p:nvPr/>
        </p:nvGraphicFramePr>
        <p:xfrm>
          <a:off x="609600" y="1828800"/>
          <a:ext cx="3543300" cy="822579"/>
        </p:xfrm>
        <a:graphic>
          <a:graphicData uri="http://schemas.openxmlformats.org/drawingml/2006/table">
            <a:tbl>
              <a:tblPr/>
              <a:tblGrid>
                <a:gridCol w="1256635">
                  <a:extLst>
                    <a:ext uri="{9D8B030D-6E8A-4147-A177-3AD203B41FA5}">
                      <a16:colId xmlns:a16="http://schemas.microsoft.com/office/drawing/2014/main" val="20000"/>
                    </a:ext>
                  </a:extLst>
                </a:gridCol>
                <a:gridCol w="803423">
                  <a:extLst>
                    <a:ext uri="{9D8B030D-6E8A-4147-A177-3AD203B41FA5}">
                      <a16:colId xmlns:a16="http://schemas.microsoft.com/office/drawing/2014/main" val="20001"/>
                    </a:ext>
                  </a:extLst>
                </a:gridCol>
                <a:gridCol w="644798">
                  <a:extLst>
                    <a:ext uri="{9D8B030D-6E8A-4147-A177-3AD203B41FA5}">
                      <a16:colId xmlns:a16="http://schemas.microsoft.com/office/drawing/2014/main" val="20002"/>
                    </a:ext>
                  </a:extLst>
                </a:gridCol>
                <a:gridCol w="838444">
                  <a:extLst>
                    <a:ext uri="{9D8B030D-6E8A-4147-A177-3AD203B41FA5}">
                      <a16:colId xmlns:a16="http://schemas.microsoft.com/office/drawing/2014/main" val="20003"/>
                    </a:ext>
                  </a:extLst>
                </a:gridCol>
              </a:tblGrid>
              <a:tr h="274193">
                <a:tc>
                  <a:txBody>
                    <a:bodyPr/>
                    <a:lstStyle/>
                    <a:p>
                      <a:pPr marL="0" marR="0" algn="ctr">
                        <a:lnSpc>
                          <a:spcPct val="115000"/>
                        </a:lnSpc>
                        <a:spcBef>
                          <a:spcPts val="0"/>
                        </a:spcBef>
                        <a:spcAft>
                          <a:spcPts val="0"/>
                        </a:spcAft>
                      </a:pPr>
                      <a:r>
                        <a:rPr lang="en-US" sz="1600" b="1" dirty="0">
                          <a:latin typeface="Calibri"/>
                          <a:ea typeface="Calibri"/>
                          <a:cs typeface="Times New Roman"/>
                        </a:rPr>
                        <a:t>Crystal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Calibri"/>
                          <a:cs typeface="Times New Roman"/>
                        </a:rPr>
                        <a:t>KDP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Calibri"/>
                          <a:cs typeface="Times New Roman"/>
                        </a:rPr>
                        <a:t>KD</a:t>
                      </a:r>
                      <a:r>
                        <a:rPr lang="en-US" sz="1600" b="1" baseline="30000" dirty="0">
                          <a:latin typeface="Calibri"/>
                          <a:ea typeface="Calibri"/>
                          <a:cs typeface="Times New Roman"/>
                        </a:rPr>
                        <a:t>*</a:t>
                      </a:r>
                      <a:r>
                        <a:rPr lang="en-US" sz="1600" b="1" dirty="0">
                          <a:latin typeface="Calibri"/>
                          <a:ea typeface="Calibri"/>
                          <a:cs typeface="Times New Roman"/>
                        </a:rPr>
                        <a:t>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Calibri"/>
                          <a:ea typeface="Calibri"/>
                          <a:cs typeface="Times New Roman"/>
                        </a:rPr>
                        <a:t>ADP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193">
                <a:tc>
                  <a:txBody>
                    <a:bodyPr/>
                    <a:lstStyle/>
                    <a:p>
                      <a:pPr marL="0" marR="0" algn="ctr">
                        <a:lnSpc>
                          <a:spcPct val="115000"/>
                        </a:lnSpc>
                        <a:spcBef>
                          <a:spcPts val="0"/>
                        </a:spcBef>
                        <a:spcAft>
                          <a:spcPts val="0"/>
                        </a:spcAft>
                      </a:pPr>
                      <a:r>
                        <a:rPr lang="en-US" sz="1600" b="1" dirty="0">
                          <a:latin typeface="Calibri"/>
                          <a:ea typeface="Calibri"/>
                          <a:cs typeface="Times New Roman"/>
                        </a:rPr>
                        <a:t>r</a:t>
                      </a:r>
                      <a:r>
                        <a:rPr lang="en-US" sz="1600" b="1" baseline="-25000" dirty="0">
                          <a:latin typeface="Calibri"/>
                          <a:ea typeface="Calibri"/>
                          <a:cs typeface="Times New Roman"/>
                        </a:rPr>
                        <a:t>41</a:t>
                      </a:r>
                      <a:r>
                        <a:rPr lang="en-US" sz="1600" b="1" dirty="0">
                          <a:latin typeface="Calibri"/>
                          <a:ea typeface="Calibri"/>
                          <a:cs typeface="Times New Roman"/>
                        </a:rPr>
                        <a:t> (pm/V)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Calibri"/>
                          <a:ea typeface="Calibri"/>
                          <a:cs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Calibri"/>
                          <a:ea typeface="Calibri"/>
                          <a:cs typeface="Times New Roman"/>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193">
                <a:tc>
                  <a:txBody>
                    <a:bodyPr/>
                    <a:lstStyle/>
                    <a:p>
                      <a:pPr marL="0" marR="0" algn="ctr">
                        <a:lnSpc>
                          <a:spcPct val="115000"/>
                        </a:lnSpc>
                        <a:spcBef>
                          <a:spcPts val="0"/>
                        </a:spcBef>
                        <a:spcAft>
                          <a:spcPts val="0"/>
                        </a:spcAft>
                      </a:pPr>
                      <a:r>
                        <a:rPr lang="en-US" sz="1600" b="1" dirty="0">
                          <a:latin typeface="Calibri"/>
                          <a:ea typeface="Calibri"/>
                          <a:cs typeface="Times New Roman"/>
                        </a:rPr>
                        <a:t>r</a:t>
                      </a:r>
                      <a:r>
                        <a:rPr lang="en-US" sz="1600" b="1" baseline="-25000" dirty="0">
                          <a:latin typeface="Calibri"/>
                          <a:ea typeface="Calibri"/>
                          <a:cs typeface="Times New Roman"/>
                        </a:rPr>
                        <a:t>63</a:t>
                      </a:r>
                      <a:r>
                        <a:rPr lang="en-US" sz="1600" b="1" dirty="0">
                          <a:latin typeface="Calibri"/>
                          <a:ea typeface="Calibri"/>
                          <a:cs typeface="Times New Roman"/>
                        </a:rPr>
                        <a:t> (pm/V)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Calibri"/>
                          <a:cs typeface="Times New Roman"/>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8" name="Group 7"/>
          <p:cNvGrpSpPr/>
          <p:nvPr/>
        </p:nvGrpSpPr>
        <p:grpSpPr>
          <a:xfrm>
            <a:off x="4572000" y="1752600"/>
            <a:ext cx="4267200" cy="1774101"/>
            <a:chOff x="4572000" y="1828800"/>
            <a:chExt cx="4267200" cy="1774101"/>
          </a:xfrm>
        </p:grpSpPr>
        <p:pic>
          <p:nvPicPr>
            <p:cNvPr id="190466" name="Picture 2" descr="https://lasers.llnl.gov/newsroom/images/kdp_crystal482x362.jpg"/>
            <p:cNvPicPr>
              <a:picLocks noChangeAspect="1" noChangeArrowheads="1"/>
            </p:cNvPicPr>
            <p:nvPr/>
          </p:nvPicPr>
          <p:blipFill>
            <a:blip r:embed="rId3" cstate="print"/>
            <a:srcRect/>
            <a:stretch>
              <a:fillRect/>
            </a:stretch>
          </p:blipFill>
          <p:spPr bwMode="auto">
            <a:xfrm>
              <a:off x="4572000" y="1828800"/>
              <a:ext cx="2362200" cy="1774101"/>
            </a:xfrm>
            <a:prstGeom prst="rect">
              <a:avLst/>
            </a:prstGeom>
            <a:noFill/>
          </p:spPr>
        </p:pic>
        <p:sp>
          <p:nvSpPr>
            <p:cNvPr id="7" name="TextBox 6"/>
            <p:cNvSpPr txBox="1"/>
            <p:nvPr/>
          </p:nvSpPr>
          <p:spPr>
            <a:xfrm>
              <a:off x="6934200" y="1981200"/>
              <a:ext cx="1905000" cy="738664"/>
            </a:xfrm>
            <a:prstGeom prst="rect">
              <a:avLst/>
            </a:prstGeom>
            <a:noFill/>
          </p:spPr>
          <p:txBody>
            <a:bodyPr wrap="square" rtlCol="0">
              <a:spAutoFit/>
            </a:bodyPr>
            <a:lstStyle/>
            <a:p>
              <a:r>
                <a:rPr lang="en-US" sz="1400" dirty="0" smtClean="0"/>
                <a:t>KDP crystal at National Ignition Facility</a:t>
              </a:r>
              <a:endParaRPr lang="en-US" sz="1400" dirty="0"/>
            </a:p>
          </p:txBody>
        </p:sp>
      </p:grpSp>
      <p:sp>
        <p:nvSpPr>
          <p:cNvPr id="9" name="TextBox 8"/>
          <p:cNvSpPr txBox="1"/>
          <p:nvPr/>
        </p:nvSpPr>
        <p:spPr>
          <a:xfrm>
            <a:off x="228600" y="3505200"/>
            <a:ext cx="7725192" cy="369332"/>
          </a:xfrm>
          <a:prstGeom prst="rect">
            <a:avLst/>
          </a:prstGeom>
          <a:noFill/>
        </p:spPr>
        <p:txBody>
          <a:bodyPr wrap="none" rtlCol="0">
            <a:spAutoFit/>
          </a:bodyPr>
          <a:lstStyle/>
          <a:p>
            <a:r>
              <a:rPr lang="en-US" dirty="0" smtClean="0"/>
              <a:t>In the absence of DC field crystals are uniaxial with impermeability tensor </a:t>
            </a:r>
            <a:endParaRPr lang="en-US" dirty="0"/>
          </a:p>
        </p:txBody>
      </p:sp>
      <p:graphicFrame>
        <p:nvGraphicFramePr>
          <p:cNvPr id="190467" name="Object 3"/>
          <p:cNvGraphicFramePr>
            <a:graphicFrameLocks noChangeAspect="1"/>
          </p:cNvGraphicFramePr>
          <p:nvPr>
            <p:extLst>
              <p:ext uri="{D42A27DB-BD31-4B8C-83A1-F6EECF244321}">
                <p14:modId xmlns:p14="http://schemas.microsoft.com/office/powerpoint/2010/main" val="4226046315"/>
              </p:ext>
            </p:extLst>
          </p:nvPr>
        </p:nvGraphicFramePr>
        <p:xfrm>
          <a:off x="323850" y="3733800"/>
          <a:ext cx="3460750" cy="2111375"/>
        </p:xfrm>
        <a:graphic>
          <a:graphicData uri="http://schemas.openxmlformats.org/presentationml/2006/ole">
            <mc:AlternateContent xmlns:mc="http://schemas.openxmlformats.org/markup-compatibility/2006">
              <mc:Choice xmlns:v="urn:schemas-microsoft-com:vml" Requires="v">
                <p:oleObj spid="_x0000_s190545" name="Equation" r:id="rId4" imgW="2298600" imgH="1396800" progId="Equation.DSMT4">
                  <p:embed/>
                </p:oleObj>
              </mc:Choice>
              <mc:Fallback>
                <p:oleObj name="Equation" r:id="rId4" imgW="2298600" imgH="1396800" progId="Equation.DSMT4">
                  <p:embed/>
                  <p:pic>
                    <p:nvPicPr>
                      <p:cNvPr id="0" name="Picture 3"/>
                      <p:cNvPicPr>
                        <a:picLocks noChangeAspect="1" noChangeArrowheads="1"/>
                      </p:cNvPicPr>
                      <p:nvPr/>
                    </p:nvPicPr>
                    <p:blipFill>
                      <a:blip r:embed="rId5"/>
                      <a:srcRect/>
                      <a:stretch>
                        <a:fillRect/>
                      </a:stretch>
                    </p:blipFill>
                    <p:spPr bwMode="auto">
                      <a:xfrm>
                        <a:off x="323850" y="3733800"/>
                        <a:ext cx="346075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 name="Group 12"/>
          <p:cNvGrpSpPr/>
          <p:nvPr/>
        </p:nvGrpSpPr>
        <p:grpSpPr>
          <a:xfrm>
            <a:off x="152400" y="6165850"/>
            <a:ext cx="4259263" cy="692150"/>
            <a:chOff x="152400" y="6165850"/>
            <a:chExt cx="4259263" cy="692150"/>
          </a:xfrm>
        </p:grpSpPr>
        <p:sp>
          <p:nvSpPr>
            <p:cNvPr id="11" name="TextBox 10"/>
            <p:cNvSpPr txBox="1"/>
            <p:nvPr/>
          </p:nvSpPr>
          <p:spPr>
            <a:xfrm>
              <a:off x="152400" y="6248400"/>
              <a:ext cx="2621230" cy="369332"/>
            </a:xfrm>
            <a:prstGeom prst="rect">
              <a:avLst/>
            </a:prstGeom>
            <a:noFill/>
          </p:spPr>
          <p:txBody>
            <a:bodyPr wrap="none" rtlCol="0">
              <a:spAutoFit/>
            </a:bodyPr>
            <a:lstStyle/>
            <a:p>
              <a:r>
                <a:rPr lang="en-US" dirty="0" smtClean="0"/>
                <a:t>Usual ellipsoid equation</a:t>
              </a:r>
              <a:endParaRPr lang="en-US" dirty="0"/>
            </a:p>
          </p:txBody>
        </p:sp>
        <p:graphicFrame>
          <p:nvGraphicFramePr>
            <p:cNvPr id="190468" name="Object 4"/>
            <p:cNvGraphicFramePr>
              <a:graphicFrameLocks noChangeAspect="1"/>
            </p:cNvGraphicFramePr>
            <p:nvPr/>
          </p:nvGraphicFramePr>
          <p:xfrm>
            <a:off x="2819400" y="6165850"/>
            <a:ext cx="1592263" cy="692150"/>
          </p:xfrm>
          <a:graphic>
            <a:graphicData uri="http://schemas.openxmlformats.org/presentationml/2006/ole">
              <mc:AlternateContent xmlns:mc="http://schemas.openxmlformats.org/markup-compatibility/2006">
                <mc:Choice xmlns:v="urn:schemas-microsoft-com:vml" Requires="v">
                  <p:oleObj spid="_x0000_s190546" name="Equation" r:id="rId6" imgW="1054080" imgH="457200" progId="Equation.DSMT4">
                    <p:embed/>
                  </p:oleObj>
                </mc:Choice>
                <mc:Fallback>
                  <p:oleObj name="Equation" r:id="rId6" imgW="1054080" imgH="4572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6165850"/>
                          <a:ext cx="1592263"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5" name="Group 64"/>
          <p:cNvGrpSpPr/>
          <p:nvPr/>
        </p:nvGrpSpPr>
        <p:grpSpPr>
          <a:xfrm>
            <a:off x="4419600" y="3962400"/>
            <a:ext cx="4267200" cy="2274332"/>
            <a:chOff x="4419600" y="3962400"/>
            <a:chExt cx="4267200" cy="2274332"/>
          </a:xfrm>
        </p:grpSpPr>
        <p:grpSp>
          <p:nvGrpSpPr>
            <p:cNvPr id="54" name="Group 53"/>
            <p:cNvGrpSpPr/>
            <p:nvPr/>
          </p:nvGrpSpPr>
          <p:grpSpPr>
            <a:xfrm>
              <a:off x="4419600" y="3962400"/>
              <a:ext cx="2971800" cy="2274332"/>
              <a:chOff x="4419600" y="3962400"/>
              <a:chExt cx="2971800" cy="2274332"/>
            </a:xfrm>
          </p:grpSpPr>
          <p:sp>
            <p:nvSpPr>
              <p:cNvPr id="14" name="Rectangle 13"/>
              <p:cNvSpPr/>
              <p:nvPr/>
            </p:nvSpPr>
            <p:spPr bwMode="auto">
              <a:xfrm>
                <a:off x="4572000" y="4419600"/>
                <a:ext cx="2667000" cy="838200"/>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6" name="Straight Connector 15"/>
              <p:cNvCxnSpPr/>
              <p:nvPr/>
            </p:nvCxnSpPr>
            <p:spPr bwMode="auto">
              <a:xfrm>
                <a:off x="4419600" y="4800600"/>
                <a:ext cx="0" cy="914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7391400" y="4876800"/>
                <a:ext cx="0" cy="8382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419600" y="5715000"/>
                <a:ext cx="1143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562600" y="5486400"/>
                <a:ext cx="0" cy="4572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638800" y="5562600"/>
                <a:ext cx="0" cy="304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638800" y="5715000"/>
                <a:ext cx="17526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4419600" y="4800600"/>
                <a:ext cx="1524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7239000" y="4876800"/>
                <a:ext cx="1524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3" name="Rectangle 42"/>
              <p:cNvSpPr/>
              <p:nvPr/>
            </p:nvSpPr>
            <p:spPr>
              <a:xfrm>
                <a:off x="5334000" y="5867400"/>
                <a:ext cx="500458" cy="369332"/>
              </a:xfrm>
              <a:prstGeom prst="rect">
                <a:avLst/>
              </a:prstGeom>
            </p:spPr>
            <p:txBody>
              <a:bodyPr wrap="none">
                <a:spAutoFit/>
              </a:bodyPr>
              <a:lstStyle/>
              <a:p>
                <a:r>
                  <a:rPr lang="en-US" b="1" dirty="0" smtClean="0">
                    <a:latin typeface="Calibri"/>
                    <a:ea typeface="Calibri"/>
                    <a:cs typeface="Times New Roman"/>
                  </a:rPr>
                  <a:t>V</a:t>
                </a:r>
                <a:r>
                  <a:rPr lang="en-US" b="1" baseline="-25000" dirty="0" smtClean="0">
                    <a:latin typeface="Calibri"/>
                    <a:ea typeface="Calibri"/>
                    <a:cs typeface="Times New Roman"/>
                  </a:rPr>
                  <a:t>DC</a:t>
                </a:r>
                <a:endParaRPr lang="en-US" dirty="0"/>
              </a:p>
            </p:txBody>
          </p:sp>
          <p:cxnSp>
            <p:nvCxnSpPr>
              <p:cNvPr id="45" name="Straight Arrow Connector 44"/>
              <p:cNvCxnSpPr/>
              <p:nvPr/>
            </p:nvCxnSpPr>
            <p:spPr bwMode="auto">
              <a:xfrm>
                <a:off x="5410200" y="4724400"/>
                <a:ext cx="685800" cy="0"/>
              </a:xfrm>
              <a:prstGeom prst="straightConnector1">
                <a:avLst/>
              </a:prstGeom>
              <a:solidFill>
                <a:schemeClr val="accent1"/>
              </a:solidFill>
              <a:ln w="28575" cap="flat" cmpd="sng" algn="ctr">
                <a:solidFill>
                  <a:srgbClr val="002060"/>
                </a:solidFill>
                <a:prstDash val="solid"/>
                <a:round/>
                <a:headEnd type="none" w="med" len="med"/>
                <a:tailEnd type="arrow"/>
              </a:ln>
              <a:effectLst/>
            </p:spPr>
          </p:cxnSp>
          <p:sp>
            <p:nvSpPr>
              <p:cNvPr id="46" name="Rectangle 45"/>
              <p:cNvSpPr/>
              <p:nvPr/>
            </p:nvSpPr>
            <p:spPr>
              <a:xfrm>
                <a:off x="5562600" y="4800600"/>
                <a:ext cx="514885" cy="461665"/>
              </a:xfrm>
              <a:prstGeom prst="rect">
                <a:avLst/>
              </a:prstGeom>
            </p:spPr>
            <p:txBody>
              <a:bodyPr wrap="none">
                <a:spAutoFit/>
              </a:bodyPr>
              <a:lstStyle/>
              <a:p>
                <a:r>
                  <a:rPr lang="en-US" sz="2400" b="1" dirty="0" smtClean="0">
                    <a:latin typeface="Calibri"/>
                    <a:ea typeface="Calibri"/>
                    <a:cs typeface="Times New Roman"/>
                  </a:rPr>
                  <a:t>E</a:t>
                </a:r>
                <a:r>
                  <a:rPr lang="en-US" b="1" baseline="-25000" dirty="0" smtClean="0">
                    <a:latin typeface="Calibri"/>
                    <a:ea typeface="Calibri"/>
                    <a:cs typeface="Times New Roman"/>
                  </a:rPr>
                  <a:t>DC</a:t>
                </a:r>
                <a:endParaRPr lang="en-US" dirty="0"/>
              </a:p>
            </p:txBody>
          </p:sp>
          <p:cxnSp>
            <p:nvCxnSpPr>
              <p:cNvPr id="48" name="Straight Connector 47"/>
              <p:cNvCxnSpPr/>
              <p:nvPr/>
            </p:nvCxnSpPr>
            <p:spPr bwMode="auto">
              <a:xfrm flipV="1">
                <a:off x="4572000" y="4191000"/>
                <a:ext cx="0" cy="457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flipV="1">
                <a:off x="72390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Arrow Connector 51"/>
              <p:cNvCxnSpPr/>
              <p:nvPr/>
            </p:nvCxnSpPr>
            <p:spPr bwMode="auto">
              <a:xfrm>
                <a:off x="4572000" y="4267200"/>
                <a:ext cx="2667000" cy="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53" name="TextBox 52"/>
              <p:cNvSpPr txBox="1"/>
              <p:nvPr/>
            </p:nvSpPr>
            <p:spPr>
              <a:xfrm>
                <a:off x="6400800" y="3962400"/>
                <a:ext cx="312906" cy="369332"/>
              </a:xfrm>
              <a:prstGeom prst="rect">
                <a:avLst/>
              </a:prstGeom>
              <a:noFill/>
            </p:spPr>
            <p:txBody>
              <a:bodyPr wrap="none" rtlCol="0">
                <a:spAutoFit/>
              </a:bodyPr>
              <a:lstStyle/>
              <a:p>
                <a:r>
                  <a:rPr lang="en-US" dirty="0"/>
                  <a:t>L</a:t>
                </a:r>
              </a:p>
            </p:txBody>
          </p:sp>
        </p:grpSp>
        <p:grpSp>
          <p:nvGrpSpPr>
            <p:cNvPr id="61" name="Group 60"/>
            <p:cNvGrpSpPr/>
            <p:nvPr/>
          </p:nvGrpSpPr>
          <p:grpSpPr>
            <a:xfrm>
              <a:off x="7620000" y="4495800"/>
              <a:ext cx="1066800" cy="609600"/>
              <a:chOff x="5943600" y="5562600"/>
              <a:chExt cx="1066800" cy="609600"/>
            </a:xfrm>
          </p:grpSpPr>
          <p:cxnSp>
            <p:nvCxnSpPr>
              <p:cNvPr id="56" name="Straight Arrow Connector 55"/>
              <p:cNvCxnSpPr/>
              <p:nvPr/>
            </p:nvCxnSpPr>
            <p:spPr bwMode="auto">
              <a:xfrm>
                <a:off x="5943600" y="6172200"/>
                <a:ext cx="10668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flipV="1">
                <a:off x="5943600" y="5562600"/>
                <a:ext cx="0" cy="60960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flipV="1">
                <a:off x="5943600" y="5867400"/>
                <a:ext cx="457200" cy="30480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grpSp>
        <p:sp>
          <p:nvSpPr>
            <p:cNvPr id="62" name="TextBox 61"/>
            <p:cNvSpPr txBox="1"/>
            <p:nvPr/>
          </p:nvSpPr>
          <p:spPr>
            <a:xfrm>
              <a:off x="8001000" y="4495800"/>
              <a:ext cx="300082" cy="369332"/>
            </a:xfrm>
            <a:prstGeom prst="rect">
              <a:avLst/>
            </a:prstGeom>
            <a:noFill/>
          </p:spPr>
          <p:txBody>
            <a:bodyPr wrap="square" rtlCol="0">
              <a:spAutoFit/>
            </a:bodyPr>
            <a:lstStyle/>
            <a:p>
              <a:r>
                <a:rPr lang="en-US" dirty="0" smtClean="0"/>
                <a:t>x</a:t>
              </a:r>
              <a:endParaRPr lang="en-US" dirty="0"/>
            </a:p>
          </p:txBody>
        </p:sp>
        <p:sp>
          <p:nvSpPr>
            <p:cNvPr id="63" name="TextBox 62"/>
            <p:cNvSpPr txBox="1"/>
            <p:nvPr/>
          </p:nvSpPr>
          <p:spPr>
            <a:xfrm>
              <a:off x="7467600" y="4191000"/>
              <a:ext cx="300082" cy="369332"/>
            </a:xfrm>
            <a:prstGeom prst="rect">
              <a:avLst/>
            </a:prstGeom>
            <a:noFill/>
          </p:spPr>
          <p:txBody>
            <a:bodyPr wrap="none" rtlCol="0">
              <a:spAutoFit/>
            </a:bodyPr>
            <a:lstStyle/>
            <a:p>
              <a:r>
                <a:rPr lang="en-US" dirty="0" smtClean="0"/>
                <a:t>y</a:t>
              </a:r>
              <a:endParaRPr lang="en-US" dirty="0"/>
            </a:p>
          </p:txBody>
        </p:sp>
        <p:sp>
          <p:nvSpPr>
            <p:cNvPr id="64" name="TextBox 63"/>
            <p:cNvSpPr txBox="1"/>
            <p:nvPr/>
          </p:nvSpPr>
          <p:spPr>
            <a:xfrm>
              <a:off x="8382000" y="5029200"/>
              <a:ext cx="300082" cy="369332"/>
            </a:xfrm>
            <a:prstGeom prst="rect">
              <a:avLst/>
            </a:prstGeom>
            <a:noFill/>
          </p:spPr>
          <p:txBody>
            <a:bodyPr wrap="none" rtlCol="0">
              <a:spAutoFit/>
            </a:bodyPr>
            <a:lstStyle/>
            <a:p>
              <a:r>
                <a:rPr lang="en-US" dirty="0" smtClean="0"/>
                <a:t>z</a:t>
              </a:r>
              <a:endParaRPr lang="en-US" dirty="0"/>
            </a:p>
          </p:txBody>
        </p:sp>
      </p:grpSp>
      <p:sp>
        <p:nvSpPr>
          <p:cNvPr id="66" name="TextBox 65"/>
          <p:cNvSpPr txBox="1"/>
          <p:nvPr/>
        </p:nvSpPr>
        <p:spPr>
          <a:xfrm>
            <a:off x="5029200" y="3886200"/>
            <a:ext cx="1313180" cy="369332"/>
          </a:xfrm>
          <a:prstGeom prst="rect">
            <a:avLst/>
          </a:prstGeom>
          <a:noFill/>
        </p:spPr>
        <p:txBody>
          <a:bodyPr wrap="none" rtlCol="0">
            <a:spAutoFit/>
          </a:bodyPr>
          <a:lstStyle/>
          <a:p>
            <a:r>
              <a:rPr lang="en-US" dirty="0" smtClean="0"/>
              <a:t>Apply bias: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par>
                                <p:cTn id="23" presetID="4" presetClass="entr" presetSubtype="16" fill="hold" nodeType="withEffect">
                                  <p:stCondLst>
                                    <p:cond delay="0"/>
                                  </p:stCondLst>
                                  <p:childTnLst>
                                    <p:set>
                                      <p:cBhvr>
                                        <p:cTn id="24" dur="1" fill="hold">
                                          <p:stCondLst>
                                            <p:cond delay="0"/>
                                          </p:stCondLst>
                                        </p:cTn>
                                        <p:tgtEl>
                                          <p:spTgt spid="190467"/>
                                        </p:tgtEl>
                                        <p:attrNameLst>
                                          <p:attrName>style.visibility</p:attrName>
                                        </p:attrNameLst>
                                      </p:cBhvr>
                                      <p:to>
                                        <p:strVal val="visible"/>
                                      </p:to>
                                    </p:set>
                                    <p:animEffect transition="in" filter="box(in)">
                                      <p:cBhvr>
                                        <p:cTn id="25" dur="500"/>
                                        <p:tgtEl>
                                          <p:spTgt spid="19046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ox(i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box(in)">
                                      <p:cBhvr>
                                        <p:cTn id="35" dur="500"/>
                                        <p:tgtEl>
                                          <p:spTgt spid="66"/>
                                        </p:tgtEl>
                                      </p:cBhvr>
                                    </p:animEffect>
                                  </p:childTnLst>
                                </p:cTn>
                              </p:par>
                            </p:childTnLst>
                          </p:cTn>
                        </p:par>
                        <p:par>
                          <p:cTn id="36" fill="hold">
                            <p:stCondLst>
                              <p:cond delay="500"/>
                            </p:stCondLst>
                            <p:childTnLst>
                              <p:par>
                                <p:cTn id="37" presetID="4" presetClass="entr" presetSubtype="16" fill="hold"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ox(in)">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2800" dirty="0" smtClean="0"/>
              <a:t>Index Ellipsoid in Electric Field</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13</a:t>
            </a:fld>
            <a:endParaRPr lang="en-US" dirty="0"/>
          </a:p>
        </p:txBody>
      </p:sp>
      <p:graphicFrame>
        <p:nvGraphicFramePr>
          <p:cNvPr id="190467" name="Object 3"/>
          <p:cNvGraphicFramePr>
            <a:graphicFrameLocks noChangeAspect="1"/>
          </p:cNvGraphicFramePr>
          <p:nvPr/>
        </p:nvGraphicFramePr>
        <p:xfrm>
          <a:off x="3276599" y="1143000"/>
          <a:ext cx="5222907" cy="1600200"/>
        </p:xfrm>
        <a:graphic>
          <a:graphicData uri="http://schemas.openxmlformats.org/presentationml/2006/ole">
            <mc:AlternateContent xmlns:mc="http://schemas.openxmlformats.org/markup-compatibility/2006">
              <mc:Choice xmlns:v="urn:schemas-microsoft-com:vml" Requires="v">
                <p:oleObj spid="_x0000_s191648" name="Equation" r:id="rId3" imgW="4572000" imgH="1396800" progId="Equation.DSMT4">
                  <p:embed/>
                </p:oleObj>
              </mc:Choice>
              <mc:Fallback>
                <p:oleObj name="Equation" r:id="rId3" imgW="4572000" imgH="13968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599" y="1143000"/>
                        <a:ext cx="522290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12"/>
          <p:cNvGrpSpPr/>
          <p:nvPr/>
        </p:nvGrpSpPr>
        <p:grpSpPr>
          <a:xfrm>
            <a:off x="304800" y="2819400"/>
            <a:ext cx="5343525" cy="692150"/>
            <a:chOff x="152400" y="6019800"/>
            <a:chExt cx="5343525" cy="692150"/>
          </a:xfrm>
        </p:grpSpPr>
        <p:sp>
          <p:nvSpPr>
            <p:cNvPr id="11" name="TextBox 10"/>
            <p:cNvSpPr txBox="1"/>
            <p:nvPr/>
          </p:nvSpPr>
          <p:spPr>
            <a:xfrm>
              <a:off x="152400" y="6248400"/>
              <a:ext cx="2685351" cy="369332"/>
            </a:xfrm>
            <a:prstGeom prst="rect">
              <a:avLst/>
            </a:prstGeom>
            <a:noFill/>
          </p:spPr>
          <p:txBody>
            <a:bodyPr wrap="none" rtlCol="0">
              <a:spAutoFit/>
            </a:bodyPr>
            <a:lstStyle/>
            <a:p>
              <a:r>
                <a:rPr lang="en-US" dirty="0" smtClean="0"/>
                <a:t>Crystal becomes biaxial </a:t>
              </a:r>
              <a:endParaRPr lang="en-US" dirty="0"/>
            </a:p>
          </p:txBody>
        </p:sp>
        <p:graphicFrame>
          <p:nvGraphicFramePr>
            <p:cNvPr id="190468" name="Object 4"/>
            <p:cNvGraphicFramePr>
              <a:graphicFrameLocks noChangeAspect="1"/>
            </p:cNvGraphicFramePr>
            <p:nvPr/>
          </p:nvGraphicFramePr>
          <p:xfrm>
            <a:off x="2790825" y="6019800"/>
            <a:ext cx="2705100" cy="692150"/>
          </p:xfrm>
          <a:graphic>
            <a:graphicData uri="http://schemas.openxmlformats.org/presentationml/2006/ole">
              <mc:AlternateContent xmlns:mc="http://schemas.openxmlformats.org/markup-compatibility/2006">
                <mc:Choice xmlns:v="urn:schemas-microsoft-com:vml" Requires="v">
                  <p:oleObj spid="_x0000_s191649" name="Equation" r:id="rId5" imgW="1790640" imgH="457200" progId="Equation.DSMT4">
                    <p:embed/>
                  </p:oleObj>
                </mc:Choice>
                <mc:Fallback>
                  <p:oleObj name="Equation" r:id="rId5" imgW="1790640" imgH="457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0825" y="6019800"/>
                          <a:ext cx="27051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8" name="Group 67"/>
          <p:cNvGrpSpPr/>
          <p:nvPr/>
        </p:nvGrpSpPr>
        <p:grpSpPr>
          <a:xfrm>
            <a:off x="741680" y="3733800"/>
            <a:ext cx="2819400" cy="2743200"/>
            <a:chOff x="762000" y="3733800"/>
            <a:chExt cx="2819400" cy="2743200"/>
          </a:xfrm>
        </p:grpSpPr>
        <p:grpSp>
          <p:nvGrpSpPr>
            <p:cNvPr id="59" name="Group 58"/>
            <p:cNvGrpSpPr/>
            <p:nvPr/>
          </p:nvGrpSpPr>
          <p:grpSpPr>
            <a:xfrm>
              <a:off x="762000" y="3733800"/>
              <a:ext cx="2819400" cy="2743200"/>
              <a:chOff x="762000" y="3733800"/>
              <a:chExt cx="2819400" cy="2743200"/>
            </a:xfrm>
          </p:grpSpPr>
          <p:grpSp>
            <p:nvGrpSpPr>
              <p:cNvPr id="54" name="Group 53"/>
              <p:cNvGrpSpPr/>
              <p:nvPr/>
            </p:nvGrpSpPr>
            <p:grpSpPr>
              <a:xfrm>
                <a:off x="762000" y="3886200"/>
                <a:ext cx="2819400" cy="2590800"/>
                <a:chOff x="762000" y="3886200"/>
                <a:chExt cx="2819400" cy="2590800"/>
              </a:xfrm>
            </p:grpSpPr>
            <p:cxnSp>
              <p:nvCxnSpPr>
                <p:cNvPr id="42" name="Straight Arrow Connector 41"/>
                <p:cNvCxnSpPr/>
                <p:nvPr/>
              </p:nvCxnSpPr>
              <p:spPr bwMode="auto">
                <a:xfrm flipV="1">
                  <a:off x="2057400" y="3886200"/>
                  <a:ext cx="0" cy="2590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7" name="Straight Arrow Connector 46"/>
                <p:cNvCxnSpPr/>
                <p:nvPr/>
              </p:nvCxnSpPr>
              <p:spPr bwMode="auto">
                <a:xfrm>
                  <a:off x="762000" y="5257800"/>
                  <a:ext cx="28194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
            <p:nvSpPr>
              <p:cNvPr id="55" name="TextBox 54"/>
              <p:cNvSpPr txBox="1"/>
              <p:nvPr/>
            </p:nvSpPr>
            <p:spPr>
              <a:xfrm>
                <a:off x="3200400" y="5334000"/>
                <a:ext cx="300082" cy="369332"/>
              </a:xfrm>
              <a:prstGeom prst="rect">
                <a:avLst/>
              </a:prstGeom>
              <a:noFill/>
            </p:spPr>
            <p:txBody>
              <a:bodyPr wrap="none" rtlCol="0">
                <a:spAutoFit/>
              </a:bodyPr>
              <a:lstStyle/>
              <a:p>
                <a:r>
                  <a:rPr lang="en-US" dirty="0" smtClean="0"/>
                  <a:t>x</a:t>
                </a:r>
                <a:endParaRPr lang="en-US" dirty="0"/>
              </a:p>
            </p:txBody>
          </p:sp>
          <p:sp>
            <p:nvSpPr>
              <p:cNvPr id="57" name="TextBox 56"/>
              <p:cNvSpPr txBox="1"/>
              <p:nvPr/>
            </p:nvSpPr>
            <p:spPr>
              <a:xfrm>
                <a:off x="1676400" y="3733800"/>
                <a:ext cx="300082" cy="369332"/>
              </a:xfrm>
              <a:prstGeom prst="rect">
                <a:avLst/>
              </a:prstGeom>
              <a:noFill/>
            </p:spPr>
            <p:txBody>
              <a:bodyPr wrap="none" rtlCol="0">
                <a:spAutoFit/>
              </a:bodyPr>
              <a:lstStyle/>
              <a:p>
                <a:r>
                  <a:rPr lang="en-US" dirty="0" smtClean="0"/>
                  <a:t>y</a:t>
                </a:r>
                <a:endParaRPr lang="en-US" dirty="0"/>
              </a:p>
            </p:txBody>
          </p:sp>
        </p:grpSp>
        <p:sp>
          <p:nvSpPr>
            <p:cNvPr id="61" name="Oval 60"/>
            <p:cNvSpPr/>
            <p:nvPr/>
          </p:nvSpPr>
          <p:spPr bwMode="auto">
            <a:xfrm>
              <a:off x="1143000" y="4343400"/>
              <a:ext cx="1828800" cy="1828800"/>
            </a:xfrm>
            <a:prstGeom prst="ellipse">
              <a:avLst/>
            </a:prstGeom>
            <a:noFill/>
            <a:ln w="2222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76" name="Group 75"/>
          <p:cNvGrpSpPr/>
          <p:nvPr/>
        </p:nvGrpSpPr>
        <p:grpSpPr>
          <a:xfrm>
            <a:off x="533400" y="4191000"/>
            <a:ext cx="3313331" cy="2133600"/>
            <a:chOff x="533400" y="4191000"/>
            <a:chExt cx="3313331" cy="2133600"/>
          </a:xfrm>
        </p:grpSpPr>
        <p:cxnSp>
          <p:nvCxnSpPr>
            <p:cNvPr id="70" name="Straight Connector 69"/>
            <p:cNvCxnSpPr/>
            <p:nvPr/>
          </p:nvCxnSpPr>
          <p:spPr bwMode="auto">
            <a:xfrm flipV="1">
              <a:off x="914400" y="4267200"/>
              <a:ext cx="2286000" cy="1981200"/>
            </a:xfrm>
            <a:prstGeom prst="line">
              <a:avLst/>
            </a:prstGeom>
            <a:solidFill>
              <a:schemeClr val="accent1"/>
            </a:solidFill>
            <a:ln w="15875" cap="flat" cmpd="sng" algn="ctr">
              <a:solidFill>
                <a:srgbClr val="000099"/>
              </a:solidFill>
              <a:prstDash val="solid"/>
              <a:round/>
              <a:headEnd type="none" w="med" len="med"/>
              <a:tailEnd type="arrow" w="med" len="med"/>
            </a:ln>
            <a:effectLst/>
          </p:spPr>
        </p:cxnSp>
        <p:cxnSp>
          <p:nvCxnSpPr>
            <p:cNvPr id="72" name="Straight Connector 71"/>
            <p:cNvCxnSpPr/>
            <p:nvPr/>
          </p:nvCxnSpPr>
          <p:spPr bwMode="auto">
            <a:xfrm flipH="1" flipV="1">
              <a:off x="990600" y="4191000"/>
              <a:ext cx="2133600" cy="2133600"/>
            </a:xfrm>
            <a:prstGeom prst="line">
              <a:avLst/>
            </a:prstGeom>
            <a:solidFill>
              <a:schemeClr val="accent1"/>
            </a:solidFill>
            <a:ln w="15875" cap="flat" cmpd="sng" algn="ctr">
              <a:solidFill>
                <a:srgbClr val="000099"/>
              </a:solidFill>
              <a:prstDash val="solid"/>
              <a:round/>
              <a:headEnd type="none" w="med" len="med"/>
              <a:tailEnd type="arrow" w="med" len="med"/>
            </a:ln>
            <a:effectLst/>
          </p:spPr>
        </p:cxnSp>
        <p:sp>
          <p:nvSpPr>
            <p:cNvPr id="73" name="TextBox 72"/>
            <p:cNvSpPr txBox="1"/>
            <p:nvPr/>
          </p:nvSpPr>
          <p:spPr>
            <a:xfrm>
              <a:off x="3200400" y="4267200"/>
              <a:ext cx="646331" cy="369332"/>
            </a:xfrm>
            <a:prstGeom prst="rect">
              <a:avLst/>
            </a:prstGeom>
            <a:noFill/>
          </p:spPr>
          <p:txBody>
            <a:bodyPr wrap="none" rtlCol="0">
              <a:spAutoFit/>
            </a:bodyPr>
            <a:lstStyle/>
            <a:p>
              <a:r>
                <a:rPr lang="en-US" dirty="0" smtClean="0"/>
                <a:t>a (s)</a:t>
              </a:r>
              <a:endParaRPr lang="en-US" dirty="0"/>
            </a:p>
          </p:txBody>
        </p:sp>
        <p:sp>
          <p:nvSpPr>
            <p:cNvPr id="74" name="TextBox 73"/>
            <p:cNvSpPr txBox="1"/>
            <p:nvPr/>
          </p:nvSpPr>
          <p:spPr>
            <a:xfrm>
              <a:off x="533400" y="4191000"/>
              <a:ext cx="595035" cy="369332"/>
            </a:xfrm>
            <a:prstGeom prst="rect">
              <a:avLst/>
            </a:prstGeom>
            <a:noFill/>
          </p:spPr>
          <p:txBody>
            <a:bodyPr wrap="none" rtlCol="0">
              <a:spAutoFit/>
            </a:bodyPr>
            <a:lstStyle/>
            <a:p>
              <a:r>
                <a:rPr lang="en-US" dirty="0" smtClean="0"/>
                <a:t>b (f)</a:t>
              </a:r>
              <a:endParaRPr lang="en-US" dirty="0"/>
            </a:p>
          </p:txBody>
        </p:sp>
        <p:sp>
          <p:nvSpPr>
            <p:cNvPr id="75" name="Oval 74"/>
            <p:cNvSpPr/>
            <p:nvPr/>
          </p:nvSpPr>
          <p:spPr bwMode="auto">
            <a:xfrm rot="8100000">
              <a:off x="1039626" y="4415539"/>
              <a:ext cx="1979421" cy="1684523"/>
            </a:xfrm>
            <a:prstGeom prst="ellipse">
              <a:avLst/>
            </a:prstGeom>
            <a:noFill/>
            <a:ln w="22225" cap="flat" cmpd="sng" algn="ctr">
              <a:solidFill>
                <a:srgbClr val="6600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77" name="TextBox 76"/>
          <p:cNvSpPr txBox="1"/>
          <p:nvPr/>
        </p:nvSpPr>
        <p:spPr>
          <a:xfrm>
            <a:off x="2996163" y="3535680"/>
            <a:ext cx="6147837" cy="369332"/>
          </a:xfrm>
          <a:prstGeom prst="rect">
            <a:avLst/>
          </a:prstGeom>
          <a:noFill/>
        </p:spPr>
        <p:txBody>
          <a:bodyPr wrap="none" rtlCol="0">
            <a:spAutoFit/>
          </a:bodyPr>
          <a:lstStyle/>
          <a:p>
            <a:r>
              <a:rPr lang="en-US" dirty="0" smtClean="0"/>
              <a:t>Rotate axes 45 degrees. In the new </a:t>
            </a:r>
            <a:r>
              <a:rPr lang="en-US" dirty="0" err="1" smtClean="0"/>
              <a:t>a,b</a:t>
            </a:r>
            <a:r>
              <a:rPr lang="en-US" dirty="0" smtClean="0"/>
              <a:t> coordinate system</a:t>
            </a:r>
            <a:endParaRPr lang="en-US" dirty="0"/>
          </a:p>
        </p:txBody>
      </p:sp>
      <p:graphicFrame>
        <p:nvGraphicFramePr>
          <p:cNvPr id="191493" name="Object 5"/>
          <p:cNvGraphicFramePr>
            <a:graphicFrameLocks noChangeAspect="1"/>
          </p:cNvGraphicFramePr>
          <p:nvPr/>
        </p:nvGraphicFramePr>
        <p:xfrm>
          <a:off x="3801745" y="4161790"/>
          <a:ext cx="5192713" cy="2559050"/>
        </p:xfrm>
        <a:graphic>
          <a:graphicData uri="http://schemas.openxmlformats.org/presentationml/2006/ole">
            <mc:AlternateContent xmlns:mc="http://schemas.openxmlformats.org/markup-compatibility/2006">
              <mc:Choice xmlns:v="urn:schemas-microsoft-com:vml" Requires="v">
                <p:oleObj spid="_x0000_s191650" name="Equation" r:id="rId7" imgW="4546440" imgH="2234880" progId="Equation.DSMT4">
                  <p:embed/>
                </p:oleObj>
              </mc:Choice>
              <mc:Fallback>
                <p:oleObj name="Equation" r:id="rId7" imgW="4546440" imgH="223488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1745" y="4161790"/>
                        <a:ext cx="5192713"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495" name="Object 7"/>
          <p:cNvGraphicFramePr>
            <a:graphicFrameLocks noChangeAspect="1"/>
          </p:cNvGraphicFramePr>
          <p:nvPr>
            <p:extLst>
              <p:ext uri="{D42A27DB-BD31-4B8C-83A1-F6EECF244321}">
                <p14:modId xmlns:p14="http://schemas.microsoft.com/office/powerpoint/2010/main" val="3754475670"/>
              </p:ext>
            </p:extLst>
          </p:nvPr>
        </p:nvGraphicFramePr>
        <p:xfrm>
          <a:off x="7026275" y="5946775"/>
          <a:ext cx="1511300" cy="736600"/>
        </p:xfrm>
        <a:graphic>
          <a:graphicData uri="http://schemas.openxmlformats.org/presentationml/2006/ole">
            <mc:AlternateContent xmlns:mc="http://schemas.openxmlformats.org/markup-compatibility/2006">
              <mc:Choice xmlns:v="urn:schemas-microsoft-com:vml" Requires="v">
                <p:oleObj spid="_x0000_s191651" name="Equation" r:id="rId9" imgW="1511280" imgH="736560" progId="Equation.DSMT4">
                  <p:embed/>
                </p:oleObj>
              </mc:Choice>
              <mc:Fallback>
                <p:oleObj name="Equation" r:id="rId9" imgW="1511280" imgH="73656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6275" y="5946775"/>
                        <a:ext cx="15113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0" name="Group 79"/>
          <p:cNvGrpSpPr/>
          <p:nvPr/>
        </p:nvGrpSpPr>
        <p:grpSpPr>
          <a:xfrm>
            <a:off x="1399676" y="4179054"/>
            <a:ext cx="1649690" cy="663972"/>
            <a:chOff x="1399676" y="4179054"/>
            <a:chExt cx="1649690" cy="663972"/>
          </a:xfrm>
        </p:grpSpPr>
        <p:sp>
          <p:nvSpPr>
            <p:cNvPr id="78" name="Rectangle 77"/>
            <p:cNvSpPr/>
            <p:nvPr/>
          </p:nvSpPr>
          <p:spPr>
            <a:xfrm>
              <a:off x="2659516" y="4179054"/>
              <a:ext cx="389850" cy="369332"/>
            </a:xfrm>
            <a:prstGeom prst="rect">
              <a:avLst/>
            </a:prstGeom>
          </p:spPr>
          <p:txBody>
            <a:bodyPr wrap="none">
              <a:spAutoFit/>
            </a:bodyPr>
            <a:lstStyle/>
            <a:p>
              <a:r>
                <a:rPr lang="en-US" dirty="0" smtClean="0"/>
                <a:t>n</a:t>
              </a:r>
              <a:r>
                <a:rPr lang="en-US" baseline="-25000" dirty="0" smtClean="0"/>
                <a:t>s</a:t>
              </a:r>
              <a:endParaRPr lang="en-US" dirty="0"/>
            </a:p>
          </p:txBody>
        </p:sp>
        <p:sp>
          <p:nvSpPr>
            <p:cNvPr id="79" name="Rectangle 78"/>
            <p:cNvSpPr/>
            <p:nvPr/>
          </p:nvSpPr>
          <p:spPr>
            <a:xfrm>
              <a:off x="1399676" y="4473694"/>
              <a:ext cx="356188" cy="369332"/>
            </a:xfrm>
            <a:prstGeom prst="rect">
              <a:avLst/>
            </a:prstGeom>
          </p:spPr>
          <p:txBody>
            <a:bodyPr wrap="none">
              <a:spAutoFit/>
            </a:bodyPr>
            <a:lstStyle/>
            <a:p>
              <a:r>
                <a:rPr lang="en-US" dirty="0" err="1" smtClean="0"/>
                <a:t>n</a:t>
              </a:r>
              <a:r>
                <a:rPr lang="en-US" baseline="-25000" dirty="0" err="1" smtClean="0"/>
                <a:t>f</a:t>
              </a:r>
              <a:endParaRPr lang="en-US" dirty="0"/>
            </a:p>
          </p:txBody>
        </p:sp>
      </p:grpSp>
      <p:pic>
        <p:nvPicPr>
          <p:cNvPr id="4" name="Picture 3"/>
          <p:cNvPicPr>
            <a:picLocks noChangeAspect="1"/>
          </p:cNvPicPr>
          <p:nvPr/>
        </p:nvPicPr>
        <p:blipFill>
          <a:blip r:embed="rId11"/>
          <a:stretch>
            <a:fillRect/>
          </a:stretch>
        </p:blipFill>
        <p:spPr>
          <a:xfrm>
            <a:off x="347063" y="1114566"/>
            <a:ext cx="2702303" cy="1484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90467"/>
                                        </p:tgtEl>
                                        <p:attrNameLst>
                                          <p:attrName>style.visibility</p:attrName>
                                        </p:attrNameLst>
                                      </p:cBhvr>
                                      <p:to>
                                        <p:strVal val="visible"/>
                                      </p:to>
                                    </p:set>
                                    <p:animEffect transition="in" filter="box(in)">
                                      <p:cBhvr>
                                        <p:cTn id="11" dur="500"/>
                                        <p:tgtEl>
                                          <p:spTgt spid="19046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ox(i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box(in)">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box(in)">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box(in)">
                                      <p:cBhvr>
                                        <p:cTn id="31" dur="500"/>
                                        <p:tgtEl>
                                          <p:spTgt spid="7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91493"/>
                                        </p:tgtEl>
                                        <p:attrNameLst>
                                          <p:attrName>style.visibility</p:attrName>
                                        </p:attrNameLst>
                                      </p:cBhvr>
                                      <p:to>
                                        <p:strVal val="visible"/>
                                      </p:to>
                                    </p:set>
                                    <p:animEffect transition="in" filter="box(in)">
                                      <p:cBhvr>
                                        <p:cTn id="36" dur="500"/>
                                        <p:tgtEl>
                                          <p:spTgt spid="191493"/>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91495"/>
                                        </p:tgtEl>
                                        <p:attrNameLst>
                                          <p:attrName>style.visibility</p:attrName>
                                        </p:attrNameLst>
                                      </p:cBhvr>
                                      <p:to>
                                        <p:strVal val="visible"/>
                                      </p:to>
                                    </p:set>
                                    <p:animEffect transition="in" filter="box(in)">
                                      <p:cBhvr>
                                        <p:cTn id="41" dur="500"/>
                                        <p:tgtEl>
                                          <p:spTgt spid="191495"/>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box(in)">
                                      <p:cBhvr>
                                        <p:cTn id="4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2800" dirty="0" smtClean="0"/>
              <a:t>Induced Birefringence</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14</a:t>
            </a:fld>
            <a:endParaRPr lang="en-US" dirty="0"/>
          </a:p>
        </p:txBody>
      </p:sp>
      <p:sp>
        <p:nvSpPr>
          <p:cNvPr id="77" name="TextBox 76"/>
          <p:cNvSpPr txBox="1"/>
          <p:nvPr/>
        </p:nvSpPr>
        <p:spPr>
          <a:xfrm>
            <a:off x="345440" y="2794000"/>
            <a:ext cx="3313728" cy="369332"/>
          </a:xfrm>
          <a:prstGeom prst="rect">
            <a:avLst/>
          </a:prstGeom>
          <a:noFill/>
        </p:spPr>
        <p:txBody>
          <a:bodyPr wrap="none" rtlCol="0">
            <a:spAutoFit/>
          </a:bodyPr>
          <a:lstStyle/>
          <a:p>
            <a:r>
              <a:rPr lang="en-US" dirty="0" smtClean="0"/>
              <a:t>Jones Matrix in s-f coordinates</a:t>
            </a:r>
            <a:endParaRPr lang="en-US" dirty="0"/>
          </a:p>
        </p:txBody>
      </p:sp>
      <p:graphicFrame>
        <p:nvGraphicFramePr>
          <p:cNvPr id="191495" name="Object 7"/>
          <p:cNvGraphicFramePr>
            <a:graphicFrameLocks noChangeAspect="1"/>
          </p:cNvGraphicFramePr>
          <p:nvPr/>
        </p:nvGraphicFramePr>
        <p:xfrm>
          <a:off x="5734684" y="1273175"/>
          <a:ext cx="2068195" cy="856824"/>
        </p:xfrm>
        <a:graphic>
          <a:graphicData uri="http://schemas.openxmlformats.org/presentationml/2006/ole">
            <mc:AlternateContent xmlns:mc="http://schemas.openxmlformats.org/markup-compatibility/2006">
              <mc:Choice xmlns:v="urn:schemas-microsoft-com:vml" Requires="v">
                <p:oleObj spid="_x0000_s192834" name="Equation" r:id="rId3" imgW="1777680" imgH="736560" progId="Equation.DSMT4">
                  <p:embed/>
                </p:oleObj>
              </mc:Choice>
              <mc:Fallback>
                <p:oleObj name="Equation" r:id="rId3" imgW="1777680" imgH="73656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4684" y="1273175"/>
                        <a:ext cx="2068195" cy="85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92518" name="Picture 6"/>
          <p:cNvPicPr>
            <a:picLocks noChangeAspect="1" noChangeArrowheads="1"/>
          </p:cNvPicPr>
          <p:nvPr/>
        </p:nvPicPr>
        <p:blipFill>
          <a:blip r:embed="rId5" cstate="print"/>
          <a:srcRect/>
          <a:stretch>
            <a:fillRect/>
          </a:stretch>
        </p:blipFill>
        <p:spPr bwMode="auto">
          <a:xfrm>
            <a:off x="2892109" y="873125"/>
            <a:ext cx="2248852" cy="1835005"/>
          </a:xfrm>
          <a:prstGeom prst="rect">
            <a:avLst/>
          </a:prstGeom>
          <a:noFill/>
          <a:ln w="9525">
            <a:noFill/>
            <a:miter lim="800000"/>
            <a:headEnd/>
            <a:tailEnd/>
          </a:ln>
          <a:effectLst/>
        </p:spPr>
      </p:pic>
      <p:graphicFrame>
        <p:nvGraphicFramePr>
          <p:cNvPr id="192519" name="Object 7"/>
          <p:cNvGraphicFramePr>
            <a:graphicFrameLocks noChangeAspect="1"/>
          </p:cNvGraphicFramePr>
          <p:nvPr/>
        </p:nvGraphicFramePr>
        <p:xfrm>
          <a:off x="3624898" y="2697163"/>
          <a:ext cx="2778125" cy="850900"/>
        </p:xfrm>
        <a:graphic>
          <a:graphicData uri="http://schemas.openxmlformats.org/presentationml/2006/ole">
            <mc:AlternateContent xmlns:mc="http://schemas.openxmlformats.org/markup-compatibility/2006">
              <mc:Choice xmlns:v="urn:schemas-microsoft-com:vml" Requires="v">
                <p:oleObj spid="_x0000_s192835" name="Equation" r:id="rId6" imgW="1574640" imgH="482400" progId="Equation.DSMT4">
                  <p:embed/>
                </p:oleObj>
              </mc:Choice>
              <mc:Fallback>
                <p:oleObj name="Equation" r:id="rId6" imgW="1574640" imgH="4824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4898" y="2697163"/>
                        <a:ext cx="2778125"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0" name="Object 8"/>
          <p:cNvGraphicFramePr>
            <a:graphicFrameLocks noChangeAspect="1"/>
          </p:cNvGraphicFramePr>
          <p:nvPr>
            <p:extLst>
              <p:ext uri="{D42A27DB-BD31-4B8C-83A1-F6EECF244321}">
                <p14:modId xmlns:p14="http://schemas.microsoft.com/office/powerpoint/2010/main" val="496690534"/>
              </p:ext>
            </p:extLst>
          </p:nvPr>
        </p:nvGraphicFramePr>
        <p:xfrm>
          <a:off x="376238" y="3528060"/>
          <a:ext cx="3603625" cy="563563"/>
        </p:xfrm>
        <a:graphic>
          <a:graphicData uri="http://schemas.openxmlformats.org/presentationml/2006/ole">
            <mc:AlternateContent xmlns:mc="http://schemas.openxmlformats.org/markup-compatibility/2006">
              <mc:Choice xmlns:v="urn:schemas-microsoft-com:vml" Requires="v">
                <p:oleObj spid="_x0000_s192836" name="Equation" r:id="rId8" imgW="2755800" imgH="431640" progId="Equation.DSMT4">
                  <p:embed/>
                </p:oleObj>
              </mc:Choice>
              <mc:Fallback>
                <p:oleObj name="Equation" r:id="rId8" imgW="2755800" imgH="431640" progId="Equation.DSMT4">
                  <p:embed/>
                  <p:pic>
                    <p:nvPicPr>
                      <p:cNvPr id="0" name="Picture 8"/>
                      <p:cNvPicPr>
                        <a:picLocks noChangeAspect="1" noChangeArrowheads="1"/>
                      </p:cNvPicPr>
                      <p:nvPr/>
                    </p:nvPicPr>
                    <p:blipFill>
                      <a:blip r:embed="rId9"/>
                      <a:srcRect/>
                      <a:stretch>
                        <a:fillRect/>
                      </a:stretch>
                    </p:blipFill>
                    <p:spPr bwMode="auto">
                      <a:xfrm>
                        <a:off x="376238" y="3528060"/>
                        <a:ext cx="3603625"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1" name="Object 9"/>
          <p:cNvGraphicFramePr>
            <a:graphicFrameLocks noChangeAspect="1"/>
          </p:cNvGraphicFramePr>
          <p:nvPr/>
        </p:nvGraphicFramePr>
        <p:xfrm>
          <a:off x="4664393" y="2322830"/>
          <a:ext cx="2063750" cy="379413"/>
        </p:xfrm>
        <a:graphic>
          <a:graphicData uri="http://schemas.openxmlformats.org/presentationml/2006/ole">
            <mc:AlternateContent xmlns:mc="http://schemas.openxmlformats.org/markup-compatibility/2006">
              <mc:Choice xmlns:v="urn:schemas-microsoft-com:vml" Requires="v">
                <p:oleObj spid="_x0000_s192837" name="Equation" r:id="rId10" imgW="1384200" imgH="253800" progId="Equation.DSMT4">
                  <p:embed/>
                </p:oleObj>
              </mc:Choice>
              <mc:Fallback>
                <p:oleObj name="Equation" r:id="rId10" imgW="1384200" imgH="25380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4393" y="2322830"/>
                        <a:ext cx="206375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2" name="Object 10"/>
          <p:cNvGraphicFramePr>
            <a:graphicFrameLocks noChangeAspect="1"/>
          </p:cNvGraphicFramePr>
          <p:nvPr/>
        </p:nvGraphicFramePr>
        <p:xfrm>
          <a:off x="7006273" y="2208213"/>
          <a:ext cx="1951037" cy="587375"/>
        </p:xfrm>
        <a:graphic>
          <a:graphicData uri="http://schemas.openxmlformats.org/presentationml/2006/ole">
            <mc:AlternateContent xmlns:mc="http://schemas.openxmlformats.org/markup-compatibility/2006">
              <mc:Choice xmlns:v="urn:schemas-microsoft-com:vml" Requires="v">
                <p:oleObj spid="_x0000_s192838" name="Equation" r:id="rId12" imgW="1307880" imgH="393480" progId="Equation.DSMT4">
                  <p:embed/>
                </p:oleObj>
              </mc:Choice>
              <mc:Fallback>
                <p:oleObj name="Equation" r:id="rId12" imgW="1307880" imgH="39348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06273" y="2208213"/>
                        <a:ext cx="1951037"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3" name="Object 11"/>
          <p:cNvGraphicFramePr>
            <a:graphicFrameLocks noChangeAspect="1"/>
          </p:cNvGraphicFramePr>
          <p:nvPr/>
        </p:nvGraphicFramePr>
        <p:xfrm>
          <a:off x="4314190" y="3537903"/>
          <a:ext cx="930275" cy="563562"/>
        </p:xfrm>
        <a:graphic>
          <a:graphicData uri="http://schemas.openxmlformats.org/presentationml/2006/ole">
            <mc:AlternateContent xmlns:mc="http://schemas.openxmlformats.org/markup-compatibility/2006">
              <mc:Choice xmlns:v="urn:schemas-microsoft-com:vml" Requires="v">
                <p:oleObj spid="_x0000_s192839" name="Equation" r:id="rId14" imgW="711000" imgH="431640" progId="Equation.DSMT4">
                  <p:embed/>
                </p:oleObj>
              </mc:Choice>
              <mc:Fallback>
                <p:oleObj name="Equation" r:id="rId14" imgW="711000" imgH="431640" progId="Equation.DSMT4">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4190" y="3537903"/>
                        <a:ext cx="93027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TextBox 35"/>
          <p:cNvSpPr txBox="1"/>
          <p:nvPr/>
        </p:nvSpPr>
        <p:spPr>
          <a:xfrm>
            <a:off x="5303520" y="3637280"/>
            <a:ext cx="2056973" cy="369332"/>
          </a:xfrm>
          <a:prstGeom prst="rect">
            <a:avLst/>
          </a:prstGeom>
          <a:noFill/>
        </p:spPr>
        <p:txBody>
          <a:bodyPr wrap="none" rtlCol="0">
            <a:spAutoFit/>
          </a:bodyPr>
          <a:lstStyle/>
          <a:p>
            <a:r>
              <a:rPr lang="en-US" dirty="0" smtClean="0"/>
              <a:t>-half-wave voltage</a:t>
            </a:r>
            <a:endParaRPr lang="en-US" dirty="0"/>
          </a:p>
        </p:txBody>
      </p:sp>
      <p:sp>
        <p:nvSpPr>
          <p:cNvPr id="39" name="Rectangle 38"/>
          <p:cNvSpPr/>
          <p:nvPr/>
        </p:nvSpPr>
        <p:spPr>
          <a:xfrm>
            <a:off x="5173408" y="4026199"/>
            <a:ext cx="3165996" cy="392159"/>
          </a:xfrm>
          <a:prstGeom prst="rect">
            <a:avLst/>
          </a:prstGeom>
        </p:spPr>
        <p:txBody>
          <a:bodyPr wrap="none">
            <a:spAutoFit/>
          </a:bodyPr>
          <a:lstStyle/>
          <a:p>
            <a:pPr marL="0" marR="0" algn="ctr">
              <a:lnSpc>
                <a:spcPct val="115000"/>
              </a:lnSpc>
              <a:spcBef>
                <a:spcPts val="0"/>
              </a:spcBef>
              <a:spcAft>
                <a:spcPts val="0"/>
              </a:spcAft>
            </a:pPr>
            <a:r>
              <a:rPr lang="en-US" dirty="0" smtClean="0">
                <a:latin typeface="Calibri"/>
                <a:ea typeface="Calibri"/>
                <a:cs typeface="Times New Roman"/>
              </a:rPr>
              <a:t>For KD</a:t>
            </a:r>
            <a:r>
              <a:rPr lang="en-US" baseline="30000" dirty="0" smtClean="0">
                <a:latin typeface="Calibri"/>
                <a:ea typeface="Calibri"/>
                <a:cs typeface="Times New Roman"/>
              </a:rPr>
              <a:t>*</a:t>
            </a:r>
            <a:r>
              <a:rPr lang="en-US" dirty="0" smtClean="0">
                <a:latin typeface="Calibri"/>
                <a:ea typeface="Calibri"/>
                <a:cs typeface="Times New Roman"/>
              </a:rPr>
              <a:t>P at  </a:t>
            </a:r>
            <a:r>
              <a:rPr lang="en-US" dirty="0" smtClean="0">
                <a:latin typeface="Symbol" pitchFamily="18" charset="2"/>
                <a:ea typeface="Calibri"/>
                <a:cs typeface="Times New Roman"/>
              </a:rPr>
              <a:t>l</a:t>
            </a:r>
            <a:r>
              <a:rPr lang="en-US" dirty="0" smtClean="0">
                <a:latin typeface="Calibri"/>
                <a:ea typeface="Calibri"/>
                <a:cs typeface="Times New Roman"/>
              </a:rPr>
              <a:t>=500nm </a:t>
            </a:r>
            <a:r>
              <a:rPr lang="en-US" dirty="0" err="1" smtClean="0">
                <a:latin typeface="Calibri"/>
                <a:ea typeface="Calibri"/>
                <a:cs typeface="Times New Roman"/>
              </a:rPr>
              <a:t>V</a:t>
            </a:r>
            <a:r>
              <a:rPr lang="en-US" sz="1600" dirty="0" err="1" smtClean="0">
                <a:latin typeface="Symbol" pitchFamily="18" charset="2"/>
                <a:ea typeface="Calibri"/>
                <a:cs typeface="Times New Roman"/>
              </a:rPr>
              <a:t>p</a:t>
            </a:r>
            <a:r>
              <a:rPr lang="en-US" dirty="0" smtClean="0">
                <a:latin typeface="Calibri"/>
                <a:ea typeface="Calibri"/>
                <a:cs typeface="Times New Roman"/>
              </a:rPr>
              <a:t>=3.4kV</a:t>
            </a:r>
            <a:endParaRPr lang="en-US" dirty="0">
              <a:latin typeface="Calibri"/>
              <a:ea typeface="Calibri"/>
              <a:cs typeface="Times New Roman"/>
            </a:endParaRPr>
          </a:p>
        </p:txBody>
      </p:sp>
      <p:sp>
        <p:nvSpPr>
          <p:cNvPr id="40" name="TextBox 39"/>
          <p:cNvSpPr txBox="1"/>
          <p:nvPr/>
        </p:nvSpPr>
        <p:spPr>
          <a:xfrm>
            <a:off x="365760" y="4460240"/>
            <a:ext cx="2069797" cy="369332"/>
          </a:xfrm>
          <a:prstGeom prst="rect">
            <a:avLst/>
          </a:prstGeom>
          <a:noFill/>
        </p:spPr>
        <p:txBody>
          <a:bodyPr wrap="none" rtlCol="0">
            <a:spAutoFit/>
          </a:bodyPr>
          <a:lstStyle/>
          <a:p>
            <a:r>
              <a:rPr lang="en-US" dirty="0" smtClean="0"/>
              <a:t>In x-y coordinates </a:t>
            </a:r>
            <a:endParaRPr lang="en-US" dirty="0"/>
          </a:p>
        </p:txBody>
      </p:sp>
      <p:graphicFrame>
        <p:nvGraphicFramePr>
          <p:cNvPr id="192525" name="Object 13"/>
          <p:cNvGraphicFramePr>
            <a:graphicFrameLocks noChangeAspect="1"/>
          </p:cNvGraphicFramePr>
          <p:nvPr/>
        </p:nvGraphicFramePr>
        <p:xfrm>
          <a:off x="233680" y="4896803"/>
          <a:ext cx="6431280" cy="1601995"/>
        </p:xfrm>
        <a:graphic>
          <a:graphicData uri="http://schemas.openxmlformats.org/presentationml/2006/ole">
            <mc:AlternateContent xmlns:mc="http://schemas.openxmlformats.org/markup-compatibility/2006">
              <mc:Choice xmlns:v="urn:schemas-microsoft-com:vml" Requires="v">
                <p:oleObj spid="_x0000_s192840" name="Equation" r:id="rId16" imgW="3974760" imgH="990360" progId="Equation.DSMT4">
                  <p:embed/>
                </p:oleObj>
              </mc:Choice>
              <mc:Fallback>
                <p:oleObj name="Equation" r:id="rId16" imgW="3974760" imgH="990360" progId="Equation.DSMT4">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3680" y="4896803"/>
                        <a:ext cx="6431280" cy="160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 name="Picture 3"/>
          <p:cNvPicPr>
            <a:picLocks noChangeAspect="1"/>
          </p:cNvPicPr>
          <p:nvPr/>
        </p:nvPicPr>
        <p:blipFill>
          <a:blip r:embed="rId18"/>
          <a:stretch>
            <a:fillRect/>
          </a:stretch>
        </p:blipFill>
        <p:spPr>
          <a:xfrm>
            <a:off x="480420" y="1056983"/>
            <a:ext cx="2596791" cy="14266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92518"/>
                                        </p:tgtEl>
                                        <p:attrNameLst>
                                          <p:attrName>style.visibility</p:attrName>
                                        </p:attrNameLst>
                                      </p:cBhvr>
                                      <p:to>
                                        <p:strVal val="visible"/>
                                      </p:to>
                                    </p:set>
                                    <p:animEffect transition="in" filter="box(in)">
                                      <p:cBhvr>
                                        <p:cTn id="11" dur="500"/>
                                        <p:tgtEl>
                                          <p:spTgt spid="19251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1495"/>
                                        </p:tgtEl>
                                        <p:attrNameLst>
                                          <p:attrName>style.visibility</p:attrName>
                                        </p:attrNameLst>
                                      </p:cBhvr>
                                      <p:to>
                                        <p:strVal val="visible"/>
                                      </p:to>
                                    </p:set>
                                    <p:animEffect transition="in" filter="box(in)">
                                      <p:cBhvr>
                                        <p:cTn id="16" dur="500"/>
                                        <p:tgtEl>
                                          <p:spTgt spid="19149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92521"/>
                                        </p:tgtEl>
                                        <p:attrNameLst>
                                          <p:attrName>style.visibility</p:attrName>
                                        </p:attrNameLst>
                                      </p:cBhvr>
                                      <p:to>
                                        <p:strVal val="visible"/>
                                      </p:to>
                                    </p:set>
                                    <p:animEffect transition="in" filter="box(in)">
                                      <p:cBhvr>
                                        <p:cTn id="21" dur="500"/>
                                        <p:tgtEl>
                                          <p:spTgt spid="19252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92522"/>
                                        </p:tgtEl>
                                        <p:attrNameLst>
                                          <p:attrName>style.visibility</p:attrName>
                                        </p:attrNameLst>
                                      </p:cBhvr>
                                      <p:to>
                                        <p:strVal val="visible"/>
                                      </p:to>
                                    </p:set>
                                    <p:animEffect transition="in" filter="box(in)">
                                      <p:cBhvr>
                                        <p:cTn id="26" dur="500"/>
                                        <p:tgtEl>
                                          <p:spTgt spid="19252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box(in)">
                                      <p:cBhvr>
                                        <p:cTn id="31" dur="500"/>
                                        <p:tgtEl>
                                          <p:spTgt spid="77"/>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92519"/>
                                        </p:tgtEl>
                                        <p:attrNameLst>
                                          <p:attrName>style.visibility</p:attrName>
                                        </p:attrNameLst>
                                      </p:cBhvr>
                                      <p:to>
                                        <p:strVal val="visible"/>
                                      </p:to>
                                    </p:set>
                                    <p:animEffect transition="in" filter="box(in)">
                                      <p:cBhvr>
                                        <p:cTn id="36" dur="500"/>
                                        <p:tgtEl>
                                          <p:spTgt spid="19251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92520"/>
                                        </p:tgtEl>
                                        <p:attrNameLst>
                                          <p:attrName>style.visibility</p:attrName>
                                        </p:attrNameLst>
                                      </p:cBhvr>
                                      <p:to>
                                        <p:strVal val="visible"/>
                                      </p:to>
                                    </p:set>
                                    <p:animEffect transition="in" filter="box(in)">
                                      <p:cBhvr>
                                        <p:cTn id="41" dur="500"/>
                                        <p:tgtEl>
                                          <p:spTgt spid="192520"/>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92523"/>
                                        </p:tgtEl>
                                        <p:attrNameLst>
                                          <p:attrName>style.visibility</p:attrName>
                                        </p:attrNameLst>
                                      </p:cBhvr>
                                      <p:to>
                                        <p:strVal val="visible"/>
                                      </p:to>
                                    </p:set>
                                    <p:animEffect transition="in" filter="box(in)">
                                      <p:cBhvr>
                                        <p:cTn id="46" dur="500"/>
                                        <p:tgtEl>
                                          <p:spTgt spid="1925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box(in)">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box(in)">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box(in)">
                                      <p:cBhvr>
                                        <p:cTn id="59" dur="5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192525"/>
                                        </p:tgtEl>
                                        <p:attrNameLst>
                                          <p:attrName>style.visibility</p:attrName>
                                        </p:attrNameLst>
                                      </p:cBhvr>
                                      <p:to>
                                        <p:strVal val="visible"/>
                                      </p:to>
                                    </p:set>
                                    <p:animEffect transition="in" filter="box(in)">
                                      <p:cBhvr>
                                        <p:cTn id="64" dur="500"/>
                                        <p:tgtEl>
                                          <p:spTgt spid="192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36" grpId="0"/>
      <p:bldP spid="39"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2800" dirty="0" smtClean="0"/>
              <a:t>Longitudinal Amplitude Modulation</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15</a:t>
            </a:fld>
            <a:endParaRPr lang="en-US" dirty="0"/>
          </a:p>
        </p:txBody>
      </p:sp>
      <p:sp>
        <p:nvSpPr>
          <p:cNvPr id="79" name="TextBox 78"/>
          <p:cNvSpPr txBox="1"/>
          <p:nvPr/>
        </p:nvSpPr>
        <p:spPr>
          <a:xfrm>
            <a:off x="3505200" y="1143000"/>
            <a:ext cx="5570756" cy="369332"/>
          </a:xfrm>
          <a:prstGeom prst="rect">
            <a:avLst/>
          </a:prstGeom>
          <a:noFill/>
        </p:spPr>
        <p:txBody>
          <a:bodyPr wrap="none" rtlCol="0">
            <a:spAutoFit/>
          </a:bodyPr>
          <a:lstStyle/>
          <a:p>
            <a:r>
              <a:rPr lang="en-US" dirty="0" smtClean="0"/>
              <a:t>Place the EO crystal between two crossed polarizers</a:t>
            </a:r>
            <a:endParaRPr lang="en-US" dirty="0"/>
          </a:p>
        </p:txBody>
      </p:sp>
      <p:grpSp>
        <p:nvGrpSpPr>
          <p:cNvPr id="77" name="Group 76"/>
          <p:cNvGrpSpPr/>
          <p:nvPr/>
        </p:nvGrpSpPr>
        <p:grpSpPr>
          <a:xfrm>
            <a:off x="530031" y="838200"/>
            <a:ext cx="5291649" cy="4048760"/>
            <a:chOff x="1596831" y="1447800"/>
            <a:chExt cx="5291649" cy="4048760"/>
          </a:xfrm>
        </p:grpSpPr>
        <p:grpSp>
          <p:nvGrpSpPr>
            <p:cNvPr id="17" name="Group 16"/>
            <p:cNvGrpSpPr/>
            <p:nvPr/>
          </p:nvGrpSpPr>
          <p:grpSpPr>
            <a:xfrm>
              <a:off x="3078480" y="2550160"/>
              <a:ext cx="2335601" cy="1584960"/>
              <a:chOff x="4551680" y="1656080"/>
              <a:chExt cx="2335601" cy="1584960"/>
            </a:xfrm>
          </p:grpSpPr>
          <p:sp>
            <p:nvSpPr>
              <p:cNvPr id="18" name="Oval 17"/>
              <p:cNvSpPr/>
              <p:nvPr/>
            </p:nvSpPr>
            <p:spPr bwMode="auto">
              <a:xfrm rot="1141357">
                <a:off x="4556034" y="1889760"/>
                <a:ext cx="808446" cy="863600"/>
              </a:xfrm>
              <a:prstGeom prst="ellipse">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 name="Oval 18"/>
              <p:cNvSpPr/>
              <p:nvPr/>
            </p:nvSpPr>
            <p:spPr bwMode="auto">
              <a:xfrm>
                <a:off x="5344160" y="2367280"/>
                <a:ext cx="812800" cy="873760"/>
              </a:xfrm>
              <a:prstGeom prst="ellipse">
                <a:avLst/>
              </a:prstGeom>
              <a:solidFill>
                <a:srgbClr val="FFC000"/>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0" name="Straight Connector 19"/>
              <p:cNvCxnSpPr/>
              <p:nvPr/>
            </p:nvCxnSpPr>
            <p:spPr bwMode="auto">
              <a:xfrm>
                <a:off x="4805679" y="2692400"/>
                <a:ext cx="713378" cy="48768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1" name="Straight Connector 20"/>
              <p:cNvCxnSpPr>
                <a:stCxn id="18" idx="0"/>
              </p:cNvCxnSpPr>
              <p:nvPr/>
            </p:nvCxnSpPr>
            <p:spPr bwMode="auto">
              <a:xfrm flipV="1">
                <a:off x="5100998" y="1879600"/>
                <a:ext cx="659722" cy="337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9" idx="0"/>
              </p:cNvCxnSpPr>
              <p:nvPr/>
            </p:nvCxnSpPr>
            <p:spPr bwMode="auto">
              <a:xfrm>
                <a:off x="5750560" y="2367280"/>
                <a:ext cx="568960" cy="304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Arrow Connector 22"/>
              <p:cNvCxnSpPr/>
              <p:nvPr/>
            </p:nvCxnSpPr>
            <p:spPr bwMode="auto">
              <a:xfrm>
                <a:off x="5476240" y="1889760"/>
                <a:ext cx="751840" cy="528320"/>
              </a:xfrm>
              <a:prstGeom prst="straightConnector1">
                <a:avLst/>
              </a:prstGeom>
              <a:solidFill>
                <a:schemeClr val="accent1"/>
              </a:solidFill>
              <a:ln w="12700" cap="flat" cmpd="sng" algn="ctr">
                <a:solidFill>
                  <a:schemeClr val="tx1"/>
                </a:solidFill>
                <a:prstDash val="solid"/>
                <a:round/>
                <a:headEnd type="triangle" w="med" len="med"/>
                <a:tailEnd type="arrow"/>
              </a:ln>
              <a:effectLst/>
            </p:spPr>
          </p:cxnSp>
          <p:cxnSp>
            <p:nvCxnSpPr>
              <p:cNvPr id="24" name="Straight Arrow Connector 23"/>
              <p:cNvCxnSpPr/>
              <p:nvPr/>
            </p:nvCxnSpPr>
            <p:spPr bwMode="auto">
              <a:xfrm>
                <a:off x="5963920" y="1747520"/>
                <a:ext cx="711200" cy="50800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5" name="TextBox 24"/>
              <p:cNvSpPr txBox="1"/>
              <p:nvPr/>
            </p:nvSpPr>
            <p:spPr>
              <a:xfrm>
                <a:off x="6289040" y="1656080"/>
                <a:ext cx="598241" cy="369332"/>
              </a:xfrm>
              <a:prstGeom prst="rect">
                <a:avLst/>
              </a:prstGeom>
              <a:noFill/>
            </p:spPr>
            <p:txBody>
              <a:bodyPr wrap="none" rtlCol="0">
                <a:spAutoFit/>
              </a:bodyPr>
              <a:lstStyle/>
              <a:p>
                <a:r>
                  <a:rPr lang="en-US" b="1" dirty="0" smtClean="0"/>
                  <a:t>E</a:t>
                </a:r>
                <a:r>
                  <a:rPr lang="en-US" sz="1400" b="1" dirty="0" smtClean="0"/>
                  <a:t>DC</a:t>
                </a:r>
                <a:endParaRPr lang="en-US" b="1" dirty="0"/>
              </a:p>
            </p:txBody>
          </p:sp>
          <p:sp>
            <p:nvSpPr>
              <p:cNvPr id="26" name="TextBox 25"/>
              <p:cNvSpPr txBox="1"/>
              <p:nvPr/>
            </p:nvSpPr>
            <p:spPr>
              <a:xfrm>
                <a:off x="5852160" y="1808480"/>
                <a:ext cx="365760" cy="369332"/>
              </a:xfrm>
              <a:prstGeom prst="rect">
                <a:avLst/>
              </a:prstGeom>
              <a:noFill/>
            </p:spPr>
            <p:txBody>
              <a:bodyPr wrap="square" rtlCol="0">
                <a:spAutoFit/>
              </a:bodyPr>
              <a:lstStyle/>
              <a:p>
                <a:r>
                  <a:rPr lang="en-US" dirty="0"/>
                  <a:t>L</a:t>
                </a:r>
              </a:p>
            </p:txBody>
          </p:sp>
          <p:sp>
            <p:nvSpPr>
              <p:cNvPr id="27" name="Arc 26"/>
              <p:cNvSpPr/>
              <p:nvPr/>
            </p:nvSpPr>
            <p:spPr bwMode="auto">
              <a:xfrm rot="16200000">
                <a:off x="4541520" y="1889760"/>
                <a:ext cx="863600" cy="843280"/>
              </a:xfrm>
              <a:prstGeom prst="arc">
                <a:avLst>
                  <a:gd name="adj1" fmla="val 10800000"/>
                  <a:gd name="adj2" fmla="val 0"/>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8" name="Straight Connector 27"/>
              <p:cNvCxnSpPr/>
              <p:nvPr/>
            </p:nvCxnSpPr>
            <p:spPr bwMode="auto">
              <a:xfrm>
                <a:off x="5090159" y="1889760"/>
                <a:ext cx="713378" cy="487680"/>
              </a:xfrm>
              <a:prstGeom prst="line">
                <a:avLst/>
              </a:prstGeom>
              <a:solidFill>
                <a:schemeClr val="accent1"/>
              </a:solidFill>
              <a:ln w="22225" cap="flat" cmpd="sng" algn="ctr">
                <a:solidFill>
                  <a:schemeClr val="tx1"/>
                </a:solidFill>
                <a:prstDash val="solid"/>
                <a:round/>
                <a:headEnd type="none" w="med" len="med"/>
                <a:tailEnd type="none" w="med" len="med"/>
              </a:ln>
              <a:effectLst/>
            </p:spPr>
          </p:cxnSp>
        </p:grpSp>
        <p:grpSp>
          <p:nvGrpSpPr>
            <p:cNvPr id="29" name="Group 28"/>
            <p:cNvGrpSpPr/>
            <p:nvPr/>
          </p:nvGrpSpPr>
          <p:grpSpPr>
            <a:xfrm>
              <a:off x="1818640" y="1696720"/>
              <a:ext cx="5069840" cy="3799840"/>
              <a:chOff x="304800" y="1026160"/>
              <a:chExt cx="5069840" cy="3799840"/>
            </a:xfrm>
          </p:grpSpPr>
          <p:cxnSp>
            <p:nvCxnSpPr>
              <p:cNvPr id="30" name="Straight Arrow Connector 29"/>
              <p:cNvCxnSpPr/>
              <p:nvPr/>
            </p:nvCxnSpPr>
            <p:spPr bwMode="auto">
              <a:xfrm>
                <a:off x="873760" y="1767840"/>
                <a:ext cx="4500880" cy="30581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31" name="Group 88"/>
              <p:cNvGrpSpPr/>
              <p:nvPr/>
            </p:nvGrpSpPr>
            <p:grpSpPr>
              <a:xfrm rot="16200000">
                <a:off x="281940" y="1236980"/>
                <a:ext cx="1346200" cy="1300480"/>
                <a:chOff x="2362200" y="2209800"/>
                <a:chExt cx="1524000" cy="2057400"/>
              </a:xfrm>
            </p:grpSpPr>
            <p:grpSp>
              <p:nvGrpSpPr>
                <p:cNvPr id="34" name="Group 186"/>
                <p:cNvGrpSpPr/>
                <p:nvPr/>
              </p:nvGrpSpPr>
              <p:grpSpPr>
                <a:xfrm>
                  <a:off x="2362200" y="2209800"/>
                  <a:ext cx="1524000" cy="2057400"/>
                  <a:chOff x="2362200" y="2209800"/>
                  <a:chExt cx="1524000" cy="2057400"/>
                </a:xfrm>
              </p:grpSpPr>
              <p:sp>
                <p:nvSpPr>
                  <p:cNvPr id="37" name="Oval 13"/>
                  <p:cNvSpPr/>
                  <p:nvPr/>
                </p:nvSpPr>
                <p:spPr bwMode="auto">
                  <a:xfrm>
                    <a:off x="2362200" y="2209800"/>
                    <a:ext cx="1524000" cy="205740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38" name="Group 149"/>
                  <p:cNvGrpSpPr/>
                  <p:nvPr/>
                </p:nvGrpSpPr>
                <p:grpSpPr>
                  <a:xfrm>
                    <a:off x="2514600" y="2209800"/>
                    <a:ext cx="609600" cy="2057400"/>
                    <a:chOff x="2514600" y="2209800"/>
                    <a:chExt cx="609600" cy="2057400"/>
                  </a:xfrm>
                </p:grpSpPr>
                <p:cxnSp>
                  <p:nvCxnSpPr>
                    <p:cNvPr id="47" name="Straight Connector 46"/>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8" name="Straight Connector 47"/>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9" name="Straight Connector 48"/>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50" name="Straight Connector 49"/>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51" name="Straight Connector 50"/>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nvGrpSpPr>
                  <p:cNvPr id="41" name="Group 155"/>
                  <p:cNvGrpSpPr/>
                  <p:nvPr/>
                </p:nvGrpSpPr>
                <p:grpSpPr>
                  <a:xfrm flipH="1">
                    <a:off x="3124200" y="2209800"/>
                    <a:ext cx="609600" cy="2057400"/>
                    <a:chOff x="2514600" y="2209800"/>
                    <a:chExt cx="609600" cy="2057400"/>
                  </a:xfrm>
                </p:grpSpPr>
                <p:cxnSp>
                  <p:nvCxnSpPr>
                    <p:cNvPr id="42" name="Straight Connector 16"/>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3" name="Straight Connector 17"/>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4" name="Straight Connector 43"/>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5" name="Straight Connector 44"/>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6" name="Straight Connector 45"/>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sp>
              <p:nvSpPr>
                <p:cNvPr id="35" name="Oval 34"/>
                <p:cNvSpPr/>
                <p:nvPr/>
              </p:nvSpPr>
              <p:spPr bwMode="auto">
                <a:xfrm>
                  <a:off x="3124200" y="3276600"/>
                  <a:ext cx="76200" cy="76200"/>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32" name="Straight Arrow Connector 31"/>
              <p:cNvCxnSpPr/>
              <p:nvPr/>
            </p:nvCxnSpPr>
            <p:spPr bwMode="auto">
              <a:xfrm flipV="1">
                <a:off x="1676400" y="1332231"/>
                <a:ext cx="1" cy="990600"/>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33" name="TextBox 32"/>
              <p:cNvSpPr txBox="1"/>
              <p:nvPr/>
            </p:nvSpPr>
            <p:spPr>
              <a:xfrm>
                <a:off x="1727200" y="1026160"/>
                <a:ext cx="389850" cy="461665"/>
              </a:xfrm>
              <a:prstGeom prst="rect">
                <a:avLst/>
              </a:prstGeom>
              <a:noFill/>
            </p:spPr>
            <p:txBody>
              <a:bodyPr wrap="none" rtlCol="0">
                <a:spAutoFit/>
              </a:bodyPr>
              <a:lstStyle/>
              <a:p>
                <a:r>
                  <a:rPr lang="en-US" sz="2400" b="1" dirty="0" smtClean="0"/>
                  <a:t>E</a:t>
                </a:r>
                <a:endParaRPr lang="en-US" sz="2400" b="1" dirty="0"/>
              </a:p>
            </p:txBody>
          </p:sp>
        </p:grpSp>
        <p:grpSp>
          <p:nvGrpSpPr>
            <p:cNvPr id="52" name="Group 88"/>
            <p:cNvGrpSpPr/>
            <p:nvPr/>
          </p:nvGrpSpPr>
          <p:grpSpPr>
            <a:xfrm flipV="1">
              <a:off x="4648200" y="3810000"/>
              <a:ext cx="1346200" cy="1300480"/>
              <a:chOff x="2362200" y="2209800"/>
              <a:chExt cx="1524000" cy="2057400"/>
            </a:xfrm>
          </p:grpSpPr>
          <p:grpSp>
            <p:nvGrpSpPr>
              <p:cNvPr id="53" name="Group 186"/>
              <p:cNvGrpSpPr/>
              <p:nvPr/>
            </p:nvGrpSpPr>
            <p:grpSpPr>
              <a:xfrm>
                <a:off x="2362200" y="2209800"/>
                <a:ext cx="1524000" cy="2057400"/>
                <a:chOff x="2362200" y="2209800"/>
                <a:chExt cx="1524000" cy="2057400"/>
              </a:xfrm>
            </p:grpSpPr>
            <p:sp>
              <p:nvSpPr>
                <p:cNvPr id="55" name="Oval 13"/>
                <p:cNvSpPr/>
                <p:nvPr/>
              </p:nvSpPr>
              <p:spPr bwMode="auto">
                <a:xfrm>
                  <a:off x="2362200" y="2209800"/>
                  <a:ext cx="1524000" cy="205740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56" name="Group 149"/>
                <p:cNvGrpSpPr/>
                <p:nvPr/>
              </p:nvGrpSpPr>
              <p:grpSpPr>
                <a:xfrm>
                  <a:off x="2514600" y="2209800"/>
                  <a:ext cx="609600" cy="2057400"/>
                  <a:chOff x="2514600" y="2209800"/>
                  <a:chExt cx="609600" cy="2057400"/>
                </a:xfrm>
              </p:grpSpPr>
              <p:cxnSp>
                <p:nvCxnSpPr>
                  <p:cNvPr id="63" name="Straight Connector 62"/>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4" name="Straight Connector 63"/>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5" name="Straight Connector 64"/>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6" name="Straight Connector 65"/>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7" name="Straight Connector 66"/>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nvGrpSpPr>
                <p:cNvPr id="57" name="Group 155"/>
                <p:cNvGrpSpPr/>
                <p:nvPr/>
              </p:nvGrpSpPr>
              <p:grpSpPr>
                <a:xfrm flipH="1">
                  <a:off x="3124200" y="2209800"/>
                  <a:ext cx="609600" cy="2057400"/>
                  <a:chOff x="2514600" y="2209800"/>
                  <a:chExt cx="609600" cy="2057400"/>
                </a:xfrm>
              </p:grpSpPr>
              <p:cxnSp>
                <p:nvCxnSpPr>
                  <p:cNvPr id="58" name="Straight Connector 16"/>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59" name="Straight Connector 17"/>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0" name="Straight Connector 59"/>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1" name="Straight Connector 60"/>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2" name="Straight Connector 61"/>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sp>
            <p:nvSpPr>
              <p:cNvPr id="54" name="Oval 53"/>
              <p:cNvSpPr/>
              <p:nvPr/>
            </p:nvSpPr>
            <p:spPr bwMode="auto">
              <a:xfrm>
                <a:off x="3124200" y="3276600"/>
                <a:ext cx="76200" cy="76200"/>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68" name="Group 67"/>
            <p:cNvGrpSpPr/>
            <p:nvPr/>
          </p:nvGrpSpPr>
          <p:grpSpPr>
            <a:xfrm>
              <a:off x="5943600" y="4343400"/>
              <a:ext cx="762000" cy="494032"/>
              <a:chOff x="4988560" y="4033520"/>
              <a:chExt cx="762000" cy="494032"/>
            </a:xfrm>
          </p:grpSpPr>
          <p:cxnSp>
            <p:nvCxnSpPr>
              <p:cNvPr id="69" name="Straight Arrow Connector 68"/>
              <p:cNvCxnSpPr/>
              <p:nvPr/>
            </p:nvCxnSpPr>
            <p:spPr bwMode="auto">
              <a:xfrm flipV="1">
                <a:off x="4988560" y="4500880"/>
                <a:ext cx="762000" cy="26672"/>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70" name="TextBox 69"/>
              <p:cNvSpPr txBox="1"/>
              <p:nvPr/>
            </p:nvSpPr>
            <p:spPr>
              <a:xfrm>
                <a:off x="5171440" y="4033520"/>
                <a:ext cx="389850" cy="461665"/>
              </a:xfrm>
              <a:prstGeom prst="rect">
                <a:avLst/>
              </a:prstGeom>
              <a:noFill/>
            </p:spPr>
            <p:txBody>
              <a:bodyPr wrap="none" rtlCol="0">
                <a:spAutoFit/>
              </a:bodyPr>
              <a:lstStyle/>
              <a:p>
                <a:r>
                  <a:rPr lang="en-US" sz="2400" b="1" dirty="0" smtClean="0"/>
                  <a:t>E</a:t>
                </a:r>
                <a:endParaRPr lang="en-US" sz="2400" b="1" dirty="0"/>
              </a:p>
            </p:txBody>
          </p:sp>
        </p:grpSp>
        <p:cxnSp>
          <p:nvCxnSpPr>
            <p:cNvPr id="75" name="Straight Arrow Connector 74"/>
            <p:cNvCxnSpPr/>
            <p:nvPr/>
          </p:nvCxnSpPr>
          <p:spPr bwMode="auto">
            <a:xfrm>
              <a:off x="4953000" y="3733800"/>
              <a:ext cx="660400" cy="3808"/>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76" name="TextBox 75"/>
            <p:cNvSpPr txBox="1"/>
            <p:nvPr/>
          </p:nvSpPr>
          <p:spPr>
            <a:xfrm>
              <a:off x="5029200" y="3048000"/>
              <a:ext cx="458780" cy="400110"/>
            </a:xfrm>
            <a:prstGeom prst="rect">
              <a:avLst/>
            </a:prstGeom>
            <a:noFill/>
          </p:spPr>
          <p:txBody>
            <a:bodyPr wrap="none" rtlCol="0">
              <a:spAutoFit/>
            </a:bodyPr>
            <a:lstStyle/>
            <a:p>
              <a:r>
                <a:rPr lang="en-US" sz="2000" dirty="0" smtClean="0"/>
                <a:t>E</a:t>
              </a:r>
              <a:r>
                <a:rPr lang="en-US" sz="1600" dirty="0" smtClean="0"/>
                <a:t>x</a:t>
              </a:r>
              <a:endParaRPr lang="en-US" sz="2000" dirty="0"/>
            </a:p>
          </p:txBody>
        </p:sp>
        <p:sp>
          <p:nvSpPr>
            <p:cNvPr id="82" name="TextBox 81"/>
            <p:cNvSpPr txBox="1"/>
            <p:nvPr/>
          </p:nvSpPr>
          <p:spPr>
            <a:xfrm>
              <a:off x="1596831" y="1447800"/>
              <a:ext cx="184731" cy="369332"/>
            </a:xfrm>
            <a:prstGeom prst="rect">
              <a:avLst/>
            </a:prstGeom>
            <a:noFill/>
          </p:spPr>
          <p:txBody>
            <a:bodyPr wrap="none" rtlCol="0">
              <a:spAutoFit/>
            </a:bodyPr>
            <a:lstStyle/>
            <a:p>
              <a:endParaRPr lang="en-US" dirty="0"/>
            </a:p>
          </p:txBody>
        </p:sp>
        <p:cxnSp>
          <p:nvCxnSpPr>
            <p:cNvPr id="118" name="Straight Arrow Connector 117"/>
            <p:cNvCxnSpPr/>
            <p:nvPr/>
          </p:nvCxnSpPr>
          <p:spPr bwMode="auto">
            <a:xfrm flipV="1">
              <a:off x="4973320" y="3046728"/>
              <a:ext cx="10160" cy="687072"/>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127" name="Rectangle 126"/>
            <p:cNvSpPr/>
            <p:nvPr/>
          </p:nvSpPr>
          <p:spPr>
            <a:xfrm>
              <a:off x="3200400" y="4191000"/>
              <a:ext cx="500458" cy="369332"/>
            </a:xfrm>
            <a:prstGeom prst="rect">
              <a:avLst/>
            </a:prstGeom>
          </p:spPr>
          <p:txBody>
            <a:bodyPr wrap="none">
              <a:spAutoFit/>
            </a:bodyPr>
            <a:lstStyle/>
            <a:p>
              <a:r>
                <a:rPr lang="en-US" b="1" dirty="0" smtClean="0">
                  <a:latin typeface="Calibri"/>
                  <a:ea typeface="Calibri"/>
                  <a:cs typeface="Times New Roman"/>
                </a:rPr>
                <a:t>V</a:t>
              </a:r>
              <a:r>
                <a:rPr lang="en-US" b="1" baseline="-25000" dirty="0" smtClean="0">
                  <a:latin typeface="Calibri"/>
                  <a:ea typeface="Calibri"/>
                  <a:cs typeface="Times New Roman"/>
                </a:rPr>
                <a:t>DC</a:t>
              </a:r>
              <a:endParaRPr lang="en-US" dirty="0"/>
            </a:p>
          </p:txBody>
        </p:sp>
        <p:grpSp>
          <p:nvGrpSpPr>
            <p:cNvPr id="132" name="Group 131"/>
            <p:cNvGrpSpPr/>
            <p:nvPr/>
          </p:nvGrpSpPr>
          <p:grpSpPr>
            <a:xfrm rot="2173069">
              <a:off x="2995686" y="3359734"/>
              <a:ext cx="1111246" cy="960120"/>
              <a:chOff x="1056640" y="4953000"/>
              <a:chExt cx="2372360" cy="960120"/>
            </a:xfrm>
          </p:grpSpPr>
          <p:cxnSp>
            <p:nvCxnSpPr>
              <p:cNvPr id="120" name="Straight Connector 119"/>
              <p:cNvCxnSpPr/>
              <p:nvPr/>
            </p:nvCxnSpPr>
            <p:spPr bwMode="auto">
              <a:xfrm flipH="1">
                <a:off x="1056640" y="4953000"/>
                <a:ext cx="10160" cy="73152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3429000" y="4953000"/>
                <a:ext cx="0" cy="7518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056640" y="5684520"/>
                <a:ext cx="1143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a:off x="2199640" y="5455920"/>
                <a:ext cx="0" cy="4572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a:off x="2275840" y="5532120"/>
                <a:ext cx="0" cy="304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1056640" y="4973320"/>
                <a:ext cx="1524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a:off x="3276600" y="4953000"/>
                <a:ext cx="1524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8" name="Straight Connector 127"/>
              <p:cNvCxnSpPr/>
              <p:nvPr/>
            </p:nvCxnSpPr>
            <p:spPr bwMode="auto">
              <a:xfrm>
                <a:off x="2286000" y="5684520"/>
                <a:ext cx="1143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74" name="TextBox 73"/>
            <p:cNvSpPr txBox="1"/>
            <p:nvPr/>
          </p:nvSpPr>
          <p:spPr>
            <a:xfrm>
              <a:off x="5638800" y="3352800"/>
              <a:ext cx="458780" cy="400110"/>
            </a:xfrm>
            <a:prstGeom prst="rect">
              <a:avLst/>
            </a:prstGeom>
            <a:noFill/>
          </p:spPr>
          <p:txBody>
            <a:bodyPr wrap="none" rtlCol="0">
              <a:spAutoFit/>
            </a:bodyPr>
            <a:lstStyle/>
            <a:p>
              <a:r>
                <a:rPr lang="en-US" sz="2000" dirty="0" err="1" smtClean="0"/>
                <a:t>E</a:t>
              </a:r>
              <a:r>
                <a:rPr lang="en-US" sz="1600" dirty="0" err="1" smtClean="0"/>
                <a:t>y</a:t>
              </a:r>
              <a:endParaRPr lang="en-US" sz="2000" dirty="0"/>
            </a:p>
          </p:txBody>
        </p:sp>
      </p:grpSp>
      <p:graphicFrame>
        <p:nvGraphicFramePr>
          <p:cNvPr id="193538" name="Object 2"/>
          <p:cNvGraphicFramePr>
            <a:graphicFrameLocks noChangeAspect="1"/>
          </p:cNvGraphicFramePr>
          <p:nvPr/>
        </p:nvGraphicFramePr>
        <p:xfrm>
          <a:off x="4953000" y="1828800"/>
          <a:ext cx="3938716" cy="1143000"/>
        </p:xfrm>
        <a:graphic>
          <a:graphicData uri="http://schemas.openxmlformats.org/presentationml/2006/ole">
            <mc:AlternateContent xmlns:mc="http://schemas.openxmlformats.org/markup-compatibility/2006">
              <mc:Choice xmlns:v="urn:schemas-microsoft-com:vml" Requires="v">
                <p:oleObj spid="_x0000_s193652" name="Equation" r:id="rId3" imgW="3238200" imgH="939600" progId="Equation.DSMT4">
                  <p:embed/>
                </p:oleObj>
              </mc:Choice>
              <mc:Fallback>
                <p:oleObj name="Equation" r:id="rId3" imgW="3238200" imgH="939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828800"/>
                        <a:ext cx="393871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 name="TextBox 77"/>
          <p:cNvSpPr txBox="1"/>
          <p:nvPr/>
        </p:nvSpPr>
        <p:spPr>
          <a:xfrm>
            <a:off x="5562600" y="3352800"/>
            <a:ext cx="3581400" cy="646331"/>
          </a:xfrm>
          <a:prstGeom prst="rect">
            <a:avLst/>
          </a:prstGeom>
          <a:noFill/>
        </p:spPr>
        <p:txBody>
          <a:bodyPr wrap="square" rtlCol="0">
            <a:spAutoFit/>
          </a:bodyPr>
          <a:lstStyle/>
          <a:p>
            <a:r>
              <a:rPr lang="en-US" dirty="0" smtClean="0"/>
              <a:t>If we come with the vertically -polarized light</a:t>
            </a:r>
            <a:endParaRPr lang="en-US" dirty="0"/>
          </a:p>
        </p:txBody>
      </p:sp>
      <p:grpSp>
        <p:nvGrpSpPr>
          <p:cNvPr id="87" name="Group 86"/>
          <p:cNvGrpSpPr/>
          <p:nvPr/>
        </p:nvGrpSpPr>
        <p:grpSpPr>
          <a:xfrm>
            <a:off x="228600" y="457200"/>
            <a:ext cx="1331387" cy="1207532"/>
            <a:chOff x="228600" y="457200"/>
            <a:chExt cx="1331387" cy="1207532"/>
          </a:xfrm>
        </p:grpSpPr>
        <p:cxnSp>
          <p:nvCxnSpPr>
            <p:cNvPr id="83" name="Straight Arrow Connector 82"/>
            <p:cNvCxnSpPr/>
            <p:nvPr/>
          </p:nvCxnSpPr>
          <p:spPr bwMode="auto">
            <a:xfrm flipV="1">
              <a:off x="914400" y="533400"/>
              <a:ext cx="1" cy="990600"/>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84" name="TextBox 83"/>
            <p:cNvSpPr txBox="1"/>
            <p:nvPr/>
          </p:nvSpPr>
          <p:spPr>
            <a:xfrm>
              <a:off x="990600" y="457200"/>
              <a:ext cx="569387" cy="461665"/>
            </a:xfrm>
            <a:prstGeom prst="rect">
              <a:avLst/>
            </a:prstGeom>
            <a:noFill/>
          </p:spPr>
          <p:txBody>
            <a:bodyPr wrap="none" rtlCol="0">
              <a:spAutoFit/>
            </a:bodyPr>
            <a:lstStyle/>
            <a:p>
              <a:r>
                <a:rPr lang="en-US" sz="2400" b="1" dirty="0" err="1" smtClean="0"/>
                <a:t>E</a:t>
              </a:r>
              <a:r>
                <a:rPr lang="en-US" dirty="0" err="1" smtClean="0"/>
                <a:t>in</a:t>
              </a:r>
              <a:endParaRPr lang="en-US" sz="2400" dirty="0"/>
            </a:p>
          </p:txBody>
        </p:sp>
        <p:sp>
          <p:nvSpPr>
            <p:cNvPr id="85" name="Right Arrow 84"/>
            <p:cNvSpPr/>
            <p:nvPr/>
          </p:nvSpPr>
          <p:spPr bwMode="auto">
            <a:xfrm rot="2348170">
              <a:off x="304800" y="1145294"/>
              <a:ext cx="626988" cy="364419"/>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6" name="TextBox 85"/>
            <p:cNvSpPr txBox="1"/>
            <p:nvPr/>
          </p:nvSpPr>
          <p:spPr>
            <a:xfrm>
              <a:off x="228600" y="1295400"/>
              <a:ext cx="377026" cy="369332"/>
            </a:xfrm>
            <a:prstGeom prst="rect">
              <a:avLst/>
            </a:prstGeom>
            <a:noFill/>
          </p:spPr>
          <p:txBody>
            <a:bodyPr wrap="none" rtlCol="0">
              <a:spAutoFit/>
            </a:bodyPr>
            <a:lstStyle/>
            <a:p>
              <a:r>
                <a:rPr lang="en-US" dirty="0" smtClean="0"/>
                <a:t>In</a:t>
              </a:r>
              <a:endParaRPr lang="en-US" dirty="0"/>
            </a:p>
          </p:txBody>
        </p:sp>
      </p:grpSp>
      <p:grpSp>
        <p:nvGrpSpPr>
          <p:cNvPr id="89" name="Group 88"/>
          <p:cNvGrpSpPr/>
          <p:nvPr/>
        </p:nvGrpSpPr>
        <p:grpSpPr>
          <a:xfrm>
            <a:off x="4648200" y="4724400"/>
            <a:ext cx="931788" cy="521732"/>
            <a:chOff x="0" y="1145294"/>
            <a:chExt cx="931788" cy="521732"/>
          </a:xfrm>
        </p:grpSpPr>
        <p:sp>
          <p:nvSpPr>
            <p:cNvPr id="92" name="Right Arrow 91"/>
            <p:cNvSpPr/>
            <p:nvPr/>
          </p:nvSpPr>
          <p:spPr bwMode="auto">
            <a:xfrm rot="2348170">
              <a:off x="304800" y="1145294"/>
              <a:ext cx="626988" cy="364419"/>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3" name="TextBox 92"/>
            <p:cNvSpPr txBox="1"/>
            <p:nvPr/>
          </p:nvSpPr>
          <p:spPr>
            <a:xfrm>
              <a:off x="0" y="1297694"/>
              <a:ext cx="556563" cy="369332"/>
            </a:xfrm>
            <a:prstGeom prst="rect">
              <a:avLst/>
            </a:prstGeom>
            <a:noFill/>
          </p:spPr>
          <p:txBody>
            <a:bodyPr wrap="none" rtlCol="0">
              <a:spAutoFit/>
            </a:bodyPr>
            <a:lstStyle/>
            <a:p>
              <a:r>
                <a:rPr lang="en-US" dirty="0" smtClean="0"/>
                <a:t>Out</a:t>
              </a:r>
              <a:endParaRPr lang="en-US" dirty="0"/>
            </a:p>
          </p:txBody>
        </p:sp>
      </p:grpSp>
      <p:graphicFrame>
        <p:nvGraphicFramePr>
          <p:cNvPr id="193539" name="Object 3"/>
          <p:cNvGraphicFramePr>
            <a:graphicFrameLocks noChangeAspect="1"/>
          </p:cNvGraphicFramePr>
          <p:nvPr/>
        </p:nvGraphicFramePr>
        <p:xfrm>
          <a:off x="6096000" y="4267200"/>
          <a:ext cx="2605520" cy="457200"/>
        </p:xfrm>
        <a:graphic>
          <a:graphicData uri="http://schemas.openxmlformats.org/presentationml/2006/ole">
            <mc:AlternateContent xmlns:mc="http://schemas.openxmlformats.org/markup-compatibility/2006">
              <mc:Choice xmlns:v="urn:schemas-microsoft-com:vml" Requires="v">
                <p:oleObj spid="_x0000_s193653" name="Equation" r:id="rId5" imgW="1307880" imgH="228600" progId="Equation.DSMT4">
                  <p:embed/>
                </p:oleObj>
              </mc:Choice>
              <mc:Fallback>
                <p:oleObj name="Equation" r:id="rId5" imgW="130788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267200"/>
                        <a:ext cx="26055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5" name="Group 94"/>
          <p:cNvGrpSpPr/>
          <p:nvPr/>
        </p:nvGrpSpPr>
        <p:grpSpPr>
          <a:xfrm>
            <a:off x="838200" y="5257800"/>
            <a:ext cx="5715000" cy="852599"/>
            <a:chOff x="838200" y="5257800"/>
            <a:chExt cx="5715000" cy="852599"/>
          </a:xfrm>
        </p:grpSpPr>
        <p:graphicFrame>
          <p:nvGraphicFramePr>
            <p:cNvPr id="193540" name="Object 4"/>
            <p:cNvGraphicFramePr>
              <a:graphicFrameLocks noChangeAspect="1"/>
            </p:cNvGraphicFramePr>
            <p:nvPr/>
          </p:nvGraphicFramePr>
          <p:xfrm>
            <a:off x="2286000" y="5257800"/>
            <a:ext cx="4267200" cy="852599"/>
          </p:xfrm>
          <a:graphic>
            <a:graphicData uri="http://schemas.openxmlformats.org/presentationml/2006/ole">
              <mc:AlternateContent xmlns:mc="http://schemas.openxmlformats.org/markup-compatibility/2006">
                <mc:Choice xmlns:v="urn:schemas-microsoft-com:vml" Requires="v">
                  <p:oleObj spid="_x0000_s193654" name="Equation" r:id="rId7" imgW="2425680" imgH="482400" progId="Equation.DSMT4">
                    <p:embed/>
                  </p:oleObj>
                </mc:Choice>
                <mc:Fallback>
                  <p:oleObj name="Equation" r:id="rId7" imgW="2425680" imgH="4824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257800"/>
                          <a:ext cx="4267200" cy="85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 name="TextBox 93"/>
            <p:cNvSpPr txBox="1"/>
            <p:nvPr/>
          </p:nvSpPr>
          <p:spPr>
            <a:xfrm>
              <a:off x="838200" y="5562600"/>
              <a:ext cx="902811" cy="369332"/>
            </a:xfrm>
            <a:prstGeom prst="rect">
              <a:avLst/>
            </a:prstGeom>
            <a:noFill/>
          </p:spPr>
          <p:txBody>
            <a:bodyPr wrap="none" rtlCol="0">
              <a:spAutoFit/>
            </a:bodyPr>
            <a:lstStyle/>
            <a:p>
              <a:r>
                <a:rPr lang="en-US" dirty="0" smtClean="0"/>
                <a:t>Power:</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ox(in)">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box(in)">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3538"/>
                                        </p:tgtEl>
                                        <p:attrNameLst>
                                          <p:attrName>style.visibility</p:attrName>
                                        </p:attrNameLst>
                                      </p:cBhvr>
                                      <p:to>
                                        <p:strVal val="visible"/>
                                      </p:to>
                                    </p:set>
                                    <p:animEffect transition="in" filter="box(in)">
                                      <p:cBhvr>
                                        <p:cTn id="17" dur="500"/>
                                        <p:tgtEl>
                                          <p:spTgt spid="1935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box(in)">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box(in)">
                                      <p:cBhvr>
                                        <p:cTn id="27" dur="500"/>
                                        <p:tgtEl>
                                          <p:spTgt spid="8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box(in)">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93539"/>
                                        </p:tgtEl>
                                        <p:attrNameLst>
                                          <p:attrName>style.visibility</p:attrName>
                                        </p:attrNameLst>
                                      </p:cBhvr>
                                      <p:to>
                                        <p:strVal val="visible"/>
                                      </p:to>
                                    </p:set>
                                    <p:animEffect transition="in" filter="box(in)">
                                      <p:cBhvr>
                                        <p:cTn id="37" dur="500"/>
                                        <p:tgtEl>
                                          <p:spTgt spid="19353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box(in)">
                                      <p:cBhvr>
                                        <p:cTn id="4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Longitudinal Amplitude Switching and Modulation</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16</a:t>
            </a:fld>
            <a:endParaRPr lang="en-US"/>
          </a:p>
        </p:txBody>
      </p:sp>
      <p:graphicFrame>
        <p:nvGraphicFramePr>
          <p:cNvPr id="4" name="Object 4"/>
          <p:cNvGraphicFramePr>
            <a:graphicFrameLocks noChangeAspect="1"/>
          </p:cNvGraphicFramePr>
          <p:nvPr/>
        </p:nvGraphicFramePr>
        <p:xfrm>
          <a:off x="304800" y="1371600"/>
          <a:ext cx="4267200" cy="852599"/>
        </p:xfrm>
        <a:graphic>
          <a:graphicData uri="http://schemas.openxmlformats.org/presentationml/2006/ole">
            <mc:AlternateContent xmlns:mc="http://schemas.openxmlformats.org/markup-compatibility/2006">
              <mc:Choice xmlns:v="urn:schemas-microsoft-com:vml" Requires="v">
                <p:oleObj spid="_x0000_s194673" name="Equation" r:id="rId3" imgW="2425680" imgH="482400" progId="Equation.DSMT4">
                  <p:embed/>
                </p:oleObj>
              </mc:Choice>
              <mc:Fallback>
                <p:oleObj name="Equation" r:id="rId3" imgW="2425680" imgH="482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4267200" cy="85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 name="Group 42"/>
          <p:cNvGrpSpPr/>
          <p:nvPr/>
        </p:nvGrpSpPr>
        <p:grpSpPr>
          <a:xfrm>
            <a:off x="762000" y="2057400"/>
            <a:ext cx="4662489" cy="1893332"/>
            <a:chOff x="762000" y="2057400"/>
            <a:chExt cx="4662489" cy="1893332"/>
          </a:xfrm>
        </p:grpSpPr>
        <p:sp>
          <p:nvSpPr>
            <p:cNvPr id="14" name="Rectangle 13"/>
            <p:cNvSpPr/>
            <p:nvPr/>
          </p:nvSpPr>
          <p:spPr>
            <a:xfrm>
              <a:off x="762000" y="2057400"/>
              <a:ext cx="888385" cy="369332"/>
            </a:xfrm>
            <a:prstGeom prst="rect">
              <a:avLst/>
            </a:prstGeom>
          </p:spPr>
          <p:txBody>
            <a:bodyPr wrap="none">
              <a:spAutoFit/>
            </a:bodyPr>
            <a:lstStyle/>
            <a:p>
              <a:r>
                <a:rPr lang="en-US" dirty="0" err="1" smtClean="0"/>
                <a:t>S</a:t>
              </a:r>
              <a:r>
                <a:rPr lang="en-US" baseline="-25000" dirty="0" err="1" smtClean="0"/>
                <a:t>out</a:t>
              </a:r>
              <a:r>
                <a:rPr lang="en-US" dirty="0" smtClean="0"/>
                <a:t>/S</a:t>
              </a:r>
              <a:r>
                <a:rPr lang="en-US" baseline="-25000" dirty="0" smtClean="0"/>
                <a:t>in</a:t>
              </a:r>
              <a:endParaRPr lang="en-US" dirty="0"/>
            </a:p>
          </p:txBody>
        </p:sp>
        <p:grpSp>
          <p:nvGrpSpPr>
            <p:cNvPr id="42" name="Group 41"/>
            <p:cNvGrpSpPr/>
            <p:nvPr/>
          </p:nvGrpSpPr>
          <p:grpSpPr>
            <a:xfrm>
              <a:off x="838200" y="2514600"/>
              <a:ext cx="4586289" cy="1436132"/>
              <a:chOff x="838200" y="2514600"/>
              <a:chExt cx="4586289" cy="1436132"/>
            </a:xfrm>
          </p:grpSpPr>
          <p:grpSp>
            <p:nvGrpSpPr>
              <p:cNvPr id="11" name="Group 10"/>
              <p:cNvGrpSpPr/>
              <p:nvPr/>
            </p:nvGrpSpPr>
            <p:grpSpPr>
              <a:xfrm>
                <a:off x="914400" y="2514600"/>
                <a:ext cx="3886200" cy="1143000"/>
                <a:chOff x="914400" y="2514600"/>
                <a:chExt cx="3886200" cy="1143000"/>
              </a:xfrm>
            </p:grpSpPr>
            <p:cxnSp>
              <p:nvCxnSpPr>
                <p:cNvPr id="6" name="Straight Arrow Connector 5"/>
                <p:cNvCxnSpPr/>
                <p:nvPr/>
              </p:nvCxnSpPr>
              <p:spPr bwMode="auto">
                <a:xfrm>
                  <a:off x="914400" y="3581400"/>
                  <a:ext cx="3886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V="1">
                  <a:off x="914400" y="2514600"/>
                  <a:ext cx="0" cy="1143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sp>
            <p:nvSpPr>
              <p:cNvPr id="13" name="Rectangle 12"/>
              <p:cNvSpPr/>
              <p:nvPr/>
            </p:nvSpPr>
            <p:spPr>
              <a:xfrm>
                <a:off x="4800600" y="3276600"/>
                <a:ext cx="623889" cy="369332"/>
              </a:xfrm>
              <a:prstGeom prst="rect">
                <a:avLst/>
              </a:prstGeom>
            </p:spPr>
            <p:txBody>
              <a:bodyPr wrap="none">
                <a:spAutoFit/>
              </a:bodyPr>
              <a:lstStyle/>
              <a:p>
                <a:r>
                  <a:rPr lang="en-US" dirty="0" smtClean="0"/>
                  <a:t>V</a:t>
                </a:r>
                <a:r>
                  <a:rPr lang="en-US" baseline="-25000" dirty="0" smtClean="0"/>
                  <a:t>DC</a:t>
                </a:r>
                <a:r>
                  <a:rPr lang="en-US" dirty="0" smtClean="0"/>
                  <a:t> </a:t>
                </a:r>
                <a:endParaRPr lang="en-US" dirty="0"/>
              </a:p>
            </p:txBody>
          </p:sp>
          <p:grpSp>
            <p:nvGrpSpPr>
              <p:cNvPr id="22" name="Group 21"/>
              <p:cNvGrpSpPr/>
              <p:nvPr/>
            </p:nvGrpSpPr>
            <p:grpSpPr>
              <a:xfrm>
                <a:off x="838200" y="2666999"/>
                <a:ext cx="3505199" cy="914401"/>
                <a:chOff x="3644900" y="2743200"/>
                <a:chExt cx="4914545" cy="3121025"/>
              </a:xfrm>
            </p:grpSpPr>
            <p:grpSp>
              <p:nvGrpSpPr>
                <p:cNvPr id="23" name="Group 166"/>
                <p:cNvGrpSpPr/>
                <p:nvPr/>
              </p:nvGrpSpPr>
              <p:grpSpPr>
                <a:xfrm>
                  <a:off x="6289320" y="2940050"/>
                  <a:ext cx="2270125" cy="2924175"/>
                  <a:chOff x="2673351" y="2000250"/>
                  <a:chExt cx="2270125" cy="2924175"/>
                </a:xfrm>
              </p:grpSpPr>
              <p:sp>
                <p:nvSpPr>
                  <p:cNvPr id="30"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 name="Group 172"/>
                <p:cNvGrpSpPr/>
                <p:nvPr/>
              </p:nvGrpSpPr>
              <p:grpSpPr>
                <a:xfrm>
                  <a:off x="3644900" y="2743200"/>
                  <a:ext cx="2649538" cy="3121025"/>
                  <a:chOff x="3422651" y="1803400"/>
                  <a:chExt cx="2649538" cy="3121025"/>
                </a:xfrm>
              </p:grpSpPr>
              <p:sp>
                <p:nvSpPr>
                  <p:cNvPr id="26"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cxnSp>
            <p:nvCxnSpPr>
              <p:cNvPr id="36" name="Straight Connector 35"/>
              <p:cNvCxnSpPr/>
              <p:nvPr/>
            </p:nvCxnSpPr>
            <p:spPr bwMode="auto">
              <a:xfrm>
                <a:off x="2133600" y="2667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3352800" y="3581400"/>
                <a:ext cx="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0" name="Rectangle 39"/>
              <p:cNvSpPr/>
              <p:nvPr/>
            </p:nvSpPr>
            <p:spPr>
              <a:xfrm>
                <a:off x="2057400" y="3581400"/>
                <a:ext cx="466794" cy="369332"/>
              </a:xfrm>
              <a:prstGeom prst="rect">
                <a:avLst/>
              </a:prstGeom>
            </p:spPr>
            <p:txBody>
              <a:bodyPr wrap="none">
                <a:spAutoFit/>
              </a:bodyPr>
              <a:lstStyle/>
              <a:p>
                <a:r>
                  <a:rPr lang="en-US" dirty="0" err="1" smtClean="0"/>
                  <a:t>V</a:t>
                </a:r>
                <a:r>
                  <a:rPr lang="en-US" baseline="-25000" dirty="0" err="1" smtClean="0">
                    <a:latin typeface="Symbol" pitchFamily="18" charset="2"/>
                  </a:rPr>
                  <a:t>p</a:t>
                </a:r>
                <a:r>
                  <a:rPr lang="en-US" baseline="-25000" dirty="0" smtClean="0"/>
                  <a:t> </a:t>
                </a:r>
                <a:endParaRPr lang="en-US" dirty="0"/>
              </a:p>
            </p:txBody>
          </p:sp>
          <p:sp>
            <p:nvSpPr>
              <p:cNvPr id="41" name="Rectangle 40"/>
              <p:cNvSpPr/>
              <p:nvPr/>
            </p:nvSpPr>
            <p:spPr>
              <a:xfrm>
                <a:off x="3062565" y="3581400"/>
                <a:ext cx="595035" cy="369332"/>
              </a:xfrm>
              <a:prstGeom prst="rect">
                <a:avLst/>
              </a:prstGeom>
            </p:spPr>
            <p:txBody>
              <a:bodyPr wrap="none">
                <a:spAutoFit/>
              </a:bodyPr>
              <a:lstStyle/>
              <a:p>
                <a:r>
                  <a:rPr lang="en-US" dirty="0" smtClean="0"/>
                  <a:t>2V</a:t>
                </a:r>
                <a:r>
                  <a:rPr lang="en-US" baseline="-25000" dirty="0" smtClean="0">
                    <a:latin typeface="Symbol" pitchFamily="18" charset="2"/>
                  </a:rPr>
                  <a:t>p</a:t>
                </a:r>
                <a:r>
                  <a:rPr lang="en-US" baseline="-25000" dirty="0" smtClean="0"/>
                  <a:t> </a:t>
                </a:r>
                <a:endParaRPr lang="en-US" dirty="0"/>
              </a:p>
            </p:txBody>
          </p:sp>
        </p:grpSp>
      </p:grpSp>
      <p:grpSp>
        <p:nvGrpSpPr>
          <p:cNvPr id="62" name="Group 61"/>
          <p:cNvGrpSpPr/>
          <p:nvPr/>
        </p:nvGrpSpPr>
        <p:grpSpPr>
          <a:xfrm>
            <a:off x="609600" y="3962400"/>
            <a:ext cx="2774149" cy="1131332"/>
            <a:chOff x="609600" y="3962400"/>
            <a:chExt cx="2774149" cy="1131332"/>
          </a:xfrm>
        </p:grpSpPr>
        <p:cxnSp>
          <p:nvCxnSpPr>
            <p:cNvPr id="45" name="Straight Arrow Connector 44"/>
            <p:cNvCxnSpPr/>
            <p:nvPr/>
          </p:nvCxnSpPr>
          <p:spPr bwMode="auto">
            <a:xfrm>
              <a:off x="914400" y="4038600"/>
              <a:ext cx="0" cy="9144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7" name="Straight Arrow Connector 46"/>
            <p:cNvCxnSpPr/>
            <p:nvPr/>
          </p:nvCxnSpPr>
          <p:spPr bwMode="auto">
            <a:xfrm>
              <a:off x="914400" y="4038600"/>
              <a:ext cx="16002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8" name="Rectangle 47"/>
            <p:cNvSpPr/>
            <p:nvPr/>
          </p:nvSpPr>
          <p:spPr>
            <a:xfrm>
              <a:off x="2514600" y="3962400"/>
              <a:ext cx="869149" cy="369332"/>
            </a:xfrm>
            <a:prstGeom prst="rect">
              <a:avLst/>
            </a:prstGeom>
          </p:spPr>
          <p:txBody>
            <a:bodyPr wrap="none">
              <a:spAutoFit/>
            </a:bodyPr>
            <a:lstStyle/>
            <a:p>
              <a:r>
                <a:rPr lang="en-US" dirty="0" smtClean="0"/>
                <a:t>V</a:t>
              </a:r>
              <a:r>
                <a:rPr lang="en-US" baseline="-25000" dirty="0" smtClean="0"/>
                <a:t>SW</a:t>
              </a:r>
              <a:r>
                <a:rPr lang="en-US" dirty="0" smtClean="0"/>
                <a:t>(t) </a:t>
              </a:r>
              <a:endParaRPr lang="en-US" dirty="0"/>
            </a:p>
          </p:txBody>
        </p:sp>
        <p:sp>
          <p:nvSpPr>
            <p:cNvPr id="49" name="TextBox 48"/>
            <p:cNvSpPr txBox="1"/>
            <p:nvPr/>
          </p:nvSpPr>
          <p:spPr>
            <a:xfrm>
              <a:off x="609600" y="4724400"/>
              <a:ext cx="248786" cy="369332"/>
            </a:xfrm>
            <a:prstGeom prst="rect">
              <a:avLst/>
            </a:prstGeom>
            <a:noFill/>
          </p:spPr>
          <p:txBody>
            <a:bodyPr wrap="none" rtlCol="0">
              <a:spAutoFit/>
            </a:bodyPr>
            <a:lstStyle/>
            <a:p>
              <a:r>
                <a:rPr lang="en-US" dirty="0" smtClean="0"/>
                <a:t>t</a:t>
              </a:r>
              <a:endParaRPr lang="en-US" dirty="0"/>
            </a:p>
          </p:txBody>
        </p:sp>
        <p:cxnSp>
          <p:nvCxnSpPr>
            <p:cNvPr id="52" name="Straight Connector 51"/>
            <p:cNvCxnSpPr/>
            <p:nvPr/>
          </p:nvCxnSpPr>
          <p:spPr bwMode="auto">
            <a:xfrm>
              <a:off x="914400" y="4114800"/>
              <a:ext cx="0" cy="228600"/>
            </a:xfrm>
            <a:prstGeom prst="line">
              <a:avLst/>
            </a:prstGeom>
            <a:solidFill>
              <a:schemeClr val="accent1"/>
            </a:solidFill>
            <a:ln w="25400" cap="flat" cmpd="sng" algn="ctr">
              <a:solidFill>
                <a:srgbClr val="C00000"/>
              </a:solidFill>
              <a:prstDash val="solid"/>
              <a:round/>
              <a:headEnd type="none" w="med" len="med"/>
              <a:tailEnd type="none" w="med" len="med"/>
            </a:ln>
            <a:effectLst/>
          </p:spPr>
        </p:cxnSp>
        <p:cxnSp>
          <p:nvCxnSpPr>
            <p:cNvPr id="54" name="Straight Connector 53"/>
            <p:cNvCxnSpPr/>
            <p:nvPr/>
          </p:nvCxnSpPr>
          <p:spPr bwMode="auto">
            <a:xfrm>
              <a:off x="914400" y="4343400"/>
              <a:ext cx="1219200"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cxnSp>
          <p:nvCxnSpPr>
            <p:cNvPr id="56" name="Straight Connector 55"/>
            <p:cNvCxnSpPr/>
            <p:nvPr/>
          </p:nvCxnSpPr>
          <p:spPr bwMode="auto">
            <a:xfrm flipV="1">
              <a:off x="914400" y="4572000"/>
              <a:ext cx="0" cy="152400"/>
            </a:xfrm>
            <a:prstGeom prst="line">
              <a:avLst/>
            </a:prstGeom>
            <a:solidFill>
              <a:schemeClr val="accent1"/>
            </a:solidFill>
            <a:ln w="25400" cap="flat" cmpd="sng" algn="ctr">
              <a:solidFill>
                <a:srgbClr val="C00000"/>
              </a:solidFill>
              <a:prstDash val="solid"/>
              <a:round/>
              <a:headEnd type="none" w="med" len="med"/>
              <a:tailEnd type="none" w="med" len="med"/>
            </a:ln>
            <a:effectLst/>
          </p:spPr>
        </p:cxnSp>
        <p:cxnSp>
          <p:nvCxnSpPr>
            <p:cNvPr id="58" name="Straight Connector 57"/>
            <p:cNvCxnSpPr/>
            <p:nvPr/>
          </p:nvCxnSpPr>
          <p:spPr bwMode="auto">
            <a:xfrm>
              <a:off x="914400" y="4572000"/>
              <a:ext cx="1219200"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cxnSp>
          <p:nvCxnSpPr>
            <p:cNvPr id="60" name="Straight Connector 59"/>
            <p:cNvCxnSpPr/>
            <p:nvPr/>
          </p:nvCxnSpPr>
          <p:spPr bwMode="auto">
            <a:xfrm>
              <a:off x="2133600" y="4343400"/>
              <a:ext cx="0" cy="228600"/>
            </a:xfrm>
            <a:prstGeom prst="line">
              <a:avLst/>
            </a:prstGeom>
            <a:solidFill>
              <a:schemeClr val="accent1"/>
            </a:solidFill>
            <a:ln w="25400" cap="flat" cmpd="sng" algn="ctr">
              <a:solidFill>
                <a:srgbClr val="C00000"/>
              </a:solidFill>
              <a:prstDash val="solid"/>
              <a:round/>
              <a:headEnd type="none" w="med" len="med"/>
              <a:tailEnd type="none" w="med" len="med"/>
            </a:ln>
            <a:effectLst/>
          </p:spPr>
        </p:cxnSp>
      </p:grpSp>
      <p:grpSp>
        <p:nvGrpSpPr>
          <p:cNvPr id="86" name="Group 85"/>
          <p:cNvGrpSpPr/>
          <p:nvPr/>
        </p:nvGrpSpPr>
        <p:grpSpPr>
          <a:xfrm>
            <a:off x="5638800" y="2133600"/>
            <a:ext cx="1086986" cy="1893332"/>
            <a:chOff x="5638800" y="2133600"/>
            <a:chExt cx="1086986" cy="1893332"/>
          </a:xfrm>
        </p:grpSpPr>
        <p:grpSp>
          <p:nvGrpSpPr>
            <p:cNvPr id="85" name="Group 84"/>
            <p:cNvGrpSpPr/>
            <p:nvPr/>
          </p:nvGrpSpPr>
          <p:grpSpPr>
            <a:xfrm>
              <a:off x="5638800" y="2133600"/>
              <a:ext cx="1086986" cy="1893332"/>
              <a:chOff x="5638800" y="2133600"/>
              <a:chExt cx="1086986" cy="1893332"/>
            </a:xfrm>
          </p:grpSpPr>
          <p:sp>
            <p:nvSpPr>
              <p:cNvPr id="67" name="Rectangle 66"/>
              <p:cNvSpPr/>
              <p:nvPr/>
            </p:nvSpPr>
            <p:spPr>
              <a:xfrm>
                <a:off x="5638800" y="2133600"/>
                <a:ext cx="833883" cy="369332"/>
              </a:xfrm>
              <a:prstGeom prst="rect">
                <a:avLst/>
              </a:prstGeom>
            </p:spPr>
            <p:txBody>
              <a:bodyPr wrap="none">
                <a:spAutoFit/>
              </a:bodyPr>
              <a:lstStyle/>
              <a:p>
                <a:r>
                  <a:rPr lang="en-US" dirty="0" err="1" smtClean="0"/>
                  <a:t>S</a:t>
                </a:r>
                <a:r>
                  <a:rPr lang="en-US" baseline="-25000" dirty="0" err="1" smtClean="0"/>
                  <a:t>out</a:t>
                </a:r>
                <a:r>
                  <a:rPr lang="en-US" dirty="0" smtClean="0"/>
                  <a:t>(t) </a:t>
                </a:r>
                <a:endParaRPr lang="en-US" dirty="0"/>
              </a:p>
            </p:txBody>
          </p:sp>
          <p:sp>
            <p:nvSpPr>
              <p:cNvPr id="68" name="TextBox 67"/>
              <p:cNvSpPr txBox="1"/>
              <p:nvPr/>
            </p:nvSpPr>
            <p:spPr>
              <a:xfrm>
                <a:off x="6477000" y="3657600"/>
                <a:ext cx="248786" cy="369332"/>
              </a:xfrm>
              <a:prstGeom prst="rect">
                <a:avLst/>
              </a:prstGeom>
              <a:noFill/>
            </p:spPr>
            <p:txBody>
              <a:bodyPr wrap="none" rtlCol="0">
                <a:spAutoFit/>
              </a:bodyPr>
              <a:lstStyle/>
              <a:p>
                <a:r>
                  <a:rPr lang="en-US" dirty="0" smtClean="0"/>
                  <a:t>t</a:t>
                </a:r>
                <a:endParaRPr lang="en-US" dirty="0"/>
              </a:p>
            </p:txBody>
          </p:sp>
        </p:grpSp>
        <p:grpSp>
          <p:nvGrpSpPr>
            <p:cNvPr id="74" name="Group 73"/>
            <p:cNvGrpSpPr/>
            <p:nvPr/>
          </p:nvGrpSpPr>
          <p:grpSpPr>
            <a:xfrm rot="16200000">
              <a:off x="5562600" y="2514600"/>
              <a:ext cx="1219200" cy="914400"/>
              <a:chOff x="5410200" y="3581400"/>
              <a:chExt cx="1600200" cy="914400"/>
            </a:xfrm>
          </p:grpSpPr>
          <p:cxnSp>
            <p:nvCxnSpPr>
              <p:cNvPr id="65" name="Straight Arrow Connector 64"/>
              <p:cNvCxnSpPr/>
              <p:nvPr/>
            </p:nvCxnSpPr>
            <p:spPr bwMode="auto">
              <a:xfrm>
                <a:off x="5410200" y="3581400"/>
                <a:ext cx="0" cy="9144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a:off x="5410200" y="3581400"/>
                <a:ext cx="16002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9" name="Straight Connector 68"/>
              <p:cNvCxnSpPr/>
              <p:nvPr/>
            </p:nvCxnSpPr>
            <p:spPr bwMode="auto">
              <a:xfrm>
                <a:off x="5410200" y="3657600"/>
                <a:ext cx="0" cy="228600"/>
              </a:xfrm>
              <a:prstGeom prst="line">
                <a:avLst/>
              </a:prstGeom>
              <a:solidFill>
                <a:schemeClr val="accent1"/>
              </a:solidFill>
              <a:ln w="25400" cap="flat" cmpd="sng" algn="ctr">
                <a:solidFill>
                  <a:srgbClr val="C00000"/>
                </a:solidFill>
                <a:prstDash val="solid"/>
                <a:round/>
                <a:headEnd type="none" w="med" len="med"/>
                <a:tailEnd type="none" w="med" len="med"/>
              </a:ln>
              <a:effectLst/>
            </p:spPr>
          </p:cxnSp>
          <p:cxnSp>
            <p:nvCxnSpPr>
              <p:cNvPr id="70" name="Straight Connector 69"/>
              <p:cNvCxnSpPr/>
              <p:nvPr/>
            </p:nvCxnSpPr>
            <p:spPr bwMode="auto">
              <a:xfrm>
                <a:off x="5410200" y="3886200"/>
                <a:ext cx="1219200"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cxnSp>
            <p:nvCxnSpPr>
              <p:cNvPr id="71" name="Straight Connector 70"/>
              <p:cNvCxnSpPr/>
              <p:nvPr/>
            </p:nvCxnSpPr>
            <p:spPr bwMode="auto">
              <a:xfrm flipV="1">
                <a:off x="5410200" y="4114800"/>
                <a:ext cx="0" cy="152400"/>
              </a:xfrm>
              <a:prstGeom prst="line">
                <a:avLst/>
              </a:prstGeom>
              <a:solidFill>
                <a:schemeClr val="accent1"/>
              </a:solidFill>
              <a:ln w="25400" cap="flat" cmpd="sng" algn="ctr">
                <a:solidFill>
                  <a:srgbClr val="C00000"/>
                </a:solidFill>
                <a:prstDash val="solid"/>
                <a:round/>
                <a:headEnd type="none" w="med" len="med"/>
                <a:tailEnd type="none" w="med" len="med"/>
              </a:ln>
              <a:effectLst/>
            </p:spPr>
          </p:cxnSp>
          <p:cxnSp>
            <p:nvCxnSpPr>
              <p:cNvPr id="72" name="Straight Connector 71"/>
              <p:cNvCxnSpPr/>
              <p:nvPr/>
            </p:nvCxnSpPr>
            <p:spPr bwMode="auto">
              <a:xfrm>
                <a:off x="5410200" y="4114800"/>
                <a:ext cx="1219200" cy="0"/>
              </a:xfrm>
              <a:prstGeom prst="line">
                <a:avLst/>
              </a:prstGeom>
              <a:solidFill>
                <a:schemeClr val="accent1"/>
              </a:solidFill>
              <a:ln w="25400" cap="flat" cmpd="sng" algn="ctr">
                <a:solidFill>
                  <a:srgbClr val="C00000"/>
                </a:solidFill>
                <a:prstDash val="solid"/>
                <a:round/>
                <a:headEnd type="none" w="med" len="med"/>
                <a:tailEnd type="none" w="med" len="med"/>
              </a:ln>
              <a:effectLst/>
            </p:spPr>
          </p:cxnSp>
          <p:cxnSp>
            <p:nvCxnSpPr>
              <p:cNvPr id="73" name="Straight Connector 72"/>
              <p:cNvCxnSpPr/>
              <p:nvPr/>
            </p:nvCxnSpPr>
            <p:spPr bwMode="auto">
              <a:xfrm>
                <a:off x="6629400" y="3886200"/>
                <a:ext cx="0" cy="228600"/>
              </a:xfrm>
              <a:prstGeom prst="line">
                <a:avLst/>
              </a:prstGeom>
              <a:solidFill>
                <a:schemeClr val="accent1"/>
              </a:solidFill>
              <a:ln w="25400" cap="flat" cmpd="sng" algn="ctr">
                <a:solidFill>
                  <a:srgbClr val="C00000"/>
                </a:solidFill>
                <a:prstDash val="solid"/>
                <a:round/>
                <a:headEnd type="none" w="med" len="med"/>
                <a:tailEnd type="none" w="med" len="med"/>
              </a:ln>
              <a:effectLst/>
            </p:spPr>
          </p:cxnSp>
        </p:grpSp>
      </p:grpSp>
      <p:grpSp>
        <p:nvGrpSpPr>
          <p:cNvPr id="89" name="Group 88"/>
          <p:cNvGrpSpPr/>
          <p:nvPr/>
        </p:nvGrpSpPr>
        <p:grpSpPr>
          <a:xfrm>
            <a:off x="3383749" y="3875643"/>
            <a:ext cx="5598289" cy="696357"/>
            <a:chOff x="3352800" y="4038600"/>
            <a:chExt cx="5598289" cy="696357"/>
          </a:xfrm>
        </p:grpSpPr>
        <p:sp>
          <p:nvSpPr>
            <p:cNvPr id="87" name="TextBox 86"/>
            <p:cNvSpPr txBox="1"/>
            <p:nvPr/>
          </p:nvSpPr>
          <p:spPr>
            <a:xfrm>
              <a:off x="3352800" y="4038600"/>
              <a:ext cx="5598289" cy="646331"/>
            </a:xfrm>
            <a:prstGeom prst="rect">
              <a:avLst/>
            </a:prstGeom>
            <a:noFill/>
          </p:spPr>
          <p:txBody>
            <a:bodyPr wrap="square" rtlCol="0">
              <a:spAutoFit/>
            </a:bodyPr>
            <a:lstStyle/>
            <a:p>
              <a:r>
                <a:rPr lang="en-US" dirty="0" smtClean="0"/>
                <a:t>Switching works well but if we want to modulate with the small low frequency sine wave</a:t>
              </a:r>
              <a:endParaRPr lang="en-US" dirty="0"/>
            </a:p>
          </p:txBody>
        </p:sp>
        <p:graphicFrame>
          <p:nvGraphicFramePr>
            <p:cNvPr id="194563" name="Object 3"/>
            <p:cNvGraphicFramePr>
              <a:graphicFrameLocks noChangeAspect="1"/>
            </p:cNvGraphicFramePr>
            <p:nvPr>
              <p:extLst>
                <p:ext uri="{D42A27DB-BD31-4B8C-83A1-F6EECF244321}">
                  <p14:modId xmlns:p14="http://schemas.microsoft.com/office/powerpoint/2010/main" val="577107029"/>
                </p:ext>
              </p:extLst>
            </p:nvPr>
          </p:nvGraphicFramePr>
          <p:xfrm>
            <a:off x="7023107" y="4331732"/>
            <a:ext cx="1741487" cy="403225"/>
          </p:xfrm>
          <a:graphic>
            <a:graphicData uri="http://schemas.openxmlformats.org/presentationml/2006/ole">
              <mc:AlternateContent xmlns:mc="http://schemas.openxmlformats.org/markup-compatibility/2006">
                <mc:Choice xmlns:v="urn:schemas-microsoft-com:vml" Requires="v">
                  <p:oleObj spid="_x0000_s194674" name="Equation" r:id="rId5" imgW="990360" imgH="228600" progId="Equation.DSMT4">
                    <p:embed/>
                  </p:oleObj>
                </mc:Choice>
                <mc:Fallback>
                  <p:oleObj name="Equation" r:id="rId5" imgW="99036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3107" y="4331732"/>
                          <a:ext cx="1741487"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4564" name="Object 4"/>
          <p:cNvGraphicFramePr>
            <a:graphicFrameLocks noChangeAspect="1"/>
          </p:cNvGraphicFramePr>
          <p:nvPr/>
        </p:nvGraphicFramePr>
        <p:xfrm>
          <a:off x="381000" y="5029200"/>
          <a:ext cx="7543800" cy="850918"/>
        </p:xfrm>
        <a:graphic>
          <a:graphicData uri="http://schemas.openxmlformats.org/presentationml/2006/ole">
            <mc:AlternateContent xmlns:mc="http://schemas.openxmlformats.org/markup-compatibility/2006">
              <mc:Choice xmlns:v="urn:schemas-microsoft-com:vml" Requires="v">
                <p:oleObj spid="_x0000_s194675" name="Equation" r:id="rId7" imgW="4520880" imgH="507960" progId="Equation.DSMT4">
                  <p:embed/>
                </p:oleObj>
              </mc:Choice>
              <mc:Fallback>
                <p:oleObj name="Equation" r:id="rId7" imgW="4520880" imgH="5079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5029200"/>
                        <a:ext cx="7543800" cy="85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 name="TextBox 90"/>
          <p:cNvSpPr txBox="1"/>
          <p:nvPr/>
        </p:nvSpPr>
        <p:spPr>
          <a:xfrm>
            <a:off x="228600" y="5791200"/>
            <a:ext cx="7652074" cy="923330"/>
          </a:xfrm>
          <a:prstGeom prst="rect">
            <a:avLst/>
          </a:prstGeom>
          <a:noFill/>
        </p:spPr>
        <p:txBody>
          <a:bodyPr wrap="square" rtlCol="0">
            <a:spAutoFit/>
          </a:bodyPr>
          <a:lstStyle/>
          <a:p>
            <a:r>
              <a:rPr lang="en-US" dirty="0" smtClean="0"/>
              <a:t>Signal gets distorted (2</a:t>
            </a:r>
            <a:r>
              <a:rPr lang="en-US" baseline="30000" dirty="0" smtClean="0"/>
              <a:t>nd</a:t>
            </a:r>
            <a:r>
              <a:rPr lang="en-US" dirty="0" smtClean="0"/>
              <a:t> harmonic) and the depth of modulation is small because we are operating on the quadratic rather than linear part of transfer </a:t>
            </a:r>
            <a:r>
              <a:rPr lang="en-US" dirty="0" err="1" smtClean="0"/>
              <a:t>charcateristcs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ox(in)">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box(in)">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box(in)">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box(in)">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4564"/>
                                        </p:tgtEl>
                                        <p:attrNameLst>
                                          <p:attrName>style.visibility</p:attrName>
                                        </p:attrNameLst>
                                      </p:cBhvr>
                                      <p:to>
                                        <p:strVal val="visible"/>
                                      </p:to>
                                    </p:set>
                                    <p:animEffect transition="in" filter="box(in)">
                                      <p:cBhvr>
                                        <p:cTn id="32" dur="500"/>
                                        <p:tgtEl>
                                          <p:spTgt spid="19456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box(in)">
                                      <p:cBhvr>
                                        <p:cTn id="3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865" y="-161443"/>
            <a:ext cx="8229600" cy="1143000"/>
          </a:xfrm>
        </p:spPr>
        <p:txBody>
          <a:bodyPr/>
          <a:lstStyle/>
          <a:p>
            <a:r>
              <a:rPr lang="en-US" sz="3200" dirty="0" smtClean="0"/>
              <a:t>Linear Longitudinal Amplitude Modulation</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17</a:t>
            </a:fld>
            <a:endParaRPr lang="en-US" dirty="0"/>
          </a:p>
        </p:txBody>
      </p:sp>
      <p:sp>
        <p:nvSpPr>
          <p:cNvPr id="79" name="TextBox 78"/>
          <p:cNvSpPr txBox="1"/>
          <p:nvPr/>
        </p:nvSpPr>
        <p:spPr>
          <a:xfrm>
            <a:off x="3342640" y="939800"/>
            <a:ext cx="3145413" cy="369332"/>
          </a:xfrm>
          <a:prstGeom prst="rect">
            <a:avLst/>
          </a:prstGeom>
          <a:noFill/>
        </p:spPr>
        <p:txBody>
          <a:bodyPr wrap="none" rtlCol="0">
            <a:spAutoFit/>
          </a:bodyPr>
          <a:lstStyle/>
          <a:p>
            <a:r>
              <a:rPr lang="en-US" dirty="0" smtClean="0"/>
              <a:t>Introduce additional </a:t>
            </a:r>
            <a:r>
              <a:rPr lang="en-US" dirty="0" smtClean="0">
                <a:latin typeface="Symbol" pitchFamily="18" charset="2"/>
              </a:rPr>
              <a:t>l</a:t>
            </a:r>
            <a:r>
              <a:rPr lang="en-US" dirty="0" smtClean="0"/>
              <a:t>/4 plate</a:t>
            </a:r>
            <a:endParaRPr lang="en-US" dirty="0"/>
          </a:p>
        </p:txBody>
      </p:sp>
      <p:grpSp>
        <p:nvGrpSpPr>
          <p:cNvPr id="143" name="Group 142"/>
          <p:cNvGrpSpPr/>
          <p:nvPr/>
        </p:nvGrpSpPr>
        <p:grpSpPr>
          <a:xfrm>
            <a:off x="533500" y="804874"/>
            <a:ext cx="6764849" cy="4993640"/>
            <a:chOff x="530031" y="838200"/>
            <a:chExt cx="6764849" cy="4993640"/>
          </a:xfrm>
        </p:grpSpPr>
        <p:grpSp>
          <p:nvGrpSpPr>
            <p:cNvPr id="5" name="Group 16"/>
            <p:cNvGrpSpPr/>
            <p:nvPr/>
          </p:nvGrpSpPr>
          <p:grpSpPr>
            <a:xfrm>
              <a:off x="2011680" y="1940560"/>
              <a:ext cx="2335601" cy="1584960"/>
              <a:chOff x="4551680" y="1656080"/>
              <a:chExt cx="2335601" cy="1584960"/>
            </a:xfrm>
          </p:grpSpPr>
          <p:sp>
            <p:nvSpPr>
              <p:cNvPr id="18" name="Oval 17"/>
              <p:cNvSpPr/>
              <p:nvPr/>
            </p:nvSpPr>
            <p:spPr bwMode="auto">
              <a:xfrm rot="1141357">
                <a:off x="4556034" y="1889760"/>
                <a:ext cx="808446" cy="863600"/>
              </a:xfrm>
              <a:prstGeom prst="ellipse">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 name="Oval 18"/>
              <p:cNvSpPr/>
              <p:nvPr/>
            </p:nvSpPr>
            <p:spPr bwMode="auto">
              <a:xfrm>
                <a:off x="5344160" y="2367280"/>
                <a:ext cx="812800" cy="873760"/>
              </a:xfrm>
              <a:prstGeom prst="ellipse">
                <a:avLst/>
              </a:prstGeom>
              <a:solidFill>
                <a:srgbClr val="FFC000"/>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0" name="Straight Connector 19"/>
              <p:cNvCxnSpPr/>
              <p:nvPr/>
            </p:nvCxnSpPr>
            <p:spPr bwMode="auto">
              <a:xfrm>
                <a:off x="4805679" y="2692400"/>
                <a:ext cx="713378" cy="48768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21" name="Straight Connector 20"/>
              <p:cNvCxnSpPr>
                <a:stCxn id="18" idx="0"/>
              </p:cNvCxnSpPr>
              <p:nvPr/>
            </p:nvCxnSpPr>
            <p:spPr bwMode="auto">
              <a:xfrm flipV="1">
                <a:off x="5100998" y="1879600"/>
                <a:ext cx="659722" cy="337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19" idx="0"/>
              </p:cNvCxnSpPr>
              <p:nvPr/>
            </p:nvCxnSpPr>
            <p:spPr bwMode="auto">
              <a:xfrm>
                <a:off x="5750560" y="2367280"/>
                <a:ext cx="568960" cy="304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Arrow Connector 22"/>
              <p:cNvCxnSpPr/>
              <p:nvPr/>
            </p:nvCxnSpPr>
            <p:spPr bwMode="auto">
              <a:xfrm>
                <a:off x="5476240" y="1889760"/>
                <a:ext cx="751840" cy="528320"/>
              </a:xfrm>
              <a:prstGeom prst="straightConnector1">
                <a:avLst/>
              </a:prstGeom>
              <a:solidFill>
                <a:schemeClr val="accent1"/>
              </a:solidFill>
              <a:ln w="12700" cap="flat" cmpd="sng" algn="ctr">
                <a:solidFill>
                  <a:schemeClr val="tx1"/>
                </a:solidFill>
                <a:prstDash val="solid"/>
                <a:round/>
                <a:headEnd type="triangle" w="med" len="med"/>
                <a:tailEnd type="arrow"/>
              </a:ln>
              <a:effectLst/>
            </p:spPr>
          </p:cxnSp>
          <p:cxnSp>
            <p:nvCxnSpPr>
              <p:cNvPr id="24" name="Straight Arrow Connector 23"/>
              <p:cNvCxnSpPr/>
              <p:nvPr/>
            </p:nvCxnSpPr>
            <p:spPr bwMode="auto">
              <a:xfrm>
                <a:off x="5963920" y="1747520"/>
                <a:ext cx="711200" cy="50800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25" name="TextBox 24"/>
              <p:cNvSpPr txBox="1"/>
              <p:nvPr/>
            </p:nvSpPr>
            <p:spPr>
              <a:xfrm>
                <a:off x="6289040" y="1656080"/>
                <a:ext cx="598241" cy="369332"/>
              </a:xfrm>
              <a:prstGeom prst="rect">
                <a:avLst/>
              </a:prstGeom>
              <a:noFill/>
            </p:spPr>
            <p:txBody>
              <a:bodyPr wrap="none" rtlCol="0">
                <a:spAutoFit/>
              </a:bodyPr>
              <a:lstStyle/>
              <a:p>
                <a:r>
                  <a:rPr lang="en-US" b="1" dirty="0" smtClean="0"/>
                  <a:t>E</a:t>
                </a:r>
                <a:r>
                  <a:rPr lang="en-US" sz="1400" b="1" dirty="0" smtClean="0"/>
                  <a:t>DC</a:t>
                </a:r>
                <a:endParaRPr lang="en-US" b="1" dirty="0"/>
              </a:p>
            </p:txBody>
          </p:sp>
          <p:sp>
            <p:nvSpPr>
              <p:cNvPr id="26" name="TextBox 25"/>
              <p:cNvSpPr txBox="1"/>
              <p:nvPr/>
            </p:nvSpPr>
            <p:spPr>
              <a:xfrm>
                <a:off x="5852160" y="1808480"/>
                <a:ext cx="365760" cy="369332"/>
              </a:xfrm>
              <a:prstGeom prst="rect">
                <a:avLst/>
              </a:prstGeom>
              <a:noFill/>
            </p:spPr>
            <p:txBody>
              <a:bodyPr wrap="square" rtlCol="0">
                <a:spAutoFit/>
              </a:bodyPr>
              <a:lstStyle/>
              <a:p>
                <a:r>
                  <a:rPr lang="en-US" dirty="0"/>
                  <a:t>L</a:t>
                </a:r>
              </a:p>
            </p:txBody>
          </p:sp>
          <p:sp>
            <p:nvSpPr>
              <p:cNvPr id="27" name="Arc 26"/>
              <p:cNvSpPr/>
              <p:nvPr/>
            </p:nvSpPr>
            <p:spPr bwMode="auto">
              <a:xfrm rot="16200000">
                <a:off x="4541520" y="1889760"/>
                <a:ext cx="863600" cy="843280"/>
              </a:xfrm>
              <a:prstGeom prst="arc">
                <a:avLst>
                  <a:gd name="adj1" fmla="val 10800000"/>
                  <a:gd name="adj2" fmla="val 0"/>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8" name="Straight Connector 27"/>
              <p:cNvCxnSpPr/>
              <p:nvPr/>
            </p:nvCxnSpPr>
            <p:spPr bwMode="auto">
              <a:xfrm>
                <a:off x="5090159" y="1889760"/>
                <a:ext cx="713378" cy="487680"/>
              </a:xfrm>
              <a:prstGeom prst="line">
                <a:avLst/>
              </a:prstGeom>
              <a:solidFill>
                <a:schemeClr val="accent1"/>
              </a:solidFill>
              <a:ln w="22225" cap="flat" cmpd="sng" algn="ctr">
                <a:solidFill>
                  <a:schemeClr val="tx1"/>
                </a:solidFill>
                <a:prstDash val="solid"/>
                <a:round/>
                <a:headEnd type="none" w="med" len="med"/>
                <a:tailEnd type="none" w="med" len="med"/>
              </a:ln>
              <a:effectLst/>
            </p:spPr>
          </p:cxnSp>
        </p:grpSp>
        <p:grpSp>
          <p:nvGrpSpPr>
            <p:cNvPr id="6" name="Group 28"/>
            <p:cNvGrpSpPr/>
            <p:nvPr/>
          </p:nvGrpSpPr>
          <p:grpSpPr>
            <a:xfrm>
              <a:off x="751840" y="1087120"/>
              <a:ext cx="6502400" cy="4744720"/>
              <a:chOff x="304800" y="1026160"/>
              <a:chExt cx="6502400" cy="4744720"/>
            </a:xfrm>
          </p:grpSpPr>
          <p:cxnSp>
            <p:nvCxnSpPr>
              <p:cNvPr id="30" name="Straight Arrow Connector 29"/>
              <p:cNvCxnSpPr/>
              <p:nvPr/>
            </p:nvCxnSpPr>
            <p:spPr bwMode="auto">
              <a:xfrm>
                <a:off x="873760" y="1767840"/>
                <a:ext cx="5933440" cy="4003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7" name="Group 88"/>
              <p:cNvGrpSpPr/>
              <p:nvPr/>
            </p:nvGrpSpPr>
            <p:grpSpPr>
              <a:xfrm rot="16200000">
                <a:off x="281940" y="1236980"/>
                <a:ext cx="1346200" cy="1300480"/>
                <a:chOff x="2362200" y="2209800"/>
                <a:chExt cx="1524000" cy="2057400"/>
              </a:xfrm>
            </p:grpSpPr>
            <p:grpSp>
              <p:nvGrpSpPr>
                <p:cNvPr id="8" name="Group 186"/>
                <p:cNvGrpSpPr/>
                <p:nvPr/>
              </p:nvGrpSpPr>
              <p:grpSpPr>
                <a:xfrm>
                  <a:off x="2362200" y="2209800"/>
                  <a:ext cx="1524000" cy="2057400"/>
                  <a:chOff x="2362200" y="2209800"/>
                  <a:chExt cx="1524000" cy="2057400"/>
                </a:xfrm>
              </p:grpSpPr>
              <p:sp>
                <p:nvSpPr>
                  <p:cNvPr id="37" name="Oval 13"/>
                  <p:cNvSpPr/>
                  <p:nvPr/>
                </p:nvSpPr>
                <p:spPr bwMode="auto">
                  <a:xfrm>
                    <a:off x="2362200" y="2209800"/>
                    <a:ext cx="1524000" cy="205740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9" name="Group 149"/>
                  <p:cNvGrpSpPr/>
                  <p:nvPr/>
                </p:nvGrpSpPr>
                <p:grpSpPr>
                  <a:xfrm>
                    <a:off x="2514600" y="2209800"/>
                    <a:ext cx="609600" cy="2057400"/>
                    <a:chOff x="2514600" y="2209800"/>
                    <a:chExt cx="609600" cy="2057400"/>
                  </a:xfrm>
                </p:grpSpPr>
                <p:cxnSp>
                  <p:nvCxnSpPr>
                    <p:cNvPr id="47" name="Straight Connector 46"/>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8" name="Straight Connector 47"/>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9" name="Straight Connector 48"/>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50" name="Straight Connector 49"/>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51" name="Straight Connector 50"/>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nvGrpSpPr>
                  <p:cNvPr id="10" name="Group 155"/>
                  <p:cNvGrpSpPr/>
                  <p:nvPr/>
                </p:nvGrpSpPr>
                <p:grpSpPr>
                  <a:xfrm flipH="1">
                    <a:off x="3124200" y="2209800"/>
                    <a:ext cx="609600" cy="2057400"/>
                    <a:chOff x="2514600" y="2209800"/>
                    <a:chExt cx="609600" cy="2057400"/>
                  </a:xfrm>
                </p:grpSpPr>
                <p:cxnSp>
                  <p:nvCxnSpPr>
                    <p:cNvPr id="42" name="Straight Connector 16"/>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3" name="Straight Connector 17"/>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4" name="Straight Connector 43"/>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5" name="Straight Connector 44"/>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46" name="Straight Connector 45"/>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sp>
              <p:nvSpPr>
                <p:cNvPr id="35" name="Oval 34"/>
                <p:cNvSpPr/>
                <p:nvPr/>
              </p:nvSpPr>
              <p:spPr bwMode="auto">
                <a:xfrm>
                  <a:off x="3124200" y="3276600"/>
                  <a:ext cx="76200" cy="76200"/>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32" name="Straight Arrow Connector 31"/>
              <p:cNvCxnSpPr/>
              <p:nvPr/>
            </p:nvCxnSpPr>
            <p:spPr bwMode="auto">
              <a:xfrm flipV="1">
                <a:off x="1676400" y="1332231"/>
                <a:ext cx="1" cy="990600"/>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33" name="TextBox 32"/>
              <p:cNvSpPr txBox="1"/>
              <p:nvPr/>
            </p:nvSpPr>
            <p:spPr>
              <a:xfrm>
                <a:off x="1727200" y="1026160"/>
                <a:ext cx="389850" cy="461665"/>
              </a:xfrm>
              <a:prstGeom prst="rect">
                <a:avLst/>
              </a:prstGeom>
              <a:noFill/>
            </p:spPr>
            <p:txBody>
              <a:bodyPr wrap="none" rtlCol="0">
                <a:spAutoFit/>
              </a:bodyPr>
              <a:lstStyle/>
              <a:p>
                <a:r>
                  <a:rPr lang="en-US" sz="2400" b="1" dirty="0" smtClean="0"/>
                  <a:t>E</a:t>
                </a:r>
                <a:endParaRPr lang="en-US" sz="2400" b="1" dirty="0"/>
              </a:p>
            </p:txBody>
          </p:sp>
        </p:grpSp>
        <p:grpSp>
          <p:nvGrpSpPr>
            <p:cNvPr id="11" name="Group 88"/>
            <p:cNvGrpSpPr/>
            <p:nvPr/>
          </p:nvGrpSpPr>
          <p:grpSpPr>
            <a:xfrm flipV="1">
              <a:off x="4790440" y="4033520"/>
              <a:ext cx="1346200" cy="1300480"/>
              <a:chOff x="2362200" y="2209800"/>
              <a:chExt cx="1524000" cy="2057400"/>
            </a:xfrm>
          </p:grpSpPr>
          <p:grpSp>
            <p:nvGrpSpPr>
              <p:cNvPr id="12" name="Group 186"/>
              <p:cNvGrpSpPr/>
              <p:nvPr/>
            </p:nvGrpSpPr>
            <p:grpSpPr>
              <a:xfrm>
                <a:off x="2362200" y="2209800"/>
                <a:ext cx="1524000" cy="2057400"/>
                <a:chOff x="2362200" y="2209800"/>
                <a:chExt cx="1524000" cy="2057400"/>
              </a:xfrm>
            </p:grpSpPr>
            <p:sp>
              <p:nvSpPr>
                <p:cNvPr id="55" name="Oval 13"/>
                <p:cNvSpPr/>
                <p:nvPr/>
              </p:nvSpPr>
              <p:spPr bwMode="auto">
                <a:xfrm>
                  <a:off x="2362200" y="2209800"/>
                  <a:ext cx="1524000" cy="205740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3" name="Group 149"/>
                <p:cNvGrpSpPr/>
                <p:nvPr/>
              </p:nvGrpSpPr>
              <p:grpSpPr>
                <a:xfrm>
                  <a:off x="2514600" y="2209800"/>
                  <a:ext cx="609600" cy="2057400"/>
                  <a:chOff x="2514600" y="2209800"/>
                  <a:chExt cx="609600" cy="2057400"/>
                </a:xfrm>
              </p:grpSpPr>
              <p:cxnSp>
                <p:nvCxnSpPr>
                  <p:cNvPr id="63" name="Straight Connector 62"/>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4" name="Straight Connector 63"/>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5" name="Straight Connector 64"/>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6" name="Straight Connector 65"/>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7" name="Straight Connector 66"/>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nvGrpSpPr>
                <p:cNvPr id="14" name="Group 155"/>
                <p:cNvGrpSpPr/>
                <p:nvPr/>
              </p:nvGrpSpPr>
              <p:grpSpPr>
                <a:xfrm flipH="1">
                  <a:off x="3124200" y="2209800"/>
                  <a:ext cx="609600" cy="2057400"/>
                  <a:chOff x="2514600" y="2209800"/>
                  <a:chExt cx="609600" cy="2057400"/>
                </a:xfrm>
              </p:grpSpPr>
              <p:cxnSp>
                <p:nvCxnSpPr>
                  <p:cNvPr id="58" name="Straight Connector 16"/>
                  <p:cNvCxnSpPr/>
                  <p:nvPr/>
                </p:nvCxnSpPr>
                <p:spPr bwMode="auto">
                  <a:xfrm>
                    <a:off x="2514600" y="2667000"/>
                    <a:ext cx="0" cy="1219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59" name="Straight Connector 17"/>
                  <p:cNvCxnSpPr/>
                  <p:nvPr/>
                </p:nvCxnSpPr>
                <p:spPr bwMode="auto">
                  <a:xfrm>
                    <a:off x="2667000" y="2438400"/>
                    <a:ext cx="0" cy="16002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0" name="Straight Connector 59"/>
                  <p:cNvCxnSpPr/>
                  <p:nvPr/>
                </p:nvCxnSpPr>
                <p:spPr bwMode="auto">
                  <a:xfrm>
                    <a:off x="2819400" y="2286000"/>
                    <a:ext cx="0" cy="19050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1" name="Straight Connector 60"/>
                  <p:cNvCxnSpPr/>
                  <p:nvPr/>
                </p:nvCxnSpPr>
                <p:spPr bwMode="auto">
                  <a:xfrm>
                    <a:off x="29718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2" name="Straight Connector 61"/>
                  <p:cNvCxnSpPr/>
                  <p:nvPr/>
                </p:nvCxnSpPr>
                <p:spPr bwMode="auto">
                  <a:xfrm>
                    <a:off x="3124200" y="2209800"/>
                    <a:ext cx="0" cy="2057400"/>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grpSp>
          <p:sp>
            <p:nvSpPr>
              <p:cNvPr id="54" name="Oval 53"/>
              <p:cNvSpPr/>
              <p:nvPr/>
            </p:nvSpPr>
            <p:spPr bwMode="auto">
              <a:xfrm>
                <a:off x="3124200" y="3276600"/>
                <a:ext cx="76200" cy="76200"/>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5" name="Group 67"/>
            <p:cNvGrpSpPr/>
            <p:nvPr/>
          </p:nvGrpSpPr>
          <p:grpSpPr>
            <a:xfrm>
              <a:off x="6532880" y="4810760"/>
              <a:ext cx="762000" cy="494032"/>
              <a:chOff x="4988560" y="4033520"/>
              <a:chExt cx="762000" cy="494032"/>
            </a:xfrm>
          </p:grpSpPr>
          <p:cxnSp>
            <p:nvCxnSpPr>
              <p:cNvPr id="69" name="Straight Arrow Connector 68"/>
              <p:cNvCxnSpPr/>
              <p:nvPr/>
            </p:nvCxnSpPr>
            <p:spPr bwMode="auto">
              <a:xfrm flipV="1">
                <a:off x="4988560" y="4500880"/>
                <a:ext cx="762000" cy="26672"/>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70" name="TextBox 69"/>
              <p:cNvSpPr txBox="1"/>
              <p:nvPr/>
            </p:nvSpPr>
            <p:spPr>
              <a:xfrm>
                <a:off x="5171440" y="4033520"/>
                <a:ext cx="389850" cy="461665"/>
              </a:xfrm>
              <a:prstGeom prst="rect">
                <a:avLst/>
              </a:prstGeom>
              <a:noFill/>
            </p:spPr>
            <p:txBody>
              <a:bodyPr wrap="none" rtlCol="0">
                <a:spAutoFit/>
              </a:bodyPr>
              <a:lstStyle/>
              <a:p>
                <a:r>
                  <a:rPr lang="en-US" sz="2400" b="1" dirty="0" smtClean="0"/>
                  <a:t>E</a:t>
                </a:r>
                <a:endParaRPr lang="en-US" sz="2400" b="1" dirty="0"/>
              </a:p>
            </p:txBody>
          </p:sp>
        </p:grpSp>
        <p:cxnSp>
          <p:nvCxnSpPr>
            <p:cNvPr id="75" name="Straight Arrow Connector 74"/>
            <p:cNvCxnSpPr/>
            <p:nvPr/>
          </p:nvCxnSpPr>
          <p:spPr bwMode="auto">
            <a:xfrm>
              <a:off x="3886200" y="3124200"/>
              <a:ext cx="660400" cy="3808"/>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76" name="TextBox 75"/>
            <p:cNvSpPr txBox="1"/>
            <p:nvPr/>
          </p:nvSpPr>
          <p:spPr>
            <a:xfrm>
              <a:off x="3962400" y="2438400"/>
              <a:ext cx="458780" cy="400110"/>
            </a:xfrm>
            <a:prstGeom prst="rect">
              <a:avLst/>
            </a:prstGeom>
            <a:noFill/>
          </p:spPr>
          <p:txBody>
            <a:bodyPr wrap="none" rtlCol="0">
              <a:spAutoFit/>
            </a:bodyPr>
            <a:lstStyle/>
            <a:p>
              <a:r>
                <a:rPr lang="en-US" sz="2000" dirty="0" smtClean="0"/>
                <a:t>E</a:t>
              </a:r>
              <a:r>
                <a:rPr lang="en-US" sz="1600" dirty="0" smtClean="0"/>
                <a:t>x</a:t>
              </a:r>
              <a:endParaRPr lang="en-US" sz="2000" dirty="0"/>
            </a:p>
          </p:txBody>
        </p:sp>
        <p:sp>
          <p:nvSpPr>
            <p:cNvPr id="82" name="TextBox 81"/>
            <p:cNvSpPr txBox="1"/>
            <p:nvPr/>
          </p:nvSpPr>
          <p:spPr>
            <a:xfrm>
              <a:off x="530031" y="838200"/>
              <a:ext cx="184731" cy="369332"/>
            </a:xfrm>
            <a:prstGeom prst="rect">
              <a:avLst/>
            </a:prstGeom>
            <a:noFill/>
          </p:spPr>
          <p:txBody>
            <a:bodyPr wrap="none" rtlCol="0">
              <a:spAutoFit/>
            </a:bodyPr>
            <a:lstStyle/>
            <a:p>
              <a:endParaRPr lang="en-US" dirty="0"/>
            </a:p>
          </p:txBody>
        </p:sp>
        <p:cxnSp>
          <p:nvCxnSpPr>
            <p:cNvPr id="118" name="Straight Arrow Connector 117"/>
            <p:cNvCxnSpPr/>
            <p:nvPr/>
          </p:nvCxnSpPr>
          <p:spPr bwMode="auto">
            <a:xfrm flipV="1">
              <a:off x="3906520" y="2437128"/>
              <a:ext cx="10160" cy="687072"/>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127" name="Rectangle 126"/>
            <p:cNvSpPr/>
            <p:nvPr/>
          </p:nvSpPr>
          <p:spPr>
            <a:xfrm>
              <a:off x="2133600" y="3581400"/>
              <a:ext cx="500458" cy="369332"/>
            </a:xfrm>
            <a:prstGeom prst="rect">
              <a:avLst/>
            </a:prstGeom>
          </p:spPr>
          <p:txBody>
            <a:bodyPr wrap="none">
              <a:spAutoFit/>
            </a:bodyPr>
            <a:lstStyle/>
            <a:p>
              <a:r>
                <a:rPr lang="en-US" b="1" dirty="0" smtClean="0">
                  <a:latin typeface="Calibri"/>
                  <a:ea typeface="Calibri"/>
                  <a:cs typeface="Times New Roman"/>
                </a:rPr>
                <a:t>V</a:t>
              </a:r>
              <a:r>
                <a:rPr lang="en-US" b="1" baseline="-25000" dirty="0" smtClean="0">
                  <a:latin typeface="Calibri"/>
                  <a:ea typeface="Calibri"/>
                  <a:cs typeface="Times New Roman"/>
                </a:rPr>
                <a:t>DC</a:t>
              </a:r>
              <a:endParaRPr lang="en-US" dirty="0"/>
            </a:p>
          </p:txBody>
        </p:sp>
        <p:grpSp>
          <p:nvGrpSpPr>
            <p:cNvPr id="16" name="Group 131"/>
            <p:cNvGrpSpPr/>
            <p:nvPr/>
          </p:nvGrpSpPr>
          <p:grpSpPr>
            <a:xfrm rot="2173069">
              <a:off x="1928886" y="2750134"/>
              <a:ext cx="1111246" cy="960120"/>
              <a:chOff x="1056640" y="4953000"/>
              <a:chExt cx="2372360" cy="960120"/>
            </a:xfrm>
          </p:grpSpPr>
          <p:cxnSp>
            <p:nvCxnSpPr>
              <p:cNvPr id="120" name="Straight Connector 119"/>
              <p:cNvCxnSpPr/>
              <p:nvPr/>
            </p:nvCxnSpPr>
            <p:spPr bwMode="auto">
              <a:xfrm flipH="1">
                <a:off x="1056640" y="4953000"/>
                <a:ext cx="10160" cy="73152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3429000" y="4953000"/>
                <a:ext cx="0" cy="7518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056640" y="5684520"/>
                <a:ext cx="1143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a:off x="2199640" y="5455920"/>
                <a:ext cx="0" cy="4572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a:off x="2275840" y="5532120"/>
                <a:ext cx="0" cy="3048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1056640" y="4973320"/>
                <a:ext cx="1524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a:off x="3276600" y="4953000"/>
                <a:ext cx="1524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8" name="Straight Connector 127"/>
              <p:cNvCxnSpPr/>
              <p:nvPr/>
            </p:nvCxnSpPr>
            <p:spPr bwMode="auto">
              <a:xfrm>
                <a:off x="2286000" y="5684520"/>
                <a:ext cx="1143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74" name="TextBox 73"/>
            <p:cNvSpPr txBox="1"/>
            <p:nvPr/>
          </p:nvSpPr>
          <p:spPr>
            <a:xfrm>
              <a:off x="4572000" y="2743200"/>
              <a:ext cx="458780" cy="400110"/>
            </a:xfrm>
            <a:prstGeom prst="rect">
              <a:avLst/>
            </a:prstGeom>
            <a:noFill/>
          </p:spPr>
          <p:txBody>
            <a:bodyPr wrap="none" rtlCol="0">
              <a:spAutoFit/>
            </a:bodyPr>
            <a:lstStyle/>
            <a:p>
              <a:r>
                <a:rPr lang="en-US" sz="2000" dirty="0" err="1" smtClean="0"/>
                <a:t>E</a:t>
              </a:r>
              <a:r>
                <a:rPr lang="en-US" sz="1600" dirty="0" err="1" smtClean="0"/>
                <a:t>y</a:t>
              </a:r>
              <a:endParaRPr lang="en-US" sz="2000" dirty="0"/>
            </a:p>
          </p:txBody>
        </p:sp>
      </p:grpSp>
      <p:grpSp>
        <p:nvGrpSpPr>
          <p:cNvPr id="17" name="Group 86"/>
          <p:cNvGrpSpPr/>
          <p:nvPr/>
        </p:nvGrpSpPr>
        <p:grpSpPr>
          <a:xfrm>
            <a:off x="228600" y="457200"/>
            <a:ext cx="1331387" cy="1207532"/>
            <a:chOff x="228600" y="457200"/>
            <a:chExt cx="1331387" cy="1207532"/>
          </a:xfrm>
        </p:grpSpPr>
        <p:cxnSp>
          <p:nvCxnSpPr>
            <p:cNvPr id="83" name="Straight Arrow Connector 82"/>
            <p:cNvCxnSpPr/>
            <p:nvPr/>
          </p:nvCxnSpPr>
          <p:spPr bwMode="auto">
            <a:xfrm flipV="1">
              <a:off x="914400" y="533400"/>
              <a:ext cx="1" cy="990600"/>
            </a:xfrm>
            <a:prstGeom prst="straightConnector1">
              <a:avLst/>
            </a:prstGeom>
            <a:solidFill>
              <a:schemeClr val="accent1"/>
            </a:solidFill>
            <a:ln w="38100" cap="flat" cmpd="sng" algn="ctr">
              <a:solidFill>
                <a:srgbClr val="000099"/>
              </a:solidFill>
              <a:prstDash val="solid"/>
              <a:round/>
              <a:headEnd type="none" w="med" len="med"/>
              <a:tailEnd type="triangle"/>
            </a:ln>
            <a:effectLst/>
          </p:spPr>
        </p:cxnSp>
        <p:sp>
          <p:nvSpPr>
            <p:cNvPr id="84" name="TextBox 83"/>
            <p:cNvSpPr txBox="1"/>
            <p:nvPr/>
          </p:nvSpPr>
          <p:spPr>
            <a:xfrm>
              <a:off x="990600" y="457200"/>
              <a:ext cx="569387" cy="461665"/>
            </a:xfrm>
            <a:prstGeom prst="rect">
              <a:avLst/>
            </a:prstGeom>
            <a:noFill/>
          </p:spPr>
          <p:txBody>
            <a:bodyPr wrap="none" rtlCol="0">
              <a:spAutoFit/>
            </a:bodyPr>
            <a:lstStyle/>
            <a:p>
              <a:r>
                <a:rPr lang="en-US" sz="2400" b="1" dirty="0" err="1" smtClean="0"/>
                <a:t>E</a:t>
              </a:r>
              <a:r>
                <a:rPr lang="en-US" dirty="0" err="1" smtClean="0"/>
                <a:t>in</a:t>
              </a:r>
              <a:endParaRPr lang="en-US" sz="2400" dirty="0"/>
            </a:p>
          </p:txBody>
        </p:sp>
        <p:sp>
          <p:nvSpPr>
            <p:cNvPr id="85" name="Right Arrow 84"/>
            <p:cNvSpPr/>
            <p:nvPr/>
          </p:nvSpPr>
          <p:spPr bwMode="auto">
            <a:xfrm rot="2348170">
              <a:off x="304800" y="1145294"/>
              <a:ext cx="626988" cy="364419"/>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6" name="TextBox 85"/>
            <p:cNvSpPr txBox="1"/>
            <p:nvPr/>
          </p:nvSpPr>
          <p:spPr>
            <a:xfrm>
              <a:off x="228600" y="1295400"/>
              <a:ext cx="377026" cy="369332"/>
            </a:xfrm>
            <a:prstGeom prst="rect">
              <a:avLst/>
            </a:prstGeom>
            <a:noFill/>
          </p:spPr>
          <p:txBody>
            <a:bodyPr wrap="none" rtlCol="0">
              <a:spAutoFit/>
            </a:bodyPr>
            <a:lstStyle/>
            <a:p>
              <a:r>
                <a:rPr lang="en-US" dirty="0" smtClean="0"/>
                <a:t>In</a:t>
              </a:r>
              <a:endParaRPr lang="en-US" dirty="0"/>
            </a:p>
          </p:txBody>
        </p:sp>
      </p:grpSp>
      <p:grpSp>
        <p:nvGrpSpPr>
          <p:cNvPr id="29" name="Group 88"/>
          <p:cNvGrpSpPr/>
          <p:nvPr/>
        </p:nvGrpSpPr>
        <p:grpSpPr>
          <a:xfrm>
            <a:off x="5643880" y="5313680"/>
            <a:ext cx="931788" cy="521732"/>
            <a:chOff x="0" y="1145294"/>
            <a:chExt cx="931788" cy="521732"/>
          </a:xfrm>
        </p:grpSpPr>
        <p:sp>
          <p:nvSpPr>
            <p:cNvPr id="92" name="Right Arrow 91"/>
            <p:cNvSpPr/>
            <p:nvPr/>
          </p:nvSpPr>
          <p:spPr bwMode="auto">
            <a:xfrm rot="2348170">
              <a:off x="304800" y="1145294"/>
              <a:ext cx="626988" cy="364419"/>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3" name="TextBox 92"/>
            <p:cNvSpPr txBox="1"/>
            <p:nvPr/>
          </p:nvSpPr>
          <p:spPr>
            <a:xfrm>
              <a:off x="0" y="1297694"/>
              <a:ext cx="556563" cy="369332"/>
            </a:xfrm>
            <a:prstGeom prst="rect">
              <a:avLst/>
            </a:prstGeom>
            <a:noFill/>
          </p:spPr>
          <p:txBody>
            <a:bodyPr wrap="none" rtlCol="0">
              <a:spAutoFit/>
            </a:bodyPr>
            <a:lstStyle/>
            <a:p>
              <a:r>
                <a:rPr lang="en-US" dirty="0" smtClean="0"/>
                <a:t>Out</a:t>
              </a:r>
              <a:endParaRPr lang="en-US" dirty="0"/>
            </a:p>
          </p:txBody>
        </p:sp>
      </p:grpSp>
      <p:graphicFrame>
        <p:nvGraphicFramePr>
          <p:cNvPr id="193539" name="Object 3"/>
          <p:cNvGraphicFramePr>
            <a:graphicFrameLocks noChangeAspect="1"/>
          </p:cNvGraphicFramePr>
          <p:nvPr/>
        </p:nvGraphicFramePr>
        <p:xfrm>
          <a:off x="4649788" y="1269683"/>
          <a:ext cx="2594292" cy="757132"/>
        </p:xfrm>
        <a:graphic>
          <a:graphicData uri="http://schemas.openxmlformats.org/presentationml/2006/ole">
            <mc:AlternateContent xmlns:mc="http://schemas.openxmlformats.org/markup-compatibility/2006">
              <mc:Choice xmlns:v="urn:schemas-microsoft-com:vml" Requires="v">
                <p:oleObj spid="_x0000_s195670" name="Equation" r:id="rId3" imgW="1485720" imgH="431640" progId="Equation.DSMT4">
                  <p:embed/>
                </p:oleObj>
              </mc:Choice>
              <mc:Fallback>
                <p:oleObj name="Equation" r:id="rId3" imgW="1485720" imgH="4316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788" y="1269683"/>
                        <a:ext cx="2594292" cy="757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1" name="Group 140"/>
          <p:cNvGrpSpPr/>
          <p:nvPr/>
        </p:nvGrpSpPr>
        <p:grpSpPr>
          <a:xfrm>
            <a:off x="3307080" y="3088640"/>
            <a:ext cx="1752599" cy="1883984"/>
            <a:chOff x="1386840" y="4775200"/>
            <a:chExt cx="1752599" cy="1883984"/>
          </a:xfrm>
        </p:grpSpPr>
        <p:grpSp>
          <p:nvGrpSpPr>
            <p:cNvPr id="105" name="Group 53"/>
            <p:cNvGrpSpPr/>
            <p:nvPr/>
          </p:nvGrpSpPr>
          <p:grpSpPr>
            <a:xfrm>
              <a:off x="1508760" y="6207760"/>
              <a:ext cx="1219200" cy="451424"/>
              <a:chOff x="1905000" y="4730176"/>
              <a:chExt cx="1219200" cy="451424"/>
            </a:xfrm>
          </p:grpSpPr>
          <p:cxnSp>
            <p:nvCxnSpPr>
              <p:cNvPr id="107" name="Straight Connector 106"/>
              <p:cNvCxnSpPr/>
              <p:nvPr/>
            </p:nvCxnSpPr>
            <p:spPr bwMode="auto">
              <a:xfrm flipV="1">
                <a:off x="2428240" y="4730176"/>
                <a:ext cx="195224" cy="438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flipH="1">
                <a:off x="2418080" y="4734560"/>
                <a:ext cx="10160" cy="4368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9" name="Straight Connector 108"/>
              <p:cNvCxnSpPr/>
              <p:nvPr/>
            </p:nvCxnSpPr>
            <p:spPr bwMode="auto">
              <a:xfrm flipH="1">
                <a:off x="2590800" y="4734560"/>
                <a:ext cx="10160" cy="447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0" name="Straight Arrow Connector 109"/>
              <p:cNvCxnSpPr/>
              <p:nvPr/>
            </p:nvCxnSpPr>
            <p:spPr bwMode="auto">
              <a:xfrm>
                <a:off x="19050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1" name="Straight Arrow Connector 110"/>
              <p:cNvCxnSpPr/>
              <p:nvPr/>
            </p:nvCxnSpPr>
            <p:spPr bwMode="auto">
              <a:xfrm flipH="1">
                <a:off x="2590800" y="4953000"/>
                <a:ext cx="533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2" name="Straight Connector 111"/>
              <p:cNvCxnSpPr/>
              <p:nvPr/>
            </p:nvCxnSpPr>
            <p:spPr bwMode="auto">
              <a:xfrm flipH="1">
                <a:off x="2362200" y="4953000"/>
                <a:ext cx="457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06" name="TextBox 105"/>
            <p:cNvSpPr txBox="1"/>
            <p:nvPr/>
          </p:nvSpPr>
          <p:spPr>
            <a:xfrm>
              <a:off x="1386840" y="6182360"/>
              <a:ext cx="503664" cy="369332"/>
            </a:xfrm>
            <a:prstGeom prst="rect">
              <a:avLst/>
            </a:prstGeom>
            <a:noFill/>
          </p:spPr>
          <p:txBody>
            <a:bodyPr wrap="none" rtlCol="0">
              <a:spAutoFit/>
            </a:bodyPr>
            <a:lstStyle/>
            <a:p>
              <a:r>
                <a:rPr lang="en-US" dirty="0" smtClean="0">
                  <a:latin typeface="Symbol" pitchFamily="18" charset="2"/>
                </a:rPr>
                <a:t>l</a:t>
              </a:r>
              <a:r>
                <a:rPr lang="en-US" dirty="0" smtClean="0"/>
                <a:t>/4</a:t>
              </a:r>
              <a:endParaRPr lang="en-US" dirty="0"/>
            </a:p>
          </p:txBody>
        </p:sp>
        <p:grpSp>
          <p:nvGrpSpPr>
            <p:cNvPr id="140" name="Group 139"/>
            <p:cNvGrpSpPr/>
            <p:nvPr/>
          </p:nvGrpSpPr>
          <p:grpSpPr>
            <a:xfrm flipH="1">
              <a:off x="1493956" y="4775200"/>
              <a:ext cx="1645483" cy="1432560"/>
              <a:chOff x="1448513" y="4717812"/>
              <a:chExt cx="1040687" cy="1581388"/>
            </a:xfrm>
          </p:grpSpPr>
          <p:sp>
            <p:nvSpPr>
              <p:cNvPr id="129" name="Oval 128"/>
              <p:cNvSpPr/>
              <p:nvPr/>
            </p:nvSpPr>
            <p:spPr bwMode="auto">
              <a:xfrm>
                <a:off x="1483360" y="4734560"/>
                <a:ext cx="894080" cy="1564640"/>
              </a:xfrm>
              <a:prstGeom prst="ellipse">
                <a:avLst/>
              </a:prstGeom>
              <a:solidFill>
                <a:schemeClr val="accent1">
                  <a:alpha val="52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130" name="Straight Connector 129"/>
              <p:cNvCxnSpPr/>
              <p:nvPr/>
            </p:nvCxnSpPr>
            <p:spPr bwMode="auto">
              <a:xfrm flipH="1" flipV="1">
                <a:off x="1581966" y="5012905"/>
                <a:ext cx="731520" cy="1026160"/>
              </a:xfrm>
              <a:prstGeom prst="line">
                <a:avLst/>
              </a:prstGeom>
              <a:solidFill>
                <a:schemeClr val="accent1"/>
              </a:solidFill>
              <a:ln w="15875" cap="flat" cmpd="sng" algn="ctr">
                <a:solidFill>
                  <a:srgbClr val="000099"/>
                </a:solidFill>
                <a:prstDash val="solid"/>
                <a:round/>
                <a:headEnd type="stealth" w="med" len="med"/>
                <a:tailEnd type="none" w="med" len="med"/>
              </a:ln>
              <a:effectLst/>
            </p:spPr>
          </p:cxnSp>
          <p:sp>
            <p:nvSpPr>
              <p:cNvPr id="131" name="TextBox 130"/>
              <p:cNvSpPr txBox="1"/>
              <p:nvPr/>
            </p:nvSpPr>
            <p:spPr>
              <a:xfrm>
                <a:off x="2016760" y="5775960"/>
                <a:ext cx="248786" cy="369332"/>
              </a:xfrm>
              <a:prstGeom prst="rect">
                <a:avLst/>
              </a:prstGeom>
              <a:noFill/>
            </p:spPr>
            <p:txBody>
              <a:bodyPr wrap="none" rtlCol="0">
                <a:spAutoFit/>
              </a:bodyPr>
              <a:lstStyle/>
              <a:p>
                <a:r>
                  <a:rPr lang="en-US" dirty="0" smtClean="0"/>
                  <a:t>f</a:t>
                </a:r>
                <a:endParaRPr lang="en-US" dirty="0"/>
              </a:p>
            </p:txBody>
          </p:sp>
          <p:sp>
            <p:nvSpPr>
              <p:cNvPr id="132" name="Arc 131"/>
              <p:cNvSpPr/>
              <p:nvPr/>
            </p:nvSpPr>
            <p:spPr bwMode="auto">
              <a:xfrm>
                <a:off x="1676400" y="4724400"/>
                <a:ext cx="812800" cy="1574800"/>
              </a:xfrm>
              <a:prstGeom prst="arc">
                <a:avLst>
                  <a:gd name="adj1" fmla="val 16309682"/>
                  <a:gd name="adj2" fmla="val 5212174"/>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33" name="Straight Connector 132"/>
              <p:cNvCxnSpPr>
                <a:endCxn id="129" idx="0"/>
              </p:cNvCxnSpPr>
              <p:nvPr/>
            </p:nvCxnSpPr>
            <p:spPr bwMode="auto">
              <a:xfrm flipH="1">
                <a:off x="1930400" y="4717812"/>
                <a:ext cx="241481" cy="1674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34" name="Straight Connector 133"/>
              <p:cNvCxnSpPr>
                <a:stCxn id="129" idx="2"/>
                <a:endCxn id="129" idx="6"/>
              </p:cNvCxnSpPr>
              <p:nvPr/>
            </p:nvCxnSpPr>
            <p:spPr bwMode="auto">
              <a:xfrm>
                <a:off x="1483360" y="5516880"/>
                <a:ext cx="894080" cy="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35" name="Straight Connector 134"/>
              <p:cNvCxnSpPr/>
              <p:nvPr/>
            </p:nvCxnSpPr>
            <p:spPr bwMode="auto">
              <a:xfrm>
                <a:off x="1943688" y="4734560"/>
                <a:ext cx="0" cy="1564640"/>
              </a:xfrm>
              <a:prstGeom prst="line">
                <a:avLst/>
              </a:prstGeom>
              <a:solidFill>
                <a:schemeClr val="accent1"/>
              </a:solidFill>
              <a:ln w="15875" cap="flat" cmpd="sng" algn="ctr">
                <a:solidFill>
                  <a:schemeClr val="tx1"/>
                </a:solidFill>
                <a:prstDash val="sysDash"/>
                <a:round/>
                <a:headEnd type="none" w="med" len="med"/>
                <a:tailEnd type="none" w="med" len="med"/>
              </a:ln>
              <a:effectLst/>
            </p:spPr>
          </p:cxnSp>
          <p:cxnSp>
            <p:nvCxnSpPr>
              <p:cNvPr id="136" name="Straight Connector 135"/>
              <p:cNvCxnSpPr/>
              <p:nvPr/>
            </p:nvCxnSpPr>
            <p:spPr bwMode="auto">
              <a:xfrm flipV="1">
                <a:off x="1590040" y="4963820"/>
                <a:ext cx="731520" cy="1026160"/>
              </a:xfrm>
              <a:prstGeom prst="line">
                <a:avLst/>
              </a:prstGeom>
              <a:solidFill>
                <a:schemeClr val="accent1"/>
              </a:solidFill>
              <a:ln w="15875" cap="flat" cmpd="sng" algn="ctr">
                <a:solidFill>
                  <a:srgbClr val="000099"/>
                </a:solidFill>
                <a:prstDash val="solid"/>
                <a:round/>
                <a:headEnd type="none" w="med" len="med"/>
                <a:tailEnd type="triangle" w="med" len="med"/>
              </a:ln>
              <a:effectLst/>
            </p:spPr>
          </p:cxnSp>
          <p:sp>
            <p:nvSpPr>
              <p:cNvPr id="137" name="Freeform 136"/>
              <p:cNvSpPr/>
              <p:nvPr/>
            </p:nvSpPr>
            <p:spPr bwMode="auto">
              <a:xfrm flipH="1">
                <a:off x="1651000" y="5267960"/>
                <a:ext cx="193040" cy="275883"/>
              </a:xfrm>
              <a:custGeom>
                <a:avLst/>
                <a:gdLst>
                  <a:gd name="connsiteX0" fmla="*/ 0 w 121920"/>
                  <a:gd name="connsiteY0" fmla="*/ 0 h 314960"/>
                  <a:gd name="connsiteX1" fmla="*/ 101600 w 121920"/>
                  <a:gd name="connsiteY1" fmla="*/ 132080 h 314960"/>
                  <a:gd name="connsiteX2" fmla="*/ 121920 w 121920"/>
                  <a:gd name="connsiteY2" fmla="*/ 314960 h 314960"/>
                </a:gdLst>
                <a:ahLst/>
                <a:cxnLst>
                  <a:cxn ang="0">
                    <a:pos x="connsiteX0" y="connsiteY0"/>
                  </a:cxn>
                  <a:cxn ang="0">
                    <a:pos x="connsiteX1" y="connsiteY1"/>
                  </a:cxn>
                  <a:cxn ang="0">
                    <a:pos x="connsiteX2" y="connsiteY2"/>
                  </a:cxn>
                </a:cxnLst>
                <a:rect l="l" t="t" r="r" b="b"/>
                <a:pathLst>
                  <a:path w="121920" h="314960">
                    <a:moveTo>
                      <a:pt x="0" y="0"/>
                    </a:moveTo>
                    <a:cubicBezTo>
                      <a:pt x="40640" y="39793"/>
                      <a:pt x="81280" y="79587"/>
                      <a:pt x="101600" y="132080"/>
                    </a:cubicBezTo>
                    <a:cubicBezTo>
                      <a:pt x="121920" y="184573"/>
                      <a:pt x="121920" y="249766"/>
                      <a:pt x="121920" y="31496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8" name="TextBox 137"/>
              <p:cNvSpPr txBox="1"/>
              <p:nvPr/>
            </p:nvSpPr>
            <p:spPr>
              <a:xfrm>
                <a:off x="1582167" y="5792844"/>
                <a:ext cx="300082" cy="369332"/>
              </a:xfrm>
              <a:prstGeom prst="rect">
                <a:avLst/>
              </a:prstGeom>
              <a:noFill/>
            </p:spPr>
            <p:txBody>
              <a:bodyPr wrap="none" rtlCol="0">
                <a:spAutoFit/>
              </a:bodyPr>
              <a:lstStyle/>
              <a:p>
                <a:r>
                  <a:rPr lang="en-US" dirty="0" smtClean="0"/>
                  <a:t>s</a:t>
                </a:r>
                <a:endParaRPr lang="en-US" dirty="0"/>
              </a:p>
            </p:txBody>
          </p:sp>
          <p:sp>
            <p:nvSpPr>
              <p:cNvPr id="139" name="TextBox 138"/>
              <p:cNvSpPr txBox="1"/>
              <p:nvPr/>
            </p:nvSpPr>
            <p:spPr>
              <a:xfrm>
                <a:off x="1448513" y="4953000"/>
                <a:ext cx="534121" cy="369332"/>
              </a:xfrm>
              <a:prstGeom prst="rect">
                <a:avLst/>
              </a:prstGeom>
              <a:noFill/>
            </p:spPr>
            <p:txBody>
              <a:bodyPr wrap="none" rtlCol="0">
                <a:spAutoFit/>
              </a:bodyPr>
              <a:lstStyle/>
              <a:p>
                <a:r>
                  <a:rPr lang="en-US" dirty="0" smtClean="0"/>
                  <a:t>45</a:t>
                </a:r>
                <a:r>
                  <a:rPr lang="en-US" dirty="0" smtClean="0">
                    <a:sym typeface="Symbol"/>
                  </a:rPr>
                  <a:t></a:t>
                </a:r>
                <a:endParaRPr lang="en-US" dirty="0"/>
              </a:p>
            </p:txBody>
          </p:sp>
        </p:grpSp>
      </p:grpSp>
      <p:graphicFrame>
        <p:nvGraphicFramePr>
          <p:cNvPr id="195589" name="Object 5"/>
          <p:cNvGraphicFramePr>
            <a:graphicFrameLocks noChangeAspect="1"/>
          </p:cNvGraphicFramePr>
          <p:nvPr>
            <p:extLst>
              <p:ext uri="{D42A27DB-BD31-4B8C-83A1-F6EECF244321}">
                <p14:modId xmlns:p14="http://schemas.microsoft.com/office/powerpoint/2010/main" val="2661520588"/>
              </p:ext>
            </p:extLst>
          </p:nvPr>
        </p:nvGraphicFramePr>
        <p:xfrm>
          <a:off x="6057900" y="1766888"/>
          <a:ext cx="2898775" cy="2576512"/>
        </p:xfrm>
        <a:graphic>
          <a:graphicData uri="http://schemas.openxmlformats.org/presentationml/2006/ole">
            <mc:AlternateContent xmlns:mc="http://schemas.openxmlformats.org/markup-compatibility/2006">
              <mc:Choice xmlns:v="urn:schemas-microsoft-com:vml" Requires="v">
                <p:oleObj spid="_x0000_s195671" name="Equation" r:id="rId5" imgW="2209680" imgH="1955520" progId="Equation.DSMT4">
                  <p:embed/>
                </p:oleObj>
              </mc:Choice>
              <mc:Fallback>
                <p:oleObj name="Equation" r:id="rId5" imgW="2209680" imgH="1955520" progId="Equation.DSMT4">
                  <p:embed/>
                  <p:pic>
                    <p:nvPicPr>
                      <p:cNvPr id="0" name="Picture 5"/>
                      <p:cNvPicPr>
                        <a:picLocks noChangeAspect="1" noChangeArrowheads="1"/>
                      </p:cNvPicPr>
                      <p:nvPr/>
                    </p:nvPicPr>
                    <p:blipFill>
                      <a:blip r:embed="rId6"/>
                      <a:srcRect/>
                      <a:stretch>
                        <a:fillRect/>
                      </a:stretch>
                    </p:blipFill>
                    <p:spPr bwMode="auto">
                      <a:xfrm>
                        <a:off x="6057900" y="1766888"/>
                        <a:ext cx="2898775"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box(in)">
                                      <p:cBhvr>
                                        <p:cTn id="7" dur="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ox(in)">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box(in)">
                                      <p:cBhvr>
                                        <p:cTn id="17" dur="5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ox(i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3539"/>
                                        </p:tgtEl>
                                        <p:attrNameLst>
                                          <p:attrName>style.visibility</p:attrName>
                                        </p:attrNameLst>
                                      </p:cBhvr>
                                      <p:to>
                                        <p:strVal val="visible"/>
                                      </p:to>
                                    </p:set>
                                    <p:animEffect transition="in" filter="box(in)">
                                      <p:cBhvr>
                                        <p:cTn id="32" dur="500"/>
                                        <p:tgtEl>
                                          <p:spTgt spid="19353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95589"/>
                                        </p:tgtEl>
                                        <p:attrNameLst>
                                          <p:attrName>style.visibility</p:attrName>
                                        </p:attrNameLst>
                                      </p:cBhvr>
                                      <p:to>
                                        <p:strVal val="visible"/>
                                      </p:to>
                                    </p:set>
                                    <p:animEffect transition="in" filter="box(in)">
                                      <p:cBhvr>
                                        <p:cTn id="37" dur="500"/>
                                        <p:tgtEl>
                                          <p:spTgt spid="195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95" y="-28895"/>
            <a:ext cx="8229600" cy="1143000"/>
          </a:xfrm>
        </p:spPr>
        <p:txBody>
          <a:bodyPr/>
          <a:lstStyle/>
          <a:p>
            <a:r>
              <a:rPr lang="en-US" sz="3200" dirty="0" smtClean="0"/>
              <a:t>Linear modulation</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18</a:t>
            </a:fld>
            <a:endParaRPr lang="en-US"/>
          </a:p>
        </p:txBody>
      </p:sp>
      <p:grpSp>
        <p:nvGrpSpPr>
          <p:cNvPr id="86" name="Group 85"/>
          <p:cNvGrpSpPr/>
          <p:nvPr/>
        </p:nvGrpSpPr>
        <p:grpSpPr>
          <a:xfrm>
            <a:off x="838200" y="1981200"/>
            <a:ext cx="4518963" cy="1969532"/>
            <a:chOff x="838200" y="1981200"/>
            <a:chExt cx="4518963" cy="1969532"/>
          </a:xfrm>
        </p:grpSpPr>
        <p:sp>
          <p:nvSpPr>
            <p:cNvPr id="5" name="Rectangle 4"/>
            <p:cNvSpPr/>
            <p:nvPr/>
          </p:nvSpPr>
          <p:spPr>
            <a:xfrm>
              <a:off x="1219200" y="1981200"/>
              <a:ext cx="888385" cy="369332"/>
            </a:xfrm>
            <a:prstGeom prst="rect">
              <a:avLst/>
            </a:prstGeom>
          </p:spPr>
          <p:txBody>
            <a:bodyPr wrap="none">
              <a:spAutoFit/>
            </a:bodyPr>
            <a:lstStyle/>
            <a:p>
              <a:r>
                <a:rPr lang="en-US" dirty="0" err="1" smtClean="0"/>
                <a:t>S</a:t>
              </a:r>
              <a:r>
                <a:rPr lang="en-US" baseline="-25000" dirty="0" err="1" smtClean="0"/>
                <a:t>out</a:t>
              </a:r>
              <a:r>
                <a:rPr lang="en-US" dirty="0" smtClean="0"/>
                <a:t>/S</a:t>
              </a:r>
              <a:r>
                <a:rPr lang="en-US" baseline="-25000" dirty="0" smtClean="0"/>
                <a:t>in</a:t>
              </a:r>
              <a:endParaRPr lang="en-US" dirty="0"/>
            </a:p>
          </p:txBody>
        </p:sp>
        <p:grpSp>
          <p:nvGrpSpPr>
            <p:cNvPr id="6" name="Group 41"/>
            <p:cNvGrpSpPr/>
            <p:nvPr/>
          </p:nvGrpSpPr>
          <p:grpSpPr>
            <a:xfrm>
              <a:off x="838200" y="2438400"/>
              <a:ext cx="4518963" cy="1512332"/>
              <a:chOff x="838200" y="2438400"/>
              <a:chExt cx="4518963" cy="1512332"/>
            </a:xfrm>
          </p:grpSpPr>
          <p:grpSp>
            <p:nvGrpSpPr>
              <p:cNvPr id="7" name="Group 10"/>
              <p:cNvGrpSpPr/>
              <p:nvPr/>
            </p:nvGrpSpPr>
            <p:grpSpPr>
              <a:xfrm>
                <a:off x="914400" y="2438400"/>
                <a:ext cx="3886200" cy="1143000"/>
                <a:chOff x="914400" y="2438400"/>
                <a:chExt cx="3886200" cy="1143000"/>
              </a:xfrm>
            </p:grpSpPr>
            <p:cxnSp>
              <p:nvCxnSpPr>
                <p:cNvPr id="23" name="Straight Arrow Connector 22"/>
                <p:cNvCxnSpPr/>
                <p:nvPr/>
              </p:nvCxnSpPr>
              <p:spPr bwMode="auto">
                <a:xfrm>
                  <a:off x="914400" y="3581400"/>
                  <a:ext cx="3886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flipV="1">
                  <a:off x="1524000" y="2438400"/>
                  <a:ext cx="0" cy="11430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pSp>
          <p:sp>
            <p:nvSpPr>
              <p:cNvPr id="8" name="Rectangle 7"/>
              <p:cNvSpPr/>
              <p:nvPr/>
            </p:nvSpPr>
            <p:spPr>
              <a:xfrm>
                <a:off x="4800600" y="3276600"/>
                <a:ext cx="556563" cy="369332"/>
              </a:xfrm>
              <a:prstGeom prst="rect">
                <a:avLst/>
              </a:prstGeom>
            </p:spPr>
            <p:txBody>
              <a:bodyPr wrap="none">
                <a:spAutoFit/>
              </a:bodyPr>
              <a:lstStyle/>
              <a:p>
                <a:r>
                  <a:rPr lang="en-US" dirty="0" smtClean="0"/>
                  <a:t>V</a:t>
                </a:r>
                <a:r>
                  <a:rPr lang="en-US" baseline="-25000" dirty="0" smtClean="0"/>
                  <a:t>IN</a:t>
                </a:r>
                <a:r>
                  <a:rPr lang="en-US" dirty="0" smtClean="0"/>
                  <a:t> </a:t>
                </a:r>
                <a:endParaRPr lang="en-US" dirty="0"/>
              </a:p>
            </p:txBody>
          </p:sp>
          <p:grpSp>
            <p:nvGrpSpPr>
              <p:cNvPr id="9" name="Group 21"/>
              <p:cNvGrpSpPr/>
              <p:nvPr/>
            </p:nvGrpSpPr>
            <p:grpSpPr>
              <a:xfrm>
                <a:off x="838200" y="2666999"/>
                <a:ext cx="3505199" cy="914401"/>
                <a:chOff x="3644900" y="2743200"/>
                <a:chExt cx="4914545" cy="3121025"/>
              </a:xfrm>
            </p:grpSpPr>
            <p:grpSp>
              <p:nvGrpSpPr>
                <p:cNvPr id="14" name="Group 166"/>
                <p:cNvGrpSpPr/>
                <p:nvPr/>
              </p:nvGrpSpPr>
              <p:grpSpPr>
                <a:xfrm>
                  <a:off x="6289320" y="2940050"/>
                  <a:ext cx="2270125" cy="2924175"/>
                  <a:chOff x="2673351" y="2000250"/>
                  <a:chExt cx="2270125" cy="2924175"/>
                </a:xfrm>
              </p:grpSpPr>
              <p:sp>
                <p:nvSpPr>
                  <p:cNvPr id="20"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5" name="Group 172"/>
                <p:cNvGrpSpPr/>
                <p:nvPr/>
              </p:nvGrpSpPr>
              <p:grpSpPr>
                <a:xfrm>
                  <a:off x="3644900" y="2743200"/>
                  <a:ext cx="2649538" cy="3121025"/>
                  <a:chOff x="3422651" y="1803400"/>
                  <a:chExt cx="2649538" cy="3121025"/>
                </a:xfrm>
              </p:grpSpPr>
              <p:sp>
                <p:nvSpPr>
                  <p:cNvPr id="16"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317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cxnSp>
            <p:nvCxnSpPr>
              <p:cNvPr id="10" name="Straight Connector 9"/>
              <p:cNvCxnSpPr/>
              <p:nvPr/>
            </p:nvCxnSpPr>
            <p:spPr bwMode="auto">
              <a:xfrm>
                <a:off x="2133600" y="2667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3352800" y="3581400"/>
                <a:ext cx="0" cy="762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Rectangle 11"/>
              <p:cNvSpPr/>
              <p:nvPr/>
            </p:nvSpPr>
            <p:spPr>
              <a:xfrm>
                <a:off x="2057400" y="3581400"/>
                <a:ext cx="466794" cy="369332"/>
              </a:xfrm>
              <a:prstGeom prst="rect">
                <a:avLst/>
              </a:prstGeom>
            </p:spPr>
            <p:txBody>
              <a:bodyPr wrap="none">
                <a:spAutoFit/>
              </a:bodyPr>
              <a:lstStyle/>
              <a:p>
                <a:r>
                  <a:rPr lang="en-US" dirty="0" err="1" smtClean="0"/>
                  <a:t>V</a:t>
                </a:r>
                <a:r>
                  <a:rPr lang="en-US" baseline="-25000" dirty="0" err="1" smtClean="0">
                    <a:latin typeface="Symbol" pitchFamily="18" charset="2"/>
                  </a:rPr>
                  <a:t>p</a:t>
                </a:r>
                <a:r>
                  <a:rPr lang="en-US" baseline="-25000" dirty="0" smtClean="0"/>
                  <a:t> </a:t>
                </a:r>
                <a:endParaRPr lang="en-US" dirty="0"/>
              </a:p>
            </p:txBody>
          </p:sp>
          <p:sp>
            <p:nvSpPr>
              <p:cNvPr id="13" name="Rectangle 12"/>
              <p:cNvSpPr/>
              <p:nvPr/>
            </p:nvSpPr>
            <p:spPr>
              <a:xfrm>
                <a:off x="3062565" y="3581400"/>
                <a:ext cx="595035" cy="369332"/>
              </a:xfrm>
              <a:prstGeom prst="rect">
                <a:avLst/>
              </a:prstGeom>
            </p:spPr>
            <p:txBody>
              <a:bodyPr wrap="none">
                <a:spAutoFit/>
              </a:bodyPr>
              <a:lstStyle/>
              <a:p>
                <a:r>
                  <a:rPr lang="en-US" dirty="0" smtClean="0"/>
                  <a:t>2V</a:t>
                </a:r>
                <a:r>
                  <a:rPr lang="en-US" baseline="-25000" dirty="0" smtClean="0">
                    <a:latin typeface="Symbol" pitchFamily="18" charset="2"/>
                  </a:rPr>
                  <a:t>p</a:t>
                </a:r>
                <a:r>
                  <a:rPr lang="en-US" baseline="-25000" dirty="0" smtClean="0"/>
                  <a:t> </a:t>
                </a:r>
                <a:endParaRPr lang="en-US" dirty="0"/>
              </a:p>
            </p:txBody>
          </p:sp>
        </p:grpSp>
      </p:grpSp>
      <p:grpSp>
        <p:nvGrpSpPr>
          <p:cNvPr id="113" name="Group 112"/>
          <p:cNvGrpSpPr/>
          <p:nvPr/>
        </p:nvGrpSpPr>
        <p:grpSpPr>
          <a:xfrm>
            <a:off x="1219200" y="3931920"/>
            <a:ext cx="2689731" cy="1630680"/>
            <a:chOff x="1219200" y="3931920"/>
            <a:chExt cx="2689731" cy="1630680"/>
          </a:xfrm>
        </p:grpSpPr>
        <p:cxnSp>
          <p:nvCxnSpPr>
            <p:cNvPr id="26" name="Straight Arrow Connector 25"/>
            <p:cNvCxnSpPr/>
            <p:nvPr/>
          </p:nvCxnSpPr>
          <p:spPr bwMode="auto">
            <a:xfrm flipH="1">
              <a:off x="1524000" y="4008120"/>
              <a:ext cx="10160" cy="155448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1534160" y="4008120"/>
              <a:ext cx="16002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8" name="Rectangle 27"/>
            <p:cNvSpPr/>
            <p:nvPr/>
          </p:nvSpPr>
          <p:spPr>
            <a:xfrm>
              <a:off x="3134360" y="3931920"/>
              <a:ext cx="774571" cy="369332"/>
            </a:xfrm>
            <a:prstGeom prst="rect">
              <a:avLst/>
            </a:prstGeom>
          </p:spPr>
          <p:txBody>
            <a:bodyPr wrap="none">
              <a:spAutoFit/>
            </a:bodyPr>
            <a:lstStyle/>
            <a:p>
              <a:r>
                <a:rPr lang="en-US" dirty="0" smtClean="0"/>
                <a:t>V</a:t>
              </a:r>
              <a:r>
                <a:rPr lang="en-US" baseline="-25000" dirty="0" smtClean="0"/>
                <a:t>IN</a:t>
              </a:r>
              <a:r>
                <a:rPr lang="en-US" dirty="0" smtClean="0"/>
                <a:t>(t) </a:t>
              </a:r>
              <a:endParaRPr lang="en-US" dirty="0"/>
            </a:p>
          </p:txBody>
        </p:sp>
        <p:sp>
          <p:nvSpPr>
            <p:cNvPr id="29" name="TextBox 28"/>
            <p:cNvSpPr txBox="1"/>
            <p:nvPr/>
          </p:nvSpPr>
          <p:spPr>
            <a:xfrm>
              <a:off x="1219200" y="5105400"/>
              <a:ext cx="248786" cy="369332"/>
            </a:xfrm>
            <a:prstGeom prst="rect">
              <a:avLst/>
            </a:prstGeom>
            <a:noFill/>
          </p:spPr>
          <p:txBody>
            <a:bodyPr wrap="none" rtlCol="0">
              <a:spAutoFit/>
            </a:bodyPr>
            <a:lstStyle/>
            <a:p>
              <a:r>
                <a:rPr lang="en-US" dirty="0" smtClean="0"/>
                <a:t>t</a:t>
              </a:r>
              <a:endParaRPr lang="en-US" dirty="0"/>
            </a:p>
          </p:txBody>
        </p:sp>
        <p:grpSp>
          <p:nvGrpSpPr>
            <p:cNvPr id="53" name="Group 52"/>
            <p:cNvGrpSpPr/>
            <p:nvPr/>
          </p:nvGrpSpPr>
          <p:grpSpPr>
            <a:xfrm rot="16200000" flipV="1">
              <a:off x="933450" y="4476750"/>
              <a:ext cx="1219200" cy="342900"/>
              <a:chOff x="1437042" y="3051175"/>
              <a:chExt cx="5529432" cy="3121025"/>
            </a:xfrm>
          </p:grpSpPr>
          <p:grpSp>
            <p:nvGrpSpPr>
              <p:cNvPr id="54" name="Group 166"/>
              <p:cNvGrpSpPr/>
              <p:nvPr/>
            </p:nvGrpSpPr>
            <p:grpSpPr>
              <a:xfrm>
                <a:off x="2823741" y="3051175"/>
                <a:ext cx="1378017" cy="3121025"/>
                <a:chOff x="2673351" y="1803400"/>
                <a:chExt cx="3398838" cy="3121025"/>
              </a:xfrm>
            </p:grpSpPr>
            <p:sp>
              <p:nvSpPr>
                <p:cNvPr id="73"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172"/>
              <p:cNvGrpSpPr/>
              <p:nvPr/>
            </p:nvGrpSpPr>
            <p:grpSpPr>
              <a:xfrm>
                <a:off x="1437042" y="3051175"/>
                <a:ext cx="1378017" cy="3121025"/>
                <a:chOff x="2673351" y="1803400"/>
                <a:chExt cx="3398838" cy="3121025"/>
              </a:xfrm>
            </p:grpSpPr>
            <p:sp>
              <p:nvSpPr>
                <p:cNvPr id="68"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166"/>
              <p:cNvGrpSpPr/>
              <p:nvPr/>
            </p:nvGrpSpPr>
            <p:grpSpPr>
              <a:xfrm>
                <a:off x="5588457" y="3051175"/>
                <a:ext cx="1378017" cy="3121025"/>
                <a:chOff x="2673351" y="1803400"/>
                <a:chExt cx="3398838" cy="3121025"/>
              </a:xfrm>
            </p:grpSpPr>
            <p:sp>
              <p:nvSpPr>
                <p:cNvPr id="63"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172"/>
              <p:cNvGrpSpPr/>
              <p:nvPr/>
            </p:nvGrpSpPr>
            <p:grpSpPr>
              <a:xfrm>
                <a:off x="4201758" y="3051175"/>
                <a:ext cx="1378017" cy="3121025"/>
                <a:chOff x="2673351" y="1803400"/>
                <a:chExt cx="3398838" cy="3121025"/>
              </a:xfrm>
            </p:grpSpPr>
            <p:sp>
              <p:nvSpPr>
                <p:cNvPr id="58"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87" name="Group 86"/>
          <p:cNvGrpSpPr/>
          <p:nvPr/>
        </p:nvGrpSpPr>
        <p:grpSpPr>
          <a:xfrm>
            <a:off x="1524000" y="2133600"/>
            <a:ext cx="6192386" cy="1893332"/>
            <a:chOff x="1524000" y="2133600"/>
            <a:chExt cx="6192386" cy="1893332"/>
          </a:xfrm>
        </p:grpSpPr>
        <p:grpSp>
          <p:nvGrpSpPr>
            <p:cNvPr id="36" name="Group 84"/>
            <p:cNvGrpSpPr/>
            <p:nvPr/>
          </p:nvGrpSpPr>
          <p:grpSpPr>
            <a:xfrm>
              <a:off x="5638800" y="2133600"/>
              <a:ext cx="2077586" cy="1893332"/>
              <a:chOff x="5638800" y="2133600"/>
              <a:chExt cx="2077586" cy="1893332"/>
            </a:xfrm>
          </p:grpSpPr>
          <p:sp>
            <p:nvSpPr>
              <p:cNvPr id="45" name="Rectangle 44"/>
              <p:cNvSpPr/>
              <p:nvPr/>
            </p:nvSpPr>
            <p:spPr>
              <a:xfrm>
                <a:off x="5638800" y="2133600"/>
                <a:ext cx="833883" cy="369332"/>
              </a:xfrm>
              <a:prstGeom prst="rect">
                <a:avLst/>
              </a:prstGeom>
            </p:spPr>
            <p:txBody>
              <a:bodyPr wrap="none">
                <a:spAutoFit/>
              </a:bodyPr>
              <a:lstStyle/>
              <a:p>
                <a:r>
                  <a:rPr lang="en-US" dirty="0" err="1" smtClean="0"/>
                  <a:t>S</a:t>
                </a:r>
                <a:r>
                  <a:rPr lang="en-US" baseline="-25000" dirty="0" err="1" smtClean="0"/>
                  <a:t>out</a:t>
                </a:r>
                <a:r>
                  <a:rPr lang="en-US" dirty="0" smtClean="0"/>
                  <a:t>(t) </a:t>
                </a:r>
                <a:endParaRPr lang="en-US" dirty="0"/>
              </a:p>
            </p:txBody>
          </p:sp>
          <p:sp>
            <p:nvSpPr>
              <p:cNvPr id="46" name="TextBox 45"/>
              <p:cNvSpPr txBox="1"/>
              <p:nvPr/>
            </p:nvSpPr>
            <p:spPr>
              <a:xfrm>
                <a:off x="7467600" y="3657600"/>
                <a:ext cx="248786" cy="369332"/>
              </a:xfrm>
              <a:prstGeom prst="rect">
                <a:avLst/>
              </a:prstGeom>
              <a:noFill/>
            </p:spPr>
            <p:txBody>
              <a:bodyPr wrap="none" rtlCol="0">
                <a:spAutoFit/>
              </a:bodyPr>
              <a:lstStyle/>
              <a:p>
                <a:r>
                  <a:rPr lang="en-US" dirty="0" smtClean="0"/>
                  <a:t>t</a:t>
                </a:r>
                <a:endParaRPr lang="en-US" dirty="0"/>
              </a:p>
            </p:txBody>
          </p:sp>
        </p:grpSp>
        <p:cxnSp>
          <p:nvCxnSpPr>
            <p:cNvPr id="38" name="Straight Arrow Connector 37"/>
            <p:cNvCxnSpPr/>
            <p:nvPr/>
          </p:nvCxnSpPr>
          <p:spPr bwMode="auto">
            <a:xfrm>
              <a:off x="5715000" y="3581400"/>
              <a:ext cx="18288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rot="16200000">
              <a:off x="5105400" y="2971800"/>
              <a:ext cx="1219200"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1" name="Straight Connector 80"/>
            <p:cNvCxnSpPr/>
            <p:nvPr/>
          </p:nvCxnSpPr>
          <p:spPr bwMode="auto">
            <a:xfrm>
              <a:off x="1524000" y="3124200"/>
              <a:ext cx="5943600"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grpSp>
        <p:nvGrpSpPr>
          <p:cNvPr id="88" name="Group 87"/>
          <p:cNvGrpSpPr/>
          <p:nvPr/>
        </p:nvGrpSpPr>
        <p:grpSpPr>
          <a:xfrm rot="10800000" flipV="1">
            <a:off x="5715000" y="2971800"/>
            <a:ext cx="1219200" cy="342900"/>
            <a:chOff x="1437042" y="3051175"/>
            <a:chExt cx="5529432" cy="3121025"/>
          </a:xfrm>
        </p:grpSpPr>
        <p:grpSp>
          <p:nvGrpSpPr>
            <p:cNvPr id="89" name="Group 166"/>
            <p:cNvGrpSpPr/>
            <p:nvPr/>
          </p:nvGrpSpPr>
          <p:grpSpPr>
            <a:xfrm>
              <a:off x="2823741" y="3051175"/>
              <a:ext cx="1378017" cy="3121025"/>
              <a:chOff x="2673351" y="1803400"/>
              <a:chExt cx="3398838" cy="3121025"/>
            </a:xfrm>
          </p:grpSpPr>
          <p:sp>
            <p:nvSpPr>
              <p:cNvPr id="108"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0" name="Group 172"/>
            <p:cNvGrpSpPr/>
            <p:nvPr/>
          </p:nvGrpSpPr>
          <p:grpSpPr>
            <a:xfrm>
              <a:off x="1437042" y="3051175"/>
              <a:ext cx="1378017" cy="3121025"/>
              <a:chOff x="2673351" y="1803400"/>
              <a:chExt cx="3398838" cy="3121025"/>
            </a:xfrm>
          </p:grpSpPr>
          <p:sp>
            <p:nvSpPr>
              <p:cNvPr id="103"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1" name="Group 166"/>
            <p:cNvGrpSpPr/>
            <p:nvPr/>
          </p:nvGrpSpPr>
          <p:grpSpPr>
            <a:xfrm>
              <a:off x="5588457" y="3051175"/>
              <a:ext cx="1378017" cy="3121025"/>
              <a:chOff x="2673351" y="1803400"/>
              <a:chExt cx="3398838" cy="3121025"/>
            </a:xfrm>
          </p:grpSpPr>
          <p:sp>
            <p:nvSpPr>
              <p:cNvPr id="98"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2" name="Group 172"/>
            <p:cNvGrpSpPr/>
            <p:nvPr/>
          </p:nvGrpSpPr>
          <p:grpSpPr>
            <a:xfrm>
              <a:off x="4201758" y="3051175"/>
              <a:ext cx="1378017" cy="3121025"/>
              <a:chOff x="2673351" y="1803400"/>
              <a:chExt cx="3398838" cy="3121025"/>
            </a:xfrm>
          </p:grpSpPr>
          <p:sp>
            <p:nvSpPr>
              <p:cNvPr id="93" name="Freeform 150"/>
              <p:cNvSpPr>
                <a:spLocks/>
              </p:cNvSpPr>
              <p:nvPr/>
            </p:nvSpPr>
            <p:spPr bwMode="auto">
              <a:xfrm>
                <a:off x="2673351" y="3363913"/>
                <a:ext cx="749300" cy="1528763"/>
              </a:xfrm>
              <a:custGeom>
                <a:avLst/>
                <a:gdLst/>
                <a:ahLst/>
                <a:cxnLst>
                  <a:cxn ang="0">
                    <a:pos x="5" y="20"/>
                  </a:cxn>
                  <a:cxn ang="0">
                    <a:pos x="15" y="49"/>
                  </a:cxn>
                  <a:cxn ang="0">
                    <a:pos x="25" y="79"/>
                  </a:cxn>
                  <a:cxn ang="0">
                    <a:pos x="35" y="109"/>
                  </a:cxn>
                  <a:cxn ang="0">
                    <a:pos x="50" y="139"/>
                  </a:cxn>
                  <a:cxn ang="0">
                    <a:pos x="60" y="174"/>
                  </a:cxn>
                  <a:cxn ang="0">
                    <a:pos x="70" y="203"/>
                  </a:cxn>
                  <a:cxn ang="0">
                    <a:pos x="80" y="233"/>
                  </a:cxn>
                  <a:cxn ang="0">
                    <a:pos x="90" y="263"/>
                  </a:cxn>
                  <a:cxn ang="0">
                    <a:pos x="99" y="293"/>
                  </a:cxn>
                  <a:cxn ang="0">
                    <a:pos x="109" y="322"/>
                  </a:cxn>
                  <a:cxn ang="0">
                    <a:pos x="124" y="347"/>
                  </a:cxn>
                  <a:cxn ang="0">
                    <a:pos x="134" y="377"/>
                  </a:cxn>
                  <a:cxn ang="0">
                    <a:pos x="144" y="407"/>
                  </a:cxn>
                  <a:cxn ang="0">
                    <a:pos x="154" y="437"/>
                  </a:cxn>
                  <a:cxn ang="0">
                    <a:pos x="164" y="461"/>
                  </a:cxn>
                  <a:cxn ang="0">
                    <a:pos x="174" y="491"/>
                  </a:cxn>
                  <a:cxn ang="0">
                    <a:pos x="189" y="516"/>
                  </a:cxn>
                  <a:cxn ang="0">
                    <a:pos x="199" y="541"/>
                  </a:cxn>
                  <a:cxn ang="0">
                    <a:pos x="209" y="566"/>
                  </a:cxn>
                  <a:cxn ang="0">
                    <a:pos x="219" y="591"/>
                  </a:cxn>
                  <a:cxn ang="0">
                    <a:pos x="229" y="615"/>
                  </a:cxn>
                  <a:cxn ang="0">
                    <a:pos x="239" y="640"/>
                  </a:cxn>
                  <a:cxn ang="0">
                    <a:pos x="253" y="665"/>
                  </a:cxn>
                  <a:cxn ang="0">
                    <a:pos x="263" y="685"/>
                  </a:cxn>
                  <a:cxn ang="0">
                    <a:pos x="273" y="705"/>
                  </a:cxn>
                  <a:cxn ang="0">
                    <a:pos x="283" y="730"/>
                  </a:cxn>
                  <a:cxn ang="0">
                    <a:pos x="293" y="749"/>
                  </a:cxn>
                  <a:cxn ang="0">
                    <a:pos x="303" y="769"/>
                  </a:cxn>
                  <a:cxn ang="0">
                    <a:pos x="313" y="784"/>
                  </a:cxn>
                  <a:cxn ang="0">
                    <a:pos x="328" y="804"/>
                  </a:cxn>
                  <a:cxn ang="0">
                    <a:pos x="338" y="824"/>
                  </a:cxn>
                  <a:cxn ang="0">
                    <a:pos x="348" y="839"/>
                  </a:cxn>
                  <a:cxn ang="0">
                    <a:pos x="358" y="854"/>
                  </a:cxn>
                  <a:cxn ang="0">
                    <a:pos x="368" y="869"/>
                  </a:cxn>
                  <a:cxn ang="0">
                    <a:pos x="378" y="884"/>
                  </a:cxn>
                  <a:cxn ang="0">
                    <a:pos x="392" y="898"/>
                  </a:cxn>
                  <a:cxn ang="0">
                    <a:pos x="402" y="913"/>
                  </a:cxn>
                  <a:cxn ang="0">
                    <a:pos x="417" y="923"/>
                  </a:cxn>
                  <a:cxn ang="0">
                    <a:pos x="432" y="938"/>
                  </a:cxn>
                  <a:cxn ang="0">
                    <a:pos x="447" y="948"/>
                  </a:cxn>
                  <a:cxn ang="0">
                    <a:pos x="462" y="958"/>
                  </a:cxn>
                </a:cxnLst>
                <a:rect l="0" t="0" r="r" b="b"/>
                <a:pathLst>
                  <a:path w="472" h="963">
                    <a:moveTo>
                      <a:pt x="0" y="0"/>
                    </a:moveTo>
                    <a:lnTo>
                      <a:pt x="0" y="10"/>
                    </a:lnTo>
                    <a:lnTo>
                      <a:pt x="5" y="20"/>
                    </a:lnTo>
                    <a:lnTo>
                      <a:pt x="10" y="30"/>
                    </a:lnTo>
                    <a:lnTo>
                      <a:pt x="10" y="39"/>
                    </a:lnTo>
                    <a:lnTo>
                      <a:pt x="15" y="49"/>
                    </a:lnTo>
                    <a:lnTo>
                      <a:pt x="20" y="59"/>
                    </a:lnTo>
                    <a:lnTo>
                      <a:pt x="25" y="69"/>
                    </a:lnTo>
                    <a:lnTo>
                      <a:pt x="25" y="79"/>
                    </a:lnTo>
                    <a:lnTo>
                      <a:pt x="30" y="89"/>
                    </a:lnTo>
                    <a:lnTo>
                      <a:pt x="35" y="99"/>
                    </a:lnTo>
                    <a:lnTo>
                      <a:pt x="35" y="109"/>
                    </a:lnTo>
                    <a:lnTo>
                      <a:pt x="40" y="119"/>
                    </a:lnTo>
                    <a:lnTo>
                      <a:pt x="45" y="129"/>
                    </a:lnTo>
                    <a:lnTo>
                      <a:pt x="50" y="139"/>
                    </a:lnTo>
                    <a:lnTo>
                      <a:pt x="50" y="149"/>
                    </a:lnTo>
                    <a:lnTo>
                      <a:pt x="55" y="164"/>
                    </a:lnTo>
                    <a:lnTo>
                      <a:pt x="60" y="174"/>
                    </a:lnTo>
                    <a:lnTo>
                      <a:pt x="60" y="183"/>
                    </a:lnTo>
                    <a:lnTo>
                      <a:pt x="65" y="193"/>
                    </a:lnTo>
                    <a:lnTo>
                      <a:pt x="70" y="203"/>
                    </a:lnTo>
                    <a:lnTo>
                      <a:pt x="75" y="213"/>
                    </a:lnTo>
                    <a:lnTo>
                      <a:pt x="75" y="223"/>
                    </a:lnTo>
                    <a:lnTo>
                      <a:pt x="80" y="233"/>
                    </a:lnTo>
                    <a:lnTo>
                      <a:pt x="85" y="243"/>
                    </a:lnTo>
                    <a:lnTo>
                      <a:pt x="85" y="253"/>
                    </a:lnTo>
                    <a:lnTo>
                      <a:pt x="90" y="263"/>
                    </a:lnTo>
                    <a:lnTo>
                      <a:pt x="95" y="273"/>
                    </a:lnTo>
                    <a:lnTo>
                      <a:pt x="99" y="283"/>
                    </a:lnTo>
                    <a:lnTo>
                      <a:pt x="99" y="293"/>
                    </a:lnTo>
                    <a:lnTo>
                      <a:pt x="104" y="303"/>
                    </a:lnTo>
                    <a:lnTo>
                      <a:pt x="109" y="313"/>
                    </a:lnTo>
                    <a:lnTo>
                      <a:pt x="109" y="322"/>
                    </a:lnTo>
                    <a:lnTo>
                      <a:pt x="114" y="332"/>
                    </a:lnTo>
                    <a:lnTo>
                      <a:pt x="119" y="342"/>
                    </a:lnTo>
                    <a:lnTo>
                      <a:pt x="124" y="347"/>
                    </a:lnTo>
                    <a:lnTo>
                      <a:pt x="124" y="357"/>
                    </a:lnTo>
                    <a:lnTo>
                      <a:pt x="129" y="367"/>
                    </a:lnTo>
                    <a:lnTo>
                      <a:pt x="134" y="377"/>
                    </a:lnTo>
                    <a:lnTo>
                      <a:pt x="139" y="387"/>
                    </a:lnTo>
                    <a:lnTo>
                      <a:pt x="139" y="397"/>
                    </a:lnTo>
                    <a:lnTo>
                      <a:pt x="144" y="407"/>
                    </a:lnTo>
                    <a:lnTo>
                      <a:pt x="149" y="417"/>
                    </a:lnTo>
                    <a:lnTo>
                      <a:pt x="149" y="427"/>
                    </a:lnTo>
                    <a:lnTo>
                      <a:pt x="154" y="437"/>
                    </a:lnTo>
                    <a:lnTo>
                      <a:pt x="159" y="442"/>
                    </a:lnTo>
                    <a:lnTo>
                      <a:pt x="164" y="452"/>
                    </a:lnTo>
                    <a:lnTo>
                      <a:pt x="164" y="461"/>
                    </a:lnTo>
                    <a:lnTo>
                      <a:pt x="169" y="471"/>
                    </a:lnTo>
                    <a:lnTo>
                      <a:pt x="174" y="481"/>
                    </a:lnTo>
                    <a:lnTo>
                      <a:pt x="174" y="491"/>
                    </a:lnTo>
                    <a:lnTo>
                      <a:pt x="179" y="496"/>
                    </a:lnTo>
                    <a:lnTo>
                      <a:pt x="184" y="506"/>
                    </a:lnTo>
                    <a:lnTo>
                      <a:pt x="189" y="516"/>
                    </a:lnTo>
                    <a:lnTo>
                      <a:pt x="189" y="526"/>
                    </a:lnTo>
                    <a:lnTo>
                      <a:pt x="194" y="531"/>
                    </a:lnTo>
                    <a:lnTo>
                      <a:pt x="199" y="541"/>
                    </a:lnTo>
                    <a:lnTo>
                      <a:pt x="199" y="551"/>
                    </a:lnTo>
                    <a:lnTo>
                      <a:pt x="204" y="561"/>
                    </a:lnTo>
                    <a:lnTo>
                      <a:pt x="209" y="566"/>
                    </a:lnTo>
                    <a:lnTo>
                      <a:pt x="214" y="576"/>
                    </a:lnTo>
                    <a:lnTo>
                      <a:pt x="214" y="586"/>
                    </a:lnTo>
                    <a:lnTo>
                      <a:pt x="219" y="591"/>
                    </a:lnTo>
                    <a:lnTo>
                      <a:pt x="224" y="601"/>
                    </a:lnTo>
                    <a:lnTo>
                      <a:pt x="224" y="605"/>
                    </a:lnTo>
                    <a:lnTo>
                      <a:pt x="229" y="615"/>
                    </a:lnTo>
                    <a:lnTo>
                      <a:pt x="234" y="625"/>
                    </a:lnTo>
                    <a:lnTo>
                      <a:pt x="239" y="630"/>
                    </a:lnTo>
                    <a:lnTo>
                      <a:pt x="239" y="640"/>
                    </a:lnTo>
                    <a:lnTo>
                      <a:pt x="243" y="645"/>
                    </a:lnTo>
                    <a:lnTo>
                      <a:pt x="248" y="655"/>
                    </a:lnTo>
                    <a:lnTo>
                      <a:pt x="253" y="665"/>
                    </a:lnTo>
                    <a:lnTo>
                      <a:pt x="253" y="670"/>
                    </a:lnTo>
                    <a:lnTo>
                      <a:pt x="258" y="680"/>
                    </a:lnTo>
                    <a:lnTo>
                      <a:pt x="263" y="685"/>
                    </a:lnTo>
                    <a:lnTo>
                      <a:pt x="263" y="695"/>
                    </a:lnTo>
                    <a:lnTo>
                      <a:pt x="268" y="700"/>
                    </a:lnTo>
                    <a:lnTo>
                      <a:pt x="273" y="705"/>
                    </a:lnTo>
                    <a:lnTo>
                      <a:pt x="278" y="715"/>
                    </a:lnTo>
                    <a:lnTo>
                      <a:pt x="278" y="720"/>
                    </a:lnTo>
                    <a:lnTo>
                      <a:pt x="283" y="730"/>
                    </a:lnTo>
                    <a:lnTo>
                      <a:pt x="288" y="735"/>
                    </a:lnTo>
                    <a:lnTo>
                      <a:pt x="288" y="740"/>
                    </a:lnTo>
                    <a:lnTo>
                      <a:pt x="293" y="749"/>
                    </a:lnTo>
                    <a:lnTo>
                      <a:pt x="298" y="754"/>
                    </a:lnTo>
                    <a:lnTo>
                      <a:pt x="303" y="759"/>
                    </a:lnTo>
                    <a:lnTo>
                      <a:pt x="303" y="769"/>
                    </a:lnTo>
                    <a:lnTo>
                      <a:pt x="308" y="774"/>
                    </a:lnTo>
                    <a:lnTo>
                      <a:pt x="313" y="779"/>
                    </a:lnTo>
                    <a:lnTo>
                      <a:pt x="313" y="784"/>
                    </a:lnTo>
                    <a:lnTo>
                      <a:pt x="318" y="794"/>
                    </a:lnTo>
                    <a:lnTo>
                      <a:pt x="323" y="799"/>
                    </a:lnTo>
                    <a:lnTo>
                      <a:pt x="328" y="804"/>
                    </a:lnTo>
                    <a:lnTo>
                      <a:pt x="328" y="809"/>
                    </a:lnTo>
                    <a:lnTo>
                      <a:pt x="333" y="814"/>
                    </a:lnTo>
                    <a:lnTo>
                      <a:pt x="338" y="824"/>
                    </a:lnTo>
                    <a:lnTo>
                      <a:pt x="338" y="829"/>
                    </a:lnTo>
                    <a:lnTo>
                      <a:pt x="343" y="834"/>
                    </a:lnTo>
                    <a:lnTo>
                      <a:pt x="348" y="839"/>
                    </a:lnTo>
                    <a:lnTo>
                      <a:pt x="353" y="844"/>
                    </a:lnTo>
                    <a:lnTo>
                      <a:pt x="353" y="849"/>
                    </a:lnTo>
                    <a:lnTo>
                      <a:pt x="358" y="854"/>
                    </a:lnTo>
                    <a:lnTo>
                      <a:pt x="363" y="859"/>
                    </a:lnTo>
                    <a:lnTo>
                      <a:pt x="368" y="864"/>
                    </a:lnTo>
                    <a:lnTo>
                      <a:pt x="368" y="869"/>
                    </a:lnTo>
                    <a:lnTo>
                      <a:pt x="373" y="874"/>
                    </a:lnTo>
                    <a:lnTo>
                      <a:pt x="378" y="879"/>
                    </a:lnTo>
                    <a:lnTo>
                      <a:pt x="378" y="884"/>
                    </a:lnTo>
                    <a:lnTo>
                      <a:pt x="383" y="888"/>
                    </a:lnTo>
                    <a:lnTo>
                      <a:pt x="388" y="893"/>
                    </a:lnTo>
                    <a:lnTo>
                      <a:pt x="392" y="898"/>
                    </a:lnTo>
                    <a:lnTo>
                      <a:pt x="397" y="903"/>
                    </a:lnTo>
                    <a:lnTo>
                      <a:pt x="407" y="913"/>
                    </a:lnTo>
                    <a:lnTo>
                      <a:pt x="402" y="913"/>
                    </a:lnTo>
                    <a:lnTo>
                      <a:pt x="407" y="913"/>
                    </a:lnTo>
                    <a:lnTo>
                      <a:pt x="412" y="918"/>
                    </a:lnTo>
                    <a:lnTo>
                      <a:pt x="417" y="923"/>
                    </a:lnTo>
                    <a:lnTo>
                      <a:pt x="422" y="928"/>
                    </a:lnTo>
                    <a:lnTo>
                      <a:pt x="427" y="933"/>
                    </a:lnTo>
                    <a:lnTo>
                      <a:pt x="432" y="938"/>
                    </a:lnTo>
                    <a:lnTo>
                      <a:pt x="437" y="943"/>
                    </a:lnTo>
                    <a:lnTo>
                      <a:pt x="442" y="948"/>
                    </a:lnTo>
                    <a:lnTo>
                      <a:pt x="447" y="948"/>
                    </a:lnTo>
                    <a:lnTo>
                      <a:pt x="452" y="953"/>
                    </a:lnTo>
                    <a:lnTo>
                      <a:pt x="457" y="958"/>
                    </a:lnTo>
                    <a:lnTo>
                      <a:pt x="462" y="958"/>
                    </a:lnTo>
                    <a:lnTo>
                      <a:pt x="467" y="963"/>
                    </a:lnTo>
                    <a:lnTo>
                      <a:pt x="472" y="963"/>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51"/>
              <p:cNvSpPr>
                <a:spLocks/>
              </p:cNvSpPr>
              <p:nvPr/>
            </p:nvSpPr>
            <p:spPr bwMode="auto">
              <a:xfrm>
                <a:off x="3422651" y="3781425"/>
                <a:ext cx="796925" cy="1143000"/>
              </a:xfrm>
              <a:custGeom>
                <a:avLst/>
                <a:gdLst/>
                <a:ahLst/>
                <a:cxnLst>
                  <a:cxn ang="0">
                    <a:pos x="10" y="705"/>
                  </a:cxn>
                  <a:cxn ang="0">
                    <a:pos x="25" y="710"/>
                  </a:cxn>
                  <a:cxn ang="0">
                    <a:pos x="40" y="715"/>
                  </a:cxn>
                  <a:cxn ang="0">
                    <a:pos x="55" y="715"/>
                  </a:cxn>
                  <a:cxn ang="0">
                    <a:pos x="69" y="715"/>
                  </a:cxn>
                  <a:cxn ang="0">
                    <a:pos x="84" y="715"/>
                  </a:cxn>
                  <a:cxn ang="0">
                    <a:pos x="99" y="710"/>
                  </a:cxn>
                  <a:cxn ang="0">
                    <a:pos x="114" y="705"/>
                  </a:cxn>
                  <a:cxn ang="0">
                    <a:pos x="129" y="700"/>
                  </a:cxn>
                  <a:cxn ang="0">
                    <a:pos x="144" y="690"/>
                  </a:cxn>
                  <a:cxn ang="0">
                    <a:pos x="159" y="675"/>
                  </a:cxn>
                  <a:cxn ang="0">
                    <a:pos x="179" y="660"/>
                  </a:cxn>
                  <a:cxn ang="0">
                    <a:pos x="189" y="650"/>
                  </a:cxn>
                  <a:cxn ang="0">
                    <a:pos x="194" y="645"/>
                  </a:cxn>
                  <a:cxn ang="0">
                    <a:pos x="204" y="630"/>
                  </a:cxn>
                  <a:cxn ang="0">
                    <a:pos x="218" y="616"/>
                  </a:cxn>
                  <a:cxn ang="0">
                    <a:pos x="228" y="601"/>
                  </a:cxn>
                  <a:cxn ang="0">
                    <a:pos x="238" y="586"/>
                  </a:cxn>
                  <a:cxn ang="0">
                    <a:pos x="248" y="571"/>
                  </a:cxn>
                  <a:cxn ang="0">
                    <a:pos x="263" y="551"/>
                  </a:cxn>
                  <a:cxn ang="0">
                    <a:pos x="273" y="536"/>
                  </a:cxn>
                  <a:cxn ang="0">
                    <a:pos x="283" y="516"/>
                  </a:cxn>
                  <a:cxn ang="0">
                    <a:pos x="293" y="496"/>
                  </a:cxn>
                  <a:cxn ang="0">
                    <a:pos x="303" y="477"/>
                  </a:cxn>
                  <a:cxn ang="0">
                    <a:pos x="313" y="457"/>
                  </a:cxn>
                  <a:cxn ang="0">
                    <a:pos x="323" y="437"/>
                  </a:cxn>
                  <a:cxn ang="0">
                    <a:pos x="338" y="417"/>
                  </a:cxn>
                  <a:cxn ang="0">
                    <a:pos x="348" y="392"/>
                  </a:cxn>
                  <a:cxn ang="0">
                    <a:pos x="357" y="367"/>
                  </a:cxn>
                  <a:cxn ang="0">
                    <a:pos x="367" y="342"/>
                  </a:cxn>
                  <a:cxn ang="0">
                    <a:pos x="377" y="323"/>
                  </a:cxn>
                  <a:cxn ang="0">
                    <a:pos x="387" y="298"/>
                  </a:cxn>
                  <a:cxn ang="0">
                    <a:pos x="402" y="268"/>
                  </a:cxn>
                  <a:cxn ang="0">
                    <a:pos x="412" y="243"/>
                  </a:cxn>
                  <a:cxn ang="0">
                    <a:pos x="422" y="218"/>
                  </a:cxn>
                  <a:cxn ang="0">
                    <a:pos x="432" y="189"/>
                  </a:cxn>
                  <a:cxn ang="0">
                    <a:pos x="442" y="164"/>
                  </a:cxn>
                  <a:cxn ang="0">
                    <a:pos x="452" y="134"/>
                  </a:cxn>
                  <a:cxn ang="0">
                    <a:pos x="462" y="104"/>
                  </a:cxn>
                  <a:cxn ang="0">
                    <a:pos x="477" y="79"/>
                  </a:cxn>
                  <a:cxn ang="0">
                    <a:pos x="487" y="50"/>
                  </a:cxn>
                  <a:cxn ang="0">
                    <a:pos x="497" y="20"/>
                  </a:cxn>
                </a:cxnLst>
                <a:rect l="0" t="0" r="r" b="b"/>
                <a:pathLst>
                  <a:path w="502" h="720">
                    <a:moveTo>
                      <a:pt x="0" y="700"/>
                    </a:moveTo>
                    <a:lnTo>
                      <a:pt x="5" y="705"/>
                    </a:lnTo>
                    <a:lnTo>
                      <a:pt x="10" y="705"/>
                    </a:lnTo>
                    <a:lnTo>
                      <a:pt x="15" y="710"/>
                    </a:lnTo>
                    <a:lnTo>
                      <a:pt x="20" y="710"/>
                    </a:lnTo>
                    <a:lnTo>
                      <a:pt x="25" y="710"/>
                    </a:lnTo>
                    <a:lnTo>
                      <a:pt x="30" y="715"/>
                    </a:lnTo>
                    <a:lnTo>
                      <a:pt x="35" y="715"/>
                    </a:lnTo>
                    <a:lnTo>
                      <a:pt x="40" y="715"/>
                    </a:lnTo>
                    <a:lnTo>
                      <a:pt x="45" y="715"/>
                    </a:lnTo>
                    <a:lnTo>
                      <a:pt x="50" y="715"/>
                    </a:lnTo>
                    <a:lnTo>
                      <a:pt x="55" y="715"/>
                    </a:lnTo>
                    <a:lnTo>
                      <a:pt x="60" y="720"/>
                    </a:lnTo>
                    <a:lnTo>
                      <a:pt x="64" y="715"/>
                    </a:lnTo>
                    <a:lnTo>
                      <a:pt x="69" y="715"/>
                    </a:lnTo>
                    <a:lnTo>
                      <a:pt x="74" y="715"/>
                    </a:lnTo>
                    <a:lnTo>
                      <a:pt x="79" y="715"/>
                    </a:lnTo>
                    <a:lnTo>
                      <a:pt x="84" y="715"/>
                    </a:lnTo>
                    <a:lnTo>
                      <a:pt x="89" y="715"/>
                    </a:lnTo>
                    <a:lnTo>
                      <a:pt x="94" y="710"/>
                    </a:lnTo>
                    <a:lnTo>
                      <a:pt x="99" y="710"/>
                    </a:lnTo>
                    <a:lnTo>
                      <a:pt x="104" y="710"/>
                    </a:lnTo>
                    <a:lnTo>
                      <a:pt x="109" y="705"/>
                    </a:lnTo>
                    <a:lnTo>
                      <a:pt x="114" y="705"/>
                    </a:lnTo>
                    <a:lnTo>
                      <a:pt x="119" y="705"/>
                    </a:lnTo>
                    <a:lnTo>
                      <a:pt x="124" y="700"/>
                    </a:lnTo>
                    <a:lnTo>
                      <a:pt x="129" y="700"/>
                    </a:lnTo>
                    <a:lnTo>
                      <a:pt x="134" y="695"/>
                    </a:lnTo>
                    <a:lnTo>
                      <a:pt x="139" y="690"/>
                    </a:lnTo>
                    <a:lnTo>
                      <a:pt x="144" y="690"/>
                    </a:lnTo>
                    <a:lnTo>
                      <a:pt x="149" y="685"/>
                    </a:lnTo>
                    <a:lnTo>
                      <a:pt x="154" y="680"/>
                    </a:lnTo>
                    <a:lnTo>
                      <a:pt x="159" y="675"/>
                    </a:lnTo>
                    <a:lnTo>
                      <a:pt x="164" y="670"/>
                    </a:lnTo>
                    <a:lnTo>
                      <a:pt x="169" y="670"/>
                    </a:lnTo>
                    <a:lnTo>
                      <a:pt x="179" y="660"/>
                    </a:lnTo>
                    <a:lnTo>
                      <a:pt x="174" y="660"/>
                    </a:lnTo>
                    <a:lnTo>
                      <a:pt x="179" y="660"/>
                    </a:lnTo>
                    <a:lnTo>
                      <a:pt x="189" y="650"/>
                    </a:lnTo>
                    <a:lnTo>
                      <a:pt x="184" y="650"/>
                    </a:lnTo>
                    <a:lnTo>
                      <a:pt x="189" y="650"/>
                    </a:lnTo>
                    <a:lnTo>
                      <a:pt x="194" y="645"/>
                    </a:lnTo>
                    <a:lnTo>
                      <a:pt x="199" y="640"/>
                    </a:lnTo>
                    <a:lnTo>
                      <a:pt x="199" y="635"/>
                    </a:lnTo>
                    <a:lnTo>
                      <a:pt x="204" y="630"/>
                    </a:lnTo>
                    <a:lnTo>
                      <a:pt x="209" y="625"/>
                    </a:lnTo>
                    <a:lnTo>
                      <a:pt x="213" y="621"/>
                    </a:lnTo>
                    <a:lnTo>
                      <a:pt x="218" y="616"/>
                    </a:lnTo>
                    <a:lnTo>
                      <a:pt x="223" y="611"/>
                    </a:lnTo>
                    <a:lnTo>
                      <a:pt x="223" y="606"/>
                    </a:lnTo>
                    <a:lnTo>
                      <a:pt x="228" y="601"/>
                    </a:lnTo>
                    <a:lnTo>
                      <a:pt x="233" y="596"/>
                    </a:lnTo>
                    <a:lnTo>
                      <a:pt x="233" y="591"/>
                    </a:lnTo>
                    <a:lnTo>
                      <a:pt x="238" y="586"/>
                    </a:lnTo>
                    <a:lnTo>
                      <a:pt x="243" y="581"/>
                    </a:lnTo>
                    <a:lnTo>
                      <a:pt x="248" y="576"/>
                    </a:lnTo>
                    <a:lnTo>
                      <a:pt x="248" y="571"/>
                    </a:lnTo>
                    <a:lnTo>
                      <a:pt x="253" y="566"/>
                    </a:lnTo>
                    <a:lnTo>
                      <a:pt x="258" y="561"/>
                    </a:lnTo>
                    <a:lnTo>
                      <a:pt x="263" y="551"/>
                    </a:lnTo>
                    <a:lnTo>
                      <a:pt x="263" y="546"/>
                    </a:lnTo>
                    <a:lnTo>
                      <a:pt x="268" y="541"/>
                    </a:lnTo>
                    <a:lnTo>
                      <a:pt x="273" y="536"/>
                    </a:lnTo>
                    <a:lnTo>
                      <a:pt x="273" y="531"/>
                    </a:lnTo>
                    <a:lnTo>
                      <a:pt x="278" y="521"/>
                    </a:lnTo>
                    <a:lnTo>
                      <a:pt x="283" y="516"/>
                    </a:lnTo>
                    <a:lnTo>
                      <a:pt x="288" y="511"/>
                    </a:lnTo>
                    <a:lnTo>
                      <a:pt x="288" y="506"/>
                    </a:lnTo>
                    <a:lnTo>
                      <a:pt x="293" y="496"/>
                    </a:lnTo>
                    <a:lnTo>
                      <a:pt x="298" y="491"/>
                    </a:lnTo>
                    <a:lnTo>
                      <a:pt x="298" y="486"/>
                    </a:lnTo>
                    <a:lnTo>
                      <a:pt x="303" y="477"/>
                    </a:lnTo>
                    <a:lnTo>
                      <a:pt x="308" y="472"/>
                    </a:lnTo>
                    <a:lnTo>
                      <a:pt x="313" y="467"/>
                    </a:lnTo>
                    <a:lnTo>
                      <a:pt x="313" y="457"/>
                    </a:lnTo>
                    <a:lnTo>
                      <a:pt x="318" y="452"/>
                    </a:lnTo>
                    <a:lnTo>
                      <a:pt x="323" y="442"/>
                    </a:lnTo>
                    <a:lnTo>
                      <a:pt x="323" y="437"/>
                    </a:lnTo>
                    <a:lnTo>
                      <a:pt x="328" y="432"/>
                    </a:lnTo>
                    <a:lnTo>
                      <a:pt x="333" y="422"/>
                    </a:lnTo>
                    <a:lnTo>
                      <a:pt x="338" y="417"/>
                    </a:lnTo>
                    <a:lnTo>
                      <a:pt x="338" y="407"/>
                    </a:lnTo>
                    <a:lnTo>
                      <a:pt x="343" y="402"/>
                    </a:lnTo>
                    <a:lnTo>
                      <a:pt x="348" y="392"/>
                    </a:lnTo>
                    <a:lnTo>
                      <a:pt x="348" y="382"/>
                    </a:lnTo>
                    <a:lnTo>
                      <a:pt x="353" y="377"/>
                    </a:lnTo>
                    <a:lnTo>
                      <a:pt x="357" y="367"/>
                    </a:lnTo>
                    <a:lnTo>
                      <a:pt x="362" y="362"/>
                    </a:lnTo>
                    <a:lnTo>
                      <a:pt x="362" y="352"/>
                    </a:lnTo>
                    <a:lnTo>
                      <a:pt x="367" y="342"/>
                    </a:lnTo>
                    <a:lnTo>
                      <a:pt x="372" y="338"/>
                    </a:lnTo>
                    <a:lnTo>
                      <a:pt x="377" y="328"/>
                    </a:lnTo>
                    <a:lnTo>
                      <a:pt x="377" y="323"/>
                    </a:lnTo>
                    <a:lnTo>
                      <a:pt x="382" y="313"/>
                    </a:lnTo>
                    <a:lnTo>
                      <a:pt x="387" y="303"/>
                    </a:lnTo>
                    <a:lnTo>
                      <a:pt x="387" y="298"/>
                    </a:lnTo>
                    <a:lnTo>
                      <a:pt x="392" y="288"/>
                    </a:lnTo>
                    <a:lnTo>
                      <a:pt x="397" y="278"/>
                    </a:lnTo>
                    <a:lnTo>
                      <a:pt x="402" y="268"/>
                    </a:lnTo>
                    <a:lnTo>
                      <a:pt x="402" y="263"/>
                    </a:lnTo>
                    <a:lnTo>
                      <a:pt x="407" y="253"/>
                    </a:lnTo>
                    <a:lnTo>
                      <a:pt x="412" y="243"/>
                    </a:lnTo>
                    <a:lnTo>
                      <a:pt x="412" y="233"/>
                    </a:lnTo>
                    <a:lnTo>
                      <a:pt x="417" y="228"/>
                    </a:lnTo>
                    <a:lnTo>
                      <a:pt x="422" y="218"/>
                    </a:lnTo>
                    <a:lnTo>
                      <a:pt x="427" y="208"/>
                    </a:lnTo>
                    <a:lnTo>
                      <a:pt x="427" y="198"/>
                    </a:lnTo>
                    <a:lnTo>
                      <a:pt x="432" y="189"/>
                    </a:lnTo>
                    <a:lnTo>
                      <a:pt x="437" y="179"/>
                    </a:lnTo>
                    <a:lnTo>
                      <a:pt x="437" y="174"/>
                    </a:lnTo>
                    <a:lnTo>
                      <a:pt x="442" y="164"/>
                    </a:lnTo>
                    <a:lnTo>
                      <a:pt x="447" y="154"/>
                    </a:lnTo>
                    <a:lnTo>
                      <a:pt x="452" y="144"/>
                    </a:lnTo>
                    <a:lnTo>
                      <a:pt x="452" y="134"/>
                    </a:lnTo>
                    <a:lnTo>
                      <a:pt x="457" y="124"/>
                    </a:lnTo>
                    <a:lnTo>
                      <a:pt x="462" y="114"/>
                    </a:lnTo>
                    <a:lnTo>
                      <a:pt x="462" y="104"/>
                    </a:lnTo>
                    <a:lnTo>
                      <a:pt x="467" y="94"/>
                    </a:lnTo>
                    <a:lnTo>
                      <a:pt x="472" y="84"/>
                    </a:lnTo>
                    <a:lnTo>
                      <a:pt x="477" y="79"/>
                    </a:lnTo>
                    <a:lnTo>
                      <a:pt x="477" y="69"/>
                    </a:lnTo>
                    <a:lnTo>
                      <a:pt x="482" y="59"/>
                    </a:lnTo>
                    <a:lnTo>
                      <a:pt x="487" y="50"/>
                    </a:lnTo>
                    <a:lnTo>
                      <a:pt x="492" y="40"/>
                    </a:lnTo>
                    <a:lnTo>
                      <a:pt x="492" y="30"/>
                    </a:lnTo>
                    <a:lnTo>
                      <a:pt x="497" y="20"/>
                    </a:lnTo>
                    <a:lnTo>
                      <a:pt x="502" y="10"/>
                    </a:lnTo>
                    <a:lnTo>
                      <a:pt x="502"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52"/>
              <p:cNvSpPr>
                <a:spLocks/>
              </p:cNvSpPr>
              <p:nvPr/>
            </p:nvSpPr>
            <p:spPr bwMode="auto">
              <a:xfrm>
                <a:off x="4219576" y="2000250"/>
                <a:ext cx="723900" cy="1781175"/>
              </a:xfrm>
              <a:custGeom>
                <a:avLst/>
                <a:gdLst/>
                <a:ahLst/>
                <a:cxnLst>
                  <a:cxn ang="0">
                    <a:pos x="9" y="1102"/>
                  </a:cxn>
                  <a:cxn ang="0">
                    <a:pos x="19" y="1072"/>
                  </a:cxn>
                  <a:cxn ang="0">
                    <a:pos x="29" y="1042"/>
                  </a:cxn>
                  <a:cxn ang="0">
                    <a:pos x="39" y="1008"/>
                  </a:cxn>
                  <a:cxn ang="0">
                    <a:pos x="49" y="978"/>
                  </a:cxn>
                  <a:cxn ang="0">
                    <a:pos x="64" y="948"/>
                  </a:cxn>
                  <a:cxn ang="0">
                    <a:pos x="74" y="918"/>
                  </a:cxn>
                  <a:cxn ang="0">
                    <a:pos x="84" y="889"/>
                  </a:cxn>
                  <a:cxn ang="0">
                    <a:pos x="94" y="859"/>
                  </a:cxn>
                  <a:cxn ang="0">
                    <a:pos x="104" y="824"/>
                  </a:cxn>
                  <a:cxn ang="0">
                    <a:pos x="114" y="794"/>
                  </a:cxn>
                  <a:cxn ang="0">
                    <a:pos x="129" y="764"/>
                  </a:cxn>
                  <a:cxn ang="0">
                    <a:pos x="139" y="735"/>
                  </a:cxn>
                  <a:cxn ang="0">
                    <a:pos x="149" y="705"/>
                  </a:cxn>
                  <a:cxn ang="0">
                    <a:pos x="158" y="670"/>
                  </a:cxn>
                  <a:cxn ang="0">
                    <a:pos x="168" y="640"/>
                  </a:cxn>
                  <a:cxn ang="0">
                    <a:pos x="178" y="611"/>
                  </a:cxn>
                  <a:cxn ang="0">
                    <a:pos x="188" y="581"/>
                  </a:cxn>
                  <a:cxn ang="0">
                    <a:pos x="203" y="551"/>
                  </a:cxn>
                  <a:cxn ang="0">
                    <a:pos x="213" y="521"/>
                  </a:cxn>
                  <a:cxn ang="0">
                    <a:pos x="223" y="496"/>
                  </a:cxn>
                  <a:cxn ang="0">
                    <a:pos x="233" y="467"/>
                  </a:cxn>
                  <a:cxn ang="0">
                    <a:pos x="243" y="437"/>
                  </a:cxn>
                  <a:cxn ang="0">
                    <a:pos x="253" y="412"/>
                  </a:cxn>
                  <a:cxn ang="0">
                    <a:pos x="268" y="382"/>
                  </a:cxn>
                  <a:cxn ang="0">
                    <a:pos x="278" y="357"/>
                  </a:cxn>
                  <a:cxn ang="0">
                    <a:pos x="288" y="328"/>
                  </a:cxn>
                  <a:cxn ang="0">
                    <a:pos x="297" y="303"/>
                  </a:cxn>
                  <a:cxn ang="0">
                    <a:pos x="307" y="278"/>
                  </a:cxn>
                  <a:cxn ang="0">
                    <a:pos x="317" y="253"/>
                  </a:cxn>
                  <a:cxn ang="0">
                    <a:pos x="327" y="228"/>
                  </a:cxn>
                  <a:cxn ang="0">
                    <a:pos x="342" y="208"/>
                  </a:cxn>
                  <a:cxn ang="0">
                    <a:pos x="352" y="184"/>
                  </a:cxn>
                  <a:cxn ang="0">
                    <a:pos x="362" y="159"/>
                  </a:cxn>
                  <a:cxn ang="0">
                    <a:pos x="372" y="139"/>
                  </a:cxn>
                  <a:cxn ang="0">
                    <a:pos x="382" y="119"/>
                  </a:cxn>
                  <a:cxn ang="0">
                    <a:pos x="392" y="99"/>
                  </a:cxn>
                  <a:cxn ang="0">
                    <a:pos x="407" y="79"/>
                  </a:cxn>
                  <a:cxn ang="0">
                    <a:pos x="417" y="59"/>
                  </a:cxn>
                  <a:cxn ang="0">
                    <a:pos x="427" y="45"/>
                  </a:cxn>
                  <a:cxn ang="0">
                    <a:pos x="437" y="25"/>
                  </a:cxn>
                  <a:cxn ang="0">
                    <a:pos x="446" y="10"/>
                  </a:cxn>
                </a:cxnLst>
                <a:rect l="0" t="0" r="r" b="b"/>
                <a:pathLst>
                  <a:path w="456" h="1122">
                    <a:moveTo>
                      <a:pt x="0" y="1122"/>
                    </a:moveTo>
                    <a:lnTo>
                      <a:pt x="4" y="1112"/>
                    </a:lnTo>
                    <a:lnTo>
                      <a:pt x="9" y="1102"/>
                    </a:lnTo>
                    <a:lnTo>
                      <a:pt x="14" y="1092"/>
                    </a:lnTo>
                    <a:lnTo>
                      <a:pt x="14" y="1082"/>
                    </a:lnTo>
                    <a:lnTo>
                      <a:pt x="19" y="1072"/>
                    </a:lnTo>
                    <a:lnTo>
                      <a:pt x="24" y="1062"/>
                    </a:lnTo>
                    <a:lnTo>
                      <a:pt x="24" y="1052"/>
                    </a:lnTo>
                    <a:lnTo>
                      <a:pt x="29" y="1042"/>
                    </a:lnTo>
                    <a:lnTo>
                      <a:pt x="34" y="1033"/>
                    </a:lnTo>
                    <a:lnTo>
                      <a:pt x="39" y="1023"/>
                    </a:lnTo>
                    <a:lnTo>
                      <a:pt x="39" y="1008"/>
                    </a:lnTo>
                    <a:lnTo>
                      <a:pt x="44" y="998"/>
                    </a:lnTo>
                    <a:lnTo>
                      <a:pt x="49" y="988"/>
                    </a:lnTo>
                    <a:lnTo>
                      <a:pt x="49" y="978"/>
                    </a:lnTo>
                    <a:lnTo>
                      <a:pt x="54" y="968"/>
                    </a:lnTo>
                    <a:lnTo>
                      <a:pt x="59" y="958"/>
                    </a:lnTo>
                    <a:lnTo>
                      <a:pt x="64" y="948"/>
                    </a:lnTo>
                    <a:lnTo>
                      <a:pt x="64" y="938"/>
                    </a:lnTo>
                    <a:lnTo>
                      <a:pt x="69" y="928"/>
                    </a:lnTo>
                    <a:lnTo>
                      <a:pt x="74" y="918"/>
                    </a:lnTo>
                    <a:lnTo>
                      <a:pt x="74" y="908"/>
                    </a:lnTo>
                    <a:lnTo>
                      <a:pt x="79" y="898"/>
                    </a:lnTo>
                    <a:lnTo>
                      <a:pt x="84" y="889"/>
                    </a:lnTo>
                    <a:lnTo>
                      <a:pt x="89" y="879"/>
                    </a:lnTo>
                    <a:lnTo>
                      <a:pt x="89" y="869"/>
                    </a:lnTo>
                    <a:lnTo>
                      <a:pt x="94" y="859"/>
                    </a:lnTo>
                    <a:lnTo>
                      <a:pt x="99" y="844"/>
                    </a:lnTo>
                    <a:lnTo>
                      <a:pt x="104" y="834"/>
                    </a:lnTo>
                    <a:lnTo>
                      <a:pt x="104" y="824"/>
                    </a:lnTo>
                    <a:lnTo>
                      <a:pt x="109" y="814"/>
                    </a:lnTo>
                    <a:lnTo>
                      <a:pt x="114" y="804"/>
                    </a:lnTo>
                    <a:lnTo>
                      <a:pt x="114" y="794"/>
                    </a:lnTo>
                    <a:lnTo>
                      <a:pt x="119" y="784"/>
                    </a:lnTo>
                    <a:lnTo>
                      <a:pt x="124" y="774"/>
                    </a:lnTo>
                    <a:lnTo>
                      <a:pt x="129" y="764"/>
                    </a:lnTo>
                    <a:lnTo>
                      <a:pt x="129" y="754"/>
                    </a:lnTo>
                    <a:lnTo>
                      <a:pt x="134" y="745"/>
                    </a:lnTo>
                    <a:lnTo>
                      <a:pt x="139" y="735"/>
                    </a:lnTo>
                    <a:lnTo>
                      <a:pt x="139" y="725"/>
                    </a:lnTo>
                    <a:lnTo>
                      <a:pt x="144" y="715"/>
                    </a:lnTo>
                    <a:lnTo>
                      <a:pt x="149" y="705"/>
                    </a:lnTo>
                    <a:lnTo>
                      <a:pt x="153" y="690"/>
                    </a:lnTo>
                    <a:lnTo>
                      <a:pt x="153" y="680"/>
                    </a:lnTo>
                    <a:lnTo>
                      <a:pt x="158" y="670"/>
                    </a:lnTo>
                    <a:lnTo>
                      <a:pt x="163" y="660"/>
                    </a:lnTo>
                    <a:lnTo>
                      <a:pt x="163" y="650"/>
                    </a:lnTo>
                    <a:lnTo>
                      <a:pt x="168" y="640"/>
                    </a:lnTo>
                    <a:lnTo>
                      <a:pt x="173" y="630"/>
                    </a:lnTo>
                    <a:lnTo>
                      <a:pt x="178" y="620"/>
                    </a:lnTo>
                    <a:lnTo>
                      <a:pt x="178" y="611"/>
                    </a:lnTo>
                    <a:lnTo>
                      <a:pt x="183" y="601"/>
                    </a:lnTo>
                    <a:lnTo>
                      <a:pt x="188" y="591"/>
                    </a:lnTo>
                    <a:lnTo>
                      <a:pt x="188" y="581"/>
                    </a:lnTo>
                    <a:lnTo>
                      <a:pt x="193" y="571"/>
                    </a:lnTo>
                    <a:lnTo>
                      <a:pt x="198" y="561"/>
                    </a:lnTo>
                    <a:lnTo>
                      <a:pt x="203" y="551"/>
                    </a:lnTo>
                    <a:lnTo>
                      <a:pt x="203" y="541"/>
                    </a:lnTo>
                    <a:lnTo>
                      <a:pt x="208" y="531"/>
                    </a:lnTo>
                    <a:lnTo>
                      <a:pt x="213" y="521"/>
                    </a:lnTo>
                    <a:lnTo>
                      <a:pt x="218" y="511"/>
                    </a:lnTo>
                    <a:lnTo>
                      <a:pt x="218" y="506"/>
                    </a:lnTo>
                    <a:lnTo>
                      <a:pt x="223" y="496"/>
                    </a:lnTo>
                    <a:lnTo>
                      <a:pt x="228" y="486"/>
                    </a:lnTo>
                    <a:lnTo>
                      <a:pt x="228" y="476"/>
                    </a:lnTo>
                    <a:lnTo>
                      <a:pt x="233" y="467"/>
                    </a:lnTo>
                    <a:lnTo>
                      <a:pt x="238" y="457"/>
                    </a:lnTo>
                    <a:lnTo>
                      <a:pt x="243" y="447"/>
                    </a:lnTo>
                    <a:lnTo>
                      <a:pt x="243" y="437"/>
                    </a:lnTo>
                    <a:lnTo>
                      <a:pt x="248" y="427"/>
                    </a:lnTo>
                    <a:lnTo>
                      <a:pt x="253" y="417"/>
                    </a:lnTo>
                    <a:lnTo>
                      <a:pt x="253" y="412"/>
                    </a:lnTo>
                    <a:lnTo>
                      <a:pt x="258" y="402"/>
                    </a:lnTo>
                    <a:lnTo>
                      <a:pt x="263" y="392"/>
                    </a:lnTo>
                    <a:lnTo>
                      <a:pt x="268" y="382"/>
                    </a:lnTo>
                    <a:lnTo>
                      <a:pt x="268" y="372"/>
                    </a:lnTo>
                    <a:lnTo>
                      <a:pt x="273" y="367"/>
                    </a:lnTo>
                    <a:lnTo>
                      <a:pt x="278" y="357"/>
                    </a:lnTo>
                    <a:lnTo>
                      <a:pt x="278" y="347"/>
                    </a:lnTo>
                    <a:lnTo>
                      <a:pt x="283" y="337"/>
                    </a:lnTo>
                    <a:lnTo>
                      <a:pt x="288" y="328"/>
                    </a:lnTo>
                    <a:lnTo>
                      <a:pt x="293" y="323"/>
                    </a:lnTo>
                    <a:lnTo>
                      <a:pt x="293" y="313"/>
                    </a:lnTo>
                    <a:lnTo>
                      <a:pt x="297" y="303"/>
                    </a:lnTo>
                    <a:lnTo>
                      <a:pt x="302" y="293"/>
                    </a:lnTo>
                    <a:lnTo>
                      <a:pt x="302" y="288"/>
                    </a:lnTo>
                    <a:lnTo>
                      <a:pt x="307" y="278"/>
                    </a:lnTo>
                    <a:lnTo>
                      <a:pt x="312" y="268"/>
                    </a:lnTo>
                    <a:lnTo>
                      <a:pt x="317" y="263"/>
                    </a:lnTo>
                    <a:lnTo>
                      <a:pt x="317" y="253"/>
                    </a:lnTo>
                    <a:lnTo>
                      <a:pt x="322" y="248"/>
                    </a:lnTo>
                    <a:lnTo>
                      <a:pt x="327" y="238"/>
                    </a:lnTo>
                    <a:lnTo>
                      <a:pt x="327" y="228"/>
                    </a:lnTo>
                    <a:lnTo>
                      <a:pt x="332" y="223"/>
                    </a:lnTo>
                    <a:lnTo>
                      <a:pt x="337" y="213"/>
                    </a:lnTo>
                    <a:lnTo>
                      <a:pt x="342" y="208"/>
                    </a:lnTo>
                    <a:lnTo>
                      <a:pt x="342" y="198"/>
                    </a:lnTo>
                    <a:lnTo>
                      <a:pt x="347" y="188"/>
                    </a:lnTo>
                    <a:lnTo>
                      <a:pt x="352" y="184"/>
                    </a:lnTo>
                    <a:lnTo>
                      <a:pt x="357" y="174"/>
                    </a:lnTo>
                    <a:lnTo>
                      <a:pt x="357" y="169"/>
                    </a:lnTo>
                    <a:lnTo>
                      <a:pt x="362" y="159"/>
                    </a:lnTo>
                    <a:lnTo>
                      <a:pt x="367" y="154"/>
                    </a:lnTo>
                    <a:lnTo>
                      <a:pt x="367" y="149"/>
                    </a:lnTo>
                    <a:lnTo>
                      <a:pt x="372" y="139"/>
                    </a:lnTo>
                    <a:lnTo>
                      <a:pt x="377" y="134"/>
                    </a:lnTo>
                    <a:lnTo>
                      <a:pt x="382" y="124"/>
                    </a:lnTo>
                    <a:lnTo>
                      <a:pt x="382" y="119"/>
                    </a:lnTo>
                    <a:lnTo>
                      <a:pt x="387" y="114"/>
                    </a:lnTo>
                    <a:lnTo>
                      <a:pt x="392" y="104"/>
                    </a:lnTo>
                    <a:lnTo>
                      <a:pt x="392" y="99"/>
                    </a:lnTo>
                    <a:lnTo>
                      <a:pt x="397" y="94"/>
                    </a:lnTo>
                    <a:lnTo>
                      <a:pt x="402" y="84"/>
                    </a:lnTo>
                    <a:lnTo>
                      <a:pt x="407" y="79"/>
                    </a:lnTo>
                    <a:lnTo>
                      <a:pt x="407" y="74"/>
                    </a:lnTo>
                    <a:lnTo>
                      <a:pt x="412" y="69"/>
                    </a:lnTo>
                    <a:lnTo>
                      <a:pt x="417" y="59"/>
                    </a:lnTo>
                    <a:lnTo>
                      <a:pt x="417" y="54"/>
                    </a:lnTo>
                    <a:lnTo>
                      <a:pt x="422" y="49"/>
                    </a:lnTo>
                    <a:lnTo>
                      <a:pt x="427" y="45"/>
                    </a:lnTo>
                    <a:lnTo>
                      <a:pt x="432" y="40"/>
                    </a:lnTo>
                    <a:lnTo>
                      <a:pt x="432" y="30"/>
                    </a:lnTo>
                    <a:lnTo>
                      <a:pt x="437" y="25"/>
                    </a:lnTo>
                    <a:lnTo>
                      <a:pt x="442" y="20"/>
                    </a:lnTo>
                    <a:lnTo>
                      <a:pt x="442" y="15"/>
                    </a:lnTo>
                    <a:lnTo>
                      <a:pt x="446" y="10"/>
                    </a:lnTo>
                    <a:lnTo>
                      <a:pt x="451" y="5"/>
                    </a:lnTo>
                    <a:lnTo>
                      <a:pt x="456" y="0"/>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53"/>
              <p:cNvSpPr>
                <a:spLocks/>
              </p:cNvSpPr>
              <p:nvPr/>
            </p:nvSpPr>
            <p:spPr bwMode="auto">
              <a:xfrm>
                <a:off x="4943476" y="1803400"/>
                <a:ext cx="828675" cy="747713"/>
              </a:xfrm>
              <a:custGeom>
                <a:avLst/>
                <a:gdLst/>
                <a:ahLst/>
                <a:cxnLst>
                  <a:cxn ang="0">
                    <a:pos x="5" y="114"/>
                  </a:cxn>
                  <a:cxn ang="0">
                    <a:pos x="15" y="99"/>
                  </a:cxn>
                  <a:cxn ang="0">
                    <a:pos x="25" y="84"/>
                  </a:cxn>
                  <a:cxn ang="0">
                    <a:pos x="40" y="74"/>
                  </a:cxn>
                  <a:cxn ang="0">
                    <a:pos x="50" y="59"/>
                  </a:cxn>
                  <a:cxn ang="0">
                    <a:pos x="70" y="44"/>
                  </a:cxn>
                  <a:cxn ang="0">
                    <a:pos x="80" y="34"/>
                  </a:cxn>
                  <a:cxn ang="0">
                    <a:pos x="85" y="29"/>
                  </a:cxn>
                  <a:cxn ang="0">
                    <a:pos x="100" y="20"/>
                  </a:cxn>
                  <a:cxn ang="0">
                    <a:pos x="115" y="10"/>
                  </a:cxn>
                  <a:cxn ang="0">
                    <a:pos x="130" y="5"/>
                  </a:cxn>
                  <a:cxn ang="0">
                    <a:pos x="144" y="0"/>
                  </a:cxn>
                  <a:cxn ang="0">
                    <a:pos x="159" y="0"/>
                  </a:cxn>
                  <a:cxn ang="0">
                    <a:pos x="174" y="0"/>
                  </a:cxn>
                  <a:cxn ang="0">
                    <a:pos x="189" y="0"/>
                  </a:cxn>
                  <a:cxn ang="0">
                    <a:pos x="204" y="0"/>
                  </a:cxn>
                  <a:cxn ang="0">
                    <a:pos x="219" y="5"/>
                  </a:cxn>
                  <a:cxn ang="0">
                    <a:pos x="234" y="15"/>
                  </a:cxn>
                  <a:cxn ang="0">
                    <a:pos x="249" y="20"/>
                  </a:cxn>
                  <a:cxn ang="0">
                    <a:pos x="264" y="29"/>
                  </a:cxn>
                  <a:cxn ang="0">
                    <a:pos x="279" y="44"/>
                  </a:cxn>
                  <a:cxn ang="0">
                    <a:pos x="293" y="59"/>
                  </a:cxn>
                  <a:cxn ang="0">
                    <a:pos x="308" y="74"/>
                  </a:cxn>
                  <a:cxn ang="0">
                    <a:pos x="323" y="89"/>
                  </a:cxn>
                  <a:cxn ang="0">
                    <a:pos x="333" y="104"/>
                  </a:cxn>
                  <a:cxn ang="0">
                    <a:pos x="343" y="119"/>
                  </a:cxn>
                  <a:cxn ang="0">
                    <a:pos x="358" y="134"/>
                  </a:cxn>
                  <a:cxn ang="0">
                    <a:pos x="368" y="149"/>
                  </a:cxn>
                  <a:cxn ang="0">
                    <a:pos x="378" y="169"/>
                  </a:cxn>
                  <a:cxn ang="0">
                    <a:pos x="388" y="183"/>
                  </a:cxn>
                  <a:cxn ang="0">
                    <a:pos x="398" y="203"/>
                  </a:cxn>
                  <a:cxn ang="0">
                    <a:pos x="408" y="223"/>
                  </a:cxn>
                  <a:cxn ang="0">
                    <a:pos x="418" y="243"/>
                  </a:cxn>
                  <a:cxn ang="0">
                    <a:pos x="432" y="263"/>
                  </a:cxn>
                  <a:cxn ang="0">
                    <a:pos x="442" y="283"/>
                  </a:cxn>
                  <a:cxn ang="0">
                    <a:pos x="452" y="308"/>
                  </a:cxn>
                  <a:cxn ang="0">
                    <a:pos x="462" y="332"/>
                  </a:cxn>
                  <a:cxn ang="0">
                    <a:pos x="472" y="352"/>
                  </a:cxn>
                  <a:cxn ang="0">
                    <a:pos x="482" y="377"/>
                  </a:cxn>
                  <a:cxn ang="0">
                    <a:pos x="497" y="402"/>
                  </a:cxn>
                  <a:cxn ang="0">
                    <a:pos x="507" y="427"/>
                  </a:cxn>
                  <a:cxn ang="0">
                    <a:pos x="517" y="452"/>
                  </a:cxn>
                </a:cxnLst>
                <a:rect l="0" t="0" r="r" b="b"/>
                <a:pathLst>
                  <a:path w="522" h="471">
                    <a:moveTo>
                      <a:pt x="0" y="124"/>
                    </a:moveTo>
                    <a:lnTo>
                      <a:pt x="0" y="119"/>
                    </a:lnTo>
                    <a:lnTo>
                      <a:pt x="5" y="114"/>
                    </a:lnTo>
                    <a:lnTo>
                      <a:pt x="10" y="109"/>
                    </a:lnTo>
                    <a:lnTo>
                      <a:pt x="15" y="104"/>
                    </a:lnTo>
                    <a:lnTo>
                      <a:pt x="15" y="99"/>
                    </a:lnTo>
                    <a:lnTo>
                      <a:pt x="20" y="94"/>
                    </a:lnTo>
                    <a:lnTo>
                      <a:pt x="30" y="84"/>
                    </a:lnTo>
                    <a:lnTo>
                      <a:pt x="25" y="84"/>
                    </a:lnTo>
                    <a:lnTo>
                      <a:pt x="30" y="84"/>
                    </a:lnTo>
                    <a:lnTo>
                      <a:pt x="35" y="79"/>
                    </a:lnTo>
                    <a:lnTo>
                      <a:pt x="40" y="74"/>
                    </a:lnTo>
                    <a:lnTo>
                      <a:pt x="40" y="69"/>
                    </a:lnTo>
                    <a:lnTo>
                      <a:pt x="45" y="64"/>
                    </a:lnTo>
                    <a:lnTo>
                      <a:pt x="50" y="59"/>
                    </a:lnTo>
                    <a:lnTo>
                      <a:pt x="55" y="54"/>
                    </a:lnTo>
                    <a:lnTo>
                      <a:pt x="60" y="54"/>
                    </a:lnTo>
                    <a:lnTo>
                      <a:pt x="70" y="44"/>
                    </a:lnTo>
                    <a:lnTo>
                      <a:pt x="65" y="44"/>
                    </a:lnTo>
                    <a:lnTo>
                      <a:pt x="70" y="44"/>
                    </a:lnTo>
                    <a:lnTo>
                      <a:pt x="80" y="34"/>
                    </a:lnTo>
                    <a:lnTo>
                      <a:pt x="75" y="34"/>
                    </a:lnTo>
                    <a:lnTo>
                      <a:pt x="80" y="34"/>
                    </a:lnTo>
                    <a:lnTo>
                      <a:pt x="85" y="29"/>
                    </a:lnTo>
                    <a:lnTo>
                      <a:pt x="90" y="25"/>
                    </a:lnTo>
                    <a:lnTo>
                      <a:pt x="95" y="25"/>
                    </a:lnTo>
                    <a:lnTo>
                      <a:pt x="100" y="20"/>
                    </a:lnTo>
                    <a:lnTo>
                      <a:pt x="105" y="15"/>
                    </a:lnTo>
                    <a:lnTo>
                      <a:pt x="110" y="15"/>
                    </a:lnTo>
                    <a:lnTo>
                      <a:pt x="115" y="10"/>
                    </a:lnTo>
                    <a:lnTo>
                      <a:pt x="120" y="10"/>
                    </a:lnTo>
                    <a:lnTo>
                      <a:pt x="125" y="10"/>
                    </a:lnTo>
                    <a:lnTo>
                      <a:pt x="130" y="5"/>
                    </a:lnTo>
                    <a:lnTo>
                      <a:pt x="134" y="5"/>
                    </a:lnTo>
                    <a:lnTo>
                      <a:pt x="139" y="0"/>
                    </a:lnTo>
                    <a:lnTo>
                      <a:pt x="144" y="0"/>
                    </a:lnTo>
                    <a:lnTo>
                      <a:pt x="149" y="0"/>
                    </a:lnTo>
                    <a:lnTo>
                      <a:pt x="154" y="0"/>
                    </a:lnTo>
                    <a:lnTo>
                      <a:pt x="159" y="0"/>
                    </a:lnTo>
                    <a:lnTo>
                      <a:pt x="164" y="0"/>
                    </a:lnTo>
                    <a:lnTo>
                      <a:pt x="169" y="0"/>
                    </a:lnTo>
                    <a:lnTo>
                      <a:pt x="174" y="0"/>
                    </a:lnTo>
                    <a:lnTo>
                      <a:pt x="179" y="0"/>
                    </a:lnTo>
                    <a:lnTo>
                      <a:pt x="184" y="0"/>
                    </a:lnTo>
                    <a:lnTo>
                      <a:pt x="189" y="0"/>
                    </a:lnTo>
                    <a:lnTo>
                      <a:pt x="194" y="0"/>
                    </a:lnTo>
                    <a:lnTo>
                      <a:pt x="199" y="0"/>
                    </a:lnTo>
                    <a:lnTo>
                      <a:pt x="204" y="0"/>
                    </a:lnTo>
                    <a:lnTo>
                      <a:pt x="209" y="5"/>
                    </a:lnTo>
                    <a:lnTo>
                      <a:pt x="214" y="5"/>
                    </a:lnTo>
                    <a:lnTo>
                      <a:pt x="219" y="5"/>
                    </a:lnTo>
                    <a:lnTo>
                      <a:pt x="224" y="10"/>
                    </a:lnTo>
                    <a:lnTo>
                      <a:pt x="229" y="10"/>
                    </a:lnTo>
                    <a:lnTo>
                      <a:pt x="234" y="15"/>
                    </a:lnTo>
                    <a:lnTo>
                      <a:pt x="239" y="15"/>
                    </a:lnTo>
                    <a:lnTo>
                      <a:pt x="244" y="20"/>
                    </a:lnTo>
                    <a:lnTo>
                      <a:pt x="249" y="20"/>
                    </a:lnTo>
                    <a:lnTo>
                      <a:pt x="254" y="25"/>
                    </a:lnTo>
                    <a:lnTo>
                      <a:pt x="259" y="29"/>
                    </a:lnTo>
                    <a:lnTo>
                      <a:pt x="264" y="29"/>
                    </a:lnTo>
                    <a:lnTo>
                      <a:pt x="269" y="34"/>
                    </a:lnTo>
                    <a:lnTo>
                      <a:pt x="274" y="39"/>
                    </a:lnTo>
                    <a:lnTo>
                      <a:pt x="279" y="44"/>
                    </a:lnTo>
                    <a:lnTo>
                      <a:pt x="283" y="49"/>
                    </a:lnTo>
                    <a:lnTo>
                      <a:pt x="288" y="54"/>
                    </a:lnTo>
                    <a:lnTo>
                      <a:pt x="293" y="59"/>
                    </a:lnTo>
                    <a:lnTo>
                      <a:pt x="298" y="64"/>
                    </a:lnTo>
                    <a:lnTo>
                      <a:pt x="303" y="69"/>
                    </a:lnTo>
                    <a:lnTo>
                      <a:pt x="308" y="74"/>
                    </a:lnTo>
                    <a:lnTo>
                      <a:pt x="313" y="79"/>
                    </a:lnTo>
                    <a:lnTo>
                      <a:pt x="318" y="84"/>
                    </a:lnTo>
                    <a:lnTo>
                      <a:pt x="323" y="89"/>
                    </a:lnTo>
                    <a:lnTo>
                      <a:pt x="328" y="94"/>
                    </a:lnTo>
                    <a:lnTo>
                      <a:pt x="328" y="99"/>
                    </a:lnTo>
                    <a:lnTo>
                      <a:pt x="333" y="104"/>
                    </a:lnTo>
                    <a:lnTo>
                      <a:pt x="338" y="109"/>
                    </a:lnTo>
                    <a:lnTo>
                      <a:pt x="343" y="114"/>
                    </a:lnTo>
                    <a:lnTo>
                      <a:pt x="343" y="119"/>
                    </a:lnTo>
                    <a:lnTo>
                      <a:pt x="348" y="124"/>
                    </a:lnTo>
                    <a:lnTo>
                      <a:pt x="353" y="129"/>
                    </a:lnTo>
                    <a:lnTo>
                      <a:pt x="358" y="134"/>
                    </a:lnTo>
                    <a:lnTo>
                      <a:pt x="358" y="139"/>
                    </a:lnTo>
                    <a:lnTo>
                      <a:pt x="363" y="144"/>
                    </a:lnTo>
                    <a:lnTo>
                      <a:pt x="368" y="149"/>
                    </a:lnTo>
                    <a:lnTo>
                      <a:pt x="368" y="154"/>
                    </a:lnTo>
                    <a:lnTo>
                      <a:pt x="373" y="164"/>
                    </a:lnTo>
                    <a:lnTo>
                      <a:pt x="378" y="169"/>
                    </a:lnTo>
                    <a:lnTo>
                      <a:pt x="383" y="173"/>
                    </a:lnTo>
                    <a:lnTo>
                      <a:pt x="383" y="178"/>
                    </a:lnTo>
                    <a:lnTo>
                      <a:pt x="388" y="183"/>
                    </a:lnTo>
                    <a:lnTo>
                      <a:pt x="393" y="193"/>
                    </a:lnTo>
                    <a:lnTo>
                      <a:pt x="393" y="198"/>
                    </a:lnTo>
                    <a:lnTo>
                      <a:pt x="398" y="203"/>
                    </a:lnTo>
                    <a:lnTo>
                      <a:pt x="403" y="208"/>
                    </a:lnTo>
                    <a:lnTo>
                      <a:pt x="408" y="218"/>
                    </a:lnTo>
                    <a:lnTo>
                      <a:pt x="408" y="223"/>
                    </a:lnTo>
                    <a:lnTo>
                      <a:pt x="413" y="228"/>
                    </a:lnTo>
                    <a:lnTo>
                      <a:pt x="418" y="238"/>
                    </a:lnTo>
                    <a:lnTo>
                      <a:pt x="418" y="243"/>
                    </a:lnTo>
                    <a:lnTo>
                      <a:pt x="423" y="248"/>
                    </a:lnTo>
                    <a:lnTo>
                      <a:pt x="427" y="258"/>
                    </a:lnTo>
                    <a:lnTo>
                      <a:pt x="432" y="263"/>
                    </a:lnTo>
                    <a:lnTo>
                      <a:pt x="432" y="273"/>
                    </a:lnTo>
                    <a:lnTo>
                      <a:pt x="437" y="278"/>
                    </a:lnTo>
                    <a:lnTo>
                      <a:pt x="442" y="283"/>
                    </a:lnTo>
                    <a:lnTo>
                      <a:pt x="442" y="293"/>
                    </a:lnTo>
                    <a:lnTo>
                      <a:pt x="447" y="298"/>
                    </a:lnTo>
                    <a:lnTo>
                      <a:pt x="452" y="308"/>
                    </a:lnTo>
                    <a:lnTo>
                      <a:pt x="457" y="312"/>
                    </a:lnTo>
                    <a:lnTo>
                      <a:pt x="457" y="322"/>
                    </a:lnTo>
                    <a:lnTo>
                      <a:pt x="462" y="332"/>
                    </a:lnTo>
                    <a:lnTo>
                      <a:pt x="467" y="337"/>
                    </a:lnTo>
                    <a:lnTo>
                      <a:pt x="467" y="347"/>
                    </a:lnTo>
                    <a:lnTo>
                      <a:pt x="472" y="352"/>
                    </a:lnTo>
                    <a:lnTo>
                      <a:pt x="477" y="362"/>
                    </a:lnTo>
                    <a:lnTo>
                      <a:pt x="482" y="372"/>
                    </a:lnTo>
                    <a:lnTo>
                      <a:pt x="482" y="377"/>
                    </a:lnTo>
                    <a:lnTo>
                      <a:pt x="487" y="387"/>
                    </a:lnTo>
                    <a:lnTo>
                      <a:pt x="492" y="392"/>
                    </a:lnTo>
                    <a:lnTo>
                      <a:pt x="497" y="402"/>
                    </a:lnTo>
                    <a:lnTo>
                      <a:pt x="497" y="412"/>
                    </a:lnTo>
                    <a:lnTo>
                      <a:pt x="502" y="417"/>
                    </a:lnTo>
                    <a:lnTo>
                      <a:pt x="507" y="427"/>
                    </a:lnTo>
                    <a:lnTo>
                      <a:pt x="507" y="437"/>
                    </a:lnTo>
                    <a:lnTo>
                      <a:pt x="512" y="447"/>
                    </a:lnTo>
                    <a:lnTo>
                      <a:pt x="517" y="452"/>
                    </a:lnTo>
                    <a:lnTo>
                      <a:pt x="522" y="461"/>
                    </a:lnTo>
                    <a:lnTo>
                      <a:pt x="522" y="471"/>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54"/>
              <p:cNvSpPr>
                <a:spLocks/>
              </p:cNvSpPr>
              <p:nvPr/>
            </p:nvSpPr>
            <p:spPr bwMode="auto">
              <a:xfrm>
                <a:off x="5772151" y="2551113"/>
                <a:ext cx="300038" cy="828675"/>
              </a:xfrm>
              <a:custGeom>
                <a:avLst/>
                <a:gdLst/>
                <a:ahLst/>
                <a:cxnLst>
                  <a:cxn ang="0">
                    <a:pos x="0" y="0"/>
                  </a:cxn>
                  <a:cxn ang="0">
                    <a:pos x="5" y="10"/>
                  </a:cxn>
                  <a:cxn ang="0">
                    <a:pos x="10" y="20"/>
                  </a:cxn>
                  <a:cxn ang="0">
                    <a:pos x="10" y="25"/>
                  </a:cxn>
                  <a:cxn ang="0">
                    <a:pos x="15" y="35"/>
                  </a:cxn>
                  <a:cxn ang="0">
                    <a:pos x="20" y="45"/>
                  </a:cxn>
                  <a:cxn ang="0">
                    <a:pos x="25" y="55"/>
                  </a:cxn>
                  <a:cxn ang="0">
                    <a:pos x="25" y="65"/>
                  </a:cxn>
                  <a:cxn ang="0">
                    <a:pos x="30" y="70"/>
                  </a:cxn>
                  <a:cxn ang="0">
                    <a:pos x="35" y="80"/>
                  </a:cxn>
                  <a:cxn ang="0">
                    <a:pos x="35" y="90"/>
                  </a:cxn>
                  <a:cxn ang="0">
                    <a:pos x="40" y="100"/>
                  </a:cxn>
                  <a:cxn ang="0">
                    <a:pos x="45" y="110"/>
                  </a:cxn>
                  <a:cxn ang="0">
                    <a:pos x="50" y="120"/>
                  </a:cxn>
                  <a:cxn ang="0">
                    <a:pos x="50" y="129"/>
                  </a:cxn>
                  <a:cxn ang="0">
                    <a:pos x="54" y="139"/>
                  </a:cxn>
                  <a:cxn ang="0">
                    <a:pos x="59" y="149"/>
                  </a:cxn>
                  <a:cxn ang="0">
                    <a:pos x="59" y="159"/>
                  </a:cxn>
                  <a:cxn ang="0">
                    <a:pos x="64" y="164"/>
                  </a:cxn>
                  <a:cxn ang="0">
                    <a:pos x="69" y="174"/>
                  </a:cxn>
                  <a:cxn ang="0">
                    <a:pos x="74" y="184"/>
                  </a:cxn>
                  <a:cxn ang="0">
                    <a:pos x="74" y="194"/>
                  </a:cxn>
                  <a:cxn ang="0">
                    <a:pos x="79" y="204"/>
                  </a:cxn>
                  <a:cxn ang="0">
                    <a:pos x="84" y="214"/>
                  </a:cxn>
                  <a:cxn ang="0">
                    <a:pos x="89" y="224"/>
                  </a:cxn>
                  <a:cxn ang="0">
                    <a:pos x="89" y="234"/>
                  </a:cxn>
                  <a:cxn ang="0">
                    <a:pos x="94" y="244"/>
                  </a:cxn>
                  <a:cxn ang="0">
                    <a:pos x="99" y="254"/>
                  </a:cxn>
                  <a:cxn ang="0">
                    <a:pos x="99" y="264"/>
                  </a:cxn>
                  <a:cxn ang="0">
                    <a:pos x="104" y="273"/>
                  </a:cxn>
                  <a:cxn ang="0">
                    <a:pos x="109" y="283"/>
                  </a:cxn>
                  <a:cxn ang="0">
                    <a:pos x="114" y="293"/>
                  </a:cxn>
                  <a:cxn ang="0">
                    <a:pos x="114" y="303"/>
                  </a:cxn>
                  <a:cxn ang="0">
                    <a:pos x="119" y="313"/>
                  </a:cxn>
                  <a:cxn ang="0">
                    <a:pos x="124" y="323"/>
                  </a:cxn>
                  <a:cxn ang="0">
                    <a:pos x="124" y="333"/>
                  </a:cxn>
                  <a:cxn ang="0">
                    <a:pos x="129" y="343"/>
                  </a:cxn>
                  <a:cxn ang="0">
                    <a:pos x="134" y="358"/>
                  </a:cxn>
                  <a:cxn ang="0">
                    <a:pos x="139" y="368"/>
                  </a:cxn>
                  <a:cxn ang="0">
                    <a:pos x="139" y="378"/>
                  </a:cxn>
                  <a:cxn ang="0">
                    <a:pos x="144" y="388"/>
                  </a:cxn>
                  <a:cxn ang="0">
                    <a:pos x="149" y="398"/>
                  </a:cxn>
                  <a:cxn ang="0">
                    <a:pos x="149" y="407"/>
                  </a:cxn>
                  <a:cxn ang="0">
                    <a:pos x="154" y="417"/>
                  </a:cxn>
                  <a:cxn ang="0">
                    <a:pos x="159" y="427"/>
                  </a:cxn>
                  <a:cxn ang="0">
                    <a:pos x="164" y="437"/>
                  </a:cxn>
                  <a:cxn ang="0">
                    <a:pos x="164" y="447"/>
                  </a:cxn>
                  <a:cxn ang="0">
                    <a:pos x="169" y="457"/>
                  </a:cxn>
                  <a:cxn ang="0">
                    <a:pos x="174" y="467"/>
                  </a:cxn>
                  <a:cxn ang="0">
                    <a:pos x="174" y="477"/>
                  </a:cxn>
                  <a:cxn ang="0">
                    <a:pos x="179" y="487"/>
                  </a:cxn>
                  <a:cxn ang="0">
                    <a:pos x="184" y="497"/>
                  </a:cxn>
                  <a:cxn ang="0">
                    <a:pos x="189" y="507"/>
                  </a:cxn>
                  <a:cxn ang="0">
                    <a:pos x="189" y="522"/>
                  </a:cxn>
                </a:cxnLst>
                <a:rect l="0" t="0" r="r" b="b"/>
                <a:pathLst>
                  <a:path w="189" h="522">
                    <a:moveTo>
                      <a:pt x="0" y="0"/>
                    </a:moveTo>
                    <a:lnTo>
                      <a:pt x="5" y="10"/>
                    </a:lnTo>
                    <a:lnTo>
                      <a:pt x="10" y="20"/>
                    </a:lnTo>
                    <a:lnTo>
                      <a:pt x="10" y="25"/>
                    </a:lnTo>
                    <a:lnTo>
                      <a:pt x="15" y="35"/>
                    </a:lnTo>
                    <a:lnTo>
                      <a:pt x="20" y="45"/>
                    </a:lnTo>
                    <a:lnTo>
                      <a:pt x="25" y="55"/>
                    </a:lnTo>
                    <a:lnTo>
                      <a:pt x="25" y="65"/>
                    </a:lnTo>
                    <a:lnTo>
                      <a:pt x="30" y="70"/>
                    </a:lnTo>
                    <a:lnTo>
                      <a:pt x="35" y="80"/>
                    </a:lnTo>
                    <a:lnTo>
                      <a:pt x="35" y="90"/>
                    </a:lnTo>
                    <a:lnTo>
                      <a:pt x="40" y="100"/>
                    </a:lnTo>
                    <a:lnTo>
                      <a:pt x="45" y="110"/>
                    </a:lnTo>
                    <a:lnTo>
                      <a:pt x="50" y="120"/>
                    </a:lnTo>
                    <a:lnTo>
                      <a:pt x="50" y="129"/>
                    </a:lnTo>
                    <a:lnTo>
                      <a:pt x="54" y="139"/>
                    </a:lnTo>
                    <a:lnTo>
                      <a:pt x="59" y="149"/>
                    </a:lnTo>
                    <a:lnTo>
                      <a:pt x="59" y="159"/>
                    </a:lnTo>
                    <a:lnTo>
                      <a:pt x="64" y="164"/>
                    </a:lnTo>
                    <a:lnTo>
                      <a:pt x="69" y="174"/>
                    </a:lnTo>
                    <a:lnTo>
                      <a:pt x="74" y="184"/>
                    </a:lnTo>
                    <a:lnTo>
                      <a:pt x="74" y="194"/>
                    </a:lnTo>
                    <a:lnTo>
                      <a:pt x="79" y="204"/>
                    </a:lnTo>
                    <a:lnTo>
                      <a:pt x="84" y="214"/>
                    </a:lnTo>
                    <a:lnTo>
                      <a:pt x="89" y="224"/>
                    </a:lnTo>
                    <a:lnTo>
                      <a:pt x="89" y="234"/>
                    </a:lnTo>
                    <a:lnTo>
                      <a:pt x="94" y="244"/>
                    </a:lnTo>
                    <a:lnTo>
                      <a:pt x="99" y="254"/>
                    </a:lnTo>
                    <a:lnTo>
                      <a:pt x="99" y="264"/>
                    </a:lnTo>
                    <a:lnTo>
                      <a:pt x="104" y="273"/>
                    </a:lnTo>
                    <a:lnTo>
                      <a:pt x="109" y="283"/>
                    </a:lnTo>
                    <a:lnTo>
                      <a:pt x="114" y="293"/>
                    </a:lnTo>
                    <a:lnTo>
                      <a:pt x="114" y="303"/>
                    </a:lnTo>
                    <a:lnTo>
                      <a:pt x="119" y="313"/>
                    </a:lnTo>
                    <a:lnTo>
                      <a:pt x="124" y="323"/>
                    </a:lnTo>
                    <a:lnTo>
                      <a:pt x="124" y="333"/>
                    </a:lnTo>
                    <a:lnTo>
                      <a:pt x="129" y="343"/>
                    </a:lnTo>
                    <a:lnTo>
                      <a:pt x="134" y="358"/>
                    </a:lnTo>
                    <a:lnTo>
                      <a:pt x="139" y="368"/>
                    </a:lnTo>
                    <a:lnTo>
                      <a:pt x="139" y="378"/>
                    </a:lnTo>
                    <a:lnTo>
                      <a:pt x="144" y="388"/>
                    </a:lnTo>
                    <a:lnTo>
                      <a:pt x="149" y="398"/>
                    </a:lnTo>
                    <a:lnTo>
                      <a:pt x="149" y="407"/>
                    </a:lnTo>
                    <a:lnTo>
                      <a:pt x="154" y="417"/>
                    </a:lnTo>
                    <a:lnTo>
                      <a:pt x="159" y="427"/>
                    </a:lnTo>
                    <a:lnTo>
                      <a:pt x="164" y="437"/>
                    </a:lnTo>
                    <a:lnTo>
                      <a:pt x="164" y="447"/>
                    </a:lnTo>
                    <a:lnTo>
                      <a:pt x="169" y="457"/>
                    </a:lnTo>
                    <a:lnTo>
                      <a:pt x="174" y="467"/>
                    </a:lnTo>
                    <a:lnTo>
                      <a:pt x="174" y="477"/>
                    </a:lnTo>
                    <a:lnTo>
                      <a:pt x="179" y="487"/>
                    </a:lnTo>
                    <a:lnTo>
                      <a:pt x="184" y="497"/>
                    </a:lnTo>
                    <a:lnTo>
                      <a:pt x="189" y="507"/>
                    </a:lnTo>
                    <a:lnTo>
                      <a:pt x="189" y="522"/>
                    </a:lnTo>
                  </a:path>
                </a:pathLst>
              </a:custGeom>
              <a:noFill/>
              <a:ln w="19050">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196612" name="Picture 4" descr="http://www.eoc-inc.com/leysop/4_terminal_pc.jpg"/>
          <p:cNvPicPr>
            <a:picLocks noChangeAspect="1" noChangeArrowheads="1"/>
          </p:cNvPicPr>
          <p:nvPr/>
        </p:nvPicPr>
        <p:blipFill>
          <a:blip r:embed="rId2" cstate="print"/>
          <a:srcRect/>
          <a:stretch>
            <a:fillRect/>
          </a:stretch>
        </p:blipFill>
        <p:spPr bwMode="auto">
          <a:xfrm>
            <a:off x="4648200" y="4343400"/>
            <a:ext cx="2181225" cy="17240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ox(in)">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box(in)">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box(in)">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box(in)">
                                      <p:cBhvr>
                                        <p:cTn id="22" dur="500"/>
                                        <p:tgtEl>
                                          <p:spTgt spid="8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6612"/>
                                        </p:tgtEl>
                                        <p:attrNameLst>
                                          <p:attrName>style.visibility</p:attrName>
                                        </p:attrNameLst>
                                      </p:cBhvr>
                                      <p:to>
                                        <p:strVal val="visible"/>
                                      </p:to>
                                    </p:set>
                                    <p:animEffect transition="in" filter="box(in)">
                                      <p:cBhvr>
                                        <p:cTn id="27" dur="5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638" name="Picture 6" descr="http://upload.wikimedia.org/wikipedia/commons/thumb/f/f5/Linbo3_Unit_Cell.png/300px-Linbo3_Unit_Cell.png"/>
          <p:cNvPicPr>
            <a:picLocks noChangeAspect="1" noChangeArrowheads="1"/>
          </p:cNvPicPr>
          <p:nvPr/>
        </p:nvPicPr>
        <p:blipFill>
          <a:blip r:embed="rId3" cstate="print"/>
          <a:srcRect/>
          <a:stretch>
            <a:fillRect/>
          </a:stretch>
        </p:blipFill>
        <p:spPr bwMode="auto">
          <a:xfrm>
            <a:off x="0" y="142240"/>
            <a:ext cx="1439545" cy="1377165"/>
          </a:xfrm>
          <a:prstGeom prst="rect">
            <a:avLst/>
          </a:prstGeom>
          <a:noFill/>
        </p:spPr>
      </p:pic>
      <p:sp>
        <p:nvSpPr>
          <p:cNvPr id="2" name="Title 1"/>
          <p:cNvSpPr>
            <a:spLocks noGrp="1"/>
          </p:cNvSpPr>
          <p:nvPr>
            <p:ph type="title"/>
          </p:nvPr>
        </p:nvSpPr>
        <p:spPr/>
        <p:txBody>
          <a:bodyPr/>
          <a:lstStyle/>
          <a:p>
            <a:r>
              <a:rPr lang="en-US" sz="3200" dirty="0" smtClean="0"/>
              <a:t>Transverse modulators </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19</a:t>
            </a:fld>
            <a:endParaRPr lang="en-US"/>
          </a:p>
        </p:txBody>
      </p:sp>
      <p:sp>
        <p:nvSpPr>
          <p:cNvPr id="4" name="TextBox 3"/>
          <p:cNvSpPr txBox="1"/>
          <p:nvPr/>
        </p:nvSpPr>
        <p:spPr>
          <a:xfrm>
            <a:off x="838200" y="1295400"/>
            <a:ext cx="6351482" cy="369332"/>
          </a:xfrm>
          <a:prstGeom prst="rect">
            <a:avLst/>
          </a:prstGeom>
          <a:noFill/>
        </p:spPr>
        <p:txBody>
          <a:bodyPr wrap="none" rtlCol="0">
            <a:spAutoFit/>
          </a:bodyPr>
          <a:lstStyle/>
          <a:p>
            <a:r>
              <a:rPr lang="en-US" dirty="0" smtClean="0"/>
              <a:t>Ferroelectric crystals - perovskites  - LiNbO</a:t>
            </a:r>
            <a:r>
              <a:rPr lang="en-US" baseline="-25000" dirty="0" smtClean="0"/>
              <a:t>3</a:t>
            </a:r>
            <a:r>
              <a:rPr lang="en-US" dirty="0" smtClean="0"/>
              <a:t>, KNbO</a:t>
            </a:r>
            <a:r>
              <a:rPr lang="en-US" baseline="-25000" dirty="0" smtClean="0"/>
              <a:t>3</a:t>
            </a:r>
            <a:r>
              <a:rPr lang="en-US" dirty="0" smtClean="0"/>
              <a:t>, LiTaO</a:t>
            </a:r>
            <a:r>
              <a:rPr lang="en-US" baseline="-25000" dirty="0" smtClean="0"/>
              <a:t>3</a:t>
            </a:r>
            <a:endParaRPr lang="en-US" dirty="0"/>
          </a:p>
        </p:txBody>
      </p:sp>
      <p:grpSp>
        <p:nvGrpSpPr>
          <p:cNvPr id="122" name="Group 121"/>
          <p:cNvGrpSpPr/>
          <p:nvPr/>
        </p:nvGrpSpPr>
        <p:grpSpPr>
          <a:xfrm>
            <a:off x="914400" y="1676400"/>
            <a:ext cx="3540125" cy="1746250"/>
            <a:chOff x="914400" y="1676400"/>
            <a:chExt cx="3540125" cy="1746250"/>
          </a:xfrm>
        </p:grpSpPr>
        <p:sp>
          <p:nvSpPr>
            <p:cNvPr id="5" name="TextBox 4"/>
            <p:cNvSpPr txBox="1"/>
            <p:nvPr/>
          </p:nvSpPr>
          <p:spPr>
            <a:xfrm>
              <a:off x="914400" y="2057400"/>
              <a:ext cx="2172390" cy="369332"/>
            </a:xfrm>
            <a:prstGeom prst="rect">
              <a:avLst/>
            </a:prstGeom>
            <a:noFill/>
          </p:spPr>
          <p:txBody>
            <a:bodyPr wrap="none" rtlCol="0">
              <a:spAutoFit/>
            </a:bodyPr>
            <a:lstStyle/>
            <a:p>
              <a:r>
                <a:rPr lang="en-US" dirty="0" smtClean="0"/>
                <a:t>Electro-optic tensor</a:t>
              </a:r>
              <a:endParaRPr lang="en-US" dirty="0"/>
            </a:p>
          </p:txBody>
        </p:sp>
        <p:graphicFrame>
          <p:nvGraphicFramePr>
            <p:cNvPr id="197634" name="Object 2"/>
            <p:cNvGraphicFramePr>
              <a:graphicFrameLocks noChangeAspect="1"/>
            </p:cNvGraphicFramePr>
            <p:nvPr/>
          </p:nvGraphicFramePr>
          <p:xfrm>
            <a:off x="3200400" y="1676400"/>
            <a:ext cx="1254125" cy="1746250"/>
          </p:xfrm>
          <a:graphic>
            <a:graphicData uri="http://schemas.openxmlformats.org/presentationml/2006/ole">
              <mc:AlternateContent xmlns:mc="http://schemas.openxmlformats.org/markup-compatibility/2006">
                <mc:Choice xmlns:v="urn:schemas-microsoft-com:vml" Requires="v">
                  <p:oleObj spid="_x0000_s197674" name="Equation" r:id="rId4" imgW="1002960" imgH="1396800" progId="Equation.DSMT4">
                    <p:embed/>
                  </p:oleObj>
                </mc:Choice>
                <mc:Fallback>
                  <p:oleObj name="Equation" r:id="rId4" imgW="1002960" imgH="13968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676400"/>
                          <a:ext cx="1254125"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 name="Table 6"/>
          <p:cNvGraphicFramePr>
            <a:graphicFrameLocks noGrp="1"/>
          </p:cNvGraphicFramePr>
          <p:nvPr/>
        </p:nvGraphicFramePr>
        <p:xfrm>
          <a:off x="5181600" y="2057400"/>
          <a:ext cx="3200400" cy="963930"/>
        </p:xfrm>
        <a:graphic>
          <a:graphicData uri="http://schemas.openxmlformats.org/drawingml/2006/table">
            <a:tbl>
              <a:tblPr/>
              <a:tblGrid>
                <a:gridCol w="144399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100" dirty="0">
                          <a:latin typeface="Calibri"/>
                          <a:ea typeface="Calibri"/>
                          <a:cs typeface="Times New Roman"/>
                        </a:rPr>
                        <a:t>EO coefficient (pm/V)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latin typeface="Calibri"/>
                          <a:ea typeface="Calibri"/>
                          <a:cs typeface="Calibri"/>
                        </a:rPr>
                        <a:t>LiNbO</a:t>
                      </a:r>
                      <a:r>
                        <a:rPr lang="en-US" sz="1100" baseline="-25000" dirty="0">
                          <a:latin typeface="Calibri"/>
                          <a:ea typeface="Calibri"/>
                          <a:cs typeface="Calibri"/>
                        </a:rPr>
                        <a:t>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Calibri"/>
                        </a:rPr>
                        <a:t>LiTaO</a:t>
                      </a:r>
                      <a:r>
                        <a:rPr lang="en-US" sz="1100" baseline="-25000">
                          <a:latin typeface="Calibri"/>
                          <a:ea typeface="Calibri"/>
                          <a:cs typeface="Calibri"/>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100">
                          <a:latin typeface="Calibri"/>
                          <a:ea typeface="Calibri"/>
                          <a:cs typeface="Times New Roman"/>
                        </a:rPr>
                        <a:t>r</a:t>
                      </a:r>
                      <a:r>
                        <a:rPr lang="en-US" sz="1100" baseline="-25000">
                          <a:latin typeface="Calibri"/>
                          <a:ea typeface="Calibri"/>
                          <a:cs typeface="Times New Roman"/>
                        </a:rPr>
                        <a:t>13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100">
                          <a:latin typeface="Calibri"/>
                          <a:ea typeface="Calibri"/>
                          <a:cs typeface="Times New Roman"/>
                        </a:rPr>
                        <a:t>r</a:t>
                      </a:r>
                      <a:r>
                        <a:rPr lang="en-US" sz="1100" baseline="-25000">
                          <a:latin typeface="Calibri"/>
                          <a:ea typeface="Calibri"/>
                          <a:cs typeface="Times New Roman"/>
                        </a:rPr>
                        <a:t>22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latin typeface="Calibri"/>
                          <a:ea typeface="Calibri"/>
                          <a:cs typeface="Times New Roman"/>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100">
                          <a:latin typeface="Calibri"/>
                          <a:ea typeface="Calibri"/>
                          <a:cs typeface="Times New Roman"/>
                        </a:rPr>
                        <a:t>r</a:t>
                      </a:r>
                      <a:r>
                        <a:rPr lang="en-US" sz="1100" baseline="-25000">
                          <a:latin typeface="Calibri"/>
                          <a:ea typeface="Calibri"/>
                          <a:cs typeface="Times New Roman"/>
                        </a:rPr>
                        <a:t>33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30.5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100">
                          <a:latin typeface="Calibri"/>
                          <a:ea typeface="Calibri"/>
                          <a:cs typeface="Times New Roman"/>
                        </a:rPr>
                        <a:t>r</a:t>
                      </a:r>
                      <a:r>
                        <a:rPr lang="en-US" sz="1100" baseline="-25000">
                          <a:latin typeface="Calibri"/>
                          <a:ea typeface="Calibri"/>
                          <a:cs typeface="Times New Roman"/>
                        </a:rPr>
                        <a:t>51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Calibri"/>
                          <a:ea typeface="Calibri"/>
                          <a:cs typeface="Times New Roman"/>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21" name="Group 120"/>
          <p:cNvGrpSpPr/>
          <p:nvPr/>
        </p:nvGrpSpPr>
        <p:grpSpPr>
          <a:xfrm>
            <a:off x="172720" y="3886200"/>
            <a:ext cx="8285480" cy="2731532"/>
            <a:chOff x="172720" y="3886200"/>
            <a:chExt cx="8285480" cy="2731532"/>
          </a:xfrm>
        </p:grpSpPr>
        <p:grpSp>
          <p:nvGrpSpPr>
            <p:cNvPr id="26" name="Group 25"/>
            <p:cNvGrpSpPr/>
            <p:nvPr/>
          </p:nvGrpSpPr>
          <p:grpSpPr>
            <a:xfrm>
              <a:off x="2133600" y="4572000"/>
              <a:ext cx="2209800" cy="685800"/>
              <a:chOff x="1600200" y="4572000"/>
              <a:chExt cx="3581400" cy="1066800"/>
            </a:xfrm>
          </p:grpSpPr>
          <p:grpSp>
            <p:nvGrpSpPr>
              <p:cNvPr id="12" name="Group 11"/>
              <p:cNvGrpSpPr/>
              <p:nvPr/>
            </p:nvGrpSpPr>
            <p:grpSpPr>
              <a:xfrm>
                <a:off x="1600200" y="4572000"/>
                <a:ext cx="2209800" cy="381000"/>
                <a:chOff x="1371600" y="4572000"/>
                <a:chExt cx="2590800" cy="609600"/>
              </a:xfrm>
            </p:grpSpPr>
            <p:sp>
              <p:nvSpPr>
                <p:cNvPr id="8" name="Right Triangle 7"/>
                <p:cNvSpPr/>
                <p:nvPr/>
              </p:nvSpPr>
              <p:spPr bwMode="auto">
                <a:xfrm>
                  <a:off x="3048000" y="4572000"/>
                  <a:ext cx="914400" cy="609600"/>
                </a:xfrm>
                <a:prstGeom prst="r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Right Triangle 8"/>
                <p:cNvSpPr/>
                <p:nvPr/>
              </p:nvSpPr>
              <p:spPr bwMode="auto">
                <a:xfrm rot="10800000">
                  <a:off x="1371600" y="4572000"/>
                  <a:ext cx="914400" cy="609600"/>
                </a:xfrm>
                <a:prstGeom prst="r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10"/>
                <p:cNvSpPr/>
                <p:nvPr/>
              </p:nvSpPr>
              <p:spPr bwMode="auto">
                <a:xfrm>
                  <a:off x="2286000" y="4572000"/>
                  <a:ext cx="762000" cy="609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0" name="Group 19"/>
              <p:cNvGrpSpPr/>
              <p:nvPr/>
            </p:nvGrpSpPr>
            <p:grpSpPr>
              <a:xfrm>
                <a:off x="1600200" y="4572000"/>
                <a:ext cx="762000" cy="1066800"/>
                <a:chOff x="1371600" y="4572000"/>
                <a:chExt cx="914400" cy="1066800"/>
              </a:xfrm>
            </p:grpSpPr>
            <p:sp>
              <p:nvSpPr>
                <p:cNvPr id="17" name="Right Triangle 16"/>
                <p:cNvSpPr/>
                <p:nvPr/>
              </p:nvSpPr>
              <p:spPr bwMode="auto">
                <a:xfrm>
                  <a:off x="1371600" y="4572000"/>
                  <a:ext cx="914400" cy="381000"/>
                </a:xfrm>
                <a:prstGeom prst="rtTriangl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Right Triangle 17"/>
                <p:cNvSpPr/>
                <p:nvPr/>
              </p:nvSpPr>
              <p:spPr bwMode="auto">
                <a:xfrm flipH="1" flipV="1">
                  <a:off x="1371600" y="5257800"/>
                  <a:ext cx="914400" cy="381000"/>
                </a:xfrm>
                <a:prstGeom prst="rtTriangl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1371600" y="4953000"/>
                  <a:ext cx="914400" cy="3048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1" name="Group 20"/>
              <p:cNvGrpSpPr/>
              <p:nvPr/>
            </p:nvGrpSpPr>
            <p:grpSpPr>
              <a:xfrm>
                <a:off x="2971800" y="4572000"/>
                <a:ext cx="2209800" cy="381000"/>
                <a:chOff x="1371600" y="4572000"/>
                <a:chExt cx="2590800" cy="609600"/>
              </a:xfrm>
            </p:grpSpPr>
            <p:sp>
              <p:nvSpPr>
                <p:cNvPr id="22" name="Right Triangle 21"/>
                <p:cNvSpPr/>
                <p:nvPr/>
              </p:nvSpPr>
              <p:spPr bwMode="auto">
                <a:xfrm>
                  <a:off x="3048000" y="4572000"/>
                  <a:ext cx="914400" cy="609600"/>
                </a:xfrm>
                <a:prstGeom prst="r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3" name="Right Triangle 22"/>
                <p:cNvSpPr/>
                <p:nvPr/>
              </p:nvSpPr>
              <p:spPr bwMode="auto">
                <a:xfrm rot="10800000">
                  <a:off x="1371600" y="4572000"/>
                  <a:ext cx="914400" cy="609600"/>
                </a:xfrm>
                <a:prstGeom prst="r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3"/>
                <p:cNvSpPr/>
                <p:nvPr/>
              </p:nvSpPr>
              <p:spPr bwMode="auto">
                <a:xfrm>
                  <a:off x="2286000" y="4572000"/>
                  <a:ext cx="762000" cy="609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25" name="Rectangle 24"/>
              <p:cNvSpPr/>
              <p:nvPr/>
            </p:nvSpPr>
            <p:spPr bwMode="auto">
              <a:xfrm>
                <a:off x="2362200" y="4953000"/>
                <a:ext cx="2743200" cy="6858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7" name="Group 26"/>
            <p:cNvGrpSpPr/>
            <p:nvPr/>
          </p:nvGrpSpPr>
          <p:grpSpPr>
            <a:xfrm>
              <a:off x="4419600" y="4572000"/>
              <a:ext cx="2209800" cy="685800"/>
              <a:chOff x="1600200" y="4572000"/>
              <a:chExt cx="3581400" cy="1066800"/>
            </a:xfrm>
          </p:grpSpPr>
          <p:grpSp>
            <p:nvGrpSpPr>
              <p:cNvPr id="28" name="Group 11"/>
              <p:cNvGrpSpPr/>
              <p:nvPr/>
            </p:nvGrpSpPr>
            <p:grpSpPr>
              <a:xfrm>
                <a:off x="1600200" y="4572000"/>
                <a:ext cx="2209800" cy="381000"/>
                <a:chOff x="1371600" y="4572000"/>
                <a:chExt cx="2590800" cy="609600"/>
              </a:xfrm>
            </p:grpSpPr>
            <p:sp>
              <p:nvSpPr>
                <p:cNvPr id="38" name="Right Triangle 37"/>
                <p:cNvSpPr/>
                <p:nvPr/>
              </p:nvSpPr>
              <p:spPr bwMode="auto">
                <a:xfrm>
                  <a:off x="3048000" y="4572000"/>
                  <a:ext cx="914400" cy="609600"/>
                </a:xfrm>
                <a:prstGeom prst="r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Right Triangle 38"/>
                <p:cNvSpPr/>
                <p:nvPr/>
              </p:nvSpPr>
              <p:spPr bwMode="auto">
                <a:xfrm rot="10800000">
                  <a:off x="1371600" y="4572000"/>
                  <a:ext cx="914400" cy="609600"/>
                </a:xfrm>
                <a:prstGeom prst="r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Rectangle 39"/>
                <p:cNvSpPr/>
                <p:nvPr/>
              </p:nvSpPr>
              <p:spPr bwMode="auto">
                <a:xfrm>
                  <a:off x="2286000" y="4572000"/>
                  <a:ext cx="762000" cy="609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9" name="Group 19"/>
              <p:cNvGrpSpPr/>
              <p:nvPr/>
            </p:nvGrpSpPr>
            <p:grpSpPr>
              <a:xfrm>
                <a:off x="1600200" y="4572000"/>
                <a:ext cx="762000" cy="1066800"/>
                <a:chOff x="1371600" y="4572000"/>
                <a:chExt cx="914400" cy="1066800"/>
              </a:xfrm>
            </p:grpSpPr>
            <p:sp>
              <p:nvSpPr>
                <p:cNvPr id="35" name="Right Triangle 34"/>
                <p:cNvSpPr/>
                <p:nvPr/>
              </p:nvSpPr>
              <p:spPr bwMode="auto">
                <a:xfrm>
                  <a:off x="1371600" y="4572000"/>
                  <a:ext cx="914400" cy="381000"/>
                </a:xfrm>
                <a:prstGeom prst="rtTriangl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Right Triangle 35"/>
                <p:cNvSpPr/>
                <p:nvPr/>
              </p:nvSpPr>
              <p:spPr bwMode="auto">
                <a:xfrm flipH="1" flipV="1">
                  <a:off x="1371600" y="5257800"/>
                  <a:ext cx="914400" cy="381000"/>
                </a:xfrm>
                <a:prstGeom prst="rtTriangl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1371600" y="4953000"/>
                  <a:ext cx="914400" cy="3048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30" name="Group 20"/>
              <p:cNvGrpSpPr/>
              <p:nvPr/>
            </p:nvGrpSpPr>
            <p:grpSpPr>
              <a:xfrm>
                <a:off x="2971800" y="4572000"/>
                <a:ext cx="2209800" cy="381000"/>
                <a:chOff x="1371600" y="4572000"/>
                <a:chExt cx="2590800" cy="609600"/>
              </a:xfrm>
            </p:grpSpPr>
            <p:sp>
              <p:nvSpPr>
                <p:cNvPr id="32" name="Right Triangle 31"/>
                <p:cNvSpPr/>
                <p:nvPr/>
              </p:nvSpPr>
              <p:spPr bwMode="auto">
                <a:xfrm>
                  <a:off x="3048000" y="4572000"/>
                  <a:ext cx="914400" cy="609600"/>
                </a:xfrm>
                <a:prstGeom prst="r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3" name="Right Triangle 32"/>
                <p:cNvSpPr/>
                <p:nvPr/>
              </p:nvSpPr>
              <p:spPr bwMode="auto">
                <a:xfrm rot="10800000">
                  <a:off x="1371600" y="4572000"/>
                  <a:ext cx="914400" cy="609600"/>
                </a:xfrm>
                <a:prstGeom prst="r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2286000" y="4572000"/>
                  <a:ext cx="762000" cy="6096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31" name="Rectangle 30"/>
              <p:cNvSpPr/>
              <p:nvPr/>
            </p:nvSpPr>
            <p:spPr bwMode="auto">
              <a:xfrm>
                <a:off x="2362200" y="4953000"/>
                <a:ext cx="2743200" cy="6858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42" name="Straight Arrow Connector 41"/>
            <p:cNvCxnSpPr/>
            <p:nvPr/>
          </p:nvCxnSpPr>
          <p:spPr bwMode="auto">
            <a:xfrm flipV="1">
              <a:off x="4114800" y="3886200"/>
              <a:ext cx="0" cy="609600"/>
            </a:xfrm>
            <a:prstGeom prst="straightConnector1">
              <a:avLst/>
            </a:prstGeom>
            <a:solidFill>
              <a:schemeClr val="accent1"/>
            </a:solidFill>
            <a:ln w="19050" cap="flat" cmpd="sng" algn="ctr">
              <a:solidFill>
                <a:srgbClr val="002060"/>
              </a:solidFill>
              <a:prstDash val="solid"/>
              <a:round/>
              <a:headEnd type="none" w="med" len="med"/>
              <a:tailEnd type="triangle"/>
            </a:ln>
            <a:effectLst/>
          </p:spPr>
        </p:cxnSp>
        <p:sp>
          <p:nvSpPr>
            <p:cNvPr id="43" name="TextBox 42"/>
            <p:cNvSpPr txBox="1"/>
            <p:nvPr/>
          </p:nvSpPr>
          <p:spPr>
            <a:xfrm>
              <a:off x="4114800" y="4114800"/>
              <a:ext cx="300082" cy="369332"/>
            </a:xfrm>
            <a:prstGeom prst="rect">
              <a:avLst/>
            </a:prstGeom>
            <a:noFill/>
          </p:spPr>
          <p:txBody>
            <a:bodyPr wrap="none" rtlCol="0">
              <a:spAutoFit/>
            </a:bodyPr>
            <a:lstStyle/>
            <a:p>
              <a:r>
                <a:rPr lang="en-US" dirty="0" smtClean="0"/>
                <a:t>c</a:t>
              </a:r>
              <a:endParaRPr lang="en-US" dirty="0"/>
            </a:p>
          </p:txBody>
        </p:sp>
        <p:cxnSp>
          <p:nvCxnSpPr>
            <p:cNvPr id="44" name="Straight Arrow Connector 43"/>
            <p:cNvCxnSpPr/>
            <p:nvPr/>
          </p:nvCxnSpPr>
          <p:spPr bwMode="auto">
            <a:xfrm>
              <a:off x="6172200" y="4495800"/>
              <a:ext cx="304800" cy="152400"/>
            </a:xfrm>
            <a:prstGeom prst="straightConnector1">
              <a:avLst/>
            </a:prstGeom>
            <a:solidFill>
              <a:schemeClr val="accent1"/>
            </a:solidFill>
            <a:ln w="19050" cap="flat" cmpd="sng" algn="ctr">
              <a:solidFill>
                <a:srgbClr val="002060"/>
              </a:solidFill>
              <a:prstDash val="solid"/>
              <a:round/>
              <a:headEnd type="none" w="med" len="med"/>
              <a:tailEnd type="triangle"/>
            </a:ln>
            <a:effectLst/>
          </p:spPr>
        </p:cxnSp>
        <p:sp>
          <p:nvSpPr>
            <p:cNvPr id="45" name="TextBox 44"/>
            <p:cNvSpPr txBox="1"/>
            <p:nvPr/>
          </p:nvSpPr>
          <p:spPr>
            <a:xfrm>
              <a:off x="6172200" y="4114800"/>
              <a:ext cx="300082" cy="369332"/>
            </a:xfrm>
            <a:prstGeom prst="rect">
              <a:avLst/>
            </a:prstGeom>
            <a:noFill/>
          </p:spPr>
          <p:txBody>
            <a:bodyPr wrap="none" rtlCol="0">
              <a:spAutoFit/>
            </a:bodyPr>
            <a:lstStyle/>
            <a:p>
              <a:r>
                <a:rPr lang="en-US" dirty="0" smtClean="0"/>
                <a:t>c</a:t>
              </a:r>
              <a:endParaRPr lang="en-US" dirty="0"/>
            </a:p>
          </p:txBody>
        </p:sp>
        <p:sp>
          <p:nvSpPr>
            <p:cNvPr id="56" name="TextBox 55"/>
            <p:cNvSpPr txBox="1"/>
            <p:nvPr/>
          </p:nvSpPr>
          <p:spPr>
            <a:xfrm>
              <a:off x="1524000" y="4419600"/>
              <a:ext cx="559769" cy="369332"/>
            </a:xfrm>
            <a:prstGeom prst="rect">
              <a:avLst/>
            </a:prstGeom>
            <a:noFill/>
          </p:spPr>
          <p:txBody>
            <a:bodyPr wrap="none" rtlCol="0">
              <a:spAutoFit/>
            </a:bodyPr>
            <a:lstStyle/>
            <a:p>
              <a:r>
                <a:rPr lang="en-US" dirty="0" smtClean="0"/>
                <a:t>V</a:t>
              </a:r>
              <a:r>
                <a:rPr lang="en-US" sz="1200" dirty="0" smtClean="0"/>
                <a:t>DC</a:t>
              </a:r>
              <a:endParaRPr lang="en-US" dirty="0"/>
            </a:p>
          </p:txBody>
        </p:sp>
        <p:grpSp>
          <p:nvGrpSpPr>
            <p:cNvPr id="62" name="Group 61"/>
            <p:cNvGrpSpPr/>
            <p:nvPr/>
          </p:nvGrpSpPr>
          <p:grpSpPr>
            <a:xfrm>
              <a:off x="1600200" y="4724400"/>
              <a:ext cx="914400" cy="381000"/>
              <a:chOff x="685800" y="4343400"/>
              <a:chExt cx="914400" cy="381000"/>
            </a:xfrm>
          </p:grpSpPr>
          <p:cxnSp>
            <p:nvCxnSpPr>
              <p:cNvPr id="51" name="Straight Connector 50"/>
              <p:cNvCxnSpPr/>
              <p:nvPr/>
            </p:nvCxnSpPr>
            <p:spPr bwMode="auto">
              <a:xfrm>
                <a:off x="914400" y="4724400"/>
                <a:ext cx="6858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914400" y="4343400"/>
                <a:ext cx="6858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914400" y="4343400"/>
                <a:ext cx="0" cy="152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flipV="1">
                <a:off x="914400" y="4648200"/>
                <a:ext cx="0" cy="762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685800" y="4495800"/>
                <a:ext cx="381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a:off x="838200" y="4648200"/>
                <a:ext cx="152400"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63" name="TextBox 62"/>
            <p:cNvSpPr txBox="1"/>
            <p:nvPr/>
          </p:nvSpPr>
          <p:spPr>
            <a:xfrm>
              <a:off x="4876800" y="4800600"/>
              <a:ext cx="1606530" cy="553998"/>
            </a:xfrm>
            <a:prstGeom prst="rect">
              <a:avLst/>
            </a:prstGeom>
            <a:noFill/>
          </p:spPr>
          <p:txBody>
            <a:bodyPr wrap="none" rtlCol="0">
              <a:spAutoFit/>
            </a:bodyPr>
            <a:lstStyle/>
            <a:p>
              <a:r>
                <a:rPr lang="en-US" sz="1200" dirty="0" smtClean="0"/>
                <a:t>LiNbO</a:t>
              </a:r>
              <a:r>
                <a:rPr lang="en-US" sz="1200" baseline="-25000" dirty="0" smtClean="0"/>
                <a:t>3</a:t>
              </a:r>
              <a:r>
                <a:rPr lang="en-US" sz="1200" dirty="0" smtClean="0"/>
                <a:t> compensator</a:t>
              </a:r>
            </a:p>
            <a:p>
              <a:endParaRPr lang="en-US" dirty="0"/>
            </a:p>
          </p:txBody>
        </p:sp>
        <p:grpSp>
          <p:nvGrpSpPr>
            <p:cNvPr id="64" name="Group 63"/>
            <p:cNvGrpSpPr/>
            <p:nvPr/>
          </p:nvGrpSpPr>
          <p:grpSpPr>
            <a:xfrm flipH="1">
              <a:off x="685800" y="4399610"/>
              <a:ext cx="815422" cy="1315390"/>
              <a:chOff x="5280578" y="914400"/>
              <a:chExt cx="1044022" cy="1315390"/>
            </a:xfrm>
          </p:grpSpPr>
          <p:cxnSp>
            <p:nvCxnSpPr>
              <p:cNvPr id="65" name="Straight Connector 16"/>
              <p:cNvCxnSpPr/>
              <p:nvPr/>
            </p:nvCxnSpPr>
            <p:spPr bwMode="auto">
              <a:xfrm flipV="1">
                <a:off x="5791200" y="1752600"/>
                <a:ext cx="533399" cy="47719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6" name="Straight Connector 17"/>
              <p:cNvCxnSpPr>
                <a:endCxn id="69" idx="6"/>
              </p:cNvCxnSpPr>
              <p:nvPr/>
            </p:nvCxnSpPr>
            <p:spPr bwMode="auto">
              <a:xfrm flipV="1">
                <a:off x="5638800" y="1564640"/>
                <a:ext cx="685800" cy="63806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67" name="Straight Connector 66"/>
              <p:cNvCxnSpPr/>
              <p:nvPr/>
            </p:nvCxnSpPr>
            <p:spPr bwMode="auto">
              <a:xfrm flipV="1">
                <a:off x="5562599" y="1447800"/>
                <a:ext cx="685801" cy="626547"/>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nvGrpSpPr>
              <p:cNvPr id="68" name="Group 81"/>
              <p:cNvGrpSpPr/>
              <p:nvPr/>
            </p:nvGrpSpPr>
            <p:grpSpPr>
              <a:xfrm>
                <a:off x="5280578" y="914400"/>
                <a:ext cx="1044022" cy="1300480"/>
                <a:chOff x="5280578" y="914400"/>
                <a:chExt cx="1044022" cy="1300480"/>
              </a:xfrm>
            </p:grpSpPr>
            <p:sp>
              <p:nvSpPr>
                <p:cNvPr id="69" name="Oval 13"/>
                <p:cNvSpPr/>
                <p:nvPr/>
              </p:nvSpPr>
              <p:spPr bwMode="auto">
                <a:xfrm flipV="1">
                  <a:off x="5334000" y="914400"/>
                  <a:ext cx="990600" cy="130048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70" name="Straight Connector 69"/>
                <p:cNvCxnSpPr/>
                <p:nvPr/>
              </p:nvCxnSpPr>
              <p:spPr bwMode="auto">
                <a:xfrm rot="2700000" flipV="1">
                  <a:off x="5610695" y="831352"/>
                  <a:ext cx="0" cy="567086"/>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71" name="Straight Connector 70"/>
                <p:cNvCxnSpPr/>
                <p:nvPr/>
              </p:nvCxnSpPr>
              <p:spPr bwMode="auto">
                <a:xfrm flipV="1">
                  <a:off x="5280578" y="990600"/>
                  <a:ext cx="586822" cy="551619"/>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72" name="Straight Connector 71"/>
                <p:cNvCxnSpPr/>
                <p:nvPr/>
              </p:nvCxnSpPr>
              <p:spPr bwMode="auto">
                <a:xfrm flipV="1">
                  <a:off x="5325645" y="1066800"/>
                  <a:ext cx="694155" cy="620734"/>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73" name="Straight Connector 72"/>
                <p:cNvCxnSpPr>
                  <a:endCxn id="69" idx="5"/>
                </p:cNvCxnSpPr>
                <p:nvPr/>
              </p:nvCxnSpPr>
              <p:spPr bwMode="auto">
                <a:xfrm flipV="1">
                  <a:off x="5395774" y="1104851"/>
                  <a:ext cx="783756" cy="702936"/>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74" name="Straight Connector 73"/>
                <p:cNvCxnSpPr/>
                <p:nvPr/>
              </p:nvCxnSpPr>
              <p:spPr bwMode="auto">
                <a:xfrm flipV="1">
                  <a:off x="5410199" y="1219200"/>
                  <a:ext cx="838201" cy="752874"/>
                </a:xfrm>
                <a:prstGeom prst="line">
                  <a:avLst/>
                </a:prstGeom>
                <a:solidFill>
                  <a:schemeClr val="accent1"/>
                </a:solidFill>
                <a:ln w="15875" cap="flat" cmpd="sng" algn="ctr">
                  <a:solidFill>
                    <a:srgbClr val="666633"/>
                  </a:solidFill>
                  <a:prstDash val="solid"/>
                  <a:round/>
                  <a:headEnd type="none" w="med" len="med"/>
                  <a:tailEnd type="none" w="med" len="med"/>
                </a:ln>
                <a:effectLst/>
              </p:spPr>
            </p:cxnSp>
            <p:sp>
              <p:nvSpPr>
                <p:cNvPr id="75" name="Oval 74"/>
                <p:cNvSpPr/>
                <p:nvPr/>
              </p:nvSpPr>
              <p:spPr bwMode="auto">
                <a:xfrm rot="2700000" flipV="1">
                  <a:off x="5844505" y="1545655"/>
                  <a:ext cx="67310" cy="35443"/>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grpSp>
          <p:nvGrpSpPr>
            <p:cNvPr id="76" name="Group 75"/>
            <p:cNvGrpSpPr/>
            <p:nvPr/>
          </p:nvGrpSpPr>
          <p:grpSpPr>
            <a:xfrm>
              <a:off x="6705600" y="4475810"/>
              <a:ext cx="914400" cy="1315390"/>
              <a:chOff x="5280578" y="914400"/>
              <a:chExt cx="1044022" cy="1315390"/>
            </a:xfrm>
          </p:grpSpPr>
          <p:cxnSp>
            <p:nvCxnSpPr>
              <p:cNvPr id="77" name="Straight Connector 16"/>
              <p:cNvCxnSpPr/>
              <p:nvPr/>
            </p:nvCxnSpPr>
            <p:spPr bwMode="auto">
              <a:xfrm flipV="1">
                <a:off x="5791200" y="1752600"/>
                <a:ext cx="533399" cy="47719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78" name="Straight Connector 17"/>
              <p:cNvCxnSpPr>
                <a:endCxn id="81" idx="6"/>
              </p:cNvCxnSpPr>
              <p:nvPr/>
            </p:nvCxnSpPr>
            <p:spPr bwMode="auto">
              <a:xfrm flipV="1">
                <a:off x="5638800" y="1564640"/>
                <a:ext cx="685800" cy="638060"/>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79" name="Straight Connector 78"/>
              <p:cNvCxnSpPr/>
              <p:nvPr/>
            </p:nvCxnSpPr>
            <p:spPr bwMode="auto">
              <a:xfrm flipV="1">
                <a:off x="5562599" y="1447800"/>
                <a:ext cx="685801" cy="626547"/>
              </a:xfrm>
              <a:prstGeom prst="line">
                <a:avLst/>
              </a:prstGeom>
              <a:solidFill>
                <a:schemeClr val="accent1"/>
              </a:solidFill>
              <a:ln w="15875" cap="flat" cmpd="sng" algn="ctr">
                <a:solidFill>
                  <a:srgbClr val="666633"/>
                </a:solidFill>
                <a:prstDash val="solid"/>
                <a:round/>
                <a:headEnd type="none" w="med" len="med"/>
                <a:tailEnd type="none" w="med" len="med"/>
              </a:ln>
              <a:effectLst/>
            </p:spPr>
          </p:cxnSp>
          <p:grpSp>
            <p:nvGrpSpPr>
              <p:cNvPr id="80" name="Group 81"/>
              <p:cNvGrpSpPr/>
              <p:nvPr/>
            </p:nvGrpSpPr>
            <p:grpSpPr>
              <a:xfrm>
                <a:off x="5280578" y="914400"/>
                <a:ext cx="1044022" cy="1300480"/>
                <a:chOff x="5280578" y="914400"/>
                <a:chExt cx="1044022" cy="1300480"/>
              </a:xfrm>
            </p:grpSpPr>
            <p:sp>
              <p:nvSpPr>
                <p:cNvPr id="81" name="Oval 13"/>
                <p:cNvSpPr/>
                <p:nvPr/>
              </p:nvSpPr>
              <p:spPr bwMode="auto">
                <a:xfrm flipV="1">
                  <a:off x="5334000" y="914400"/>
                  <a:ext cx="990600" cy="1300480"/>
                </a:xfrm>
                <a:prstGeom prst="ellipse">
                  <a:avLst/>
                </a:prstGeom>
                <a:no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2" name="Straight Connector 81"/>
                <p:cNvCxnSpPr/>
                <p:nvPr/>
              </p:nvCxnSpPr>
              <p:spPr bwMode="auto">
                <a:xfrm rot="2700000" flipV="1">
                  <a:off x="5610695" y="831352"/>
                  <a:ext cx="0" cy="567086"/>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83" name="Straight Connector 82"/>
                <p:cNvCxnSpPr/>
                <p:nvPr/>
              </p:nvCxnSpPr>
              <p:spPr bwMode="auto">
                <a:xfrm flipV="1">
                  <a:off x="5280578" y="990600"/>
                  <a:ext cx="586822" cy="551619"/>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84" name="Straight Connector 83"/>
                <p:cNvCxnSpPr/>
                <p:nvPr/>
              </p:nvCxnSpPr>
              <p:spPr bwMode="auto">
                <a:xfrm flipV="1">
                  <a:off x="5325645" y="1066800"/>
                  <a:ext cx="694155" cy="620734"/>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85" name="Straight Connector 84"/>
                <p:cNvCxnSpPr>
                  <a:endCxn id="81" idx="5"/>
                </p:cNvCxnSpPr>
                <p:nvPr/>
              </p:nvCxnSpPr>
              <p:spPr bwMode="auto">
                <a:xfrm flipV="1">
                  <a:off x="5395774" y="1104851"/>
                  <a:ext cx="783756" cy="702936"/>
                </a:xfrm>
                <a:prstGeom prst="line">
                  <a:avLst/>
                </a:prstGeom>
                <a:solidFill>
                  <a:schemeClr val="accent1"/>
                </a:solidFill>
                <a:ln w="15875" cap="flat" cmpd="sng" algn="ctr">
                  <a:solidFill>
                    <a:srgbClr val="666633"/>
                  </a:solidFill>
                  <a:prstDash val="solid"/>
                  <a:round/>
                  <a:headEnd type="none" w="med" len="med"/>
                  <a:tailEnd type="none" w="med" len="med"/>
                </a:ln>
                <a:effectLst/>
              </p:spPr>
            </p:cxnSp>
            <p:cxnSp>
              <p:nvCxnSpPr>
                <p:cNvPr id="86" name="Straight Connector 85"/>
                <p:cNvCxnSpPr/>
                <p:nvPr/>
              </p:nvCxnSpPr>
              <p:spPr bwMode="auto">
                <a:xfrm flipV="1">
                  <a:off x="5410199" y="1219200"/>
                  <a:ext cx="838201" cy="752874"/>
                </a:xfrm>
                <a:prstGeom prst="line">
                  <a:avLst/>
                </a:prstGeom>
                <a:solidFill>
                  <a:schemeClr val="accent1"/>
                </a:solidFill>
                <a:ln w="15875" cap="flat" cmpd="sng" algn="ctr">
                  <a:solidFill>
                    <a:srgbClr val="666633"/>
                  </a:solidFill>
                  <a:prstDash val="solid"/>
                  <a:round/>
                  <a:headEnd type="none" w="med" len="med"/>
                  <a:tailEnd type="none" w="med" len="med"/>
                </a:ln>
                <a:effectLst/>
              </p:spPr>
            </p:cxnSp>
            <p:sp>
              <p:nvSpPr>
                <p:cNvPr id="87" name="Oval 86"/>
                <p:cNvSpPr/>
                <p:nvPr/>
              </p:nvSpPr>
              <p:spPr bwMode="auto">
                <a:xfrm rot="2700000" flipV="1">
                  <a:off x="5844505" y="1545655"/>
                  <a:ext cx="67310" cy="35443"/>
                </a:xfrm>
                <a:prstGeom prst="ellipse">
                  <a:avLst/>
                </a:prstGeom>
                <a:solidFill>
                  <a:srgbClr val="C00000"/>
                </a:solidFill>
                <a:ln w="15875" cap="flat" cmpd="sng" algn="ctr">
                  <a:solidFill>
                    <a:srgbClr val="6666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cxnSp>
          <p:nvCxnSpPr>
            <p:cNvPr id="89" name="Straight Arrow Connector 88"/>
            <p:cNvCxnSpPr/>
            <p:nvPr/>
          </p:nvCxnSpPr>
          <p:spPr bwMode="auto">
            <a:xfrm>
              <a:off x="228600" y="5029200"/>
              <a:ext cx="8229600" cy="76200"/>
            </a:xfrm>
            <a:prstGeom prst="straightConnector1">
              <a:avLst/>
            </a:prstGeom>
            <a:solidFill>
              <a:schemeClr val="accent1"/>
            </a:solidFill>
            <a:ln w="12700" cap="flat" cmpd="sng" algn="ctr">
              <a:solidFill>
                <a:schemeClr val="tx1"/>
              </a:solidFill>
              <a:prstDash val="dashDot"/>
              <a:round/>
              <a:headEnd type="none" w="med" len="med"/>
              <a:tailEnd type="arrow"/>
            </a:ln>
            <a:effectLst/>
          </p:spPr>
        </p:cxnSp>
        <p:cxnSp>
          <p:nvCxnSpPr>
            <p:cNvPr id="91" name="Straight Arrow Connector 90"/>
            <p:cNvCxnSpPr/>
            <p:nvPr/>
          </p:nvCxnSpPr>
          <p:spPr bwMode="auto">
            <a:xfrm>
              <a:off x="1828800" y="6172200"/>
              <a:ext cx="914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3" name="Straight Arrow Connector 92"/>
            <p:cNvCxnSpPr/>
            <p:nvPr/>
          </p:nvCxnSpPr>
          <p:spPr bwMode="auto">
            <a:xfrm flipV="1">
              <a:off x="1828800" y="5638800"/>
              <a:ext cx="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5" name="Straight Arrow Connector 94"/>
            <p:cNvCxnSpPr/>
            <p:nvPr/>
          </p:nvCxnSpPr>
          <p:spPr bwMode="auto">
            <a:xfrm>
              <a:off x="1828800" y="6172200"/>
              <a:ext cx="3810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8" name="TextBox 97"/>
            <p:cNvSpPr txBox="1"/>
            <p:nvPr/>
          </p:nvSpPr>
          <p:spPr>
            <a:xfrm>
              <a:off x="2743200" y="5867400"/>
              <a:ext cx="300082" cy="369332"/>
            </a:xfrm>
            <a:prstGeom prst="rect">
              <a:avLst/>
            </a:prstGeom>
            <a:noFill/>
          </p:spPr>
          <p:txBody>
            <a:bodyPr wrap="none" rtlCol="0">
              <a:spAutoFit/>
            </a:bodyPr>
            <a:lstStyle/>
            <a:p>
              <a:r>
                <a:rPr lang="en-US" dirty="0" smtClean="0"/>
                <a:t>y</a:t>
              </a:r>
              <a:endParaRPr lang="en-US" dirty="0"/>
            </a:p>
          </p:txBody>
        </p:sp>
        <p:sp>
          <p:nvSpPr>
            <p:cNvPr id="100" name="TextBox 99"/>
            <p:cNvSpPr txBox="1"/>
            <p:nvPr/>
          </p:nvSpPr>
          <p:spPr>
            <a:xfrm>
              <a:off x="1828800" y="5410200"/>
              <a:ext cx="300082" cy="369332"/>
            </a:xfrm>
            <a:prstGeom prst="rect">
              <a:avLst/>
            </a:prstGeom>
            <a:noFill/>
          </p:spPr>
          <p:txBody>
            <a:bodyPr wrap="none" rtlCol="0">
              <a:spAutoFit/>
            </a:bodyPr>
            <a:lstStyle/>
            <a:p>
              <a:r>
                <a:rPr lang="en-US" dirty="0" smtClean="0"/>
                <a:t>z</a:t>
              </a:r>
              <a:endParaRPr lang="en-US" dirty="0"/>
            </a:p>
          </p:txBody>
        </p:sp>
        <p:sp>
          <p:nvSpPr>
            <p:cNvPr id="101" name="TextBox 100"/>
            <p:cNvSpPr txBox="1"/>
            <p:nvPr/>
          </p:nvSpPr>
          <p:spPr>
            <a:xfrm>
              <a:off x="2209800" y="6248400"/>
              <a:ext cx="300082" cy="369332"/>
            </a:xfrm>
            <a:prstGeom prst="rect">
              <a:avLst/>
            </a:prstGeom>
            <a:noFill/>
          </p:spPr>
          <p:txBody>
            <a:bodyPr wrap="none" rtlCol="0">
              <a:spAutoFit/>
            </a:bodyPr>
            <a:lstStyle/>
            <a:p>
              <a:r>
                <a:rPr lang="en-US" dirty="0" smtClean="0"/>
                <a:t>x</a:t>
              </a:r>
              <a:endParaRPr lang="en-US" dirty="0"/>
            </a:p>
          </p:txBody>
        </p:sp>
        <p:cxnSp>
          <p:nvCxnSpPr>
            <p:cNvPr id="103" name="Straight Connector 102"/>
            <p:cNvCxnSpPr/>
            <p:nvPr/>
          </p:nvCxnSpPr>
          <p:spPr bwMode="auto">
            <a:xfrm>
              <a:off x="2590800" y="5257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4287520" y="5207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Arrow Connector 106"/>
            <p:cNvCxnSpPr/>
            <p:nvPr/>
          </p:nvCxnSpPr>
          <p:spPr bwMode="auto">
            <a:xfrm flipV="1">
              <a:off x="2550160" y="5516880"/>
              <a:ext cx="1747520" cy="20320"/>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110" name="TextBox 109"/>
            <p:cNvSpPr txBox="1"/>
            <p:nvPr/>
          </p:nvSpPr>
          <p:spPr>
            <a:xfrm>
              <a:off x="3332480" y="5557520"/>
              <a:ext cx="312906" cy="369332"/>
            </a:xfrm>
            <a:prstGeom prst="rect">
              <a:avLst/>
            </a:prstGeom>
            <a:noFill/>
          </p:spPr>
          <p:txBody>
            <a:bodyPr wrap="none" rtlCol="0">
              <a:spAutoFit/>
            </a:bodyPr>
            <a:lstStyle/>
            <a:p>
              <a:r>
                <a:rPr lang="en-US" dirty="0"/>
                <a:t>L</a:t>
              </a:r>
            </a:p>
          </p:txBody>
        </p:sp>
        <p:sp>
          <p:nvSpPr>
            <p:cNvPr id="111" name="TextBox 110"/>
            <p:cNvSpPr txBox="1"/>
            <p:nvPr/>
          </p:nvSpPr>
          <p:spPr>
            <a:xfrm>
              <a:off x="3637280" y="4836160"/>
              <a:ext cx="312906" cy="369332"/>
            </a:xfrm>
            <a:prstGeom prst="rect">
              <a:avLst/>
            </a:prstGeom>
            <a:noFill/>
          </p:spPr>
          <p:txBody>
            <a:bodyPr wrap="none" rtlCol="0">
              <a:spAutoFit/>
            </a:bodyPr>
            <a:lstStyle/>
            <a:p>
              <a:r>
                <a:rPr lang="en-US" dirty="0" smtClean="0"/>
                <a:t>d</a:t>
              </a:r>
              <a:endParaRPr lang="en-US" dirty="0"/>
            </a:p>
          </p:txBody>
        </p:sp>
        <p:cxnSp>
          <p:nvCxnSpPr>
            <p:cNvPr id="113" name="Straight Arrow Connector 112"/>
            <p:cNvCxnSpPr/>
            <p:nvPr/>
          </p:nvCxnSpPr>
          <p:spPr bwMode="auto">
            <a:xfrm>
              <a:off x="3992880" y="4805680"/>
              <a:ext cx="0" cy="436880"/>
            </a:xfrm>
            <a:prstGeom prst="straightConnector1">
              <a:avLst/>
            </a:prstGeom>
            <a:solidFill>
              <a:schemeClr val="accent1"/>
            </a:solidFill>
            <a:ln w="9525" cap="flat" cmpd="sng" algn="ctr">
              <a:solidFill>
                <a:schemeClr val="tx1"/>
              </a:solidFill>
              <a:prstDash val="solid"/>
              <a:round/>
              <a:headEnd type="arrow" w="med" len="med"/>
              <a:tailEnd type="arrow"/>
            </a:ln>
            <a:effectLst/>
          </p:spPr>
        </p:cxnSp>
        <p:sp>
          <p:nvSpPr>
            <p:cNvPr id="114" name="TextBox 113"/>
            <p:cNvSpPr txBox="1"/>
            <p:nvPr/>
          </p:nvSpPr>
          <p:spPr>
            <a:xfrm>
              <a:off x="1117600" y="4135120"/>
              <a:ext cx="668773" cy="369332"/>
            </a:xfrm>
            <a:prstGeom prst="rect">
              <a:avLst/>
            </a:prstGeom>
            <a:noFill/>
          </p:spPr>
          <p:txBody>
            <a:bodyPr wrap="none" rtlCol="0">
              <a:spAutoFit/>
            </a:bodyPr>
            <a:lstStyle/>
            <a:p>
              <a:r>
                <a:rPr lang="en-US" dirty="0" smtClean="0"/>
                <a:t>+45</a:t>
              </a:r>
              <a:r>
                <a:rPr lang="en-US" dirty="0" smtClean="0">
                  <a:sym typeface="Symbol"/>
                </a:rPr>
                <a:t></a:t>
              </a:r>
              <a:endParaRPr lang="en-US" dirty="0"/>
            </a:p>
          </p:txBody>
        </p:sp>
        <p:sp>
          <p:nvSpPr>
            <p:cNvPr id="115" name="TextBox 114"/>
            <p:cNvSpPr txBox="1"/>
            <p:nvPr/>
          </p:nvSpPr>
          <p:spPr>
            <a:xfrm>
              <a:off x="7498080" y="4358640"/>
              <a:ext cx="611065" cy="369332"/>
            </a:xfrm>
            <a:prstGeom prst="rect">
              <a:avLst/>
            </a:prstGeom>
            <a:noFill/>
          </p:spPr>
          <p:txBody>
            <a:bodyPr wrap="none" rtlCol="0">
              <a:spAutoFit/>
            </a:bodyPr>
            <a:lstStyle/>
            <a:p>
              <a:r>
                <a:rPr lang="en-US" dirty="0" smtClean="0"/>
                <a:t>-45</a:t>
              </a:r>
              <a:r>
                <a:rPr lang="en-US" dirty="0" smtClean="0">
                  <a:sym typeface="Symbol"/>
                </a:rPr>
                <a:t></a:t>
              </a:r>
              <a:endParaRPr lang="en-US" dirty="0"/>
            </a:p>
          </p:txBody>
        </p:sp>
        <p:sp>
          <p:nvSpPr>
            <p:cNvPr id="116" name="Right Arrow 115"/>
            <p:cNvSpPr/>
            <p:nvPr/>
          </p:nvSpPr>
          <p:spPr bwMode="auto">
            <a:xfrm>
              <a:off x="172720" y="4978400"/>
              <a:ext cx="375920" cy="182880"/>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7" name="Right Arrow 116"/>
            <p:cNvSpPr/>
            <p:nvPr/>
          </p:nvSpPr>
          <p:spPr bwMode="auto">
            <a:xfrm>
              <a:off x="7843520" y="5029200"/>
              <a:ext cx="375920" cy="182880"/>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8" name="TextBox 117"/>
            <p:cNvSpPr txBox="1"/>
            <p:nvPr/>
          </p:nvSpPr>
          <p:spPr>
            <a:xfrm>
              <a:off x="223520" y="5405120"/>
              <a:ext cx="377026" cy="369332"/>
            </a:xfrm>
            <a:prstGeom prst="rect">
              <a:avLst/>
            </a:prstGeom>
            <a:noFill/>
          </p:spPr>
          <p:txBody>
            <a:bodyPr wrap="none" rtlCol="0">
              <a:spAutoFit/>
            </a:bodyPr>
            <a:lstStyle/>
            <a:p>
              <a:r>
                <a:rPr lang="en-US" dirty="0" smtClean="0"/>
                <a:t>In</a:t>
              </a:r>
              <a:endParaRPr lang="en-US" dirty="0"/>
            </a:p>
          </p:txBody>
        </p:sp>
        <p:sp>
          <p:nvSpPr>
            <p:cNvPr id="119" name="TextBox 118"/>
            <p:cNvSpPr txBox="1"/>
            <p:nvPr/>
          </p:nvSpPr>
          <p:spPr>
            <a:xfrm>
              <a:off x="7772400" y="5262880"/>
              <a:ext cx="556563" cy="369332"/>
            </a:xfrm>
            <a:prstGeom prst="rect">
              <a:avLst/>
            </a:prstGeom>
            <a:noFill/>
          </p:spPr>
          <p:txBody>
            <a:bodyPr wrap="none" rtlCol="0">
              <a:spAutoFit/>
            </a:bodyPr>
            <a:lstStyle/>
            <a:p>
              <a:r>
                <a:rPr lang="en-US" dirty="0" smtClean="0"/>
                <a:t>Out</a:t>
              </a:r>
              <a:endParaRPr lang="en-US" dirty="0"/>
            </a:p>
          </p:txBody>
        </p:sp>
        <p:sp>
          <p:nvSpPr>
            <p:cNvPr id="120" name="TextBox 119"/>
            <p:cNvSpPr txBox="1"/>
            <p:nvPr/>
          </p:nvSpPr>
          <p:spPr>
            <a:xfrm>
              <a:off x="4287520" y="5638800"/>
              <a:ext cx="3335528" cy="307777"/>
            </a:xfrm>
            <a:prstGeom prst="rect">
              <a:avLst/>
            </a:prstGeom>
            <a:noFill/>
          </p:spPr>
          <p:txBody>
            <a:bodyPr wrap="none" rtlCol="0">
              <a:spAutoFit/>
            </a:bodyPr>
            <a:lstStyle/>
            <a:p>
              <a:r>
                <a:rPr lang="en-US" sz="1400" dirty="0" smtClean="0"/>
                <a:t>To compensate for natural birefringence</a:t>
              </a:r>
              <a:endParaRPr lang="en-US" sz="1400" dirty="0"/>
            </a:p>
          </p:txBody>
        </p:sp>
      </p:grpSp>
      <p:sp>
        <p:nvSpPr>
          <p:cNvPr id="123" name="TextBox 122"/>
          <p:cNvSpPr txBox="1"/>
          <p:nvPr/>
        </p:nvSpPr>
        <p:spPr>
          <a:xfrm>
            <a:off x="4683760" y="3992880"/>
            <a:ext cx="1569660" cy="369332"/>
          </a:xfrm>
          <a:prstGeom prst="rect">
            <a:avLst/>
          </a:prstGeom>
          <a:noFill/>
        </p:spPr>
        <p:txBody>
          <a:bodyPr wrap="none" rtlCol="0">
            <a:spAutoFit/>
          </a:bodyPr>
          <a:lstStyle/>
          <a:p>
            <a:r>
              <a:rPr lang="en-US" dirty="0" smtClean="0"/>
              <a:t>C-optical axis</a:t>
            </a:r>
            <a:endParaRPr lang="en-US" dirty="0"/>
          </a:p>
        </p:txBody>
      </p:sp>
      <p:pic>
        <p:nvPicPr>
          <p:cNvPr id="197636" name="Picture 4" descr="http://www.hilger-crystals.co.uk/images/lithium.jpg"/>
          <p:cNvPicPr>
            <a:picLocks noChangeAspect="1" noChangeArrowheads="1"/>
          </p:cNvPicPr>
          <p:nvPr/>
        </p:nvPicPr>
        <p:blipFill>
          <a:blip r:embed="rId6" cstate="print"/>
          <a:srcRect/>
          <a:stretch>
            <a:fillRect/>
          </a:stretch>
        </p:blipFill>
        <p:spPr bwMode="auto">
          <a:xfrm>
            <a:off x="7115175" y="144823"/>
            <a:ext cx="1876425" cy="167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7636"/>
                                        </p:tgtEl>
                                        <p:attrNameLst>
                                          <p:attrName>style.visibility</p:attrName>
                                        </p:attrNameLst>
                                      </p:cBhvr>
                                      <p:to>
                                        <p:strVal val="visible"/>
                                      </p:to>
                                    </p:set>
                                    <p:animEffect transition="in" filter="box(in)">
                                      <p:cBhvr>
                                        <p:cTn id="12" dur="500"/>
                                        <p:tgtEl>
                                          <p:spTgt spid="19763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7638"/>
                                        </p:tgtEl>
                                        <p:attrNameLst>
                                          <p:attrName>style.visibility</p:attrName>
                                        </p:attrNameLst>
                                      </p:cBhvr>
                                      <p:to>
                                        <p:strVal val="visible"/>
                                      </p:to>
                                    </p:set>
                                    <p:animEffect transition="in" filter="box(in)">
                                      <p:cBhvr>
                                        <p:cTn id="17" dur="500"/>
                                        <p:tgtEl>
                                          <p:spTgt spid="1976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box(in)">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box(in)">
                                      <p:cBhvr>
                                        <p:cTn id="32" dur="500"/>
                                        <p:tgtEl>
                                          <p:spTgt spid="12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3"/>
                                        </p:tgtEl>
                                        <p:attrNameLst>
                                          <p:attrName>style.visibility</p:attrName>
                                        </p:attrNameLst>
                                      </p:cBhvr>
                                      <p:to>
                                        <p:strVal val="visible"/>
                                      </p:to>
                                    </p:set>
                                    <p:animEffect transition="in" filter="box(in)">
                                      <p:cBhvr>
                                        <p:cTn id="3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2800" dirty="0" smtClean="0"/>
              <a:t>Anharmonicity</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a:t>
            </a:fld>
            <a:endParaRPr lang="en-US"/>
          </a:p>
        </p:txBody>
      </p:sp>
      <p:grpSp>
        <p:nvGrpSpPr>
          <p:cNvPr id="32" name="Group 31"/>
          <p:cNvGrpSpPr/>
          <p:nvPr/>
        </p:nvGrpSpPr>
        <p:grpSpPr>
          <a:xfrm>
            <a:off x="304800" y="1143000"/>
            <a:ext cx="2209800" cy="2209800"/>
            <a:chOff x="1600200" y="4191000"/>
            <a:chExt cx="2209800" cy="2209800"/>
          </a:xfrm>
        </p:grpSpPr>
        <p:grpSp>
          <p:nvGrpSpPr>
            <p:cNvPr id="33" name="Group 169"/>
            <p:cNvGrpSpPr/>
            <p:nvPr/>
          </p:nvGrpSpPr>
          <p:grpSpPr>
            <a:xfrm>
              <a:off x="2590800" y="5105400"/>
              <a:ext cx="304800" cy="369332"/>
              <a:chOff x="838200" y="5181600"/>
              <a:chExt cx="304800" cy="369332"/>
            </a:xfrm>
          </p:grpSpPr>
          <p:sp>
            <p:nvSpPr>
              <p:cNvPr id="58" name="Oval 5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TextBox 5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4" name="Group 172"/>
            <p:cNvGrpSpPr/>
            <p:nvPr/>
          </p:nvGrpSpPr>
          <p:grpSpPr>
            <a:xfrm>
              <a:off x="3429000" y="5105400"/>
              <a:ext cx="381000" cy="381000"/>
              <a:chOff x="5562600" y="4648200"/>
              <a:chExt cx="381000" cy="381000"/>
            </a:xfrm>
          </p:grpSpPr>
          <p:sp>
            <p:nvSpPr>
              <p:cNvPr id="56" name="Oval 5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7" name="TextBox 5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5" name="Group 173"/>
            <p:cNvGrpSpPr/>
            <p:nvPr/>
          </p:nvGrpSpPr>
          <p:grpSpPr>
            <a:xfrm>
              <a:off x="1600200" y="5105400"/>
              <a:ext cx="381000" cy="381000"/>
              <a:chOff x="5562600" y="4648200"/>
              <a:chExt cx="381000" cy="381000"/>
            </a:xfrm>
          </p:grpSpPr>
          <p:sp>
            <p:nvSpPr>
              <p:cNvPr id="54" name="Oval 53"/>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5" name="TextBox 54"/>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6" name="Group 176"/>
            <p:cNvGrpSpPr/>
            <p:nvPr/>
          </p:nvGrpSpPr>
          <p:grpSpPr>
            <a:xfrm>
              <a:off x="1676400" y="6019800"/>
              <a:ext cx="304800" cy="369332"/>
              <a:chOff x="838200" y="5181600"/>
              <a:chExt cx="304800" cy="369332"/>
            </a:xfrm>
          </p:grpSpPr>
          <p:sp>
            <p:nvSpPr>
              <p:cNvPr id="52" name="Oval 51"/>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3" name="TextBox 52"/>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7" name="Group 179"/>
            <p:cNvGrpSpPr/>
            <p:nvPr/>
          </p:nvGrpSpPr>
          <p:grpSpPr>
            <a:xfrm>
              <a:off x="2514600" y="6019800"/>
              <a:ext cx="381000" cy="381000"/>
              <a:chOff x="5562600" y="4648200"/>
              <a:chExt cx="381000" cy="381000"/>
            </a:xfrm>
          </p:grpSpPr>
          <p:sp>
            <p:nvSpPr>
              <p:cNvPr id="50" name="Oval 4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1" name="TextBox 5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8" name="Group 182"/>
            <p:cNvGrpSpPr/>
            <p:nvPr/>
          </p:nvGrpSpPr>
          <p:grpSpPr>
            <a:xfrm>
              <a:off x="3505200" y="6019800"/>
              <a:ext cx="304800" cy="369332"/>
              <a:chOff x="838200" y="5181600"/>
              <a:chExt cx="304800" cy="369332"/>
            </a:xfrm>
          </p:grpSpPr>
          <p:sp>
            <p:nvSpPr>
              <p:cNvPr id="48" name="Oval 4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9" name="TextBox 4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9" name="Group 185"/>
            <p:cNvGrpSpPr/>
            <p:nvPr/>
          </p:nvGrpSpPr>
          <p:grpSpPr>
            <a:xfrm>
              <a:off x="1600200" y="4191000"/>
              <a:ext cx="304800" cy="369332"/>
              <a:chOff x="838200" y="5181600"/>
              <a:chExt cx="304800" cy="369332"/>
            </a:xfrm>
          </p:grpSpPr>
          <p:sp>
            <p:nvSpPr>
              <p:cNvPr id="46" name="Oval 45"/>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TextBox 46"/>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0" name="Group 188"/>
            <p:cNvGrpSpPr/>
            <p:nvPr/>
          </p:nvGrpSpPr>
          <p:grpSpPr>
            <a:xfrm>
              <a:off x="2438400" y="4191000"/>
              <a:ext cx="381000" cy="381000"/>
              <a:chOff x="5562600" y="4648200"/>
              <a:chExt cx="381000" cy="381000"/>
            </a:xfrm>
          </p:grpSpPr>
          <p:sp>
            <p:nvSpPr>
              <p:cNvPr id="44" name="Oval 43"/>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5" name="TextBox 44"/>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1" name="Group 191"/>
            <p:cNvGrpSpPr/>
            <p:nvPr/>
          </p:nvGrpSpPr>
          <p:grpSpPr>
            <a:xfrm>
              <a:off x="3429000" y="4191000"/>
              <a:ext cx="304800" cy="369332"/>
              <a:chOff x="838200" y="5181600"/>
              <a:chExt cx="304800" cy="369332"/>
            </a:xfrm>
          </p:grpSpPr>
          <p:sp>
            <p:nvSpPr>
              <p:cNvPr id="42" name="Oval 41"/>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TextBox 42"/>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grpSp>
        <p:nvGrpSpPr>
          <p:cNvPr id="60" name="Group 59"/>
          <p:cNvGrpSpPr/>
          <p:nvPr/>
        </p:nvGrpSpPr>
        <p:grpSpPr>
          <a:xfrm>
            <a:off x="914400" y="1524000"/>
            <a:ext cx="1550883" cy="1219200"/>
            <a:chOff x="2209800" y="4572000"/>
            <a:chExt cx="1550883" cy="1219200"/>
          </a:xfrm>
        </p:grpSpPr>
        <p:sp>
          <p:nvSpPr>
            <p:cNvPr id="61" name="Oval 60"/>
            <p:cNvSpPr/>
            <p:nvPr/>
          </p:nvSpPr>
          <p:spPr bwMode="auto">
            <a:xfrm>
              <a:off x="2209800" y="4724400"/>
              <a:ext cx="1066800" cy="1066800"/>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2" name="TextBox 61"/>
            <p:cNvSpPr txBox="1"/>
            <p:nvPr/>
          </p:nvSpPr>
          <p:spPr>
            <a:xfrm>
              <a:off x="2819400" y="4572000"/>
              <a:ext cx="941283" cy="369332"/>
            </a:xfrm>
            <a:prstGeom prst="rect">
              <a:avLst/>
            </a:prstGeom>
            <a:noFill/>
          </p:spPr>
          <p:txBody>
            <a:bodyPr wrap="none" rtlCol="0">
              <a:spAutoFit/>
            </a:bodyPr>
            <a:lstStyle/>
            <a:p>
              <a:r>
                <a:rPr lang="en-US" dirty="0" smtClean="0"/>
                <a:t>e-cloud</a:t>
              </a:r>
              <a:endParaRPr lang="en-US" dirty="0"/>
            </a:p>
          </p:txBody>
        </p:sp>
      </p:grpSp>
      <p:grpSp>
        <p:nvGrpSpPr>
          <p:cNvPr id="63" name="Group 62"/>
          <p:cNvGrpSpPr/>
          <p:nvPr/>
        </p:nvGrpSpPr>
        <p:grpSpPr>
          <a:xfrm>
            <a:off x="914400" y="1752600"/>
            <a:ext cx="1981200" cy="646331"/>
            <a:chOff x="2209800" y="4800600"/>
            <a:chExt cx="1981200" cy="646331"/>
          </a:xfrm>
        </p:grpSpPr>
        <p:grpSp>
          <p:nvGrpSpPr>
            <p:cNvPr id="64" name="Group 58"/>
            <p:cNvGrpSpPr/>
            <p:nvPr/>
          </p:nvGrpSpPr>
          <p:grpSpPr>
            <a:xfrm>
              <a:off x="2743200" y="5181600"/>
              <a:ext cx="456416" cy="194034"/>
              <a:chOff x="1447800" y="533400"/>
              <a:chExt cx="6705600" cy="381000"/>
            </a:xfrm>
          </p:grpSpPr>
          <p:grpSp>
            <p:nvGrpSpPr>
              <p:cNvPr id="81" name="Group 411"/>
              <p:cNvGrpSpPr/>
              <p:nvPr/>
            </p:nvGrpSpPr>
            <p:grpSpPr>
              <a:xfrm>
                <a:off x="1447800" y="533400"/>
                <a:ext cx="3352800" cy="381000"/>
                <a:chOff x="4267200" y="838200"/>
                <a:chExt cx="3352800" cy="381000"/>
              </a:xfrm>
            </p:grpSpPr>
            <p:grpSp>
              <p:nvGrpSpPr>
                <p:cNvPr id="89" name="Group 407"/>
                <p:cNvGrpSpPr/>
                <p:nvPr/>
              </p:nvGrpSpPr>
              <p:grpSpPr>
                <a:xfrm>
                  <a:off x="4267200" y="838200"/>
                  <a:ext cx="1676400" cy="381000"/>
                  <a:chOff x="4267200" y="838200"/>
                  <a:chExt cx="1676400" cy="381000"/>
                </a:xfrm>
              </p:grpSpPr>
              <p:cxnSp>
                <p:nvCxnSpPr>
                  <p:cNvPr id="93" name="Curved Connector 92"/>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94" name="Curved Connector 93"/>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90" name="Group 408"/>
                <p:cNvGrpSpPr/>
                <p:nvPr/>
              </p:nvGrpSpPr>
              <p:grpSpPr>
                <a:xfrm>
                  <a:off x="5943600" y="838200"/>
                  <a:ext cx="1676400" cy="381000"/>
                  <a:chOff x="4267200" y="838200"/>
                  <a:chExt cx="1676400" cy="381000"/>
                </a:xfrm>
              </p:grpSpPr>
              <p:cxnSp>
                <p:nvCxnSpPr>
                  <p:cNvPr id="91" name="Curved Connector 90"/>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92" name="Curved Connector 91"/>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82" name="Group 412"/>
              <p:cNvGrpSpPr/>
              <p:nvPr/>
            </p:nvGrpSpPr>
            <p:grpSpPr>
              <a:xfrm>
                <a:off x="4800600" y="533400"/>
                <a:ext cx="3352800" cy="381000"/>
                <a:chOff x="4267200" y="838200"/>
                <a:chExt cx="3352800" cy="381000"/>
              </a:xfrm>
            </p:grpSpPr>
            <p:grpSp>
              <p:nvGrpSpPr>
                <p:cNvPr id="83" name="Group 407"/>
                <p:cNvGrpSpPr/>
                <p:nvPr/>
              </p:nvGrpSpPr>
              <p:grpSpPr>
                <a:xfrm>
                  <a:off x="4267200" y="838200"/>
                  <a:ext cx="1676400" cy="381000"/>
                  <a:chOff x="4267200" y="838200"/>
                  <a:chExt cx="1676400" cy="381000"/>
                </a:xfrm>
              </p:grpSpPr>
              <p:cxnSp>
                <p:nvCxnSpPr>
                  <p:cNvPr id="87" name="Curved Connector 86"/>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88" name="Curved Connector 87"/>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84" name="Group 408"/>
                <p:cNvGrpSpPr/>
                <p:nvPr/>
              </p:nvGrpSpPr>
              <p:grpSpPr>
                <a:xfrm>
                  <a:off x="5943600" y="838200"/>
                  <a:ext cx="1676400" cy="381000"/>
                  <a:chOff x="4267200" y="838200"/>
                  <a:chExt cx="1676400" cy="381000"/>
                </a:xfrm>
              </p:grpSpPr>
              <p:cxnSp>
                <p:nvCxnSpPr>
                  <p:cNvPr id="85" name="Curved Connector 84"/>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86" name="Curved Connector 85"/>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grpSp>
          <p:nvGrpSpPr>
            <p:cNvPr id="65" name="Group 58"/>
            <p:cNvGrpSpPr/>
            <p:nvPr/>
          </p:nvGrpSpPr>
          <p:grpSpPr>
            <a:xfrm>
              <a:off x="2209800" y="5181600"/>
              <a:ext cx="456416" cy="194034"/>
              <a:chOff x="1447800" y="533400"/>
              <a:chExt cx="6705600" cy="381000"/>
            </a:xfrm>
          </p:grpSpPr>
          <p:grpSp>
            <p:nvGrpSpPr>
              <p:cNvPr id="67" name="Group 411"/>
              <p:cNvGrpSpPr/>
              <p:nvPr/>
            </p:nvGrpSpPr>
            <p:grpSpPr>
              <a:xfrm>
                <a:off x="1447800" y="533400"/>
                <a:ext cx="3352800" cy="381000"/>
                <a:chOff x="4267200" y="838200"/>
                <a:chExt cx="3352800" cy="381000"/>
              </a:xfrm>
            </p:grpSpPr>
            <p:grpSp>
              <p:nvGrpSpPr>
                <p:cNvPr id="75" name="Group 407"/>
                <p:cNvGrpSpPr/>
                <p:nvPr/>
              </p:nvGrpSpPr>
              <p:grpSpPr>
                <a:xfrm>
                  <a:off x="4267200" y="838200"/>
                  <a:ext cx="1676400" cy="381000"/>
                  <a:chOff x="4267200" y="838200"/>
                  <a:chExt cx="1676400" cy="381000"/>
                </a:xfrm>
              </p:grpSpPr>
              <p:cxnSp>
                <p:nvCxnSpPr>
                  <p:cNvPr id="79" name="Curved Connector 78"/>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80" name="Curved Connector 79"/>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76" name="Group 408"/>
                <p:cNvGrpSpPr/>
                <p:nvPr/>
              </p:nvGrpSpPr>
              <p:grpSpPr>
                <a:xfrm>
                  <a:off x="5943600" y="838200"/>
                  <a:ext cx="1676400" cy="381000"/>
                  <a:chOff x="4267200" y="838200"/>
                  <a:chExt cx="1676400" cy="381000"/>
                </a:xfrm>
              </p:grpSpPr>
              <p:cxnSp>
                <p:nvCxnSpPr>
                  <p:cNvPr id="77" name="Curved Connector 76"/>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78" name="Curved Connector 77"/>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68" name="Group 412"/>
              <p:cNvGrpSpPr/>
              <p:nvPr/>
            </p:nvGrpSpPr>
            <p:grpSpPr>
              <a:xfrm>
                <a:off x="4800600" y="533400"/>
                <a:ext cx="3352800" cy="381000"/>
                <a:chOff x="4267200" y="838200"/>
                <a:chExt cx="3352800" cy="381000"/>
              </a:xfrm>
            </p:grpSpPr>
            <p:grpSp>
              <p:nvGrpSpPr>
                <p:cNvPr id="69" name="Group 407"/>
                <p:cNvGrpSpPr/>
                <p:nvPr/>
              </p:nvGrpSpPr>
              <p:grpSpPr>
                <a:xfrm>
                  <a:off x="4267200" y="838200"/>
                  <a:ext cx="1676400" cy="381000"/>
                  <a:chOff x="4267200" y="838200"/>
                  <a:chExt cx="1676400" cy="381000"/>
                </a:xfrm>
              </p:grpSpPr>
              <p:cxnSp>
                <p:nvCxnSpPr>
                  <p:cNvPr id="73" name="Curved Connector 72"/>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74" name="Curved Connector 73"/>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70" name="Group 408"/>
                <p:cNvGrpSpPr/>
                <p:nvPr/>
              </p:nvGrpSpPr>
              <p:grpSpPr>
                <a:xfrm>
                  <a:off x="5943600" y="838200"/>
                  <a:ext cx="1676400" cy="381000"/>
                  <a:chOff x="4267200" y="838200"/>
                  <a:chExt cx="1676400" cy="381000"/>
                </a:xfrm>
              </p:grpSpPr>
              <p:cxnSp>
                <p:nvCxnSpPr>
                  <p:cNvPr id="71" name="Curved Connector 70"/>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72" name="Curved Connector 71"/>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sp>
          <p:nvSpPr>
            <p:cNvPr id="66" name="TextBox 65"/>
            <p:cNvSpPr txBox="1"/>
            <p:nvPr/>
          </p:nvSpPr>
          <p:spPr>
            <a:xfrm>
              <a:off x="2819400" y="4800600"/>
              <a:ext cx="1371600" cy="646331"/>
            </a:xfrm>
            <a:prstGeom prst="rect">
              <a:avLst/>
            </a:prstGeom>
            <a:noFill/>
          </p:spPr>
          <p:txBody>
            <a:bodyPr wrap="square" rtlCol="0">
              <a:spAutoFit/>
            </a:bodyPr>
            <a:lstStyle/>
            <a:p>
              <a:r>
                <a:rPr lang="en-US" dirty="0" smtClean="0"/>
                <a:t>K</a:t>
              </a:r>
            </a:p>
            <a:p>
              <a:endParaRPr lang="en-US" dirty="0"/>
            </a:p>
          </p:txBody>
        </p:sp>
      </p:grpSp>
      <p:grpSp>
        <p:nvGrpSpPr>
          <p:cNvPr id="95" name="Group 94"/>
          <p:cNvGrpSpPr/>
          <p:nvPr/>
        </p:nvGrpSpPr>
        <p:grpSpPr>
          <a:xfrm>
            <a:off x="1295400" y="1677184"/>
            <a:ext cx="609600" cy="1331347"/>
            <a:chOff x="2590800" y="4725184"/>
            <a:chExt cx="609600" cy="1331347"/>
          </a:xfrm>
        </p:grpSpPr>
        <p:grpSp>
          <p:nvGrpSpPr>
            <p:cNvPr id="96" name="Group 58"/>
            <p:cNvGrpSpPr/>
            <p:nvPr/>
          </p:nvGrpSpPr>
          <p:grpSpPr>
            <a:xfrm rot="16200000">
              <a:off x="2476892" y="4839092"/>
              <a:ext cx="456416" cy="228600"/>
              <a:chOff x="1447800" y="533400"/>
              <a:chExt cx="6705600" cy="381000"/>
            </a:xfrm>
          </p:grpSpPr>
          <p:grpSp>
            <p:nvGrpSpPr>
              <p:cNvPr id="113" name="Group 411"/>
              <p:cNvGrpSpPr/>
              <p:nvPr/>
            </p:nvGrpSpPr>
            <p:grpSpPr>
              <a:xfrm>
                <a:off x="1447800" y="533400"/>
                <a:ext cx="3352800" cy="381000"/>
                <a:chOff x="4267200" y="838200"/>
                <a:chExt cx="3352800" cy="381000"/>
              </a:xfrm>
            </p:grpSpPr>
            <p:grpSp>
              <p:nvGrpSpPr>
                <p:cNvPr id="121" name="Group 407"/>
                <p:cNvGrpSpPr/>
                <p:nvPr/>
              </p:nvGrpSpPr>
              <p:grpSpPr>
                <a:xfrm>
                  <a:off x="4267200" y="838200"/>
                  <a:ext cx="1676400" cy="381000"/>
                  <a:chOff x="4267200" y="838200"/>
                  <a:chExt cx="1676400" cy="381000"/>
                </a:xfrm>
              </p:grpSpPr>
              <p:cxnSp>
                <p:nvCxnSpPr>
                  <p:cNvPr id="125" name="Curved Connector 124"/>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26" name="Curved Connector 125"/>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122" name="Group 408"/>
                <p:cNvGrpSpPr/>
                <p:nvPr/>
              </p:nvGrpSpPr>
              <p:grpSpPr>
                <a:xfrm>
                  <a:off x="5943600" y="838200"/>
                  <a:ext cx="1676400" cy="381000"/>
                  <a:chOff x="4267200" y="838200"/>
                  <a:chExt cx="1676400" cy="381000"/>
                </a:xfrm>
              </p:grpSpPr>
              <p:cxnSp>
                <p:nvCxnSpPr>
                  <p:cNvPr id="123" name="Curved Connector 122"/>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24" name="Curved Connector 123"/>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114" name="Group 412"/>
              <p:cNvGrpSpPr/>
              <p:nvPr/>
            </p:nvGrpSpPr>
            <p:grpSpPr>
              <a:xfrm>
                <a:off x="4800600" y="533400"/>
                <a:ext cx="3352800" cy="381000"/>
                <a:chOff x="4267200" y="838200"/>
                <a:chExt cx="3352800" cy="381000"/>
              </a:xfrm>
            </p:grpSpPr>
            <p:grpSp>
              <p:nvGrpSpPr>
                <p:cNvPr id="115" name="Group 407"/>
                <p:cNvGrpSpPr/>
                <p:nvPr/>
              </p:nvGrpSpPr>
              <p:grpSpPr>
                <a:xfrm>
                  <a:off x="4267200" y="838200"/>
                  <a:ext cx="1676400" cy="381000"/>
                  <a:chOff x="4267200" y="838200"/>
                  <a:chExt cx="1676400" cy="381000"/>
                </a:xfrm>
              </p:grpSpPr>
              <p:cxnSp>
                <p:nvCxnSpPr>
                  <p:cNvPr id="119" name="Curved Connector 118"/>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20" name="Curved Connector 119"/>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116" name="Group 408"/>
                <p:cNvGrpSpPr/>
                <p:nvPr/>
              </p:nvGrpSpPr>
              <p:grpSpPr>
                <a:xfrm>
                  <a:off x="5943600" y="838200"/>
                  <a:ext cx="1676400" cy="381000"/>
                  <a:chOff x="4267200" y="838200"/>
                  <a:chExt cx="1676400" cy="381000"/>
                </a:xfrm>
              </p:grpSpPr>
              <p:cxnSp>
                <p:nvCxnSpPr>
                  <p:cNvPr id="117" name="Curved Connector 116"/>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18" name="Curved Connector 117"/>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grpSp>
          <p:nvGrpSpPr>
            <p:cNvPr id="97" name="Group 58"/>
            <p:cNvGrpSpPr/>
            <p:nvPr/>
          </p:nvGrpSpPr>
          <p:grpSpPr>
            <a:xfrm rot="16200000">
              <a:off x="2459609" y="5465191"/>
              <a:ext cx="456416" cy="194034"/>
              <a:chOff x="1447800" y="533400"/>
              <a:chExt cx="6705600" cy="381000"/>
            </a:xfrm>
          </p:grpSpPr>
          <p:grpSp>
            <p:nvGrpSpPr>
              <p:cNvPr id="99" name="Group 411"/>
              <p:cNvGrpSpPr/>
              <p:nvPr/>
            </p:nvGrpSpPr>
            <p:grpSpPr>
              <a:xfrm>
                <a:off x="1447800" y="533400"/>
                <a:ext cx="3352800" cy="381000"/>
                <a:chOff x="4267200" y="838200"/>
                <a:chExt cx="3352800" cy="381000"/>
              </a:xfrm>
            </p:grpSpPr>
            <p:grpSp>
              <p:nvGrpSpPr>
                <p:cNvPr id="107" name="Group 407"/>
                <p:cNvGrpSpPr/>
                <p:nvPr/>
              </p:nvGrpSpPr>
              <p:grpSpPr>
                <a:xfrm>
                  <a:off x="4267200" y="838200"/>
                  <a:ext cx="1676400" cy="381000"/>
                  <a:chOff x="4267200" y="838200"/>
                  <a:chExt cx="1676400" cy="381000"/>
                </a:xfrm>
              </p:grpSpPr>
              <p:cxnSp>
                <p:nvCxnSpPr>
                  <p:cNvPr id="111" name="Curved Connector 110"/>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12" name="Curved Connector 111"/>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108" name="Group 408"/>
                <p:cNvGrpSpPr/>
                <p:nvPr/>
              </p:nvGrpSpPr>
              <p:grpSpPr>
                <a:xfrm>
                  <a:off x="5943600" y="838200"/>
                  <a:ext cx="1676400" cy="381000"/>
                  <a:chOff x="4267200" y="838200"/>
                  <a:chExt cx="1676400" cy="381000"/>
                </a:xfrm>
              </p:grpSpPr>
              <p:cxnSp>
                <p:nvCxnSpPr>
                  <p:cNvPr id="109" name="Curved Connector 108"/>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10" name="Curved Connector 109"/>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100" name="Group 412"/>
              <p:cNvGrpSpPr/>
              <p:nvPr/>
            </p:nvGrpSpPr>
            <p:grpSpPr>
              <a:xfrm>
                <a:off x="4800600" y="533400"/>
                <a:ext cx="3352800" cy="381000"/>
                <a:chOff x="4267200" y="838200"/>
                <a:chExt cx="3352800" cy="381000"/>
              </a:xfrm>
            </p:grpSpPr>
            <p:grpSp>
              <p:nvGrpSpPr>
                <p:cNvPr id="101" name="Group 407"/>
                <p:cNvGrpSpPr/>
                <p:nvPr/>
              </p:nvGrpSpPr>
              <p:grpSpPr>
                <a:xfrm>
                  <a:off x="4267200" y="838200"/>
                  <a:ext cx="1676400" cy="381000"/>
                  <a:chOff x="4267200" y="838200"/>
                  <a:chExt cx="1676400" cy="381000"/>
                </a:xfrm>
              </p:grpSpPr>
              <p:cxnSp>
                <p:nvCxnSpPr>
                  <p:cNvPr id="105" name="Curved Connector 104"/>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06" name="Curved Connector 105"/>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102" name="Group 408"/>
                <p:cNvGrpSpPr/>
                <p:nvPr/>
              </p:nvGrpSpPr>
              <p:grpSpPr>
                <a:xfrm>
                  <a:off x="5943600" y="838200"/>
                  <a:ext cx="1676400" cy="381000"/>
                  <a:chOff x="4267200" y="838200"/>
                  <a:chExt cx="1676400" cy="381000"/>
                </a:xfrm>
              </p:grpSpPr>
              <p:cxnSp>
                <p:nvCxnSpPr>
                  <p:cNvPr id="103" name="Curved Connector 102"/>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04" name="Curved Connector 103"/>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sp>
          <p:nvSpPr>
            <p:cNvPr id="98" name="TextBox 97"/>
            <p:cNvSpPr txBox="1"/>
            <p:nvPr/>
          </p:nvSpPr>
          <p:spPr>
            <a:xfrm>
              <a:off x="2667000" y="5410200"/>
              <a:ext cx="533400" cy="646331"/>
            </a:xfrm>
            <a:prstGeom prst="rect">
              <a:avLst/>
            </a:prstGeom>
            <a:noFill/>
          </p:spPr>
          <p:txBody>
            <a:bodyPr wrap="square" rtlCol="0">
              <a:spAutoFit/>
            </a:bodyPr>
            <a:lstStyle/>
            <a:p>
              <a:r>
                <a:rPr lang="en-US" dirty="0" smtClean="0"/>
                <a:t>K</a:t>
              </a:r>
            </a:p>
            <a:p>
              <a:endParaRPr lang="en-US" dirty="0"/>
            </a:p>
          </p:txBody>
        </p:sp>
      </p:grpSp>
      <p:sp>
        <p:nvSpPr>
          <p:cNvPr id="127" name="TextBox 126"/>
          <p:cNvSpPr txBox="1"/>
          <p:nvPr/>
        </p:nvSpPr>
        <p:spPr>
          <a:xfrm>
            <a:off x="2723597" y="1124692"/>
            <a:ext cx="4419599" cy="923330"/>
          </a:xfrm>
          <a:prstGeom prst="rect">
            <a:avLst/>
          </a:prstGeom>
          <a:noFill/>
        </p:spPr>
        <p:txBody>
          <a:bodyPr wrap="square" rtlCol="0">
            <a:spAutoFit/>
          </a:bodyPr>
          <a:lstStyle/>
          <a:p>
            <a:r>
              <a:rPr lang="en-US" dirty="0" smtClean="0"/>
              <a:t>The force acting upon the atom is in the lowest order approximation, where  K is  a constant</a:t>
            </a:r>
            <a:endParaRPr lang="en-US" dirty="0"/>
          </a:p>
        </p:txBody>
      </p:sp>
      <p:graphicFrame>
        <p:nvGraphicFramePr>
          <p:cNvPr id="151554" name="Object 2"/>
          <p:cNvGraphicFramePr>
            <a:graphicFrameLocks noChangeAspect="1"/>
          </p:cNvGraphicFramePr>
          <p:nvPr>
            <p:extLst>
              <p:ext uri="{D42A27DB-BD31-4B8C-83A1-F6EECF244321}">
                <p14:modId xmlns:p14="http://schemas.microsoft.com/office/powerpoint/2010/main" val="2803564142"/>
              </p:ext>
            </p:extLst>
          </p:nvPr>
        </p:nvGraphicFramePr>
        <p:xfrm>
          <a:off x="7191844" y="995807"/>
          <a:ext cx="1270000" cy="590550"/>
        </p:xfrm>
        <a:graphic>
          <a:graphicData uri="http://schemas.openxmlformats.org/presentationml/2006/ole">
            <mc:AlternateContent xmlns:mc="http://schemas.openxmlformats.org/markup-compatibility/2006">
              <mc:Choice xmlns:v="urn:schemas-microsoft-com:vml" Requires="v">
                <p:oleObj spid="_x0000_s151826" name="Equation" r:id="rId3" imgW="901440" imgH="419040" progId="Equation.DSMT4">
                  <p:embed/>
                </p:oleObj>
              </mc:Choice>
              <mc:Fallback>
                <p:oleObj name="Equation" r:id="rId3" imgW="901440" imgH="419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844" y="995807"/>
                        <a:ext cx="12700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 name="TextBox 128"/>
          <p:cNvSpPr txBox="1"/>
          <p:nvPr/>
        </p:nvSpPr>
        <p:spPr>
          <a:xfrm>
            <a:off x="2848627" y="2649414"/>
            <a:ext cx="4114800" cy="923330"/>
          </a:xfrm>
          <a:prstGeom prst="rect">
            <a:avLst/>
          </a:prstGeom>
          <a:noFill/>
        </p:spPr>
        <p:txBody>
          <a:bodyPr wrap="square" rtlCol="0">
            <a:spAutoFit/>
          </a:bodyPr>
          <a:lstStyle/>
          <a:p>
            <a:r>
              <a:rPr lang="en-US" dirty="0" smtClean="0"/>
              <a:t>That corresponds to the electron moving in the parabolic  potential  energy well</a:t>
            </a:r>
            <a:endParaRPr lang="en-US" dirty="0"/>
          </a:p>
        </p:txBody>
      </p:sp>
      <p:graphicFrame>
        <p:nvGraphicFramePr>
          <p:cNvPr id="151555" name="Object 3"/>
          <p:cNvGraphicFramePr>
            <a:graphicFrameLocks noChangeAspect="1"/>
          </p:cNvGraphicFramePr>
          <p:nvPr>
            <p:extLst>
              <p:ext uri="{D42A27DB-BD31-4B8C-83A1-F6EECF244321}">
                <p14:modId xmlns:p14="http://schemas.microsoft.com/office/powerpoint/2010/main" val="269523164"/>
              </p:ext>
            </p:extLst>
          </p:nvPr>
        </p:nvGraphicFramePr>
        <p:xfrm>
          <a:off x="6867525" y="2819400"/>
          <a:ext cx="1627188" cy="590550"/>
        </p:xfrm>
        <a:graphic>
          <a:graphicData uri="http://schemas.openxmlformats.org/presentationml/2006/ole">
            <mc:AlternateContent xmlns:mc="http://schemas.openxmlformats.org/markup-compatibility/2006">
              <mc:Choice xmlns:v="urn:schemas-microsoft-com:vml" Requires="v">
                <p:oleObj spid="_x0000_s151827" name="Equation" r:id="rId5" imgW="1155600" imgH="419040" progId="Equation.DSMT4">
                  <p:embed/>
                </p:oleObj>
              </mc:Choice>
              <mc:Fallback>
                <p:oleObj name="Equation" r:id="rId5" imgW="1155600" imgH="419040" progId="Equation.DSMT4">
                  <p:embed/>
                  <p:pic>
                    <p:nvPicPr>
                      <p:cNvPr id="0" name="Picture 3"/>
                      <p:cNvPicPr>
                        <a:picLocks noChangeAspect="1" noChangeArrowheads="1"/>
                      </p:cNvPicPr>
                      <p:nvPr/>
                    </p:nvPicPr>
                    <p:blipFill>
                      <a:blip r:embed="rId6"/>
                      <a:srcRect/>
                      <a:stretch>
                        <a:fillRect/>
                      </a:stretch>
                    </p:blipFill>
                    <p:spPr bwMode="auto">
                      <a:xfrm>
                        <a:off x="6867525" y="2819400"/>
                        <a:ext cx="162718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 name="Rectangle 6"/>
          <p:cNvSpPr>
            <a:spLocks noChangeArrowheads="1"/>
          </p:cNvSpPr>
          <p:nvPr/>
        </p:nvSpPr>
        <p:spPr bwMode="auto">
          <a:xfrm>
            <a:off x="94537" y="3759708"/>
            <a:ext cx="3506360" cy="225475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Rectangle 7"/>
          <p:cNvSpPr>
            <a:spLocks noChangeArrowheads="1"/>
          </p:cNvSpPr>
          <p:nvPr/>
        </p:nvSpPr>
        <p:spPr bwMode="auto">
          <a:xfrm>
            <a:off x="94537" y="3759708"/>
            <a:ext cx="3506360" cy="2254758"/>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67"/>
          <p:cNvSpPr>
            <a:spLocks/>
          </p:cNvSpPr>
          <p:nvPr/>
        </p:nvSpPr>
        <p:spPr bwMode="auto">
          <a:xfrm>
            <a:off x="94537" y="4508754"/>
            <a:ext cx="3506360" cy="1505712"/>
          </a:xfrm>
          <a:custGeom>
            <a:avLst/>
            <a:gdLst/>
            <a:ahLst/>
            <a:cxnLst>
              <a:cxn ang="0">
                <a:pos x="34" y="15"/>
              </a:cxn>
              <a:cxn ang="0">
                <a:pos x="109" y="50"/>
              </a:cxn>
              <a:cxn ang="0">
                <a:pos x="183" y="89"/>
              </a:cxn>
              <a:cxn ang="0">
                <a:pos x="258" y="129"/>
              </a:cxn>
              <a:cxn ang="0">
                <a:pos x="332" y="174"/>
              </a:cxn>
              <a:cxn ang="0">
                <a:pos x="407" y="224"/>
              </a:cxn>
              <a:cxn ang="0">
                <a:pos x="481" y="283"/>
              </a:cxn>
              <a:cxn ang="0">
                <a:pos x="556" y="343"/>
              </a:cxn>
              <a:cxn ang="0">
                <a:pos x="625" y="407"/>
              </a:cxn>
              <a:cxn ang="0">
                <a:pos x="700" y="482"/>
              </a:cxn>
              <a:cxn ang="0">
                <a:pos x="774" y="561"/>
              </a:cxn>
              <a:cxn ang="0">
                <a:pos x="849" y="646"/>
              </a:cxn>
              <a:cxn ang="0">
                <a:pos x="923" y="740"/>
              </a:cxn>
              <a:cxn ang="0">
                <a:pos x="998" y="844"/>
              </a:cxn>
              <a:cxn ang="0">
                <a:pos x="1072" y="953"/>
              </a:cxn>
              <a:cxn ang="0">
                <a:pos x="1147" y="1073"/>
              </a:cxn>
              <a:cxn ang="0">
                <a:pos x="1221" y="1192"/>
              </a:cxn>
              <a:cxn ang="0">
                <a:pos x="1296" y="1321"/>
              </a:cxn>
              <a:cxn ang="0">
                <a:pos x="1370" y="1450"/>
              </a:cxn>
              <a:cxn ang="0">
                <a:pos x="1445" y="1574"/>
              </a:cxn>
              <a:cxn ang="0">
                <a:pos x="1519" y="1693"/>
              </a:cxn>
              <a:cxn ang="0">
                <a:pos x="1594" y="1792"/>
              </a:cxn>
              <a:cxn ang="0">
                <a:pos x="1668" y="1877"/>
              </a:cxn>
              <a:cxn ang="0">
                <a:pos x="1743" y="1936"/>
              </a:cxn>
              <a:cxn ang="0">
                <a:pos x="1817" y="1971"/>
              </a:cxn>
              <a:cxn ang="0">
                <a:pos x="1887" y="1971"/>
              </a:cxn>
              <a:cxn ang="0">
                <a:pos x="1961" y="1936"/>
              </a:cxn>
              <a:cxn ang="0">
                <a:pos x="2036" y="1877"/>
              </a:cxn>
              <a:cxn ang="0">
                <a:pos x="2110" y="1792"/>
              </a:cxn>
              <a:cxn ang="0">
                <a:pos x="2185" y="1693"/>
              </a:cxn>
              <a:cxn ang="0">
                <a:pos x="2259" y="1574"/>
              </a:cxn>
              <a:cxn ang="0">
                <a:pos x="2334" y="1450"/>
              </a:cxn>
              <a:cxn ang="0">
                <a:pos x="2408" y="1321"/>
              </a:cxn>
              <a:cxn ang="0">
                <a:pos x="2483" y="1192"/>
              </a:cxn>
              <a:cxn ang="0">
                <a:pos x="2557" y="1073"/>
              </a:cxn>
              <a:cxn ang="0">
                <a:pos x="2632" y="953"/>
              </a:cxn>
              <a:cxn ang="0">
                <a:pos x="2706" y="844"/>
              </a:cxn>
              <a:cxn ang="0">
                <a:pos x="2781" y="740"/>
              </a:cxn>
              <a:cxn ang="0">
                <a:pos x="2855" y="646"/>
              </a:cxn>
              <a:cxn ang="0">
                <a:pos x="2930" y="561"/>
              </a:cxn>
              <a:cxn ang="0">
                <a:pos x="3004" y="482"/>
              </a:cxn>
              <a:cxn ang="0">
                <a:pos x="3079" y="407"/>
              </a:cxn>
              <a:cxn ang="0">
                <a:pos x="3148" y="343"/>
              </a:cxn>
              <a:cxn ang="0">
                <a:pos x="3223" y="283"/>
              </a:cxn>
              <a:cxn ang="0">
                <a:pos x="3297" y="224"/>
              </a:cxn>
              <a:cxn ang="0">
                <a:pos x="3372" y="174"/>
              </a:cxn>
              <a:cxn ang="0">
                <a:pos x="3446" y="129"/>
              </a:cxn>
              <a:cxn ang="0">
                <a:pos x="3520" y="89"/>
              </a:cxn>
              <a:cxn ang="0">
                <a:pos x="3595" y="50"/>
              </a:cxn>
              <a:cxn ang="0">
                <a:pos x="3669" y="15"/>
              </a:cxn>
            </a:cxnLst>
            <a:rect l="0" t="0" r="r" b="b"/>
            <a:pathLst>
              <a:path w="3709" h="1976">
                <a:moveTo>
                  <a:pt x="0" y="0"/>
                </a:moveTo>
                <a:lnTo>
                  <a:pt x="34" y="15"/>
                </a:lnTo>
                <a:lnTo>
                  <a:pt x="69" y="35"/>
                </a:lnTo>
                <a:lnTo>
                  <a:pt x="109" y="50"/>
                </a:lnTo>
                <a:lnTo>
                  <a:pt x="144" y="70"/>
                </a:lnTo>
                <a:lnTo>
                  <a:pt x="183" y="89"/>
                </a:lnTo>
                <a:lnTo>
                  <a:pt x="218" y="109"/>
                </a:lnTo>
                <a:lnTo>
                  <a:pt x="258" y="129"/>
                </a:lnTo>
                <a:lnTo>
                  <a:pt x="293" y="154"/>
                </a:lnTo>
                <a:lnTo>
                  <a:pt x="332" y="174"/>
                </a:lnTo>
                <a:lnTo>
                  <a:pt x="367" y="199"/>
                </a:lnTo>
                <a:lnTo>
                  <a:pt x="407" y="224"/>
                </a:lnTo>
                <a:lnTo>
                  <a:pt x="442" y="253"/>
                </a:lnTo>
                <a:lnTo>
                  <a:pt x="481" y="283"/>
                </a:lnTo>
                <a:lnTo>
                  <a:pt x="516" y="308"/>
                </a:lnTo>
                <a:lnTo>
                  <a:pt x="556" y="343"/>
                </a:lnTo>
                <a:lnTo>
                  <a:pt x="591" y="372"/>
                </a:lnTo>
                <a:lnTo>
                  <a:pt x="625" y="407"/>
                </a:lnTo>
                <a:lnTo>
                  <a:pt x="665" y="442"/>
                </a:lnTo>
                <a:lnTo>
                  <a:pt x="700" y="482"/>
                </a:lnTo>
                <a:lnTo>
                  <a:pt x="740" y="516"/>
                </a:lnTo>
                <a:lnTo>
                  <a:pt x="774" y="561"/>
                </a:lnTo>
                <a:lnTo>
                  <a:pt x="814" y="601"/>
                </a:lnTo>
                <a:lnTo>
                  <a:pt x="849" y="646"/>
                </a:lnTo>
                <a:lnTo>
                  <a:pt x="889" y="690"/>
                </a:lnTo>
                <a:lnTo>
                  <a:pt x="923" y="740"/>
                </a:lnTo>
                <a:lnTo>
                  <a:pt x="963" y="790"/>
                </a:lnTo>
                <a:lnTo>
                  <a:pt x="998" y="844"/>
                </a:lnTo>
                <a:lnTo>
                  <a:pt x="1038" y="899"/>
                </a:lnTo>
                <a:lnTo>
                  <a:pt x="1072" y="953"/>
                </a:lnTo>
                <a:lnTo>
                  <a:pt x="1112" y="1013"/>
                </a:lnTo>
                <a:lnTo>
                  <a:pt x="1147" y="1073"/>
                </a:lnTo>
                <a:lnTo>
                  <a:pt x="1187" y="1132"/>
                </a:lnTo>
                <a:lnTo>
                  <a:pt x="1221" y="1192"/>
                </a:lnTo>
                <a:lnTo>
                  <a:pt x="1256" y="1256"/>
                </a:lnTo>
                <a:lnTo>
                  <a:pt x="1296" y="1321"/>
                </a:lnTo>
                <a:lnTo>
                  <a:pt x="1331" y="1385"/>
                </a:lnTo>
                <a:lnTo>
                  <a:pt x="1370" y="1450"/>
                </a:lnTo>
                <a:lnTo>
                  <a:pt x="1405" y="1509"/>
                </a:lnTo>
                <a:lnTo>
                  <a:pt x="1445" y="1574"/>
                </a:lnTo>
                <a:lnTo>
                  <a:pt x="1480" y="1634"/>
                </a:lnTo>
                <a:lnTo>
                  <a:pt x="1519" y="1693"/>
                </a:lnTo>
                <a:lnTo>
                  <a:pt x="1554" y="1743"/>
                </a:lnTo>
                <a:lnTo>
                  <a:pt x="1594" y="1792"/>
                </a:lnTo>
                <a:lnTo>
                  <a:pt x="1629" y="1837"/>
                </a:lnTo>
                <a:lnTo>
                  <a:pt x="1668" y="1877"/>
                </a:lnTo>
                <a:lnTo>
                  <a:pt x="1703" y="1912"/>
                </a:lnTo>
                <a:lnTo>
                  <a:pt x="1743" y="1936"/>
                </a:lnTo>
                <a:lnTo>
                  <a:pt x="1777" y="1956"/>
                </a:lnTo>
                <a:lnTo>
                  <a:pt x="1817" y="1971"/>
                </a:lnTo>
                <a:lnTo>
                  <a:pt x="1852" y="1976"/>
                </a:lnTo>
                <a:lnTo>
                  <a:pt x="1887" y="1971"/>
                </a:lnTo>
                <a:lnTo>
                  <a:pt x="1926" y="1956"/>
                </a:lnTo>
                <a:lnTo>
                  <a:pt x="1961" y="1936"/>
                </a:lnTo>
                <a:lnTo>
                  <a:pt x="2001" y="1912"/>
                </a:lnTo>
                <a:lnTo>
                  <a:pt x="2036" y="1877"/>
                </a:lnTo>
                <a:lnTo>
                  <a:pt x="2075" y="1837"/>
                </a:lnTo>
                <a:lnTo>
                  <a:pt x="2110" y="1792"/>
                </a:lnTo>
                <a:lnTo>
                  <a:pt x="2150" y="1743"/>
                </a:lnTo>
                <a:lnTo>
                  <a:pt x="2185" y="1693"/>
                </a:lnTo>
                <a:lnTo>
                  <a:pt x="2224" y="1634"/>
                </a:lnTo>
                <a:lnTo>
                  <a:pt x="2259" y="1574"/>
                </a:lnTo>
                <a:lnTo>
                  <a:pt x="2299" y="1509"/>
                </a:lnTo>
                <a:lnTo>
                  <a:pt x="2334" y="1450"/>
                </a:lnTo>
                <a:lnTo>
                  <a:pt x="2373" y="1385"/>
                </a:lnTo>
                <a:lnTo>
                  <a:pt x="2408" y="1321"/>
                </a:lnTo>
                <a:lnTo>
                  <a:pt x="2448" y="1256"/>
                </a:lnTo>
                <a:lnTo>
                  <a:pt x="2483" y="1192"/>
                </a:lnTo>
                <a:lnTo>
                  <a:pt x="2517" y="1132"/>
                </a:lnTo>
                <a:lnTo>
                  <a:pt x="2557" y="1073"/>
                </a:lnTo>
                <a:lnTo>
                  <a:pt x="2592" y="1013"/>
                </a:lnTo>
                <a:lnTo>
                  <a:pt x="2632" y="953"/>
                </a:lnTo>
                <a:lnTo>
                  <a:pt x="2666" y="899"/>
                </a:lnTo>
                <a:lnTo>
                  <a:pt x="2706" y="844"/>
                </a:lnTo>
                <a:lnTo>
                  <a:pt x="2741" y="790"/>
                </a:lnTo>
                <a:lnTo>
                  <a:pt x="2781" y="740"/>
                </a:lnTo>
                <a:lnTo>
                  <a:pt x="2815" y="690"/>
                </a:lnTo>
                <a:lnTo>
                  <a:pt x="2855" y="646"/>
                </a:lnTo>
                <a:lnTo>
                  <a:pt x="2890" y="601"/>
                </a:lnTo>
                <a:lnTo>
                  <a:pt x="2930" y="561"/>
                </a:lnTo>
                <a:lnTo>
                  <a:pt x="2964" y="516"/>
                </a:lnTo>
                <a:lnTo>
                  <a:pt x="3004" y="482"/>
                </a:lnTo>
                <a:lnTo>
                  <a:pt x="3039" y="442"/>
                </a:lnTo>
                <a:lnTo>
                  <a:pt x="3079" y="407"/>
                </a:lnTo>
                <a:lnTo>
                  <a:pt x="3113" y="372"/>
                </a:lnTo>
                <a:lnTo>
                  <a:pt x="3148" y="343"/>
                </a:lnTo>
                <a:lnTo>
                  <a:pt x="3188" y="308"/>
                </a:lnTo>
                <a:lnTo>
                  <a:pt x="3223" y="283"/>
                </a:lnTo>
                <a:lnTo>
                  <a:pt x="3262" y="253"/>
                </a:lnTo>
                <a:lnTo>
                  <a:pt x="3297" y="224"/>
                </a:lnTo>
                <a:lnTo>
                  <a:pt x="3337" y="199"/>
                </a:lnTo>
                <a:lnTo>
                  <a:pt x="3372" y="174"/>
                </a:lnTo>
                <a:lnTo>
                  <a:pt x="3411" y="154"/>
                </a:lnTo>
                <a:lnTo>
                  <a:pt x="3446" y="129"/>
                </a:lnTo>
                <a:lnTo>
                  <a:pt x="3486" y="109"/>
                </a:lnTo>
                <a:lnTo>
                  <a:pt x="3520" y="89"/>
                </a:lnTo>
                <a:lnTo>
                  <a:pt x="3560" y="70"/>
                </a:lnTo>
                <a:lnTo>
                  <a:pt x="3595" y="50"/>
                </a:lnTo>
                <a:lnTo>
                  <a:pt x="3635" y="35"/>
                </a:lnTo>
                <a:lnTo>
                  <a:pt x="3669" y="15"/>
                </a:lnTo>
                <a:lnTo>
                  <a:pt x="3709" y="0"/>
                </a:lnTo>
              </a:path>
            </a:pathLst>
          </a:custGeom>
          <a:noFill/>
          <a:ln w="44450">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34" name="Group 133"/>
          <p:cNvGrpSpPr/>
          <p:nvPr/>
        </p:nvGrpSpPr>
        <p:grpSpPr>
          <a:xfrm>
            <a:off x="0" y="3276600"/>
            <a:ext cx="4338682" cy="3313331"/>
            <a:chOff x="1600200" y="381000"/>
            <a:chExt cx="4338682" cy="3313331"/>
          </a:xfrm>
        </p:grpSpPr>
        <p:sp>
          <p:nvSpPr>
            <p:cNvPr id="135" name="TextBox 134"/>
            <p:cNvSpPr txBox="1"/>
            <p:nvPr/>
          </p:nvSpPr>
          <p:spPr>
            <a:xfrm>
              <a:off x="2971800" y="3048000"/>
              <a:ext cx="533400" cy="646331"/>
            </a:xfrm>
            <a:prstGeom prst="rect">
              <a:avLst/>
            </a:prstGeom>
            <a:noFill/>
          </p:spPr>
          <p:txBody>
            <a:bodyPr wrap="square" rtlCol="0">
              <a:spAutoFit/>
            </a:bodyPr>
            <a:lstStyle/>
            <a:p>
              <a:r>
                <a:rPr lang="en-US" dirty="0" smtClean="0"/>
                <a:t>-</a:t>
              </a:r>
              <a:r>
                <a:rPr lang="en-US" i="1" dirty="0" smtClean="0">
                  <a:latin typeface="Times New Roman" panose="02020603050405020304" pitchFamily="18" charset="0"/>
                  <a:cs typeface="Times New Roman" panose="02020603050405020304" pitchFamily="18" charset="0"/>
                </a:rPr>
                <a:t>U</a:t>
              </a:r>
              <a:r>
                <a:rPr lang="en-US" i="1" baseline="-25000" dirty="0" smtClean="0">
                  <a:latin typeface="Times New Roman" panose="02020603050405020304" pitchFamily="18" charset="0"/>
                  <a:cs typeface="Times New Roman" panose="02020603050405020304" pitchFamily="18" charset="0"/>
                </a:rPr>
                <a:t>0</a:t>
              </a:r>
              <a:endParaRPr lang="en-US" i="1" dirty="0" smtClean="0">
                <a:latin typeface="Times New Roman" panose="02020603050405020304" pitchFamily="18" charset="0"/>
                <a:cs typeface="Times New Roman" panose="02020603050405020304" pitchFamily="18" charset="0"/>
              </a:endParaRPr>
            </a:p>
            <a:p>
              <a:endParaRPr lang="en-US" dirty="0"/>
            </a:p>
          </p:txBody>
        </p:sp>
        <p:grpSp>
          <p:nvGrpSpPr>
            <p:cNvPr id="136" name="Group 82"/>
            <p:cNvGrpSpPr/>
            <p:nvPr/>
          </p:nvGrpSpPr>
          <p:grpSpPr>
            <a:xfrm>
              <a:off x="1600200" y="381000"/>
              <a:ext cx="4338682" cy="3124200"/>
              <a:chOff x="1600200" y="381000"/>
              <a:chExt cx="4338682" cy="3124200"/>
            </a:xfrm>
          </p:grpSpPr>
          <p:sp>
            <p:nvSpPr>
              <p:cNvPr id="137" name="Freeform 66"/>
              <p:cNvSpPr>
                <a:spLocks/>
              </p:cNvSpPr>
              <p:nvPr/>
            </p:nvSpPr>
            <p:spPr bwMode="auto">
              <a:xfrm>
                <a:off x="2483172" y="864108"/>
                <a:ext cx="1924763" cy="2254758"/>
              </a:xfrm>
              <a:custGeom>
                <a:avLst/>
                <a:gdLst/>
                <a:ahLst/>
                <a:cxnLst>
                  <a:cxn ang="0">
                    <a:pos x="0" y="0"/>
                  </a:cxn>
                  <a:cxn ang="0">
                    <a:pos x="15" y="80"/>
                  </a:cxn>
                  <a:cxn ang="0">
                    <a:pos x="55" y="288"/>
                  </a:cxn>
                  <a:cxn ang="0">
                    <a:pos x="89" y="492"/>
                  </a:cxn>
                  <a:cxn ang="0">
                    <a:pos x="129" y="685"/>
                  </a:cxn>
                  <a:cxn ang="0">
                    <a:pos x="164" y="869"/>
                  </a:cxn>
                  <a:cxn ang="0">
                    <a:pos x="204" y="1048"/>
                  </a:cxn>
                  <a:cxn ang="0">
                    <a:pos x="238" y="1216"/>
                  </a:cxn>
                  <a:cxn ang="0">
                    <a:pos x="278" y="1380"/>
                  </a:cxn>
                  <a:cxn ang="0">
                    <a:pos x="313" y="1534"/>
                  </a:cxn>
                  <a:cxn ang="0">
                    <a:pos x="353" y="1678"/>
                  </a:cxn>
                  <a:cxn ang="0">
                    <a:pos x="387" y="1817"/>
                  </a:cxn>
                  <a:cxn ang="0">
                    <a:pos x="422" y="1946"/>
                  </a:cxn>
                  <a:cxn ang="0">
                    <a:pos x="462" y="2070"/>
                  </a:cxn>
                  <a:cxn ang="0">
                    <a:pos x="497" y="2185"/>
                  </a:cxn>
                  <a:cxn ang="0">
                    <a:pos x="536" y="2289"/>
                  </a:cxn>
                  <a:cxn ang="0">
                    <a:pos x="571" y="2388"/>
                  </a:cxn>
                  <a:cxn ang="0">
                    <a:pos x="611" y="2478"/>
                  </a:cxn>
                  <a:cxn ang="0">
                    <a:pos x="646" y="2562"/>
                  </a:cxn>
                  <a:cxn ang="0">
                    <a:pos x="685" y="2636"/>
                  </a:cxn>
                  <a:cxn ang="0">
                    <a:pos x="720" y="2706"/>
                  </a:cxn>
                  <a:cxn ang="0">
                    <a:pos x="760" y="2765"/>
                  </a:cxn>
                  <a:cxn ang="0">
                    <a:pos x="795" y="2815"/>
                  </a:cxn>
                  <a:cxn ang="0">
                    <a:pos x="834" y="2860"/>
                  </a:cxn>
                  <a:cxn ang="0">
                    <a:pos x="869" y="2895"/>
                  </a:cxn>
                  <a:cxn ang="0">
                    <a:pos x="909" y="2919"/>
                  </a:cxn>
                  <a:cxn ang="0">
                    <a:pos x="943" y="2939"/>
                  </a:cxn>
                  <a:cxn ang="0">
                    <a:pos x="983" y="2954"/>
                  </a:cxn>
                  <a:cxn ang="0">
                    <a:pos x="1018" y="2959"/>
                  </a:cxn>
                  <a:cxn ang="0">
                    <a:pos x="1053" y="2954"/>
                  </a:cxn>
                  <a:cxn ang="0">
                    <a:pos x="1092" y="2939"/>
                  </a:cxn>
                  <a:cxn ang="0">
                    <a:pos x="1127" y="2919"/>
                  </a:cxn>
                  <a:cxn ang="0">
                    <a:pos x="1167" y="2895"/>
                  </a:cxn>
                  <a:cxn ang="0">
                    <a:pos x="1202" y="2860"/>
                  </a:cxn>
                  <a:cxn ang="0">
                    <a:pos x="1241" y="2815"/>
                  </a:cxn>
                  <a:cxn ang="0">
                    <a:pos x="1276" y="2765"/>
                  </a:cxn>
                  <a:cxn ang="0">
                    <a:pos x="1316" y="2706"/>
                  </a:cxn>
                  <a:cxn ang="0">
                    <a:pos x="1351" y="2636"/>
                  </a:cxn>
                  <a:cxn ang="0">
                    <a:pos x="1390" y="2562"/>
                  </a:cxn>
                  <a:cxn ang="0">
                    <a:pos x="1425" y="2478"/>
                  </a:cxn>
                  <a:cxn ang="0">
                    <a:pos x="1465" y="2388"/>
                  </a:cxn>
                  <a:cxn ang="0">
                    <a:pos x="1500" y="2289"/>
                  </a:cxn>
                  <a:cxn ang="0">
                    <a:pos x="1539" y="2185"/>
                  </a:cxn>
                  <a:cxn ang="0">
                    <a:pos x="1574" y="2070"/>
                  </a:cxn>
                  <a:cxn ang="0">
                    <a:pos x="1614" y="1946"/>
                  </a:cxn>
                  <a:cxn ang="0">
                    <a:pos x="1649" y="1817"/>
                  </a:cxn>
                  <a:cxn ang="0">
                    <a:pos x="1683" y="1678"/>
                  </a:cxn>
                  <a:cxn ang="0">
                    <a:pos x="1723" y="1534"/>
                  </a:cxn>
                  <a:cxn ang="0">
                    <a:pos x="1758" y="1380"/>
                  </a:cxn>
                  <a:cxn ang="0">
                    <a:pos x="1798" y="1216"/>
                  </a:cxn>
                  <a:cxn ang="0">
                    <a:pos x="1832" y="1048"/>
                  </a:cxn>
                  <a:cxn ang="0">
                    <a:pos x="1872" y="869"/>
                  </a:cxn>
                  <a:cxn ang="0">
                    <a:pos x="1907" y="685"/>
                  </a:cxn>
                  <a:cxn ang="0">
                    <a:pos x="1947" y="492"/>
                  </a:cxn>
                  <a:cxn ang="0">
                    <a:pos x="1981" y="288"/>
                  </a:cxn>
                  <a:cxn ang="0">
                    <a:pos x="2021" y="80"/>
                  </a:cxn>
                  <a:cxn ang="0">
                    <a:pos x="2036" y="0"/>
                  </a:cxn>
                </a:cxnLst>
                <a:rect l="0" t="0" r="r" b="b"/>
                <a:pathLst>
                  <a:path w="2036" h="2959">
                    <a:moveTo>
                      <a:pt x="0" y="0"/>
                    </a:moveTo>
                    <a:lnTo>
                      <a:pt x="15" y="80"/>
                    </a:lnTo>
                    <a:lnTo>
                      <a:pt x="55" y="288"/>
                    </a:lnTo>
                    <a:lnTo>
                      <a:pt x="89" y="492"/>
                    </a:lnTo>
                    <a:lnTo>
                      <a:pt x="129" y="685"/>
                    </a:lnTo>
                    <a:lnTo>
                      <a:pt x="164" y="869"/>
                    </a:lnTo>
                    <a:lnTo>
                      <a:pt x="204" y="1048"/>
                    </a:lnTo>
                    <a:lnTo>
                      <a:pt x="238" y="1216"/>
                    </a:lnTo>
                    <a:lnTo>
                      <a:pt x="278" y="1380"/>
                    </a:lnTo>
                    <a:lnTo>
                      <a:pt x="313" y="1534"/>
                    </a:lnTo>
                    <a:lnTo>
                      <a:pt x="353" y="1678"/>
                    </a:lnTo>
                    <a:lnTo>
                      <a:pt x="387" y="1817"/>
                    </a:lnTo>
                    <a:lnTo>
                      <a:pt x="422" y="1946"/>
                    </a:lnTo>
                    <a:lnTo>
                      <a:pt x="462" y="2070"/>
                    </a:lnTo>
                    <a:lnTo>
                      <a:pt x="497" y="2185"/>
                    </a:lnTo>
                    <a:lnTo>
                      <a:pt x="536" y="2289"/>
                    </a:lnTo>
                    <a:lnTo>
                      <a:pt x="571" y="2388"/>
                    </a:lnTo>
                    <a:lnTo>
                      <a:pt x="611" y="2478"/>
                    </a:lnTo>
                    <a:lnTo>
                      <a:pt x="646" y="2562"/>
                    </a:lnTo>
                    <a:lnTo>
                      <a:pt x="685" y="2636"/>
                    </a:lnTo>
                    <a:lnTo>
                      <a:pt x="720" y="2706"/>
                    </a:lnTo>
                    <a:lnTo>
                      <a:pt x="760" y="2765"/>
                    </a:lnTo>
                    <a:lnTo>
                      <a:pt x="795" y="2815"/>
                    </a:lnTo>
                    <a:lnTo>
                      <a:pt x="834" y="2860"/>
                    </a:lnTo>
                    <a:lnTo>
                      <a:pt x="869" y="2895"/>
                    </a:lnTo>
                    <a:lnTo>
                      <a:pt x="909" y="2919"/>
                    </a:lnTo>
                    <a:lnTo>
                      <a:pt x="943" y="2939"/>
                    </a:lnTo>
                    <a:lnTo>
                      <a:pt x="983" y="2954"/>
                    </a:lnTo>
                    <a:lnTo>
                      <a:pt x="1018" y="2959"/>
                    </a:lnTo>
                    <a:lnTo>
                      <a:pt x="1053" y="2954"/>
                    </a:lnTo>
                    <a:lnTo>
                      <a:pt x="1092" y="2939"/>
                    </a:lnTo>
                    <a:lnTo>
                      <a:pt x="1127" y="2919"/>
                    </a:lnTo>
                    <a:lnTo>
                      <a:pt x="1167" y="2895"/>
                    </a:lnTo>
                    <a:lnTo>
                      <a:pt x="1202" y="2860"/>
                    </a:lnTo>
                    <a:lnTo>
                      <a:pt x="1241" y="2815"/>
                    </a:lnTo>
                    <a:lnTo>
                      <a:pt x="1276" y="2765"/>
                    </a:lnTo>
                    <a:lnTo>
                      <a:pt x="1316" y="2706"/>
                    </a:lnTo>
                    <a:lnTo>
                      <a:pt x="1351" y="2636"/>
                    </a:lnTo>
                    <a:lnTo>
                      <a:pt x="1390" y="2562"/>
                    </a:lnTo>
                    <a:lnTo>
                      <a:pt x="1425" y="2478"/>
                    </a:lnTo>
                    <a:lnTo>
                      <a:pt x="1465" y="2388"/>
                    </a:lnTo>
                    <a:lnTo>
                      <a:pt x="1500" y="2289"/>
                    </a:lnTo>
                    <a:lnTo>
                      <a:pt x="1539" y="2185"/>
                    </a:lnTo>
                    <a:lnTo>
                      <a:pt x="1574" y="2070"/>
                    </a:lnTo>
                    <a:lnTo>
                      <a:pt x="1614" y="1946"/>
                    </a:lnTo>
                    <a:lnTo>
                      <a:pt x="1649" y="1817"/>
                    </a:lnTo>
                    <a:lnTo>
                      <a:pt x="1683" y="1678"/>
                    </a:lnTo>
                    <a:lnTo>
                      <a:pt x="1723" y="1534"/>
                    </a:lnTo>
                    <a:lnTo>
                      <a:pt x="1758" y="1380"/>
                    </a:lnTo>
                    <a:lnTo>
                      <a:pt x="1798" y="1216"/>
                    </a:lnTo>
                    <a:lnTo>
                      <a:pt x="1832" y="1048"/>
                    </a:lnTo>
                    <a:lnTo>
                      <a:pt x="1872" y="869"/>
                    </a:lnTo>
                    <a:lnTo>
                      <a:pt x="1907" y="685"/>
                    </a:lnTo>
                    <a:lnTo>
                      <a:pt x="1947" y="492"/>
                    </a:lnTo>
                    <a:lnTo>
                      <a:pt x="1981" y="288"/>
                    </a:lnTo>
                    <a:lnTo>
                      <a:pt x="2021" y="80"/>
                    </a:lnTo>
                    <a:lnTo>
                      <a:pt x="2036" y="0"/>
                    </a:lnTo>
                  </a:path>
                </a:pathLst>
              </a:custGeom>
              <a:noFill/>
              <a:ln w="2540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38" name="Straight Connector 137"/>
              <p:cNvCxnSpPr/>
              <p:nvPr/>
            </p:nvCxnSpPr>
            <p:spPr bwMode="auto">
              <a:xfrm>
                <a:off x="1600200" y="1237488"/>
                <a:ext cx="4038600" cy="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cxnSp>
            <p:nvCxnSpPr>
              <p:cNvPr id="139" name="Straight Connector 138"/>
              <p:cNvCxnSpPr/>
              <p:nvPr/>
            </p:nvCxnSpPr>
            <p:spPr bwMode="auto">
              <a:xfrm flipH="1" flipV="1">
                <a:off x="3415301" y="762000"/>
                <a:ext cx="45378" cy="274320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40" name="TextBox 139"/>
              <p:cNvSpPr txBox="1"/>
              <p:nvPr/>
            </p:nvSpPr>
            <p:spPr>
              <a:xfrm>
                <a:off x="5638800" y="990600"/>
                <a:ext cx="300082" cy="369332"/>
              </a:xfrm>
              <a:prstGeom prst="rect">
                <a:avLst/>
              </a:prstGeom>
              <a:noFill/>
            </p:spPr>
            <p:txBody>
              <a:bodyPr wrap="none" rtlCol="0">
                <a:spAutoFit/>
              </a:bodyPr>
              <a:lstStyle/>
              <a:p>
                <a:r>
                  <a:rPr lang="en-US" dirty="0" smtClean="0"/>
                  <a:t>x</a:t>
                </a:r>
                <a:endParaRPr lang="en-US" dirty="0"/>
              </a:p>
            </p:txBody>
          </p:sp>
          <p:sp>
            <p:nvSpPr>
              <p:cNvPr id="141" name="TextBox 140"/>
              <p:cNvSpPr txBox="1"/>
              <p:nvPr/>
            </p:nvSpPr>
            <p:spPr>
              <a:xfrm>
                <a:off x="3200400" y="381000"/>
                <a:ext cx="62068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U(x)</a:t>
                </a:r>
                <a:endParaRPr lang="en-US" i="1" dirty="0">
                  <a:latin typeface="Times New Roman" panose="02020603050405020304" pitchFamily="18" charset="0"/>
                  <a:cs typeface="Times New Roman" panose="02020603050405020304" pitchFamily="18" charset="0"/>
                </a:endParaRPr>
              </a:p>
            </p:txBody>
          </p:sp>
          <p:graphicFrame>
            <p:nvGraphicFramePr>
              <p:cNvPr id="142" name="Object 69"/>
              <p:cNvGraphicFramePr>
                <a:graphicFrameLocks noChangeAspect="1"/>
              </p:cNvGraphicFramePr>
              <p:nvPr/>
            </p:nvGraphicFramePr>
            <p:xfrm>
              <a:off x="4419600" y="533400"/>
              <a:ext cx="457200" cy="603504"/>
            </p:xfrm>
            <a:graphic>
              <a:graphicData uri="http://schemas.openxmlformats.org/presentationml/2006/ole">
                <mc:AlternateContent xmlns:mc="http://schemas.openxmlformats.org/markup-compatibility/2006">
                  <mc:Choice xmlns:v="urn:schemas-microsoft-com:vml" Requires="v">
                    <p:oleObj spid="_x0000_s151828" name="Equation" r:id="rId7" imgW="317160" imgH="419040" progId="Equation.DSMT4">
                      <p:embed/>
                    </p:oleObj>
                  </mc:Choice>
                  <mc:Fallback>
                    <p:oleObj name="Equation" r:id="rId7" imgW="317160" imgH="419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533400"/>
                            <a:ext cx="457200" cy="6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 name="TextBox 142"/>
              <p:cNvSpPr txBox="1"/>
              <p:nvPr/>
            </p:nvSpPr>
            <p:spPr>
              <a:xfrm>
                <a:off x="3429000" y="838200"/>
                <a:ext cx="312906" cy="369332"/>
              </a:xfrm>
              <a:prstGeom prst="rect">
                <a:avLst/>
              </a:prstGeom>
              <a:noFill/>
            </p:spPr>
            <p:txBody>
              <a:bodyPr wrap="none" rtlCol="0">
                <a:spAutoFit/>
              </a:bodyPr>
              <a:lstStyle/>
              <a:p>
                <a:r>
                  <a:rPr lang="en-US" dirty="0" smtClean="0"/>
                  <a:t>0</a:t>
                </a:r>
                <a:endParaRPr lang="en-US" dirty="0"/>
              </a:p>
            </p:txBody>
          </p:sp>
        </p:grpSp>
      </p:grpSp>
      <p:grpSp>
        <p:nvGrpSpPr>
          <p:cNvPr id="144" name="Group 143"/>
          <p:cNvGrpSpPr/>
          <p:nvPr/>
        </p:nvGrpSpPr>
        <p:grpSpPr>
          <a:xfrm>
            <a:off x="967109" y="5545074"/>
            <a:ext cx="2944491" cy="696976"/>
            <a:chOff x="2567309" y="2649474"/>
            <a:chExt cx="2944491" cy="696976"/>
          </a:xfrm>
        </p:grpSpPr>
        <p:sp>
          <p:nvSpPr>
            <p:cNvPr id="145" name="Freeform 68"/>
            <p:cNvSpPr>
              <a:spLocks/>
            </p:cNvSpPr>
            <p:nvPr/>
          </p:nvSpPr>
          <p:spPr bwMode="auto">
            <a:xfrm>
              <a:off x="2567309" y="2649474"/>
              <a:ext cx="1756488" cy="473202"/>
            </a:xfrm>
            <a:custGeom>
              <a:avLst/>
              <a:gdLst/>
              <a:ahLst/>
              <a:cxnLst>
                <a:cxn ang="0">
                  <a:pos x="0" y="621"/>
                </a:cxn>
                <a:cxn ang="0">
                  <a:pos x="0" y="616"/>
                </a:cxn>
                <a:cxn ang="0">
                  <a:pos x="40" y="437"/>
                </a:cxn>
                <a:cxn ang="0">
                  <a:pos x="75" y="293"/>
                </a:cxn>
                <a:cxn ang="0">
                  <a:pos x="115" y="184"/>
                </a:cxn>
                <a:cxn ang="0">
                  <a:pos x="149" y="100"/>
                </a:cxn>
                <a:cxn ang="0">
                  <a:pos x="189" y="45"/>
                </a:cxn>
                <a:cxn ang="0">
                  <a:pos x="224" y="10"/>
                </a:cxn>
                <a:cxn ang="0">
                  <a:pos x="264" y="0"/>
                </a:cxn>
                <a:cxn ang="0">
                  <a:pos x="298" y="0"/>
                </a:cxn>
                <a:cxn ang="0">
                  <a:pos x="333" y="15"/>
                </a:cxn>
                <a:cxn ang="0">
                  <a:pos x="373" y="45"/>
                </a:cxn>
                <a:cxn ang="0">
                  <a:pos x="408" y="85"/>
                </a:cxn>
                <a:cxn ang="0">
                  <a:pos x="447" y="130"/>
                </a:cxn>
                <a:cxn ang="0">
                  <a:pos x="482" y="174"/>
                </a:cxn>
                <a:cxn ang="0">
                  <a:pos x="522" y="229"/>
                </a:cxn>
                <a:cxn ang="0">
                  <a:pos x="557" y="283"/>
                </a:cxn>
                <a:cxn ang="0">
                  <a:pos x="596" y="333"/>
                </a:cxn>
                <a:cxn ang="0">
                  <a:pos x="631" y="388"/>
                </a:cxn>
                <a:cxn ang="0">
                  <a:pos x="671" y="437"/>
                </a:cxn>
                <a:cxn ang="0">
                  <a:pos x="706" y="482"/>
                </a:cxn>
                <a:cxn ang="0">
                  <a:pos x="745" y="517"/>
                </a:cxn>
                <a:cxn ang="0">
                  <a:pos x="780" y="552"/>
                </a:cxn>
                <a:cxn ang="0">
                  <a:pos x="820" y="576"/>
                </a:cxn>
                <a:cxn ang="0">
                  <a:pos x="854" y="596"/>
                </a:cxn>
                <a:cxn ang="0">
                  <a:pos x="894" y="611"/>
                </a:cxn>
                <a:cxn ang="0">
                  <a:pos x="929" y="616"/>
                </a:cxn>
                <a:cxn ang="0">
                  <a:pos x="964" y="611"/>
                </a:cxn>
                <a:cxn ang="0">
                  <a:pos x="1003" y="596"/>
                </a:cxn>
                <a:cxn ang="0">
                  <a:pos x="1038" y="576"/>
                </a:cxn>
                <a:cxn ang="0">
                  <a:pos x="1078" y="552"/>
                </a:cxn>
                <a:cxn ang="0">
                  <a:pos x="1113" y="517"/>
                </a:cxn>
                <a:cxn ang="0">
                  <a:pos x="1152" y="482"/>
                </a:cxn>
                <a:cxn ang="0">
                  <a:pos x="1187" y="437"/>
                </a:cxn>
                <a:cxn ang="0">
                  <a:pos x="1227" y="388"/>
                </a:cxn>
                <a:cxn ang="0">
                  <a:pos x="1262" y="333"/>
                </a:cxn>
                <a:cxn ang="0">
                  <a:pos x="1301" y="283"/>
                </a:cxn>
                <a:cxn ang="0">
                  <a:pos x="1336" y="229"/>
                </a:cxn>
                <a:cxn ang="0">
                  <a:pos x="1376" y="174"/>
                </a:cxn>
                <a:cxn ang="0">
                  <a:pos x="1411" y="130"/>
                </a:cxn>
                <a:cxn ang="0">
                  <a:pos x="1450" y="85"/>
                </a:cxn>
                <a:cxn ang="0">
                  <a:pos x="1485" y="45"/>
                </a:cxn>
                <a:cxn ang="0">
                  <a:pos x="1525" y="15"/>
                </a:cxn>
                <a:cxn ang="0">
                  <a:pos x="1560" y="0"/>
                </a:cxn>
                <a:cxn ang="0">
                  <a:pos x="1594" y="0"/>
                </a:cxn>
                <a:cxn ang="0">
                  <a:pos x="1634" y="10"/>
                </a:cxn>
                <a:cxn ang="0">
                  <a:pos x="1669" y="45"/>
                </a:cxn>
                <a:cxn ang="0">
                  <a:pos x="1709" y="100"/>
                </a:cxn>
                <a:cxn ang="0">
                  <a:pos x="1743" y="184"/>
                </a:cxn>
                <a:cxn ang="0">
                  <a:pos x="1783" y="293"/>
                </a:cxn>
                <a:cxn ang="0">
                  <a:pos x="1818" y="437"/>
                </a:cxn>
                <a:cxn ang="0">
                  <a:pos x="1858" y="616"/>
                </a:cxn>
                <a:cxn ang="0">
                  <a:pos x="1858" y="621"/>
                </a:cxn>
              </a:cxnLst>
              <a:rect l="0" t="0" r="r" b="b"/>
              <a:pathLst>
                <a:path w="1858" h="621">
                  <a:moveTo>
                    <a:pt x="0" y="621"/>
                  </a:moveTo>
                  <a:lnTo>
                    <a:pt x="0" y="616"/>
                  </a:lnTo>
                  <a:lnTo>
                    <a:pt x="40" y="437"/>
                  </a:lnTo>
                  <a:lnTo>
                    <a:pt x="75" y="293"/>
                  </a:lnTo>
                  <a:lnTo>
                    <a:pt x="115" y="184"/>
                  </a:lnTo>
                  <a:lnTo>
                    <a:pt x="149" y="100"/>
                  </a:lnTo>
                  <a:lnTo>
                    <a:pt x="189" y="45"/>
                  </a:lnTo>
                  <a:lnTo>
                    <a:pt x="224" y="10"/>
                  </a:lnTo>
                  <a:lnTo>
                    <a:pt x="264" y="0"/>
                  </a:lnTo>
                  <a:lnTo>
                    <a:pt x="298" y="0"/>
                  </a:lnTo>
                  <a:lnTo>
                    <a:pt x="333" y="15"/>
                  </a:lnTo>
                  <a:lnTo>
                    <a:pt x="373" y="45"/>
                  </a:lnTo>
                  <a:lnTo>
                    <a:pt x="408" y="85"/>
                  </a:lnTo>
                  <a:lnTo>
                    <a:pt x="447" y="130"/>
                  </a:lnTo>
                  <a:lnTo>
                    <a:pt x="482" y="174"/>
                  </a:lnTo>
                  <a:lnTo>
                    <a:pt x="522" y="229"/>
                  </a:lnTo>
                  <a:lnTo>
                    <a:pt x="557" y="283"/>
                  </a:lnTo>
                  <a:lnTo>
                    <a:pt x="596" y="333"/>
                  </a:lnTo>
                  <a:lnTo>
                    <a:pt x="631" y="388"/>
                  </a:lnTo>
                  <a:lnTo>
                    <a:pt x="671" y="437"/>
                  </a:lnTo>
                  <a:lnTo>
                    <a:pt x="706" y="482"/>
                  </a:lnTo>
                  <a:lnTo>
                    <a:pt x="745" y="517"/>
                  </a:lnTo>
                  <a:lnTo>
                    <a:pt x="780" y="552"/>
                  </a:lnTo>
                  <a:lnTo>
                    <a:pt x="820" y="576"/>
                  </a:lnTo>
                  <a:lnTo>
                    <a:pt x="854" y="596"/>
                  </a:lnTo>
                  <a:lnTo>
                    <a:pt x="894" y="611"/>
                  </a:lnTo>
                  <a:lnTo>
                    <a:pt x="929" y="616"/>
                  </a:lnTo>
                  <a:lnTo>
                    <a:pt x="964" y="611"/>
                  </a:lnTo>
                  <a:lnTo>
                    <a:pt x="1003" y="596"/>
                  </a:lnTo>
                  <a:lnTo>
                    <a:pt x="1038" y="576"/>
                  </a:lnTo>
                  <a:lnTo>
                    <a:pt x="1078" y="552"/>
                  </a:lnTo>
                  <a:lnTo>
                    <a:pt x="1113" y="517"/>
                  </a:lnTo>
                  <a:lnTo>
                    <a:pt x="1152" y="482"/>
                  </a:lnTo>
                  <a:lnTo>
                    <a:pt x="1187" y="437"/>
                  </a:lnTo>
                  <a:lnTo>
                    <a:pt x="1227" y="388"/>
                  </a:lnTo>
                  <a:lnTo>
                    <a:pt x="1262" y="333"/>
                  </a:lnTo>
                  <a:lnTo>
                    <a:pt x="1301" y="283"/>
                  </a:lnTo>
                  <a:lnTo>
                    <a:pt x="1336" y="229"/>
                  </a:lnTo>
                  <a:lnTo>
                    <a:pt x="1376" y="174"/>
                  </a:lnTo>
                  <a:lnTo>
                    <a:pt x="1411" y="130"/>
                  </a:lnTo>
                  <a:lnTo>
                    <a:pt x="1450" y="85"/>
                  </a:lnTo>
                  <a:lnTo>
                    <a:pt x="1485" y="45"/>
                  </a:lnTo>
                  <a:lnTo>
                    <a:pt x="1525" y="15"/>
                  </a:lnTo>
                  <a:lnTo>
                    <a:pt x="1560" y="0"/>
                  </a:lnTo>
                  <a:lnTo>
                    <a:pt x="1594" y="0"/>
                  </a:lnTo>
                  <a:lnTo>
                    <a:pt x="1634" y="10"/>
                  </a:lnTo>
                  <a:lnTo>
                    <a:pt x="1669" y="45"/>
                  </a:lnTo>
                  <a:lnTo>
                    <a:pt x="1709" y="100"/>
                  </a:lnTo>
                  <a:lnTo>
                    <a:pt x="1743" y="184"/>
                  </a:lnTo>
                  <a:lnTo>
                    <a:pt x="1783" y="293"/>
                  </a:lnTo>
                  <a:lnTo>
                    <a:pt x="1818" y="437"/>
                  </a:lnTo>
                  <a:lnTo>
                    <a:pt x="1858" y="616"/>
                  </a:lnTo>
                  <a:lnTo>
                    <a:pt x="1858" y="621"/>
                  </a:lnTo>
                </a:path>
              </a:pathLst>
            </a:custGeom>
            <a:noFill/>
            <a:ln w="254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146" name="Object 70"/>
            <p:cNvGraphicFramePr>
              <a:graphicFrameLocks noChangeAspect="1"/>
            </p:cNvGraphicFramePr>
            <p:nvPr>
              <p:extLst>
                <p:ext uri="{D42A27DB-BD31-4B8C-83A1-F6EECF244321}">
                  <p14:modId xmlns:p14="http://schemas.microsoft.com/office/powerpoint/2010/main" val="3460545358"/>
                </p:ext>
              </p:extLst>
            </p:nvPr>
          </p:nvGraphicFramePr>
          <p:xfrm>
            <a:off x="4451350" y="2743200"/>
            <a:ext cx="1060450" cy="603250"/>
          </p:xfrm>
          <a:graphic>
            <a:graphicData uri="http://schemas.openxmlformats.org/presentationml/2006/ole">
              <mc:AlternateContent xmlns:mc="http://schemas.openxmlformats.org/markup-compatibility/2006">
                <mc:Choice xmlns:v="urn:schemas-microsoft-com:vml" Requires="v">
                  <p:oleObj spid="_x0000_s151829" name="Equation" r:id="rId9" imgW="736560" imgH="419040" progId="Equation.DSMT4">
                    <p:embed/>
                  </p:oleObj>
                </mc:Choice>
                <mc:Fallback>
                  <p:oleObj name="Equation" r:id="rId9" imgW="736560" imgH="419040" progId="Equation.DSMT4">
                    <p:embed/>
                    <p:pic>
                      <p:nvPicPr>
                        <p:cNvPr id="0" name="Picture 5"/>
                        <p:cNvPicPr>
                          <a:picLocks noChangeAspect="1" noChangeArrowheads="1"/>
                        </p:cNvPicPr>
                        <p:nvPr/>
                      </p:nvPicPr>
                      <p:blipFill>
                        <a:blip r:embed="rId10"/>
                        <a:srcRect/>
                        <a:stretch>
                          <a:fillRect/>
                        </a:stretch>
                      </p:blipFill>
                      <p:spPr bwMode="auto">
                        <a:xfrm>
                          <a:off x="4451350" y="2743200"/>
                          <a:ext cx="10604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7" name="TextBox 146"/>
          <p:cNvSpPr txBox="1"/>
          <p:nvPr/>
        </p:nvSpPr>
        <p:spPr>
          <a:xfrm>
            <a:off x="4267200" y="3581400"/>
            <a:ext cx="4572000" cy="830997"/>
          </a:xfrm>
          <a:prstGeom prst="rect">
            <a:avLst/>
          </a:prstGeom>
          <a:noFill/>
        </p:spPr>
        <p:txBody>
          <a:bodyPr wrap="square" rtlCol="0">
            <a:spAutoFit/>
          </a:bodyPr>
          <a:lstStyle/>
          <a:p>
            <a:pPr algn="just"/>
            <a:r>
              <a:rPr lang="en-US" sz="1600" dirty="0" smtClean="0"/>
              <a:t>This potential does not look physically meaningful and is actually just an approximation of a real potential valid for small x</a:t>
            </a:r>
            <a:endParaRPr lang="en-US" sz="1600" dirty="0"/>
          </a:p>
        </p:txBody>
      </p:sp>
      <p:grpSp>
        <p:nvGrpSpPr>
          <p:cNvPr id="150" name="Group 149"/>
          <p:cNvGrpSpPr/>
          <p:nvPr/>
        </p:nvGrpSpPr>
        <p:grpSpPr>
          <a:xfrm>
            <a:off x="3505200" y="4343400"/>
            <a:ext cx="5265738" cy="590550"/>
            <a:chOff x="3505200" y="4343400"/>
            <a:chExt cx="5265738" cy="590550"/>
          </a:xfrm>
        </p:grpSpPr>
        <p:sp>
          <p:nvSpPr>
            <p:cNvPr id="148" name="TextBox 147"/>
            <p:cNvSpPr txBox="1"/>
            <p:nvPr/>
          </p:nvSpPr>
          <p:spPr>
            <a:xfrm>
              <a:off x="3505200" y="4495800"/>
              <a:ext cx="3127779" cy="338554"/>
            </a:xfrm>
            <a:prstGeom prst="rect">
              <a:avLst/>
            </a:prstGeom>
            <a:noFill/>
          </p:spPr>
          <p:txBody>
            <a:bodyPr wrap="none" rtlCol="0">
              <a:spAutoFit/>
            </a:bodyPr>
            <a:lstStyle/>
            <a:p>
              <a:r>
                <a:rPr lang="en-US" sz="1600" dirty="0" smtClean="0"/>
                <a:t>The next order approximation is </a:t>
              </a:r>
              <a:endParaRPr lang="en-US" sz="1600" dirty="0"/>
            </a:p>
          </p:txBody>
        </p:sp>
        <p:graphicFrame>
          <p:nvGraphicFramePr>
            <p:cNvPr id="151558" name="Object 6"/>
            <p:cNvGraphicFramePr>
              <a:graphicFrameLocks noChangeAspect="1"/>
            </p:cNvGraphicFramePr>
            <p:nvPr>
              <p:extLst>
                <p:ext uri="{D42A27DB-BD31-4B8C-83A1-F6EECF244321}">
                  <p14:modId xmlns:p14="http://schemas.microsoft.com/office/powerpoint/2010/main" val="2074552703"/>
                </p:ext>
              </p:extLst>
            </p:nvPr>
          </p:nvGraphicFramePr>
          <p:xfrm>
            <a:off x="6535738" y="4343400"/>
            <a:ext cx="2235200" cy="590550"/>
          </p:xfrm>
          <a:graphic>
            <a:graphicData uri="http://schemas.openxmlformats.org/presentationml/2006/ole">
              <mc:AlternateContent xmlns:mc="http://schemas.openxmlformats.org/markup-compatibility/2006">
                <mc:Choice xmlns:v="urn:schemas-microsoft-com:vml" Requires="v">
                  <p:oleObj spid="_x0000_s151830" name="Equation" r:id="rId11" imgW="1587240" imgH="419040" progId="Equation.DSMT4">
                    <p:embed/>
                  </p:oleObj>
                </mc:Choice>
                <mc:Fallback>
                  <p:oleObj name="Equation" r:id="rId11" imgW="1587240" imgH="419040" progId="Equation.DSMT4">
                    <p:embed/>
                    <p:pic>
                      <p:nvPicPr>
                        <p:cNvPr id="0" name="Picture 6"/>
                        <p:cNvPicPr>
                          <a:picLocks noChangeAspect="1" noChangeArrowheads="1"/>
                        </p:cNvPicPr>
                        <p:nvPr/>
                      </p:nvPicPr>
                      <p:blipFill>
                        <a:blip r:embed="rId12"/>
                        <a:srcRect/>
                        <a:stretch>
                          <a:fillRect/>
                        </a:stretch>
                      </p:blipFill>
                      <p:spPr bwMode="auto">
                        <a:xfrm>
                          <a:off x="6535738" y="4343400"/>
                          <a:ext cx="22352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1" name="TextBox 150"/>
          <p:cNvSpPr txBox="1"/>
          <p:nvPr/>
        </p:nvSpPr>
        <p:spPr>
          <a:xfrm>
            <a:off x="3886200" y="5105400"/>
            <a:ext cx="2978701" cy="338554"/>
          </a:xfrm>
          <a:prstGeom prst="rect">
            <a:avLst/>
          </a:prstGeom>
          <a:noFill/>
        </p:spPr>
        <p:txBody>
          <a:bodyPr wrap="none" rtlCol="0">
            <a:spAutoFit/>
          </a:bodyPr>
          <a:lstStyle/>
          <a:p>
            <a:r>
              <a:rPr lang="en-US" sz="1600" dirty="0" smtClean="0"/>
              <a:t>The new equation of motion is </a:t>
            </a:r>
            <a:endParaRPr lang="en-US" sz="1600" dirty="0"/>
          </a:p>
        </p:txBody>
      </p:sp>
      <p:graphicFrame>
        <p:nvGraphicFramePr>
          <p:cNvPr id="151559" name="Object 7"/>
          <p:cNvGraphicFramePr>
            <a:graphicFrameLocks noChangeAspect="1"/>
          </p:cNvGraphicFramePr>
          <p:nvPr>
            <p:extLst>
              <p:ext uri="{D42A27DB-BD31-4B8C-83A1-F6EECF244321}">
                <p14:modId xmlns:p14="http://schemas.microsoft.com/office/powerpoint/2010/main" val="1750889234"/>
              </p:ext>
            </p:extLst>
          </p:nvPr>
        </p:nvGraphicFramePr>
        <p:xfrm>
          <a:off x="6945313" y="4953000"/>
          <a:ext cx="2216150" cy="590550"/>
        </p:xfrm>
        <a:graphic>
          <a:graphicData uri="http://schemas.openxmlformats.org/presentationml/2006/ole">
            <mc:AlternateContent xmlns:mc="http://schemas.openxmlformats.org/markup-compatibility/2006">
              <mc:Choice xmlns:v="urn:schemas-microsoft-com:vml" Requires="v">
                <p:oleObj spid="_x0000_s151831" name="Equation" r:id="rId13" imgW="1574640" imgH="419040" progId="Equation.DSMT4">
                  <p:embed/>
                </p:oleObj>
              </mc:Choice>
              <mc:Fallback>
                <p:oleObj name="Equation" r:id="rId13" imgW="1574640" imgH="419040" progId="Equation.DSMT4">
                  <p:embed/>
                  <p:pic>
                    <p:nvPicPr>
                      <p:cNvPr id="0" name="Picture 7"/>
                      <p:cNvPicPr>
                        <a:picLocks noChangeAspect="1" noChangeArrowheads="1"/>
                      </p:cNvPicPr>
                      <p:nvPr/>
                    </p:nvPicPr>
                    <p:blipFill>
                      <a:blip r:embed="rId14"/>
                      <a:srcRect/>
                      <a:stretch>
                        <a:fillRect/>
                      </a:stretch>
                    </p:blipFill>
                    <p:spPr bwMode="auto">
                      <a:xfrm>
                        <a:off x="6945313" y="4953000"/>
                        <a:ext cx="22161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 name="TextBox 152"/>
          <p:cNvSpPr txBox="1"/>
          <p:nvPr/>
        </p:nvSpPr>
        <p:spPr>
          <a:xfrm>
            <a:off x="4038600" y="5715000"/>
            <a:ext cx="4800600" cy="584775"/>
          </a:xfrm>
          <a:prstGeom prst="rect">
            <a:avLst/>
          </a:prstGeom>
          <a:noFill/>
        </p:spPr>
        <p:txBody>
          <a:bodyPr wrap="square" rtlCol="0">
            <a:spAutoFit/>
          </a:bodyPr>
          <a:lstStyle/>
          <a:p>
            <a:r>
              <a:rPr lang="en-US" sz="1600" dirty="0" smtClean="0"/>
              <a:t>It contains only the odd order terms because potential has inversion symmetry  </a:t>
            </a:r>
            <a:r>
              <a:rPr lang="en-US" sz="1600" i="1" dirty="0" smtClean="0">
                <a:latin typeface="Times New Roman" panose="02020603050405020304" pitchFamily="18" charset="0"/>
                <a:cs typeface="Times New Roman" panose="02020603050405020304" pitchFamily="18" charset="0"/>
              </a:rPr>
              <a:t>U(x)=U(-x)</a:t>
            </a:r>
            <a:endParaRPr lang="en-US" sz="1600" i="1"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2930166" y="2130807"/>
            <a:ext cx="6049528" cy="396164"/>
            <a:chOff x="2930166" y="2130807"/>
            <a:chExt cx="6049528" cy="396164"/>
          </a:xfrm>
        </p:grpSpPr>
        <p:sp>
          <p:nvSpPr>
            <p:cNvPr id="4" name="TextBox 3"/>
            <p:cNvSpPr txBox="1"/>
            <p:nvPr/>
          </p:nvSpPr>
          <p:spPr>
            <a:xfrm>
              <a:off x="2930166" y="2157639"/>
              <a:ext cx="3172663" cy="369332"/>
            </a:xfrm>
            <a:prstGeom prst="rect">
              <a:avLst/>
            </a:prstGeom>
            <a:noFill/>
          </p:spPr>
          <p:txBody>
            <a:bodyPr wrap="none" rtlCol="0">
              <a:spAutoFit/>
            </a:bodyPr>
            <a:lstStyle/>
            <a:p>
              <a:r>
                <a:rPr lang="en-US" dirty="0" smtClean="0"/>
                <a:t>Solution: harmonic oscillation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90390271"/>
                </p:ext>
              </p:extLst>
            </p:nvPr>
          </p:nvGraphicFramePr>
          <p:xfrm>
            <a:off x="6260306" y="2130807"/>
            <a:ext cx="2719388" cy="373063"/>
          </p:xfrm>
          <a:graphic>
            <a:graphicData uri="http://schemas.openxmlformats.org/presentationml/2006/ole">
              <mc:AlternateContent xmlns:mc="http://schemas.openxmlformats.org/markup-compatibility/2006">
                <mc:Choice xmlns:v="urn:schemas-microsoft-com:vml" Requires="v">
                  <p:oleObj spid="_x0000_s151832" name="Equation" r:id="rId15" imgW="1942920" imgH="266400" progId="Equation.DSMT4">
                    <p:embed/>
                  </p:oleObj>
                </mc:Choice>
                <mc:Fallback>
                  <p:oleObj name="Equation" r:id="rId15" imgW="1942920" imgH="266400" progId="Equation.DSMT4">
                    <p:embed/>
                    <p:pic>
                      <p:nvPicPr>
                        <p:cNvPr id="0" name=""/>
                        <p:cNvPicPr/>
                        <p:nvPr/>
                      </p:nvPicPr>
                      <p:blipFill>
                        <a:blip r:embed="rId16"/>
                        <a:stretch>
                          <a:fillRect/>
                        </a:stretch>
                      </p:blipFill>
                      <p:spPr>
                        <a:xfrm>
                          <a:off x="6260306" y="2130807"/>
                          <a:ext cx="2719388" cy="373063"/>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ox(in)">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ox(in)">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box(in)">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box(in)">
                                      <p:cBhvr>
                                        <p:cTn id="27" dur="500"/>
                                        <p:tgtEl>
                                          <p:spTgt spid="127"/>
                                        </p:tgtEl>
                                      </p:cBhvr>
                                    </p:animEffect>
                                  </p:childTnLst>
                                </p:cTn>
                              </p:par>
                              <p:par>
                                <p:cTn id="28" presetID="4" presetClass="entr" presetSubtype="16" fill="hold" nodeType="withEffect">
                                  <p:stCondLst>
                                    <p:cond delay="0"/>
                                  </p:stCondLst>
                                  <p:childTnLst>
                                    <p:set>
                                      <p:cBhvr>
                                        <p:cTn id="29" dur="1" fill="hold">
                                          <p:stCondLst>
                                            <p:cond delay="0"/>
                                          </p:stCondLst>
                                        </p:cTn>
                                        <p:tgtEl>
                                          <p:spTgt spid="151554"/>
                                        </p:tgtEl>
                                        <p:attrNameLst>
                                          <p:attrName>style.visibility</p:attrName>
                                        </p:attrNameLst>
                                      </p:cBhvr>
                                      <p:to>
                                        <p:strVal val="visible"/>
                                      </p:to>
                                    </p:set>
                                    <p:animEffect transition="in" filter="box(in)">
                                      <p:cBhvr>
                                        <p:cTn id="30" dur="500"/>
                                        <p:tgtEl>
                                          <p:spTgt spid="15155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box(in)">
                                      <p:cBhvr>
                                        <p:cTn id="39" dur="500"/>
                                        <p:tgtEl>
                                          <p:spTgt spid="129"/>
                                        </p:tgtEl>
                                      </p:cBhvr>
                                    </p:animEffect>
                                  </p:childTnLst>
                                </p:cTn>
                              </p:par>
                              <p:par>
                                <p:cTn id="40" presetID="4" presetClass="entr" presetSubtype="16" fill="hold" nodeType="withEffect">
                                  <p:stCondLst>
                                    <p:cond delay="0"/>
                                  </p:stCondLst>
                                  <p:childTnLst>
                                    <p:set>
                                      <p:cBhvr>
                                        <p:cTn id="41" dur="1" fill="hold">
                                          <p:stCondLst>
                                            <p:cond delay="0"/>
                                          </p:stCondLst>
                                        </p:cTn>
                                        <p:tgtEl>
                                          <p:spTgt spid="151555"/>
                                        </p:tgtEl>
                                        <p:attrNameLst>
                                          <p:attrName>style.visibility</p:attrName>
                                        </p:attrNameLst>
                                      </p:cBhvr>
                                      <p:to>
                                        <p:strVal val="visible"/>
                                      </p:to>
                                    </p:set>
                                    <p:animEffect transition="in" filter="box(in)">
                                      <p:cBhvr>
                                        <p:cTn id="42" dur="500"/>
                                        <p:tgtEl>
                                          <p:spTgt spid="15155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34"/>
                                        </p:tgtEl>
                                        <p:attrNameLst>
                                          <p:attrName>style.visibility</p:attrName>
                                        </p:attrNameLst>
                                      </p:cBhvr>
                                      <p:to>
                                        <p:strVal val="visible"/>
                                      </p:to>
                                    </p:set>
                                    <p:animEffect transition="in" filter="box(in)">
                                      <p:cBhvr>
                                        <p:cTn id="47" dur="500"/>
                                        <p:tgtEl>
                                          <p:spTgt spid="13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7"/>
                                        </p:tgtEl>
                                        <p:attrNameLst>
                                          <p:attrName>style.visibility</p:attrName>
                                        </p:attrNameLst>
                                      </p:cBhvr>
                                      <p:to>
                                        <p:strVal val="visible"/>
                                      </p:to>
                                    </p:set>
                                    <p:animEffect transition="in" filter="box(in)">
                                      <p:cBhvr>
                                        <p:cTn id="52" dur="500"/>
                                        <p:tgtEl>
                                          <p:spTgt spid="147"/>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33"/>
                                        </p:tgtEl>
                                        <p:attrNameLst>
                                          <p:attrName>style.visibility</p:attrName>
                                        </p:attrNameLst>
                                      </p:cBhvr>
                                      <p:to>
                                        <p:strVal val="visible"/>
                                      </p:to>
                                    </p:set>
                                    <p:animEffect transition="in" filter="box(in)">
                                      <p:cBhvr>
                                        <p:cTn id="55" dur="500"/>
                                        <p:tgtEl>
                                          <p:spTgt spid="13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50"/>
                                        </p:tgtEl>
                                        <p:attrNameLst>
                                          <p:attrName>style.visibility</p:attrName>
                                        </p:attrNameLst>
                                      </p:cBhvr>
                                      <p:to>
                                        <p:strVal val="visible"/>
                                      </p:to>
                                    </p:set>
                                    <p:animEffect transition="in" filter="box(in)">
                                      <p:cBhvr>
                                        <p:cTn id="60" dur="500"/>
                                        <p:tgtEl>
                                          <p:spTgt spid="150"/>
                                        </p:tgtEl>
                                      </p:cBhvr>
                                    </p:animEffect>
                                  </p:childTnLst>
                                </p:cTn>
                              </p:par>
                              <p:par>
                                <p:cTn id="61" presetID="4" presetClass="entr" presetSubtype="16" fill="hold" nodeType="withEffect">
                                  <p:stCondLst>
                                    <p:cond delay="0"/>
                                  </p:stCondLst>
                                  <p:childTnLst>
                                    <p:set>
                                      <p:cBhvr>
                                        <p:cTn id="62" dur="1" fill="hold">
                                          <p:stCondLst>
                                            <p:cond delay="0"/>
                                          </p:stCondLst>
                                        </p:cTn>
                                        <p:tgtEl>
                                          <p:spTgt spid="144"/>
                                        </p:tgtEl>
                                        <p:attrNameLst>
                                          <p:attrName>style.visibility</p:attrName>
                                        </p:attrNameLst>
                                      </p:cBhvr>
                                      <p:to>
                                        <p:strVal val="visible"/>
                                      </p:to>
                                    </p:set>
                                    <p:animEffect transition="in" filter="box(in)">
                                      <p:cBhvr>
                                        <p:cTn id="63" dur="500"/>
                                        <p:tgtEl>
                                          <p:spTgt spid="144"/>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151"/>
                                        </p:tgtEl>
                                        <p:attrNameLst>
                                          <p:attrName>style.visibility</p:attrName>
                                        </p:attrNameLst>
                                      </p:cBhvr>
                                      <p:to>
                                        <p:strVal val="visible"/>
                                      </p:to>
                                    </p:set>
                                    <p:animEffect transition="in" filter="box(in)">
                                      <p:cBhvr>
                                        <p:cTn id="68" dur="500"/>
                                        <p:tgtEl>
                                          <p:spTgt spid="151"/>
                                        </p:tgtEl>
                                      </p:cBhvr>
                                    </p:animEffect>
                                  </p:childTnLst>
                                </p:cTn>
                              </p:par>
                              <p:par>
                                <p:cTn id="69" presetID="4" presetClass="entr" presetSubtype="16" fill="hold" nodeType="withEffect">
                                  <p:stCondLst>
                                    <p:cond delay="0"/>
                                  </p:stCondLst>
                                  <p:childTnLst>
                                    <p:set>
                                      <p:cBhvr>
                                        <p:cTn id="70" dur="1" fill="hold">
                                          <p:stCondLst>
                                            <p:cond delay="0"/>
                                          </p:stCondLst>
                                        </p:cTn>
                                        <p:tgtEl>
                                          <p:spTgt spid="151559"/>
                                        </p:tgtEl>
                                        <p:attrNameLst>
                                          <p:attrName>style.visibility</p:attrName>
                                        </p:attrNameLst>
                                      </p:cBhvr>
                                      <p:to>
                                        <p:strVal val="visible"/>
                                      </p:to>
                                    </p:set>
                                    <p:animEffect transition="in" filter="box(in)">
                                      <p:cBhvr>
                                        <p:cTn id="71" dur="500"/>
                                        <p:tgtEl>
                                          <p:spTgt spid="151559"/>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53"/>
                                        </p:tgtEl>
                                        <p:attrNameLst>
                                          <p:attrName>style.visibility</p:attrName>
                                        </p:attrNameLst>
                                      </p:cBhvr>
                                      <p:to>
                                        <p:strVal val="visible"/>
                                      </p:to>
                                    </p:set>
                                    <p:animEffect transition="in" filter="box(in)">
                                      <p:cBhvr>
                                        <p:cTn id="76"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9" grpId="0"/>
      <p:bldP spid="133" grpId="0" animBg="1"/>
      <p:bldP spid="147" grpId="0"/>
      <p:bldP spid="151" grpId="0"/>
      <p:bldP spid="1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4419600" y="5151120"/>
            <a:ext cx="1518364" cy="1039892"/>
            <a:chOff x="4419600" y="5151120"/>
            <a:chExt cx="1518364" cy="1039892"/>
          </a:xfrm>
        </p:grpSpPr>
        <p:sp>
          <p:nvSpPr>
            <p:cNvPr id="97" name="Rounded Rectangle 96"/>
            <p:cNvSpPr/>
            <p:nvPr/>
          </p:nvSpPr>
          <p:spPr bwMode="auto">
            <a:xfrm>
              <a:off x="4429760" y="5151120"/>
              <a:ext cx="1198880" cy="640080"/>
            </a:xfrm>
            <a:prstGeom prst="roundRect">
              <a:avLst/>
            </a:prstGeom>
            <a:solidFill>
              <a:srgbClr val="FFFF00">
                <a:alpha val="43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8" name="TextBox 97"/>
            <p:cNvSpPr txBox="1"/>
            <p:nvPr/>
          </p:nvSpPr>
          <p:spPr>
            <a:xfrm>
              <a:off x="4419600" y="5821680"/>
              <a:ext cx="1518364" cy="369332"/>
            </a:xfrm>
            <a:prstGeom prst="rect">
              <a:avLst/>
            </a:prstGeom>
            <a:noFill/>
          </p:spPr>
          <p:txBody>
            <a:bodyPr wrap="none" rtlCol="0">
              <a:spAutoFit/>
            </a:bodyPr>
            <a:lstStyle/>
            <a:p>
              <a:r>
                <a:rPr lang="en-US" dirty="0" smtClean="0"/>
                <a:t>compensator</a:t>
              </a:r>
              <a:endParaRPr lang="en-US" dirty="0"/>
            </a:p>
          </p:txBody>
        </p:sp>
      </p:grpSp>
      <p:sp>
        <p:nvSpPr>
          <p:cNvPr id="2" name="Title 1"/>
          <p:cNvSpPr>
            <a:spLocks noGrp="1"/>
          </p:cNvSpPr>
          <p:nvPr>
            <p:ph type="title"/>
          </p:nvPr>
        </p:nvSpPr>
        <p:spPr>
          <a:xfrm>
            <a:off x="457200" y="274638"/>
            <a:ext cx="8229600" cy="670242"/>
          </a:xfrm>
        </p:spPr>
        <p:txBody>
          <a:bodyPr/>
          <a:lstStyle/>
          <a:p>
            <a:r>
              <a:rPr lang="en-US" sz="3200" dirty="0" smtClean="0"/>
              <a:t>Transverse EO modulator</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20</a:t>
            </a:fld>
            <a:endParaRPr lang="en-US"/>
          </a:p>
        </p:txBody>
      </p:sp>
      <p:graphicFrame>
        <p:nvGraphicFramePr>
          <p:cNvPr id="198659" name="Object 3"/>
          <p:cNvGraphicFramePr>
            <a:graphicFrameLocks noChangeAspect="1"/>
          </p:cNvGraphicFramePr>
          <p:nvPr>
            <p:extLst>
              <p:ext uri="{D42A27DB-BD31-4B8C-83A1-F6EECF244321}">
                <p14:modId xmlns:p14="http://schemas.microsoft.com/office/powerpoint/2010/main" val="1183488034"/>
              </p:ext>
            </p:extLst>
          </p:nvPr>
        </p:nvGraphicFramePr>
        <p:xfrm>
          <a:off x="171450" y="2718454"/>
          <a:ext cx="8496300" cy="1835150"/>
        </p:xfrm>
        <a:graphic>
          <a:graphicData uri="http://schemas.openxmlformats.org/presentationml/2006/ole">
            <mc:AlternateContent xmlns:mc="http://schemas.openxmlformats.org/markup-compatibility/2006">
              <mc:Choice xmlns:v="urn:schemas-microsoft-com:vml" Requires="v">
                <p:oleObj spid="_x0000_s199043" name="Equation" r:id="rId3" imgW="6489360" imgH="1396800" progId="Equation.DSMT4">
                  <p:embed/>
                </p:oleObj>
              </mc:Choice>
              <mc:Fallback>
                <p:oleObj name="Equation" r:id="rId3" imgW="6489360" imgH="13968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 y="2718454"/>
                        <a:ext cx="84963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0" name="Object 4"/>
          <p:cNvGraphicFramePr>
            <a:graphicFrameLocks noChangeAspect="1"/>
          </p:cNvGraphicFramePr>
          <p:nvPr/>
        </p:nvGraphicFramePr>
        <p:xfrm>
          <a:off x="376555" y="4609148"/>
          <a:ext cx="2044700" cy="379412"/>
        </p:xfrm>
        <a:graphic>
          <a:graphicData uri="http://schemas.openxmlformats.org/presentationml/2006/ole">
            <mc:AlternateContent xmlns:mc="http://schemas.openxmlformats.org/markup-compatibility/2006">
              <mc:Choice xmlns:v="urn:schemas-microsoft-com:vml" Requires="v">
                <p:oleObj spid="_x0000_s199044" name="Equation" r:id="rId5" imgW="1371600" imgH="253800" progId="Equation.DSMT4">
                  <p:embed/>
                </p:oleObj>
              </mc:Choice>
              <mc:Fallback>
                <p:oleObj name="Equation" r:id="rId5" imgW="1371600" imgH="2538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555" y="4609148"/>
                        <a:ext cx="20447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1" name="Object 5"/>
          <p:cNvGraphicFramePr>
            <a:graphicFrameLocks noChangeAspect="1"/>
          </p:cNvGraphicFramePr>
          <p:nvPr/>
        </p:nvGraphicFramePr>
        <p:xfrm>
          <a:off x="2718118" y="4545648"/>
          <a:ext cx="1931987" cy="587375"/>
        </p:xfrm>
        <a:graphic>
          <a:graphicData uri="http://schemas.openxmlformats.org/presentationml/2006/ole">
            <mc:AlternateContent xmlns:mc="http://schemas.openxmlformats.org/markup-compatibility/2006">
              <mc:Choice xmlns:v="urn:schemas-microsoft-com:vml" Requires="v">
                <p:oleObj spid="_x0000_s199045" name="Equation" r:id="rId7" imgW="1295280" imgH="393480" progId="Equation.DSMT4">
                  <p:embed/>
                </p:oleObj>
              </mc:Choice>
              <mc:Fallback>
                <p:oleObj name="Equation" r:id="rId7" imgW="1295280" imgH="39348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8118" y="4545648"/>
                        <a:ext cx="1931987"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2" name="Object 6"/>
          <p:cNvGraphicFramePr>
            <a:graphicFrameLocks noChangeAspect="1"/>
          </p:cNvGraphicFramePr>
          <p:nvPr>
            <p:extLst>
              <p:ext uri="{D42A27DB-BD31-4B8C-83A1-F6EECF244321}">
                <p14:modId xmlns:p14="http://schemas.microsoft.com/office/powerpoint/2010/main" val="2721375616"/>
              </p:ext>
            </p:extLst>
          </p:nvPr>
        </p:nvGraphicFramePr>
        <p:xfrm>
          <a:off x="4946968" y="4622184"/>
          <a:ext cx="1949450" cy="361950"/>
        </p:xfrm>
        <a:graphic>
          <a:graphicData uri="http://schemas.openxmlformats.org/presentationml/2006/ole">
            <mc:AlternateContent xmlns:mc="http://schemas.openxmlformats.org/markup-compatibility/2006">
              <mc:Choice xmlns:v="urn:schemas-microsoft-com:vml" Requires="v">
                <p:oleObj spid="_x0000_s199046" name="Equation" r:id="rId9" imgW="1307880" imgH="241200" progId="Equation.DSMT4">
                  <p:embed/>
                </p:oleObj>
              </mc:Choice>
              <mc:Fallback>
                <p:oleObj name="Equation" r:id="rId9" imgW="1307880" imgH="2412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6968" y="4622184"/>
                        <a:ext cx="19494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3" name="Object 7"/>
          <p:cNvGraphicFramePr>
            <a:graphicFrameLocks noChangeAspect="1"/>
          </p:cNvGraphicFramePr>
          <p:nvPr/>
        </p:nvGraphicFramePr>
        <p:xfrm>
          <a:off x="7005003" y="4534853"/>
          <a:ext cx="1817687" cy="587375"/>
        </p:xfrm>
        <a:graphic>
          <a:graphicData uri="http://schemas.openxmlformats.org/presentationml/2006/ole">
            <mc:AlternateContent xmlns:mc="http://schemas.openxmlformats.org/markup-compatibility/2006">
              <mc:Choice xmlns:v="urn:schemas-microsoft-com:vml" Requires="v">
                <p:oleObj spid="_x0000_s199047" name="Equation" r:id="rId11" imgW="1218960" imgH="393480" progId="Equation.DSMT4">
                  <p:embed/>
                </p:oleObj>
              </mc:Choice>
              <mc:Fallback>
                <p:oleObj name="Equation" r:id="rId11" imgW="1218960" imgH="39348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05003" y="4534853"/>
                        <a:ext cx="1817687"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4" name="Object 8"/>
          <p:cNvGraphicFramePr>
            <a:graphicFrameLocks noChangeAspect="1"/>
          </p:cNvGraphicFramePr>
          <p:nvPr>
            <p:extLst>
              <p:ext uri="{D42A27DB-BD31-4B8C-83A1-F6EECF244321}">
                <p14:modId xmlns:p14="http://schemas.microsoft.com/office/powerpoint/2010/main" val="3595927224"/>
              </p:ext>
            </p:extLst>
          </p:nvPr>
        </p:nvGraphicFramePr>
        <p:xfrm>
          <a:off x="390525" y="5187950"/>
          <a:ext cx="5183188" cy="512763"/>
        </p:xfrm>
        <a:graphic>
          <a:graphicData uri="http://schemas.openxmlformats.org/presentationml/2006/ole">
            <mc:AlternateContent xmlns:mc="http://schemas.openxmlformats.org/markup-compatibility/2006">
              <mc:Choice xmlns:v="urn:schemas-microsoft-com:vml" Requires="v">
                <p:oleObj spid="_x0000_s199048" name="Equation" r:id="rId13" imgW="3962160" imgH="393480" progId="Equation.DSMT4">
                  <p:embed/>
                </p:oleObj>
              </mc:Choice>
              <mc:Fallback>
                <p:oleObj name="Equation" r:id="rId13" imgW="3962160" imgH="393480" progId="Equation.DSMT4">
                  <p:embed/>
                  <p:pic>
                    <p:nvPicPr>
                      <p:cNvPr id="0" name="Picture 8"/>
                      <p:cNvPicPr>
                        <a:picLocks noChangeAspect="1" noChangeArrowheads="1"/>
                      </p:cNvPicPr>
                      <p:nvPr/>
                    </p:nvPicPr>
                    <p:blipFill>
                      <a:blip r:embed="rId14"/>
                      <a:srcRect/>
                      <a:stretch>
                        <a:fillRect/>
                      </a:stretch>
                    </p:blipFill>
                    <p:spPr bwMode="auto">
                      <a:xfrm>
                        <a:off x="390525" y="5187950"/>
                        <a:ext cx="51831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5" name="Object 9"/>
          <p:cNvGraphicFramePr>
            <a:graphicFrameLocks noChangeAspect="1"/>
          </p:cNvGraphicFramePr>
          <p:nvPr>
            <p:extLst>
              <p:ext uri="{D42A27DB-BD31-4B8C-83A1-F6EECF244321}">
                <p14:modId xmlns:p14="http://schemas.microsoft.com/office/powerpoint/2010/main" val="3894900359"/>
              </p:ext>
            </p:extLst>
          </p:nvPr>
        </p:nvGraphicFramePr>
        <p:xfrm>
          <a:off x="5723573" y="5184140"/>
          <a:ext cx="2524125" cy="561975"/>
        </p:xfrm>
        <a:graphic>
          <a:graphicData uri="http://schemas.openxmlformats.org/presentationml/2006/ole">
            <mc:AlternateContent xmlns:mc="http://schemas.openxmlformats.org/markup-compatibility/2006">
              <mc:Choice xmlns:v="urn:schemas-microsoft-com:vml" Requires="v">
                <p:oleObj spid="_x0000_s199049" name="Equation" r:id="rId15" imgW="1930320" imgH="431640" progId="Equation.DSMT4">
                  <p:embed/>
                </p:oleObj>
              </mc:Choice>
              <mc:Fallback>
                <p:oleObj name="Equation" r:id="rId15" imgW="1930320" imgH="431640" progId="Equation.DSMT4">
                  <p:embed/>
                  <p:pic>
                    <p:nvPicPr>
                      <p:cNvPr id="0" name="Picture 9"/>
                      <p:cNvPicPr>
                        <a:picLocks noChangeAspect="1" noChangeArrowheads="1"/>
                      </p:cNvPicPr>
                      <p:nvPr/>
                    </p:nvPicPr>
                    <p:blipFill>
                      <a:blip r:embed="rId16"/>
                      <a:srcRect/>
                      <a:stretch>
                        <a:fillRect/>
                      </a:stretch>
                    </p:blipFill>
                    <p:spPr bwMode="auto">
                      <a:xfrm>
                        <a:off x="5723573" y="5184140"/>
                        <a:ext cx="25241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6" name="Object 10"/>
          <p:cNvGraphicFramePr>
            <a:graphicFrameLocks noChangeAspect="1"/>
          </p:cNvGraphicFramePr>
          <p:nvPr>
            <p:extLst>
              <p:ext uri="{D42A27DB-BD31-4B8C-83A1-F6EECF244321}">
                <p14:modId xmlns:p14="http://schemas.microsoft.com/office/powerpoint/2010/main" val="3809050082"/>
              </p:ext>
            </p:extLst>
          </p:nvPr>
        </p:nvGraphicFramePr>
        <p:xfrm>
          <a:off x="595313" y="5935663"/>
          <a:ext cx="1544637" cy="561975"/>
        </p:xfrm>
        <a:graphic>
          <a:graphicData uri="http://schemas.openxmlformats.org/presentationml/2006/ole">
            <mc:AlternateContent xmlns:mc="http://schemas.openxmlformats.org/markup-compatibility/2006">
              <mc:Choice xmlns:v="urn:schemas-microsoft-com:vml" Requires="v">
                <p:oleObj spid="_x0000_s199050" name="Equation" r:id="rId17" imgW="1180800" imgH="431640" progId="Equation.DSMT4">
                  <p:embed/>
                </p:oleObj>
              </mc:Choice>
              <mc:Fallback>
                <p:oleObj name="Equation" r:id="rId17" imgW="1180800" imgH="431640" progId="Equation.DSMT4">
                  <p:embed/>
                  <p:pic>
                    <p:nvPicPr>
                      <p:cNvPr id="0" name="Picture 10"/>
                      <p:cNvPicPr>
                        <a:picLocks noChangeAspect="1" noChangeArrowheads="1"/>
                      </p:cNvPicPr>
                      <p:nvPr/>
                    </p:nvPicPr>
                    <p:blipFill>
                      <a:blip r:embed="rId18"/>
                      <a:srcRect/>
                      <a:stretch>
                        <a:fillRect/>
                      </a:stretch>
                    </p:blipFill>
                    <p:spPr bwMode="auto">
                      <a:xfrm>
                        <a:off x="595313" y="5935663"/>
                        <a:ext cx="154463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 name="Rectangle 101"/>
          <p:cNvSpPr/>
          <p:nvPr/>
        </p:nvSpPr>
        <p:spPr>
          <a:xfrm>
            <a:off x="384233" y="6447118"/>
            <a:ext cx="7928517" cy="410882"/>
          </a:xfrm>
          <a:prstGeom prst="rect">
            <a:avLst/>
          </a:prstGeom>
        </p:spPr>
        <p:txBody>
          <a:bodyPr wrap="none">
            <a:spAutoFit/>
          </a:bodyPr>
          <a:lstStyle/>
          <a:p>
            <a:pPr marL="0" marR="0" algn="ctr">
              <a:lnSpc>
                <a:spcPct val="115000"/>
              </a:lnSpc>
              <a:spcBef>
                <a:spcPts val="0"/>
              </a:spcBef>
              <a:spcAft>
                <a:spcPts val="0"/>
              </a:spcAft>
            </a:pPr>
            <a:r>
              <a:rPr lang="en-US" dirty="0" smtClean="0">
                <a:latin typeface="Calibri"/>
                <a:ea typeface="Calibri"/>
                <a:cs typeface="Times New Roman"/>
              </a:rPr>
              <a:t>For </a:t>
            </a:r>
            <a:r>
              <a:rPr lang="en-US" dirty="0" smtClean="0"/>
              <a:t>LiNbO</a:t>
            </a:r>
            <a:r>
              <a:rPr lang="en-US" baseline="-25000" dirty="0" smtClean="0"/>
              <a:t>3</a:t>
            </a:r>
            <a:r>
              <a:rPr lang="en-US" dirty="0" smtClean="0"/>
              <a:t>, </a:t>
            </a:r>
            <a:r>
              <a:rPr lang="en-US" dirty="0" smtClean="0">
                <a:latin typeface="Calibri"/>
                <a:ea typeface="Calibri"/>
                <a:cs typeface="Times New Roman"/>
              </a:rPr>
              <a:t>at  </a:t>
            </a:r>
            <a:r>
              <a:rPr lang="en-US" dirty="0" smtClean="0">
                <a:latin typeface="Symbol" pitchFamily="18" charset="2"/>
                <a:ea typeface="Calibri"/>
                <a:cs typeface="Times New Roman"/>
              </a:rPr>
              <a:t>l</a:t>
            </a:r>
            <a:r>
              <a:rPr lang="en-US" dirty="0" smtClean="0">
                <a:latin typeface="Calibri"/>
                <a:ea typeface="Calibri"/>
                <a:cs typeface="Times New Roman"/>
              </a:rPr>
              <a:t>=500nm, d=0.25mm, L=10mm, </a:t>
            </a:r>
            <a:r>
              <a:rPr lang="en-US" dirty="0" err="1" smtClean="0">
                <a:latin typeface="Calibri"/>
                <a:ea typeface="Calibri"/>
                <a:cs typeface="Times New Roman"/>
              </a:rPr>
              <a:t>V</a:t>
            </a:r>
            <a:r>
              <a:rPr lang="en-US" sz="1600" dirty="0" err="1" smtClean="0">
                <a:latin typeface="Symbol" pitchFamily="18" charset="2"/>
                <a:ea typeface="Calibri"/>
                <a:cs typeface="Times New Roman"/>
              </a:rPr>
              <a:t>p</a:t>
            </a:r>
            <a:r>
              <a:rPr lang="en-US" dirty="0" smtClean="0">
                <a:latin typeface="Calibri"/>
                <a:ea typeface="Calibri"/>
                <a:cs typeface="Times New Roman"/>
              </a:rPr>
              <a:t>=64V , but the aperture is small</a:t>
            </a:r>
            <a:endParaRPr lang="en-US" dirty="0">
              <a:latin typeface="Calibri"/>
              <a:ea typeface="Calibri"/>
              <a:cs typeface="Times New Roman"/>
            </a:endParaRPr>
          </a:p>
        </p:txBody>
      </p:sp>
      <p:pic>
        <p:nvPicPr>
          <p:cNvPr id="5" name="Picture 4"/>
          <p:cNvPicPr>
            <a:picLocks noChangeAspect="1"/>
          </p:cNvPicPr>
          <p:nvPr/>
        </p:nvPicPr>
        <p:blipFill>
          <a:blip r:embed="rId19"/>
          <a:stretch>
            <a:fillRect/>
          </a:stretch>
        </p:blipFill>
        <p:spPr>
          <a:xfrm>
            <a:off x="1087987" y="889494"/>
            <a:ext cx="5465213" cy="18963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8659"/>
                                        </p:tgtEl>
                                        <p:attrNameLst>
                                          <p:attrName>style.visibility</p:attrName>
                                        </p:attrNameLst>
                                      </p:cBhvr>
                                      <p:to>
                                        <p:strVal val="visible"/>
                                      </p:to>
                                    </p:set>
                                    <p:animEffect transition="in" filter="box(in)">
                                      <p:cBhvr>
                                        <p:cTn id="7" dur="500"/>
                                        <p:tgtEl>
                                          <p:spTgt spid="1986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8660"/>
                                        </p:tgtEl>
                                        <p:attrNameLst>
                                          <p:attrName>style.visibility</p:attrName>
                                        </p:attrNameLst>
                                      </p:cBhvr>
                                      <p:to>
                                        <p:strVal val="visible"/>
                                      </p:to>
                                    </p:set>
                                    <p:animEffect transition="in" filter="box(in)">
                                      <p:cBhvr>
                                        <p:cTn id="12" dur="500"/>
                                        <p:tgtEl>
                                          <p:spTgt spid="1986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8661"/>
                                        </p:tgtEl>
                                        <p:attrNameLst>
                                          <p:attrName>style.visibility</p:attrName>
                                        </p:attrNameLst>
                                      </p:cBhvr>
                                      <p:to>
                                        <p:strVal val="visible"/>
                                      </p:to>
                                    </p:set>
                                    <p:animEffect transition="in" filter="box(in)">
                                      <p:cBhvr>
                                        <p:cTn id="17" dur="500"/>
                                        <p:tgtEl>
                                          <p:spTgt spid="19866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8662"/>
                                        </p:tgtEl>
                                        <p:attrNameLst>
                                          <p:attrName>style.visibility</p:attrName>
                                        </p:attrNameLst>
                                      </p:cBhvr>
                                      <p:to>
                                        <p:strVal val="visible"/>
                                      </p:to>
                                    </p:set>
                                    <p:animEffect transition="in" filter="box(in)">
                                      <p:cBhvr>
                                        <p:cTn id="22" dur="500"/>
                                        <p:tgtEl>
                                          <p:spTgt spid="19866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8663"/>
                                        </p:tgtEl>
                                        <p:attrNameLst>
                                          <p:attrName>style.visibility</p:attrName>
                                        </p:attrNameLst>
                                      </p:cBhvr>
                                      <p:to>
                                        <p:strVal val="visible"/>
                                      </p:to>
                                    </p:set>
                                    <p:animEffect transition="in" filter="box(in)">
                                      <p:cBhvr>
                                        <p:cTn id="27" dur="500"/>
                                        <p:tgtEl>
                                          <p:spTgt spid="19866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8664"/>
                                        </p:tgtEl>
                                        <p:attrNameLst>
                                          <p:attrName>style.visibility</p:attrName>
                                        </p:attrNameLst>
                                      </p:cBhvr>
                                      <p:to>
                                        <p:strVal val="visible"/>
                                      </p:to>
                                    </p:set>
                                    <p:animEffect transition="in" filter="box(in)">
                                      <p:cBhvr>
                                        <p:cTn id="32" dur="500"/>
                                        <p:tgtEl>
                                          <p:spTgt spid="19866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box(in)">
                                      <p:cBhvr>
                                        <p:cTn id="37" dur="500"/>
                                        <p:tgtEl>
                                          <p:spTgt spid="9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98665"/>
                                        </p:tgtEl>
                                        <p:attrNameLst>
                                          <p:attrName>style.visibility</p:attrName>
                                        </p:attrNameLst>
                                      </p:cBhvr>
                                      <p:to>
                                        <p:strVal val="visible"/>
                                      </p:to>
                                    </p:set>
                                    <p:animEffect transition="in" filter="box(in)">
                                      <p:cBhvr>
                                        <p:cTn id="42" dur="500"/>
                                        <p:tgtEl>
                                          <p:spTgt spid="19866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98666"/>
                                        </p:tgtEl>
                                        <p:attrNameLst>
                                          <p:attrName>style.visibility</p:attrName>
                                        </p:attrNameLst>
                                      </p:cBhvr>
                                      <p:to>
                                        <p:strVal val="visible"/>
                                      </p:to>
                                    </p:set>
                                    <p:animEffect transition="in" filter="box(in)">
                                      <p:cBhvr>
                                        <p:cTn id="47" dur="500"/>
                                        <p:tgtEl>
                                          <p:spTgt spid="19866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box(in)">
                                      <p:cBhvr>
                                        <p:cTn id="5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91" y="-153971"/>
            <a:ext cx="8229600" cy="1143000"/>
          </a:xfrm>
        </p:spPr>
        <p:txBody>
          <a:bodyPr/>
          <a:lstStyle/>
          <a:p>
            <a:r>
              <a:rPr lang="en-US" sz="3200" dirty="0" smtClean="0"/>
              <a:t>Transit time limitation</a:t>
            </a:r>
            <a:endParaRPr lang="en-US" sz="3200" dirty="0"/>
          </a:p>
        </p:txBody>
      </p:sp>
      <p:sp>
        <p:nvSpPr>
          <p:cNvPr id="3" name="Slide Number Placeholder 2"/>
          <p:cNvSpPr>
            <a:spLocks noGrp="1"/>
          </p:cNvSpPr>
          <p:nvPr>
            <p:ph type="sldNum" sz="quarter" idx="12"/>
          </p:nvPr>
        </p:nvSpPr>
        <p:spPr>
          <a:xfrm>
            <a:off x="6633896" y="6244220"/>
            <a:ext cx="2133600" cy="476250"/>
          </a:xfrm>
        </p:spPr>
        <p:txBody>
          <a:bodyPr/>
          <a:lstStyle/>
          <a:p>
            <a:pPr>
              <a:defRPr/>
            </a:pPr>
            <a:fld id="{BA949DAA-2B2A-4017-895E-FC6C49EBF0C5}" type="slidenum">
              <a:rPr lang="en-US" smtClean="0"/>
              <a:pPr>
                <a:defRPr/>
              </a:pPr>
              <a:t>21</a:t>
            </a:fld>
            <a:endParaRPr lang="en-US" dirty="0"/>
          </a:p>
        </p:txBody>
      </p:sp>
      <p:grpSp>
        <p:nvGrpSpPr>
          <p:cNvPr id="55" name="Group 54"/>
          <p:cNvGrpSpPr/>
          <p:nvPr/>
        </p:nvGrpSpPr>
        <p:grpSpPr>
          <a:xfrm>
            <a:off x="4031898" y="768501"/>
            <a:ext cx="5137046" cy="1126331"/>
            <a:chOff x="4031898" y="768501"/>
            <a:chExt cx="5137046" cy="1126331"/>
          </a:xfrm>
        </p:grpSpPr>
        <p:sp>
          <p:nvSpPr>
            <p:cNvPr id="61" name="Rounded Rectangle 60"/>
            <p:cNvSpPr/>
            <p:nvPr/>
          </p:nvSpPr>
          <p:spPr bwMode="auto">
            <a:xfrm>
              <a:off x="4031898" y="768501"/>
              <a:ext cx="5137046" cy="112633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 name="TextBox 23"/>
            <p:cNvSpPr txBox="1"/>
            <p:nvPr/>
          </p:nvSpPr>
          <p:spPr>
            <a:xfrm>
              <a:off x="4131824" y="870374"/>
              <a:ext cx="4842752" cy="584775"/>
            </a:xfrm>
            <a:prstGeom prst="rect">
              <a:avLst/>
            </a:prstGeom>
            <a:noFill/>
          </p:spPr>
          <p:txBody>
            <a:bodyPr wrap="square" rtlCol="0">
              <a:spAutoFit/>
            </a:bodyPr>
            <a:lstStyle/>
            <a:p>
              <a:pPr algn="just"/>
              <a:r>
                <a:rPr lang="en-US" sz="1600" dirty="0" smtClean="0"/>
                <a:t>Let us see how can we modulate light of optical frequency </a:t>
              </a:r>
              <a:r>
                <a:rPr lang="el-GR" sz="1600" dirty="0" smtClean="0"/>
                <a:t>ω</a:t>
              </a:r>
              <a:r>
                <a:rPr lang="en-US" sz="1600" dirty="0" smtClean="0"/>
                <a:t> with RF frequency </a:t>
              </a:r>
              <a:r>
                <a:rPr lang="el-GR" sz="1600" dirty="0" smtClean="0">
                  <a:cs typeface="Arial" panose="020B0604020202020204" pitchFamily="34" charset="0"/>
                </a:rPr>
                <a:t>Ω</a:t>
              </a:r>
              <a:r>
                <a:rPr lang="en-US" sz="1600" dirty="0" smtClean="0">
                  <a:cs typeface="Arial" panose="020B0604020202020204" pitchFamily="34" charset="0"/>
                </a:rPr>
                <a:t>&lt;&lt;</a:t>
              </a:r>
              <a:r>
                <a:rPr lang="el-GR" sz="1600" dirty="0"/>
                <a:t> ω</a:t>
              </a:r>
              <a:r>
                <a:rPr lang="en-US" sz="1600" dirty="0"/>
                <a:t> </a:t>
              </a:r>
            </a:p>
          </p:txBody>
        </p:sp>
        <p:graphicFrame>
          <p:nvGraphicFramePr>
            <p:cNvPr id="26" name="Object 25"/>
            <p:cNvGraphicFramePr>
              <a:graphicFrameLocks noChangeAspect="1"/>
            </p:cNvGraphicFramePr>
            <p:nvPr>
              <p:extLst>
                <p:ext uri="{D42A27DB-BD31-4B8C-83A1-F6EECF244321}">
                  <p14:modId xmlns:p14="http://schemas.microsoft.com/office/powerpoint/2010/main" val="3442180083"/>
                </p:ext>
              </p:extLst>
            </p:nvPr>
          </p:nvGraphicFramePr>
          <p:xfrm>
            <a:off x="5459131" y="1520638"/>
            <a:ext cx="1270000" cy="304800"/>
          </p:xfrm>
          <a:graphic>
            <a:graphicData uri="http://schemas.openxmlformats.org/presentationml/2006/ole">
              <mc:AlternateContent xmlns:mc="http://schemas.openxmlformats.org/markup-compatibility/2006">
                <mc:Choice xmlns:v="urn:schemas-microsoft-com:vml" Requires="v">
                  <p:oleObj spid="_x0000_s201171" name="Equation" r:id="rId3" imgW="952200" imgH="228600" progId="Equation.DSMT4">
                    <p:embed/>
                  </p:oleObj>
                </mc:Choice>
                <mc:Fallback>
                  <p:oleObj name="Equation" r:id="rId3" imgW="952200" imgH="228600" progId="Equation.DSMT4">
                    <p:embed/>
                    <p:pic>
                      <p:nvPicPr>
                        <p:cNvPr id="0" name=""/>
                        <p:cNvPicPr/>
                        <p:nvPr/>
                      </p:nvPicPr>
                      <p:blipFill>
                        <a:blip r:embed="rId4"/>
                        <a:stretch>
                          <a:fillRect/>
                        </a:stretch>
                      </p:blipFill>
                      <p:spPr>
                        <a:xfrm>
                          <a:off x="5459131" y="1520638"/>
                          <a:ext cx="1270000" cy="304800"/>
                        </a:xfrm>
                        <a:prstGeom prst="rect">
                          <a:avLst/>
                        </a:prstGeom>
                      </p:spPr>
                    </p:pic>
                  </p:oleObj>
                </mc:Fallback>
              </mc:AlternateContent>
            </a:graphicData>
          </a:graphic>
        </p:graphicFrame>
      </p:grpSp>
      <p:grpSp>
        <p:nvGrpSpPr>
          <p:cNvPr id="70" name="Group 69"/>
          <p:cNvGrpSpPr/>
          <p:nvPr/>
        </p:nvGrpSpPr>
        <p:grpSpPr>
          <a:xfrm>
            <a:off x="4179045" y="1928609"/>
            <a:ext cx="4921933" cy="1333955"/>
            <a:chOff x="4179045" y="1928609"/>
            <a:chExt cx="4921933" cy="1333955"/>
          </a:xfrm>
        </p:grpSpPr>
        <p:sp>
          <p:nvSpPr>
            <p:cNvPr id="62" name="Rounded Rectangle 61"/>
            <p:cNvSpPr/>
            <p:nvPr/>
          </p:nvSpPr>
          <p:spPr bwMode="auto">
            <a:xfrm>
              <a:off x="4195575" y="1929092"/>
              <a:ext cx="4905403" cy="1259261"/>
            </a:xfrm>
            <a:prstGeom prst="roundRect">
              <a:avLst/>
            </a:prstGeom>
            <a:solidFill>
              <a:srgbClr val="92D050">
                <a:alpha val="3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 name="TextBox 24"/>
            <p:cNvSpPr txBox="1"/>
            <p:nvPr/>
          </p:nvSpPr>
          <p:spPr>
            <a:xfrm>
              <a:off x="4179045" y="1928609"/>
              <a:ext cx="4842752" cy="830997"/>
            </a:xfrm>
            <a:prstGeom prst="rect">
              <a:avLst/>
            </a:prstGeom>
            <a:noFill/>
          </p:spPr>
          <p:txBody>
            <a:bodyPr wrap="square" rtlCol="0">
              <a:spAutoFit/>
            </a:bodyPr>
            <a:lstStyle/>
            <a:p>
              <a:pPr algn="just"/>
              <a:r>
                <a:rPr lang="en-US" sz="1600" dirty="0" smtClean="0"/>
                <a:t>Since index of refraction is time dependent the light encounters different indices as it propagates.  Output phase for each polarization is </a:t>
              </a:r>
              <a:endParaRPr lang="en-US" dirty="0"/>
            </a:p>
          </p:txBody>
        </p:sp>
        <p:graphicFrame>
          <p:nvGraphicFramePr>
            <p:cNvPr id="28" name="Object 27"/>
            <p:cNvGraphicFramePr>
              <a:graphicFrameLocks noChangeAspect="1"/>
            </p:cNvGraphicFramePr>
            <p:nvPr>
              <p:extLst>
                <p:ext uri="{D42A27DB-BD31-4B8C-83A1-F6EECF244321}">
                  <p14:modId xmlns:p14="http://schemas.microsoft.com/office/powerpoint/2010/main" val="1104170247"/>
                </p:ext>
              </p:extLst>
            </p:nvPr>
          </p:nvGraphicFramePr>
          <p:xfrm>
            <a:off x="5507036" y="2638676"/>
            <a:ext cx="2311400" cy="623888"/>
          </p:xfrm>
          <a:graphic>
            <a:graphicData uri="http://schemas.openxmlformats.org/presentationml/2006/ole">
              <mc:AlternateContent xmlns:mc="http://schemas.openxmlformats.org/markup-compatibility/2006">
                <mc:Choice xmlns:v="urn:schemas-microsoft-com:vml" Requires="v">
                  <p:oleObj spid="_x0000_s201172" name="Equation" r:id="rId5" imgW="1739880" imgH="469800" progId="Equation.DSMT4">
                    <p:embed/>
                  </p:oleObj>
                </mc:Choice>
                <mc:Fallback>
                  <p:oleObj name="Equation" r:id="rId5" imgW="1739880" imgH="469800" progId="Equation.DSMT4">
                    <p:embed/>
                    <p:pic>
                      <p:nvPicPr>
                        <p:cNvPr id="0" name=""/>
                        <p:cNvPicPr/>
                        <p:nvPr/>
                      </p:nvPicPr>
                      <p:blipFill>
                        <a:blip r:embed="rId6"/>
                        <a:stretch>
                          <a:fillRect/>
                        </a:stretch>
                      </p:blipFill>
                      <p:spPr>
                        <a:xfrm>
                          <a:off x="5507036" y="2638676"/>
                          <a:ext cx="2311400" cy="623888"/>
                        </a:xfrm>
                        <a:prstGeom prst="rect">
                          <a:avLst/>
                        </a:prstGeom>
                      </p:spPr>
                    </p:pic>
                  </p:oleObj>
                </mc:Fallback>
              </mc:AlternateContent>
            </a:graphicData>
          </a:graphic>
        </p:graphicFrame>
      </p:grpSp>
      <p:grpSp>
        <p:nvGrpSpPr>
          <p:cNvPr id="65" name="Group 64"/>
          <p:cNvGrpSpPr/>
          <p:nvPr/>
        </p:nvGrpSpPr>
        <p:grpSpPr>
          <a:xfrm>
            <a:off x="234985" y="3951082"/>
            <a:ext cx="8786812" cy="569913"/>
            <a:chOff x="314166" y="3912629"/>
            <a:chExt cx="8786812" cy="569913"/>
          </a:xfrm>
        </p:grpSpPr>
        <p:sp>
          <p:nvSpPr>
            <p:cNvPr id="30" name="TextBox 29"/>
            <p:cNvSpPr txBox="1"/>
            <p:nvPr/>
          </p:nvSpPr>
          <p:spPr>
            <a:xfrm>
              <a:off x="314166" y="4056196"/>
              <a:ext cx="1064715" cy="338554"/>
            </a:xfrm>
            <a:prstGeom prst="rect">
              <a:avLst/>
            </a:prstGeom>
            <a:noFill/>
          </p:spPr>
          <p:txBody>
            <a:bodyPr wrap="none" rtlCol="0">
              <a:spAutoFit/>
            </a:bodyPr>
            <a:lstStyle/>
            <a:p>
              <a:r>
                <a:rPr lang="en-US" sz="1600" dirty="0"/>
                <a:t>t</a:t>
              </a:r>
              <a:r>
                <a:rPr lang="en-US" sz="1600" dirty="0" smtClean="0"/>
                <a:t>herefore </a:t>
              </a:r>
              <a:endParaRPr lang="en-US" sz="1600" dirty="0"/>
            </a:p>
          </p:txBody>
        </p:sp>
        <p:graphicFrame>
          <p:nvGraphicFramePr>
            <p:cNvPr id="31" name="Object 30"/>
            <p:cNvGraphicFramePr>
              <a:graphicFrameLocks noChangeAspect="1"/>
            </p:cNvGraphicFramePr>
            <p:nvPr>
              <p:extLst>
                <p:ext uri="{D42A27DB-BD31-4B8C-83A1-F6EECF244321}">
                  <p14:modId xmlns:p14="http://schemas.microsoft.com/office/powerpoint/2010/main" val="3558293908"/>
                </p:ext>
              </p:extLst>
            </p:nvPr>
          </p:nvGraphicFramePr>
          <p:xfrm>
            <a:off x="1322228" y="3912629"/>
            <a:ext cx="7778750" cy="569913"/>
          </p:xfrm>
          <a:graphic>
            <a:graphicData uri="http://schemas.openxmlformats.org/presentationml/2006/ole">
              <mc:AlternateContent xmlns:mc="http://schemas.openxmlformats.org/markup-compatibility/2006">
                <mc:Choice xmlns:v="urn:schemas-microsoft-com:vml" Requires="v">
                  <p:oleObj spid="_x0000_s201173" name="Equation" r:id="rId7" imgW="6756120" imgH="495000" progId="Equation.DSMT4">
                    <p:embed/>
                  </p:oleObj>
                </mc:Choice>
                <mc:Fallback>
                  <p:oleObj name="Equation" r:id="rId7" imgW="6756120" imgH="495000" progId="Equation.DSMT4">
                    <p:embed/>
                    <p:pic>
                      <p:nvPicPr>
                        <p:cNvPr id="0" name=""/>
                        <p:cNvPicPr/>
                        <p:nvPr/>
                      </p:nvPicPr>
                      <p:blipFill>
                        <a:blip r:embed="rId8"/>
                        <a:stretch>
                          <a:fillRect/>
                        </a:stretch>
                      </p:blipFill>
                      <p:spPr>
                        <a:xfrm>
                          <a:off x="1322228" y="3912629"/>
                          <a:ext cx="7778750" cy="569913"/>
                        </a:xfrm>
                        <a:prstGeom prst="rect">
                          <a:avLst/>
                        </a:prstGeom>
                      </p:spPr>
                    </p:pic>
                  </p:oleObj>
                </mc:Fallback>
              </mc:AlternateContent>
            </a:graphicData>
          </a:graphic>
        </p:graphicFrame>
      </p:grpSp>
      <p:grpSp>
        <p:nvGrpSpPr>
          <p:cNvPr id="79" name="Group 78"/>
          <p:cNvGrpSpPr/>
          <p:nvPr/>
        </p:nvGrpSpPr>
        <p:grpSpPr>
          <a:xfrm>
            <a:off x="-59525" y="3203340"/>
            <a:ext cx="4569949" cy="741325"/>
            <a:chOff x="-57449" y="3155668"/>
            <a:chExt cx="4569949" cy="741325"/>
          </a:xfrm>
        </p:grpSpPr>
        <p:sp>
          <p:nvSpPr>
            <p:cNvPr id="78" name="Rounded Rectangle 77"/>
            <p:cNvSpPr/>
            <p:nvPr/>
          </p:nvSpPr>
          <p:spPr bwMode="auto">
            <a:xfrm>
              <a:off x="26279" y="3155668"/>
              <a:ext cx="4481852" cy="741325"/>
            </a:xfrm>
            <a:prstGeom prst="roundRect">
              <a:avLst/>
            </a:prstGeom>
            <a:solidFill>
              <a:schemeClr val="accent1">
                <a:alpha val="29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63" name="Group 62"/>
            <p:cNvGrpSpPr/>
            <p:nvPr/>
          </p:nvGrpSpPr>
          <p:grpSpPr>
            <a:xfrm>
              <a:off x="-57449" y="3278560"/>
              <a:ext cx="4569949" cy="493553"/>
              <a:chOff x="-57449" y="3278560"/>
              <a:chExt cx="4569949" cy="493553"/>
            </a:xfrm>
          </p:grpSpPr>
          <p:sp>
            <p:nvSpPr>
              <p:cNvPr id="32" name="TextBox 31"/>
              <p:cNvSpPr txBox="1"/>
              <p:nvPr/>
            </p:nvSpPr>
            <p:spPr>
              <a:xfrm>
                <a:off x="-57449" y="3312554"/>
                <a:ext cx="2428357" cy="338554"/>
              </a:xfrm>
              <a:prstGeom prst="rect">
                <a:avLst/>
              </a:prstGeom>
              <a:noFill/>
            </p:spPr>
            <p:txBody>
              <a:bodyPr wrap="none" rtlCol="0">
                <a:spAutoFit/>
              </a:bodyPr>
              <a:lstStyle/>
              <a:p>
                <a:r>
                  <a:rPr lang="en-US" sz="1600" dirty="0" smtClean="0"/>
                  <a:t>The phase difference is  </a:t>
                </a:r>
                <a:endParaRPr lang="en-US" sz="1600" dirty="0"/>
              </a:p>
            </p:txBody>
          </p:sp>
          <p:graphicFrame>
            <p:nvGraphicFramePr>
              <p:cNvPr id="33" name="Object 32"/>
              <p:cNvGraphicFramePr>
                <a:graphicFrameLocks noChangeAspect="1"/>
              </p:cNvGraphicFramePr>
              <p:nvPr>
                <p:extLst>
                  <p:ext uri="{D42A27DB-BD31-4B8C-83A1-F6EECF244321}">
                    <p14:modId xmlns:p14="http://schemas.microsoft.com/office/powerpoint/2010/main" val="1351479747"/>
                  </p:ext>
                </p:extLst>
              </p:nvPr>
            </p:nvGraphicFramePr>
            <p:xfrm>
              <a:off x="2191467" y="3278560"/>
              <a:ext cx="2321033" cy="493553"/>
            </p:xfrm>
            <a:graphic>
              <a:graphicData uri="http://schemas.openxmlformats.org/presentationml/2006/ole">
                <mc:AlternateContent xmlns:mc="http://schemas.openxmlformats.org/markup-compatibility/2006">
                  <mc:Choice xmlns:v="urn:schemas-microsoft-com:vml" Requires="v">
                    <p:oleObj spid="_x0000_s201174" name="Equation" r:id="rId9" imgW="2209680" imgH="469800" progId="Equation.DSMT4">
                      <p:embed/>
                    </p:oleObj>
                  </mc:Choice>
                  <mc:Fallback>
                    <p:oleObj name="Equation" r:id="rId9" imgW="2209680" imgH="469800" progId="Equation.DSMT4">
                      <p:embed/>
                      <p:pic>
                        <p:nvPicPr>
                          <p:cNvPr id="0" name=""/>
                          <p:cNvPicPr/>
                          <p:nvPr/>
                        </p:nvPicPr>
                        <p:blipFill>
                          <a:blip r:embed="rId10"/>
                          <a:stretch>
                            <a:fillRect/>
                          </a:stretch>
                        </p:blipFill>
                        <p:spPr>
                          <a:xfrm>
                            <a:off x="2191467" y="3278560"/>
                            <a:ext cx="2321033" cy="493553"/>
                          </a:xfrm>
                          <a:prstGeom prst="rect">
                            <a:avLst/>
                          </a:prstGeom>
                        </p:spPr>
                      </p:pic>
                    </p:oleObj>
                  </mc:Fallback>
                </mc:AlternateContent>
              </a:graphicData>
            </a:graphic>
          </p:graphicFrame>
        </p:grpSp>
      </p:grpSp>
      <p:grpSp>
        <p:nvGrpSpPr>
          <p:cNvPr id="77" name="Group 76"/>
          <p:cNvGrpSpPr/>
          <p:nvPr/>
        </p:nvGrpSpPr>
        <p:grpSpPr>
          <a:xfrm>
            <a:off x="4636928" y="3233083"/>
            <a:ext cx="3687922" cy="679546"/>
            <a:chOff x="4636928" y="3233083"/>
            <a:chExt cx="3687922" cy="679546"/>
          </a:xfrm>
        </p:grpSpPr>
        <p:sp>
          <p:nvSpPr>
            <p:cNvPr id="76" name="Rounded Rectangle 75"/>
            <p:cNvSpPr/>
            <p:nvPr/>
          </p:nvSpPr>
          <p:spPr bwMode="auto">
            <a:xfrm>
              <a:off x="4636928" y="3233083"/>
              <a:ext cx="3687922" cy="679546"/>
            </a:xfrm>
            <a:prstGeom prst="round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64" name="Group 63"/>
            <p:cNvGrpSpPr/>
            <p:nvPr/>
          </p:nvGrpSpPr>
          <p:grpSpPr>
            <a:xfrm>
              <a:off x="4862035" y="3365735"/>
              <a:ext cx="3270947" cy="398463"/>
              <a:chOff x="4783082" y="3333041"/>
              <a:chExt cx="3270947" cy="398463"/>
            </a:xfrm>
          </p:grpSpPr>
          <p:graphicFrame>
            <p:nvGraphicFramePr>
              <p:cNvPr id="29" name="Object 28"/>
              <p:cNvGraphicFramePr>
                <a:graphicFrameLocks noChangeAspect="1"/>
              </p:cNvGraphicFramePr>
              <p:nvPr>
                <p:extLst>
                  <p:ext uri="{D42A27DB-BD31-4B8C-83A1-F6EECF244321}">
                    <p14:modId xmlns:p14="http://schemas.microsoft.com/office/powerpoint/2010/main" val="4049921682"/>
                  </p:ext>
                </p:extLst>
              </p:nvPr>
            </p:nvGraphicFramePr>
            <p:xfrm>
              <a:off x="4783082" y="3333041"/>
              <a:ext cx="1298575" cy="398463"/>
            </p:xfrm>
            <a:graphic>
              <a:graphicData uri="http://schemas.openxmlformats.org/presentationml/2006/ole">
                <mc:AlternateContent xmlns:mc="http://schemas.openxmlformats.org/markup-compatibility/2006">
                  <mc:Choice xmlns:v="urn:schemas-microsoft-com:vml" Requires="v">
                    <p:oleObj spid="_x0000_s201175" name="Equation" r:id="rId11" imgW="825480" imgH="253800" progId="Equation.DSMT4">
                      <p:embed/>
                    </p:oleObj>
                  </mc:Choice>
                  <mc:Fallback>
                    <p:oleObj name="Equation" r:id="rId11" imgW="825480" imgH="253800" progId="Equation.DSMT4">
                      <p:embed/>
                      <p:pic>
                        <p:nvPicPr>
                          <p:cNvPr id="0" name=""/>
                          <p:cNvPicPr/>
                          <p:nvPr/>
                        </p:nvPicPr>
                        <p:blipFill>
                          <a:blip r:embed="rId12"/>
                          <a:stretch>
                            <a:fillRect/>
                          </a:stretch>
                        </p:blipFill>
                        <p:spPr>
                          <a:xfrm>
                            <a:off x="4783082" y="3333041"/>
                            <a:ext cx="1298575" cy="398463"/>
                          </a:xfrm>
                          <a:prstGeom prst="rect">
                            <a:avLst/>
                          </a:prstGeom>
                        </p:spPr>
                      </p:pic>
                    </p:oleObj>
                  </mc:Fallback>
                </mc:AlternateContent>
              </a:graphicData>
            </a:graphic>
          </p:graphicFrame>
          <p:sp>
            <p:nvSpPr>
              <p:cNvPr id="41" name="TextBox 40"/>
              <p:cNvSpPr txBox="1"/>
              <p:nvPr/>
            </p:nvSpPr>
            <p:spPr>
              <a:xfrm>
                <a:off x="6137687" y="3334540"/>
                <a:ext cx="1247457" cy="338554"/>
              </a:xfrm>
              <a:prstGeom prst="rect">
                <a:avLst/>
              </a:prstGeom>
              <a:noFill/>
            </p:spPr>
            <p:txBody>
              <a:bodyPr wrap="none" rtlCol="0">
                <a:spAutoFit/>
              </a:bodyPr>
              <a:lstStyle/>
              <a:p>
                <a:r>
                  <a:rPr lang="en-US" sz="1600" dirty="0"/>
                  <a:t>t</a:t>
                </a:r>
                <a:r>
                  <a:rPr lang="en-US" sz="1600" dirty="0" smtClean="0"/>
                  <a:t>ransit time </a:t>
                </a:r>
                <a:endParaRPr lang="en-US" sz="1600" dirty="0"/>
              </a:p>
            </p:txBody>
          </p:sp>
          <p:graphicFrame>
            <p:nvGraphicFramePr>
              <p:cNvPr id="43" name="Object 42"/>
              <p:cNvGraphicFramePr>
                <a:graphicFrameLocks noChangeAspect="1"/>
              </p:cNvGraphicFramePr>
              <p:nvPr>
                <p:extLst>
                  <p:ext uri="{D42A27DB-BD31-4B8C-83A1-F6EECF244321}">
                    <p14:modId xmlns:p14="http://schemas.microsoft.com/office/powerpoint/2010/main" val="2129401481"/>
                  </p:ext>
                </p:extLst>
              </p:nvPr>
            </p:nvGraphicFramePr>
            <p:xfrm>
              <a:off x="7295204" y="3346536"/>
              <a:ext cx="758825" cy="294238"/>
            </p:xfrm>
            <a:graphic>
              <a:graphicData uri="http://schemas.openxmlformats.org/presentationml/2006/ole">
                <mc:AlternateContent xmlns:mc="http://schemas.openxmlformats.org/markup-compatibility/2006">
                  <mc:Choice xmlns:v="urn:schemas-microsoft-com:vml" Requires="v">
                    <p:oleObj spid="_x0000_s201176" name="Equation" r:id="rId13" imgW="622080" imgH="241200" progId="Equation.DSMT4">
                      <p:embed/>
                    </p:oleObj>
                  </mc:Choice>
                  <mc:Fallback>
                    <p:oleObj name="Equation" r:id="rId13" imgW="622080" imgH="241200" progId="Equation.DSMT4">
                      <p:embed/>
                      <p:pic>
                        <p:nvPicPr>
                          <p:cNvPr id="0" name=""/>
                          <p:cNvPicPr/>
                          <p:nvPr/>
                        </p:nvPicPr>
                        <p:blipFill>
                          <a:blip r:embed="rId14"/>
                          <a:stretch>
                            <a:fillRect/>
                          </a:stretch>
                        </p:blipFill>
                        <p:spPr>
                          <a:xfrm>
                            <a:off x="7295204" y="3346536"/>
                            <a:ext cx="758825" cy="294238"/>
                          </a:xfrm>
                          <a:prstGeom prst="rect">
                            <a:avLst/>
                          </a:prstGeom>
                        </p:spPr>
                      </p:pic>
                    </p:oleObj>
                  </mc:Fallback>
                </mc:AlternateContent>
              </a:graphicData>
            </a:graphic>
          </p:graphicFrame>
        </p:grpSp>
      </p:grpSp>
      <p:grpSp>
        <p:nvGrpSpPr>
          <p:cNvPr id="66" name="Group 65"/>
          <p:cNvGrpSpPr/>
          <p:nvPr/>
        </p:nvGrpSpPr>
        <p:grpSpPr>
          <a:xfrm>
            <a:off x="4594895" y="4402776"/>
            <a:ext cx="2242308" cy="382698"/>
            <a:chOff x="4594895" y="4402776"/>
            <a:chExt cx="2242308" cy="382698"/>
          </a:xfrm>
        </p:grpSpPr>
        <p:cxnSp>
          <p:nvCxnSpPr>
            <p:cNvPr id="45" name="Straight Arrow Connector 44"/>
            <p:cNvCxnSpPr/>
            <p:nvPr/>
          </p:nvCxnSpPr>
          <p:spPr bwMode="auto">
            <a:xfrm flipH="1" flipV="1">
              <a:off x="4594895" y="4402776"/>
              <a:ext cx="267140" cy="1360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6" name="TextBox 45"/>
            <p:cNvSpPr txBox="1"/>
            <p:nvPr/>
          </p:nvSpPr>
          <p:spPr>
            <a:xfrm>
              <a:off x="4828320" y="4508475"/>
              <a:ext cx="2008883" cy="276999"/>
            </a:xfrm>
            <a:prstGeom prst="rect">
              <a:avLst/>
            </a:prstGeom>
            <a:noFill/>
          </p:spPr>
          <p:txBody>
            <a:bodyPr wrap="none" rtlCol="0">
              <a:spAutoFit/>
            </a:bodyPr>
            <a:lstStyle/>
            <a:p>
              <a:r>
                <a:rPr lang="en-US" sz="1200" dirty="0" smtClean="0"/>
                <a:t>All time-independent terms</a:t>
              </a:r>
              <a:endParaRPr lang="en-US" sz="1200" dirty="0"/>
            </a:p>
          </p:txBody>
        </p:sp>
      </p:grpSp>
      <p:graphicFrame>
        <p:nvGraphicFramePr>
          <p:cNvPr id="47" name="Object 46"/>
          <p:cNvGraphicFramePr>
            <a:graphicFrameLocks noChangeAspect="1"/>
          </p:cNvGraphicFramePr>
          <p:nvPr>
            <p:extLst>
              <p:ext uri="{D42A27DB-BD31-4B8C-83A1-F6EECF244321}">
                <p14:modId xmlns:p14="http://schemas.microsoft.com/office/powerpoint/2010/main" val="1455646571"/>
              </p:ext>
            </p:extLst>
          </p:nvPr>
        </p:nvGraphicFramePr>
        <p:xfrm>
          <a:off x="354694" y="4742404"/>
          <a:ext cx="4737100" cy="495300"/>
        </p:xfrm>
        <a:graphic>
          <a:graphicData uri="http://schemas.openxmlformats.org/presentationml/2006/ole">
            <mc:AlternateContent xmlns:mc="http://schemas.openxmlformats.org/markup-compatibility/2006">
              <mc:Choice xmlns:v="urn:schemas-microsoft-com:vml" Requires="v">
                <p:oleObj spid="_x0000_s201177" name="Equation" r:id="rId15" imgW="4736880" imgH="495000" progId="Equation.DSMT4">
                  <p:embed/>
                </p:oleObj>
              </mc:Choice>
              <mc:Fallback>
                <p:oleObj name="Equation" r:id="rId15" imgW="4736880" imgH="495000" progId="Equation.DSMT4">
                  <p:embed/>
                  <p:pic>
                    <p:nvPicPr>
                      <p:cNvPr id="0" name=""/>
                      <p:cNvPicPr/>
                      <p:nvPr/>
                    </p:nvPicPr>
                    <p:blipFill>
                      <a:blip r:embed="rId16"/>
                      <a:stretch>
                        <a:fillRect/>
                      </a:stretch>
                    </p:blipFill>
                    <p:spPr>
                      <a:xfrm>
                        <a:off x="354694" y="4742404"/>
                        <a:ext cx="4737100" cy="495300"/>
                      </a:xfrm>
                      <a:prstGeom prst="rect">
                        <a:avLst/>
                      </a:prstGeom>
                    </p:spPr>
                  </p:pic>
                </p:oleObj>
              </mc:Fallback>
            </mc:AlternateContent>
          </a:graphicData>
        </a:graphic>
      </p:graphicFrame>
      <p:grpSp>
        <p:nvGrpSpPr>
          <p:cNvPr id="67" name="Group 66"/>
          <p:cNvGrpSpPr/>
          <p:nvPr/>
        </p:nvGrpSpPr>
        <p:grpSpPr>
          <a:xfrm>
            <a:off x="178672" y="5318961"/>
            <a:ext cx="4913122" cy="457200"/>
            <a:chOff x="39717" y="5388278"/>
            <a:chExt cx="4913122" cy="457200"/>
          </a:xfrm>
          <a:solidFill>
            <a:schemeClr val="bg1"/>
          </a:solidFill>
        </p:grpSpPr>
        <p:sp>
          <p:nvSpPr>
            <p:cNvPr id="49" name="TextBox 48"/>
            <p:cNvSpPr txBox="1"/>
            <p:nvPr/>
          </p:nvSpPr>
          <p:spPr>
            <a:xfrm>
              <a:off x="39717" y="5447601"/>
              <a:ext cx="2642999" cy="338554"/>
            </a:xfrm>
            <a:prstGeom prst="rect">
              <a:avLst/>
            </a:prstGeom>
            <a:grpFill/>
          </p:spPr>
          <p:txBody>
            <a:bodyPr wrap="square" rtlCol="0">
              <a:spAutoFit/>
            </a:bodyPr>
            <a:lstStyle/>
            <a:p>
              <a:r>
                <a:rPr lang="en-US" sz="1600" dirty="0" smtClean="0"/>
                <a:t>Modulation response </a:t>
              </a:r>
              <a:endParaRPr lang="en-US" sz="1600" dirty="0"/>
            </a:p>
          </p:txBody>
        </p:sp>
        <p:graphicFrame>
          <p:nvGraphicFramePr>
            <p:cNvPr id="50" name="Object 49"/>
            <p:cNvGraphicFramePr>
              <a:graphicFrameLocks noChangeAspect="1"/>
            </p:cNvGraphicFramePr>
            <p:nvPr>
              <p:extLst>
                <p:ext uri="{D42A27DB-BD31-4B8C-83A1-F6EECF244321}">
                  <p14:modId xmlns:p14="http://schemas.microsoft.com/office/powerpoint/2010/main" val="3663740878"/>
                </p:ext>
              </p:extLst>
            </p:nvPr>
          </p:nvGraphicFramePr>
          <p:xfrm>
            <a:off x="2260439" y="5388278"/>
            <a:ext cx="2692400" cy="457200"/>
          </p:xfrm>
          <a:graphic>
            <a:graphicData uri="http://schemas.openxmlformats.org/presentationml/2006/ole">
              <mc:AlternateContent xmlns:mc="http://schemas.openxmlformats.org/markup-compatibility/2006">
                <mc:Choice xmlns:v="urn:schemas-microsoft-com:vml" Requires="v">
                  <p:oleObj spid="_x0000_s201178" name="Equation" r:id="rId17" imgW="2692080" imgH="457200" progId="Equation.DSMT4">
                    <p:embed/>
                  </p:oleObj>
                </mc:Choice>
                <mc:Fallback>
                  <p:oleObj name="Equation" r:id="rId17" imgW="2692080" imgH="457200" progId="Equation.DSMT4">
                    <p:embed/>
                    <p:pic>
                      <p:nvPicPr>
                        <p:cNvPr id="0" name=""/>
                        <p:cNvPicPr/>
                        <p:nvPr/>
                      </p:nvPicPr>
                      <p:blipFill>
                        <a:blip r:embed="rId18"/>
                        <a:stretch>
                          <a:fillRect/>
                        </a:stretch>
                      </p:blipFill>
                      <p:spPr>
                        <a:xfrm>
                          <a:off x="2260439" y="5388278"/>
                          <a:ext cx="2692400" cy="457200"/>
                        </a:xfrm>
                        <a:prstGeom prst="rect">
                          <a:avLst/>
                        </a:prstGeom>
                        <a:solidFill>
                          <a:srgbClr val="FFC000">
                            <a:alpha val="29000"/>
                          </a:srgbClr>
                        </a:solidFill>
                        <a:ln>
                          <a:noFill/>
                        </a:ln>
                      </p:spPr>
                    </p:pic>
                  </p:oleObj>
                </mc:Fallback>
              </mc:AlternateContent>
            </a:graphicData>
          </a:graphic>
        </p:graphicFrame>
      </p:grpSp>
      <p:pic>
        <p:nvPicPr>
          <p:cNvPr id="56" name="Picture 55"/>
          <p:cNvPicPr>
            <a:picLocks noChangeAspect="1"/>
          </p:cNvPicPr>
          <p:nvPr/>
        </p:nvPicPr>
        <p:blipFill>
          <a:blip r:embed="rId19"/>
          <a:stretch>
            <a:fillRect/>
          </a:stretch>
        </p:blipFill>
        <p:spPr>
          <a:xfrm>
            <a:off x="5688943" y="4774716"/>
            <a:ext cx="2802502" cy="2141524"/>
          </a:xfrm>
          <a:prstGeom prst="rect">
            <a:avLst/>
          </a:prstGeom>
        </p:spPr>
      </p:pic>
      <p:grpSp>
        <p:nvGrpSpPr>
          <p:cNvPr id="75" name="Group 74"/>
          <p:cNvGrpSpPr/>
          <p:nvPr/>
        </p:nvGrpSpPr>
        <p:grpSpPr>
          <a:xfrm>
            <a:off x="178672" y="5893494"/>
            <a:ext cx="2695373" cy="754956"/>
            <a:chOff x="178672" y="5893494"/>
            <a:chExt cx="2695373" cy="754956"/>
          </a:xfrm>
        </p:grpSpPr>
        <p:sp>
          <p:nvSpPr>
            <p:cNvPr id="74" name="Rounded Rectangle 73"/>
            <p:cNvSpPr/>
            <p:nvPr/>
          </p:nvSpPr>
          <p:spPr bwMode="auto">
            <a:xfrm>
              <a:off x="178672" y="5893494"/>
              <a:ext cx="2695373" cy="7549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68" name="Group 67"/>
            <p:cNvGrpSpPr/>
            <p:nvPr/>
          </p:nvGrpSpPr>
          <p:grpSpPr>
            <a:xfrm>
              <a:off x="178672" y="6125147"/>
              <a:ext cx="2695373" cy="338554"/>
              <a:chOff x="178672" y="6125147"/>
              <a:chExt cx="2695373" cy="338554"/>
            </a:xfrm>
          </p:grpSpPr>
          <p:sp>
            <p:nvSpPr>
              <p:cNvPr id="57" name="TextBox 56"/>
              <p:cNvSpPr txBox="1"/>
              <p:nvPr/>
            </p:nvSpPr>
            <p:spPr>
              <a:xfrm>
                <a:off x="178672" y="6125147"/>
                <a:ext cx="1539204" cy="338554"/>
              </a:xfrm>
              <a:prstGeom prst="rect">
                <a:avLst/>
              </a:prstGeom>
              <a:noFill/>
            </p:spPr>
            <p:txBody>
              <a:bodyPr wrap="none" rtlCol="0">
                <a:spAutoFit/>
              </a:bodyPr>
              <a:lstStyle/>
              <a:p>
                <a:r>
                  <a:rPr lang="en-US" sz="1600" dirty="0" smtClean="0"/>
                  <a:t>3dB bandwidth</a:t>
                </a:r>
                <a:endParaRPr lang="en-US" sz="1600" dirty="0"/>
              </a:p>
            </p:txBody>
          </p:sp>
          <p:graphicFrame>
            <p:nvGraphicFramePr>
              <p:cNvPr id="58" name="Object 57"/>
              <p:cNvGraphicFramePr>
                <a:graphicFrameLocks noChangeAspect="1"/>
              </p:cNvGraphicFramePr>
              <p:nvPr>
                <p:extLst>
                  <p:ext uri="{D42A27DB-BD31-4B8C-83A1-F6EECF244321}">
                    <p14:modId xmlns:p14="http://schemas.microsoft.com/office/powerpoint/2010/main" val="1489836871"/>
                  </p:ext>
                </p:extLst>
              </p:nvPr>
            </p:nvGraphicFramePr>
            <p:xfrm>
              <a:off x="1722870" y="6134794"/>
              <a:ext cx="1151175" cy="328907"/>
            </p:xfrm>
            <a:graphic>
              <a:graphicData uri="http://schemas.openxmlformats.org/presentationml/2006/ole">
                <mc:AlternateContent xmlns:mc="http://schemas.openxmlformats.org/markup-compatibility/2006">
                  <mc:Choice xmlns:v="urn:schemas-microsoft-com:vml" Requires="v">
                    <p:oleObj spid="_x0000_s201179" name="Equation" r:id="rId20" imgW="799920" imgH="228600" progId="Equation.DSMT4">
                      <p:embed/>
                    </p:oleObj>
                  </mc:Choice>
                  <mc:Fallback>
                    <p:oleObj name="Equation" r:id="rId20" imgW="799920" imgH="228600" progId="Equation.DSMT4">
                      <p:embed/>
                      <p:pic>
                        <p:nvPicPr>
                          <p:cNvPr id="0" name=""/>
                          <p:cNvPicPr/>
                          <p:nvPr/>
                        </p:nvPicPr>
                        <p:blipFill>
                          <a:blip r:embed="rId21"/>
                          <a:stretch>
                            <a:fillRect/>
                          </a:stretch>
                        </p:blipFill>
                        <p:spPr>
                          <a:xfrm>
                            <a:off x="1722870" y="6134794"/>
                            <a:ext cx="1151175" cy="328907"/>
                          </a:xfrm>
                          <a:prstGeom prst="rect">
                            <a:avLst/>
                          </a:prstGeom>
                        </p:spPr>
                      </p:pic>
                    </p:oleObj>
                  </mc:Fallback>
                </mc:AlternateContent>
              </a:graphicData>
            </a:graphic>
          </p:graphicFrame>
        </p:grpSp>
      </p:grpSp>
      <p:grpSp>
        <p:nvGrpSpPr>
          <p:cNvPr id="73" name="Group 72"/>
          <p:cNvGrpSpPr/>
          <p:nvPr/>
        </p:nvGrpSpPr>
        <p:grpSpPr>
          <a:xfrm>
            <a:off x="3019425" y="5893494"/>
            <a:ext cx="1933414" cy="599491"/>
            <a:chOff x="3019425" y="5893494"/>
            <a:chExt cx="1933414" cy="599491"/>
          </a:xfrm>
        </p:grpSpPr>
        <p:sp>
          <p:nvSpPr>
            <p:cNvPr id="72" name="Rounded Rectangle 71"/>
            <p:cNvSpPr/>
            <p:nvPr/>
          </p:nvSpPr>
          <p:spPr bwMode="auto">
            <a:xfrm>
              <a:off x="3019425" y="5893494"/>
              <a:ext cx="1933414" cy="570207"/>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59" name="Object 58"/>
            <p:cNvGraphicFramePr>
              <a:graphicFrameLocks noChangeAspect="1"/>
            </p:cNvGraphicFramePr>
            <p:nvPr>
              <p:extLst>
                <p:ext uri="{D42A27DB-BD31-4B8C-83A1-F6EECF244321}">
                  <p14:modId xmlns:p14="http://schemas.microsoft.com/office/powerpoint/2010/main" val="973021325"/>
                </p:ext>
              </p:extLst>
            </p:nvPr>
          </p:nvGraphicFramePr>
          <p:xfrm>
            <a:off x="3144782" y="5893494"/>
            <a:ext cx="1638300" cy="241300"/>
          </p:xfrm>
          <a:graphic>
            <a:graphicData uri="http://schemas.openxmlformats.org/presentationml/2006/ole">
              <mc:AlternateContent xmlns:mc="http://schemas.openxmlformats.org/markup-compatibility/2006">
                <mc:Choice xmlns:v="urn:schemas-microsoft-com:vml" Requires="v">
                  <p:oleObj spid="_x0000_s201180" name="Equation" r:id="rId22" imgW="1638000" imgH="241200" progId="Equation.DSMT4">
                    <p:embed/>
                  </p:oleObj>
                </mc:Choice>
                <mc:Fallback>
                  <p:oleObj name="Equation" r:id="rId22" imgW="1638000" imgH="241200" progId="Equation.DSMT4">
                    <p:embed/>
                    <p:pic>
                      <p:nvPicPr>
                        <p:cNvPr id="0" name=""/>
                        <p:cNvPicPr/>
                        <p:nvPr/>
                      </p:nvPicPr>
                      <p:blipFill>
                        <a:blip r:embed="rId23"/>
                        <a:stretch>
                          <a:fillRect/>
                        </a:stretch>
                      </p:blipFill>
                      <p:spPr>
                        <a:xfrm>
                          <a:off x="3144782" y="5893494"/>
                          <a:ext cx="1638300" cy="241300"/>
                        </a:xfrm>
                        <a:prstGeom prst="rect">
                          <a:avLst/>
                        </a:prstGeom>
                      </p:spPr>
                    </p:pic>
                  </p:oleObj>
                </mc:Fallback>
              </mc:AlternateContent>
            </a:graphicData>
          </a:graphic>
        </p:graphicFrame>
        <p:graphicFrame>
          <p:nvGraphicFramePr>
            <p:cNvPr id="60" name="Object 59"/>
            <p:cNvGraphicFramePr>
              <a:graphicFrameLocks noChangeAspect="1"/>
            </p:cNvGraphicFramePr>
            <p:nvPr>
              <p:extLst>
                <p:ext uri="{D42A27DB-BD31-4B8C-83A1-F6EECF244321}">
                  <p14:modId xmlns:p14="http://schemas.microsoft.com/office/powerpoint/2010/main" val="2597880825"/>
                </p:ext>
              </p:extLst>
            </p:nvPr>
          </p:nvGraphicFramePr>
          <p:xfrm>
            <a:off x="3458323" y="6217735"/>
            <a:ext cx="1101000" cy="275250"/>
          </p:xfrm>
          <a:graphic>
            <a:graphicData uri="http://schemas.openxmlformats.org/presentationml/2006/ole">
              <mc:AlternateContent xmlns:mc="http://schemas.openxmlformats.org/markup-compatibility/2006">
                <mc:Choice xmlns:v="urn:schemas-microsoft-com:vml" Requires="v">
                  <p:oleObj spid="_x0000_s201181" name="Equation" r:id="rId24" imgW="914400" imgH="228600" progId="Equation.DSMT4">
                    <p:embed/>
                  </p:oleObj>
                </mc:Choice>
                <mc:Fallback>
                  <p:oleObj name="Equation" r:id="rId24" imgW="914400" imgH="228600" progId="Equation.DSMT4">
                    <p:embed/>
                    <p:pic>
                      <p:nvPicPr>
                        <p:cNvPr id="0" name=""/>
                        <p:cNvPicPr/>
                        <p:nvPr/>
                      </p:nvPicPr>
                      <p:blipFill>
                        <a:blip r:embed="rId25"/>
                        <a:stretch>
                          <a:fillRect/>
                        </a:stretch>
                      </p:blipFill>
                      <p:spPr>
                        <a:xfrm>
                          <a:off x="3458323" y="6217735"/>
                          <a:ext cx="1101000" cy="275250"/>
                        </a:xfrm>
                        <a:prstGeom prst="rect">
                          <a:avLst/>
                        </a:prstGeom>
                      </p:spPr>
                    </p:pic>
                  </p:oleObj>
                </mc:Fallback>
              </mc:AlternateContent>
            </a:graphicData>
          </a:graphic>
        </p:graphicFrame>
      </p:grpSp>
      <p:grpSp>
        <p:nvGrpSpPr>
          <p:cNvPr id="54" name="Group 53"/>
          <p:cNvGrpSpPr/>
          <p:nvPr/>
        </p:nvGrpSpPr>
        <p:grpSpPr>
          <a:xfrm>
            <a:off x="258949" y="674688"/>
            <a:ext cx="4377979" cy="2580716"/>
            <a:chOff x="258949" y="674688"/>
            <a:chExt cx="4377979" cy="2580716"/>
          </a:xfrm>
        </p:grpSpPr>
        <p:grpSp>
          <p:nvGrpSpPr>
            <p:cNvPr id="52" name="Group 51"/>
            <p:cNvGrpSpPr/>
            <p:nvPr/>
          </p:nvGrpSpPr>
          <p:grpSpPr>
            <a:xfrm>
              <a:off x="561975" y="674688"/>
              <a:ext cx="4074953" cy="2580716"/>
              <a:chOff x="561975" y="674688"/>
              <a:chExt cx="4074953" cy="2580716"/>
            </a:xfrm>
          </p:grpSpPr>
          <p:grpSp>
            <p:nvGrpSpPr>
              <p:cNvPr id="69" name="Group 68"/>
              <p:cNvGrpSpPr/>
              <p:nvPr/>
            </p:nvGrpSpPr>
            <p:grpSpPr>
              <a:xfrm>
                <a:off x="561975" y="674688"/>
                <a:ext cx="4074953" cy="2580716"/>
                <a:chOff x="561975" y="674688"/>
                <a:chExt cx="4074953" cy="2580716"/>
              </a:xfrm>
            </p:grpSpPr>
            <p:sp>
              <p:nvSpPr>
                <p:cNvPr id="4" name="Rectangle 3"/>
                <p:cNvSpPr/>
                <p:nvPr/>
              </p:nvSpPr>
              <p:spPr bwMode="auto">
                <a:xfrm>
                  <a:off x="895350" y="1638300"/>
                  <a:ext cx="2752725" cy="8382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6" name="Straight Connector 5"/>
                <p:cNvCxnSpPr/>
                <p:nvPr/>
              </p:nvCxnSpPr>
              <p:spPr bwMode="auto">
                <a:xfrm>
                  <a:off x="895350" y="1933575"/>
                  <a:ext cx="0" cy="11049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3648075" y="1943100"/>
                  <a:ext cx="0" cy="1133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Arrow Connector 9"/>
                <p:cNvCxnSpPr/>
                <p:nvPr/>
              </p:nvCxnSpPr>
              <p:spPr bwMode="auto">
                <a:xfrm>
                  <a:off x="884078" y="2750579"/>
                  <a:ext cx="2752725"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1" name="TextBox 10"/>
                <p:cNvSpPr txBox="1"/>
                <p:nvPr/>
              </p:nvSpPr>
              <p:spPr>
                <a:xfrm>
                  <a:off x="2271712" y="2707243"/>
                  <a:ext cx="312906" cy="369332"/>
                </a:xfrm>
                <a:prstGeom prst="rect">
                  <a:avLst/>
                </a:prstGeom>
                <a:noFill/>
              </p:spPr>
              <p:txBody>
                <a:bodyPr wrap="none" rtlCol="0">
                  <a:spAutoFit/>
                </a:bodyPr>
                <a:lstStyle/>
                <a:p>
                  <a:r>
                    <a:rPr lang="en-US" dirty="0"/>
                    <a:t>L</a:t>
                  </a:r>
                </a:p>
              </p:txBody>
            </p:sp>
            <p:sp>
              <p:nvSpPr>
                <p:cNvPr id="12" name="Right Arrow 11"/>
                <p:cNvSpPr/>
                <p:nvPr/>
              </p:nvSpPr>
              <p:spPr bwMode="auto">
                <a:xfrm>
                  <a:off x="561975" y="1914525"/>
                  <a:ext cx="1038225" cy="333375"/>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4" name="Straight Connector 13"/>
                <p:cNvCxnSpPr/>
                <p:nvPr/>
              </p:nvCxnSpPr>
              <p:spPr bwMode="auto">
                <a:xfrm>
                  <a:off x="908927" y="2669144"/>
                  <a:ext cx="3038475" cy="9525"/>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15" name="TextBox 14"/>
                <p:cNvSpPr txBox="1"/>
                <p:nvPr/>
              </p:nvSpPr>
              <p:spPr>
                <a:xfrm>
                  <a:off x="3908317" y="2462212"/>
                  <a:ext cx="300082" cy="369332"/>
                </a:xfrm>
                <a:prstGeom prst="rect">
                  <a:avLst/>
                </a:prstGeom>
                <a:noFill/>
              </p:spPr>
              <p:txBody>
                <a:bodyPr wrap="none" rtlCol="0">
                  <a:spAutoFit/>
                </a:bodyPr>
                <a:lstStyle/>
                <a:p>
                  <a:r>
                    <a:rPr lang="en-US" dirty="0"/>
                    <a:t>z</a:t>
                  </a:r>
                </a:p>
              </p:txBody>
            </p:sp>
            <p:cxnSp>
              <p:nvCxnSpPr>
                <p:cNvPr id="17" name="Straight Connector 16"/>
                <p:cNvCxnSpPr/>
                <p:nvPr/>
              </p:nvCxnSpPr>
              <p:spPr bwMode="auto">
                <a:xfrm flipV="1">
                  <a:off x="895349" y="1619250"/>
                  <a:ext cx="2752725" cy="9525"/>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0" name="Down Arrow 19"/>
                <p:cNvSpPr/>
                <p:nvPr/>
              </p:nvSpPr>
              <p:spPr bwMode="auto">
                <a:xfrm>
                  <a:off x="1952625" y="903288"/>
                  <a:ext cx="161925" cy="696912"/>
                </a:xfrm>
                <a:prstGeom prst="downArrow">
                  <a:avLst/>
                </a:prstGeom>
                <a:solidFill>
                  <a:srgbClr val="6600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2598284978"/>
                    </p:ext>
                  </p:extLst>
                </p:nvPr>
              </p:nvGraphicFramePr>
              <p:xfrm>
                <a:off x="1362075" y="674688"/>
                <a:ext cx="1181100" cy="284162"/>
              </p:xfrm>
              <a:graphic>
                <a:graphicData uri="http://schemas.openxmlformats.org/presentationml/2006/ole">
                  <mc:AlternateContent xmlns:mc="http://schemas.openxmlformats.org/markup-compatibility/2006">
                    <mc:Choice xmlns:v="urn:schemas-microsoft-com:vml" Requires="v">
                      <p:oleObj spid="_x0000_s201182" name="Equation" r:id="rId26" imgW="952200" imgH="228600" progId="Equation.DSMT4">
                        <p:embed/>
                      </p:oleObj>
                    </mc:Choice>
                    <mc:Fallback>
                      <p:oleObj name="Equation" r:id="rId26" imgW="952200" imgH="228600" progId="Equation.DSMT4">
                        <p:embed/>
                        <p:pic>
                          <p:nvPicPr>
                            <p:cNvPr id="0" name=""/>
                            <p:cNvPicPr/>
                            <p:nvPr/>
                          </p:nvPicPr>
                          <p:blipFill>
                            <a:blip r:embed="rId27"/>
                            <a:stretch>
                              <a:fillRect/>
                            </a:stretch>
                          </p:blipFill>
                          <p:spPr>
                            <a:xfrm>
                              <a:off x="1362075" y="674688"/>
                              <a:ext cx="1181100" cy="284162"/>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422792817"/>
                    </p:ext>
                  </p:extLst>
                </p:nvPr>
              </p:nvGraphicFramePr>
              <p:xfrm>
                <a:off x="716839" y="1266264"/>
                <a:ext cx="384175" cy="406774"/>
              </p:xfrm>
              <a:graphic>
                <a:graphicData uri="http://schemas.openxmlformats.org/presentationml/2006/ole">
                  <mc:AlternateContent xmlns:mc="http://schemas.openxmlformats.org/markup-compatibility/2006">
                    <mc:Choice xmlns:v="urn:schemas-microsoft-com:vml" Requires="v">
                      <p:oleObj spid="_x0000_s201183" name="Equation" r:id="rId28" imgW="215640" imgH="228600" progId="Equation.DSMT4">
                        <p:embed/>
                      </p:oleObj>
                    </mc:Choice>
                    <mc:Fallback>
                      <p:oleObj name="Equation" r:id="rId28" imgW="215640" imgH="228600" progId="Equation.DSMT4">
                        <p:embed/>
                        <p:pic>
                          <p:nvPicPr>
                            <p:cNvPr id="0" name=""/>
                            <p:cNvPicPr/>
                            <p:nvPr/>
                          </p:nvPicPr>
                          <p:blipFill>
                            <a:blip r:embed="rId29"/>
                            <a:stretch>
                              <a:fillRect/>
                            </a:stretch>
                          </p:blipFill>
                          <p:spPr>
                            <a:xfrm>
                              <a:off x="716839" y="1266264"/>
                              <a:ext cx="384175" cy="406774"/>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048867089"/>
                    </p:ext>
                  </p:extLst>
                </p:nvPr>
              </p:nvGraphicFramePr>
              <p:xfrm>
                <a:off x="3443231" y="1179146"/>
                <a:ext cx="520701" cy="407504"/>
              </p:xfrm>
              <a:graphic>
                <a:graphicData uri="http://schemas.openxmlformats.org/presentationml/2006/ole">
                  <mc:AlternateContent xmlns:mc="http://schemas.openxmlformats.org/markup-compatibility/2006">
                    <mc:Choice xmlns:v="urn:schemas-microsoft-com:vml" Requires="v">
                      <p:oleObj spid="_x0000_s201184" name="Equation" r:id="rId30" imgW="291960" imgH="228600" progId="Equation.DSMT4">
                        <p:embed/>
                      </p:oleObj>
                    </mc:Choice>
                    <mc:Fallback>
                      <p:oleObj name="Equation" r:id="rId30" imgW="291960" imgH="228600" progId="Equation.DSMT4">
                        <p:embed/>
                        <p:pic>
                          <p:nvPicPr>
                            <p:cNvPr id="0" name=""/>
                            <p:cNvPicPr/>
                            <p:nvPr/>
                          </p:nvPicPr>
                          <p:blipFill>
                            <a:blip r:embed="rId31"/>
                            <a:stretch>
                              <a:fillRect/>
                            </a:stretch>
                          </p:blipFill>
                          <p:spPr>
                            <a:xfrm>
                              <a:off x="3443231" y="1179146"/>
                              <a:ext cx="520701" cy="407504"/>
                            </a:xfrm>
                            <a:prstGeom prst="rect">
                              <a:avLst/>
                            </a:prstGeom>
                          </p:spPr>
                        </p:pic>
                      </p:oleObj>
                    </mc:Fallback>
                  </mc:AlternateContent>
                </a:graphicData>
              </a:graphic>
            </p:graphicFrame>
            <p:cxnSp>
              <p:nvCxnSpPr>
                <p:cNvPr id="35" name="Straight Connector 34"/>
                <p:cNvCxnSpPr/>
                <p:nvPr/>
              </p:nvCxnSpPr>
              <p:spPr bwMode="auto">
                <a:xfrm>
                  <a:off x="3648074" y="2484930"/>
                  <a:ext cx="5603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3648074" y="1600200"/>
                  <a:ext cx="560325" cy="95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Arrow Connector 38"/>
                <p:cNvCxnSpPr/>
                <p:nvPr/>
              </p:nvCxnSpPr>
              <p:spPr bwMode="auto">
                <a:xfrm>
                  <a:off x="3908317" y="1619250"/>
                  <a:ext cx="0" cy="890587"/>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40" name="TextBox 39"/>
                <p:cNvSpPr txBox="1"/>
                <p:nvPr/>
              </p:nvSpPr>
              <p:spPr>
                <a:xfrm>
                  <a:off x="3882669" y="1923842"/>
                  <a:ext cx="312906" cy="369332"/>
                </a:xfrm>
                <a:prstGeom prst="rect">
                  <a:avLst/>
                </a:prstGeom>
                <a:noFill/>
              </p:spPr>
              <p:txBody>
                <a:bodyPr wrap="none" rtlCol="0">
                  <a:spAutoFit/>
                </a:bodyPr>
                <a:lstStyle/>
                <a:p>
                  <a:r>
                    <a:rPr lang="en-US" dirty="0"/>
                    <a:t>d</a:t>
                  </a:r>
                </a:p>
              </p:txBody>
            </p:sp>
            <p:graphicFrame>
              <p:nvGraphicFramePr>
                <p:cNvPr id="42" name="Object 41"/>
                <p:cNvGraphicFramePr>
                  <a:graphicFrameLocks noChangeAspect="1"/>
                </p:cNvGraphicFramePr>
                <p:nvPr>
                  <p:extLst>
                    <p:ext uri="{D42A27DB-BD31-4B8C-83A1-F6EECF244321}">
                      <p14:modId xmlns:p14="http://schemas.microsoft.com/office/powerpoint/2010/main" val="2127985469"/>
                    </p:ext>
                  </p:extLst>
                </p:nvPr>
              </p:nvGraphicFramePr>
              <p:xfrm>
                <a:off x="4484528" y="3026804"/>
                <a:ext cx="152400" cy="228600"/>
              </p:xfrm>
              <a:graphic>
                <a:graphicData uri="http://schemas.openxmlformats.org/presentationml/2006/ole">
                  <mc:AlternateContent xmlns:mc="http://schemas.openxmlformats.org/markup-compatibility/2006">
                    <mc:Choice xmlns:v="urn:schemas-microsoft-com:vml" Requires="v">
                      <p:oleObj spid="_x0000_s201185" name="Equation" r:id="rId32" imgW="152280" imgH="228600" progId="Equation.DSMT4">
                        <p:embed/>
                      </p:oleObj>
                    </mc:Choice>
                    <mc:Fallback>
                      <p:oleObj name="Equation" r:id="rId32" imgW="152280" imgH="228600" progId="Equation.DSMT4">
                        <p:embed/>
                        <p:pic>
                          <p:nvPicPr>
                            <p:cNvPr id="0" name=""/>
                            <p:cNvPicPr/>
                            <p:nvPr/>
                          </p:nvPicPr>
                          <p:blipFill>
                            <a:blip r:embed="rId33"/>
                            <a:stretch>
                              <a:fillRect/>
                            </a:stretch>
                          </p:blipFill>
                          <p:spPr>
                            <a:xfrm>
                              <a:off x="4484528" y="3026804"/>
                              <a:ext cx="152400" cy="228600"/>
                            </a:xfrm>
                            <a:prstGeom prst="rect">
                              <a:avLst/>
                            </a:prstGeom>
                          </p:spPr>
                        </p:pic>
                      </p:oleObj>
                    </mc:Fallback>
                  </mc:AlternateContent>
                </a:graphicData>
              </a:graphic>
            </p:graphicFrame>
          </p:grpSp>
          <p:cxnSp>
            <p:nvCxnSpPr>
              <p:cNvPr id="7" name="Straight Arrow Connector 6"/>
              <p:cNvCxnSpPr/>
              <p:nvPr/>
            </p:nvCxnSpPr>
            <p:spPr bwMode="auto">
              <a:xfrm>
                <a:off x="1322228" y="1586650"/>
                <a:ext cx="0" cy="8755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a:off x="1717876" y="1586650"/>
                <a:ext cx="0" cy="8755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p:cNvCxnSpPr>
                <a:stCxn id="20" idx="3"/>
              </p:cNvCxnSpPr>
              <p:nvPr/>
            </p:nvCxnSpPr>
            <p:spPr bwMode="auto">
              <a:xfrm>
                <a:off x="2114550" y="1519238"/>
                <a:ext cx="0" cy="9429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p:cNvCxnSpPr/>
              <p:nvPr/>
            </p:nvCxnSpPr>
            <p:spPr bwMode="auto">
              <a:xfrm>
                <a:off x="2543175" y="1628775"/>
                <a:ext cx="0" cy="8810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Straight Arrow Connector 35"/>
              <p:cNvCxnSpPr/>
              <p:nvPr/>
            </p:nvCxnSpPr>
            <p:spPr bwMode="auto">
              <a:xfrm>
                <a:off x="2874045" y="1609725"/>
                <a:ext cx="0" cy="8667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a:off x="3229406" y="1638300"/>
                <a:ext cx="0" cy="838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Straight Connector 50"/>
              <p:cNvCxnSpPr/>
              <p:nvPr/>
            </p:nvCxnSpPr>
            <p:spPr bwMode="auto">
              <a:xfrm flipV="1">
                <a:off x="895349" y="2462212"/>
                <a:ext cx="2741454" cy="2271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53" name="TextBox 52"/>
            <p:cNvSpPr txBox="1"/>
            <p:nvPr/>
          </p:nvSpPr>
          <p:spPr>
            <a:xfrm>
              <a:off x="258949" y="1839681"/>
              <a:ext cx="385042" cy="369332"/>
            </a:xfrm>
            <a:prstGeom prst="rect">
              <a:avLst/>
            </a:prstGeom>
            <a:noFill/>
          </p:spPr>
          <p:txBody>
            <a:bodyPr wrap="none" rtlCol="0">
              <a:spAutoFit/>
            </a:bodyPr>
            <a:lstStyle/>
            <a:p>
              <a:r>
                <a:rPr lang="en-US" dirty="0" smtClean="0"/>
                <a:t>v</a:t>
              </a:r>
              <a:r>
                <a:rPr lang="en-US" baseline="-25000" dirty="0" smtClean="0"/>
                <a:t>g</a:t>
              </a:r>
              <a:endParaRPr lang="en-US" dirty="0"/>
            </a:p>
          </p:txBody>
        </p:sp>
      </p:grpSp>
    </p:spTree>
    <p:extLst>
      <p:ext uri="{BB962C8B-B14F-4D97-AF65-F5344CB8AC3E}">
        <p14:creationId xmlns:p14="http://schemas.microsoft.com/office/powerpoint/2010/main" val="177534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039" y="-137661"/>
            <a:ext cx="8229600" cy="1143000"/>
          </a:xfrm>
        </p:spPr>
        <p:txBody>
          <a:bodyPr/>
          <a:lstStyle/>
          <a:p>
            <a:r>
              <a:rPr lang="en-US" sz="3200" dirty="0" smtClean="0"/>
              <a:t>Traveling wave modulator-velocity matching</a:t>
            </a:r>
            <a:endParaRPr lang="en-US" sz="3200" dirty="0"/>
          </a:p>
        </p:txBody>
      </p:sp>
      <p:grpSp>
        <p:nvGrpSpPr>
          <p:cNvPr id="32" name="Group 31"/>
          <p:cNvGrpSpPr/>
          <p:nvPr/>
        </p:nvGrpSpPr>
        <p:grpSpPr>
          <a:xfrm>
            <a:off x="3765808" y="1820374"/>
            <a:ext cx="5637826" cy="993844"/>
            <a:chOff x="3765808" y="1820374"/>
            <a:chExt cx="5637826" cy="993844"/>
          </a:xfrm>
        </p:grpSpPr>
        <p:sp>
          <p:nvSpPr>
            <p:cNvPr id="31" name="Rounded Rectangle 30"/>
            <p:cNvSpPr/>
            <p:nvPr/>
          </p:nvSpPr>
          <p:spPr bwMode="auto">
            <a:xfrm>
              <a:off x="3859036" y="1829085"/>
              <a:ext cx="5107910" cy="96494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16" name="Group 115"/>
            <p:cNvGrpSpPr/>
            <p:nvPr/>
          </p:nvGrpSpPr>
          <p:grpSpPr>
            <a:xfrm>
              <a:off x="3765808" y="1820374"/>
              <a:ext cx="5637826" cy="993844"/>
              <a:chOff x="3765808" y="1820374"/>
              <a:chExt cx="5637826" cy="993844"/>
            </a:xfrm>
          </p:grpSpPr>
          <p:sp>
            <p:nvSpPr>
              <p:cNvPr id="110" name="TextBox 109"/>
              <p:cNvSpPr txBox="1"/>
              <p:nvPr/>
            </p:nvSpPr>
            <p:spPr>
              <a:xfrm>
                <a:off x="3765808" y="1820374"/>
                <a:ext cx="5637826" cy="584775"/>
              </a:xfrm>
              <a:prstGeom prst="rect">
                <a:avLst/>
              </a:prstGeom>
              <a:noFill/>
            </p:spPr>
            <p:txBody>
              <a:bodyPr wrap="square" rtlCol="0">
                <a:spAutoFit/>
              </a:bodyPr>
              <a:lstStyle/>
              <a:p>
                <a:r>
                  <a:rPr lang="en-US" sz="1600" dirty="0" smtClean="0"/>
                  <a:t>Consider a traveling RF wave launched along a stripline transmission line (waveguide) </a:t>
                </a:r>
                <a:endParaRPr lang="en-US" sz="1600" dirty="0"/>
              </a:p>
            </p:txBody>
          </p:sp>
          <p:graphicFrame>
            <p:nvGraphicFramePr>
              <p:cNvPr id="111" name="Object 110"/>
              <p:cNvGraphicFramePr>
                <a:graphicFrameLocks noChangeAspect="1"/>
              </p:cNvGraphicFramePr>
              <p:nvPr>
                <p:extLst>
                  <p:ext uri="{D42A27DB-BD31-4B8C-83A1-F6EECF244321}">
                    <p14:modId xmlns:p14="http://schemas.microsoft.com/office/powerpoint/2010/main" val="1897229491"/>
                  </p:ext>
                </p:extLst>
              </p:nvPr>
            </p:nvGraphicFramePr>
            <p:xfrm>
              <a:off x="3991557" y="2471318"/>
              <a:ext cx="3702050" cy="342900"/>
            </p:xfrm>
            <a:graphic>
              <a:graphicData uri="http://schemas.openxmlformats.org/presentationml/2006/ole">
                <mc:AlternateContent xmlns:mc="http://schemas.openxmlformats.org/markup-compatibility/2006">
                  <mc:Choice xmlns:v="urn:schemas-microsoft-com:vml" Requires="v">
                    <p:oleObj spid="_x0000_s202100" name="Equation" r:id="rId3" imgW="2743200" imgH="253800" progId="Equation.DSMT4">
                      <p:embed/>
                    </p:oleObj>
                  </mc:Choice>
                  <mc:Fallback>
                    <p:oleObj name="Equation" r:id="rId3" imgW="2743200" imgH="253800" progId="Equation.DSMT4">
                      <p:embed/>
                      <p:pic>
                        <p:nvPicPr>
                          <p:cNvPr id="0" name=""/>
                          <p:cNvPicPr/>
                          <p:nvPr/>
                        </p:nvPicPr>
                        <p:blipFill>
                          <a:blip r:embed="rId4"/>
                          <a:stretch>
                            <a:fillRect/>
                          </a:stretch>
                        </p:blipFill>
                        <p:spPr>
                          <a:xfrm>
                            <a:off x="3991557" y="2471318"/>
                            <a:ext cx="3702050" cy="342900"/>
                          </a:xfrm>
                          <a:prstGeom prst="rect">
                            <a:avLst/>
                          </a:prstGeom>
                        </p:spPr>
                      </p:pic>
                    </p:oleObj>
                  </mc:Fallback>
                </mc:AlternateContent>
              </a:graphicData>
            </a:graphic>
          </p:graphicFrame>
          <p:graphicFrame>
            <p:nvGraphicFramePr>
              <p:cNvPr id="112" name="Object 111"/>
              <p:cNvGraphicFramePr>
                <a:graphicFrameLocks noChangeAspect="1"/>
              </p:cNvGraphicFramePr>
              <p:nvPr>
                <p:extLst>
                  <p:ext uri="{D42A27DB-BD31-4B8C-83A1-F6EECF244321}">
                    <p14:modId xmlns:p14="http://schemas.microsoft.com/office/powerpoint/2010/main" val="2179767670"/>
                  </p:ext>
                </p:extLst>
              </p:nvPr>
            </p:nvGraphicFramePr>
            <p:xfrm>
              <a:off x="7864482" y="2456629"/>
              <a:ext cx="1102464" cy="342144"/>
            </p:xfrm>
            <a:graphic>
              <a:graphicData uri="http://schemas.openxmlformats.org/presentationml/2006/ole">
                <mc:AlternateContent xmlns:mc="http://schemas.openxmlformats.org/markup-compatibility/2006">
                  <mc:Choice xmlns:v="urn:schemas-microsoft-com:vml" Requires="v">
                    <p:oleObj spid="_x0000_s202101" name="Equation" r:id="rId5" imgW="736560" imgH="228600" progId="Equation.DSMT4">
                      <p:embed/>
                    </p:oleObj>
                  </mc:Choice>
                  <mc:Fallback>
                    <p:oleObj name="Equation" r:id="rId5" imgW="736560" imgH="228600" progId="Equation.DSMT4">
                      <p:embed/>
                      <p:pic>
                        <p:nvPicPr>
                          <p:cNvPr id="0" name=""/>
                          <p:cNvPicPr/>
                          <p:nvPr/>
                        </p:nvPicPr>
                        <p:blipFill>
                          <a:blip r:embed="rId6"/>
                          <a:stretch>
                            <a:fillRect/>
                          </a:stretch>
                        </p:blipFill>
                        <p:spPr>
                          <a:xfrm>
                            <a:off x="7864482" y="2456629"/>
                            <a:ext cx="1102464" cy="342144"/>
                          </a:xfrm>
                          <a:prstGeom prst="rect">
                            <a:avLst/>
                          </a:prstGeom>
                        </p:spPr>
                      </p:pic>
                    </p:oleObj>
                  </mc:Fallback>
                </mc:AlternateContent>
              </a:graphicData>
            </a:graphic>
          </p:graphicFrame>
        </p:grpSp>
      </p:grpSp>
      <p:grpSp>
        <p:nvGrpSpPr>
          <p:cNvPr id="128" name="Group 127"/>
          <p:cNvGrpSpPr/>
          <p:nvPr/>
        </p:nvGrpSpPr>
        <p:grpSpPr>
          <a:xfrm>
            <a:off x="75387" y="1922096"/>
            <a:ext cx="3828212" cy="1897429"/>
            <a:chOff x="75387" y="1922096"/>
            <a:chExt cx="3828212" cy="1897429"/>
          </a:xfrm>
        </p:grpSpPr>
        <p:sp>
          <p:nvSpPr>
            <p:cNvPr id="5" name="Rectangle 4"/>
            <p:cNvSpPr/>
            <p:nvPr/>
          </p:nvSpPr>
          <p:spPr bwMode="auto">
            <a:xfrm>
              <a:off x="590550" y="2381250"/>
              <a:ext cx="2752725" cy="8382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6" name="Straight Connector 5"/>
            <p:cNvCxnSpPr/>
            <p:nvPr/>
          </p:nvCxnSpPr>
          <p:spPr bwMode="auto">
            <a:xfrm>
              <a:off x="590550" y="2676525"/>
              <a:ext cx="0" cy="11049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3343275" y="2686050"/>
              <a:ext cx="0" cy="1133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Arrow Connector 7"/>
            <p:cNvCxnSpPr/>
            <p:nvPr/>
          </p:nvCxnSpPr>
          <p:spPr bwMode="auto">
            <a:xfrm>
              <a:off x="579278" y="3493529"/>
              <a:ext cx="2752725"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9" name="TextBox 8"/>
            <p:cNvSpPr txBox="1"/>
            <p:nvPr/>
          </p:nvSpPr>
          <p:spPr>
            <a:xfrm>
              <a:off x="1966912" y="3450193"/>
              <a:ext cx="312906" cy="369332"/>
            </a:xfrm>
            <a:prstGeom prst="rect">
              <a:avLst/>
            </a:prstGeom>
            <a:noFill/>
          </p:spPr>
          <p:txBody>
            <a:bodyPr wrap="none" rtlCol="0">
              <a:spAutoFit/>
            </a:bodyPr>
            <a:lstStyle/>
            <a:p>
              <a:r>
                <a:rPr lang="en-US" dirty="0"/>
                <a:t>L</a:t>
              </a:r>
            </a:p>
          </p:txBody>
        </p:sp>
        <p:sp>
          <p:nvSpPr>
            <p:cNvPr id="10" name="Right Arrow 9"/>
            <p:cNvSpPr/>
            <p:nvPr/>
          </p:nvSpPr>
          <p:spPr bwMode="auto">
            <a:xfrm>
              <a:off x="257175" y="2657475"/>
              <a:ext cx="1038225" cy="333375"/>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1" name="Straight Connector 10"/>
            <p:cNvCxnSpPr/>
            <p:nvPr/>
          </p:nvCxnSpPr>
          <p:spPr bwMode="auto">
            <a:xfrm>
              <a:off x="604127" y="3412094"/>
              <a:ext cx="3038475" cy="9525"/>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12" name="TextBox 11"/>
            <p:cNvSpPr txBox="1"/>
            <p:nvPr/>
          </p:nvSpPr>
          <p:spPr>
            <a:xfrm>
              <a:off x="3603517" y="3205162"/>
              <a:ext cx="300082" cy="369332"/>
            </a:xfrm>
            <a:prstGeom prst="rect">
              <a:avLst/>
            </a:prstGeom>
            <a:noFill/>
          </p:spPr>
          <p:txBody>
            <a:bodyPr wrap="none" rtlCol="0">
              <a:spAutoFit/>
            </a:bodyPr>
            <a:lstStyle/>
            <a:p>
              <a:r>
                <a:rPr lang="en-US" dirty="0"/>
                <a:t>z</a:t>
              </a:r>
            </a:p>
          </p:txBody>
        </p:sp>
        <p:cxnSp>
          <p:nvCxnSpPr>
            <p:cNvPr id="13" name="Straight Connector 12"/>
            <p:cNvCxnSpPr/>
            <p:nvPr/>
          </p:nvCxnSpPr>
          <p:spPr bwMode="auto">
            <a:xfrm flipV="1">
              <a:off x="590549" y="2362200"/>
              <a:ext cx="2752725" cy="9525"/>
            </a:xfrm>
            <a:prstGeom prst="line">
              <a:avLst/>
            </a:prstGeom>
            <a:solidFill>
              <a:schemeClr val="accent1"/>
            </a:solidFill>
            <a:ln w="38100" cap="flat" cmpd="sng" algn="ctr">
              <a:solidFill>
                <a:schemeClr val="tx1"/>
              </a:solidFill>
              <a:prstDash val="solid"/>
              <a:round/>
              <a:headEnd type="none" w="med" len="med"/>
              <a:tailEnd type="none" w="med" len="med"/>
            </a:ln>
            <a:effectLst/>
          </p:spPr>
        </p:cxnSp>
        <p:graphicFrame>
          <p:nvGraphicFramePr>
            <p:cNvPr id="16" name="Object 15"/>
            <p:cNvGraphicFramePr>
              <a:graphicFrameLocks noChangeAspect="1"/>
            </p:cNvGraphicFramePr>
            <p:nvPr>
              <p:extLst>
                <p:ext uri="{D42A27DB-BD31-4B8C-83A1-F6EECF244321}">
                  <p14:modId xmlns:p14="http://schemas.microsoft.com/office/powerpoint/2010/main" val="2997928909"/>
                </p:ext>
              </p:extLst>
            </p:nvPr>
          </p:nvGraphicFramePr>
          <p:xfrm>
            <a:off x="412039" y="2009214"/>
            <a:ext cx="384175" cy="406774"/>
          </p:xfrm>
          <a:graphic>
            <a:graphicData uri="http://schemas.openxmlformats.org/presentationml/2006/ole">
              <mc:AlternateContent xmlns:mc="http://schemas.openxmlformats.org/markup-compatibility/2006">
                <mc:Choice xmlns:v="urn:schemas-microsoft-com:vml" Requires="v">
                  <p:oleObj spid="_x0000_s202102" name="Equation" r:id="rId7" imgW="215640" imgH="228600" progId="Equation.DSMT4">
                    <p:embed/>
                  </p:oleObj>
                </mc:Choice>
                <mc:Fallback>
                  <p:oleObj name="Equation" r:id="rId7" imgW="215640" imgH="228600" progId="Equation.DSMT4">
                    <p:embed/>
                    <p:pic>
                      <p:nvPicPr>
                        <p:cNvPr id="22" name="Object 21"/>
                        <p:cNvPicPr/>
                        <p:nvPr/>
                      </p:nvPicPr>
                      <p:blipFill>
                        <a:blip r:embed="rId8"/>
                        <a:stretch>
                          <a:fillRect/>
                        </a:stretch>
                      </p:blipFill>
                      <p:spPr>
                        <a:xfrm>
                          <a:off x="412039" y="2009214"/>
                          <a:ext cx="384175" cy="406774"/>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722757703"/>
                </p:ext>
              </p:extLst>
            </p:nvPr>
          </p:nvGraphicFramePr>
          <p:xfrm>
            <a:off x="3138431" y="1922096"/>
            <a:ext cx="520701" cy="407504"/>
          </p:xfrm>
          <a:graphic>
            <a:graphicData uri="http://schemas.openxmlformats.org/presentationml/2006/ole">
              <mc:AlternateContent xmlns:mc="http://schemas.openxmlformats.org/markup-compatibility/2006">
                <mc:Choice xmlns:v="urn:schemas-microsoft-com:vml" Requires="v">
                  <p:oleObj spid="_x0000_s202103" name="Equation" r:id="rId9" imgW="291960" imgH="228600" progId="Equation.DSMT4">
                    <p:embed/>
                  </p:oleObj>
                </mc:Choice>
                <mc:Fallback>
                  <p:oleObj name="Equation" r:id="rId9" imgW="291960" imgH="228600" progId="Equation.DSMT4">
                    <p:embed/>
                    <p:pic>
                      <p:nvPicPr>
                        <p:cNvPr id="23" name="Object 22"/>
                        <p:cNvPicPr/>
                        <p:nvPr/>
                      </p:nvPicPr>
                      <p:blipFill>
                        <a:blip r:embed="rId10"/>
                        <a:stretch>
                          <a:fillRect/>
                        </a:stretch>
                      </p:blipFill>
                      <p:spPr>
                        <a:xfrm>
                          <a:off x="3138431" y="1922096"/>
                          <a:ext cx="520701" cy="407504"/>
                        </a:xfrm>
                        <a:prstGeom prst="rect">
                          <a:avLst/>
                        </a:prstGeom>
                      </p:spPr>
                    </p:pic>
                  </p:oleObj>
                </mc:Fallback>
              </mc:AlternateContent>
            </a:graphicData>
          </a:graphic>
        </p:graphicFrame>
        <p:cxnSp>
          <p:nvCxnSpPr>
            <p:cNvPr id="18" name="Straight Connector 17"/>
            <p:cNvCxnSpPr/>
            <p:nvPr/>
          </p:nvCxnSpPr>
          <p:spPr bwMode="auto">
            <a:xfrm>
              <a:off x="3343274" y="3227880"/>
              <a:ext cx="5603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3343274" y="2343150"/>
              <a:ext cx="560325" cy="95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Arrow Connector 19"/>
            <p:cNvCxnSpPr/>
            <p:nvPr/>
          </p:nvCxnSpPr>
          <p:spPr bwMode="auto">
            <a:xfrm>
              <a:off x="3603517" y="2362200"/>
              <a:ext cx="0" cy="890587"/>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21" name="TextBox 20"/>
            <p:cNvSpPr txBox="1"/>
            <p:nvPr/>
          </p:nvSpPr>
          <p:spPr>
            <a:xfrm>
              <a:off x="3577869" y="2666792"/>
              <a:ext cx="312906" cy="369332"/>
            </a:xfrm>
            <a:prstGeom prst="rect">
              <a:avLst/>
            </a:prstGeom>
            <a:noFill/>
          </p:spPr>
          <p:txBody>
            <a:bodyPr wrap="none" rtlCol="0">
              <a:spAutoFit/>
            </a:bodyPr>
            <a:lstStyle/>
            <a:p>
              <a:r>
                <a:rPr lang="en-US" dirty="0"/>
                <a:t>d</a:t>
              </a:r>
            </a:p>
          </p:txBody>
        </p:sp>
        <p:cxnSp>
          <p:nvCxnSpPr>
            <p:cNvPr id="27" name="Straight Connector 26"/>
            <p:cNvCxnSpPr/>
            <p:nvPr/>
          </p:nvCxnSpPr>
          <p:spPr bwMode="auto">
            <a:xfrm flipV="1">
              <a:off x="601819" y="3216521"/>
              <a:ext cx="2741454" cy="2271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a:off x="643571" y="2073495"/>
              <a:ext cx="262413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3" name="Rectangle 112"/>
            <p:cNvSpPr/>
            <p:nvPr/>
          </p:nvSpPr>
          <p:spPr>
            <a:xfrm>
              <a:off x="75387" y="2415988"/>
              <a:ext cx="385042" cy="369332"/>
            </a:xfrm>
            <a:prstGeom prst="rect">
              <a:avLst/>
            </a:prstGeom>
          </p:spPr>
          <p:txBody>
            <a:bodyPr wrap="none">
              <a:spAutoFit/>
            </a:bodyPr>
            <a:lstStyle/>
            <a:p>
              <a:r>
                <a:rPr lang="en-US" dirty="0"/>
                <a:t>v</a:t>
              </a:r>
              <a:r>
                <a:rPr lang="en-US" baseline="-25000" dirty="0"/>
                <a:t>g</a:t>
              </a:r>
              <a:endParaRPr lang="en-US" dirty="0"/>
            </a:p>
          </p:txBody>
        </p:sp>
      </p:grpSp>
      <p:grpSp>
        <p:nvGrpSpPr>
          <p:cNvPr id="127" name="Group 126"/>
          <p:cNvGrpSpPr/>
          <p:nvPr/>
        </p:nvGrpSpPr>
        <p:grpSpPr>
          <a:xfrm>
            <a:off x="102844" y="1208103"/>
            <a:ext cx="3164864" cy="2090622"/>
            <a:chOff x="102844" y="1208103"/>
            <a:chExt cx="3164864" cy="2090622"/>
          </a:xfrm>
        </p:grpSpPr>
        <p:grpSp>
          <p:nvGrpSpPr>
            <p:cNvPr id="126" name="Group 125"/>
            <p:cNvGrpSpPr/>
            <p:nvPr/>
          </p:nvGrpSpPr>
          <p:grpSpPr>
            <a:xfrm>
              <a:off x="790740" y="2316052"/>
              <a:ext cx="2287528" cy="982673"/>
              <a:chOff x="790740" y="2316052"/>
              <a:chExt cx="2287528" cy="982673"/>
            </a:xfrm>
          </p:grpSpPr>
          <p:cxnSp>
            <p:nvCxnSpPr>
              <p:cNvPr id="24" name="Straight Arrow Connector 23"/>
              <p:cNvCxnSpPr/>
              <p:nvPr/>
            </p:nvCxnSpPr>
            <p:spPr bwMode="auto">
              <a:xfrm>
                <a:off x="1295400" y="2346463"/>
                <a:ext cx="0" cy="922059"/>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26" name="Straight Arrow Connector 25"/>
              <p:cNvCxnSpPr/>
              <p:nvPr/>
            </p:nvCxnSpPr>
            <p:spPr bwMode="auto">
              <a:xfrm>
                <a:off x="1004176" y="2338756"/>
                <a:ext cx="0" cy="92318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8" name="Straight Arrow Connector 27"/>
              <p:cNvCxnSpPr/>
              <p:nvPr/>
            </p:nvCxnSpPr>
            <p:spPr bwMode="auto">
              <a:xfrm>
                <a:off x="790740" y="2316052"/>
                <a:ext cx="0" cy="9231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7" name="Straight Arrow Connector 96"/>
              <p:cNvCxnSpPr/>
              <p:nvPr/>
            </p:nvCxnSpPr>
            <p:spPr bwMode="auto">
              <a:xfrm>
                <a:off x="1499476" y="2346463"/>
                <a:ext cx="0" cy="9220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98" name="Straight Arrow Connector 97"/>
              <p:cNvCxnSpPr/>
              <p:nvPr/>
            </p:nvCxnSpPr>
            <p:spPr bwMode="auto">
              <a:xfrm>
                <a:off x="1737601" y="2329600"/>
                <a:ext cx="0" cy="9220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1" name="Straight Arrow Connector 100"/>
              <p:cNvCxnSpPr/>
              <p:nvPr/>
            </p:nvCxnSpPr>
            <p:spPr bwMode="auto">
              <a:xfrm flipV="1">
                <a:off x="2636067" y="2346255"/>
                <a:ext cx="0" cy="922059"/>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102" name="Straight Arrow Connector 101"/>
              <p:cNvCxnSpPr/>
              <p:nvPr/>
            </p:nvCxnSpPr>
            <p:spPr bwMode="auto">
              <a:xfrm flipV="1">
                <a:off x="2344843" y="2352834"/>
                <a:ext cx="0" cy="92318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3" name="Straight Arrow Connector 102"/>
              <p:cNvCxnSpPr/>
              <p:nvPr/>
            </p:nvCxnSpPr>
            <p:spPr bwMode="auto">
              <a:xfrm flipV="1">
                <a:off x="2131407" y="2375538"/>
                <a:ext cx="0" cy="9231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4" name="Straight Arrow Connector 103"/>
              <p:cNvCxnSpPr/>
              <p:nvPr/>
            </p:nvCxnSpPr>
            <p:spPr bwMode="auto">
              <a:xfrm flipV="1">
                <a:off x="2840143" y="2346255"/>
                <a:ext cx="0" cy="9220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05" name="Straight Arrow Connector 104"/>
              <p:cNvCxnSpPr/>
              <p:nvPr/>
            </p:nvCxnSpPr>
            <p:spPr bwMode="auto">
              <a:xfrm flipV="1">
                <a:off x="3078268" y="2363118"/>
                <a:ext cx="0" cy="9220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grpSp>
          <p:nvGrpSpPr>
            <p:cNvPr id="125" name="Group 124"/>
            <p:cNvGrpSpPr/>
            <p:nvPr/>
          </p:nvGrpSpPr>
          <p:grpSpPr>
            <a:xfrm>
              <a:off x="102844" y="1208103"/>
              <a:ext cx="3164864" cy="1082187"/>
              <a:chOff x="102844" y="1208103"/>
              <a:chExt cx="3164864" cy="1082187"/>
            </a:xfrm>
          </p:grpSpPr>
          <p:graphicFrame>
            <p:nvGraphicFramePr>
              <p:cNvPr id="15" name="Object 14"/>
              <p:cNvGraphicFramePr>
                <a:graphicFrameLocks noChangeAspect="1"/>
              </p:cNvGraphicFramePr>
              <p:nvPr>
                <p:extLst>
                  <p:ext uri="{D42A27DB-BD31-4B8C-83A1-F6EECF244321}">
                    <p14:modId xmlns:p14="http://schemas.microsoft.com/office/powerpoint/2010/main" val="2200087045"/>
                  </p:ext>
                </p:extLst>
              </p:nvPr>
            </p:nvGraphicFramePr>
            <p:xfrm>
              <a:off x="703735" y="1208103"/>
              <a:ext cx="1670050" cy="284163"/>
            </p:xfrm>
            <a:graphic>
              <a:graphicData uri="http://schemas.openxmlformats.org/presentationml/2006/ole">
                <mc:AlternateContent xmlns:mc="http://schemas.openxmlformats.org/markup-compatibility/2006">
                  <mc:Choice xmlns:v="urn:schemas-microsoft-com:vml" Requires="v">
                    <p:oleObj spid="_x0000_s202104" name="Equation" r:id="rId11" imgW="1346040" imgH="228600" progId="Equation.DSMT4">
                      <p:embed/>
                    </p:oleObj>
                  </mc:Choice>
                  <mc:Fallback>
                    <p:oleObj name="Equation" r:id="rId11" imgW="1346040" imgH="228600" progId="Equation.DSMT4">
                      <p:embed/>
                      <p:pic>
                        <p:nvPicPr>
                          <p:cNvPr id="21" name="Object 20"/>
                          <p:cNvPicPr/>
                          <p:nvPr/>
                        </p:nvPicPr>
                        <p:blipFill>
                          <a:blip r:embed="rId12"/>
                          <a:stretch>
                            <a:fillRect/>
                          </a:stretch>
                        </p:blipFill>
                        <p:spPr>
                          <a:xfrm>
                            <a:off x="703735" y="1208103"/>
                            <a:ext cx="1670050" cy="284163"/>
                          </a:xfrm>
                          <a:prstGeom prst="rect">
                            <a:avLst/>
                          </a:prstGeom>
                        </p:spPr>
                      </p:pic>
                    </p:oleObj>
                  </mc:Fallback>
                </mc:AlternateContent>
              </a:graphicData>
            </a:graphic>
          </p:graphicFrame>
          <p:sp>
            <p:nvSpPr>
              <p:cNvPr id="96" name="Freeform 69"/>
              <p:cNvSpPr>
                <a:spLocks/>
              </p:cNvSpPr>
              <p:nvPr/>
            </p:nvSpPr>
            <p:spPr bwMode="auto">
              <a:xfrm>
                <a:off x="643571" y="1856700"/>
                <a:ext cx="2624137" cy="433590"/>
              </a:xfrm>
              <a:custGeom>
                <a:avLst/>
                <a:gdLst>
                  <a:gd name="T0" fmla="*/ 27 w 2756"/>
                  <a:gd name="T1" fmla="*/ 1137 h 2426"/>
                  <a:gd name="T2" fmla="*/ 82 w 2756"/>
                  <a:gd name="T3" fmla="*/ 986 h 2426"/>
                  <a:gd name="T4" fmla="*/ 138 w 2756"/>
                  <a:gd name="T5" fmla="*/ 839 h 2426"/>
                  <a:gd name="T6" fmla="*/ 193 w 2756"/>
                  <a:gd name="T7" fmla="*/ 697 h 2426"/>
                  <a:gd name="T8" fmla="*/ 248 w 2756"/>
                  <a:gd name="T9" fmla="*/ 563 h 2426"/>
                  <a:gd name="T10" fmla="*/ 303 w 2756"/>
                  <a:gd name="T11" fmla="*/ 440 h 2426"/>
                  <a:gd name="T12" fmla="*/ 358 w 2756"/>
                  <a:gd name="T13" fmla="*/ 329 h 2426"/>
                  <a:gd name="T14" fmla="*/ 413 w 2756"/>
                  <a:gd name="T15" fmla="*/ 232 h 2426"/>
                  <a:gd name="T16" fmla="*/ 468 w 2756"/>
                  <a:gd name="T17" fmla="*/ 151 h 2426"/>
                  <a:gd name="T18" fmla="*/ 524 w 2756"/>
                  <a:gd name="T19" fmla="*/ 86 h 2426"/>
                  <a:gd name="T20" fmla="*/ 579 w 2756"/>
                  <a:gd name="T21" fmla="*/ 39 h 2426"/>
                  <a:gd name="T22" fmla="*/ 634 w 2756"/>
                  <a:gd name="T23" fmla="*/ 10 h 2426"/>
                  <a:gd name="T24" fmla="*/ 689 w 2756"/>
                  <a:gd name="T25" fmla="*/ 0 h 2426"/>
                  <a:gd name="T26" fmla="*/ 744 w 2756"/>
                  <a:gd name="T27" fmla="*/ 10 h 2426"/>
                  <a:gd name="T28" fmla="*/ 799 w 2756"/>
                  <a:gd name="T29" fmla="*/ 39 h 2426"/>
                  <a:gd name="T30" fmla="*/ 855 w 2756"/>
                  <a:gd name="T31" fmla="*/ 86 h 2426"/>
                  <a:gd name="T32" fmla="*/ 909 w 2756"/>
                  <a:gd name="T33" fmla="*/ 151 h 2426"/>
                  <a:gd name="T34" fmla="*/ 965 w 2756"/>
                  <a:gd name="T35" fmla="*/ 232 h 2426"/>
                  <a:gd name="T36" fmla="*/ 1020 w 2756"/>
                  <a:gd name="T37" fmla="*/ 329 h 2426"/>
                  <a:gd name="T38" fmla="*/ 1075 w 2756"/>
                  <a:gd name="T39" fmla="*/ 440 h 2426"/>
                  <a:gd name="T40" fmla="*/ 1130 w 2756"/>
                  <a:gd name="T41" fmla="*/ 563 h 2426"/>
                  <a:gd name="T42" fmla="*/ 1185 w 2756"/>
                  <a:gd name="T43" fmla="*/ 697 h 2426"/>
                  <a:gd name="T44" fmla="*/ 1240 w 2756"/>
                  <a:gd name="T45" fmla="*/ 839 h 2426"/>
                  <a:gd name="T46" fmla="*/ 1296 w 2756"/>
                  <a:gd name="T47" fmla="*/ 986 h 2426"/>
                  <a:gd name="T48" fmla="*/ 1351 w 2756"/>
                  <a:gd name="T49" fmla="*/ 1137 h 2426"/>
                  <a:gd name="T50" fmla="*/ 1406 w 2756"/>
                  <a:gd name="T51" fmla="*/ 1289 h 2426"/>
                  <a:gd name="T52" fmla="*/ 1461 w 2756"/>
                  <a:gd name="T53" fmla="*/ 1441 h 2426"/>
                  <a:gd name="T54" fmla="*/ 1516 w 2756"/>
                  <a:gd name="T55" fmla="*/ 1588 h 2426"/>
                  <a:gd name="T56" fmla="*/ 1571 w 2756"/>
                  <a:gd name="T57" fmla="*/ 1730 h 2426"/>
                  <a:gd name="T58" fmla="*/ 1626 w 2756"/>
                  <a:gd name="T59" fmla="*/ 1863 h 2426"/>
                  <a:gd name="T60" fmla="*/ 1682 w 2756"/>
                  <a:gd name="T61" fmla="*/ 1986 h 2426"/>
                  <a:gd name="T62" fmla="*/ 1737 w 2756"/>
                  <a:gd name="T63" fmla="*/ 2097 h 2426"/>
                  <a:gd name="T64" fmla="*/ 1792 w 2756"/>
                  <a:gd name="T65" fmla="*/ 2194 h 2426"/>
                  <a:gd name="T66" fmla="*/ 1847 w 2756"/>
                  <a:gd name="T67" fmla="*/ 2276 h 2426"/>
                  <a:gd name="T68" fmla="*/ 1902 w 2756"/>
                  <a:gd name="T69" fmla="*/ 2341 h 2426"/>
                  <a:gd name="T70" fmla="*/ 1957 w 2756"/>
                  <a:gd name="T71" fmla="*/ 2388 h 2426"/>
                  <a:gd name="T72" fmla="*/ 2013 w 2756"/>
                  <a:gd name="T73" fmla="*/ 2416 h 2426"/>
                  <a:gd name="T74" fmla="*/ 2067 w 2756"/>
                  <a:gd name="T75" fmla="*/ 2426 h 2426"/>
                  <a:gd name="T76" fmla="*/ 2123 w 2756"/>
                  <a:gd name="T77" fmla="*/ 2416 h 2426"/>
                  <a:gd name="T78" fmla="*/ 2177 w 2756"/>
                  <a:gd name="T79" fmla="*/ 2388 h 2426"/>
                  <a:gd name="T80" fmla="*/ 2233 w 2756"/>
                  <a:gd name="T81" fmla="*/ 2341 h 2426"/>
                  <a:gd name="T82" fmla="*/ 2288 w 2756"/>
                  <a:gd name="T83" fmla="*/ 2276 h 2426"/>
                  <a:gd name="T84" fmla="*/ 2343 w 2756"/>
                  <a:gd name="T85" fmla="*/ 2194 h 2426"/>
                  <a:gd name="T86" fmla="*/ 2398 w 2756"/>
                  <a:gd name="T87" fmla="*/ 2097 h 2426"/>
                  <a:gd name="T88" fmla="*/ 2453 w 2756"/>
                  <a:gd name="T89" fmla="*/ 1986 h 2426"/>
                  <a:gd name="T90" fmla="*/ 2508 w 2756"/>
                  <a:gd name="T91" fmla="*/ 1863 h 2426"/>
                  <a:gd name="T92" fmla="*/ 2564 w 2756"/>
                  <a:gd name="T93" fmla="*/ 1730 h 2426"/>
                  <a:gd name="T94" fmla="*/ 2619 w 2756"/>
                  <a:gd name="T95" fmla="*/ 1588 h 2426"/>
                  <a:gd name="T96" fmla="*/ 2674 w 2756"/>
                  <a:gd name="T97" fmla="*/ 1441 h 2426"/>
                  <a:gd name="T98" fmla="*/ 2729 w 2756"/>
                  <a:gd name="T99" fmla="*/ 1289 h 2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56" h="2426">
                    <a:moveTo>
                      <a:pt x="0" y="1213"/>
                    </a:moveTo>
                    <a:lnTo>
                      <a:pt x="27" y="1137"/>
                    </a:lnTo>
                    <a:lnTo>
                      <a:pt x="55" y="1061"/>
                    </a:lnTo>
                    <a:lnTo>
                      <a:pt x="82" y="986"/>
                    </a:lnTo>
                    <a:lnTo>
                      <a:pt x="110" y="912"/>
                    </a:lnTo>
                    <a:lnTo>
                      <a:pt x="138" y="839"/>
                    </a:lnTo>
                    <a:lnTo>
                      <a:pt x="165" y="767"/>
                    </a:lnTo>
                    <a:lnTo>
                      <a:pt x="193" y="697"/>
                    </a:lnTo>
                    <a:lnTo>
                      <a:pt x="220" y="629"/>
                    </a:lnTo>
                    <a:lnTo>
                      <a:pt x="248" y="563"/>
                    </a:lnTo>
                    <a:lnTo>
                      <a:pt x="276" y="501"/>
                    </a:lnTo>
                    <a:lnTo>
                      <a:pt x="303" y="440"/>
                    </a:lnTo>
                    <a:lnTo>
                      <a:pt x="330" y="383"/>
                    </a:lnTo>
                    <a:lnTo>
                      <a:pt x="358" y="329"/>
                    </a:lnTo>
                    <a:lnTo>
                      <a:pt x="386" y="279"/>
                    </a:lnTo>
                    <a:lnTo>
                      <a:pt x="413" y="232"/>
                    </a:lnTo>
                    <a:lnTo>
                      <a:pt x="441" y="189"/>
                    </a:lnTo>
                    <a:lnTo>
                      <a:pt x="468" y="151"/>
                    </a:lnTo>
                    <a:lnTo>
                      <a:pt x="496" y="116"/>
                    </a:lnTo>
                    <a:lnTo>
                      <a:pt x="524" y="86"/>
                    </a:lnTo>
                    <a:lnTo>
                      <a:pt x="551" y="60"/>
                    </a:lnTo>
                    <a:lnTo>
                      <a:pt x="579" y="39"/>
                    </a:lnTo>
                    <a:lnTo>
                      <a:pt x="606" y="22"/>
                    </a:lnTo>
                    <a:lnTo>
                      <a:pt x="634" y="10"/>
                    </a:lnTo>
                    <a:lnTo>
                      <a:pt x="661" y="3"/>
                    </a:lnTo>
                    <a:lnTo>
                      <a:pt x="689" y="0"/>
                    </a:lnTo>
                    <a:lnTo>
                      <a:pt x="717" y="3"/>
                    </a:lnTo>
                    <a:lnTo>
                      <a:pt x="744" y="10"/>
                    </a:lnTo>
                    <a:lnTo>
                      <a:pt x="772" y="22"/>
                    </a:lnTo>
                    <a:lnTo>
                      <a:pt x="799" y="39"/>
                    </a:lnTo>
                    <a:lnTo>
                      <a:pt x="827" y="60"/>
                    </a:lnTo>
                    <a:lnTo>
                      <a:pt x="855" y="86"/>
                    </a:lnTo>
                    <a:lnTo>
                      <a:pt x="882" y="116"/>
                    </a:lnTo>
                    <a:lnTo>
                      <a:pt x="909" y="151"/>
                    </a:lnTo>
                    <a:lnTo>
                      <a:pt x="937" y="189"/>
                    </a:lnTo>
                    <a:lnTo>
                      <a:pt x="965" y="232"/>
                    </a:lnTo>
                    <a:lnTo>
                      <a:pt x="992" y="279"/>
                    </a:lnTo>
                    <a:lnTo>
                      <a:pt x="1020" y="329"/>
                    </a:lnTo>
                    <a:lnTo>
                      <a:pt x="1047" y="383"/>
                    </a:lnTo>
                    <a:lnTo>
                      <a:pt x="1075" y="440"/>
                    </a:lnTo>
                    <a:lnTo>
                      <a:pt x="1103" y="501"/>
                    </a:lnTo>
                    <a:lnTo>
                      <a:pt x="1130" y="563"/>
                    </a:lnTo>
                    <a:lnTo>
                      <a:pt x="1158" y="629"/>
                    </a:lnTo>
                    <a:lnTo>
                      <a:pt x="1185" y="697"/>
                    </a:lnTo>
                    <a:lnTo>
                      <a:pt x="1213" y="767"/>
                    </a:lnTo>
                    <a:lnTo>
                      <a:pt x="1240" y="839"/>
                    </a:lnTo>
                    <a:lnTo>
                      <a:pt x="1268" y="912"/>
                    </a:lnTo>
                    <a:lnTo>
                      <a:pt x="1296" y="986"/>
                    </a:lnTo>
                    <a:lnTo>
                      <a:pt x="1323" y="1061"/>
                    </a:lnTo>
                    <a:lnTo>
                      <a:pt x="1351" y="1137"/>
                    </a:lnTo>
                    <a:lnTo>
                      <a:pt x="1378" y="1213"/>
                    </a:lnTo>
                    <a:lnTo>
                      <a:pt x="1406" y="1289"/>
                    </a:lnTo>
                    <a:lnTo>
                      <a:pt x="1434" y="1365"/>
                    </a:lnTo>
                    <a:lnTo>
                      <a:pt x="1461" y="1441"/>
                    </a:lnTo>
                    <a:lnTo>
                      <a:pt x="1488" y="1515"/>
                    </a:lnTo>
                    <a:lnTo>
                      <a:pt x="1516" y="1588"/>
                    </a:lnTo>
                    <a:lnTo>
                      <a:pt x="1544" y="1660"/>
                    </a:lnTo>
                    <a:lnTo>
                      <a:pt x="1571" y="1730"/>
                    </a:lnTo>
                    <a:lnTo>
                      <a:pt x="1599" y="1797"/>
                    </a:lnTo>
                    <a:lnTo>
                      <a:pt x="1626" y="1863"/>
                    </a:lnTo>
                    <a:lnTo>
                      <a:pt x="1654" y="1926"/>
                    </a:lnTo>
                    <a:lnTo>
                      <a:pt x="1682" y="1986"/>
                    </a:lnTo>
                    <a:lnTo>
                      <a:pt x="1709" y="2043"/>
                    </a:lnTo>
                    <a:lnTo>
                      <a:pt x="1737" y="2097"/>
                    </a:lnTo>
                    <a:lnTo>
                      <a:pt x="1764" y="2148"/>
                    </a:lnTo>
                    <a:lnTo>
                      <a:pt x="1792" y="2194"/>
                    </a:lnTo>
                    <a:lnTo>
                      <a:pt x="1819" y="2237"/>
                    </a:lnTo>
                    <a:lnTo>
                      <a:pt x="1847" y="2276"/>
                    </a:lnTo>
                    <a:lnTo>
                      <a:pt x="1875" y="2310"/>
                    </a:lnTo>
                    <a:lnTo>
                      <a:pt x="1902" y="2341"/>
                    </a:lnTo>
                    <a:lnTo>
                      <a:pt x="1930" y="2366"/>
                    </a:lnTo>
                    <a:lnTo>
                      <a:pt x="1957" y="2388"/>
                    </a:lnTo>
                    <a:lnTo>
                      <a:pt x="1985" y="2405"/>
                    </a:lnTo>
                    <a:lnTo>
                      <a:pt x="2013" y="2416"/>
                    </a:lnTo>
                    <a:lnTo>
                      <a:pt x="2040" y="2424"/>
                    </a:lnTo>
                    <a:lnTo>
                      <a:pt x="2067" y="2426"/>
                    </a:lnTo>
                    <a:lnTo>
                      <a:pt x="2095" y="2424"/>
                    </a:lnTo>
                    <a:lnTo>
                      <a:pt x="2123" y="2416"/>
                    </a:lnTo>
                    <a:lnTo>
                      <a:pt x="2150" y="2405"/>
                    </a:lnTo>
                    <a:lnTo>
                      <a:pt x="2177" y="2388"/>
                    </a:lnTo>
                    <a:lnTo>
                      <a:pt x="2205" y="2366"/>
                    </a:lnTo>
                    <a:lnTo>
                      <a:pt x="2233" y="2341"/>
                    </a:lnTo>
                    <a:lnTo>
                      <a:pt x="2260" y="2310"/>
                    </a:lnTo>
                    <a:lnTo>
                      <a:pt x="2288" y="2276"/>
                    </a:lnTo>
                    <a:lnTo>
                      <a:pt x="2315" y="2237"/>
                    </a:lnTo>
                    <a:lnTo>
                      <a:pt x="2343" y="2194"/>
                    </a:lnTo>
                    <a:lnTo>
                      <a:pt x="2371" y="2148"/>
                    </a:lnTo>
                    <a:lnTo>
                      <a:pt x="2398" y="2097"/>
                    </a:lnTo>
                    <a:lnTo>
                      <a:pt x="2426" y="2043"/>
                    </a:lnTo>
                    <a:lnTo>
                      <a:pt x="2453" y="1986"/>
                    </a:lnTo>
                    <a:lnTo>
                      <a:pt x="2481" y="1926"/>
                    </a:lnTo>
                    <a:lnTo>
                      <a:pt x="2508" y="1863"/>
                    </a:lnTo>
                    <a:lnTo>
                      <a:pt x="2536" y="1797"/>
                    </a:lnTo>
                    <a:lnTo>
                      <a:pt x="2564" y="1730"/>
                    </a:lnTo>
                    <a:lnTo>
                      <a:pt x="2591" y="1660"/>
                    </a:lnTo>
                    <a:lnTo>
                      <a:pt x="2619" y="1588"/>
                    </a:lnTo>
                    <a:lnTo>
                      <a:pt x="2646" y="1515"/>
                    </a:lnTo>
                    <a:lnTo>
                      <a:pt x="2674" y="1441"/>
                    </a:lnTo>
                    <a:lnTo>
                      <a:pt x="2702" y="1365"/>
                    </a:lnTo>
                    <a:lnTo>
                      <a:pt x="2729" y="1289"/>
                    </a:lnTo>
                    <a:lnTo>
                      <a:pt x="2756" y="1213"/>
                    </a:lnTo>
                  </a:path>
                </a:pathLst>
              </a:custGeom>
              <a:noFill/>
              <a:ln w="31750" cap="flat">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Right Arrow 113"/>
              <p:cNvSpPr/>
              <p:nvPr/>
            </p:nvSpPr>
            <p:spPr bwMode="auto">
              <a:xfrm>
                <a:off x="271627" y="1549200"/>
                <a:ext cx="1038225" cy="333375"/>
              </a:xfrm>
              <a:prstGeom prst="rightArrow">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5" name="Rectangle 114"/>
              <p:cNvSpPr/>
              <p:nvPr/>
            </p:nvSpPr>
            <p:spPr>
              <a:xfrm>
                <a:off x="102844" y="1251829"/>
                <a:ext cx="505267" cy="369332"/>
              </a:xfrm>
              <a:prstGeom prst="rect">
                <a:avLst/>
              </a:prstGeom>
            </p:spPr>
            <p:txBody>
              <a:bodyPr wrap="none">
                <a:spAutoFit/>
              </a:bodyPr>
              <a:lstStyle/>
              <a:p>
                <a:r>
                  <a:rPr lang="en-US" dirty="0" err="1" smtClean="0"/>
                  <a:t>v</a:t>
                </a:r>
                <a:r>
                  <a:rPr lang="en-US" baseline="-25000" dirty="0" err="1" smtClean="0"/>
                  <a:t>RF</a:t>
                </a:r>
                <a:endParaRPr lang="en-US" dirty="0"/>
              </a:p>
            </p:txBody>
          </p:sp>
        </p:grpSp>
      </p:grpSp>
      <p:graphicFrame>
        <p:nvGraphicFramePr>
          <p:cNvPr id="119" name="Object 118"/>
          <p:cNvGraphicFramePr>
            <a:graphicFrameLocks noChangeAspect="1"/>
          </p:cNvGraphicFramePr>
          <p:nvPr>
            <p:extLst>
              <p:ext uri="{D42A27DB-BD31-4B8C-83A1-F6EECF244321}">
                <p14:modId xmlns:p14="http://schemas.microsoft.com/office/powerpoint/2010/main" val="3007411227"/>
              </p:ext>
            </p:extLst>
          </p:nvPr>
        </p:nvGraphicFramePr>
        <p:xfrm>
          <a:off x="1768054" y="4158063"/>
          <a:ext cx="5138738" cy="1273175"/>
        </p:xfrm>
        <a:graphic>
          <a:graphicData uri="http://schemas.openxmlformats.org/presentationml/2006/ole">
            <mc:AlternateContent xmlns:mc="http://schemas.openxmlformats.org/markup-compatibility/2006">
              <mc:Choice xmlns:v="urn:schemas-microsoft-com:vml" Requires="v">
                <p:oleObj spid="_x0000_s202105" name="Equation" r:id="rId13" imgW="4216320" imgH="1041120" progId="Equation.DSMT4">
                  <p:embed/>
                </p:oleObj>
              </mc:Choice>
              <mc:Fallback>
                <p:oleObj name="Equation" r:id="rId13" imgW="4216320" imgH="1041120" progId="Equation.DSMT4">
                  <p:embed/>
                  <p:pic>
                    <p:nvPicPr>
                      <p:cNvPr id="0" name=""/>
                      <p:cNvPicPr/>
                      <p:nvPr/>
                    </p:nvPicPr>
                    <p:blipFill>
                      <a:blip r:embed="rId14"/>
                      <a:stretch>
                        <a:fillRect/>
                      </a:stretch>
                    </p:blipFill>
                    <p:spPr>
                      <a:xfrm>
                        <a:off x="1768054" y="4158063"/>
                        <a:ext cx="5138738" cy="1273175"/>
                      </a:xfrm>
                      <a:prstGeom prst="rect">
                        <a:avLst/>
                      </a:prstGeom>
                      <a:solidFill>
                        <a:srgbClr val="92D050">
                          <a:alpha val="29000"/>
                        </a:srgbClr>
                      </a:solidFill>
                    </p:spPr>
                  </p:pic>
                </p:oleObj>
              </mc:Fallback>
            </mc:AlternateContent>
          </a:graphicData>
        </a:graphic>
      </p:graphicFrame>
      <p:grpSp>
        <p:nvGrpSpPr>
          <p:cNvPr id="121" name="Group 120"/>
          <p:cNvGrpSpPr/>
          <p:nvPr/>
        </p:nvGrpSpPr>
        <p:grpSpPr>
          <a:xfrm>
            <a:off x="1882815" y="5378121"/>
            <a:ext cx="4447005" cy="365125"/>
            <a:chOff x="567028" y="5590630"/>
            <a:chExt cx="4447005" cy="365125"/>
          </a:xfrm>
        </p:grpSpPr>
        <p:sp>
          <p:nvSpPr>
            <p:cNvPr id="122" name="TextBox 121"/>
            <p:cNvSpPr txBox="1"/>
            <p:nvPr/>
          </p:nvSpPr>
          <p:spPr>
            <a:xfrm>
              <a:off x="567028" y="5590630"/>
              <a:ext cx="1539204" cy="338554"/>
            </a:xfrm>
            <a:prstGeom prst="rect">
              <a:avLst/>
            </a:prstGeom>
            <a:noFill/>
          </p:spPr>
          <p:txBody>
            <a:bodyPr wrap="none" rtlCol="0">
              <a:spAutoFit/>
            </a:bodyPr>
            <a:lstStyle/>
            <a:p>
              <a:r>
                <a:rPr lang="en-US" sz="1600" dirty="0" smtClean="0"/>
                <a:t>3dB bandwidth</a:t>
              </a:r>
              <a:endParaRPr lang="en-US" sz="1600" dirty="0"/>
            </a:p>
          </p:txBody>
        </p:sp>
        <p:graphicFrame>
          <p:nvGraphicFramePr>
            <p:cNvPr id="123" name="Object 122"/>
            <p:cNvGraphicFramePr>
              <a:graphicFrameLocks noChangeAspect="1"/>
            </p:cNvGraphicFramePr>
            <p:nvPr>
              <p:extLst>
                <p:ext uri="{D42A27DB-BD31-4B8C-83A1-F6EECF244321}">
                  <p14:modId xmlns:p14="http://schemas.microsoft.com/office/powerpoint/2010/main" val="1949729559"/>
                </p:ext>
              </p:extLst>
            </p:nvPr>
          </p:nvGraphicFramePr>
          <p:xfrm>
            <a:off x="2493083" y="5590630"/>
            <a:ext cx="2520950" cy="365125"/>
          </p:xfrm>
          <a:graphic>
            <a:graphicData uri="http://schemas.openxmlformats.org/presentationml/2006/ole">
              <mc:AlternateContent xmlns:mc="http://schemas.openxmlformats.org/markup-compatibility/2006">
                <mc:Choice xmlns:v="urn:schemas-microsoft-com:vml" Requires="v">
                  <p:oleObj spid="_x0000_s202106" name="Equation" r:id="rId15" imgW="1752480" imgH="253800" progId="Equation.DSMT4">
                    <p:embed/>
                  </p:oleObj>
                </mc:Choice>
                <mc:Fallback>
                  <p:oleObj name="Equation" r:id="rId15" imgW="1752480" imgH="253800" progId="Equation.DSMT4">
                    <p:embed/>
                    <p:pic>
                      <p:nvPicPr>
                        <p:cNvPr id="58" name="Object 57"/>
                        <p:cNvPicPr/>
                        <p:nvPr/>
                      </p:nvPicPr>
                      <p:blipFill>
                        <a:blip r:embed="rId16"/>
                        <a:stretch>
                          <a:fillRect/>
                        </a:stretch>
                      </p:blipFill>
                      <p:spPr>
                        <a:xfrm>
                          <a:off x="2493083" y="5590630"/>
                          <a:ext cx="2520950" cy="365125"/>
                        </a:xfrm>
                        <a:prstGeom prst="rect">
                          <a:avLst/>
                        </a:prstGeom>
                      </p:spPr>
                    </p:pic>
                  </p:oleObj>
                </mc:Fallback>
              </mc:AlternateContent>
            </a:graphicData>
          </a:graphic>
        </p:graphicFrame>
      </p:grpSp>
      <p:sp>
        <p:nvSpPr>
          <p:cNvPr id="124" name="TextBox 123"/>
          <p:cNvSpPr txBox="1"/>
          <p:nvPr/>
        </p:nvSpPr>
        <p:spPr>
          <a:xfrm>
            <a:off x="326314" y="5716675"/>
            <a:ext cx="8315325" cy="584775"/>
          </a:xfrm>
          <a:prstGeom prst="rect">
            <a:avLst/>
          </a:prstGeom>
          <a:solidFill>
            <a:srgbClr val="00B050">
              <a:alpha val="30000"/>
            </a:srgbClr>
          </a:solidFill>
        </p:spPr>
        <p:txBody>
          <a:bodyPr wrap="square" rtlCol="0">
            <a:spAutoFit/>
          </a:bodyPr>
          <a:lstStyle/>
          <a:p>
            <a:pPr algn="just"/>
            <a:r>
              <a:rPr lang="en-US" sz="1600" dirty="0" smtClean="0"/>
              <a:t>The closer are the two velocities the larger is the bandwidth –when two velocities are equal the propagating light sees the same field through the entire length of the modulator</a:t>
            </a:r>
            <a:endParaRPr lang="en-US" sz="1600" dirty="0"/>
          </a:p>
        </p:txBody>
      </p:sp>
      <p:grpSp>
        <p:nvGrpSpPr>
          <p:cNvPr id="30" name="Group 29"/>
          <p:cNvGrpSpPr/>
          <p:nvPr/>
        </p:nvGrpSpPr>
        <p:grpSpPr>
          <a:xfrm>
            <a:off x="2373785" y="644749"/>
            <a:ext cx="6770215" cy="1077218"/>
            <a:chOff x="2373785" y="644749"/>
            <a:chExt cx="6770215" cy="1077218"/>
          </a:xfrm>
        </p:grpSpPr>
        <p:sp>
          <p:nvSpPr>
            <p:cNvPr id="29" name="Rounded Rectangle 28"/>
            <p:cNvSpPr/>
            <p:nvPr/>
          </p:nvSpPr>
          <p:spPr bwMode="auto">
            <a:xfrm>
              <a:off x="2373785" y="731353"/>
              <a:ext cx="6770215" cy="944394"/>
            </a:xfrm>
            <a:prstGeom prst="roundRect">
              <a:avLst/>
            </a:prstGeom>
            <a:solidFill>
              <a:srgbClr val="00B0F0">
                <a:alpha val="2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25" name="Group 24"/>
            <p:cNvGrpSpPr/>
            <p:nvPr/>
          </p:nvGrpSpPr>
          <p:grpSpPr>
            <a:xfrm>
              <a:off x="2428875" y="644749"/>
              <a:ext cx="6715125" cy="1077218"/>
              <a:chOff x="2428875" y="644749"/>
              <a:chExt cx="6715125" cy="1077218"/>
            </a:xfrm>
          </p:grpSpPr>
          <p:sp>
            <p:nvSpPr>
              <p:cNvPr id="107" name="TextBox 106"/>
              <p:cNvSpPr txBox="1"/>
              <p:nvPr/>
            </p:nvSpPr>
            <p:spPr>
              <a:xfrm>
                <a:off x="2428875" y="644749"/>
                <a:ext cx="6715125" cy="1077218"/>
              </a:xfrm>
              <a:prstGeom prst="rect">
                <a:avLst/>
              </a:prstGeom>
              <a:noFill/>
            </p:spPr>
            <p:txBody>
              <a:bodyPr wrap="square" rtlCol="0">
                <a:spAutoFit/>
              </a:bodyPr>
              <a:lstStyle/>
              <a:p>
                <a:pPr algn="just"/>
                <a:r>
                  <a:rPr lang="en-US" sz="1600" dirty="0" smtClean="0"/>
                  <a:t>The problem with lumped modulator is that as light propagates it sees the change of sign of the field when               </a:t>
                </a:r>
                <a:r>
                  <a:rPr lang="en-US" sz="1600" dirty="0" err="1" smtClean="0"/>
                  <a:t>i.e</a:t>
                </a:r>
                <a:r>
                  <a:rPr lang="en-US" sz="1600" dirty="0" smtClean="0"/>
                  <a:t> when               </a:t>
                </a:r>
              </a:p>
              <a:p>
                <a:pPr algn="just"/>
                <a:r>
                  <a:rPr lang="en-US" sz="1600" dirty="0"/>
                  <a:t>w</a:t>
                </a:r>
                <a:r>
                  <a:rPr lang="en-US" sz="1600" dirty="0" smtClean="0"/>
                  <a:t>here                   is a  period of RF  and the modulation gets cancelled completely when </a:t>
                </a:r>
                <a:endParaRPr lang="en-US" sz="1600" dirty="0"/>
              </a:p>
            </p:txBody>
          </p:sp>
          <p:graphicFrame>
            <p:nvGraphicFramePr>
              <p:cNvPr id="3" name="Object 2"/>
              <p:cNvGraphicFramePr>
                <a:graphicFrameLocks noChangeAspect="1"/>
              </p:cNvGraphicFramePr>
              <p:nvPr>
                <p:extLst>
                  <p:ext uri="{D42A27DB-BD31-4B8C-83A1-F6EECF244321}">
                    <p14:modId xmlns:p14="http://schemas.microsoft.com/office/powerpoint/2010/main" val="1846804111"/>
                  </p:ext>
                </p:extLst>
              </p:nvPr>
            </p:nvGraphicFramePr>
            <p:xfrm>
              <a:off x="5881106" y="933800"/>
              <a:ext cx="646112" cy="277812"/>
            </p:xfrm>
            <a:graphic>
              <a:graphicData uri="http://schemas.openxmlformats.org/presentationml/2006/ole">
                <mc:AlternateContent xmlns:mc="http://schemas.openxmlformats.org/markup-compatibility/2006">
                  <mc:Choice xmlns:v="urn:schemas-microsoft-com:vml" Requires="v">
                    <p:oleObj spid="_x0000_s202107" name="Equation" r:id="rId17" imgW="533160" imgH="228600" progId="Equation.DSMT4">
                      <p:embed/>
                    </p:oleObj>
                  </mc:Choice>
                  <mc:Fallback>
                    <p:oleObj name="Equation" r:id="rId17" imgW="533160" imgH="228600" progId="Equation.DSMT4">
                      <p:embed/>
                      <p:pic>
                        <p:nvPicPr>
                          <p:cNvPr id="0" name=""/>
                          <p:cNvPicPr/>
                          <p:nvPr/>
                        </p:nvPicPr>
                        <p:blipFill>
                          <a:blip r:embed="rId18"/>
                          <a:stretch>
                            <a:fillRect/>
                          </a:stretch>
                        </p:blipFill>
                        <p:spPr>
                          <a:xfrm>
                            <a:off x="5881106" y="933800"/>
                            <a:ext cx="646112" cy="277812"/>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170298151"/>
                  </p:ext>
                </p:extLst>
              </p:nvPr>
            </p:nvGraphicFramePr>
            <p:xfrm>
              <a:off x="7324644" y="929538"/>
              <a:ext cx="802458" cy="267486"/>
            </p:xfrm>
            <a:graphic>
              <a:graphicData uri="http://schemas.openxmlformats.org/presentationml/2006/ole">
                <mc:AlternateContent xmlns:mc="http://schemas.openxmlformats.org/markup-compatibility/2006">
                  <mc:Choice xmlns:v="urn:schemas-microsoft-com:vml" Requires="v">
                    <p:oleObj spid="_x0000_s202108" name="Equation" r:id="rId19" imgW="685800" imgH="228600" progId="Equation.DSMT4">
                      <p:embed/>
                    </p:oleObj>
                  </mc:Choice>
                  <mc:Fallback>
                    <p:oleObj name="Equation" r:id="rId19" imgW="685800" imgH="228600" progId="Equation.DSMT4">
                      <p:embed/>
                      <p:pic>
                        <p:nvPicPr>
                          <p:cNvPr id="0" name=""/>
                          <p:cNvPicPr/>
                          <p:nvPr/>
                        </p:nvPicPr>
                        <p:blipFill>
                          <a:blip r:embed="rId20"/>
                          <a:stretch>
                            <a:fillRect/>
                          </a:stretch>
                        </p:blipFill>
                        <p:spPr>
                          <a:xfrm>
                            <a:off x="7324644" y="929538"/>
                            <a:ext cx="802458" cy="267486"/>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775565206"/>
                  </p:ext>
                </p:extLst>
              </p:nvPr>
            </p:nvGraphicFramePr>
            <p:xfrm>
              <a:off x="3184216" y="1170788"/>
              <a:ext cx="838601" cy="290285"/>
            </p:xfrm>
            <a:graphic>
              <a:graphicData uri="http://schemas.openxmlformats.org/presentationml/2006/ole">
                <mc:AlternateContent xmlns:mc="http://schemas.openxmlformats.org/markup-compatibility/2006">
                  <mc:Choice xmlns:v="urn:schemas-microsoft-com:vml" Requires="v">
                    <p:oleObj spid="_x0000_s202109" name="Equation" r:id="rId21" imgW="660240" imgH="228600" progId="Equation.DSMT4">
                      <p:embed/>
                    </p:oleObj>
                  </mc:Choice>
                  <mc:Fallback>
                    <p:oleObj name="Equation" r:id="rId21" imgW="660240" imgH="228600" progId="Equation.DSMT4">
                      <p:embed/>
                      <p:pic>
                        <p:nvPicPr>
                          <p:cNvPr id="0" name=""/>
                          <p:cNvPicPr/>
                          <p:nvPr/>
                        </p:nvPicPr>
                        <p:blipFill>
                          <a:blip r:embed="rId22"/>
                          <a:stretch>
                            <a:fillRect/>
                          </a:stretch>
                        </p:blipFill>
                        <p:spPr>
                          <a:xfrm>
                            <a:off x="3184216" y="1170788"/>
                            <a:ext cx="838601" cy="290285"/>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743116474"/>
                  </p:ext>
                </p:extLst>
              </p:nvPr>
            </p:nvGraphicFramePr>
            <p:xfrm>
              <a:off x="4106318" y="1395052"/>
              <a:ext cx="592389" cy="273411"/>
            </p:xfrm>
            <a:graphic>
              <a:graphicData uri="http://schemas.openxmlformats.org/presentationml/2006/ole">
                <mc:AlternateContent xmlns:mc="http://schemas.openxmlformats.org/markup-compatibility/2006">
                  <mc:Choice xmlns:v="urn:schemas-microsoft-com:vml" Requires="v">
                    <p:oleObj spid="_x0000_s202110" name="Equation" r:id="rId23" imgW="495000" imgH="228600" progId="Equation.DSMT4">
                      <p:embed/>
                    </p:oleObj>
                  </mc:Choice>
                  <mc:Fallback>
                    <p:oleObj name="Equation" r:id="rId23" imgW="495000" imgH="228600" progId="Equation.DSMT4">
                      <p:embed/>
                      <p:pic>
                        <p:nvPicPr>
                          <p:cNvPr id="0" name=""/>
                          <p:cNvPicPr/>
                          <p:nvPr/>
                        </p:nvPicPr>
                        <p:blipFill>
                          <a:blip r:embed="rId24"/>
                          <a:stretch>
                            <a:fillRect/>
                          </a:stretch>
                        </p:blipFill>
                        <p:spPr>
                          <a:xfrm>
                            <a:off x="4106318" y="1395052"/>
                            <a:ext cx="592389" cy="273411"/>
                          </a:xfrm>
                          <a:prstGeom prst="rect">
                            <a:avLst/>
                          </a:prstGeom>
                        </p:spPr>
                      </p:pic>
                    </p:oleObj>
                  </mc:Fallback>
                </mc:AlternateContent>
              </a:graphicData>
            </a:graphic>
          </p:graphicFrame>
        </p:grpSp>
      </p:grpSp>
      <p:grpSp>
        <p:nvGrpSpPr>
          <p:cNvPr id="34" name="Group 33"/>
          <p:cNvGrpSpPr/>
          <p:nvPr/>
        </p:nvGrpSpPr>
        <p:grpSpPr>
          <a:xfrm>
            <a:off x="4106318" y="2966970"/>
            <a:ext cx="4402848" cy="462030"/>
            <a:chOff x="4106318" y="2966970"/>
            <a:chExt cx="4402848" cy="462030"/>
          </a:xfrm>
        </p:grpSpPr>
        <p:sp>
          <p:nvSpPr>
            <p:cNvPr id="33" name="Rounded Rectangle 32"/>
            <p:cNvSpPr/>
            <p:nvPr/>
          </p:nvSpPr>
          <p:spPr bwMode="auto">
            <a:xfrm>
              <a:off x="4106318" y="2966970"/>
              <a:ext cx="3904207" cy="46203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17" name="Object 116"/>
            <p:cNvGraphicFramePr>
              <a:graphicFrameLocks noChangeAspect="1"/>
            </p:cNvGraphicFramePr>
            <p:nvPr>
              <p:extLst>
                <p:ext uri="{D42A27DB-BD31-4B8C-83A1-F6EECF244321}">
                  <p14:modId xmlns:p14="http://schemas.microsoft.com/office/powerpoint/2010/main" val="3919862047"/>
                </p:ext>
              </p:extLst>
            </p:nvPr>
          </p:nvGraphicFramePr>
          <p:xfrm>
            <a:off x="4283892" y="2966970"/>
            <a:ext cx="1295400" cy="390525"/>
          </p:xfrm>
          <a:graphic>
            <a:graphicData uri="http://schemas.openxmlformats.org/presentationml/2006/ole">
              <mc:AlternateContent xmlns:mc="http://schemas.openxmlformats.org/markup-compatibility/2006">
                <mc:Choice xmlns:v="urn:schemas-microsoft-com:vml" Requires="v">
                  <p:oleObj spid="_x0000_s202111" name="Equation" r:id="rId25" imgW="1295451" imgH="390661" progId="Equation.DSMT4">
                    <p:embed/>
                  </p:oleObj>
                </mc:Choice>
                <mc:Fallback>
                  <p:oleObj name="Equation" r:id="rId25" imgW="1295451" imgH="390661" progId="Equation.DSMT4">
                    <p:embed/>
                    <p:pic>
                      <p:nvPicPr>
                        <p:cNvPr id="0" name=""/>
                        <p:cNvPicPr/>
                        <p:nvPr/>
                      </p:nvPicPr>
                      <p:blipFill>
                        <a:blip r:embed="rId26"/>
                        <a:stretch>
                          <a:fillRect/>
                        </a:stretch>
                      </p:blipFill>
                      <p:spPr>
                        <a:xfrm>
                          <a:off x="4283892" y="2966970"/>
                          <a:ext cx="1295400" cy="390525"/>
                        </a:xfrm>
                        <a:prstGeom prst="rect">
                          <a:avLst/>
                        </a:prstGeom>
                      </p:spPr>
                    </p:pic>
                  </p:oleObj>
                </mc:Fallback>
              </mc:AlternateContent>
            </a:graphicData>
          </a:graphic>
        </p:graphicFrame>
        <p:sp>
          <p:nvSpPr>
            <p:cNvPr id="61" name="TextBox 60"/>
            <p:cNvSpPr txBox="1"/>
            <p:nvPr/>
          </p:nvSpPr>
          <p:spPr>
            <a:xfrm>
              <a:off x="5579292" y="2980181"/>
              <a:ext cx="2929874" cy="338554"/>
            </a:xfrm>
            <a:prstGeom prst="rect">
              <a:avLst/>
            </a:prstGeom>
            <a:noFill/>
          </p:spPr>
          <p:txBody>
            <a:bodyPr wrap="square" rtlCol="0">
              <a:spAutoFit/>
            </a:bodyPr>
            <a:lstStyle/>
            <a:p>
              <a:r>
                <a:rPr lang="en-US" sz="1600" dirty="0"/>
                <a:t>i</a:t>
              </a:r>
              <a:r>
                <a:rPr lang="en-US" sz="1600" dirty="0" smtClean="0"/>
                <a:t>s a position of photon) </a:t>
              </a:r>
              <a:endParaRPr lang="en-US" sz="1600" dirty="0"/>
            </a:p>
          </p:txBody>
        </p:sp>
      </p:grpSp>
      <p:grpSp>
        <p:nvGrpSpPr>
          <p:cNvPr id="35" name="Group 34"/>
          <p:cNvGrpSpPr/>
          <p:nvPr/>
        </p:nvGrpSpPr>
        <p:grpSpPr>
          <a:xfrm>
            <a:off x="34539" y="3709856"/>
            <a:ext cx="8932407" cy="462030"/>
            <a:chOff x="34539" y="3786394"/>
            <a:chExt cx="8932407" cy="462030"/>
          </a:xfrm>
        </p:grpSpPr>
        <p:sp>
          <p:nvSpPr>
            <p:cNvPr id="67" name="Rounded Rectangle 66"/>
            <p:cNvSpPr/>
            <p:nvPr/>
          </p:nvSpPr>
          <p:spPr bwMode="auto">
            <a:xfrm>
              <a:off x="75387" y="3786394"/>
              <a:ext cx="8891559" cy="46203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18" name="Object 117"/>
            <p:cNvGraphicFramePr>
              <a:graphicFrameLocks noChangeAspect="1"/>
            </p:cNvGraphicFramePr>
            <p:nvPr>
              <p:extLst>
                <p:ext uri="{D42A27DB-BD31-4B8C-83A1-F6EECF244321}">
                  <p14:modId xmlns:p14="http://schemas.microsoft.com/office/powerpoint/2010/main" val="1670598515"/>
                </p:ext>
              </p:extLst>
            </p:nvPr>
          </p:nvGraphicFramePr>
          <p:xfrm>
            <a:off x="2722825" y="3827007"/>
            <a:ext cx="6227375" cy="401701"/>
          </p:xfrm>
          <a:graphic>
            <a:graphicData uri="http://schemas.openxmlformats.org/presentationml/2006/ole">
              <mc:AlternateContent xmlns:mc="http://schemas.openxmlformats.org/markup-compatibility/2006">
                <mc:Choice xmlns:v="urn:schemas-microsoft-com:vml" Requires="v">
                  <p:oleObj spid="_x0000_s202112" name="Equation" r:id="rId27" imgW="4736880" imgH="304560" progId="Equation.DSMT4">
                    <p:embed/>
                  </p:oleObj>
                </mc:Choice>
                <mc:Fallback>
                  <p:oleObj name="Equation" r:id="rId27" imgW="4736880" imgH="304560" progId="Equation.DSMT4">
                    <p:embed/>
                    <p:pic>
                      <p:nvPicPr>
                        <p:cNvPr id="0" name=""/>
                        <p:cNvPicPr/>
                        <p:nvPr/>
                      </p:nvPicPr>
                      <p:blipFill>
                        <a:blip r:embed="rId28"/>
                        <a:stretch>
                          <a:fillRect/>
                        </a:stretch>
                      </p:blipFill>
                      <p:spPr>
                        <a:xfrm>
                          <a:off x="2722825" y="3827007"/>
                          <a:ext cx="6227375" cy="401701"/>
                        </a:xfrm>
                        <a:prstGeom prst="rect">
                          <a:avLst/>
                        </a:prstGeom>
                      </p:spPr>
                    </p:pic>
                  </p:oleObj>
                </mc:Fallback>
              </mc:AlternateContent>
            </a:graphicData>
          </a:graphic>
        </p:graphicFrame>
        <p:sp>
          <p:nvSpPr>
            <p:cNvPr id="62" name="TextBox 61"/>
            <p:cNvSpPr txBox="1"/>
            <p:nvPr/>
          </p:nvSpPr>
          <p:spPr>
            <a:xfrm>
              <a:off x="34539" y="3791552"/>
              <a:ext cx="2929874" cy="338554"/>
            </a:xfrm>
            <a:prstGeom prst="rect">
              <a:avLst/>
            </a:prstGeom>
            <a:noFill/>
          </p:spPr>
          <p:txBody>
            <a:bodyPr wrap="square" rtlCol="0">
              <a:spAutoFit/>
            </a:bodyPr>
            <a:lstStyle/>
            <a:p>
              <a:r>
                <a:rPr lang="en-US" sz="1600" dirty="0" smtClean="0"/>
                <a:t>Voltage seen by  the photon </a:t>
              </a:r>
              <a:endParaRPr lang="en-US" sz="1600" dirty="0"/>
            </a:p>
          </p:txBody>
        </p:sp>
      </p:grpSp>
      <p:grpSp>
        <p:nvGrpSpPr>
          <p:cNvPr id="40" name="Group 39"/>
          <p:cNvGrpSpPr/>
          <p:nvPr/>
        </p:nvGrpSpPr>
        <p:grpSpPr>
          <a:xfrm>
            <a:off x="486212" y="6397639"/>
            <a:ext cx="6931062" cy="338554"/>
            <a:chOff x="486212" y="6397639"/>
            <a:chExt cx="6931062" cy="338554"/>
          </a:xfrm>
        </p:grpSpPr>
        <p:graphicFrame>
          <p:nvGraphicFramePr>
            <p:cNvPr id="36" name="Object 35"/>
            <p:cNvGraphicFramePr>
              <a:graphicFrameLocks noChangeAspect="1"/>
            </p:cNvGraphicFramePr>
            <p:nvPr>
              <p:extLst>
                <p:ext uri="{D42A27DB-BD31-4B8C-83A1-F6EECF244321}">
                  <p14:modId xmlns:p14="http://schemas.microsoft.com/office/powerpoint/2010/main" val="4204412503"/>
                </p:ext>
              </p:extLst>
            </p:nvPr>
          </p:nvGraphicFramePr>
          <p:xfrm>
            <a:off x="4106318" y="6439452"/>
            <a:ext cx="1532114" cy="269618"/>
          </p:xfrm>
          <a:graphic>
            <a:graphicData uri="http://schemas.openxmlformats.org/presentationml/2006/ole">
              <mc:AlternateContent xmlns:mc="http://schemas.openxmlformats.org/markup-compatibility/2006">
                <mc:Choice xmlns:v="urn:schemas-microsoft-com:vml" Requires="v">
                  <p:oleObj spid="_x0000_s202113" name="Equation" r:id="rId29" imgW="1136013" imgH="200111" progId="Equation.DSMT4">
                    <p:embed/>
                  </p:oleObj>
                </mc:Choice>
                <mc:Fallback>
                  <p:oleObj name="Equation" r:id="rId29" imgW="1136013" imgH="200111" progId="Equation.DSMT4">
                    <p:embed/>
                    <p:pic>
                      <p:nvPicPr>
                        <p:cNvPr id="0" name=""/>
                        <p:cNvPicPr/>
                        <p:nvPr/>
                      </p:nvPicPr>
                      <p:blipFill>
                        <a:blip r:embed="rId30"/>
                        <a:stretch>
                          <a:fillRect/>
                        </a:stretch>
                      </p:blipFill>
                      <p:spPr>
                        <a:xfrm>
                          <a:off x="4106318" y="6439452"/>
                          <a:ext cx="1532114" cy="269618"/>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519019153"/>
                </p:ext>
              </p:extLst>
            </p:nvPr>
          </p:nvGraphicFramePr>
          <p:xfrm>
            <a:off x="5752167" y="6439452"/>
            <a:ext cx="1665107" cy="287231"/>
          </p:xfrm>
          <a:graphic>
            <a:graphicData uri="http://schemas.openxmlformats.org/presentationml/2006/ole">
              <mc:AlternateContent xmlns:mc="http://schemas.openxmlformats.org/markup-compatibility/2006">
                <mc:Choice xmlns:v="urn:schemas-microsoft-com:vml" Requires="v">
                  <p:oleObj spid="_x0000_s202114" name="Equation" r:id="rId31" imgW="1269492" imgH="219186" progId="Equation.DSMT4">
                    <p:embed/>
                  </p:oleObj>
                </mc:Choice>
                <mc:Fallback>
                  <p:oleObj name="Equation" r:id="rId31" imgW="1269492" imgH="219186" progId="Equation.DSMT4">
                    <p:embed/>
                    <p:pic>
                      <p:nvPicPr>
                        <p:cNvPr id="0" name=""/>
                        <p:cNvPicPr/>
                        <p:nvPr/>
                      </p:nvPicPr>
                      <p:blipFill>
                        <a:blip r:embed="rId32"/>
                        <a:stretch>
                          <a:fillRect/>
                        </a:stretch>
                      </p:blipFill>
                      <p:spPr>
                        <a:xfrm>
                          <a:off x="5752167" y="6439452"/>
                          <a:ext cx="1665107" cy="287231"/>
                        </a:xfrm>
                        <a:prstGeom prst="rect">
                          <a:avLst/>
                        </a:prstGeom>
                      </p:spPr>
                    </p:pic>
                  </p:oleObj>
                </mc:Fallback>
              </mc:AlternateContent>
            </a:graphicData>
          </a:graphic>
        </p:graphicFrame>
        <p:sp>
          <p:nvSpPr>
            <p:cNvPr id="39" name="TextBox 38"/>
            <p:cNvSpPr txBox="1"/>
            <p:nvPr/>
          </p:nvSpPr>
          <p:spPr>
            <a:xfrm>
              <a:off x="486212" y="6397639"/>
              <a:ext cx="3476721" cy="338554"/>
            </a:xfrm>
            <a:prstGeom prst="rect">
              <a:avLst/>
            </a:prstGeom>
            <a:noFill/>
          </p:spPr>
          <p:txBody>
            <a:bodyPr wrap="none" rtlCol="0">
              <a:spAutoFit/>
            </a:bodyPr>
            <a:lstStyle/>
            <a:p>
              <a:r>
                <a:rPr lang="en-US" sz="1600" dirty="0" smtClean="0"/>
                <a:t>Matching velocities is  a difficult task</a:t>
              </a:r>
              <a:endParaRPr lang="en-US" sz="1600" dirty="0"/>
            </a:p>
          </p:txBody>
        </p:sp>
      </p:grpSp>
      <p:sp>
        <p:nvSpPr>
          <p:cNvPr id="41" name="Slide Number Placeholder 40"/>
          <p:cNvSpPr>
            <a:spLocks noGrp="1"/>
          </p:cNvSpPr>
          <p:nvPr>
            <p:ph type="sldNum" sz="quarter" idx="12"/>
          </p:nvPr>
        </p:nvSpPr>
        <p:spPr/>
        <p:txBody>
          <a:bodyPr/>
          <a:lstStyle/>
          <a:p>
            <a:pPr>
              <a:defRPr/>
            </a:pPr>
            <a:fld id="{BA949DAA-2B2A-4017-895E-FC6C49EBF0C5}" type="slidenum">
              <a:rPr lang="en-US" smtClean="0"/>
              <a:pPr>
                <a:defRPr/>
              </a:pPr>
              <a:t>22</a:t>
            </a:fld>
            <a:endParaRPr lang="en-US"/>
          </a:p>
        </p:txBody>
      </p:sp>
    </p:spTree>
    <p:extLst>
      <p:ext uri="{BB962C8B-B14F-4D97-AF65-F5344CB8AC3E}">
        <p14:creationId xmlns:p14="http://schemas.microsoft.com/office/powerpoint/2010/main" val="194363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z="2800" dirty="0" smtClean="0"/>
              <a:t>Potential without inversion symmetry</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3</a:t>
            </a:fld>
            <a:endParaRPr lang="en-US"/>
          </a:p>
        </p:txBody>
      </p:sp>
      <p:grpSp>
        <p:nvGrpSpPr>
          <p:cNvPr id="129" name="Group 128"/>
          <p:cNvGrpSpPr/>
          <p:nvPr/>
        </p:nvGrpSpPr>
        <p:grpSpPr>
          <a:xfrm>
            <a:off x="-381000" y="1295400"/>
            <a:ext cx="7391400" cy="1981200"/>
            <a:chOff x="-381000" y="1295400"/>
            <a:chExt cx="7391400" cy="1981200"/>
          </a:xfrm>
        </p:grpSpPr>
        <p:grpSp>
          <p:nvGrpSpPr>
            <p:cNvPr id="127" name="Group 126"/>
            <p:cNvGrpSpPr/>
            <p:nvPr/>
          </p:nvGrpSpPr>
          <p:grpSpPr>
            <a:xfrm>
              <a:off x="-381000" y="1295400"/>
              <a:ext cx="7391400" cy="1981200"/>
              <a:chOff x="-838200" y="4114800"/>
              <a:chExt cx="8261931" cy="2286000"/>
            </a:xfrm>
          </p:grpSpPr>
          <p:grpSp>
            <p:nvGrpSpPr>
              <p:cNvPr id="61" name="Group 60"/>
              <p:cNvGrpSpPr/>
              <p:nvPr/>
            </p:nvGrpSpPr>
            <p:grpSpPr>
              <a:xfrm>
                <a:off x="2667000" y="5029200"/>
                <a:ext cx="2133600" cy="457200"/>
                <a:chOff x="2590800" y="5029200"/>
                <a:chExt cx="2133600" cy="457200"/>
              </a:xfrm>
            </p:grpSpPr>
            <p:grpSp>
              <p:nvGrpSpPr>
                <p:cNvPr id="33" name="Group 169"/>
                <p:cNvGrpSpPr/>
                <p:nvPr/>
              </p:nvGrpSpPr>
              <p:grpSpPr>
                <a:xfrm>
                  <a:off x="2590800" y="5105400"/>
                  <a:ext cx="304800" cy="369332"/>
                  <a:chOff x="838200" y="5181600"/>
                  <a:chExt cx="304800" cy="369332"/>
                </a:xfrm>
              </p:grpSpPr>
              <p:sp>
                <p:nvSpPr>
                  <p:cNvPr id="58" name="Oval 5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TextBox 5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4" name="Group 172"/>
                <p:cNvGrpSpPr/>
                <p:nvPr/>
              </p:nvGrpSpPr>
              <p:grpSpPr>
                <a:xfrm>
                  <a:off x="3429000" y="5105400"/>
                  <a:ext cx="381000" cy="381000"/>
                  <a:chOff x="5562600" y="4648200"/>
                  <a:chExt cx="381000" cy="381000"/>
                </a:xfrm>
              </p:grpSpPr>
              <p:sp>
                <p:nvSpPr>
                  <p:cNvPr id="56" name="Oval 5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7" name="TextBox 5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60" name="Oval 59"/>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62" name="Group 61"/>
              <p:cNvGrpSpPr/>
              <p:nvPr/>
            </p:nvGrpSpPr>
            <p:grpSpPr>
              <a:xfrm>
                <a:off x="5410200" y="5105400"/>
                <a:ext cx="1219200" cy="381000"/>
                <a:chOff x="2590800" y="5105400"/>
                <a:chExt cx="1219200" cy="381000"/>
              </a:xfrm>
            </p:grpSpPr>
            <p:grpSp>
              <p:nvGrpSpPr>
                <p:cNvPr id="63" name="Group 169"/>
                <p:cNvGrpSpPr/>
                <p:nvPr/>
              </p:nvGrpSpPr>
              <p:grpSpPr>
                <a:xfrm>
                  <a:off x="2590800" y="5105400"/>
                  <a:ext cx="304800" cy="369332"/>
                  <a:chOff x="838200" y="5181600"/>
                  <a:chExt cx="304800" cy="369332"/>
                </a:xfrm>
              </p:grpSpPr>
              <p:sp>
                <p:nvSpPr>
                  <p:cNvPr id="68" name="Oval 6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9" name="TextBox 6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64" name="Group 172"/>
                <p:cNvGrpSpPr/>
                <p:nvPr/>
              </p:nvGrpSpPr>
              <p:grpSpPr>
                <a:xfrm>
                  <a:off x="3429000" y="5105400"/>
                  <a:ext cx="381000" cy="381000"/>
                  <a:chOff x="5562600" y="4648200"/>
                  <a:chExt cx="381000" cy="381000"/>
                </a:xfrm>
              </p:grpSpPr>
              <p:sp>
                <p:nvSpPr>
                  <p:cNvPr id="66" name="Oval 6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7" name="TextBox 6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grpSp>
            <p:nvGrpSpPr>
              <p:cNvPr id="70" name="Group 69"/>
              <p:cNvGrpSpPr/>
              <p:nvPr/>
            </p:nvGrpSpPr>
            <p:grpSpPr>
              <a:xfrm>
                <a:off x="0" y="5029200"/>
                <a:ext cx="2133600" cy="457200"/>
                <a:chOff x="2590800" y="5029200"/>
                <a:chExt cx="2133600" cy="457200"/>
              </a:xfrm>
            </p:grpSpPr>
            <p:grpSp>
              <p:nvGrpSpPr>
                <p:cNvPr id="71" name="Group 169"/>
                <p:cNvGrpSpPr/>
                <p:nvPr/>
              </p:nvGrpSpPr>
              <p:grpSpPr>
                <a:xfrm>
                  <a:off x="2590800" y="5105400"/>
                  <a:ext cx="304800" cy="369332"/>
                  <a:chOff x="838200" y="5181600"/>
                  <a:chExt cx="304800" cy="369332"/>
                </a:xfrm>
              </p:grpSpPr>
              <p:sp>
                <p:nvSpPr>
                  <p:cNvPr id="76" name="Oval 75"/>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7" name="TextBox 76"/>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72" name="Group 172"/>
                <p:cNvGrpSpPr/>
                <p:nvPr/>
              </p:nvGrpSpPr>
              <p:grpSpPr>
                <a:xfrm>
                  <a:off x="3429000" y="5105400"/>
                  <a:ext cx="381000" cy="381000"/>
                  <a:chOff x="5562600" y="4648200"/>
                  <a:chExt cx="381000" cy="381000"/>
                </a:xfrm>
              </p:grpSpPr>
              <p:sp>
                <p:nvSpPr>
                  <p:cNvPr id="74" name="Oval 73"/>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5" name="TextBox 74"/>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73" name="Oval 72"/>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78" name="Group 77"/>
              <p:cNvGrpSpPr/>
              <p:nvPr/>
            </p:nvGrpSpPr>
            <p:grpSpPr>
              <a:xfrm>
                <a:off x="3581400" y="5943600"/>
                <a:ext cx="2133600" cy="457200"/>
                <a:chOff x="2590800" y="5029200"/>
                <a:chExt cx="2133600" cy="457200"/>
              </a:xfrm>
            </p:grpSpPr>
            <p:grpSp>
              <p:nvGrpSpPr>
                <p:cNvPr id="79" name="Group 169"/>
                <p:cNvGrpSpPr/>
                <p:nvPr/>
              </p:nvGrpSpPr>
              <p:grpSpPr>
                <a:xfrm>
                  <a:off x="2590800" y="5105400"/>
                  <a:ext cx="304800" cy="369332"/>
                  <a:chOff x="838200" y="5181600"/>
                  <a:chExt cx="304800" cy="369332"/>
                </a:xfrm>
              </p:grpSpPr>
              <p:sp>
                <p:nvSpPr>
                  <p:cNvPr id="84" name="Oval 83"/>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5" name="TextBox 84"/>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80" name="Group 172"/>
                <p:cNvGrpSpPr/>
                <p:nvPr/>
              </p:nvGrpSpPr>
              <p:grpSpPr>
                <a:xfrm>
                  <a:off x="3429000" y="5105400"/>
                  <a:ext cx="381000" cy="381000"/>
                  <a:chOff x="5562600" y="4648200"/>
                  <a:chExt cx="381000" cy="381000"/>
                </a:xfrm>
              </p:grpSpPr>
              <p:sp>
                <p:nvSpPr>
                  <p:cNvPr id="82" name="Oval 81"/>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3" name="TextBox 82"/>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81" name="Oval 80"/>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86" name="Group 85"/>
              <p:cNvGrpSpPr/>
              <p:nvPr/>
            </p:nvGrpSpPr>
            <p:grpSpPr>
              <a:xfrm>
                <a:off x="914400" y="5943600"/>
                <a:ext cx="2133600" cy="457200"/>
                <a:chOff x="2590800" y="5029200"/>
                <a:chExt cx="2133600" cy="457200"/>
              </a:xfrm>
            </p:grpSpPr>
            <p:grpSp>
              <p:nvGrpSpPr>
                <p:cNvPr id="87" name="Group 169"/>
                <p:cNvGrpSpPr/>
                <p:nvPr/>
              </p:nvGrpSpPr>
              <p:grpSpPr>
                <a:xfrm>
                  <a:off x="2590800" y="5105400"/>
                  <a:ext cx="304800" cy="369332"/>
                  <a:chOff x="838200" y="5181600"/>
                  <a:chExt cx="304800" cy="369332"/>
                </a:xfrm>
              </p:grpSpPr>
              <p:sp>
                <p:nvSpPr>
                  <p:cNvPr id="92" name="Oval 91"/>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3" name="TextBox 92"/>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88" name="Group 172"/>
                <p:cNvGrpSpPr/>
                <p:nvPr/>
              </p:nvGrpSpPr>
              <p:grpSpPr>
                <a:xfrm>
                  <a:off x="3429000" y="5105400"/>
                  <a:ext cx="381000" cy="381000"/>
                  <a:chOff x="5562600" y="4648200"/>
                  <a:chExt cx="381000" cy="381000"/>
                </a:xfrm>
              </p:grpSpPr>
              <p:sp>
                <p:nvSpPr>
                  <p:cNvPr id="90" name="Oval 8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1" name="TextBox 9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89" name="Oval 88"/>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94" name="Group 93"/>
              <p:cNvGrpSpPr/>
              <p:nvPr/>
            </p:nvGrpSpPr>
            <p:grpSpPr>
              <a:xfrm>
                <a:off x="1828800" y="4114800"/>
                <a:ext cx="2133600" cy="457200"/>
                <a:chOff x="2590800" y="5029200"/>
                <a:chExt cx="2133600" cy="457200"/>
              </a:xfrm>
            </p:grpSpPr>
            <p:grpSp>
              <p:nvGrpSpPr>
                <p:cNvPr id="95" name="Group 169"/>
                <p:cNvGrpSpPr/>
                <p:nvPr/>
              </p:nvGrpSpPr>
              <p:grpSpPr>
                <a:xfrm>
                  <a:off x="2590800" y="5105400"/>
                  <a:ext cx="304800" cy="369332"/>
                  <a:chOff x="838200" y="5181600"/>
                  <a:chExt cx="304800" cy="369332"/>
                </a:xfrm>
              </p:grpSpPr>
              <p:sp>
                <p:nvSpPr>
                  <p:cNvPr id="100" name="Oval 99"/>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1" name="TextBox 100"/>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96" name="Group 172"/>
                <p:cNvGrpSpPr/>
                <p:nvPr/>
              </p:nvGrpSpPr>
              <p:grpSpPr>
                <a:xfrm>
                  <a:off x="3429000" y="5105400"/>
                  <a:ext cx="381000" cy="381000"/>
                  <a:chOff x="5562600" y="4648200"/>
                  <a:chExt cx="381000" cy="381000"/>
                </a:xfrm>
              </p:grpSpPr>
              <p:sp>
                <p:nvSpPr>
                  <p:cNvPr id="98" name="Oval 97"/>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9" name="TextBox 98"/>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97" name="Oval 96"/>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02" name="Group 101"/>
              <p:cNvGrpSpPr/>
              <p:nvPr/>
            </p:nvGrpSpPr>
            <p:grpSpPr>
              <a:xfrm>
                <a:off x="4495800" y="4114800"/>
                <a:ext cx="2133600" cy="457200"/>
                <a:chOff x="2590800" y="5029200"/>
                <a:chExt cx="2133600" cy="457200"/>
              </a:xfrm>
            </p:grpSpPr>
            <p:grpSp>
              <p:nvGrpSpPr>
                <p:cNvPr id="103" name="Group 169"/>
                <p:cNvGrpSpPr/>
                <p:nvPr/>
              </p:nvGrpSpPr>
              <p:grpSpPr>
                <a:xfrm>
                  <a:off x="2590800" y="5105400"/>
                  <a:ext cx="304800" cy="369332"/>
                  <a:chOff x="838200" y="5181600"/>
                  <a:chExt cx="304800" cy="369332"/>
                </a:xfrm>
              </p:grpSpPr>
              <p:sp>
                <p:nvSpPr>
                  <p:cNvPr id="108" name="Oval 10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9" name="TextBox 10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04" name="Group 172"/>
                <p:cNvGrpSpPr/>
                <p:nvPr/>
              </p:nvGrpSpPr>
              <p:grpSpPr>
                <a:xfrm>
                  <a:off x="3429000" y="5105400"/>
                  <a:ext cx="381000" cy="381000"/>
                  <a:chOff x="5562600" y="4648200"/>
                  <a:chExt cx="381000" cy="381000"/>
                </a:xfrm>
              </p:grpSpPr>
              <p:sp>
                <p:nvSpPr>
                  <p:cNvPr id="106" name="Oval 10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7" name="TextBox 10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105" name="Oval 104"/>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10" name="Group 109"/>
              <p:cNvGrpSpPr/>
              <p:nvPr/>
            </p:nvGrpSpPr>
            <p:grpSpPr>
              <a:xfrm>
                <a:off x="6324600" y="6019800"/>
                <a:ext cx="1099131" cy="369332"/>
                <a:chOff x="2590800" y="5105400"/>
                <a:chExt cx="1099131" cy="369332"/>
              </a:xfrm>
            </p:grpSpPr>
            <p:grpSp>
              <p:nvGrpSpPr>
                <p:cNvPr id="111" name="Group 169"/>
                <p:cNvGrpSpPr/>
                <p:nvPr/>
              </p:nvGrpSpPr>
              <p:grpSpPr>
                <a:xfrm>
                  <a:off x="2590800" y="5105400"/>
                  <a:ext cx="304800" cy="369332"/>
                  <a:chOff x="838200" y="5181600"/>
                  <a:chExt cx="304800" cy="369332"/>
                </a:xfrm>
              </p:grpSpPr>
              <p:sp>
                <p:nvSpPr>
                  <p:cNvPr id="116" name="Oval 115"/>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7" name="TextBox 116"/>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sp>
              <p:nvSpPr>
                <p:cNvPr id="115" name="TextBox 114"/>
                <p:cNvSpPr txBox="1"/>
                <p:nvPr/>
              </p:nvSpPr>
              <p:spPr>
                <a:xfrm>
                  <a:off x="3505200" y="51054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18" name="Group 117"/>
              <p:cNvGrpSpPr/>
              <p:nvPr/>
            </p:nvGrpSpPr>
            <p:grpSpPr>
              <a:xfrm>
                <a:off x="-838200" y="4114800"/>
                <a:ext cx="2133600" cy="457200"/>
                <a:chOff x="2590800" y="5029200"/>
                <a:chExt cx="2133600" cy="457200"/>
              </a:xfrm>
            </p:grpSpPr>
            <p:sp>
              <p:nvSpPr>
                <p:cNvPr id="125" name="TextBox 124"/>
                <p:cNvSpPr txBox="1"/>
                <p:nvPr/>
              </p:nvSpPr>
              <p:spPr>
                <a:xfrm>
                  <a:off x="2590800" y="5105400"/>
                  <a:ext cx="184731" cy="369332"/>
                </a:xfrm>
                <a:prstGeom prst="rect">
                  <a:avLst/>
                </a:prstGeom>
                <a:noFill/>
              </p:spPr>
              <p:txBody>
                <a:bodyPr wrap="none" rtlCol="0">
                  <a:spAutoFit/>
                </a:bodyPr>
                <a:lstStyle/>
                <a:p>
                  <a:endParaRPr lang="en-US" b="1" dirty="0">
                    <a:solidFill>
                      <a:srgbClr val="FFFF00"/>
                    </a:solidFill>
                  </a:endParaRPr>
                </a:p>
              </p:txBody>
            </p:sp>
            <p:grpSp>
              <p:nvGrpSpPr>
                <p:cNvPr id="120" name="Group 172"/>
                <p:cNvGrpSpPr/>
                <p:nvPr/>
              </p:nvGrpSpPr>
              <p:grpSpPr>
                <a:xfrm>
                  <a:off x="3429000" y="5105400"/>
                  <a:ext cx="381000" cy="381000"/>
                  <a:chOff x="5562600" y="4648200"/>
                  <a:chExt cx="381000" cy="381000"/>
                </a:xfrm>
              </p:grpSpPr>
              <p:sp>
                <p:nvSpPr>
                  <p:cNvPr id="122" name="Oval 121"/>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3" name="TextBox 122"/>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121" name="Oval 120"/>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26" name="Oval 125"/>
              <p:cNvSpPr/>
              <p:nvPr/>
            </p:nvSpPr>
            <p:spPr bwMode="auto">
              <a:xfrm>
                <a:off x="0" y="59436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28" name="Oval 127"/>
            <p:cNvSpPr/>
            <p:nvPr/>
          </p:nvSpPr>
          <p:spPr bwMode="auto">
            <a:xfrm>
              <a:off x="2286000" y="1828800"/>
              <a:ext cx="1066800" cy="1066800"/>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30" name="TextBox 129"/>
          <p:cNvSpPr txBox="1"/>
          <p:nvPr/>
        </p:nvSpPr>
        <p:spPr>
          <a:xfrm>
            <a:off x="6324600" y="1524000"/>
            <a:ext cx="2642934" cy="830997"/>
          </a:xfrm>
          <a:prstGeom prst="rect">
            <a:avLst/>
          </a:prstGeom>
          <a:noFill/>
        </p:spPr>
        <p:txBody>
          <a:bodyPr wrap="square" rtlCol="0">
            <a:spAutoFit/>
          </a:bodyPr>
          <a:lstStyle/>
          <a:p>
            <a:pPr algn="just"/>
            <a:r>
              <a:rPr lang="en-US" sz="1600" dirty="0" smtClean="0"/>
              <a:t>Electron sees different environments on the left and on the right</a:t>
            </a:r>
            <a:endParaRPr lang="en-US" sz="1600" dirty="0"/>
          </a:p>
        </p:txBody>
      </p:sp>
      <p:grpSp>
        <p:nvGrpSpPr>
          <p:cNvPr id="131" name="Group 130"/>
          <p:cNvGrpSpPr/>
          <p:nvPr/>
        </p:nvGrpSpPr>
        <p:grpSpPr>
          <a:xfrm>
            <a:off x="533400" y="3429000"/>
            <a:ext cx="4338682" cy="3313331"/>
            <a:chOff x="1600200" y="381000"/>
            <a:chExt cx="4338682" cy="3313331"/>
          </a:xfrm>
        </p:grpSpPr>
        <p:sp>
          <p:nvSpPr>
            <p:cNvPr id="132" name="TextBox 131"/>
            <p:cNvSpPr txBox="1"/>
            <p:nvPr/>
          </p:nvSpPr>
          <p:spPr>
            <a:xfrm>
              <a:off x="2971800" y="3048000"/>
              <a:ext cx="533400" cy="646331"/>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-U</a:t>
              </a:r>
              <a:r>
                <a:rPr lang="en-US" i="1" baseline="-25000" dirty="0" smtClean="0">
                  <a:latin typeface="Times New Roman" panose="02020603050405020304" pitchFamily="18" charset="0"/>
                  <a:cs typeface="Times New Roman" panose="02020603050405020304" pitchFamily="18" charset="0"/>
                </a:rPr>
                <a:t>0</a:t>
              </a:r>
              <a:endParaRPr lang="en-US" i="1" dirty="0" smtClean="0">
                <a:latin typeface="Times New Roman" panose="02020603050405020304" pitchFamily="18" charset="0"/>
                <a:cs typeface="Times New Roman" panose="02020603050405020304" pitchFamily="18" charset="0"/>
              </a:endParaRPr>
            </a:p>
            <a:p>
              <a:endParaRPr lang="en-US" dirty="0"/>
            </a:p>
          </p:txBody>
        </p:sp>
        <p:grpSp>
          <p:nvGrpSpPr>
            <p:cNvPr id="133" name="Group 82"/>
            <p:cNvGrpSpPr/>
            <p:nvPr/>
          </p:nvGrpSpPr>
          <p:grpSpPr>
            <a:xfrm>
              <a:off x="1600200" y="381000"/>
              <a:ext cx="4338682" cy="3124200"/>
              <a:chOff x="1600200" y="381000"/>
              <a:chExt cx="4338682" cy="3124200"/>
            </a:xfrm>
          </p:grpSpPr>
          <p:cxnSp>
            <p:nvCxnSpPr>
              <p:cNvPr id="135" name="Straight Connector 134"/>
              <p:cNvCxnSpPr/>
              <p:nvPr/>
            </p:nvCxnSpPr>
            <p:spPr bwMode="auto">
              <a:xfrm>
                <a:off x="1600200" y="1237488"/>
                <a:ext cx="4038600" cy="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cxnSp>
            <p:nvCxnSpPr>
              <p:cNvPr id="136" name="Straight Connector 135"/>
              <p:cNvCxnSpPr/>
              <p:nvPr/>
            </p:nvCxnSpPr>
            <p:spPr bwMode="auto">
              <a:xfrm flipH="1" flipV="1">
                <a:off x="3415301" y="762000"/>
                <a:ext cx="45378" cy="274320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37" name="TextBox 136"/>
              <p:cNvSpPr txBox="1"/>
              <p:nvPr/>
            </p:nvSpPr>
            <p:spPr>
              <a:xfrm>
                <a:off x="5638800" y="990600"/>
                <a:ext cx="300082" cy="369332"/>
              </a:xfrm>
              <a:prstGeom prst="rect">
                <a:avLst/>
              </a:prstGeom>
              <a:noFill/>
            </p:spPr>
            <p:txBody>
              <a:bodyPr wrap="none" rtlCol="0">
                <a:spAutoFit/>
              </a:bodyPr>
              <a:lstStyle/>
              <a:p>
                <a:r>
                  <a:rPr lang="en-US" dirty="0" smtClean="0"/>
                  <a:t>x</a:t>
                </a:r>
                <a:endParaRPr lang="en-US" dirty="0"/>
              </a:p>
            </p:txBody>
          </p:sp>
          <p:sp>
            <p:nvSpPr>
              <p:cNvPr id="138" name="TextBox 137"/>
              <p:cNvSpPr txBox="1"/>
              <p:nvPr/>
            </p:nvSpPr>
            <p:spPr>
              <a:xfrm>
                <a:off x="3200400" y="381000"/>
                <a:ext cx="62068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U(x)</a:t>
                </a:r>
                <a:endParaRPr lang="en-US" i="1" dirty="0">
                  <a:latin typeface="Times New Roman" panose="02020603050405020304" pitchFamily="18" charset="0"/>
                  <a:cs typeface="Times New Roman" panose="02020603050405020304" pitchFamily="18" charset="0"/>
                </a:endParaRPr>
              </a:p>
            </p:txBody>
          </p:sp>
          <p:sp>
            <p:nvSpPr>
              <p:cNvPr id="140" name="TextBox 139"/>
              <p:cNvSpPr txBox="1"/>
              <p:nvPr/>
            </p:nvSpPr>
            <p:spPr>
              <a:xfrm>
                <a:off x="3429000" y="838200"/>
                <a:ext cx="312906" cy="369332"/>
              </a:xfrm>
              <a:prstGeom prst="rect">
                <a:avLst/>
              </a:prstGeom>
              <a:noFill/>
            </p:spPr>
            <p:txBody>
              <a:bodyPr wrap="none" rtlCol="0">
                <a:spAutoFit/>
              </a:bodyPr>
              <a:lstStyle/>
              <a:p>
                <a:r>
                  <a:rPr lang="en-US" dirty="0" smtClean="0"/>
                  <a:t>0</a:t>
                </a:r>
                <a:endParaRPr lang="en-US" dirty="0"/>
              </a:p>
            </p:txBody>
          </p:sp>
        </p:grpSp>
      </p:grpSp>
      <p:sp>
        <p:nvSpPr>
          <p:cNvPr id="142" name="Rectangle 7"/>
          <p:cNvSpPr>
            <a:spLocks noChangeArrowheads="1"/>
          </p:cNvSpPr>
          <p:nvPr/>
        </p:nvSpPr>
        <p:spPr bwMode="auto">
          <a:xfrm>
            <a:off x="609600" y="3886200"/>
            <a:ext cx="3581400" cy="2286000"/>
          </a:xfrm>
          <a:prstGeom prst="rect">
            <a:avLst/>
          </a:prstGeom>
          <a:noFill/>
          <a:ln w="254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66"/>
          <p:cNvSpPr>
            <a:spLocks/>
          </p:cNvSpPr>
          <p:nvPr/>
        </p:nvSpPr>
        <p:spPr bwMode="auto">
          <a:xfrm>
            <a:off x="609600" y="4522788"/>
            <a:ext cx="3581400" cy="1649412"/>
          </a:xfrm>
          <a:custGeom>
            <a:avLst/>
            <a:gdLst/>
            <a:ahLst/>
            <a:cxnLst>
              <a:cxn ang="0">
                <a:pos x="34" y="621"/>
              </a:cxn>
              <a:cxn ang="0">
                <a:pos x="109" y="636"/>
              </a:cxn>
              <a:cxn ang="0">
                <a:pos x="183" y="656"/>
              </a:cxn>
              <a:cxn ang="0">
                <a:pos x="258" y="680"/>
              </a:cxn>
              <a:cxn ang="0">
                <a:pos x="332" y="710"/>
              </a:cxn>
              <a:cxn ang="0">
                <a:pos x="407" y="740"/>
              </a:cxn>
              <a:cxn ang="0">
                <a:pos x="481" y="780"/>
              </a:cxn>
              <a:cxn ang="0">
                <a:pos x="556" y="819"/>
              </a:cxn>
              <a:cxn ang="0">
                <a:pos x="625" y="869"/>
              </a:cxn>
              <a:cxn ang="0">
                <a:pos x="700" y="924"/>
              </a:cxn>
              <a:cxn ang="0">
                <a:pos x="774" y="978"/>
              </a:cxn>
              <a:cxn ang="0">
                <a:pos x="849" y="1048"/>
              </a:cxn>
              <a:cxn ang="0">
                <a:pos x="923" y="1117"/>
              </a:cxn>
              <a:cxn ang="0">
                <a:pos x="998" y="1197"/>
              </a:cxn>
              <a:cxn ang="0">
                <a:pos x="1072" y="1281"/>
              </a:cxn>
              <a:cxn ang="0">
                <a:pos x="1147" y="1371"/>
              </a:cxn>
              <a:cxn ang="0">
                <a:pos x="1221" y="1470"/>
              </a:cxn>
              <a:cxn ang="0">
                <a:pos x="1296" y="1569"/>
              </a:cxn>
              <a:cxn ang="0">
                <a:pos x="1370" y="1673"/>
              </a:cxn>
              <a:cxn ang="0">
                <a:pos x="1445" y="1778"/>
              </a:cxn>
              <a:cxn ang="0">
                <a:pos x="1519" y="1877"/>
              </a:cxn>
              <a:cxn ang="0">
                <a:pos x="1594" y="1966"/>
              </a:cxn>
              <a:cxn ang="0">
                <a:pos x="1668" y="2046"/>
              </a:cxn>
              <a:cxn ang="0">
                <a:pos x="1743" y="2100"/>
              </a:cxn>
              <a:cxn ang="0">
                <a:pos x="1817" y="2130"/>
              </a:cxn>
              <a:cxn ang="0">
                <a:pos x="1887" y="2130"/>
              </a:cxn>
              <a:cxn ang="0">
                <a:pos x="1961" y="2095"/>
              </a:cxn>
              <a:cxn ang="0">
                <a:pos x="2036" y="2031"/>
              </a:cxn>
              <a:cxn ang="0">
                <a:pos x="2110" y="1941"/>
              </a:cxn>
              <a:cxn ang="0">
                <a:pos x="2185" y="1822"/>
              </a:cxn>
              <a:cxn ang="0">
                <a:pos x="2259" y="1688"/>
              </a:cxn>
              <a:cxn ang="0">
                <a:pos x="2334" y="1544"/>
              </a:cxn>
              <a:cxn ang="0">
                <a:pos x="2408" y="1395"/>
              </a:cxn>
              <a:cxn ang="0">
                <a:pos x="2483" y="1251"/>
              </a:cxn>
              <a:cxn ang="0">
                <a:pos x="2557" y="1107"/>
              </a:cxn>
              <a:cxn ang="0">
                <a:pos x="2632" y="978"/>
              </a:cxn>
              <a:cxn ang="0">
                <a:pos x="2706" y="854"/>
              </a:cxn>
              <a:cxn ang="0">
                <a:pos x="2781" y="740"/>
              </a:cxn>
              <a:cxn ang="0">
                <a:pos x="2855" y="636"/>
              </a:cxn>
              <a:cxn ang="0">
                <a:pos x="2930" y="541"/>
              </a:cxn>
              <a:cxn ang="0">
                <a:pos x="3004" y="462"/>
              </a:cxn>
              <a:cxn ang="0">
                <a:pos x="3079" y="387"/>
              </a:cxn>
              <a:cxn ang="0">
                <a:pos x="3148" y="318"/>
              </a:cxn>
              <a:cxn ang="0">
                <a:pos x="3223" y="258"/>
              </a:cxn>
              <a:cxn ang="0">
                <a:pos x="3297" y="204"/>
              </a:cxn>
              <a:cxn ang="0">
                <a:pos x="3372" y="159"/>
              </a:cxn>
              <a:cxn ang="0">
                <a:pos x="3446" y="114"/>
              </a:cxn>
              <a:cxn ang="0">
                <a:pos x="3520" y="80"/>
              </a:cxn>
              <a:cxn ang="0">
                <a:pos x="3595" y="45"/>
              </a:cxn>
              <a:cxn ang="0">
                <a:pos x="3669" y="15"/>
              </a:cxn>
            </a:cxnLst>
            <a:rect l="0" t="0" r="r" b="b"/>
            <a:pathLst>
              <a:path w="3709" h="2135">
                <a:moveTo>
                  <a:pt x="0" y="616"/>
                </a:moveTo>
                <a:lnTo>
                  <a:pt x="34" y="621"/>
                </a:lnTo>
                <a:lnTo>
                  <a:pt x="69" y="631"/>
                </a:lnTo>
                <a:lnTo>
                  <a:pt x="109" y="636"/>
                </a:lnTo>
                <a:lnTo>
                  <a:pt x="144" y="646"/>
                </a:lnTo>
                <a:lnTo>
                  <a:pt x="183" y="656"/>
                </a:lnTo>
                <a:lnTo>
                  <a:pt x="218" y="670"/>
                </a:lnTo>
                <a:lnTo>
                  <a:pt x="258" y="680"/>
                </a:lnTo>
                <a:lnTo>
                  <a:pt x="293" y="695"/>
                </a:lnTo>
                <a:lnTo>
                  <a:pt x="332" y="710"/>
                </a:lnTo>
                <a:lnTo>
                  <a:pt x="367" y="725"/>
                </a:lnTo>
                <a:lnTo>
                  <a:pt x="407" y="740"/>
                </a:lnTo>
                <a:lnTo>
                  <a:pt x="442" y="760"/>
                </a:lnTo>
                <a:lnTo>
                  <a:pt x="481" y="780"/>
                </a:lnTo>
                <a:lnTo>
                  <a:pt x="516" y="800"/>
                </a:lnTo>
                <a:lnTo>
                  <a:pt x="556" y="819"/>
                </a:lnTo>
                <a:lnTo>
                  <a:pt x="591" y="844"/>
                </a:lnTo>
                <a:lnTo>
                  <a:pt x="625" y="869"/>
                </a:lnTo>
                <a:lnTo>
                  <a:pt x="665" y="894"/>
                </a:lnTo>
                <a:lnTo>
                  <a:pt x="700" y="924"/>
                </a:lnTo>
                <a:lnTo>
                  <a:pt x="740" y="949"/>
                </a:lnTo>
                <a:lnTo>
                  <a:pt x="774" y="978"/>
                </a:lnTo>
                <a:lnTo>
                  <a:pt x="814" y="1013"/>
                </a:lnTo>
                <a:lnTo>
                  <a:pt x="849" y="1048"/>
                </a:lnTo>
                <a:lnTo>
                  <a:pt x="889" y="1083"/>
                </a:lnTo>
                <a:lnTo>
                  <a:pt x="923" y="1117"/>
                </a:lnTo>
                <a:lnTo>
                  <a:pt x="963" y="1157"/>
                </a:lnTo>
                <a:lnTo>
                  <a:pt x="998" y="1197"/>
                </a:lnTo>
                <a:lnTo>
                  <a:pt x="1038" y="1236"/>
                </a:lnTo>
                <a:lnTo>
                  <a:pt x="1072" y="1281"/>
                </a:lnTo>
                <a:lnTo>
                  <a:pt x="1112" y="1326"/>
                </a:lnTo>
                <a:lnTo>
                  <a:pt x="1147" y="1371"/>
                </a:lnTo>
                <a:lnTo>
                  <a:pt x="1187" y="1420"/>
                </a:lnTo>
                <a:lnTo>
                  <a:pt x="1221" y="1470"/>
                </a:lnTo>
                <a:lnTo>
                  <a:pt x="1256" y="1519"/>
                </a:lnTo>
                <a:lnTo>
                  <a:pt x="1296" y="1569"/>
                </a:lnTo>
                <a:lnTo>
                  <a:pt x="1331" y="1624"/>
                </a:lnTo>
                <a:lnTo>
                  <a:pt x="1370" y="1673"/>
                </a:lnTo>
                <a:lnTo>
                  <a:pt x="1405" y="1728"/>
                </a:lnTo>
                <a:lnTo>
                  <a:pt x="1445" y="1778"/>
                </a:lnTo>
                <a:lnTo>
                  <a:pt x="1480" y="1827"/>
                </a:lnTo>
                <a:lnTo>
                  <a:pt x="1519" y="1877"/>
                </a:lnTo>
                <a:lnTo>
                  <a:pt x="1554" y="1922"/>
                </a:lnTo>
                <a:lnTo>
                  <a:pt x="1594" y="1966"/>
                </a:lnTo>
                <a:lnTo>
                  <a:pt x="1629" y="2006"/>
                </a:lnTo>
                <a:lnTo>
                  <a:pt x="1668" y="2046"/>
                </a:lnTo>
                <a:lnTo>
                  <a:pt x="1703" y="2076"/>
                </a:lnTo>
                <a:lnTo>
                  <a:pt x="1743" y="2100"/>
                </a:lnTo>
                <a:lnTo>
                  <a:pt x="1777" y="2115"/>
                </a:lnTo>
                <a:lnTo>
                  <a:pt x="1817" y="2130"/>
                </a:lnTo>
                <a:lnTo>
                  <a:pt x="1852" y="2135"/>
                </a:lnTo>
                <a:lnTo>
                  <a:pt x="1887" y="2130"/>
                </a:lnTo>
                <a:lnTo>
                  <a:pt x="1926" y="2115"/>
                </a:lnTo>
                <a:lnTo>
                  <a:pt x="1961" y="2095"/>
                </a:lnTo>
                <a:lnTo>
                  <a:pt x="2001" y="2071"/>
                </a:lnTo>
                <a:lnTo>
                  <a:pt x="2036" y="2031"/>
                </a:lnTo>
                <a:lnTo>
                  <a:pt x="2075" y="1991"/>
                </a:lnTo>
                <a:lnTo>
                  <a:pt x="2110" y="1941"/>
                </a:lnTo>
                <a:lnTo>
                  <a:pt x="2150" y="1882"/>
                </a:lnTo>
                <a:lnTo>
                  <a:pt x="2185" y="1822"/>
                </a:lnTo>
                <a:lnTo>
                  <a:pt x="2224" y="1758"/>
                </a:lnTo>
                <a:lnTo>
                  <a:pt x="2259" y="1688"/>
                </a:lnTo>
                <a:lnTo>
                  <a:pt x="2299" y="1619"/>
                </a:lnTo>
                <a:lnTo>
                  <a:pt x="2334" y="1544"/>
                </a:lnTo>
                <a:lnTo>
                  <a:pt x="2373" y="1470"/>
                </a:lnTo>
                <a:lnTo>
                  <a:pt x="2408" y="1395"/>
                </a:lnTo>
                <a:lnTo>
                  <a:pt x="2448" y="1326"/>
                </a:lnTo>
                <a:lnTo>
                  <a:pt x="2483" y="1251"/>
                </a:lnTo>
                <a:lnTo>
                  <a:pt x="2517" y="1177"/>
                </a:lnTo>
                <a:lnTo>
                  <a:pt x="2557" y="1107"/>
                </a:lnTo>
                <a:lnTo>
                  <a:pt x="2592" y="1043"/>
                </a:lnTo>
                <a:lnTo>
                  <a:pt x="2632" y="978"/>
                </a:lnTo>
                <a:lnTo>
                  <a:pt x="2666" y="914"/>
                </a:lnTo>
                <a:lnTo>
                  <a:pt x="2706" y="854"/>
                </a:lnTo>
                <a:lnTo>
                  <a:pt x="2741" y="795"/>
                </a:lnTo>
                <a:lnTo>
                  <a:pt x="2781" y="740"/>
                </a:lnTo>
                <a:lnTo>
                  <a:pt x="2815" y="685"/>
                </a:lnTo>
                <a:lnTo>
                  <a:pt x="2855" y="636"/>
                </a:lnTo>
                <a:lnTo>
                  <a:pt x="2890" y="586"/>
                </a:lnTo>
                <a:lnTo>
                  <a:pt x="2930" y="541"/>
                </a:lnTo>
                <a:lnTo>
                  <a:pt x="2964" y="502"/>
                </a:lnTo>
                <a:lnTo>
                  <a:pt x="3004" y="462"/>
                </a:lnTo>
                <a:lnTo>
                  <a:pt x="3039" y="422"/>
                </a:lnTo>
                <a:lnTo>
                  <a:pt x="3079" y="387"/>
                </a:lnTo>
                <a:lnTo>
                  <a:pt x="3113" y="353"/>
                </a:lnTo>
                <a:lnTo>
                  <a:pt x="3148" y="318"/>
                </a:lnTo>
                <a:lnTo>
                  <a:pt x="3188" y="288"/>
                </a:lnTo>
                <a:lnTo>
                  <a:pt x="3223" y="258"/>
                </a:lnTo>
                <a:lnTo>
                  <a:pt x="3262" y="234"/>
                </a:lnTo>
                <a:lnTo>
                  <a:pt x="3297" y="204"/>
                </a:lnTo>
                <a:lnTo>
                  <a:pt x="3337" y="184"/>
                </a:lnTo>
                <a:lnTo>
                  <a:pt x="3372" y="159"/>
                </a:lnTo>
                <a:lnTo>
                  <a:pt x="3411" y="139"/>
                </a:lnTo>
                <a:lnTo>
                  <a:pt x="3446" y="114"/>
                </a:lnTo>
                <a:lnTo>
                  <a:pt x="3486" y="95"/>
                </a:lnTo>
                <a:lnTo>
                  <a:pt x="3520" y="80"/>
                </a:lnTo>
                <a:lnTo>
                  <a:pt x="3560" y="60"/>
                </a:lnTo>
                <a:lnTo>
                  <a:pt x="3595" y="45"/>
                </a:lnTo>
                <a:lnTo>
                  <a:pt x="3635" y="30"/>
                </a:lnTo>
                <a:lnTo>
                  <a:pt x="3669" y="15"/>
                </a:lnTo>
                <a:lnTo>
                  <a:pt x="3709" y="0"/>
                </a:lnTo>
              </a:path>
            </a:pathLst>
          </a:custGeom>
          <a:noFill/>
          <a:ln w="4445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p:nvGrpSpPr>
        <p:grpSpPr>
          <a:xfrm>
            <a:off x="28226" y="3991292"/>
            <a:ext cx="3181350" cy="2153920"/>
            <a:chOff x="0" y="3581400"/>
            <a:chExt cx="3181350" cy="2590800"/>
          </a:xfrm>
        </p:grpSpPr>
        <p:sp>
          <p:nvSpPr>
            <p:cNvPr id="144" name="Freeform 67"/>
            <p:cNvSpPr>
              <a:spLocks/>
            </p:cNvSpPr>
            <p:nvPr/>
          </p:nvSpPr>
          <p:spPr bwMode="auto">
            <a:xfrm>
              <a:off x="1066800" y="4047220"/>
              <a:ext cx="2114550" cy="2124980"/>
            </a:xfrm>
            <a:custGeom>
              <a:avLst/>
              <a:gdLst/>
              <a:ahLst/>
              <a:cxnLst>
                <a:cxn ang="0">
                  <a:pos x="0" y="0"/>
                </a:cxn>
                <a:cxn ang="0">
                  <a:pos x="20" y="55"/>
                </a:cxn>
                <a:cxn ang="0">
                  <a:pos x="60" y="154"/>
                </a:cxn>
                <a:cxn ang="0">
                  <a:pos x="95" y="258"/>
                </a:cxn>
                <a:cxn ang="0">
                  <a:pos x="129" y="363"/>
                </a:cxn>
                <a:cxn ang="0">
                  <a:pos x="169" y="467"/>
                </a:cxn>
                <a:cxn ang="0">
                  <a:pos x="204" y="576"/>
                </a:cxn>
                <a:cxn ang="0">
                  <a:pos x="244" y="685"/>
                </a:cxn>
                <a:cxn ang="0">
                  <a:pos x="278" y="794"/>
                </a:cxn>
                <a:cxn ang="0">
                  <a:pos x="318" y="904"/>
                </a:cxn>
                <a:cxn ang="0">
                  <a:pos x="353" y="1013"/>
                </a:cxn>
                <a:cxn ang="0">
                  <a:pos x="393" y="1122"/>
                </a:cxn>
                <a:cxn ang="0">
                  <a:pos x="427" y="1231"/>
                </a:cxn>
                <a:cxn ang="0">
                  <a:pos x="467" y="1341"/>
                </a:cxn>
                <a:cxn ang="0">
                  <a:pos x="502" y="1445"/>
                </a:cxn>
                <a:cxn ang="0">
                  <a:pos x="542" y="1549"/>
                </a:cxn>
                <a:cxn ang="0">
                  <a:pos x="576" y="1653"/>
                </a:cxn>
                <a:cxn ang="0">
                  <a:pos x="616" y="1758"/>
                </a:cxn>
                <a:cxn ang="0">
                  <a:pos x="651" y="1857"/>
                </a:cxn>
                <a:cxn ang="0">
                  <a:pos x="691" y="1956"/>
                </a:cxn>
                <a:cxn ang="0">
                  <a:pos x="725" y="2051"/>
                </a:cxn>
                <a:cxn ang="0">
                  <a:pos x="760" y="2140"/>
                </a:cxn>
                <a:cxn ang="0">
                  <a:pos x="800" y="2229"/>
                </a:cxn>
                <a:cxn ang="0">
                  <a:pos x="835" y="2314"/>
                </a:cxn>
                <a:cxn ang="0">
                  <a:pos x="874" y="2393"/>
                </a:cxn>
                <a:cxn ang="0">
                  <a:pos x="909" y="2473"/>
                </a:cxn>
                <a:cxn ang="0">
                  <a:pos x="949" y="2542"/>
                </a:cxn>
                <a:cxn ang="0">
                  <a:pos x="984" y="2612"/>
                </a:cxn>
                <a:cxn ang="0">
                  <a:pos x="1023" y="2671"/>
                </a:cxn>
                <a:cxn ang="0">
                  <a:pos x="1058" y="2731"/>
                </a:cxn>
                <a:cxn ang="0">
                  <a:pos x="1098" y="2780"/>
                </a:cxn>
                <a:cxn ang="0">
                  <a:pos x="1133" y="2825"/>
                </a:cxn>
                <a:cxn ang="0">
                  <a:pos x="1172" y="2865"/>
                </a:cxn>
                <a:cxn ang="0">
                  <a:pos x="1207" y="2895"/>
                </a:cxn>
                <a:cxn ang="0">
                  <a:pos x="1247" y="2924"/>
                </a:cxn>
                <a:cxn ang="0">
                  <a:pos x="1281" y="2939"/>
                </a:cxn>
                <a:cxn ang="0">
                  <a:pos x="1321" y="2954"/>
                </a:cxn>
                <a:cxn ang="0">
                  <a:pos x="1356" y="2959"/>
                </a:cxn>
                <a:cxn ang="0">
                  <a:pos x="1391" y="2954"/>
                </a:cxn>
                <a:cxn ang="0">
                  <a:pos x="1430" y="2939"/>
                </a:cxn>
                <a:cxn ang="0">
                  <a:pos x="1465" y="2919"/>
                </a:cxn>
                <a:cxn ang="0">
                  <a:pos x="1505" y="2890"/>
                </a:cxn>
                <a:cxn ang="0">
                  <a:pos x="1540" y="2850"/>
                </a:cxn>
                <a:cxn ang="0">
                  <a:pos x="1579" y="2805"/>
                </a:cxn>
                <a:cxn ang="0">
                  <a:pos x="1614" y="2746"/>
                </a:cxn>
                <a:cxn ang="0">
                  <a:pos x="1654" y="2681"/>
                </a:cxn>
                <a:cxn ang="0">
                  <a:pos x="1689" y="2602"/>
                </a:cxn>
                <a:cxn ang="0">
                  <a:pos x="1728" y="2512"/>
                </a:cxn>
                <a:cxn ang="0">
                  <a:pos x="1763" y="2418"/>
                </a:cxn>
                <a:cxn ang="0">
                  <a:pos x="1803" y="2309"/>
                </a:cxn>
                <a:cxn ang="0">
                  <a:pos x="1838" y="2185"/>
                </a:cxn>
                <a:cxn ang="0">
                  <a:pos x="1877" y="2056"/>
                </a:cxn>
                <a:cxn ang="0">
                  <a:pos x="1912" y="1912"/>
                </a:cxn>
                <a:cxn ang="0">
                  <a:pos x="1952" y="1753"/>
                </a:cxn>
                <a:cxn ang="0">
                  <a:pos x="1987" y="1584"/>
                </a:cxn>
                <a:cxn ang="0">
                  <a:pos x="2021" y="1400"/>
                </a:cxn>
                <a:cxn ang="0">
                  <a:pos x="2061" y="1207"/>
                </a:cxn>
                <a:cxn ang="0">
                  <a:pos x="2096" y="998"/>
                </a:cxn>
                <a:cxn ang="0">
                  <a:pos x="2136" y="780"/>
                </a:cxn>
                <a:cxn ang="0">
                  <a:pos x="2170" y="541"/>
                </a:cxn>
                <a:cxn ang="0">
                  <a:pos x="2210" y="293"/>
                </a:cxn>
                <a:cxn ang="0">
                  <a:pos x="2245" y="30"/>
                </a:cxn>
                <a:cxn ang="0">
                  <a:pos x="2250" y="0"/>
                </a:cxn>
              </a:cxnLst>
              <a:rect l="0" t="0" r="r" b="b"/>
              <a:pathLst>
                <a:path w="2250" h="2959">
                  <a:moveTo>
                    <a:pt x="0" y="0"/>
                  </a:moveTo>
                  <a:lnTo>
                    <a:pt x="20" y="55"/>
                  </a:lnTo>
                  <a:lnTo>
                    <a:pt x="60" y="154"/>
                  </a:lnTo>
                  <a:lnTo>
                    <a:pt x="95" y="258"/>
                  </a:lnTo>
                  <a:lnTo>
                    <a:pt x="129" y="363"/>
                  </a:lnTo>
                  <a:lnTo>
                    <a:pt x="169" y="467"/>
                  </a:lnTo>
                  <a:lnTo>
                    <a:pt x="204" y="576"/>
                  </a:lnTo>
                  <a:lnTo>
                    <a:pt x="244" y="685"/>
                  </a:lnTo>
                  <a:lnTo>
                    <a:pt x="278" y="794"/>
                  </a:lnTo>
                  <a:lnTo>
                    <a:pt x="318" y="904"/>
                  </a:lnTo>
                  <a:lnTo>
                    <a:pt x="353" y="1013"/>
                  </a:lnTo>
                  <a:lnTo>
                    <a:pt x="393" y="1122"/>
                  </a:lnTo>
                  <a:lnTo>
                    <a:pt x="427" y="1231"/>
                  </a:lnTo>
                  <a:lnTo>
                    <a:pt x="467" y="1341"/>
                  </a:lnTo>
                  <a:lnTo>
                    <a:pt x="502" y="1445"/>
                  </a:lnTo>
                  <a:lnTo>
                    <a:pt x="542" y="1549"/>
                  </a:lnTo>
                  <a:lnTo>
                    <a:pt x="576" y="1653"/>
                  </a:lnTo>
                  <a:lnTo>
                    <a:pt x="616" y="1758"/>
                  </a:lnTo>
                  <a:lnTo>
                    <a:pt x="651" y="1857"/>
                  </a:lnTo>
                  <a:lnTo>
                    <a:pt x="691" y="1956"/>
                  </a:lnTo>
                  <a:lnTo>
                    <a:pt x="725" y="2051"/>
                  </a:lnTo>
                  <a:lnTo>
                    <a:pt x="760" y="2140"/>
                  </a:lnTo>
                  <a:lnTo>
                    <a:pt x="800" y="2229"/>
                  </a:lnTo>
                  <a:lnTo>
                    <a:pt x="835" y="2314"/>
                  </a:lnTo>
                  <a:lnTo>
                    <a:pt x="874" y="2393"/>
                  </a:lnTo>
                  <a:lnTo>
                    <a:pt x="909" y="2473"/>
                  </a:lnTo>
                  <a:lnTo>
                    <a:pt x="949" y="2542"/>
                  </a:lnTo>
                  <a:lnTo>
                    <a:pt x="984" y="2612"/>
                  </a:lnTo>
                  <a:lnTo>
                    <a:pt x="1023" y="2671"/>
                  </a:lnTo>
                  <a:lnTo>
                    <a:pt x="1058" y="2731"/>
                  </a:lnTo>
                  <a:lnTo>
                    <a:pt x="1098" y="2780"/>
                  </a:lnTo>
                  <a:lnTo>
                    <a:pt x="1133" y="2825"/>
                  </a:lnTo>
                  <a:lnTo>
                    <a:pt x="1172" y="2865"/>
                  </a:lnTo>
                  <a:lnTo>
                    <a:pt x="1207" y="2895"/>
                  </a:lnTo>
                  <a:lnTo>
                    <a:pt x="1247" y="2924"/>
                  </a:lnTo>
                  <a:lnTo>
                    <a:pt x="1281" y="2939"/>
                  </a:lnTo>
                  <a:lnTo>
                    <a:pt x="1321" y="2954"/>
                  </a:lnTo>
                  <a:lnTo>
                    <a:pt x="1356" y="2959"/>
                  </a:lnTo>
                  <a:lnTo>
                    <a:pt x="1391" y="2954"/>
                  </a:lnTo>
                  <a:lnTo>
                    <a:pt x="1430" y="2939"/>
                  </a:lnTo>
                  <a:lnTo>
                    <a:pt x="1465" y="2919"/>
                  </a:lnTo>
                  <a:lnTo>
                    <a:pt x="1505" y="2890"/>
                  </a:lnTo>
                  <a:lnTo>
                    <a:pt x="1540" y="2850"/>
                  </a:lnTo>
                  <a:lnTo>
                    <a:pt x="1579" y="2805"/>
                  </a:lnTo>
                  <a:lnTo>
                    <a:pt x="1614" y="2746"/>
                  </a:lnTo>
                  <a:lnTo>
                    <a:pt x="1654" y="2681"/>
                  </a:lnTo>
                  <a:lnTo>
                    <a:pt x="1689" y="2602"/>
                  </a:lnTo>
                  <a:lnTo>
                    <a:pt x="1728" y="2512"/>
                  </a:lnTo>
                  <a:lnTo>
                    <a:pt x="1763" y="2418"/>
                  </a:lnTo>
                  <a:lnTo>
                    <a:pt x="1803" y="2309"/>
                  </a:lnTo>
                  <a:lnTo>
                    <a:pt x="1838" y="2185"/>
                  </a:lnTo>
                  <a:lnTo>
                    <a:pt x="1877" y="2056"/>
                  </a:lnTo>
                  <a:lnTo>
                    <a:pt x="1912" y="1912"/>
                  </a:lnTo>
                  <a:lnTo>
                    <a:pt x="1952" y="1753"/>
                  </a:lnTo>
                  <a:lnTo>
                    <a:pt x="1987" y="1584"/>
                  </a:lnTo>
                  <a:lnTo>
                    <a:pt x="2021" y="1400"/>
                  </a:lnTo>
                  <a:lnTo>
                    <a:pt x="2061" y="1207"/>
                  </a:lnTo>
                  <a:lnTo>
                    <a:pt x="2096" y="998"/>
                  </a:lnTo>
                  <a:lnTo>
                    <a:pt x="2136" y="780"/>
                  </a:lnTo>
                  <a:lnTo>
                    <a:pt x="2170" y="541"/>
                  </a:lnTo>
                  <a:lnTo>
                    <a:pt x="2210" y="293"/>
                  </a:lnTo>
                  <a:lnTo>
                    <a:pt x="2245" y="30"/>
                  </a:lnTo>
                  <a:lnTo>
                    <a:pt x="2250" y="0"/>
                  </a:lnTo>
                </a:path>
              </a:pathLst>
            </a:custGeom>
            <a:noFill/>
            <a:ln w="25400">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146" name="Object 70"/>
            <p:cNvGraphicFramePr>
              <a:graphicFrameLocks noChangeAspect="1"/>
            </p:cNvGraphicFramePr>
            <p:nvPr/>
          </p:nvGraphicFramePr>
          <p:xfrm>
            <a:off x="0" y="3581400"/>
            <a:ext cx="1006475" cy="603250"/>
          </p:xfrm>
          <a:graphic>
            <a:graphicData uri="http://schemas.openxmlformats.org/presentationml/2006/ole">
              <mc:AlternateContent xmlns:mc="http://schemas.openxmlformats.org/markup-compatibility/2006">
                <mc:Choice xmlns:v="urn:schemas-microsoft-com:vml" Requires="v">
                  <p:oleObj spid="_x0000_s154795" name="Equation" r:id="rId3" imgW="698400" imgH="419040" progId="Equation.DSMT4">
                    <p:embed/>
                  </p:oleObj>
                </mc:Choice>
                <mc:Fallback>
                  <p:oleObj name="Equation" r:id="rId3" imgW="698400" imgH="4190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81400"/>
                          <a:ext cx="10064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7" name="TextBox 146"/>
          <p:cNvSpPr txBox="1"/>
          <p:nvPr/>
        </p:nvSpPr>
        <p:spPr>
          <a:xfrm>
            <a:off x="4800600" y="3657600"/>
            <a:ext cx="4038600" cy="523220"/>
          </a:xfrm>
          <a:prstGeom prst="rect">
            <a:avLst/>
          </a:prstGeom>
          <a:noFill/>
        </p:spPr>
        <p:txBody>
          <a:bodyPr wrap="square" rtlCol="0">
            <a:spAutoFit/>
          </a:bodyPr>
          <a:lstStyle/>
          <a:p>
            <a:r>
              <a:rPr lang="en-US" sz="1400" dirty="0" smtClean="0"/>
              <a:t>The potential is asymmetric – cannot be represented by  even order curve</a:t>
            </a:r>
            <a:endParaRPr lang="en-US" sz="1400" dirty="0"/>
          </a:p>
        </p:txBody>
      </p:sp>
      <p:grpSp>
        <p:nvGrpSpPr>
          <p:cNvPr id="149" name="Group 148"/>
          <p:cNvGrpSpPr/>
          <p:nvPr/>
        </p:nvGrpSpPr>
        <p:grpSpPr>
          <a:xfrm>
            <a:off x="1414908" y="3429000"/>
            <a:ext cx="2395092" cy="2743200"/>
            <a:chOff x="1414908" y="3429000"/>
            <a:chExt cx="2395092" cy="2743200"/>
          </a:xfrm>
        </p:grpSpPr>
        <p:sp>
          <p:nvSpPr>
            <p:cNvPr id="145" name="Freeform 68"/>
            <p:cNvSpPr>
              <a:spLocks/>
            </p:cNvSpPr>
            <p:nvPr/>
          </p:nvSpPr>
          <p:spPr bwMode="auto">
            <a:xfrm>
              <a:off x="1414908" y="3886200"/>
              <a:ext cx="1965956" cy="2286000"/>
            </a:xfrm>
            <a:custGeom>
              <a:avLst/>
              <a:gdLst/>
              <a:ahLst/>
              <a:cxnLst>
                <a:cxn ang="0">
                  <a:pos x="0" y="0"/>
                </a:cxn>
                <a:cxn ang="0">
                  <a:pos x="15" y="80"/>
                </a:cxn>
                <a:cxn ang="0">
                  <a:pos x="55" y="288"/>
                </a:cxn>
                <a:cxn ang="0">
                  <a:pos x="89" y="492"/>
                </a:cxn>
                <a:cxn ang="0">
                  <a:pos x="129" y="685"/>
                </a:cxn>
                <a:cxn ang="0">
                  <a:pos x="164" y="869"/>
                </a:cxn>
                <a:cxn ang="0">
                  <a:pos x="204" y="1048"/>
                </a:cxn>
                <a:cxn ang="0">
                  <a:pos x="238" y="1216"/>
                </a:cxn>
                <a:cxn ang="0">
                  <a:pos x="278" y="1380"/>
                </a:cxn>
                <a:cxn ang="0">
                  <a:pos x="313" y="1534"/>
                </a:cxn>
                <a:cxn ang="0">
                  <a:pos x="353" y="1678"/>
                </a:cxn>
                <a:cxn ang="0">
                  <a:pos x="387" y="1817"/>
                </a:cxn>
                <a:cxn ang="0">
                  <a:pos x="422" y="1946"/>
                </a:cxn>
                <a:cxn ang="0">
                  <a:pos x="462" y="2070"/>
                </a:cxn>
                <a:cxn ang="0">
                  <a:pos x="497" y="2185"/>
                </a:cxn>
                <a:cxn ang="0">
                  <a:pos x="536" y="2289"/>
                </a:cxn>
                <a:cxn ang="0">
                  <a:pos x="571" y="2388"/>
                </a:cxn>
                <a:cxn ang="0">
                  <a:pos x="611" y="2478"/>
                </a:cxn>
                <a:cxn ang="0">
                  <a:pos x="646" y="2562"/>
                </a:cxn>
                <a:cxn ang="0">
                  <a:pos x="685" y="2636"/>
                </a:cxn>
                <a:cxn ang="0">
                  <a:pos x="720" y="2706"/>
                </a:cxn>
                <a:cxn ang="0">
                  <a:pos x="760" y="2765"/>
                </a:cxn>
                <a:cxn ang="0">
                  <a:pos x="795" y="2815"/>
                </a:cxn>
                <a:cxn ang="0">
                  <a:pos x="834" y="2860"/>
                </a:cxn>
                <a:cxn ang="0">
                  <a:pos x="869" y="2895"/>
                </a:cxn>
                <a:cxn ang="0">
                  <a:pos x="909" y="2919"/>
                </a:cxn>
                <a:cxn ang="0">
                  <a:pos x="943" y="2939"/>
                </a:cxn>
                <a:cxn ang="0">
                  <a:pos x="983" y="2954"/>
                </a:cxn>
                <a:cxn ang="0">
                  <a:pos x="1018" y="2959"/>
                </a:cxn>
                <a:cxn ang="0">
                  <a:pos x="1053" y="2954"/>
                </a:cxn>
                <a:cxn ang="0">
                  <a:pos x="1092" y="2939"/>
                </a:cxn>
                <a:cxn ang="0">
                  <a:pos x="1127" y="2919"/>
                </a:cxn>
                <a:cxn ang="0">
                  <a:pos x="1167" y="2895"/>
                </a:cxn>
                <a:cxn ang="0">
                  <a:pos x="1202" y="2860"/>
                </a:cxn>
                <a:cxn ang="0">
                  <a:pos x="1241" y="2815"/>
                </a:cxn>
                <a:cxn ang="0">
                  <a:pos x="1276" y="2765"/>
                </a:cxn>
                <a:cxn ang="0">
                  <a:pos x="1316" y="2706"/>
                </a:cxn>
                <a:cxn ang="0">
                  <a:pos x="1351" y="2636"/>
                </a:cxn>
                <a:cxn ang="0">
                  <a:pos x="1390" y="2562"/>
                </a:cxn>
                <a:cxn ang="0">
                  <a:pos x="1425" y="2478"/>
                </a:cxn>
                <a:cxn ang="0">
                  <a:pos x="1465" y="2388"/>
                </a:cxn>
                <a:cxn ang="0">
                  <a:pos x="1500" y="2289"/>
                </a:cxn>
                <a:cxn ang="0">
                  <a:pos x="1539" y="2185"/>
                </a:cxn>
                <a:cxn ang="0">
                  <a:pos x="1574" y="2070"/>
                </a:cxn>
                <a:cxn ang="0">
                  <a:pos x="1614" y="1946"/>
                </a:cxn>
                <a:cxn ang="0">
                  <a:pos x="1649" y="1817"/>
                </a:cxn>
                <a:cxn ang="0">
                  <a:pos x="1683" y="1678"/>
                </a:cxn>
                <a:cxn ang="0">
                  <a:pos x="1723" y="1534"/>
                </a:cxn>
                <a:cxn ang="0">
                  <a:pos x="1758" y="1380"/>
                </a:cxn>
                <a:cxn ang="0">
                  <a:pos x="1798" y="1216"/>
                </a:cxn>
                <a:cxn ang="0">
                  <a:pos x="1832" y="1048"/>
                </a:cxn>
                <a:cxn ang="0">
                  <a:pos x="1872" y="869"/>
                </a:cxn>
                <a:cxn ang="0">
                  <a:pos x="1907" y="685"/>
                </a:cxn>
                <a:cxn ang="0">
                  <a:pos x="1947" y="492"/>
                </a:cxn>
                <a:cxn ang="0">
                  <a:pos x="1981" y="288"/>
                </a:cxn>
                <a:cxn ang="0">
                  <a:pos x="2021" y="80"/>
                </a:cxn>
                <a:cxn ang="0">
                  <a:pos x="2036" y="0"/>
                </a:cxn>
              </a:cxnLst>
              <a:rect l="0" t="0" r="r" b="b"/>
              <a:pathLst>
                <a:path w="2036" h="2959">
                  <a:moveTo>
                    <a:pt x="0" y="0"/>
                  </a:moveTo>
                  <a:lnTo>
                    <a:pt x="15" y="80"/>
                  </a:lnTo>
                  <a:lnTo>
                    <a:pt x="55" y="288"/>
                  </a:lnTo>
                  <a:lnTo>
                    <a:pt x="89" y="492"/>
                  </a:lnTo>
                  <a:lnTo>
                    <a:pt x="129" y="685"/>
                  </a:lnTo>
                  <a:lnTo>
                    <a:pt x="164" y="869"/>
                  </a:lnTo>
                  <a:lnTo>
                    <a:pt x="204" y="1048"/>
                  </a:lnTo>
                  <a:lnTo>
                    <a:pt x="238" y="1216"/>
                  </a:lnTo>
                  <a:lnTo>
                    <a:pt x="278" y="1380"/>
                  </a:lnTo>
                  <a:lnTo>
                    <a:pt x="313" y="1534"/>
                  </a:lnTo>
                  <a:lnTo>
                    <a:pt x="353" y="1678"/>
                  </a:lnTo>
                  <a:lnTo>
                    <a:pt x="387" y="1817"/>
                  </a:lnTo>
                  <a:lnTo>
                    <a:pt x="422" y="1946"/>
                  </a:lnTo>
                  <a:lnTo>
                    <a:pt x="462" y="2070"/>
                  </a:lnTo>
                  <a:lnTo>
                    <a:pt x="497" y="2185"/>
                  </a:lnTo>
                  <a:lnTo>
                    <a:pt x="536" y="2289"/>
                  </a:lnTo>
                  <a:lnTo>
                    <a:pt x="571" y="2388"/>
                  </a:lnTo>
                  <a:lnTo>
                    <a:pt x="611" y="2478"/>
                  </a:lnTo>
                  <a:lnTo>
                    <a:pt x="646" y="2562"/>
                  </a:lnTo>
                  <a:lnTo>
                    <a:pt x="685" y="2636"/>
                  </a:lnTo>
                  <a:lnTo>
                    <a:pt x="720" y="2706"/>
                  </a:lnTo>
                  <a:lnTo>
                    <a:pt x="760" y="2765"/>
                  </a:lnTo>
                  <a:lnTo>
                    <a:pt x="795" y="2815"/>
                  </a:lnTo>
                  <a:lnTo>
                    <a:pt x="834" y="2860"/>
                  </a:lnTo>
                  <a:lnTo>
                    <a:pt x="869" y="2895"/>
                  </a:lnTo>
                  <a:lnTo>
                    <a:pt x="909" y="2919"/>
                  </a:lnTo>
                  <a:lnTo>
                    <a:pt x="943" y="2939"/>
                  </a:lnTo>
                  <a:lnTo>
                    <a:pt x="983" y="2954"/>
                  </a:lnTo>
                  <a:lnTo>
                    <a:pt x="1018" y="2959"/>
                  </a:lnTo>
                  <a:lnTo>
                    <a:pt x="1053" y="2954"/>
                  </a:lnTo>
                  <a:lnTo>
                    <a:pt x="1092" y="2939"/>
                  </a:lnTo>
                  <a:lnTo>
                    <a:pt x="1127" y="2919"/>
                  </a:lnTo>
                  <a:lnTo>
                    <a:pt x="1167" y="2895"/>
                  </a:lnTo>
                  <a:lnTo>
                    <a:pt x="1202" y="2860"/>
                  </a:lnTo>
                  <a:lnTo>
                    <a:pt x="1241" y="2815"/>
                  </a:lnTo>
                  <a:lnTo>
                    <a:pt x="1276" y="2765"/>
                  </a:lnTo>
                  <a:lnTo>
                    <a:pt x="1316" y="2706"/>
                  </a:lnTo>
                  <a:lnTo>
                    <a:pt x="1351" y="2636"/>
                  </a:lnTo>
                  <a:lnTo>
                    <a:pt x="1390" y="2562"/>
                  </a:lnTo>
                  <a:lnTo>
                    <a:pt x="1425" y="2478"/>
                  </a:lnTo>
                  <a:lnTo>
                    <a:pt x="1465" y="2388"/>
                  </a:lnTo>
                  <a:lnTo>
                    <a:pt x="1500" y="2289"/>
                  </a:lnTo>
                  <a:lnTo>
                    <a:pt x="1539" y="2185"/>
                  </a:lnTo>
                  <a:lnTo>
                    <a:pt x="1574" y="2070"/>
                  </a:lnTo>
                  <a:lnTo>
                    <a:pt x="1614" y="1946"/>
                  </a:lnTo>
                  <a:lnTo>
                    <a:pt x="1649" y="1817"/>
                  </a:lnTo>
                  <a:lnTo>
                    <a:pt x="1683" y="1678"/>
                  </a:lnTo>
                  <a:lnTo>
                    <a:pt x="1723" y="1534"/>
                  </a:lnTo>
                  <a:lnTo>
                    <a:pt x="1758" y="1380"/>
                  </a:lnTo>
                  <a:lnTo>
                    <a:pt x="1798" y="1216"/>
                  </a:lnTo>
                  <a:lnTo>
                    <a:pt x="1832" y="1048"/>
                  </a:lnTo>
                  <a:lnTo>
                    <a:pt x="1872" y="869"/>
                  </a:lnTo>
                  <a:lnTo>
                    <a:pt x="1907" y="685"/>
                  </a:lnTo>
                  <a:lnTo>
                    <a:pt x="1947" y="492"/>
                  </a:lnTo>
                  <a:lnTo>
                    <a:pt x="1981" y="288"/>
                  </a:lnTo>
                  <a:lnTo>
                    <a:pt x="2021" y="80"/>
                  </a:lnTo>
                  <a:lnTo>
                    <a:pt x="2036" y="0"/>
                  </a:lnTo>
                </a:path>
              </a:pathLst>
            </a:custGeom>
            <a:noFill/>
            <a:ln w="25400">
              <a:solidFill>
                <a:srgbClr val="FF0000"/>
              </a:solidFill>
              <a:prstDash val="sysDash"/>
              <a:round/>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148" name="Object 69"/>
            <p:cNvGraphicFramePr>
              <a:graphicFrameLocks noChangeAspect="1"/>
            </p:cNvGraphicFramePr>
            <p:nvPr/>
          </p:nvGraphicFramePr>
          <p:xfrm>
            <a:off x="3352800" y="3429000"/>
            <a:ext cx="457200" cy="603504"/>
          </p:xfrm>
          <a:graphic>
            <a:graphicData uri="http://schemas.openxmlformats.org/presentationml/2006/ole">
              <mc:AlternateContent xmlns:mc="http://schemas.openxmlformats.org/markup-compatibility/2006">
                <mc:Choice xmlns:v="urn:schemas-microsoft-com:vml" Requires="v">
                  <p:oleObj spid="_x0000_s154796" name="Equation" r:id="rId5" imgW="317160" imgH="419040" progId="Equation.DSMT4">
                    <p:embed/>
                  </p:oleObj>
                </mc:Choice>
                <mc:Fallback>
                  <p:oleObj name="Equation" r:id="rId5" imgW="317160" imgH="4190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429000"/>
                          <a:ext cx="457200" cy="6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3" name="Group 152"/>
          <p:cNvGrpSpPr/>
          <p:nvPr/>
        </p:nvGrpSpPr>
        <p:grpSpPr>
          <a:xfrm>
            <a:off x="4648200" y="4419600"/>
            <a:ext cx="2864887" cy="971550"/>
            <a:chOff x="4648200" y="4419600"/>
            <a:chExt cx="2864887" cy="971550"/>
          </a:xfrm>
        </p:grpSpPr>
        <p:sp>
          <p:nvSpPr>
            <p:cNvPr id="151" name="TextBox 150"/>
            <p:cNvSpPr txBox="1"/>
            <p:nvPr/>
          </p:nvSpPr>
          <p:spPr>
            <a:xfrm>
              <a:off x="4648200" y="4419600"/>
              <a:ext cx="2864887" cy="338554"/>
            </a:xfrm>
            <a:prstGeom prst="rect">
              <a:avLst/>
            </a:prstGeom>
            <a:noFill/>
          </p:spPr>
          <p:txBody>
            <a:bodyPr wrap="none" rtlCol="0">
              <a:spAutoFit/>
            </a:bodyPr>
            <a:lstStyle/>
            <a:p>
              <a:r>
                <a:rPr lang="en-US" sz="1600" dirty="0" smtClean="0"/>
                <a:t>The next order approximation</a:t>
              </a:r>
              <a:endParaRPr lang="en-US" sz="1600" dirty="0"/>
            </a:p>
          </p:txBody>
        </p:sp>
        <p:graphicFrame>
          <p:nvGraphicFramePr>
            <p:cNvPr id="154629" name="Object 5"/>
            <p:cNvGraphicFramePr>
              <a:graphicFrameLocks noChangeAspect="1"/>
            </p:cNvGraphicFramePr>
            <p:nvPr>
              <p:extLst>
                <p:ext uri="{D42A27DB-BD31-4B8C-83A1-F6EECF244321}">
                  <p14:modId xmlns:p14="http://schemas.microsoft.com/office/powerpoint/2010/main" val="1745351345"/>
                </p:ext>
              </p:extLst>
            </p:nvPr>
          </p:nvGraphicFramePr>
          <p:xfrm>
            <a:off x="4800600" y="4800600"/>
            <a:ext cx="2592388" cy="590550"/>
          </p:xfrm>
          <a:graphic>
            <a:graphicData uri="http://schemas.openxmlformats.org/presentationml/2006/ole">
              <mc:AlternateContent xmlns:mc="http://schemas.openxmlformats.org/markup-compatibility/2006">
                <mc:Choice xmlns:v="urn:schemas-microsoft-com:vml" Requires="v">
                  <p:oleObj spid="_x0000_s154797" name="Equation" r:id="rId7" imgW="1841400" imgH="419040" progId="Equation.DSMT4">
                    <p:embed/>
                  </p:oleObj>
                </mc:Choice>
                <mc:Fallback>
                  <p:oleObj name="Equation" r:id="rId7" imgW="1841400" imgH="4190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4800600"/>
                          <a:ext cx="259238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4" name="TextBox 153"/>
          <p:cNvSpPr txBox="1"/>
          <p:nvPr/>
        </p:nvSpPr>
        <p:spPr>
          <a:xfrm>
            <a:off x="2595880" y="5958840"/>
            <a:ext cx="2978701" cy="338554"/>
          </a:xfrm>
          <a:prstGeom prst="rect">
            <a:avLst/>
          </a:prstGeom>
          <a:noFill/>
        </p:spPr>
        <p:txBody>
          <a:bodyPr wrap="square" rtlCol="0">
            <a:spAutoFit/>
          </a:bodyPr>
          <a:lstStyle/>
          <a:p>
            <a:r>
              <a:rPr lang="en-US" sz="1600" dirty="0" smtClean="0"/>
              <a:t>The new equation of motion is </a:t>
            </a:r>
            <a:endParaRPr lang="en-US" sz="1600" dirty="0"/>
          </a:p>
        </p:txBody>
      </p:sp>
      <p:graphicFrame>
        <p:nvGraphicFramePr>
          <p:cNvPr id="155" name="Object 7"/>
          <p:cNvGraphicFramePr>
            <a:graphicFrameLocks noChangeAspect="1"/>
          </p:cNvGraphicFramePr>
          <p:nvPr/>
        </p:nvGraphicFramePr>
        <p:xfrm>
          <a:off x="5788025" y="5807075"/>
          <a:ext cx="1949450" cy="590550"/>
        </p:xfrm>
        <a:graphic>
          <a:graphicData uri="http://schemas.openxmlformats.org/presentationml/2006/ole">
            <mc:AlternateContent xmlns:mc="http://schemas.openxmlformats.org/markup-compatibility/2006">
              <mc:Choice xmlns:v="urn:schemas-microsoft-com:vml" Requires="v">
                <p:oleObj spid="_x0000_s154798" name="Equation" r:id="rId9" imgW="1384200" imgH="419040" progId="Equation.DSMT4">
                  <p:embed/>
                </p:oleObj>
              </mc:Choice>
              <mc:Fallback>
                <p:oleObj name="Equation" r:id="rId9" imgW="1384200" imgH="4190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8025" y="5807075"/>
                        <a:ext cx="19494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9" name="Group 158"/>
          <p:cNvGrpSpPr/>
          <p:nvPr/>
        </p:nvGrpSpPr>
        <p:grpSpPr>
          <a:xfrm>
            <a:off x="2057400" y="838200"/>
            <a:ext cx="3057247" cy="1676400"/>
            <a:chOff x="2057400" y="838200"/>
            <a:chExt cx="3057247" cy="1676400"/>
          </a:xfrm>
        </p:grpSpPr>
        <p:sp>
          <p:nvSpPr>
            <p:cNvPr id="156" name="TextBox 155"/>
            <p:cNvSpPr txBox="1"/>
            <p:nvPr/>
          </p:nvSpPr>
          <p:spPr>
            <a:xfrm>
              <a:off x="2057400" y="838200"/>
              <a:ext cx="3057247" cy="369332"/>
            </a:xfrm>
            <a:prstGeom prst="rect">
              <a:avLst/>
            </a:prstGeom>
            <a:noFill/>
          </p:spPr>
          <p:txBody>
            <a:bodyPr wrap="none" rtlCol="0">
              <a:spAutoFit/>
            </a:bodyPr>
            <a:lstStyle/>
            <a:p>
              <a:r>
                <a:rPr lang="en-US" dirty="0" smtClean="0"/>
                <a:t>The electron cloud is shifted</a:t>
              </a:r>
              <a:endParaRPr lang="en-US" dirty="0"/>
            </a:p>
          </p:txBody>
        </p:sp>
        <p:cxnSp>
          <p:nvCxnSpPr>
            <p:cNvPr id="158" name="Straight Arrow Connector 157"/>
            <p:cNvCxnSpPr/>
            <p:nvPr/>
          </p:nvCxnSpPr>
          <p:spPr bwMode="auto">
            <a:xfrm>
              <a:off x="2590800" y="1219200"/>
              <a:ext cx="76200" cy="1295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box(in)">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box(in)">
                                      <p:cBhvr>
                                        <p:cTn id="12" dur="5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box(in)">
                                      <p:cBhvr>
                                        <p:cTn id="17" dur="500"/>
                                        <p:tgtEl>
                                          <p:spTgt spid="131"/>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43"/>
                                        </p:tgtEl>
                                        <p:attrNameLst>
                                          <p:attrName>style.visibility</p:attrName>
                                        </p:attrNameLst>
                                      </p:cBhvr>
                                      <p:to>
                                        <p:strVal val="visible"/>
                                      </p:to>
                                    </p:set>
                                    <p:animEffect transition="in" filter="box(in)">
                                      <p:cBhvr>
                                        <p:cTn id="20" dur="500"/>
                                        <p:tgtEl>
                                          <p:spTgt spid="14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47"/>
                                        </p:tgtEl>
                                        <p:attrNameLst>
                                          <p:attrName>style.visibility</p:attrName>
                                        </p:attrNameLst>
                                      </p:cBhvr>
                                      <p:to>
                                        <p:strVal val="visible"/>
                                      </p:to>
                                    </p:set>
                                    <p:animEffect transition="in" filter="box(in)">
                                      <p:cBhvr>
                                        <p:cTn id="25" dur="500"/>
                                        <p:tgtEl>
                                          <p:spTgt spid="14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49"/>
                                        </p:tgtEl>
                                        <p:attrNameLst>
                                          <p:attrName>style.visibility</p:attrName>
                                        </p:attrNameLst>
                                      </p:cBhvr>
                                      <p:to>
                                        <p:strVal val="visible"/>
                                      </p:to>
                                    </p:set>
                                    <p:animEffect transition="in" filter="box(in)">
                                      <p:cBhvr>
                                        <p:cTn id="30" dur="500"/>
                                        <p:tgtEl>
                                          <p:spTgt spid="14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50"/>
                                        </p:tgtEl>
                                        <p:attrNameLst>
                                          <p:attrName>style.visibility</p:attrName>
                                        </p:attrNameLst>
                                      </p:cBhvr>
                                      <p:to>
                                        <p:strVal val="visible"/>
                                      </p:to>
                                    </p:set>
                                    <p:animEffect transition="in" filter="box(in)">
                                      <p:cBhvr>
                                        <p:cTn id="35" dur="500"/>
                                        <p:tgtEl>
                                          <p:spTgt spid="150"/>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53"/>
                                        </p:tgtEl>
                                        <p:attrNameLst>
                                          <p:attrName>style.visibility</p:attrName>
                                        </p:attrNameLst>
                                      </p:cBhvr>
                                      <p:to>
                                        <p:strVal val="visible"/>
                                      </p:to>
                                    </p:set>
                                    <p:animEffect transition="in" filter="box(in)">
                                      <p:cBhvr>
                                        <p:cTn id="40" dur="500"/>
                                        <p:tgtEl>
                                          <p:spTgt spid="153"/>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54"/>
                                        </p:tgtEl>
                                        <p:attrNameLst>
                                          <p:attrName>style.visibility</p:attrName>
                                        </p:attrNameLst>
                                      </p:cBhvr>
                                      <p:to>
                                        <p:strVal val="visible"/>
                                      </p:to>
                                    </p:set>
                                    <p:animEffect transition="in" filter="box(in)">
                                      <p:cBhvr>
                                        <p:cTn id="45" dur="500"/>
                                        <p:tgtEl>
                                          <p:spTgt spid="154"/>
                                        </p:tgtEl>
                                      </p:cBhvr>
                                    </p:animEffect>
                                  </p:childTnLst>
                                </p:cTn>
                              </p:par>
                              <p:par>
                                <p:cTn id="46" presetID="4" presetClass="entr" presetSubtype="16" fill="hold" nodeType="withEffect">
                                  <p:stCondLst>
                                    <p:cond delay="0"/>
                                  </p:stCondLst>
                                  <p:childTnLst>
                                    <p:set>
                                      <p:cBhvr>
                                        <p:cTn id="47" dur="1" fill="hold">
                                          <p:stCondLst>
                                            <p:cond delay="0"/>
                                          </p:stCondLst>
                                        </p:cTn>
                                        <p:tgtEl>
                                          <p:spTgt spid="155"/>
                                        </p:tgtEl>
                                        <p:attrNameLst>
                                          <p:attrName>style.visibility</p:attrName>
                                        </p:attrNameLst>
                                      </p:cBhvr>
                                      <p:to>
                                        <p:strVal val="visible"/>
                                      </p:to>
                                    </p:set>
                                    <p:animEffect transition="in" filter="box(in)">
                                      <p:cBhvr>
                                        <p:cTn id="48" dur="500"/>
                                        <p:tgtEl>
                                          <p:spTgt spid="155"/>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159"/>
                                        </p:tgtEl>
                                        <p:attrNameLst>
                                          <p:attrName>style.visibility</p:attrName>
                                        </p:attrNameLst>
                                      </p:cBhvr>
                                      <p:to>
                                        <p:strVal val="visible"/>
                                      </p:to>
                                    </p:set>
                                    <p:animEffect transition="in" filter="box(in)">
                                      <p:cBhvr>
                                        <p:cTn id="53"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43" grpId="0" animBg="1"/>
      <p:bldP spid="147" grpId="0"/>
      <p:bldP spid="1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2800" dirty="0" smtClean="0"/>
              <a:t>Impact of DC field</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4</a:t>
            </a:fld>
            <a:endParaRPr lang="en-US" dirty="0"/>
          </a:p>
        </p:txBody>
      </p:sp>
      <p:grpSp>
        <p:nvGrpSpPr>
          <p:cNvPr id="5" name="Group 126"/>
          <p:cNvGrpSpPr/>
          <p:nvPr/>
        </p:nvGrpSpPr>
        <p:grpSpPr>
          <a:xfrm>
            <a:off x="152400" y="1371600"/>
            <a:ext cx="6324600" cy="1752600"/>
            <a:chOff x="-838200" y="4114800"/>
            <a:chExt cx="8261931" cy="2286000"/>
          </a:xfrm>
        </p:grpSpPr>
        <p:grpSp>
          <p:nvGrpSpPr>
            <p:cNvPr id="7" name="Group 60"/>
            <p:cNvGrpSpPr/>
            <p:nvPr/>
          </p:nvGrpSpPr>
          <p:grpSpPr>
            <a:xfrm>
              <a:off x="2667000" y="5029200"/>
              <a:ext cx="2133600" cy="457200"/>
              <a:chOff x="2590800" y="5029200"/>
              <a:chExt cx="2133600" cy="457200"/>
            </a:xfrm>
          </p:grpSpPr>
          <p:grpSp>
            <p:nvGrpSpPr>
              <p:cNvPr id="67" name="Group 169"/>
              <p:cNvGrpSpPr/>
              <p:nvPr/>
            </p:nvGrpSpPr>
            <p:grpSpPr>
              <a:xfrm>
                <a:off x="2590800" y="5105400"/>
                <a:ext cx="304800" cy="369332"/>
                <a:chOff x="838200" y="5181600"/>
                <a:chExt cx="304800" cy="369332"/>
              </a:xfrm>
            </p:grpSpPr>
            <p:sp>
              <p:nvSpPr>
                <p:cNvPr id="72" name="Oval 71"/>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3" name="TextBox 5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68" name="Group 172"/>
              <p:cNvGrpSpPr/>
              <p:nvPr/>
            </p:nvGrpSpPr>
            <p:grpSpPr>
              <a:xfrm>
                <a:off x="3429000" y="5105400"/>
                <a:ext cx="381000" cy="381000"/>
                <a:chOff x="5562600" y="4648200"/>
                <a:chExt cx="381000" cy="381000"/>
              </a:xfrm>
            </p:grpSpPr>
            <p:sp>
              <p:nvSpPr>
                <p:cNvPr id="70" name="Oval 6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1" name="TextBox 7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69" name="Oval 59"/>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8" name="Group 61"/>
            <p:cNvGrpSpPr/>
            <p:nvPr/>
          </p:nvGrpSpPr>
          <p:grpSpPr>
            <a:xfrm>
              <a:off x="5410200" y="5105400"/>
              <a:ext cx="1219200" cy="381000"/>
              <a:chOff x="2590800" y="5105400"/>
              <a:chExt cx="1219200" cy="381000"/>
            </a:xfrm>
          </p:grpSpPr>
          <p:grpSp>
            <p:nvGrpSpPr>
              <p:cNvPr id="61" name="Group 169"/>
              <p:cNvGrpSpPr/>
              <p:nvPr/>
            </p:nvGrpSpPr>
            <p:grpSpPr>
              <a:xfrm>
                <a:off x="2590800" y="5105400"/>
                <a:ext cx="304800" cy="369332"/>
                <a:chOff x="838200" y="5181600"/>
                <a:chExt cx="304800" cy="369332"/>
              </a:xfrm>
            </p:grpSpPr>
            <p:sp>
              <p:nvSpPr>
                <p:cNvPr id="65" name="Oval 64"/>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6" name="TextBox 65"/>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62" name="Group 172"/>
              <p:cNvGrpSpPr/>
              <p:nvPr/>
            </p:nvGrpSpPr>
            <p:grpSpPr>
              <a:xfrm>
                <a:off x="3429000" y="5105400"/>
                <a:ext cx="381000" cy="381000"/>
                <a:chOff x="5562600" y="4648200"/>
                <a:chExt cx="381000" cy="381000"/>
              </a:xfrm>
            </p:grpSpPr>
            <p:sp>
              <p:nvSpPr>
                <p:cNvPr id="63" name="Oval 62"/>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4" name="TextBox 63"/>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grpSp>
          <p:nvGrpSpPr>
            <p:cNvPr id="9" name="Group 69"/>
            <p:cNvGrpSpPr/>
            <p:nvPr/>
          </p:nvGrpSpPr>
          <p:grpSpPr>
            <a:xfrm>
              <a:off x="0" y="5029200"/>
              <a:ext cx="2133600" cy="457200"/>
              <a:chOff x="2590800" y="5029200"/>
              <a:chExt cx="2133600" cy="457200"/>
            </a:xfrm>
          </p:grpSpPr>
          <p:grpSp>
            <p:nvGrpSpPr>
              <p:cNvPr id="54" name="Group 169"/>
              <p:cNvGrpSpPr/>
              <p:nvPr/>
            </p:nvGrpSpPr>
            <p:grpSpPr>
              <a:xfrm>
                <a:off x="2590800" y="5105400"/>
                <a:ext cx="304800" cy="369332"/>
                <a:chOff x="838200" y="5181600"/>
                <a:chExt cx="304800" cy="369332"/>
              </a:xfrm>
            </p:grpSpPr>
            <p:sp>
              <p:nvSpPr>
                <p:cNvPr id="59" name="Oval 58"/>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0" name="TextBox 59"/>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55" name="Group 172"/>
              <p:cNvGrpSpPr/>
              <p:nvPr/>
            </p:nvGrpSpPr>
            <p:grpSpPr>
              <a:xfrm>
                <a:off x="3429000" y="5105400"/>
                <a:ext cx="381000" cy="381000"/>
                <a:chOff x="5562600" y="4648200"/>
                <a:chExt cx="381000" cy="381000"/>
              </a:xfrm>
            </p:grpSpPr>
            <p:sp>
              <p:nvSpPr>
                <p:cNvPr id="57" name="Oval 56"/>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8" name="TextBox 57"/>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56" name="Oval 55"/>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0" name="Group 77"/>
            <p:cNvGrpSpPr/>
            <p:nvPr/>
          </p:nvGrpSpPr>
          <p:grpSpPr>
            <a:xfrm>
              <a:off x="3581400" y="5943600"/>
              <a:ext cx="2133600" cy="457200"/>
              <a:chOff x="2590800" y="5029200"/>
              <a:chExt cx="2133600" cy="457200"/>
            </a:xfrm>
          </p:grpSpPr>
          <p:grpSp>
            <p:nvGrpSpPr>
              <p:cNvPr id="47" name="Group 169"/>
              <p:cNvGrpSpPr/>
              <p:nvPr/>
            </p:nvGrpSpPr>
            <p:grpSpPr>
              <a:xfrm>
                <a:off x="2590800" y="5105400"/>
                <a:ext cx="304800" cy="369332"/>
                <a:chOff x="838200" y="5181600"/>
                <a:chExt cx="304800" cy="369332"/>
              </a:xfrm>
            </p:grpSpPr>
            <p:sp>
              <p:nvSpPr>
                <p:cNvPr id="52" name="Oval 51"/>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3" name="TextBox 52"/>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8" name="Group 172"/>
              <p:cNvGrpSpPr/>
              <p:nvPr/>
            </p:nvGrpSpPr>
            <p:grpSpPr>
              <a:xfrm>
                <a:off x="3429000" y="5105400"/>
                <a:ext cx="381000" cy="381000"/>
                <a:chOff x="5562600" y="4648200"/>
                <a:chExt cx="381000" cy="381000"/>
              </a:xfrm>
            </p:grpSpPr>
            <p:sp>
              <p:nvSpPr>
                <p:cNvPr id="50" name="Oval 4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1" name="TextBox 5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49" name="Oval 48"/>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1" name="Group 85"/>
            <p:cNvGrpSpPr/>
            <p:nvPr/>
          </p:nvGrpSpPr>
          <p:grpSpPr>
            <a:xfrm>
              <a:off x="914400" y="5943600"/>
              <a:ext cx="2133600" cy="457200"/>
              <a:chOff x="2590800" y="5029200"/>
              <a:chExt cx="2133600" cy="457200"/>
            </a:xfrm>
          </p:grpSpPr>
          <p:grpSp>
            <p:nvGrpSpPr>
              <p:cNvPr id="40" name="Group 169"/>
              <p:cNvGrpSpPr/>
              <p:nvPr/>
            </p:nvGrpSpPr>
            <p:grpSpPr>
              <a:xfrm>
                <a:off x="2590800" y="5105400"/>
                <a:ext cx="304800" cy="369332"/>
                <a:chOff x="838200" y="5181600"/>
                <a:chExt cx="304800" cy="369332"/>
              </a:xfrm>
            </p:grpSpPr>
            <p:sp>
              <p:nvSpPr>
                <p:cNvPr id="45" name="Oval 44"/>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6" name="TextBox 45"/>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1" name="Group 172"/>
              <p:cNvGrpSpPr/>
              <p:nvPr/>
            </p:nvGrpSpPr>
            <p:grpSpPr>
              <a:xfrm>
                <a:off x="3429000" y="5105400"/>
                <a:ext cx="381000" cy="381000"/>
                <a:chOff x="5562600" y="4648200"/>
                <a:chExt cx="381000" cy="381000"/>
              </a:xfrm>
            </p:grpSpPr>
            <p:sp>
              <p:nvSpPr>
                <p:cNvPr id="43" name="Oval 42"/>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TextBox 43"/>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42" name="Oval 41"/>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2" name="Group 93"/>
            <p:cNvGrpSpPr/>
            <p:nvPr/>
          </p:nvGrpSpPr>
          <p:grpSpPr>
            <a:xfrm>
              <a:off x="1828800" y="4114800"/>
              <a:ext cx="2133600" cy="457200"/>
              <a:chOff x="2590800" y="5029200"/>
              <a:chExt cx="2133600" cy="457200"/>
            </a:xfrm>
          </p:grpSpPr>
          <p:grpSp>
            <p:nvGrpSpPr>
              <p:cNvPr id="33" name="Group 169"/>
              <p:cNvGrpSpPr/>
              <p:nvPr/>
            </p:nvGrpSpPr>
            <p:grpSpPr>
              <a:xfrm>
                <a:off x="2590800" y="5105400"/>
                <a:ext cx="304800" cy="369332"/>
                <a:chOff x="838200" y="5181600"/>
                <a:chExt cx="304800" cy="369332"/>
              </a:xfrm>
            </p:grpSpPr>
            <p:sp>
              <p:nvSpPr>
                <p:cNvPr id="38" name="Oval 3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TextBox 3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34" name="Group 172"/>
              <p:cNvGrpSpPr/>
              <p:nvPr/>
            </p:nvGrpSpPr>
            <p:grpSpPr>
              <a:xfrm>
                <a:off x="3429000" y="5105400"/>
                <a:ext cx="381000" cy="381000"/>
                <a:chOff x="5562600" y="4648200"/>
                <a:chExt cx="381000" cy="381000"/>
              </a:xfrm>
            </p:grpSpPr>
            <p:sp>
              <p:nvSpPr>
                <p:cNvPr id="36" name="Oval 3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TextBox 3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35" name="Oval 34"/>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3" name="Group 101"/>
            <p:cNvGrpSpPr/>
            <p:nvPr/>
          </p:nvGrpSpPr>
          <p:grpSpPr>
            <a:xfrm>
              <a:off x="4495800" y="4114800"/>
              <a:ext cx="2133600" cy="457200"/>
              <a:chOff x="2590800" y="5029200"/>
              <a:chExt cx="2133600" cy="457200"/>
            </a:xfrm>
          </p:grpSpPr>
          <p:grpSp>
            <p:nvGrpSpPr>
              <p:cNvPr id="26" name="Group 169"/>
              <p:cNvGrpSpPr/>
              <p:nvPr/>
            </p:nvGrpSpPr>
            <p:grpSpPr>
              <a:xfrm>
                <a:off x="2590800" y="5105400"/>
                <a:ext cx="304800" cy="369332"/>
                <a:chOff x="838200" y="5181600"/>
                <a:chExt cx="304800" cy="369332"/>
              </a:xfrm>
            </p:grpSpPr>
            <p:sp>
              <p:nvSpPr>
                <p:cNvPr id="31" name="Oval 30"/>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TextBox 31"/>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27" name="Group 172"/>
              <p:cNvGrpSpPr/>
              <p:nvPr/>
            </p:nvGrpSpPr>
            <p:grpSpPr>
              <a:xfrm>
                <a:off x="3429000" y="5105400"/>
                <a:ext cx="381000" cy="381000"/>
                <a:chOff x="5562600" y="4648200"/>
                <a:chExt cx="381000" cy="381000"/>
              </a:xfrm>
            </p:grpSpPr>
            <p:sp>
              <p:nvSpPr>
                <p:cNvPr id="29" name="Oval 28"/>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0" name="TextBox 29"/>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28" name="Oval 27"/>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4" name="Group 109"/>
            <p:cNvGrpSpPr/>
            <p:nvPr/>
          </p:nvGrpSpPr>
          <p:grpSpPr>
            <a:xfrm>
              <a:off x="6324600" y="6019800"/>
              <a:ext cx="1099131" cy="369332"/>
              <a:chOff x="2590800" y="5105400"/>
              <a:chExt cx="1099131" cy="369332"/>
            </a:xfrm>
          </p:grpSpPr>
          <p:grpSp>
            <p:nvGrpSpPr>
              <p:cNvPr id="22" name="Group 169"/>
              <p:cNvGrpSpPr/>
              <p:nvPr/>
            </p:nvGrpSpPr>
            <p:grpSpPr>
              <a:xfrm>
                <a:off x="2590800" y="5105400"/>
                <a:ext cx="304800" cy="369332"/>
                <a:chOff x="838200" y="5181600"/>
                <a:chExt cx="304800" cy="369332"/>
              </a:xfrm>
            </p:grpSpPr>
            <p:sp>
              <p:nvSpPr>
                <p:cNvPr id="24" name="Oval 23"/>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 name="TextBox 24"/>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sp>
            <p:nvSpPr>
              <p:cNvPr id="23" name="TextBox 22"/>
              <p:cNvSpPr txBox="1"/>
              <p:nvPr/>
            </p:nvSpPr>
            <p:spPr>
              <a:xfrm>
                <a:off x="3505200" y="51054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5" name="Group 117"/>
            <p:cNvGrpSpPr/>
            <p:nvPr/>
          </p:nvGrpSpPr>
          <p:grpSpPr>
            <a:xfrm>
              <a:off x="-838200" y="4114800"/>
              <a:ext cx="2133600" cy="457200"/>
              <a:chOff x="2590800" y="5029200"/>
              <a:chExt cx="2133600" cy="457200"/>
            </a:xfrm>
          </p:grpSpPr>
          <p:sp>
            <p:nvSpPr>
              <p:cNvPr id="17" name="TextBox 16"/>
              <p:cNvSpPr txBox="1"/>
              <p:nvPr/>
            </p:nvSpPr>
            <p:spPr>
              <a:xfrm>
                <a:off x="2590800" y="5105400"/>
                <a:ext cx="184731" cy="369332"/>
              </a:xfrm>
              <a:prstGeom prst="rect">
                <a:avLst/>
              </a:prstGeom>
              <a:noFill/>
            </p:spPr>
            <p:txBody>
              <a:bodyPr wrap="none" rtlCol="0">
                <a:spAutoFit/>
              </a:bodyPr>
              <a:lstStyle/>
              <a:p>
                <a:endParaRPr lang="en-US" b="1" dirty="0">
                  <a:solidFill>
                    <a:srgbClr val="FFFF00"/>
                  </a:solidFill>
                </a:endParaRPr>
              </a:p>
            </p:txBody>
          </p:sp>
          <p:grpSp>
            <p:nvGrpSpPr>
              <p:cNvPr id="18" name="Group 172"/>
              <p:cNvGrpSpPr/>
              <p:nvPr/>
            </p:nvGrpSpPr>
            <p:grpSpPr>
              <a:xfrm>
                <a:off x="3429000" y="5105400"/>
                <a:ext cx="381000" cy="381000"/>
                <a:chOff x="5562600" y="4648200"/>
                <a:chExt cx="381000" cy="381000"/>
              </a:xfrm>
            </p:grpSpPr>
            <p:sp>
              <p:nvSpPr>
                <p:cNvPr id="20" name="Oval 1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 name="TextBox 2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sp>
            <p:nvSpPr>
              <p:cNvPr id="19" name="Oval 18"/>
              <p:cNvSpPr/>
              <p:nvPr/>
            </p:nvSpPr>
            <p:spPr bwMode="auto">
              <a:xfrm>
                <a:off x="4267200" y="50292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6" name="Oval 15"/>
            <p:cNvSpPr/>
            <p:nvPr/>
          </p:nvSpPr>
          <p:spPr bwMode="auto">
            <a:xfrm>
              <a:off x="0" y="5943600"/>
              <a:ext cx="457200" cy="45720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6" name="Oval 5"/>
          <p:cNvSpPr/>
          <p:nvPr/>
        </p:nvSpPr>
        <p:spPr bwMode="auto">
          <a:xfrm>
            <a:off x="2434472" y="1843454"/>
            <a:ext cx="912829" cy="943708"/>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4" name="TextBox 73"/>
          <p:cNvSpPr txBox="1"/>
          <p:nvPr/>
        </p:nvSpPr>
        <p:spPr>
          <a:xfrm>
            <a:off x="6019801" y="1295400"/>
            <a:ext cx="2743200" cy="1323439"/>
          </a:xfrm>
          <a:prstGeom prst="rect">
            <a:avLst/>
          </a:prstGeom>
          <a:noFill/>
        </p:spPr>
        <p:txBody>
          <a:bodyPr wrap="square" rtlCol="0">
            <a:spAutoFit/>
          </a:bodyPr>
          <a:lstStyle/>
          <a:p>
            <a:pPr algn="just"/>
            <a:r>
              <a:rPr lang="en-US" sz="1600" dirty="0" smtClean="0"/>
              <a:t>What if we apply DC field</a:t>
            </a:r>
          </a:p>
          <a:p>
            <a:pPr algn="just"/>
            <a:r>
              <a:rPr lang="en-US" sz="1600" dirty="0" smtClean="0"/>
              <a:t>(under DC we actually mean low frequency relative to optical frequency, i.e. up to 1THz</a:t>
            </a:r>
            <a:endParaRPr lang="en-US" sz="1600" dirty="0"/>
          </a:p>
        </p:txBody>
      </p:sp>
      <p:grpSp>
        <p:nvGrpSpPr>
          <p:cNvPr id="79" name="Group 78"/>
          <p:cNvGrpSpPr/>
          <p:nvPr/>
        </p:nvGrpSpPr>
        <p:grpSpPr>
          <a:xfrm>
            <a:off x="1066800" y="609600"/>
            <a:ext cx="712169" cy="457200"/>
            <a:chOff x="1066800" y="609600"/>
            <a:chExt cx="712169" cy="457200"/>
          </a:xfrm>
        </p:grpSpPr>
        <p:cxnSp>
          <p:nvCxnSpPr>
            <p:cNvPr id="76" name="Straight Arrow Connector 75"/>
            <p:cNvCxnSpPr/>
            <p:nvPr/>
          </p:nvCxnSpPr>
          <p:spPr bwMode="auto">
            <a:xfrm flipH="1">
              <a:off x="1066800" y="1066800"/>
              <a:ext cx="60960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77" name="TextBox 76"/>
            <p:cNvSpPr txBox="1"/>
            <p:nvPr/>
          </p:nvSpPr>
          <p:spPr>
            <a:xfrm>
              <a:off x="1219200" y="609600"/>
              <a:ext cx="559769" cy="369332"/>
            </a:xfrm>
            <a:prstGeom prst="rect">
              <a:avLst/>
            </a:prstGeom>
            <a:noFill/>
          </p:spPr>
          <p:txBody>
            <a:bodyPr wrap="none" rtlCol="0">
              <a:spAutoFit/>
            </a:bodyPr>
            <a:lstStyle/>
            <a:p>
              <a:r>
                <a:rPr lang="en-US" b="1" dirty="0" smtClean="0"/>
                <a:t>E</a:t>
              </a:r>
              <a:r>
                <a:rPr lang="en-US" sz="1200" b="1" dirty="0" smtClean="0"/>
                <a:t>DC</a:t>
              </a:r>
              <a:endParaRPr lang="en-US" b="1" dirty="0"/>
            </a:p>
          </p:txBody>
        </p:sp>
      </p:grpSp>
      <p:sp>
        <p:nvSpPr>
          <p:cNvPr id="80" name="Oval 79"/>
          <p:cNvSpPr/>
          <p:nvPr/>
        </p:nvSpPr>
        <p:spPr bwMode="auto">
          <a:xfrm>
            <a:off x="2514600" y="1828800"/>
            <a:ext cx="912829" cy="943708"/>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1" name="TextBox 80"/>
          <p:cNvSpPr txBox="1"/>
          <p:nvPr/>
        </p:nvSpPr>
        <p:spPr>
          <a:xfrm>
            <a:off x="685800" y="3352800"/>
            <a:ext cx="7118295" cy="369332"/>
          </a:xfrm>
          <a:prstGeom prst="rect">
            <a:avLst/>
          </a:prstGeom>
          <a:noFill/>
        </p:spPr>
        <p:txBody>
          <a:bodyPr wrap="none" rtlCol="0">
            <a:spAutoFit/>
          </a:bodyPr>
          <a:lstStyle/>
          <a:p>
            <a:r>
              <a:rPr lang="en-US" dirty="0" smtClean="0"/>
              <a:t>It appears that impact should be different depending on sign of E</a:t>
            </a:r>
            <a:r>
              <a:rPr lang="en-US" sz="1200" b="1" dirty="0" smtClean="0"/>
              <a:t>DC</a:t>
            </a:r>
            <a:r>
              <a:rPr lang="en-US" dirty="0" smtClean="0"/>
              <a:t> </a:t>
            </a:r>
            <a:endParaRPr lang="en-US" dirty="0"/>
          </a:p>
        </p:txBody>
      </p:sp>
      <p:graphicFrame>
        <p:nvGraphicFramePr>
          <p:cNvPr id="155650" name="Object 2"/>
          <p:cNvGraphicFramePr>
            <a:graphicFrameLocks noChangeAspect="1"/>
          </p:cNvGraphicFramePr>
          <p:nvPr/>
        </p:nvGraphicFramePr>
        <p:xfrm>
          <a:off x="730250" y="4267200"/>
          <a:ext cx="3074988" cy="590550"/>
        </p:xfrm>
        <a:graphic>
          <a:graphicData uri="http://schemas.openxmlformats.org/presentationml/2006/ole">
            <mc:AlternateContent xmlns:mc="http://schemas.openxmlformats.org/markup-compatibility/2006">
              <mc:Choice xmlns:v="urn:schemas-microsoft-com:vml" Requires="v">
                <p:oleObj spid="_x0000_s155798" name="Equation" r:id="rId3" imgW="2184120" imgH="419040" progId="Equation.DSMT4">
                  <p:embed/>
                </p:oleObj>
              </mc:Choice>
              <mc:Fallback>
                <p:oleObj name="Equation" r:id="rId3" imgW="2184120" imgH="419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0" y="4267200"/>
                        <a:ext cx="307498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 name="TextBox 82"/>
          <p:cNvSpPr txBox="1"/>
          <p:nvPr/>
        </p:nvSpPr>
        <p:spPr>
          <a:xfrm>
            <a:off x="533400" y="3733800"/>
            <a:ext cx="7096879" cy="369332"/>
          </a:xfrm>
          <a:prstGeom prst="rect">
            <a:avLst/>
          </a:prstGeom>
          <a:noFill/>
        </p:spPr>
        <p:txBody>
          <a:bodyPr wrap="none" rtlCol="0">
            <a:spAutoFit/>
          </a:bodyPr>
          <a:lstStyle/>
          <a:p>
            <a:r>
              <a:rPr lang="en-US" dirty="0" smtClean="0"/>
              <a:t>Let us solve equation of motion in the presence of DC and AC fields</a:t>
            </a:r>
            <a:endParaRPr lang="en-US" dirty="0"/>
          </a:p>
        </p:txBody>
      </p:sp>
      <p:grpSp>
        <p:nvGrpSpPr>
          <p:cNvPr id="99" name="Group 98"/>
          <p:cNvGrpSpPr/>
          <p:nvPr/>
        </p:nvGrpSpPr>
        <p:grpSpPr>
          <a:xfrm>
            <a:off x="2459398" y="675958"/>
            <a:ext cx="609600" cy="381000"/>
            <a:chOff x="2438400" y="152400"/>
            <a:chExt cx="609600" cy="381000"/>
          </a:xfrm>
        </p:grpSpPr>
        <p:cxnSp>
          <p:nvCxnSpPr>
            <p:cNvPr id="85" name="Straight Arrow Connector 84"/>
            <p:cNvCxnSpPr/>
            <p:nvPr/>
          </p:nvCxnSpPr>
          <p:spPr bwMode="auto">
            <a:xfrm flipH="1">
              <a:off x="2438400" y="533400"/>
              <a:ext cx="609600" cy="0"/>
            </a:xfrm>
            <a:prstGeom prst="straightConnector1">
              <a:avLst/>
            </a:prstGeom>
            <a:solidFill>
              <a:schemeClr val="accent1"/>
            </a:solidFill>
            <a:ln w="31750" cap="flat" cmpd="sng" algn="ctr">
              <a:solidFill>
                <a:srgbClr val="C00000"/>
              </a:solidFill>
              <a:prstDash val="solid"/>
              <a:round/>
              <a:headEnd type="none" w="med" len="med"/>
              <a:tailEnd type="triangle"/>
            </a:ln>
            <a:effectLst/>
          </p:spPr>
        </p:cxnSp>
        <p:sp>
          <p:nvSpPr>
            <p:cNvPr id="86" name="TextBox 85"/>
            <p:cNvSpPr txBox="1"/>
            <p:nvPr/>
          </p:nvSpPr>
          <p:spPr>
            <a:xfrm>
              <a:off x="2438400" y="152400"/>
              <a:ext cx="556563" cy="369332"/>
            </a:xfrm>
            <a:prstGeom prst="rect">
              <a:avLst/>
            </a:prstGeom>
            <a:noFill/>
          </p:spPr>
          <p:txBody>
            <a:bodyPr wrap="none" rtlCol="0">
              <a:spAutoFit/>
            </a:bodyPr>
            <a:lstStyle/>
            <a:p>
              <a:r>
                <a:rPr lang="en-US" b="1" dirty="0" smtClean="0"/>
                <a:t>E</a:t>
              </a:r>
              <a:r>
                <a:rPr lang="en-US" dirty="0" smtClean="0"/>
                <a:t>(</a:t>
              </a:r>
              <a:r>
                <a:rPr lang="en-US" dirty="0" smtClean="0">
                  <a:latin typeface="+mn-lt"/>
                </a:rPr>
                <a:t>t</a:t>
              </a:r>
              <a:r>
                <a:rPr lang="en-US" dirty="0" smtClean="0"/>
                <a:t>)</a:t>
              </a:r>
              <a:endParaRPr lang="en-US" dirty="0"/>
            </a:p>
          </p:txBody>
        </p:sp>
      </p:grpSp>
      <p:graphicFrame>
        <p:nvGraphicFramePr>
          <p:cNvPr id="155651" name="Object 3"/>
          <p:cNvGraphicFramePr>
            <a:graphicFrameLocks noChangeAspect="1"/>
          </p:cNvGraphicFramePr>
          <p:nvPr/>
        </p:nvGraphicFramePr>
        <p:xfrm>
          <a:off x="4267200" y="4343400"/>
          <a:ext cx="1481137" cy="401637"/>
        </p:xfrm>
        <a:graphic>
          <a:graphicData uri="http://schemas.openxmlformats.org/presentationml/2006/ole">
            <mc:AlternateContent xmlns:mc="http://schemas.openxmlformats.org/markup-compatibility/2006">
              <mc:Choice xmlns:v="urn:schemas-microsoft-com:vml" Requires="v">
                <p:oleObj spid="_x0000_s155799" name="Equation" r:id="rId5" imgW="888840" imgH="241200" progId="Equation.DSMT4">
                  <p:embed/>
                </p:oleObj>
              </mc:Choice>
              <mc:Fallback>
                <p:oleObj name="Equation" r:id="rId5" imgW="88884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343400"/>
                        <a:ext cx="148113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 name="TextBox 87"/>
          <p:cNvSpPr txBox="1"/>
          <p:nvPr/>
        </p:nvSpPr>
        <p:spPr>
          <a:xfrm>
            <a:off x="381000" y="4800600"/>
            <a:ext cx="2809423" cy="369332"/>
          </a:xfrm>
          <a:prstGeom prst="rect">
            <a:avLst/>
          </a:prstGeom>
          <a:noFill/>
        </p:spPr>
        <p:txBody>
          <a:bodyPr wrap="none" rtlCol="0">
            <a:spAutoFit/>
          </a:bodyPr>
          <a:lstStyle/>
          <a:p>
            <a:r>
              <a:rPr lang="en-US" dirty="0" smtClean="0"/>
              <a:t>We shall look for solution </a:t>
            </a:r>
            <a:endParaRPr lang="en-US" dirty="0"/>
          </a:p>
        </p:txBody>
      </p:sp>
      <p:graphicFrame>
        <p:nvGraphicFramePr>
          <p:cNvPr id="155652" name="Object 4"/>
          <p:cNvGraphicFramePr>
            <a:graphicFrameLocks noChangeAspect="1"/>
          </p:cNvGraphicFramePr>
          <p:nvPr/>
        </p:nvGraphicFramePr>
        <p:xfrm>
          <a:off x="3429000" y="4800600"/>
          <a:ext cx="4275138" cy="401638"/>
        </p:xfrm>
        <a:graphic>
          <a:graphicData uri="http://schemas.openxmlformats.org/presentationml/2006/ole">
            <mc:AlternateContent xmlns:mc="http://schemas.openxmlformats.org/markup-compatibility/2006">
              <mc:Choice xmlns:v="urn:schemas-microsoft-com:vml" Requires="v">
                <p:oleObj spid="_x0000_s155800" name="Equation" r:id="rId7" imgW="2565360" imgH="241200" progId="Equation.DSMT4">
                  <p:embed/>
                </p:oleObj>
              </mc:Choice>
              <mc:Fallback>
                <p:oleObj name="Equation" r:id="rId7" imgW="256536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800600"/>
                        <a:ext cx="427513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3" name="Object 5"/>
          <p:cNvGraphicFramePr>
            <a:graphicFrameLocks noChangeAspect="1"/>
          </p:cNvGraphicFramePr>
          <p:nvPr/>
        </p:nvGraphicFramePr>
        <p:xfrm>
          <a:off x="188913" y="5603875"/>
          <a:ext cx="6205537" cy="1254125"/>
        </p:xfrm>
        <a:graphic>
          <a:graphicData uri="http://schemas.openxmlformats.org/presentationml/2006/ole">
            <mc:AlternateContent xmlns:mc="http://schemas.openxmlformats.org/markup-compatibility/2006">
              <mc:Choice xmlns:v="urn:schemas-microsoft-com:vml" Requires="v">
                <p:oleObj spid="_x0000_s155801" name="Equation" r:id="rId9" imgW="4406760" imgH="888840" progId="Equation.DSMT4">
                  <p:embed/>
                </p:oleObj>
              </mc:Choice>
              <mc:Fallback>
                <p:oleObj name="Equation" r:id="rId9" imgW="4406760" imgH="8888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13" y="5603875"/>
                        <a:ext cx="6205537"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 name="TextBox 90"/>
          <p:cNvSpPr txBox="1"/>
          <p:nvPr/>
        </p:nvSpPr>
        <p:spPr>
          <a:xfrm>
            <a:off x="4343400" y="5181600"/>
            <a:ext cx="4012637" cy="307777"/>
          </a:xfrm>
          <a:prstGeom prst="rect">
            <a:avLst/>
          </a:prstGeom>
          <a:noFill/>
        </p:spPr>
        <p:txBody>
          <a:bodyPr wrap="none" rtlCol="0">
            <a:spAutoFit/>
          </a:bodyPr>
          <a:lstStyle/>
          <a:p>
            <a:r>
              <a:rPr lang="en-US" sz="1400" dirty="0" smtClean="0"/>
              <a:t>(the third term is much smaller than the first two)</a:t>
            </a:r>
            <a:endParaRPr lang="en-US" sz="1400" dirty="0"/>
          </a:p>
        </p:txBody>
      </p:sp>
      <p:grpSp>
        <p:nvGrpSpPr>
          <p:cNvPr id="98" name="Group 97"/>
          <p:cNvGrpSpPr/>
          <p:nvPr/>
        </p:nvGrpSpPr>
        <p:grpSpPr>
          <a:xfrm>
            <a:off x="685800" y="6096000"/>
            <a:ext cx="7733672" cy="762000"/>
            <a:chOff x="685800" y="6096000"/>
            <a:chExt cx="7733672" cy="762000"/>
          </a:xfrm>
        </p:grpSpPr>
        <p:sp>
          <p:nvSpPr>
            <p:cNvPr id="93" name="Oval 92"/>
            <p:cNvSpPr/>
            <p:nvPr/>
          </p:nvSpPr>
          <p:spPr bwMode="auto">
            <a:xfrm>
              <a:off x="685800" y="6096000"/>
              <a:ext cx="1066800" cy="762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4" name="TextBox 93"/>
            <p:cNvSpPr txBox="1"/>
            <p:nvPr/>
          </p:nvSpPr>
          <p:spPr>
            <a:xfrm>
              <a:off x="5562600" y="6488668"/>
              <a:ext cx="2856872" cy="276999"/>
            </a:xfrm>
            <a:prstGeom prst="rect">
              <a:avLst/>
            </a:prstGeom>
            <a:noFill/>
          </p:spPr>
          <p:txBody>
            <a:bodyPr wrap="none" rtlCol="0">
              <a:spAutoFit/>
            </a:bodyPr>
            <a:lstStyle/>
            <a:p>
              <a:r>
                <a:rPr lang="en-US" sz="1200" dirty="0" smtClean="0"/>
                <a:t>Second harmonic term – omit it for now</a:t>
              </a:r>
              <a:endParaRPr lang="en-US" sz="1200" dirty="0"/>
            </a:p>
          </p:txBody>
        </p:sp>
        <p:cxnSp>
          <p:nvCxnSpPr>
            <p:cNvPr id="96" name="Straight Arrow Connector 95"/>
            <p:cNvCxnSpPr>
              <a:endCxn id="93" idx="5"/>
            </p:cNvCxnSpPr>
            <p:nvPr/>
          </p:nvCxnSpPr>
          <p:spPr bwMode="auto">
            <a:xfrm flipH="1">
              <a:off x="1596371" y="6705600"/>
              <a:ext cx="4118629" cy="408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02" name="Group 101"/>
          <p:cNvGrpSpPr/>
          <p:nvPr/>
        </p:nvGrpSpPr>
        <p:grpSpPr>
          <a:xfrm>
            <a:off x="3962400" y="5791200"/>
            <a:ext cx="5181600" cy="533400"/>
            <a:chOff x="3962400" y="5791200"/>
            <a:chExt cx="5181600" cy="533400"/>
          </a:xfrm>
        </p:grpSpPr>
        <p:sp>
          <p:nvSpPr>
            <p:cNvPr id="92" name="TextBox 91"/>
            <p:cNvSpPr txBox="1"/>
            <p:nvPr/>
          </p:nvSpPr>
          <p:spPr>
            <a:xfrm>
              <a:off x="6392926" y="5791200"/>
              <a:ext cx="2751074" cy="276999"/>
            </a:xfrm>
            <a:prstGeom prst="rect">
              <a:avLst/>
            </a:prstGeom>
            <a:noFill/>
          </p:spPr>
          <p:txBody>
            <a:bodyPr wrap="none" rtlCol="0">
              <a:spAutoFit/>
            </a:bodyPr>
            <a:lstStyle/>
            <a:p>
              <a:r>
                <a:rPr lang="en-US" sz="1200" dirty="0" smtClean="0"/>
                <a:t>(higher order terms can be neglected)</a:t>
              </a:r>
              <a:endParaRPr lang="en-US" sz="1200" dirty="0"/>
            </a:p>
          </p:txBody>
        </p:sp>
        <p:cxnSp>
          <p:nvCxnSpPr>
            <p:cNvPr id="101" name="Elbow Connector 100"/>
            <p:cNvCxnSpPr/>
            <p:nvPr/>
          </p:nvCxnSpPr>
          <p:spPr bwMode="auto">
            <a:xfrm rot="10800000" flipV="1">
              <a:off x="3962400" y="6096000"/>
              <a:ext cx="2438400" cy="2286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box(in)">
                                      <p:cBhvr>
                                        <p:cTn id="17" dur="500"/>
                                        <p:tgtEl>
                                          <p:spTgt spid="74"/>
                                        </p:tgtEl>
                                      </p:cBhvr>
                                    </p:animEffect>
                                  </p:childTnLst>
                                </p:cTn>
                              </p:par>
                              <p:par>
                                <p:cTn id="18" presetID="4" presetClass="entr" presetSubtype="16" fill="hold"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box(in)">
                                      <p:cBhvr>
                                        <p:cTn id="20" dur="500"/>
                                        <p:tgtEl>
                                          <p:spTgt spid="7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mph" presetSubtype="0" grpId="1" nodeType="clickEffect">
                                  <p:stCondLst>
                                    <p:cond delay="0"/>
                                  </p:stCondLst>
                                  <p:childTnLst>
                                    <p:set>
                                      <p:cBhvr rctx="PPT">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box(in)">
                                      <p:cBhvr>
                                        <p:cTn id="28" dur="500"/>
                                        <p:tgtEl>
                                          <p:spTgt spid="8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box(in)">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box(in)">
                                      <p:cBhvr>
                                        <p:cTn id="38" dur="500"/>
                                        <p:tgtEl>
                                          <p:spTgt spid="83"/>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animEffect transition="in" filter="box(in)">
                                      <p:cBhvr>
                                        <p:cTn id="43" dur="500"/>
                                        <p:tgtEl>
                                          <p:spTgt spid="99"/>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55650"/>
                                        </p:tgtEl>
                                        <p:attrNameLst>
                                          <p:attrName>style.visibility</p:attrName>
                                        </p:attrNameLst>
                                      </p:cBhvr>
                                      <p:to>
                                        <p:strVal val="visible"/>
                                      </p:to>
                                    </p:set>
                                    <p:animEffect transition="in" filter="box(in)">
                                      <p:cBhvr>
                                        <p:cTn id="48" dur="500"/>
                                        <p:tgtEl>
                                          <p:spTgt spid="155650"/>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box(in)">
                                      <p:cBhvr>
                                        <p:cTn id="53" dur="500"/>
                                        <p:tgtEl>
                                          <p:spTgt spid="88"/>
                                        </p:tgtEl>
                                      </p:cBhvr>
                                    </p:animEffect>
                                  </p:childTnLst>
                                </p:cTn>
                              </p:par>
                              <p:par>
                                <p:cTn id="54" presetID="4" presetClass="entr" presetSubtype="16" fill="hold" nodeType="withEffect">
                                  <p:stCondLst>
                                    <p:cond delay="0"/>
                                  </p:stCondLst>
                                  <p:childTnLst>
                                    <p:set>
                                      <p:cBhvr>
                                        <p:cTn id="55" dur="1" fill="hold">
                                          <p:stCondLst>
                                            <p:cond delay="0"/>
                                          </p:stCondLst>
                                        </p:cTn>
                                        <p:tgtEl>
                                          <p:spTgt spid="155651"/>
                                        </p:tgtEl>
                                        <p:attrNameLst>
                                          <p:attrName>style.visibility</p:attrName>
                                        </p:attrNameLst>
                                      </p:cBhvr>
                                      <p:to>
                                        <p:strVal val="visible"/>
                                      </p:to>
                                    </p:set>
                                    <p:animEffect transition="in" filter="box(in)">
                                      <p:cBhvr>
                                        <p:cTn id="56" dur="500"/>
                                        <p:tgtEl>
                                          <p:spTgt spid="155651"/>
                                        </p:tgtEl>
                                      </p:cBhvr>
                                    </p:animEffect>
                                  </p:childTnLst>
                                </p:cTn>
                              </p:par>
                              <p:par>
                                <p:cTn id="57" presetID="4" presetClass="entr" presetSubtype="16" fill="hold" nodeType="withEffect">
                                  <p:stCondLst>
                                    <p:cond delay="0"/>
                                  </p:stCondLst>
                                  <p:childTnLst>
                                    <p:set>
                                      <p:cBhvr>
                                        <p:cTn id="58" dur="1" fill="hold">
                                          <p:stCondLst>
                                            <p:cond delay="0"/>
                                          </p:stCondLst>
                                        </p:cTn>
                                        <p:tgtEl>
                                          <p:spTgt spid="155652"/>
                                        </p:tgtEl>
                                        <p:attrNameLst>
                                          <p:attrName>style.visibility</p:attrName>
                                        </p:attrNameLst>
                                      </p:cBhvr>
                                      <p:to>
                                        <p:strVal val="visible"/>
                                      </p:to>
                                    </p:set>
                                    <p:animEffect transition="in" filter="box(in)">
                                      <p:cBhvr>
                                        <p:cTn id="59" dur="500"/>
                                        <p:tgtEl>
                                          <p:spTgt spid="155652"/>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box(in)">
                                      <p:cBhvr>
                                        <p:cTn id="64" dur="500"/>
                                        <p:tgtEl>
                                          <p:spTgt spid="91"/>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155653"/>
                                        </p:tgtEl>
                                        <p:attrNameLst>
                                          <p:attrName>style.visibility</p:attrName>
                                        </p:attrNameLst>
                                      </p:cBhvr>
                                      <p:to>
                                        <p:strVal val="visible"/>
                                      </p:to>
                                    </p:set>
                                    <p:animEffect transition="in" filter="box(in)">
                                      <p:cBhvr>
                                        <p:cTn id="69" dur="500"/>
                                        <p:tgtEl>
                                          <p:spTgt spid="155653"/>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102"/>
                                        </p:tgtEl>
                                        <p:attrNameLst>
                                          <p:attrName>style.visibility</p:attrName>
                                        </p:attrNameLst>
                                      </p:cBhvr>
                                      <p:to>
                                        <p:strVal val="visible"/>
                                      </p:to>
                                    </p:set>
                                    <p:animEffect transition="in" filter="box(in)">
                                      <p:cBhvr>
                                        <p:cTn id="74" dur="500"/>
                                        <p:tgtEl>
                                          <p:spTgt spid="102"/>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box(in)">
                                      <p:cBhvr>
                                        <p:cTn id="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4" grpId="0"/>
      <p:bldP spid="80" grpId="0" animBg="1"/>
      <p:bldP spid="81" grpId="0"/>
      <p:bldP spid="83" grpId="0"/>
      <p:bldP spid="88" grpId="0"/>
      <p:bldP spid="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2800" dirty="0" smtClean="0"/>
              <a:t>Nonlinear susceptibility</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5</a:t>
            </a:fld>
            <a:endParaRPr lang="en-US" dirty="0"/>
          </a:p>
        </p:txBody>
      </p:sp>
      <p:graphicFrame>
        <p:nvGraphicFramePr>
          <p:cNvPr id="157698" name="Object 2"/>
          <p:cNvGraphicFramePr>
            <a:graphicFrameLocks noChangeAspect="1"/>
          </p:cNvGraphicFramePr>
          <p:nvPr/>
        </p:nvGraphicFramePr>
        <p:xfrm>
          <a:off x="304800" y="1219200"/>
          <a:ext cx="6149976" cy="1038225"/>
        </p:xfrm>
        <a:graphic>
          <a:graphicData uri="http://schemas.openxmlformats.org/presentationml/2006/ole">
            <mc:AlternateContent xmlns:mc="http://schemas.openxmlformats.org/markup-compatibility/2006">
              <mc:Choice xmlns:v="urn:schemas-microsoft-com:vml" Requires="v">
                <p:oleObj spid="_x0000_s158166" name="Equation" r:id="rId3" imgW="4368600" imgH="736560" progId="Equation.DSMT4">
                  <p:embed/>
                </p:oleObj>
              </mc:Choice>
              <mc:Fallback>
                <p:oleObj name="Equation" r:id="rId3" imgW="4368600" imgH="736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6149976"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04800" y="2362200"/>
            <a:ext cx="6288901" cy="369332"/>
          </a:xfrm>
          <a:prstGeom prst="rect">
            <a:avLst/>
          </a:prstGeom>
          <a:noFill/>
        </p:spPr>
        <p:txBody>
          <a:bodyPr wrap="none" rtlCol="0">
            <a:spAutoFit/>
          </a:bodyPr>
          <a:lstStyle/>
          <a:p>
            <a:r>
              <a:rPr lang="en-US" dirty="0" smtClean="0"/>
              <a:t>Combine the terms of the same order and time dependence</a:t>
            </a:r>
            <a:endParaRPr lang="en-US" dirty="0"/>
          </a:p>
        </p:txBody>
      </p:sp>
      <p:graphicFrame>
        <p:nvGraphicFramePr>
          <p:cNvPr id="157699" name="Object 3"/>
          <p:cNvGraphicFramePr>
            <a:graphicFrameLocks noChangeAspect="1"/>
          </p:cNvGraphicFramePr>
          <p:nvPr/>
        </p:nvGraphicFramePr>
        <p:xfrm>
          <a:off x="381000" y="2819400"/>
          <a:ext cx="2879725" cy="669925"/>
        </p:xfrm>
        <a:graphic>
          <a:graphicData uri="http://schemas.openxmlformats.org/presentationml/2006/ole">
            <mc:AlternateContent xmlns:mc="http://schemas.openxmlformats.org/markup-compatibility/2006">
              <mc:Choice xmlns:v="urn:schemas-microsoft-com:vml" Requires="v">
                <p:oleObj spid="_x0000_s158167" name="Equation" r:id="rId5" imgW="2044440" imgH="431640" progId="Equation.DSMT4">
                  <p:embed/>
                </p:oleObj>
              </mc:Choice>
              <mc:Fallback>
                <p:oleObj name="Equation" r:id="rId5" imgW="204444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819400"/>
                        <a:ext cx="28797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0" name="Object 4"/>
          <p:cNvGraphicFramePr>
            <a:graphicFrameLocks noChangeAspect="1"/>
          </p:cNvGraphicFramePr>
          <p:nvPr/>
        </p:nvGraphicFramePr>
        <p:xfrm>
          <a:off x="3276600" y="2743200"/>
          <a:ext cx="1627188" cy="669925"/>
        </p:xfrm>
        <a:graphic>
          <a:graphicData uri="http://schemas.openxmlformats.org/presentationml/2006/ole">
            <mc:AlternateContent xmlns:mc="http://schemas.openxmlformats.org/markup-compatibility/2006">
              <mc:Choice xmlns:v="urn:schemas-microsoft-com:vml" Requires="v">
                <p:oleObj spid="_x0000_s158168" name="Equation" r:id="rId7" imgW="1155600" imgH="431640" progId="Equation.DSMT4">
                  <p:embed/>
                </p:oleObj>
              </mc:Choice>
              <mc:Fallback>
                <p:oleObj name="Equation" r:id="rId7" imgW="1155600" imgH="4316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743200"/>
                        <a:ext cx="1627188"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5105400" y="2895600"/>
            <a:ext cx="3647152" cy="369332"/>
          </a:xfrm>
          <a:prstGeom prst="rect">
            <a:avLst/>
          </a:prstGeom>
          <a:noFill/>
        </p:spPr>
        <p:txBody>
          <a:bodyPr wrap="none" rtlCol="0">
            <a:spAutoFit/>
          </a:bodyPr>
          <a:lstStyle/>
          <a:p>
            <a:r>
              <a:rPr lang="en-US" dirty="0" smtClean="0"/>
              <a:t>Linear motion at optical frequency</a:t>
            </a:r>
            <a:endParaRPr lang="en-US" dirty="0"/>
          </a:p>
        </p:txBody>
      </p:sp>
      <p:graphicFrame>
        <p:nvGraphicFramePr>
          <p:cNvPr id="157701" name="Object 5"/>
          <p:cNvGraphicFramePr>
            <a:graphicFrameLocks noChangeAspect="1"/>
          </p:cNvGraphicFramePr>
          <p:nvPr>
            <p:extLst>
              <p:ext uri="{D42A27DB-BD31-4B8C-83A1-F6EECF244321}">
                <p14:modId xmlns:p14="http://schemas.microsoft.com/office/powerpoint/2010/main" val="3553597166"/>
              </p:ext>
            </p:extLst>
          </p:nvPr>
        </p:nvGraphicFramePr>
        <p:xfrm>
          <a:off x="304800" y="3429000"/>
          <a:ext cx="1716088" cy="609600"/>
        </p:xfrm>
        <a:graphic>
          <a:graphicData uri="http://schemas.openxmlformats.org/presentationml/2006/ole">
            <mc:AlternateContent xmlns:mc="http://schemas.openxmlformats.org/markup-compatibility/2006">
              <mc:Choice xmlns:v="urn:schemas-microsoft-com:vml" Requires="v">
                <p:oleObj spid="_x0000_s158169" name="Equation" r:id="rId9" imgW="1218960" imgH="431640" progId="Equation.DSMT4">
                  <p:embed/>
                </p:oleObj>
              </mc:Choice>
              <mc:Fallback>
                <p:oleObj name="Equation" r:id="rId9" imgW="1218960" imgH="4316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429000"/>
                        <a:ext cx="17160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2" name="Object 6"/>
          <p:cNvGraphicFramePr>
            <a:graphicFrameLocks noChangeAspect="1"/>
          </p:cNvGraphicFramePr>
          <p:nvPr/>
        </p:nvGraphicFramePr>
        <p:xfrm>
          <a:off x="2667000" y="3429000"/>
          <a:ext cx="1020762" cy="609600"/>
        </p:xfrm>
        <a:graphic>
          <a:graphicData uri="http://schemas.openxmlformats.org/presentationml/2006/ole">
            <mc:AlternateContent xmlns:mc="http://schemas.openxmlformats.org/markup-compatibility/2006">
              <mc:Choice xmlns:v="urn:schemas-microsoft-com:vml" Requires="v">
                <p:oleObj spid="_x0000_s158170" name="Equation" r:id="rId11" imgW="723600" imgH="431640" progId="Equation.DSMT4">
                  <p:embed/>
                </p:oleObj>
              </mc:Choice>
              <mc:Fallback>
                <p:oleObj name="Equation" r:id="rId11" imgW="723600" imgH="4316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3429000"/>
                        <a:ext cx="10207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4648200" y="3429000"/>
            <a:ext cx="3467616" cy="369332"/>
          </a:xfrm>
          <a:prstGeom prst="rect">
            <a:avLst/>
          </a:prstGeom>
          <a:noFill/>
        </p:spPr>
        <p:txBody>
          <a:bodyPr wrap="none" rtlCol="0">
            <a:spAutoFit/>
          </a:bodyPr>
          <a:lstStyle/>
          <a:p>
            <a:r>
              <a:rPr lang="en-US" dirty="0" smtClean="0"/>
              <a:t>DC shift  (low frequency motion)</a:t>
            </a:r>
            <a:endParaRPr lang="en-US" dirty="0"/>
          </a:p>
        </p:txBody>
      </p:sp>
      <p:graphicFrame>
        <p:nvGraphicFramePr>
          <p:cNvPr id="157703" name="Object 7"/>
          <p:cNvGraphicFramePr>
            <a:graphicFrameLocks noChangeAspect="1"/>
          </p:cNvGraphicFramePr>
          <p:nvPr/>
        </p:nvGraphicFramePr>
        <p:xfrm>
          <a:off x="152400" y="4038600"/>
          <a:ext cx="3754437" cy="608012"/>
        </p:xfrm>
        <a:graphic>
          <a:graphicData uri="http://schemas.openxmlformats.org/presentationml/2006/ole">
            <mc:AlternateContent xmlns:mc="http://schemas.openxmlformats.org/markup-compatibility/2006">
              <mc:Choice xmlns:v="urn:schemas-microsoft-com:vml" Requires="v">
                <p:oleObj spid="_x0000_s158171" name="Equation" r:id="rId13" imgW="2666880" imgH="431640" progId="Equation.DSMT4">
                  <p:embed/>
                </p:oleObj>
              </mc:Choice>
              <mc:Fallback>
                <p:oleObj name="Equation" r:id="rId13" imgW="2666880" imgH="43164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4038600"/>
                        <a:ext cx="3754437"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4" name="Object 8"/>
          <p:cNvGraphicFramePr>
            <a:graphicFrameLocks noChangeAspect="1"/>
          </p:cNvGraphicFramePr>
          <p:nvPr/>
        </p:nvGraphicFramePr>
        <p:xfrm>
          <a:off x="3962400" y="4038600"/>
          <a:ext cx="1538288" cy="608013"/>
        </p:xfrm>
        <a:graphic>
          <a:graphicData uri="http://schemas.openxmlformats.org/presentationml/2006/ole">
            <mc:AlternateContent xmlns:mc="http://schemas.openxmlformats.org/markup-compatibility/2006">
              <mc:Choice xmlns:v="urn:schemas-microsoft-com:vml" Requires="v">
                <p:oleObj spid="_x0000_s158172" name="Equation" r:id="rId15" imgW="1091880" imgH="431640" progId="Equation.DSMT4">
                  <p:embed/>
                </p:oleObj>
              </mc:Choice>
              <mc:Fallback>
                <p:oleObj name="Equation" r:id="rId15" imgW="1091880" imgH="43164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2400" y="4038600"/>
                        <a:ext cx="1538288"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5" name="Object 9"/>
          <p:cNvGraphicFramePr>
            <a:graphicFrameLocks noChangeAspect="1"/>
          </p:cNvGraphicFramePr>
          <p:nvPr>
            <p:extLst>
              <p:ext uri="{D42A27DB-BD31-4B8C-83A1-F6EECF244321}">
                <p14:modId xmlns:p14="http://schemas.microsoft.com/office/powerpoint/2010/main" val="4126838305"/>
              </p:ext>
            </p:extLst>
          </p:nvPr>
        </p:nvGraphicFramePr>
        <p:xfrm>
          <a:off x="5508625" y="4003675"/>
          <a:ext cx="1895475" cy="750888"/>
        </p:xfrm>
        <a:graphic>
          <a:graphicData uri="http://schemas.openxmlformats.org/presentationml/2006/ole">
            <mc:AlternateContent xmlns:mc="http://schemas.openxmlformats.org/markup-compatibility/2006">
              <mc:Choice xmlns:v="urn:schemas-microsoft-com:vml" Requires="v">
                <p:oleObj spid="_x0000_s158173" name="Equation" r:id="rId17" imgW="1346040" imgH="533160" progId="Equation.DSMT4">
                  <p:embed/>
                </p:oleObj>
              </mc:Choice>
              <mc:Fallback>
                <p:oleObj name="Equation" r:id="rId17" imgW="1346040" imgH="533160" progId="Equation.DSMT4">
                  <p:embed/>
                  <p:pic>
                    <p:nvPicPr>
                      <p:cNvPr id="0" name="Picture 9"/>
                      <p:cNvPicPr>
                        <a:picLocks noChangeAspect="1" noChangeArrowheads="1"/>
                      </p:cNvPicPr>
                      <p:nvPr/>
                    </p:nvPicPr>
                    <p:blipFill>
                      <a:blip r:embed="rId18"/>
                      <a:srcRect/>
                      <a:stretch>
                        <a:fillRect/>
                      </a:stretch>
                    </p:blipFill>
                    <p:spPr bwMode="auto">
                      <a:xfrm>
                        <a:off x="5508625" y="4003675"/>
                        <a:ext cx="189547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0" y="4572000"/>
            <a:ext cx="3616375" cy="338554"/>
          </a:xfrm>
          <a:prstGeom prst="rect">
            <a:avLst/>
          </a:prstGeom>
          <a:noFill/>
        </p:spPr>
        <p:txBody>
          <a:bodyPr wrap="none" rtlCol="0">
            <a:spAutoFit/>
          </a:bodyPr>
          <a:lstStyle/>
          <a:p>
            <a:r>
              <a:rPr lang="en-US" sz="1600" dirty="0" smtClean="0"/>
              <a:t>Total polarization at optical  frequency</a:t>
            </a:r>
            <a:endParaRPr lang="en-US" sz="1600" dirty="0"/>
          </a:p>
        </p:txBody>
      </p:sp>
      <p:graphicFrame>
        <p:nvGraphicFramePr>
          <p:cNvPr id="157706" name="Object 10"/>
          <p:cNvGraphicFramePr>
            <a:graphicFrameLocks noChangeAspect="1"/>
          </p:cNvGraphicFramePr>
          <p:nvPr>
            <p:extLst>
              <p:ext uri="{D42A27DB-BD31-4B8C-83A1-F6EECF244321}">
                <p14:modId xmlns:p14="http://schemas.microsoft.com/office/powerpoint/2010/main" val="1604342649"/>
              </p:ext>
            </p:extLst>
          </p:nvPr>
        </p:nvGraphicFramePr>
        <p:xfrm>
          <a:off x="-33338" y="4784725"/>
          <a:ext cx="8559801" cy="835025"/>
        </p:xfrm>
        <a:graphic>
          <a:graphicData uri="http://schemas.openxmlformats.org/presentationml/2006/ole">
            <mc:AlternateContent xmlns:mc="http://schemas.openxmlformats.org/markup-compatibility/2006">
              <mc:Choice xmlns:v="urn:schemas-microsoft-com:vml" Requires="v">
                <p:oleObj spid="_x0000_s158174" name="Equation" r:id="rId19" imgW="6514920" imgH="634680" progId="Equation.DSMT4">
                  <p:embed/>
                </p:oleObj>
              </mc:Choice>
              <mc:Fallback>
                <p:oleObj name="Equation" r:id="rId19" imgW="6514920" imgH="634680" progId="Equation.DSMT4">
                  <p:embed/>
                  <p:pic>
                    <p:nvPicPr>
                      <p:cNvPr id="0" name="Picture 10"/>
                      <p:cNvPicPr>
                        <a:picLocks noChangeAspect="1" noChangeArrowheads="1"/>
                      </p:cNvPicPr>
                      <p:nvPr/>
                    </p:nvPicPr>
                    <p:blipFill>
                      <a:blip r:embed="rId20"/>
                      <a:srcRect/>
                      <a:stretch>
                        <a:fillRect/>
                      </a:stretch>
                    </p:blipFill>
                    <p:spPr bwMode="auto">
                      <a:xfrm>
                        <a:off x="-33338" y="4784725"/>
                        <a:ext cx="8559801"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Box 16"/>
          <p:cNvSpPr txBox="1"/>
          <p:nvPr/>
        </p:nvSpPr>
        <p:spPr>
          <a:xfrm>
            <a:off x="0" y="5638800"/>
            <a:ext cx="3119765" cy="338554"/>
          </a:xfrm>
          <a:prstGeom prst="rect">
            <a:avLst/>
          </a:prstGeom>
          <a:noFill/>
        </p:spPr>
        <p:txBody>
          <a:bodyPr wrap="none" rtlCol="0">
            <a:spAutoFit/>
          </a:bodyPr>
          <a:lstStyle/>
          <a:p>
            <a:r>
              <a:rPr lang="en-US" sz="1600" dirty="0" smtClean="0"/>
              <a:t>Linear or 1</a:t>
            </a:r>
            <a:r>
              <a:rPr lang="en-US" sz="1600" baseline="30000" dirty="0" smtClean="0"/>
              <a:t>st</a:t>
            </a:r>
            <a:r>
              <a:rPr lang="en-US" sz="1600" dirty="0" smtClean="0"/>
              <a:t> order Susceptibility </a:t>
            </a:r>
            <a:endParaRPr lang="en-US" sz="1600" dirty="0"/>
          </a:p>
        </p:txBody>
      </p:sp>
      <p:graphicFrame>
        <p:nvGraphicFramePr>
          <p:cNvPr id="157708" name="Object 12"/>
          <p:cNvGraphicFramePr>
            <a:graphicFrameLocks noChangeAspect="1"/>
          </p:cNvGraphicFramePr>
          <p:nvPr/>
        </p:nvGraphicFramePr>
        <p:xfrm>
          <a:off x="3048000" y="5562600"/>
          <a:ext cx="1905000" cy="555000"/>
        </p:xfrm>
        <a:graphic>
          <a:graphicData uri="http://schemas.openxmlformats.org/presentationml/2006/ole">
            <mc:AlternateContent xmlns:mc="http://schemas.openxmlformats.org/markup-compatibility/2006">
              <mc:Choice xmlns:v="urn:schemas-microsoft-com:vml" Requires="v">
                <p:oleObj spid="_x0000_s158175" name="Equation" r:id="rId21" imgW="1612800" imgH="469800" progId="Equation.DSMT4">
                  <p:embed/>
                </p:oleObj>
              </mc:Choice>
              <mc:Fallback>
                <p:oleObj name="Equation" r:id="rId21" imgW="1612800" imgH="469800" progId="Equation.DSMT4">
                  <p:embed/>
                  <p:pic>
                    <p:nvPicPr>
                      <p:cNvPr id="0" name="Picture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000" y="5562600"/>
                        <a:ext cx="1905000" cy="55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Box 19"/>
          <p:cNvSpPr txBox="1"/>
          <p:nvPr/>
        </p:nvSpPr>
        <p:spPr>
          <a:xfrm>
            <a:off x="0" y="6248400"/>
            <a:ext cx="3228769" cy="338554"/>
          </a:xfrm>
          <a:prstGeom prst="rect">
            <a:avLst/>
          </a:prstGeom>
          <a:noFill/>
        </p:spPr>
        <p:txBody>
          <a:bodyPr wrap="none" rtlCol="0">
            <a:spAutoFit/>
          </a:bodyPr>
          <a:lstStyle/>
          <a:p>
            <a:r>
              <a:rPr lang="en-US" sz="1600" dirty="0" smtClean="0"/>
              <a:t>Nonlinear 2</a:t>
            </a:r>
            <a:r>
              <a:rPr lang="en-US" sz="1600" baseline="30000" dirty="0" smtClean="0"/>
              <a:t>nd</a:t>
            </a:r>
            <a:r>
              <a:rPr lang="en-US" sz="1600" dirty="0" smtClean="0"/>
              <a:t> order Susceptibility </a:t>
            </a:r>
            <a:endParaRPr lang="en-US" sz="1600" dirty="0"/>
          </a:p>
        </p:txBody>
      </p:sp>
      <p:graphicFrame>
        <p:nvGraphicFramePr>
          <p:cNvPr id="157709" name="Object 13"/>
          <p:cNvGraphicFramePr>
            <a:graphicFrameLocks noChangeAspect="1"/>
          </p:cNvGraphicFramePr>
          <p:nvPr>
            <p:extLst>
              <p:ext uri="{D42A27DB-BD31-4B8C-83A1-F6EECF244321}">
                <p14:modId xmlns:p14="http://schemas.microsoft.com/office/powerpoint/2010/main" val="1650539750"/>
              </p:ext>
            </p:extLst>
          </p:nvPr>
        </p:nvGraphicFramePr>
        <p:xfrm>
          <a:off x="3382963" y="6088063"/>
          <a:ext cx="1987550" cy="625475"/>
        </p:xfrm>
        <a:graphic>
          <a:graphicData uri="http://schemas.openxmlformats.org/presentationml/2006/ole">
            <mc:AlternateContent xmlns:mc="http://schemas.openxmlformats.org/markup-compatibility/2006">
              <mc:Choice xmlns:v="urn:schemas-microsoft-com:vml" Requires="v">
                <p:oleObj spid="_x0000_s158176" name="Equation" r:id="rId23" imgW="1739880" imgH="545760" progId="Equation.DSMT4">
                  <p:embed/>
                </p:oleObj>
              </mc:Choice>
              <mc:Fallback>
                <p:oleObj name="Equation" r:id="rId23" imgW="1739880" imgH="545760" progId="Equation.DSMT4">
                  <p:embed/>
                  <p:pic>
                    <p:nvPicPr>
                      <p:cNvPr id="0" name="Picture 13"/>
                      <p:cNvPicPr>
                        <a:picLocks noChangeAspect="1" noChangeArrowheads="1"/>
                      </p:cNvPicPr>
                      <p:nvPr/>
                    </p:nvPicPr>
                    <p:blipFill>
                      <a:blip r:embed="rId24"/>
                      <a:srcRect/>
                      <a:stretch>
                        <a:fillRect/>
                      </a:stretch>
                    </p:blipFill>
                    <p:spPr bwMode="auto">
                      <a:xfrm>
                        <a:off x="3382963" y="6088063"/>
                        <a:ext cx="198755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Box 21"/>
          <p:cNvSpPr txBox="1"/>
          <p:nvPr/>
        </p:nvSpPr>
        <p:spPr>
          <a:xfrm>
            <a:off x="5638800" y="6172200"/>
            <a:ext cx="1249060" cy="369332"/>
          </a:xfrm>
          <a:prstGeom prst="rect">
            <a:avLst/>
          </a:prstGeom>
          <a:noFill/>
        </p:spPr>
        <p:txBody>
          <a:bodyPr wrap="none" rtlCol="0">
            <a:spAutoFit/>
          </a:bodyPr>
          <a:lstStyle/>
          <a:p>
            <a:r>
              <a:rPr lang="en-US" dirty="0" smtClean="0"/>
              <a:t>Units: m/V</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40359769"/>
              </p:ext>
            </p:extLst>
          </p:nvPr>
        </p:nvGraphicFramePr>
        <p:xfrm>
          <a:off x="5466090" y="5579477"/>
          <a:ext cx="685800" cy="457200"/>
        </p:xfrm>
        <a:graphic>
          <a:graphicData uri="http://schemas.openxmlformats.org/presentationml/2006/ole">
            <mc:AlternateContent xmlns:mc="http://schemas.openxmlformats.org/markup-compatibility/2006">
              <mc:Choice xmlns:v="urn:schemas-microsoft-com:vml" Requires="v">
                <p:oleObj spid="_x0000_s158177" name="Equation" r:id="rId25" imgW="685800" imgH="457200" progId="Equation.DSMT4">
                  <p:embed/>
                </p:oleObj>
              </mc:Choice>
              <mc:Fallback>
                <p:oleObj name="Equation" r:id="rId25" imgW="685800" imgH="457200" progId="Equation.DSMT4">
                  <p:embed/>
                  <p:pic>
                    <p:nvPicPr>
                      <p:cNvPr id="0" name=""/>
                      <p:cNvPicPr/>
                      <p:nvPr/>
                    </p:nvPicPr>
                    <p:blipFill>
                      <a:blip r:embed="rId26"/>
                      <a:stretch>
                        <a:fillRect/>
                      </a:stretch>
                    </p:blipFill>
                    <p:spPr>
                      <a:xfrm>
                        <a:off x="5466090" y="5579477"/>
                        <a:ext cx="685800" cy="457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box(in)">
                                      <p:cBhvr>
                                        <p:cTn id="7" dur="500"/>
                                        <p:tgtEl>
                                          <p:spTgt spid="1576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7699"/>
                                        </p:tgtEl>
                                        <p:attrNameLst>
                                          <p:attrName>style.visibility</p:attrName>
                                        </p:attrNameLst>
                                      </p:cBhvr>
                                      <p:to>
                                        <p:strVal val="visible"/>
                                      </p:to>
                                    </p:set>
                                    <p:animEffect transition="in" filter="box(in)">
                                      <p:cBhvr>
                                        <p:cTn id="17" dur="500"/>
                                        <p:tgtEl>
                                          <p:spTgt spid="15769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7700"/>
                                        </p:tgtEl>
                                        <p:attrNameLst>
                                          <p:attrName>style.visibility</p:attrName>
                                        </p:attrNameLst>
                                      </p:cBhvr>
                                      <p:to>
                                        <p:strVal val="visible"/>
                                      </p:to>
                                    </p:set>
                                    <p:animEffect transition="in" filter="box(in)">
                                      <p:cBhvr>
                                        <p:cTn id="22" dur="500"/>
                                        <p:tgtEl>
                                          <p:spTgt spid="15770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57701"/>
                                        </p:tgtEl>
                                        <p:attrNameLst>
                                          <p:attrName>style.visibility</p:attrName>
                                        </p:attrNameLst>
                                      </p:cBhvr>
                                      <p:to>
                                        <p:strVal val="visible"/>
                                      </p:to>
                                    </p:set>
                                    <p:animEffect transition="in" filter="box(in)">
                                      <p:cBhvr>
                                        <p:cTn id="32" dur="500"/>
                                        <p:tgtEl>
                                          <p:spTgt spid="15770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57702"/>
                                        </p:tgtEl>
                                        <p:attrNameLst>
                                          <p:attrName>style.visibility</p:attrName>
                                        </p:attrNameLst>
                                      </p:cBhvr>
                                      <p:to>
                                        <p:strVal val="visible"/>
                                      </p:to>
                                    </p:set>
                                    <p:animEffect transition="in" filter="box(in)">
                                      <p:cBhvr>
                                        <p:cTn id="37" dur="500"/>
                                        <p:tgtEl>
                                          <p:spTgt spid="15770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57703"/>
                                        </p:tgtEl>
                                        <p:attrNameLst>
                                          <p:attrName>style.visibility</p:attrName>
                                        </p:attrNameLst>
                                      </p:cBhvr>
                                      <p:to>
                                        <p:strVal val="visible"/>
                                      </p:to>
                                    </p:set>
                                    <p:animEffect transition="in" filter="box(in)">
                                      <p:cBhvr>
                                        <p:cTn id="47" dur="500"/>
                                        <p:tgtEl>
                                          <p:spTgt spid="15770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57704"/>
                                        </p:tgtEl>
                                        <p:attrNameLst>
                                          <p:attrName>style.visibility</p:attrName>
                                        </p:attrNameLst>
                                      </p:cBhvr>
                                      <p:to>
                                        <p:strVal val="visible"/>
                                      </p:to>
                                    </p:set>
                                    <p:animEffect transition="in" filter="box(in)">
                                      <p:cBhvr>
                                        <p:cTn id="52" dur="500"/>
                                        <p:tgtEl>
                                          <p:spTgt spid="15770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57705"/>
                                        </p:tgtEl>
                                        <p:attrNameLst>
                                          <p:attrName>style.visibility</p:attrName>
                                        </p:attrNameLst>
                                      </p:cBhvr>
                                      <p:to>
                                        <p:strVal val="visible"/>
                                      </p:to>
                                    </p:set>
                                    <p:animEffect transition="in" filter="box(in)">
                                      <p:cBhvr>
                                        <p:cTn id="57" dur="500"/>
                                        <p:tgtEl>
                                          <p:spTgt spid="157705"/>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i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57706"/>
                                        </p:tgtEl>
                                        <p:attrNameLst>
                                          <p:attrName>style.visibility</p:attrName>
                                        </p:attrNameLst>
                                      </p:cBhvr>
                                      <p:to>
                                        <p:strVal val="visible"/>
                                      </p:to>
                                    </p:set>
                                    <p:animEffect transition="in" filter="box(in)">
                                      <p:cBhvr>
                                        <p:cTn id="67" dur="500"/>
                                        <p:tgtEl>
                                          <p:spTgt spid="157706"/>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ox(i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57708"/>
                                        </p:tgtEl>
                                        <p:attrNameLst>
                                          <p:attrName>style.visibility</p:attrName>
                                        </p:attrNameLst>
                                      </p:cBhvr>
                                      <p:to>
                                        <p:strVal val="visible"/>
                                      </p:to>
                                    </p:set>
                                    <p:animEffect transition="in" filter="box(in)">
                                      <p:cBhvr>
                                        <p:cTn id="77" dur="500"/>
                                        <p:tgtEl>
                                          <p:spTgt spid="157708"/>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box(in)">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157709"/>
                                        </p:tgtEl>
                                        <p:attrNameLst>
                                          <p:attrName>style.visibility</p:attrName>
                                        </p:attrNameLst>
                                      </p:cBhvr>
                                      <p:to>
                                        <p:strVal val="visible"/>
                                      </p:to>
                                    </p:set>
                                    <p:animEffect transition="in" filter="box(in)">
                                      <p:cBhvr>
                                        <p:cTn id="91" dur="500"/>
                                        <p:tgtEl>
                                          <p:spTgt spid="157709"/>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box(in)">
                                      <p:cBhvr>
                                        <p:cTn id="9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5" grpId="0"/>
      <p:bldP spid="17" grpId="0"/>
      <p:bldP spid="20"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194895"/>
            <a:ext cx="8229600" cy="1143000"/>
          </a:xfrm>
        </p:spPr>
        <p:txBody>
          <a:bodyPr/>
          <a:lstStyle/>
          <a:p>
            <a:r>
              <a:rPr lang="en-US" sz="3200" dirty="0" smtClean="0"/>
              <a:t>Estimate of the upper limit  of </a:t>
            </a:r>
            <a:r>
              <a:rPr lang="el-GR" sz="3200" i="1" dirty="0" smtClean="0">
                <a:latin typeface="Times New Roman" panose="02020603050405020304" pitchFamily="18" charset="0"/>
                <a:cs typeface="Times New Roman" panose="02020603050405020304" pitchFamily="18" charset="0"/>
              </a:rPr>
              <a:t>χ</a:t>
            </a:r>
            <a:r>
              <a:rPr lang="en-US" sz="3200" baseline="30000" dirty="0" smtClean="0">
                <a:latin typeface="Arial" panose="020B0604020202020204" pitchFamily="34" charset="0"/>
                <a:cs typeface="Arial" panose="020B0604020202020204" pitchFamily="34" charset="0"/>
              </a:rPr>
              <a:t>(2)</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6</a:t>
            </a:fld>
            <a:endParaRPr lang="en-US"/>
          </a:p>
        </p:txBody>
      </p:sp>
      <p:grpSp>
        <p:nvGrpSpPr>
          <p:cNvPr id="26" name="Group 25"/>
          <p:cNvGrpSpPr/>
          <p:nvPr/>
        </p:nvGrpSpPr>
        <p:grpSpPr>
          <a:xfrm>
            <a:off x="4529138" y="569710"/>
            <a:ext cx="4097038" cy="901258"/>
            <a:chOff x="4529138" y="569710"/>
            <a:chExt cx="4097038" cy="901258"/>
          </a:xfrm>
        </p:grpSpPr>
        <p:sp>
          <p:nvSpPr>
            <p:cNvPr id="8" name="Rounded Rectangle 7"/>
            <p:cNvSpPr/>
            <p:nvPr/>
          </p:nvSpPr>
          <p:spPr bwMode="auto">
            <a:xfrm>
              <a:off x="4572000" y="590091"/>
              <a:ext cx="4054176" cy="850835"/>
            </a:xfrm>
            <a:prstGeom prst="roundRect">
              <a:avLst/>
            </a:prstGeom>
            <a:solidFill>
              <a:srgbClr val="92D050">
                <a:alpha val="2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 name="TextBox 3"/>
            <p:cNvSpPr txBox="1"/>
            <p:nvPr/>
          </p:nvSpPr>
          <p:spPr>
            <a:xfrm>
              <a:off x="4529138" y="569710"/>
              <a:ext cx="3863558" cy="338554"/>
            </a:xfrm>
            <a:prstGeom prst="rect">
              <a:avLst/>
            </a:prstGeom>
            <a:noFill/>
          </p:spPr>
          <p:txBody>
            <a:bodyPr wrap="none" rtlCol="0">
              <a:spAutoFit/>
            </a:bodyPr>
            <a:lstStyle/>
            <a:p>
              <a:r>
                <a:rPr lang="en-US" sz="1600" dirty="0" smtClean="0"/>
                <a:t>Consider maximum possible nonlinearity</a:t>
              </a:r>
              <a:endParaRPr lang="en-US" sz="1600" dirty="0"/>
            </a:p>
          </p:txBody>
        </p:sp>
        <p:graphicFrame>
          <p:nvGraphicFramePr>
            <p:cNvPr id="9" name="Object 8"/>
            <p:cNvGraphicFramePr>
              <a:graphicFrameLocks noChangeAspect="1"/>
            </p:cNvGraphicFramePr>
            <p:nvPr>
              <p:extLst>
                <p:ext uri="{D42A27DB-BD31-4B8C-83A1-F6EECF244321}">
                  <p14:modId xmlns:p14="http://schemas.microsoft.com/office/powerpoint/2010/main" val="2885906146"/>
                </p:ext>
              </p:extLst>
            </p:nvPr>
          </p:nvGraphicFramePr>
          <p:xfrm>
            <a:off x="5769847" y="889943"/>
            <a:ext cx="2581275" cy="581025"/>
          </p:xfrm>
          <a:graphic>
            <a:graphicData uri="http://schemas.openxmlformats.org/presentationml/2006/ole">
              <mc:AlternateContent xmlns:mc="http://schemas.openxmlformats.org/markup-compatibility/2006">
                <mc:Choice xmlns:v="urn:schemas-microsoft-com:vml" Requires="v">
                  <p:oleObj spid="_x0000_s200067" name="Equation" r:id="rId3" imgW="2581422" imgH="581093" progId="Equation.DSMT4">
                    <p:embed/>
                  </p:oleObj>
                </mc:Choice>
                <mc:Fallback>
                  <p:oleObj name="Equation" r:id="rId3" imgW="2581422" imgH="581093" progId="Equation.DSMT4">
                    <p:embed/>
                    <p:pic>
                      <p:nvPicPr>
                        <p:cNvPr id="0" name=""/>
                        <p:cNvPicPr/>
                        <p:nvPr/>
                      </p:nvPicPr>
                      <p:blipFill>
                        <a:blip r:embed="rId4"/>
                        <a:stretch>
                          <a:fillRect/>
                        </a:stretch>
                      </p:blipFill>
                      <p:spPr>
                        <a:xfrm>
                          <a:off x="5769847" y="889943"/>
                          <a:ext cx="2581275" cy="581025"/>
                        </a:xfrm>
                        <a:prstGeom prst="rect">
                          <a:avLst/>
                        </a:prstGeom>
                      </p:spPr>
                    </p:pic>
                  </p:oleObj>
                </mc:Fallback>
              </mc:AlternateContent>
            </a:graphicData>
          </a:graphic>
        </p:graphicFrame>
      </p:grpSp>
      <p:grpSp>
        <p:nvGrpSpPr>
          <p:cNvPr id="25" name="Group 24"/>
          <p:cNvGrpSpPr/>
          <p:nvPr/>
        </p:nvGrpSpPr>
        <p:grpSpPr>
          <a:xfrm>
            <a:off x="4286250" y="1516843"/>
            <a:ext cx="6037230" cy="884409"/>
            <a:chOff x="4286250" y="1516843"/>
            <a:chExt cx="6037230" cy="884409"/>
          </a:xfrm>
        </p:grpSpPr>
        <p:sp>
          <p:nvSpPr>
            <p:cNvPr id="24" name="Rounded Rectangle 23"/>
            <p:cNvSpPr/>
            <p:nvPr/>
          </p:nvSpPr>
          <p:spPr bwMode="auto">
            <a:xfrm>
              <a:off x="4286250" y="1517585"/>
              <a:ext cx="4857750" cy="88366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1" name="Group 10"/>
            <p:cNvGrpSpPr/>
            <p:nvPr/>
          </p:nvGrpSpPr>
          <p:grpSpPr>
            <a:xfrm>
              <a:off x="4286250" y="1516843"/>
              <a:ext cx="6037230" cy="876327"/>
              <a:chOff x="177892" y="2143335"/>
              <a:chExt cx="6037230" cy="876327"/>
            </a:xfrm>
          </p:grpSpPr>
          <p:graphicFrame>
            <p:nvGraphicFramePr>
              <p:cNvPr id="5" name="Object 4"/>
              <p:cNvGraphicFramePr>
                <a:graphicFrameLocks noChangeAspect="1"/>
              </p:cNvGraphicFramePr>
              <p:nvPr>
                <p:extLst>
                  <p:ext uri="{D42A27DB-BD31-4B8C-83A1-F6EECF244321}">
                    <p14:modId xmlns:p14="http://schemas.microsoft.com/office/powerpoint/2010/main" val="1006487365"/>
                  </p:ext>
                </p:extLst>
              </p:nvPr>
            </p:nvGraphicFramePr>
            <p:xfrm>
              <a:off x="990599" y="2191306"/>
              <a:ext cx="1710507" cy="465138"/>
            </p:xfrm>
            <a:graphic>
              <a:graphicData uri="http://schemas.openxmlformats.org/presentationml/2006/ole">
                <mc:AlternateContent xmlns:mc="http://schemas.openxmlformats.org/markup-compatibility/2006">
                  <mc:Choice xmlns:v="urn:schemas-microsoft-com:vml" Requires="v">
                    <p:oleObj spid="_x0000_s200068" name="Equation" r:id="rId5" imgW="1447560" imgH="393480" progId="Equation.DSMT4">
                      <p:embed/>
                    </p:oleObj>
                  </mc:Choice>
                  <mc:Fallback>
                    <p:oleObj name="Equation" r:id="rId5" imgW="1447560" imgH="393480" progId="Equation.DSMT4">
                      <p:embed/>
                      <p:pic>
                        <p:nvPicPr>
                          <p:cNvPr id="0" name=""/>
                          <p:cNvPicPr/>
                          <p:nvPr/>
                        </p:nvPicPr>
                        <p:blipFill>
                          <a:blip r:embed="rId6"/>
                          <a:stretch>
                            <a:fillRect/>
                          </a:stretch>
                        </p:blipFill>
                        <p:spPr>
                          <a:xfrm>
                            <a:off x="990599" y="2191306"/>
                            <a:ext cx="1710507" cy="465138"/>
                          </a:xfrm>
                          <a:prstGeom prst="rect">
                            <a:avLst/>
                          </a:prstGeom>
                        </p:spPr>
                      </p:pic>
                    </p:oleObj>
                  </mc:Fallback>
                </mc:AlternateContent>
              </a:graphicData>
            </a:graphic>
          </p:graphicFrame>
          <p:sp>
            <p:nvSpPr>
              <p:cNvPr id="7" name="TextBox 6"/>
              <p:cNvSpPr txBox="1"/>
              <p:nvPr/>
            </p:nvSpPr>
            <p:spPr>
              <a:xfrm>
                <a:off x="177892" y="2143335"/>
                <a:ext cx="6037230" cy="830997"/>
              </a:xfrm>
              <a:prstGeom prst="rect">
                <a:avLst/>
              </a:prstGeom>
              <a:noFill/>
            </p:spPr>
            <p:txBody>
              <a:bodyPr wrap="none" rtlCol="0">
                <a:spAutoFit/>
              </a:bodyPr>
              <a:lstStyle/>
              <a:p>
                <a:r>
                  <a:rPr lang="en-US" sz="1600" dirty="0" smtClean="0"/>
                  <a:t>When                                     which happens   when                    </a:t>
                </a:r>
              </a:p>
              <a:p>
                <a:r>
                  <a:rPr lang="en-US" sz="1600" dirty="0" smtClean="0"/>
                  <a:t>                    </a:t>
                </a:r>
              </a:p>
              <a:p>
                <a:r>
                  <a:rPr lang="en-US" sz="1600" dirty="0"/>
                  <a:t> </a:t>
                </a:r>
                <a:r>
                  <a:rPr lang="en-US" sz="1600" dirty="0" smtClean="0"/>
                  <a:t>                        the electron is no longer confined    </a:t>
                </a:r>
                <a:endParaRPr lang="en-US" sz="1600" dirty="0"/>
              </a:p>
            </p:txBody>
          </p:sp>
          <p:graphicFrame>
            <p:nvGraphicFramePr>
              <p:cNvPr id="10" name="Object 9"/>
              <p:cNvGraphicFramePr>
                <a:graphicFrameLocks noChangeAspect="1"/>
              </p:cNvGraphicFramePr>
              <p:nvPr>
                <p:extLst>
                  <p:ext uri="{D42A27DB-BD31-4B8C-83A1-F6EECF244321}">
                    <p14:modId xmlns:p14="http://schemas.microsoft.com/office/powerpoint/2010/main" val="2441772029"/>
                  </p:ext>
                </p:extLst>
              </p:nvPr>
            </p:nvGraphicFramePr>
            <p:xfrm>
              <a:off x="423861" y="2710121"/>
              <a:ext cx="1030949" cy="309541"/>
            </p:xfrm>
            <a:graphic>
              <a:graphicData uri="http://schemas.openxmlformats.org/presentationml/2006/ole">
                <mc:AlternateContent xmlns:mc="http://schemas.openxmlformats.org/markup-compatibility/2006">
                  <mc:Choice xmlns:v="urn:schemas-microsoft-com:vml" Requires="v">
                    <p:oleObj spid="_x0000_s200069" name="Equation" r:id="rId7" imgW="761760" imgH="228600" progId="Equation.DSMT4">
                      <p:embed/>
                    </p:oleObj>
                  </mc:Choice>
                  <mc:Fallback>
                    <p:oleObj name="Equation" r:id="rId7" imgW="761760" imgH="228600" progId="Equation.DSMT4">
                      <p:embed/>
                      <p:pic>
                        <p:nvPicPr>
                          <p:cNvPr id="0" name=""/>
                          <p:cNvPicPr/>
                          <p:nvPr/>
                        </p:nvPicPr>
                        <p:blipFill>
                          <a:blip r:embed="rId8"/>
                          <a:stretch>
                            <a:fillRect/>
                          </a:stretch>
                        </p:blipFill>
                        <p:spPr>
                          <a:xfrm>
                            <a:off x="423861" y="2710121"/>
                            <a:ext cx="1030949" cy="309541"/>
                          </a:xfrm>
                          <a:prstGeom prst="rect">
                            <a:avLst/>
                          </a:prstGeom>
                        </p:spPr>
                      </p:pic>
                    </p:oleObj>
                  </mc:Fallback>
                </mc:AlternateContent>
              </a:graphicData>
            </a:graphic>
          </p:graphicFrame>
        </p:grpSp>
      </p:grpSp>
      <p:grpSp>
        <p:nvGrpSpPr>
          <p:cNvPr id="30" name="Group 29"/>
          <p:cNvGrpSpPr/>
          <p:nvPr/>
        </p:nvGrpSpPr>
        <p:grpSpPr>
          <a:xfrm>
            <a:off x="4648200" y="3543585"/>
            <a:ext cx="4257675" cy="761395"/>
            <a:chOff x="4648200" y="3543585"/>
            <a:chExt cx="4257675" cy="761395"/>
          </a:xfrm>
        </p:grpSpPr>
        <p:sp>
          <p:nvSpPr>
            <p:cNvPr id="29" name="Rounded Rectangle 28"/>
            <p:cNvSpPr/>
            <p:nvPr/>
          </p:nvSpPr>
          <p:spPr bwMode="auto">
            <a:xfrm>
              <a:off x="4648200" y="3543585"/>
              <a:ext cx="4257675" cy="76139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 name="TextBox 14"/>
            <p:cNvSpPr txBox="1"/>
            <p:nvPr/>
          </p:nvSpPr>
          <p:spPr>
            <a:xfrm>
              <a:off x="5134934" y="3543585"/>
              <a:ext cx="3448380" cy="338554"/>
            </a:xfrm>
            <a:prstGeom prst="rect">
              <a:avLst/>
            </a:prstGeom>
            <a:noFill/>
          </p:spPr>
          <p:txBody>
            <a:bodyPr wrap="none" rtlCol="0">
              <a:spAutoFit/>
            </a:bodyPr>
            <a:lstStyle/>
            <a:p>
              <a:r>
                <a:rPr lang="en-US" sz="1600" dirty="0" smtClean="0"/>
                <a:t>Also from the same considerations  </a:t>
              </a:r>
              <a:endParaRPr lang="en-US" sz="1600" dirty="0"/>
            </a:p>
          </p:txBody>
        </p:sp>
        <p:graphicFrame>
          <p:nvGraphicFramePr>
            <p:cNvPr id="16" name="Object 15"/>
            <p:cNvGraphicFramePr>
              <a:graphicFrameLocks noChangeAspect="1"/>
            </p:cNvGraphicFramePr>
            <p:nvPr>
              <p:extLst>
                <p:ext uri="{D42A27DB-BD31-4B8C-83A1-F6EECF244321}">
                  <p14:modId xmlns:p14="http://schemas.microsoft.com/office/powerpoint/2010/main" val="2254093620"/>
                </p:ext>
              </p:extLst>
            </p:nvPr>
          </p:nvGraphicFramePr>
          <p:xfrm>
            <a:off x="5133285" y="3934810"/>
            <a:ext cx="2106613" cy="317500"/>
          </p:xfrm>
          <a:graphic>
            <a:graphicData uri="http://schemas.openxmlformats.org/presentationml/2006/ole">
              <mc:AlternateContent xmlns:mc="http://schemas.openxmlformats.org/markup-compatibility/2006">
                <mc:Choice xmlns:v="urn:schemas-microsoft-com:vml" Requires="v">
                  <p:oleObj spid="_x0000_s200070" name="Equation" r:id="rId9" imgW="1600200" imgH="241200" progId="Equation.DSMT4">
                    <p:embed/>
                  </p:oleObj>
                </mc:Choice>
                <mc:Fallback>
                  <p:oleObj name="Equation" r:id="rId9" imgW="1600200" imgH="241200" progId="Equation.DSMT4">
                    <p:embed/>
                    <p:pic>
                      <p:nvPicPr>
                        <p:cNvPr id="0" name=""/>
                        <p:cNvPicPr/>
                        <p:nvPr/>
                      </p:nvPicPr>
                      <p:blipFill>
                        <a:blip r:embed="rId10"/>
                        <a:stretch>
                          <a:fillRect/>
                        </a:stretch>
                      </p:blipFill>
                      <p:spPr>
                        <a:xfrm>
                          <a:off x="5133285" y="3934810"/>
                          <a:ext cx="2106613" cy="3175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575866665"/>
                </p:ext>
              </p:extLst>
            </p:nvPr>
          </p:nvGraphicFramePr>
          <p:xfrm>
            <a:off x="7446447" y="3923697"/>
            <a:ext cx="1126457" cy="339725"/>
          </p:xfrm>
          <a:graphic>
            <a:graphicData uri="http://schemas.openxmlformats.org/presentationml/2006/ole">
              <mc:AlternateContent xmlns:mc="http://schemas.openxmlformats.org/markup-compatibility/2006">
                <mc:Choice xmlns:v="urn:schemas-microsoft-com:vml" Requires="v">
                  <p:oleObj spid="_x0000_s200071" name="Equation" r:id="rId11" imgW="799920" imgH="241200" progId="Equation.DSMT4">
                    <p:embed/>
                  </p:oleObj>
                </mc:Choice>
                <mc:Fallback>
                  <p:oleObj name="Equation" r:id="rId11" imgW="799920" imgH="241200" progId="Equation.DSMT4">
                    <p:embed/>
                    <p:pic>
                      <p:nvPicPr>
                        <p:cNvPr id="0" name=""/>
                        <p:cNvPicPr/>
                        <p:nvPr/>
                      </p:nvPicPr>
                      <p:blipFill>
                        <a:blip r:embed="rId12"/>
                        <a:stretch>
                          <a:fillRect/>
                        </a:stretch>
                      </p:blipFill>
                      <p:spPr>
                        <a:xfrm>
                          <a:off x="7446447" y="3923697"/>
                          <a:ext cx="1126457" cy="339725"/>
                        </a:xfrm>
                        <a:prstGeom prst="rect">
                          <a:avLst/>
                        </a:prstGeom>
                      </p:spPr>
                    </p:pic>
                  </p:oleObj>
                </mc:Fallback>
              </mc:AlternateContent>
            </a:graphicData>
          </a:graphic>
        </p:graphicFrame>
      </p:grpSp>
      <p:graphicFrame>
        <p:nvGraphicFramePr>
          <p:cNvPr id="18" name="Object 17"/>
          <p:cNvGraphicFramePr>
            <a:graphicFrameLocks noChangeAspect="1"/>
          </p:cNvGraphicFramePr>
          <p:nvPr>
            <p:extLst>
              <p:ext uri="{D42A27DB-BD31-4B8C-83A1-F6EECF244321}">
                <p14:modId xmlns:p14="http://schemas.microsoft.com/office/powerpoint/2010/main" val="2742069719"/>
              </p:ext>
            </p:extLst>
          </p:nvPr>
        </p:nvGraphicFramePr>
        <p:xfrm>
          <a:off x="246063" y="4305300"/>
          <a:ext cx="7883525" cy="625475"/>
        </p:xfrm>
        <a:graphic>
          <a:graphicData uri="http://schemas.openxmlformats.org/presentationml/2006/ole">
            <mc:AlternateContent xmlns:mc="http://schemas.openxmlformats.org/markup-compatibility/2006">
              <mc:Choice xmlns:v="urn:schemas-microsoft-com:vml" Requires="v">
                <p:oleObj spid="_x0000_s200072" name="Equation" r:id="rId13" imgW="6883200" imgH="545760" progId="Equation.DSMT4">
                  <p:embed/>
                </p:oleObj>
              </mc:Choice>
              <mc:Fallback>
                <p:oleObj name="Equation" r:id="rId13" imgW="6883200" imgH="545760" progId="Equation.DSMT4">
                  <p:embed/>
                  <p:pic>
                    <p:nvPicPr>
                      <p:cNvPr id="0" name=""/>
                      <p:cNvPicPr/>
                      <p:nvPr/>
                    </p:nvPicPr>
                    <p:blipFill>
                      <a:blip r:embed="rId14"/>
                      <a:stretch>
                        <a:fillRect/>
                      </a:stretch>
                    </p:blipFill>
                    <p:spPr>
                      <a:xfrm>
                        <a:off x="246063" y="4305300"/>
                        <a:ext cx="7883525" cy="625475"/>
                      </a:xfrm>
                      <a:prstGeom prst="rect">
                        <a:avLst/>
                      </a:prstGeom>
                    </p:spPr>
                  </p:pic>
                </p:oleObj>
              </mc:Fallback>
            </mc:AlternateContent>
          </a:graphicData>
        </a:graphic>
      </p:graphicFrame>
      <p:grpSp>
        <p:nvGrpSpPr>
          <p:cNvPr id="44" name="Group 43"/>
          <p:cNvGrpSpPr/>
          <p:nvPr/>
        </p:nvGrpSpPr>
        <p:grpSpPr>
          <a:xfrm>
            <a:off x="334963" y="4972013"/>
            <a:ext cx="6524161" cy="719837"/>
            <a:chOff x="334963" y="4972013"/>
            <a:chExt cx="6524161" cy="719837"/>
          </a:xfrm>
        </p:grpSpPr>
        <p:sp>
          <p:nvSpPr>
            <p:cNvPr id="43" name="Rounded Rectangle 42"/>
            <p:cNvSpPr/>
            <p:nvPr/>
          </p:nvSpPr>
          <p:spPr bwMode="auto">
            <a:xfrm>
              <a:off x="334963" y="4972013"/>
              <a:ext cx="6524161" cy="719837"/>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 name="TextBox 18"/>
            <p:cNvSpPr txBox="1"/>
            <p:nvPr/>
          </p:nvSpPr>
          <p:spPr>
            <a:xfrm>
              <a:off x="2421222" y="5039676"/>
              <a:ext cx="4312953" cy="584775"/>
            </a:xfrm>
            <a:prstGeom prst="rect">
              <a:avLst/>
            </a:prstGeom>
            <a:noFill/>
          </p:spPr>
          <p:txBody>
            <a:bodyPr wrap="square" rtlCol="0">
              <a:spAutoFit/>
            </a:bodyPr>
            <a:lstStyle/>
            <a:p>
              <a:r>
                <a:rPr lang="en-US" sz="1600" dirty="0" smtClean="0"/>
                <a:t>is  “atom” field (which is the same order of magnitude as breakdown field)  </a:t>
              </a:r>
              <a:endParaRPr lang="en-US" sz="1600" dirty="0"/>
            </a:p>
          </p:txBody>
        </p:sp>
        <p:graphicFrame>
          <p:nvGraphicFramePr>
            <p:cNvPr id="20" name="Object 19"/>
            <p:cNvGraphicFramePr>
              <a:graphicFrameLocks noChangeAspect="1"/>
            </p:cNvGraphicFramePr>
            <p:nvPr>
              <p:extLst>
                <p:ext uri="{D42A27DB-BD31-4B8C-83A1-F6EECF244321}">
                  <p14:modId xmlns:p14="http://schemas.microsoft.com/office/powerpoint/2010/main" val="1194433056"/>
                </p:ext>
              </p:extLst>
            </p:nvPr>
          </p:nvGraphicFramePr>
          <p:xfrm>
            <a:off x="525463" y="5073650"/>
            <a:ext cx="1525587" cy="498475"/>
          </p:xfrm>
          <a:graphic>
            <a:graphicData uri="http://schemas.openxmlformats.org/presentationml/2006/ole">
              <mc:AlternateContent xmlns:mc="http://schemas.openxmlformats.org/markup-compatibility/2006">
                <mc:Choice xmlns:v="urn:schemas-microsoft-com:vml" Requires="v">
                  <p:oleObj spid="_x0000_s200073" name="Equation" r:id="rId15" imgW="1320480" imgH="431640" progId="Equation.DSMT4">
                    <p:embed/>
                  </p:oleObj>
                </mc:Choice>
                <mc:Fallback>
                  <p:oleObj name="Equation" r:id="rId15" imgW="1320480" imgH="431640" progId="Equation.DSMT4">
                    <p:embed/>
                    <p:pic>
                      <p:nvPicPr>
                        <p:cNvPr id="0" name=""/>
                        <p:cNvPicPr/>
                        <p:nvPr/>
                      </p:nvPicPr>
                      <p:blipFill>
                        <a:blip r:embed="rId16"/>
                        <a:stretch>
                          <a:fillRect/>
                        </a:stretch>
                      </p:blipFill>
                      <p:spPr>
                        <a:xfrm>
                          <a:off x="525463" y="5073650"/>
                          <a:ext cx="1525587" cy="498475"/>
                        </a:xfrm>
                        <a:prstGeom prst="rect">
                          <a:avLst/>
                        </a:prstGeom>
                      </p:spPr>
                    </p:pic>
                  </p:oleObj>
                </mc:Fallback>
              </mc:AlternateContent>
            </a:graphicData>
          </a:graphic>
        </p:graphicFrame>
      </p:grpSp>
      <p:grpSp>
        <p:nvGrpSpPr>
          <p:cNvPr id="46" name="Group 45"/>
          <p:cNvGrpSpPr/>
          <p:nvPr/>
        </p:nvGrpSpPr>
        <p:grpSpPr>
          <a:xfrm>
            <a:off x="95459" y="5725264"/>
            <a:ext cx="9389187" cy="1012076"/>
            <a:chOff x="95459" y="5725264"/>
            <a:chExt cx="9389187" cy="1012076"/>
          </a:xfrm>
        </p:grpSpPr>
        <p:sp>
          <p:nvSpPr>
            <p:cNvPr id="45" name="Rounded Rectangle 44"/>
            <p:cNvSpPr/>
            <p:nvPr/>
          </p:nvSpPr>
          <p:spPr bwMode="auto">
            <a:xfrm>
              <a:off x="95459" y="5725264"/>
              <a:ext cx="9048541" cy="1012076"/>
            </a:xfrm>
            <a:prstGeom prst="roundRect">
              <a:avLst/>
            </a:prstGeom>
            <a:solidFill>
              <a:srgbClr val="003399">
                <a:alpha val="1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 </a:t>
              </a:r>
            </a:p>
          </p:txBody>
        </p:sp>
        <p:sp>
          <p:nvSpPr>
            <p:cNvPr id="21" name="TextBox 20"/>
            <p:cNvSpPr txBox="1"/>
            <p:nvPr/>
          </p:nvSpPr>
          <p:spPr>
            <a:xfrm>
              <a:off x="95459" y="5793487"/>
              <a:ext cx="9389187" cy="923330"/>
            </a:xfrm>
            <a:prstGeom prst="rect">
              <a:avLst/>
            </a:prstGeom>
            <a:noFill/>
          </p:spPr>
          <p:txBody>
            <a:bodyPr wrap="square" rtlCol="0">
              <a:spAutoFit/>
            </a:bodyPr>
            <a:lstStyle/>
            <a:p>
              <a:r>
                <a:rPr lang="en-US" dirty="0" smtClean="0"/>
                <a:t>Since                             maximum conceivable value of                          in the visible and near IR regions. In reality it is at least an order of magnitude less since it is hard to find “very asymmetric” crystal structures   </a:t>
              </a:r>
              <a:endParaRPr lang="en-US" dirty="0"/>
            </a:p>
          </p:txBody>
        </p:sp>
        <p:graphicFrame>
          <p:nvGraphicFramePr>
            <p:cNvPr id="22" name="Object 21"/>
            <p:cNvGraphicFramePr>
              <a:graphicFrameLocks noChangeAspect="1"/>
            </p:cNvGraphicFramePr>
            <p:nvPr>
              <p:extLst>
                <p:ext uri="{D42A27DB-BD31-4B8C-83A1-F6EECF244321}">
                  <p14:modId xmlns:p14="http://schemas.microsoft.com/office/powerpoint/2010/main" val="1062067381"/>
                </p:ext>
              </p:extLst>
            </p:nvPr>
          </p:nvGraphicFramePr>
          <p:xfrm>
            <a:off x="722652" y="5824626"/>
            <a:ext cx="1799386" cy="281643"/>
          </p:xfrm>
          <a:graphic>
            <a:graphicData uri="http://schemas.openxmlformats.org/presentationml/2006/ole">
              <mc:AlternateContent xmlns:mc="http://schemas.openxmlformats.org/markup-compatibility/2006">
                <mc:Choice xmlns:v="urn:schemas-microsoft-com:vml" Requires="v">
                  <p:oleObj spid="_x0000_s200074" name="Equation" r:id="rId17" imgW="1460160" imgH="228600" progId="Equation.DSMT4">
                    <p:embed/>
                  </p:oleObj>
                </mc:Choice>
                <mc:Fallback>
                  <p:oleObj name="Equation" r:id="rId17" imgW="1460160" imgH="228600" progId="Equation.DSMT4">
                    <p:embed/>
                    <p:pic>
                      <p:nvPicPr>
                        <p:cNvPr id="0" name=""/>
                        <p:cNvPicPr/>
                        <p:nvPr/>
                      </p:nvPicPr>
                      <p:blipFill>
                        <a:blip r:embed="rId18"/>
                        <a:stretch>
                          <a:fillRect/>
                        </a:stretch>
                      </p:blipFill>
                      <p:spPr>
                        <a:xfrm>
                          <a:off x="722652" y="5824626"/>
                          <a:ext cx="1799386" cy="281643"/>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119734101"/>
                </p:ext>
              </p:extLst>
            </p:nvPr>
          </p:nvGraphicFramePr>
          <p:xfrm>
            <a:off x="5769847" y="5830509"/>
            <a:ext cx="1436688" cy="269875"/>
          </p:xfrm>
          <a:graphic>
            <a:graphicData uri="http://schemas.openxmlformats.org/presentationml/2006/ole">
              <mc:AlternateContent xmlns:mc="http://schemas.openxmlformats.org/markup-compatibility/2006">
                <mc:Choice xmlns:v="urn:schemas-microsoft-com:vml" Requires="v">
                  <p:oleObj spid="_x0000_s200075" name="Equation" r:id="rId19" imgW="1218960" imgH="228600" progId="Equation.DSMT4">
                    <p:embed/>
                  </p:oleObj>
                </mc:Choice>
                <mc:Fallback>
                  <p:oleObj name="Equation" r:id="rId19" imgW="1218960" imgH="228600" progId="Equation.DSMT4">
                    <p:embed/>
                    <p:pic>
                      <p:nvPicPr>
                        <p:cNvPr id="0" name=""/>
                        <p:cNvPicPr/>
                        <p:nvPr/>
                      </p:nvPicPr>
                      <p:blipFill>
                        <a:blip r:embed="rId20"/>
                        <a:stretch>
                          <a:fillRect/>
                        </a:stretch>
                      </p:blipFill>
                      <p:spPr>
                        <a:xfrm>
                          <a:off x="5769847" y="5830509"/>
                          <a:ext cx="1436688" cy="269875"/>
                        </a:xfrm>
                        <a:prstGeom prst="rect">
                          <a:avLst/>
                        </a:prstGeom>
                      </p:spPr>
                    </p:pic>
                  </p:oleObj>
                </mc:Fallback>
              </mc:AlternateContent>
            </a:graphicData>
          </a:graphic>
        </p:graphicFrame>
      </p:grpSp>
      <p:grpSp>
        <p:nvGrpSpPr>
          <p:cNvPr id="28" name="Group 27"/>
          <p:cNvGrpSpPr/>
          <p:nvPr/>
        </p:nvGrpSpPr>
        <p:grpSpPr>
          <a:xfrm>
            <a:off x="4398603" y="2486899"/>
            <a:ext cx="4631097" cy="1038394"/>
            <a:chOff x="4398603" y="2486899"/>
            <a:chExt cx="4631097" cy="1038394"/>
          </a:xfrm>
        </p:grpSpPr>
        <p:grpSp>
          <p:nvGrpSpPr>
            <p:cNvPr id="6" name="Group 5"/>
            <p:cNvGrpSpPr/>
            <p:nvPr/>
          </p:nvGrpSpPr>
          <p:grpSpPr>
            <a:xfrm>
              <a:off x="4398603" y="2486899"/>
              <a:ext cx="4309193" cy="944338"/>
              <a:chOff x="359237" y="2506447"/>
              <a:chExt cx="4309193" cy="944338"/>
            </a:xfrm>
          </p:grpSpPr>
          <p:sp>
            <p:nvSpPr>
              <p:cNvPr id="12" name="TextBox 11"/>
              <p:cNvSpPr txBox="1"/>
              <p:nvPr/>
            </p:nvSpPr>
            <p:spPr>
              <a:xfrm>
                <a:off x="359237" y="2506447"/>
                <a:ext cx="4309193" cy="615553"/>
              </a:xfrm>
              <a:prstGeom prst="rect">
                <a:avLst/>
              </a:prstGeom>
              <a:noFill/>
            </p:spPr>
            <p:txBody>
              <a:bodyPr wrap="none" rtlCol="0">
                <a:spAutoFit/>
              </a:bodyPr>
              <a:lstStyle/>
              <a:p>
                <a:r>
                  <a:rPr lang="en-US" sz="1600" dirty="0" smtClean="0"/>
                  <a:t>Since the electron is definitely confined within</a:t>
                </a:r>
              </a:p>
              <a:p>
                <a:r>
                  <a:rPr lang="en-US" sz="1600" dirty="0" smtClean="0"/>
                  <a:t> characteristic size </a:t>
                </a:r>
                <a:r>
                  <a:rPr lang="en-US" i="1"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0 </a:t>
                </a:r>
                <a:r>
                  <a:rPr lang="en-US" sz="1600" dirty="0" smtClean="0"/>
                  <a:t>it follow that</a:t>
                </a:r>
                <a:r>
                  <a:rPr lang="en-US" sz="1600" i="1" baseline="-25000" dirty="0" smtClean="0">
                    <a:latin typeface="Times New Roman" panose="02020603050405020304" pitchFamily="18" charset="0"/>
                    <a:cs typeface="Times New Roman" panose="02020603050405020304" pitchFamily="18" charset="0"/>
                  </a:rPr>
                  <a:t> </a:t>
                </a:r>
                <a:endParaRPr lang="en-US" sz="1600" i="1" dirty="0">
                  <a:latin typeface="Times New Roman" panose="02020603050405020304" pitchFamily="18" charset="0"/>
                  <a:cs typeface="Times New Roman" panose="02020603050405020304"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806178059"/>
                  </p:ext>
                </p:extLst>
              </p:nvPr>
            </p:nvGraphicFramePr>
            <p:xfrm>
              <a:off x="3685351" y="2748012"/>
              <a:ext cx="688975" cy="336085"/>
            </p:xfrm>
            <a:graphic>
              <a:graphicData uri="http://schemas.openxmlformats.org/presentationml/2006/ole">
                <mc:AlternateContent xmlns:mc="http://schemas.openxmlformats.org/markup-compatibility/2006">
                  <mc:Choice xmlns:v="urn:schemas-microsoft-com:vml" Requires="v">
                    <p:oleObj spid="_x0000_s200076" name="Equation" r:id="rId21" imgW="520560" imgH="253800" progId="Equation.DSMT4">
                      <p:embed/>
                    </p:oleObj>
                  </mc:Choice>
                  <mc:Fallback>
                    <p:oleObj name="Equation" r:id="rId21" imgW="520560" imgH="253800" progId="Equation.DSMT4">
                      <p:embed/>
                      <p:pic>
                        <p:nvPicPr>
                          <p:cNvPr id="0" name=""/>
                          <p:cNvPicPr/>
                          <p:nvPr/>
                        </p:nvPicPr>
                        <p:blipFill>
                          <a:blip r:embed="rId22"/>
                          <a:stretch>
                            <a:fillRect/>
                          </a:stretch>
                        </p:blipFill>
                        <p:spPr>
                          <a:xfrm>
                            <a:off x="3685351" y="2748012"/>
                            <a:ext cx="688975" cy="336085"/>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142995322"/>
                  </p:ext>
                </p:extLst>
              </p:nvPr>
            </p:nvGraphicFramePr>
            <p:xfrm>
              <a:off x="2028282" y="3095820"/>
              <a:ext cx="986014" cy="354965"/>
            </p:xfrm>
            <a:graphic>
              <a:graphicData uri="http://schemas.openxmlformats.org/presentationml/2006/ole">
                <mc:AlternateContent xmlns:mc="http://schemas.openxmlformats.org/markup-compatibility/2006">
                  <mc:Choice xmlns:v="urn:schemas-microsoft-com:vml" Requires="v">
                    <p:oleObj spid="_x0000_s200077" name="Equation" r:id="rId23" imgW="634680" imgH="228600" progId="Equation.DSMT4">
                      <p:embed/>
                    </p:oleObj>
                  </mc:Choice>
                  <mc:Fallback>
                    <p:oleObj name="Equation" r:id="rId23" imgW="634680" imgH="228600" progId="Equation.DSMT4">
                      <p:embed/>
                      <p:pic>
                        <p:nvPicPr>
                          <p:cNvPr id="0" name=""/>
                          <p:cNvPicPr/>
                          <p:nvPr/>
                        </p:nvPicPr>
                        <p:blipFill>
                          <a:blip r:embed="rId24"/>
                          <a:stretch>
                            <a:fillRect/>
                          </a:stretch>
                        </p:blipFill>
                        <p:spPr>
                          <a:xfrm>
                            <a:off x="2028282" y="3095820"/>
                            <a:ext cx="986014" cy="354965"/>
                          </a:xfrm>
                          <a:prstGeom prst="rect">
                            <a:avLst/>
                          </a:prstGeom>
                        </p:spPr>
                      </p:pic>
                    </p:oleObj>
                  </mc:Fallback>
                </mc:AlternateContent>
              </a:graphicData>
            </a:graphic>
          </p:graphicFrame>
        </p:grpSp>
        <p:sp>
          <p:nvSpPr>
            <p:cNvPr id="27" name="Rounded Rectangle 26"/>
            <p:cNvSpPr/>
            <p:nvPr/>
          </p:nvSpPr>
          <p:spPr bwMode="auto">
            <a:xfrm>
              <a:off x="4398603" y="2513217"/>
              <a:ext cx="4631097" cy="1012076"/>
            </a:xfrm>
            <a:prstGeom prst="roundRect">
              <a:avLst/>
            </a:prstGeom>
            <a:solidFill>
              <a:srgbClr val="003399">
                <a:alpha val="1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 </a:t>
              </a:r>
            </a:p>
          </p:txBody>
        </p:sp>
      </p:grpSp>
      <p:grpSp>
        <p:nvGrpSpPr>
          <p:cNvPr id="31" name="Group 30"/>
          <p:cNvGrpSpPr/>
          <p:nvPr/>
        </p:nvGrpSpPr>
        <p:grpSpPr>
          <a:xfrm>
            <a:off x="414338" y="904446"/>
            <a:ext cx="4375715" cy="3253154"/>
            <a:chOff x="2701360" y="353437"/>
            <a:chExt cx="8642535" cy="6429478"/>
          </a:xfrm>
        </p:grpSpPr>
        <p:sp>
          <p:nvSpPr>
            <p:cNvPr id="32" name="Freeform 69"/>
            <p:cNvSpPr>
              <a:spLocks/>
            </p:cNvSpPr>
            <p:nvPr/>
          </p:nvSpPr>
          <p:spPr bwMode="auto">
            <a:xfrm>
              <a:off x="3997326" y="736600"/>
              <a:ext cx="5481638" cy="5183188"/>
            </a:xfrm>
            <a:custGeom>
              <a:avLst/>
              <a:gdLst>
                <a:gd name="T0" fmla="*/ 42 w 3453"/>
                <a:gd name="T1" fmla="*/ 156 h 3265"/>
                <a:gd name="T2" fmla="*/ 115 w 3453"/>
                <a:gd name="T3" fmla="*/ 421 h 3265"/>
                <a:gd name="T4" fmla="*/ 189 w 3453"/>
                <a:gd name="T5" fmla="*/ 673 h 3265"/>
                <a:gd name="T6" fmla="*/ 262 w 3453"/>
                <a:gd name="T7" fmla="*/ 914 h 3265"/>
                <a:gd name="T8" fmla="*/ 335 w 3453"/>
                <a:gd name="T9" fmla="*/ 1143 h 3265"/>
                <a:gd name="T10" fmla="*/ 408 w 3453"/>
                <a:gd name="T11" fmla="*/ 1361 h 3265"/>
                <a:gd name="T12" fmla="*/ 481 w 3453"/>
                <a:gd name="T13" fmla="*/ 1567 h 3265"/>
                <a:gd name="T14" fmla="*/ 555 w 3453"/>
                <a:gd name="T15" fmla="*/ 1761 h 3265"/>
                <a:gd name="T16" fmla="*/ 628 w 3453"/>
                <a:gd name="T17" fmla="*/ 1943 h 3265"/>
                <a:gd name="T18" fmla="*/ 701 w 3453"/>
                <a:gd name="T19" fmla="*/ 2113 h 3265"/>
                <a:gd name="T20" fmla="*/ 774 w 3453"/>
                <a:gd name="T21" fmla="*/ 2272 h 3265"/>
                <a:gd name="T22" fmla="*/ 848 w 3453"/>
                <a:gd name="T23" fmla="*/ 2419 h 3265"/>
                <a:gd name="T24" fmla="*/ 921 w 3453"/>
                <a:gd name="T25" fmla="*/ 2554 h 3265"/>
                <a:gd name="T26" fmla="*/ 994 w 3453"/>
                <a:gd name="T27" fmla="*/ 2677 h 3265"/>
                <a:gd name="T28" fmla="*/ 1067 w 3453"/>
                <a:gd name="T29" fmla="*/ 2789 h 3265"/>
                <a:gd name="T30" fmla="*/ 1140 w 3453"/>
                <a:gd name="T31" fmla="*/ 2889 h 3265"/>
                <a:gd name="T32" fmla="*/ 1214 w 3453"/>
                <a:gd name="T33" fmla="*/ 2977 h 3265"/>
                <a:gd name="T34" fmla="*/ 1287 w 3453"/>
                <a:gd name="T35" fmla="*/ 3053 h 3265"/>
                <a:gd name="T36" fmla="*/ 1360 w 3453"/>
                <a:gd name="T37" fmla="*/ 3118 h 3265"/>
                <a:gd name="T38" fmla="*/ 1433 w 3453"/>
                <a:gd name="T39" fmla="*/ 3171 h 3265"/>
                <a:gd name="T40" fmla="*/ 1507 w 3453"/>
                <a:gd name="T41" fmla="*/ 3212 h 3265"/>
                <a:gd name="T42" fmla="*/ 1580 w 3453"/>
                <a:gd name="T43" fmla="*/ 3242 h 3265"/>
                <a:gd name="T44" fmla="*/ 1653 w 3453"/>
                <a:gd name="T45" fmla="*/ 3259 h 3265"/>
                <a:gd name="T46" fmla="*/ 1727 w 3453"/>
                <a:gd name="T47" fmla="*/ 3265 h 3265"/>
                <a:gd name="T48" fmla="*/ 1799 w 3453"/>
                <a:gd name="T49" fmla="*/ 3259 h 3265"/>
                <a:gd name="T50" fmla="*/ 1873 w 3453"/>
                <a:gd name="T51" fmla="*/ 3242 h 3265"/>
                <a:gd name="T52" fmla="*/ 1946 w 3453"/>
                <a:gd name="T53" fmla="*/ 3212 h 3265"/>
                <a:gd name="T54" fmla="*/ 2019 w 3453"/>
                <a:gd name="T55" fmla="*/ 3171 h 3265"/>
                <a:gd name="T56" fmla="*/ 2093 w 3453"/>
                <a:gd name="T57" fmla="*/ 3118 h 3265"/>
                <a:gd name="T58" fmla="*/ 2166 w 3453"/>
                <a:gd name="T59" fmla="*/ 3053 h 3265"/>
                <a:gd name="T60" fmla="*/ 2239 w 3453"/>
                <a:gd name="T61" fmla="*/ 2977 h 3265"/>
                <a:gd name="T62" fmla="*/ 2312 w 3453"/>
                <a:gd name="T63" fmla="*/ 2889 h 3265"/>
                <a:gd name="T64" fmla="*/ 2386 w 3453"/>
                <a:gd name="T65" fmla="*/ 2789 h 3265"/>
                <a:gd name="T66" fmla="*/ 2458 w 3453"/>
                <a:gd name="T67" fmla="*/ 2677 h 3265"/>
                <a:gd name="T68" fmla="*/ 2532 w 3453"/>
                <a:gd name="T69" fmla="*/ 2554 h 3265"/>
                <a:gd name="T70" fmla="*/ 2605 w 3453"/>
                <a:gd name="T71" fmla="*/ 2419 h 3265"/>
                <a:gd name="T72" fmla="*/ 2678 w 3453"/>
                <a:gd name="T73" fmla="*/ 2272 h 3265"/>
                <a:gd name="T74" fmla="*/ 2752 w 3453"/>
                <a:gd name="T75" fmla="*/ 2113 h 3265"/>
                <a:gd name="T76" fmla="*/ 2825 w 3453"/>
                <a:gd name="T77" fmla="*/ 1943 h 3265"/>
                <a:gd name="T78" fmla="*/ 2898 w 3453"/>
                <a:gd name="T79" fmla="*/ 1761 h 3265"/>
                <a:gd name="T80" fmla="*/ 2971 w 3453"/>
                <a:gd name="T81" fmla="*/ 1567 h 3265"/>
                <a:gd name="T82" fmla="*/ 3045 w 3453"/>
                <a:gd name="T83" fmla="*/ 1361 h 3265"/>
                <a:gd name="T84" fmla="*/ 3118 w 3453"/>
                <a:gd name="T85" fmla="*/ 1143 h 3265"/>
                <a:gd name="T86" fmla="*/ 3191 w 3453"/>
                <a:gd name="T87" fmla="*/ 914 h 3265"/>
                <a:gd name="T88" fmla="*/ 3264 w 3453"/>
                <a:gd name="T89" fmla="*/ 673 h 3265"/>
                <a:gd name="T90" fmla="*/ 3337 w 3453"/>
                <a:gd name="T91" fmla="*/ 421 h 3265"/>
                <a:gd name="T92" fmla="*/ 3411 w 3453"/>
                <a:gd name="T93" fmla="*/ 156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53" h="3265">
                  <a:moveTo>
                    <a:pt x="0" y="0"/>
                  </a:moveTo>
                  <a:lnTo>
                    <a:pt x="18" y="65"/>
                  </a:lnTo>
                  <a:lnTo>
                    <a:pt x="42" y="156"/>
                  </a:lnTo>
                  <a:lnTo>
                    <a:pt x="67" y="245"/>
                  </a:lnTo>
                  <a:lnTo>
                    <a:pt x="91" y="334"/>
                  </a:lnTo>
                  <a:lnTo>
                    <a:pt x="115" y="421"/>
                  </a:lnTo>
                  <a:lnTo>
                    <a:pt x="140" y="506"/>
                  </a:lnTo>
                  <a:lnTo>
                    <a:pt x="164" y="590"/>
                  </a:lnTo>
                  <a:lnTo>
                    <a:pt x="189" y="673"/>
                  </a:lnTo>
                  <a:lnTo>
                    <a:pt x="213" y="755"/>
                  </a:lnTo>
                  <a:lnTo>
                    <a:pt x="237" y="835"/>
                  </a:lnTo>
                  <a:lnTo>
                    <a:pt x="262" y="914"/>
                  </a:lnTo>
                  <a:lnTo>
                    <a:pt x="286" y="992"/>
                  </a:lnTo>
                  <a:lnTo>
                    <a:pt x="311" y="1068"/>
                  </a:lnTo>
                  <a:lnTo>
                    <a:pt x="335" y="1143"/>
                  </a:lnTo>
                  <a:lnTo>
                    <a:pt x="359" y="1217"/>
                  </a:lnTo>
                  <a:lnTo>
                    <a:pt x="384" y="1290"/>
                  </a:lnTo>
                  <a:lnTo>
                    <a:pt x="408" y="1361"/>
                  </a:lnTo>
                  <a:lnTo>
                    <a:pt x="433" y="1431"/>
                  </a:lnTo>
                  <a:lnTo>
                    <a:pt x="457" y="1499"/>
                  </a:lnTo>
                  <a:lnTo>
                    <a:pt x="481" y="1567"/>
                  </a:lnTo>
                  <a:lnTo>
                    <a:pt x="506" y="1632"/>
                  </a:lnTo>
                  <a:lnTo>
                    <a:pt x="530" y="1697"/>
                  </a:lnTo>
                  <a:lnTo>
                    <a:pt x="555" y="1761"/>
                  </a:lnTo>
                  <a:lnTo>
                    <a:pt x="579" y="1823"/>
                  </a:lnTo>
                  <a:lnTo>
                    <a:pt x="604" y="1883"/>
                  </a:lnTo>
                  <a:lnTo>
                    <a:pt x="628" y="1943"/>
                  </a:lnTo>
                  <a:lnTo>
                    <a:pt x="652" y="2001"/>
                  </a:lnTo>
                  <a:lnTo>
                    <a:pt x="677" y="2058"/>
                  </a:lnTo>
                  <a:lnTo>
                    <a:pt x="701" y="2113"/>
                  </a:lnTo>
                  <a:lnTo>
                    <a:pt x="726" y="2167"/>
                  </a:lnTo>
                  <a:lnTo>
                    <a:pt x="750" y="2220"/>
                  </a:lnTo>
                  <a:lnTo>
                    <a:pt x="774" y="2272"/>
                  </a:lnTo>
                  <a:lnTo>
                    <a:pt x="799" y="2322"/>
                  </a:lnTo>
                  <a:lnTo>
                    <a:pt x="823" y="2371"/>
                  </a:lnTo>
                  <a:lnTo>
                    <a:pt x="848" y="2419"/>
                  </a:lnTo>
                  <a:lnTo>
                    <a:pt x="872" y="2465"/>
                  </a:lnTo>
                  <a:lnTo>
                    <a:pt x="896" y="2510"/>
                  </a:lnTo>
                  <a:lnTo>
                    <a:pt x="921" y="2554"/>
                  </a:lnTo>
                  <a:lnTo>
                    <a:pt x="945" y="2597"/>
                  </a:lnTo>
                  <a:lnTo>
                    <a:pt x="970" y="2638"/>
                  </a:lnTo>
                  <a:lnTo>
                    <a:pt x="994" y="2677"/>
                  </a:lnTo>
                  <a:lnTo>
                    <a:pt x="1018" y="2716"/>
                  </a:lnTo>
                  <a:lnTo>
                    <a:pt x="1043" y="2753"/>
                  </a:lnTo>
                  <a:lnTo>
                    <a:pt x="1067" y="2789"/>
                  </a:lnTo>
                  <a:lnTo>
                    <a:pt x="1092" y="2824"/>
                  </a:lnTo>
                  <a:lnTo>
                    <a:pt x="1116" y="2857"/>
                  </a:lnTo>
                  <a:lnTo>
                    <a:pt x="1140" y="2889"/>
                  </a:lnTo>
                  <a:lnTo>
                    <a:pt x="1165" y="2920"/>
                  </a:lnTo>
                  <a:lnTo>
                    <a:pt x="1189" y="2949"/>
                  </a:lnTo>
                  <a:lnTo>
                    <a:pt x="1214" y="2977"/>
                  </a:lnTo>
                  <a:lnTo>
                    <a:pt x="1238" y="3004"/>
                  </a:lnTo>
                  <a:lnTo>
                    <a:pt x="1263" y="3029"/>
                  </a:lnTo>
                  <a:lnTo>
                    <a:pt x="1287" y="3053"/>
                  </a:lnTo>
                  <a:lnTo>
                    <a:pt x="1311" y="3076"/>
                  </a:lnTo>
                  <a:lnTo>
                    <a:pt x="1336" y="3098"/>
                  </a:lnTo>
                  <a:lnTo>
                    <a:pt x="1360" y="3118"/>
                  </a:lnTo>
                  <a:lnTo>
                    <a:pt x="1385" y="3137"/>
                  </a:lnTo>
                  <a:lnTo>
                    <a:pt x="1409" y="3155"/>
                  </a:lnTo>
                  <a:lnTo>
                    <a:pt x="1433" y="3171"/>
                  </a:lnTo>
                  <a:lnTo>
                    <a:pt x="1458" y="3186"/>
                  </a:lnTo>
                  <a:lnTo>
                    <a:pt x="1483" y="3200"/>
                  </a:lnTo>
                  <a:lnTo>
                    <a:pt x="1507" y="3212"/>
                  </a:lnTo>
                  <a:lnTo>
                    <a:pt x="1531" y="3223"/>
                  </a:lnTo>
                  <a:lnTo>
                    <a:pt x="1555" y="3233"/>
                  </a:lnTo>
                  <a:lnTo>
                    <a:pt x="1580" y="3242"/>
                  </a:lnTo>
                  <a:lnTo>
                    <a:pt x="1605" y="3249"/>
                  </a:lnTo>
                  <a:lnTo>
                    <a:pt x="1629" y="3255"/>
                  </a:lnTo>
                  <a:lnTo>
                    <a:pt x="1653" y="3259"/>
                  </a:lnTo>
                  <a:lnTo>
                    <a:pt x="1677" y="3263"/>
                  </a:lnTo>
                  <a:lnTo>
                    <a:pt x="1702" y="3264"/>
                  </a:lnTo>
                  <a:lnTo>
                    <a:pt x="1727" y="3265"/>
                  </a:lnTo>
                  <a:lnTo>
                    <a:pt x="1751" y="3264"/>
                  </a:lnTo>
                  <a:lnTo>
                    <a:pt x="1775" y="3263"/>
                  </a:lnTo>
                  <a:lnTo>
                    <a:pt x="1799" y="3259"/>
                  </a:lnTo>
                  <a:lnTo>
                    <a:pt x="1824" y="3255"/>
                  </a:lnTo>
                  <a:lnTo>
                    <a:pt x="1849" y="3249"/>
                  </a:lnTo>
                  <a:lnTo>
                    <a:pt x="1873" y="3242"/>
                  </a:lnTo>
                  <a:lnTo>
                    <a:pt x="1897" y="3233"/>
                  </a:lnTo>
                  <a:lnTo>
                    <a:pt x="1922" y="3223"/>
                  </a:lnTo>
                  <a:lnTo>
                    <a:pt x="1946" y="3212"/>
                  </a:lnTo>
                  <a:lnTo>
                    <a:pt x="1971" y="3200"/>
                  </a:lnTo>
                  <a:lnTo>
                    <a:pt x="1995" y="3186"/>
                  </a:lnTo>
                  <a:lnTo>
                    <a:pt x="2019" y="3171"/>
                  </a:lnTo>
                  <a:lnTo>
                    <a:pt x="2044" y="3155"/>
                  </a:lnTo>
                  <a:lnTo>
                    <a:pt x="2068" y="3137"/>
                  </a:lnTo>
                  <a:lnTo>
                    <a:pt x="2093" y="3118"/>
                  </a:lnTo>
                  <a:lnTo>
                    <a:pt x="2117" y="3098"/>
                  </a:lnTo>
                  <a:lnTo>
                    <a:pt x="2142" y="3076"/>
                  </a:lnTo>
                  <a:lnTo>
                    <a:pt x="2166" y="3053"/>
                  </a:lnTo>
                  <a:lnTo>
                    <a:pt x="2190" y="3029"/>
                  </a:lnTo>
                  <a:lnTo>
                    <a:pt x="2214" y="3004"/>
                  </a:lnTo>
                  <a:lnTo>
                    <a:pt x="2239" y="2977"/>
                  </a:lnTo>
                  <a:lnTo>
                    <a:pt x="2264" y="2949"/>
                  </a:lnTo>
                  <a:lnTo>
                    <a:pt x="2288" y="2920"/>
                  </a:lnTo>
                  <a:lnTo>
                    <a:pt x="2312" y="2889"/>
                  </a:lnTo>
                  <a:lnTo>
                    <a:pt x="2336" y="2857"/>
                  </a:lnTo>
                  <a:lnTo>
                    <a:pt x="2361" y="2824"/>
                  </a:lnTo>
                  <a:lnTo>
                    <a:pt x="2386" y="2789"/>
                  </a:lnTo>
                  <a:lnTo>
                    <a:pt x="2410" y="2753"/>
                  </a:lnTo>
                  <a:lnTo>
                    <a:pt x="2434" y="2716"/>
                  </a:lnTo>
                  <a:lnTo>
                    <a:pt x="2458" y="2677"/>
                  </a:lnTo>
                  <a:lnTo>
                    <a:pt x="2483" y="2638"/>
                  </a:lnTo>
                  <a:lnTo>
                    <a:pt x="2508" y="2597"/>
                  </a:lnTo>
                  <a:lnTo>
                    <a:pt x="2532" y="2554"/>
                  </a:lnTo>
                  <a:lnTo>
                    <a:pt x="2556" y="2510"/>
                  </a:lnTo>
                  <a:lnTo>
                    <a:pt x="2581" y="2465"/>
                  </a:lnTo>
                  <a:lnTo>
                    <a:pt x="2605" y="2419"/>
                  </a:lnTo>
                  <a:lnTo>
                    <a:pt x="2630" y="2371"/>
                  </a:lnTo>
                  <a:lnTo>
                    <a:pt x="2654" y="2322"/>
                  </a:lnTo>
                  <a:lnTo>
                    <a:pt x="2678" y="2272"/>
                  </a:lnTo>
                  <a:lnTo>
                    <a:pt x="2703" y="2220"/>
                  </a:lnTo>
                  <a:lnTo>
                    <a:pt x="2727" y="2167"/>
                  </a:lnTo>
                  <a:lnTo>
                    <a:pt x="2752" y="2113"/>
                  </a:lnTo>
                  <a:lnTo>
                    <a:pt x="2776" y="2058"/>
                  </a:lnTo>
                  <a:lnTo>
                    <a:pt x="2801" y="2001"/>
                  </a:lnTo>
                  <a:lnTo>
                    <a:pt x="2825" y="1943"/>
                  </a:lnTo>
                  <a:lnTo>
                    <a:pt x="2849" y="1883"/>
                  </a:lnTo>
                  <a:lnTo>
                    <a:pt x="2874" y="1823"/>
                  </a:lnTo>
                  <a:lnTo>
                    <a:pt x="2898" y="1761"/>
                  </a:lnTo>
                  <a:lnTo>
                    <a:pt x="2923" y="1697"/>
                  </a:lnTo>
                  <a:lnTo>
                    <a:pt x="2947" y="1632"/>
                  </a:lnTo>
                  <a:lnTo>
                    <a:pt x="2971" y="1567"/>
                  </a:lnTo>
                  <a:lnTo>
                    <a:pt x="2996" y="1499"/>
                  </a:lnTo>
                  <a:lnTo>
                    <a:pt x="3020" y="1431"/>
                  </a:lnTo>
                  <a:lnTo>
                    <a:pt x="3045" y="1361"/>
                  </a:lnTo>
                  <a:lnTo>
                    <a:pt x="3069" y="1290"/>
                  </a:lnTo>
                  <a:lnTo>
                    <a:pt x="3093" y="1217"/>
                  </a:lnTo>
                  <a:lnTo>
                    <a:pt x="3118" y="1143"/>
                  </a:lnTo>
                  <a:lnTo>
                    <a:pt x="3142" y="1068"/>
                  </a:lnTo>
                  <a:lnTo>
                    <a:pt x="3167" y="992"/>
                  </a:lnTo>
                  <a:lnTo>
                    <a:pt x="3191" y="914"/>
                  </a:lnTo>
                  <a:lnTo>
                    <a:pt x="3215" y="835"/>
                  </a:lnTo>
                  <a:lnTo>
                    <a:pt x="3240" y="755"/>
                  </a:lnTo>
                  <a:lnTo>
                    <a:pt x="3264" y="673"/>
                  </a:lnTo>
                  <a:lnTo>
                    <a:pt x="3289" y="590"/>
                  </a:lnTo>
                  <a:lnTo>
                    <a:pt x="3313" y="506"/>
                  </a:lnTo>
                  <a:lnTo>
                    <a:pt x="3337" y="421"/>
                  </a:lnTo>
                  <a:lnTo>
                    <a:pt x="3362" y="334"/>
                  </a:lnTo>
                  <a:lnTo>
                    <a:pt x="3386" y="245"/>
                  </a:lnTo>
                  <a:lnTo>
                    <a:pt x="3411" y="156"/>
                  </a:lnTo>
                  <a:lnTo>
                    <a:pt x="3435" y="65"/>
                  </a:lnTo>
                  <a:lnTo>
                    <a:pt x="3453" y="0"/>
                  </a:lnTo>
                </a:path>
              </a:pathLst>
            </a:custGeom>
            <a:noFill/>
            <a:ln w="47625" cap="flat">
              <a:solidFill>
                <a:srgbClr val="0072BD"/>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70"/>
            <p:cNvSpPr>
              <a:spLocks/>
            </p:cNvSpPr>
            <p:nvPr/>
          </p:nvSpPr>
          <p:spPr bwMode="auto">
            <a:xfrm>
              <a:off x="2901951" y="736600"/>
              <a:ext cx="6099175" cy="5183188"/>
            </a:xfrm>
            <a:custGeom>
              <a:avLst/>
              <a:gdLst>
                <a:gd name="T0" fmla="*/ 49 w 3842"/>
                <a:gd name="T1" fmla="*/ 1889 h 3265"/>
                <a:gd name="T2" fmla="*/ 122 w 3842"/>
                <a:gd name="T3" fmla="*/ 1834 h 3265"/>
                <a:gd name="T4" fmla="*/ 195 w 3842"/>
                <a:gd name="T5" fmla="*/ 1794 h 3265"/>
                <a:gd name="T6" fmla="*/ 268 w 3842"/>
                <a:gd name="T7" fmla="*/ 1768 h 3265"/>
                <a:gd name="T8" fmla="*/ 342 w 3842"/>
                <a:gd name="T9" fmla="*/ 1755 h 3265"/>
                <a:gd name="T10" fmla="*/ 415 w 3842"/>
                <a:gd name="T11" fmla="*/ 1755 h 3265"/>
                <a:gd name="T12" fmla="*/ 488 w 3842"/>
                <a:gd name="T13" fmla="*/ 1765 h 3265"/>
                <a:gd name="T14" fmla="*/ 561 w 3842"/>
                <a:gd name="T15" fmla="*/ 1787 h 3265"/>
                <a:gd name="T16" fmla="*/ 634 w 3842"/>
                <a:gd name="T17" fmla="*/ 1817 h 3265"/>
                <a:gd name="T18" fmla="*/ 708 w 3842"/>
                <a:gd name="T19" fmla="*/ 1857 h 3265"/>
                <a:gd name="T20" fmla="*/ 781 w 3842"/>
                <a:gd name="T21" fmla="*/ 1905 h 3265"/>
                <a:gd name="T22" fmla="*/ 854 w 3842"/>
                <a:gd name="T23" fmla="*/ 1960 h 3265"/>
                <a:gd name="T24" fmla="*/ 927 w 3842"/>
                <a:gd name="T25" fmla="*/ 2021 h 3265"/>
                <a:gd name="T26" fmla="*/ 1001 w 3842"/>
                <a:gd name="T27" fmla="*/ 2088 h 3265"/>
                <a:gd name="T28" fmla="*/ 1074 w 3842"/>
                <a:gd name="T29" fmla="*/ 2159 h 3265"/>
                <a:gd name="T30" fmla="*/ 1147 w 3842"/>
                <a:gd name="T31" fmla="*/ 2234 h 3265"/>
                <a:gd name="T32" fmla="*/ 1220 w 3842"/>
                <a:gd name="T33" fmla="*/ 2312 h 3265"/>
                <a:gd name="T34" fmla="*/ 1294 w 3842"/>
                <a:gd name="T35" fmla="*/ 2392 h 3265"/>
                <a:gd name="T36" fmla="*/ 1367 w 3842"/>
                <a:gd name="T37" fmla="*/ 2473 h 3265"/>
                <a:gd name="T38" fmla="*/ 1440 w 3842"/>
                <a:gd name="T39" fmla="*/ 2555 h 3265"/>
                <a:gd name="T40" fmla="*/ 1513 w 3842"/>
                <a:gd name="T41" fmla="*/ 2636 h 3265"/>
                <a:gd name="T42" fmla="*/ 1586 w 3842"/>
                <a:gd name="T43" fmla="*/ 2715 h 3265"/>
                <a:gd name="T44" fmla="*/ 1660 w 3842"/>
                <a:gd name="T45" fmla="*/ 2793 h 3265"/>
                <a:gd name="T46" fmla="*/ 1733 w 3842"/>
                <a:gd name="T47" fmla="*/ 2868 h 3265"/>
                <a:gd name="T48" fmla="*/ 1806 w 3842"/>
                <a:gd name="T49" fmla="*/ 2939 h 3265"/>
                <a:gd name="T50" fmla="*/ 1879 w 3842"/>
                <a:gd name="T51" fmla="*/ 3005 h 3265"/>
                <a:gd name="T52" fmla="*/ 1953 w 3842"/>
                <a:gd name="T53" fmla="*/ 3065 h 3265"/>
                <a:gd name="T54" fmla="*/ 2026 w 3842"/>
                <a:gd name="T55" fmla="*/ 3119 h 3265"/>
                <a:gd name="T56" fmla="*/ 2099 w 3842"/>
                <a:gd name="T57" fmla="*/ 3166 h 3265"/>
                <a:gd name="T58" fmla="*/ 2173 w 3842"/>
                <a:gd name="T59" fmla="*/ 3205 h 3265"/>
                <a:gd name="T60" fmla="*/ 2245 w 3842"/>
                <a:gd name="T61" fmla="*/ 3235 h 3265"/>
                <a:gd name="T62" fmla="*/ 2319 w 3842"/>
                <a:gd name="T63" fmla="*/ 3255 h 3265"/>
                <a:gd name="T64" fmla="*/ 2392 w 3842"/>
                <a:gd name="T65" fmla="*/ 3264 h 3265"/>
                <a:gd name="T66" fmla="*/ 2465 w 3842"/>
                <a:gd name="T67" fmla="*/ 3262 h 3265"/>
                <a:gd name="T68" fmla="*/ 2539 w 3842"/>
                <a:gd name="T69" fmla="*/ 3248 h 3265"/>
                <a:gd name="T70" fmla="*/ 2612 w 3842"/>
                <a:gd name="T71" fmla="*/ 3221 h 3265"/>
                <a:gd name="T72" fmla="*/ 2685 w 3842"/>
                <a:gd name="T73" fmla="*/ 3179 h 3265"/>
                <a:gd name="T74" fmla="*/ 2758 w 3842"/>
                <a:gd name="T75" fmla="*/ 3123 h 3265"/>
                <a:gd name="T76" fmla="*/ 2832 w 3842"/>
                <a:gd name="T77" fmla="*/ 3051 h 3265"/>
                <a:gd name="T78" fmla="*/ 2904 w 3842"/>
                <a:gd name="T79" fmla="*/ 2962 h 3265"/>
                <a:gd name="T80" fmla="*/ 2978 w 3842"/>
                <a:gd name="T81" fmla="*/ 2856 h 3265"/>
                <a:gd name="T82" fmla="*/ 3051 w 3842"/>
                <a:gd name="T83" fmla="*/ 2732 h 3265"/>
                <a:gd name="T84" fmla="*/ 3124 w 3842"/>
                <a:gd name="T85" fmla="*/ 2589 h 3265"/>
                <a:gd name="T86" fmla="*/ 3198 w 3842"/>
                <a:gd name="T87" fmla="*/ 2425 h 3265"/>
                <a:gd name="T88" fmla="*/ 3271 w 3842"/>
                <a:gd name="T89" fmla="*/ 2241 h 3265"/>
                <a:gd name="T90" fmla="*/ 3344 w 3842"/>
                <a:gd name="T91" fmla="*/ 2036 h 3265"/>
                <a:gd name="T92" fmla="*/ 3417 w 3842"/>
                <a:gd name="T93" fmla="*/ 1807 h 3265"/>
                <a:gd name="T94" fmla="*/ 3491 w 3842"/>
                <a:gd name="T95" fmla="*/ 1556 h 3265"/>
                <a:gd name="T96" fmla="*/ 3564 w 3842"/>
                <a:gd name="T97" fmla="*/ 1280 h 3265"/>
                <a:gd name="T98" fmla="*/ 3637 w 3842"/>
                <a:gd name="T99" fmla="*/ 980 h 3265"/>
                <a:gd name="T100" fmla="*/ 3710 w 3842"/>
                <a:gd name="T101" fmla="*/ 653 h 3265"/>
                <a:gd name="T102" fmla="*/ 3783 w 3842"/>
                <a:gd name="T103" fmla="*/ 300 h 3265"/>
                <a:gd name="T104" fmla="*/ 3842 w 3842"/>
                <a:gd name="T105" fmla="*/ 0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42" h="3265">
                  <a:moveTo>
                    <a:pt x="0" y="1934"/>
                  </a:moveTo>
                  <a:lnTo>
                    <a:pt x="24" y="1911"/>
                  </a:lnTo>
                  <a:lnTo>
                    <a:pt x="49" y="1889"/>
                  </a:lnTo>
                  <a:lnTo>
                    <a:pt x="73" y="1869"/>
                  </a:lnTo>
                  <a:lnTo>
                    <a:pt x="98" y="1851"/>
                  </a:lnTo>
                  <a:lnTo>
                    <a:pt x="122" y="1834"/>
                  </a:lnTo>
                  <a:lnTo>
                    <a:pt x="146" y="1819"/>
                  </a:lnTo>
                  <a:lnTo>
                    <a:pt x="171" y="1806"/>
                  </a:lnTo>
                  <a:lnTo>
                    <a:pt x="195" y="1794"/>
                  </a:lnTo>
                  <a:lnTo>
                    <a:pt x="220" y="1784"/>
                  </a:lnTo>
                  <a:lnTo>
                    <a:pt x="244" y="1776"/>
                  </a:lnTo>
                  <a:lnTo>
                    <a:pt x="268" y="1768"/>
                  </a:lnTo>
                  <a:lnTo>
                    <a:pt x="293" y="1763"/>
                  </a:lnTo>
                  <a:lnTo>
                    <a:pt x="317" y="1758"/>
                  </a:lnTo>
                  <a:lnTo>
                    <a:pt x="342" y="1755"/>
                  </a:lnTo>
                  <a:lnTo>
                    <a:pt x="366" y="1754"/>
                  </a:lnTo>
                  <a:lnTo>
                    <a:pt x="390" y="1753"/>
                  </a:lnTo>
                  <a:lnTo>
                    <a:pt x="415" y="1755"/>
                  </a:lnTo>
                  <a:lnTo>
                    <a:pt x="439" y="1757"/>
                  </a:lnTo>
                  <a:lnTo>
                    <a:pt x="464" y="1761"/>
                  </a:lnTo>
                  <a:lnTo>
                    <a:pt x="488" y="1765"/>
                  </a:lnTo>
                  <a:lnTo>
                    <a:pt x="512" y="1772"/>
                  </a:lnTo>
                  <a:lnTo>
                    <a:pt x="537" y="1779"/>
                  </a:lnTo>
                  <a:lnTo>
                    <a:pt x="561" y="1787"/>
                  </a:lnTo>
                  <a:lnTo>
                    <a:pt x="586" y="1796"/>
                  </a:lnTo>
                  <a:lnTo>
                    <a:pt x="610" y="1806"/>
                  </a:lnTo>
                  <a:lnTo>
                    <a:pt x="634" y="1817"/>
                  </a:lnTo>
                  <a:lnTo>
                    <a:pt x="659" y="1830"/>
                  </a:lnTo>
                  <a:lnTo>
                    <a:pt x="683" y="1843"/>
                  </a:lnTo>
                  <a:lnTo>
                    <a:pt x="708" y="1857"/>
                  </a:lnTo>
                  <a:lnTo>
                    <a:pt x="732" y="1872"/>
                  </a:lnTo>
                  <a:lnTo>
                    <a:pt x="757" y="1888"/>
                  </a:lnTo>
                  <a:lnTo>
                    <a:pt x="781" y="1905"/>
                  </a:lnTo>
                  <a:lnTo>
                    <a:pt x="805" y="1923"/>
                  </a:lnTo>
                  <a:lnTo>
                    <a:pt x="830" y="1941"/>
                  </a:lnTo>
                  <a:lnTo>
                    <a:pt x="854" y="1960"/>
                  </a:lnTo>
                  <a:lnTo>
                    <a:pt x="879" y="1980"/>
                  </a:lnTo>
                  <a:lnTo>
                    <a:pt x="903" y="2000"/>
                  </a:lnTo>
                  <a:lnTo>
                    <a:pt x="927" y="2021"/>
                  </a:lnTo>
                  <a:lnTo>
                    <a:pt x="952" y="2043"/>
                  </a:lnTo>
                  <a:lnTo>
                    <a:pt x="976" y="2065"/>
                  </a:lnTo>
                  <a:lnTo>
                    <a:pt x="1001" y="2088"/>
                  </a:lnTo>
                  <a:lnTo>
                    <a:pt x="1025" y="2111"/>
                  </a:lnTo>
                  <a:lnTo>
                    <a:pt x="1049" y="2135"/>
                  </a:lnTo>
                  <a:lnTo>
                    <a:pt x="1074" y="2159"/>
                  </a:lnTo>
                  <a:lnTo>
                    <a:pt x="1098" y="2184"/>
                  </a:lnTo>
                  <a:lnTo>
                    <a:pt x="1123" y="2208"/>
                  </a:lnTo>
                  <a:lnTo>
                    <a:pt x="1147" y="2234"/>
                  </a:lnTo>
                  <a:lnTo>
                    <a:pt x="1171" y="2260"/>
                  </a:lnTo>
                  <a:lnTo>
                    <a:pt x="1196" y="2286"/>
                  </a:lnTo>
                  <a:lnTo>
                    <a:pt x="1220" y="2312"/>
                  </a:lnTo>
                  <a:lnTo>
                    <a:pt x="1245" y="2338"/>
                  </a:lnTo>
                  <a:lnTo>
                    <a:pt x="1269" y="2365"/>
                  </a:lnTo>
                  <a:lnTo>
                    <a:pt x="1294" y="2392"/>
                  </a:lnTo>
                  <a:lnTo>
                    <a:pt x="1318" y="2419"/>
                  </a:lnTo>
                  <a:lnTo>
                    <a:pt x="1342" y="2446"/>
                  </a:lnTo>
                  <a:lnTo>
                    <a:pt x="1367" y="2473"/>
                  </a:lnTo>
                  <a:lnTo>
                    <a:pt x="1391" y="2500"/>
                  </a:lnTo>
                  <a:lnTo>
                    <a:pt x="1416" y="2527"/>
                  </a:lnTo>
                  <a:lnTo>
                    <a:pt x="1440" y="2555"/>
                  </a:lnTo>
                  <a:lnTo>
                    <a:pt x="1464" y="2582"/>
                  </a:lnTo>
                  <a:lnTo>
                    <a:pt x="1489" y="2609"/>
                  </a:lnTo>
                  <a:lnTo>
                    <a:pt x="1513" y="2636"/>
                  </a:lnTo>
                  <a:lnTo>
                    <a:pt x="1538" y="2662"/>
                  </a:lnTo>
                  <a:lnTo>
                    <a:pt x="1562" y="2689"/>
                  </a:lnTo>
                  <a:lnTo>
                    <a:pt x="1586" y="2715"/>
                  </a:lnTo>
                  <a:lnTo>
                    <a:pt x="1611" y="2742"/>
                  </a:lnTo>
                  <a:lnTo>
                    <a:pt x="1635" y="2768"/>
                  </a:lnTo>
                  <a:lnTo>
                    <a:pt x="1660" y="2793"/>
                  </a:lnTo>
                  <a:lnTo>
                    <a:pt x="1684" y="2818"/>
                  </a:lnTo>
                  <a:lnTo>
                    <a:pt x="1708" y="2844"/>
                  </a:lnTo>
                  <a:lnTo>
                    <a:pt x="1733" y="2868"/>
                  </a:lnTo>
                  <a:lnTo>
                    <a:pt x="1757" y="2892"/>
                  </a:lnTo>
                  <a:lnTo>
                    <a:pt x="1782" y="2916"/>
                  </a:lnTo>
                  <a:lnTo>
                    <a:pt x="1806" y="2939"/>
                  </a:lnTo>
                  <a:lnTo>
                    <a:pt x="1830" y="2961"/>
                  </a:lnTo>
                  <a:lnTo>
                    <a:pt x="1855" y="2983"/>
                  </a:lnTo>
                  <a:lnTo>
                    <a:pt x="1879" y="3005"/>
                  </a:lnTo>
                  <a:lnTo>
                    <a:pt x="1904" y="3026"/>
                  </a:lnTo>
                  <a:lnTo>
                    <a:pt x="1928" y="3046"/>
                  </a:lnTo>
                  <a:lnTo>
                    <a:pt x="1953" y="3065"/>
                  </a:lnTo>
                  <a:lnTo>
                    <a:pt x="1977" y="3084"/>
                  </a:lnTo>
                  <a:lnTo>
                    <a:pt x="2001" y="3102"/>
                  </a:lnTo>
                  <a:lnTo>
                    <a:pt x="2026" y="3119"/>
                  </a:lnTo>
                  <a:lnTo>
                    <a:pt x="2050" y="3136"/>
                  </a:lnTo>
                  <a:lnTo>
                    <a:pt x="2075" y="3151"/>
                  </a:lnTo>
                  <a:lnTo>
                    <a:pt x="2099" y="3166"/>
                  </a:lnTo>
                  <a:lnTo>
                    <a:pt x="2123" y="3180"/>
                  </a:lnTo>
                  <a:lnTo>
                    <a:pt x="2148" y="3193"/>
                  </a:lnTo>
                  <a:lnTo>
                    <a:pt x="2173" y="3205"/>
                  </a:lnTo>
                  <a:lnTo>
                    <a:pt x="2197" y="3216"/>
                  </a:lnTo>
                  <a:lnTo>
                    <a:pt x="2221" y="3226"/>
                  </a:lnTo>
                  <a:lnTo>
                    <a:pt x="2245" y="3235"/>
                  </a:lnTo>
                  <a:lnTo>
                    <a:pt x="2270" y="3243"/>
                  </a:lnTo>
                  <a:lnTo>
                    <a:pt x="2295" y="3249"/>
                  </a:lnTo>
                  <a:lnTo>
                    <a:pt x="2319" y="3255"/>
                  </a:lnTo>
                  <a:lnTo>
                    <a:pt x="2343" y="3259"/>
                  </a:lnTo>
                  <a:lnTo>
                    <a:pt x="2367" y="3263"/>
                  </a:lnTo>
                  <a:lnTo>
                    <a:pt x="2392" y="3264"/>
                  </a:lnTo>
                  <a:lnTo>
                    <a:pt x="2417" y="3265"/>
                  </a:lnTo>
                  <a:lnTo>
                    <a:pt x="2441" y="3264"/>
                  </a:lnTo>
                  <a:lnTo>
                    <a:pt x="2465" y="3262"/>
                  </a:lnTo>
                  <a:lnTo>
                    <a:pt x="2489" y="3259"/>
                  </a:lnTo>
                  <a:lnTo>
                    <a:pt x="2514" y="3254"/>
                  </a:lnTo>
                  <a:lnTo>
                    <a:pt x="2539" y="3248"/>
                  </a:lnTo>
                  <a:lnTo>
                    <a:pt x="2563" y="3241"/>
                  </a:lnTo>
                  <a:lnTo>
                    <a:pt x="2587" y="3231"/>
                  </a:lnTo>
                  <a:lnTo>
                    <a:pt x="2612" y="3221"/>
                  </a:lnTo>
                  <a:lnTo>
                    <a:pt x="2636" y="3208"/>
                  </a:lnTo>
                  <a:lnTo>
                    <a:pt x="2661" y="3195"/>
                  </a:lnTo>
                  <a:lnTo>
                    <a:pt x="2685" y="3179"/>
                  </a:lnTo>
                  <a:lnTo>
                    <a:pt x="2709" y="3162"/>
                  </a:lnTo>
                  <a:lnTo>
                    <a:pt x="2734" y="3143"/>
                  </a:lnTo>
                  <a:lnTo>
                    <a:pt x="2758" y="3123"/>
                  </a:lnTo>
                  <a:lnTo>
                    <a:pt x="2783" y="3101"/>
                  </a:lnTo>
                  <a:lnTo>
                    <a:pt x="2807" y="3077"/>
                  </a:lnTo>
                  <a:lnTo>
                    <a:pt x="2832" y="3051"/>
                  </a:lnTo>
                  <a:lnTo>
                    <a:pt x="2856" y="3023"/>
                  </a:lnTo>
                  <a:lnTo>
                    <a:pt x="2880" y="2994"/>
                  </a:lnTo>
                  <a:lnTo>
                    <a:pt x="2904" y="2962"/>
                  </a:lnTo>
                  <a:lnTo>
                    <a:pt x="2929" y="2929"/>
                  </a:lnTo>
                  <a:lnTo>
                    <a:pt x="2954" y="2893"/>
                  </a:lnTo>
                  <a:lnTo>
                    <a:pt x="2978" y="2856"/>
                  </a:lnTo>
                  <a:lnTo>
                    <a:pt x="3002" y="2817"/>
                  </a:lnTo>
                  <a:lnTo>
                    <a:pt x="3026" y="2776"/>
                  </a:lnTo>
                  <a:lnTo>
                    <a:pt x="3051" y="2732"/>
                  </a:lnTo>
                  <a:lnTo>
                    <a:pt x="3076" y="2686"/>
                  </a:lnTo>
                  <a:lnTo>
                    <a:pt x="3100" y="2639"/>
                  </a:lnTo>
                  <a:lnTo>
                    <a:pt x="3124" y="2589"/>
                  </a:lnTo>
                  <a:lnTo>
                    <a:pt x="3148" y="2537"/>
                  </a:lnTo>
                  <a:lnTo>
                    <a:pt x="3173" y="2482"/>
                  </a:lnTo>
                  <a:lnTo>
                    <a:pt x="3198" y="2425"/>
                  </a:lnTo>
                  <a:lnTo>
                    <a:pt x="3222" y="2366"/>
                  </a:lnTo>
                  <a:lnTo>
                    <a:pt x="3246" y="2305"/>
                  </a:lnTo>
                  <a:lnTo>
                    <a:pt x="3271" y="2241"/>
                  </a:lnTo>
                  <a:lnTo>
                    <a:pt x="3295" y="2175"/>
                  </a:lnTo>
                  <a:lnTo>
                    <a:pt x="3320" y="2106"/>
                  </a:lnTo>
                  <a:lnTo>
                    <a:pt x="3344" y="2036"/>
                  </a:lnTo>
                  <a:lnTo>
                    <a:pt x="3368" y="1962"/>
                  </a:lnTo>
                  <a:lnTo>
                    <a:pt x="3393" y="1886"/>
                  </a:lnTo>
                  <a:lnTo>
                    <a:pt x="3417" y="1807"/>
                  </a:lnTo>
                  <a:lnTo>
                    <a:pt x="3442" y="1726"/>
                  </a:lnTo>
                  <a:lnTo>
                    <a:pt x="3466" y="1643"/>
                  </a:lnTo>
                  <a:lnTo>
                    <a:pt x="3491" y="1556"/>
                  </a:lnTo>
                  <a:lnTo>
                    <a:pt x="3515" y="1467"/>
                  </a:lnTo>
                  <a:lnTo>
                    <a:pt x="3539" y="1375"/>
                  </a:lnTo>
                  <a:lnTo>
                    <a:pt x="3564" y="1280"/>
                  </a:lnTo>
                  <a:lnTo>
                    <a:pt x="3588" y="1183"/>
                  </a:lnTo>
                  <a:lnTo>
                    <a:pt x="3613" y="1083"/>
                  </a:lnTo>
                  <a:lnTo>
                    <a:pt x="3637" y="980"/>
                  </a:lnTo>
                  <a:lnTo>
                    <a:pt x="3661" y="874"/>
                  </a:lnTo>
                  <a:lnTo>
                    <a:pt x="3686" y="765"/>
                  </a:lnTo>
                  <a:lnTo>
                    <a:pt x="3710" y="653"/>
                  </a:lnTo>
                  <a:lnTo>
                    <a:pt x="3735" y="538"/>
                  </a:lnTo>
                  <a:lnTo>
                    <a:pt x="3759" y="421"/>
                  </a:lnTo>
                  <a:lnTo>
                    <a:pt x="3783" y="300"/>
                  </a:lnTo>
                  <a:lnTo>
                    <a:pt x="3808" y="176"/>
                  </a:lnTo>
                  <a:lnTo>
                    <a:pt x="3832" y="49"/>
                  </a:lnTo>
                  <a:lnTo>
                    <a:pt x="3842" y="0"/>
                  </a:lnTo>
                </a:path>
              </a:pathLst>
            </a:custGeom>
            <a:noFill/>
            <a:ln w="44450"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TextBox 33"/>
            <p:cNvSpPr txBox="1"/>
            <p:nvPr/>
          </p:nvSpPr>
          <p:spPr>
            <a:xfrm flipH="1">
              <a:off x="8797919" y="2525392"/>
              <a:ext cx="1032284" cy="931123"/>
            </a:xfrm>
            <a:prstGeom prst="rect">
              <a:avLst/>
            </a:prstGeom>
            <a:noFill/>
          </p:spPr>
          <p:txBody>
            <a:bodyPr wrap="square" rtlCol="0">
              <a:spAutoFit/>
            </a:bodyPr>
            <a:lstStyle/>
            <a:p>
              <a:r>
                <a:rPr lang="en-US" sz="2800" i="1" dirty="0" smtClean="0">
                  <a:latin typeface="Times New Roman" panose="02020603050405020304" pitchFamily="18" charset="0"/>
                  <a:cs typeface="Times New Roman" panose="02020603050405020304" pitchFamily="18" charset="0"/>
                </a:rPr>
                <a:t>a</a:t>
              </a:r>
              <a:r>
                <a:rPr lang="en-US" sz="2800" baseline="-250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35" name="TextBox 34"/>
            <p:cNvSpPr txBox="1"/>
            <p:nvPr/>
          </p:nvSpPr>
          <p:spPr>
            <a:xfrm flipH="1">
              <a:off x="4705112" y="2525392"/>
              <a:ext cx="1322554" cy="931123"/>
            </a:xfrm>
            <a:prstGeom prst="rect">
              <a:avLst/>
            </a:prstGeom>
            <a:noFill/>
          </p:spPr>
          <p:txBody>
            <a:bodyPr wrap="square" rtlCol="0">
              <a:spAutoFit/>
            </a:bodyPr>
            <a:lstStyle/>
            <a:p>
              <a:r>
                <a:rPr lang="en-US" sz="2800" i="1" dirty="0" smtClean="0">
                  <a:latin typeface="Times New Roman" panose="02020603050405020304" pitchFamily="18" charset="0"/>
                  <a:cs typeface="Times New Roman" panose="02020603050405020304" pitchFamily="18" charset="0"/>
                </a:rPr>
                <a:t>-a</a:t>
              </a:r>
              <a:r>
                <a:rPr lang="en-US" sz="2800" baseline="-250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grpSp>
          <p:nvGrpSpPr>
            <p:cNvPr id="36" name="Group 35"/>
            <p:cNvGrpSpPr/>
            <p:nvPr/>
          </p:nvGrpSpPr>
          <p:grpSpPr>
            <a:xfrm>
              <a:off x="2701360" y="684214"/>
              <a:ext cx="7547163" cy="5208587"/>
              <a:chOff x="2701360" y="684214"/>
              <a:chExt cx="7547163" cy="5208587"/>
            </a:xfrm>
          </p:grpSpPr>
          <p:cxnSp>
            <p:nvCxnSpPr>
              <p:cNvPr id="41" name="Straight Arrow Connector 40"/>
              <p:cNvCxnSpPr/>
              <p:nvPr/>
            </p:nvCxnSpPr>
            <p:spPr>
              <a:xfrm flipV="1">
                <a:off x="2701360" y="3415506"/>
                <a:ext cx="7547163" cy="26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6735452" y="684214"/>
                <a:ext cx="7938" cy="52085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flipH="1">
              <a:off x="3140242" y="2439541"/>
              <a:ext cx="1087030" cy="1034083"/>
            </a:xfrm>
            <a:prstGeom prst="rect">
              <a:avLst/>
            </a:prstGeom>
            <a:noFill/>
          </p:spPr>
          <p:txBody>
            <a:bodyPr wrap="square" rtlCol="0">
              <a:spAutoFit/>
            </a:bodyPr>
            <a:lstStyle/>
            <a:p>
              <a:r>
                <a:rPr lang="en-US" sz="2800" i="1" dirty="0" err="1" smtClean="0">
                  <a:latin typeface="Times New Roman" panose="02020603050405020304" pitchFamily="18" charset="0"/>
                  <a:cs typeface="Times New Roman" panose="02020603050405020304" pitchFamily="18" charset="0"/>
                </a:rPr>
                <a:t>x</a:t>
              </a:r>
              <a:r>
                <a:rPr lang="en-US" sz="2800" i="1" baseline="-25000" dirty="0" err="1">
                  <a:latin typeface="Times New Roman" panose="02020603050405020304" pitchFamily="18" charset="0"/>
                  <a:cs typeface="Times New Roman" panose="02020603050405020304" pitchFamily="18" charset="0"/>
                </a:rPr>
                <a:t>m</a:t>
              </a:r>
              <a:endParaRPr lang="en-US" sz="2800" i="1" dirty="0">
                <a:latin typeface="Times New Roman" panose="02020603050405020304" pitchFamily="18" charset="0"/>
                <a:cs typeface="Times New Roman" panose="02020603050405020304" pitchFamily="18" charset="0"/>
              </a:endParaRPr>
            </a:p>
          </p:txBody>
        </p:sp>
        <p:sp>
          <p:nvSpPr>
            <p:cNvPr id="38" name="TextBox 37"/>
            <p:cNvSpPr txBox="1"/>
            <p:nvPr/>
          </p:nvSpPr>
          <p:spPr>
            <a:xfrm flipH="1">
              <a:off x="9855156" y="3258549"/>
              <a:ext cx="1488739" cy="931123"/>
            </a:xfrm>
            <a:prstGeom prst="rect">
              <a:avLst/>
            </a:prstGeom>
            <a:noFill/>
          </p:spPr>
          <p:txBody>
            <a:bodyPr wrap="square" rtlCol="0">
              <a:spAutoFit/>
            </a:bodyPr>
            <a:lstStyle/>
            <a:p>
              <a:r>
                <a:rPr lang="en-US" sz="2800" i="1" dirty="0" smtClean="0">
                  <a:latin typeface="Times New Roman" panose="02020603050405020304" pitchFamily="18" charset="0"/>
                  <a:cs typeface="Times New Roman" panose="02020603050405020304" pitchFamily="18" charset="0"/>
                </a:rPr>
                <a:t>x</a:t>
              </a:r>
              <a:endParaRPr lang="en-US" sz="2800" dirty="0">
                <a:latin typeface="Times New Roman" panose="02020603050405020304" pitchFamily="18" charset="0"/>
                <a:cs typeface="Times New Roman" panose="02020603050405020304" pitchFamily="18" charset="0"/>
              </a:endParaRPr>
            </a:p>
          </p:txBody>
        </p:sp>
        <p:sp>
          <p:nvSpPr>
            <p:cNvPr id="39" name="TextBox 38"/>
            <p:cNvSpPr txBox="1"/>
            <p:nvPr/>
          </p:nvSpPr>
          <p:spPr>
            <a:xfrm flipH="1">
              <a:off x="6864307" y="353437"/>
              <a:ext cx="778145" cy="931123"/>
            </a:xfrm>
            <a:prstGeom prst="rect">
              <a:avLst/>
            </a:prstGeom>
            <a:noFill/>
          </p:spPr>
          <p:txBody>
            <a:bodyPr wrap="square" rtlCol="0">
              <a:spAutoFit/>
            </a:bodyPr>
            <a:lstStyle/>
            <a:p>
              <a:r>
                <a:rPr lang="en-US" sz="2800" i="1" dirty="0" smtClean="0">
                  <a:latin typeface="Times New Roman" panose="02020603050405020304" pitchFamily="18" charset="0"/>
                  <a:cs typeface="Times New Roman" panose="02020603050405020304" pitchFamily="18" charset="0"/>
                </a:rPr>
                <a:t>U</a:t>
              </a:r>
              <a:endParaRPr lang="en-US" sz="2800" dirty="0">
                <a:latin typeface="Times New Roman" panose="02020603050405020304" pitchFamily="18" charset="0"/>
                <a:cs typeface="Times New Roman" panose="02020603050405020304" pitchFamily="18" charset="0"/>
              </a:endParaRPr>
            </a:p>
          </p:txBody>
        </p:sp>
        <p:sp>
          <p:nvSpPr>
            <p:cNvPr id="40" name="TextBox 39"/>
            <p:cNvSpPr txBox="1"/>
            <p:nvPr/>
          </p:nvSpPr>
          <p:spPr>
            <a:xfrm flipH="1">
              <a:off x="6665184" y="5726704"/>
              <a:ext cx="1536945" cy="1056211"/>
            </a:xfrm>
            <a:prstGeom prst="rect">
              <a:avLst/>
            </a:prstGeom>
            <a:noFill/>
          </p:spPr>
          <p:txBody>
            <a:bodyPr wrap="square" rtlCol="0">
              <a:spAutoFit/>
            </a:bodyPr>
            <a:lstStyle/>
            <a:p>
              <a:r>
                <a:rPr lang="en-US" sz="2800" i="1" dirty="0" smtClean="0">
                  <a:latin typeface="Times New Roman" panose="02020603050405020304" pitchFamily="18" charset="0"/>
                  <a:cs typeface="Times New Roman" panose="02020603050405020304" pitchFamily="18" charset="0"/>
                </a:rPr>
                <a:t>-U</a:t>
              </a:r>
              <a:r>
                <a:rPr lang="en-US" sz="2800" baseline="-250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6648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3200" dirty="0" smtClean="0"/>
              <a:t>Impermeability tensor</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7</a:t>
            </a:fld>
            <a:endParaRPr lang="en-US"/>
          </a:p>
        </p:txBody>
      </p:sp>
      <p:sp>
        <p:nvSpPr>
          <p:cNvPr id="4" name="TextBox 3"/>
          <p:cNvSpPr txBox="1"/>
          <p:nvPr/>
        </p:nvSpPr>
        <p:spPr>
          <a:xfrm>
            <a:off x="381000" y="639762"/>
            <a:ext cx="3070071" cy="369332"/>
          </a:xfrm>
          <a:prstGeom prst="rect">
            <a:avLst/>
          </a:prstGeom>
          <a:noFill/>
        </p:spPr>
        <p:txBody>
          <a:bodyPr wrap="none" rtlCol="0">
            <a:spAutoFit/>
          </a:bodyPr>
          <a:lstStyle/>
          <a:p>
            <a:r>
              <a:rPr lang="en-US" dirty="0" smtClean="0"/>
              <a:t>In three-dimensional space </a:t>
            </a:r>
            <a:endParaRPr lang="en-US" dirty="0"/>
          </a:p>
        </p:txBody>
      </p:sp>
      <p:graphicFrame>
        <p:nvGraphicFramePr>
          <p:cNvPr id="158722" name="Object 2"/>
          <p:cNvGraphicFramePr>
            <a:graphicFrameLocks noChangeAspect="1"/>
          </p:cNvGraphicFramePr>
          <p:nvPr>
            <p:extLst>
              <p:ext uri="{D42A27DB-BD31-4B8C-83A1-F6EECF244321}">
                <p14:modId xmlns:p14="http://schemas.microsoft.com/office/powerpoint/2010/main" val="1031225651"/>
              </p:ext>
            </p:extLst>
          </p:nvPr>
        </p:nvGraphicFramePr>
        <p:xfrm>
          <a:off x="1133475" y="1020763"/>
          <a:ext cx="7019925" cy="457200"/>
        </p:xfrm>
        <a:graphic>
          <a:graphicData uri="http://schemas.openxmlformats.org/presentationml/2006/ole">
            <mc:AlternateContent xmlns:mc="http://schemas.openxmlformats.org/markup-compatibility/2006">
              <mc:Choice xmlns:v="urn:schemas-microsoft-com:vml" Requires="v">
                <p:oleObj spid="_x0000_s159041" name="Equation" r:id="rId3" imgW="4305240" imgH="279360" progId="Equation.DSMT4">
                  <p:embed/>
                </p:oleObj>
              </mc:Choice>
              <mc:Fallback>
                <p:oleObj name="Equation" r:id="rId3" imgW="4305240" imgH="279360" progId="Equation.DSMT4">
                  <p:embed/>
                  <p:pic>
                    <p:nvPicPr>
                      <p:cNvPr id="0" name="Picture 2"/>
                      <p:cNvPicPr>
                        <a:picLocks noChangeAspect="1" noChangeArrowheads="1"/>
                      </p:cNvPicPr>
                      <p:nvPr/>
                    </p:nvPicPr>
                    <p:blipFill>
                      <a:blip r:embed="rId4"/>
                      <a:srcRect/>
                      <a:stretch>
                        <a:fillRect/>
                      </a:stretch>
                    </p:blipFill>
                    <p:spPr bwMode="auto">
                      <a:xfrm>
                        <a:off x="1133475" y="1020763"/>
                        <a:ext cx="701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 name="Group 19"/>
          <p:cNvGrpSpPr/>
          <p:nvPr/>
        </p:nvGrpSpPr>
        <p:grpSpPr>
          <a:xfrm>
            <a:off x="762000" y="1706562"/>
            <a:ext cx="4614337" cy="646331"/>
            <a:chOff x="762000" y="1706562"/>
            <a:chExt cx="4614337" cy="646331"/>
          </a:xfrm>
        </p:grpSpPr>
        <p:graphicFrame>
          <p:nvGraphicFramePr>
            <p:cNvPr id="158723" name="Object 3"/>
            <p:cNvGraphicFramePr>
              <a:graphicFrameLocks noChangeAspect="1"/>
            </p:cNvGraphicFramePr>
            <p:nvPr/>
          </p:nvGraphicFramePr>
          <p:xfrm>
            <a:off x="762000" y="1706562"/>
            <a:ext cx="742950" cy="342900"/>
          </p:xfrm>
          <a:graphic>
            <a:graphicData uri="http://schemas.openxmlformats.org/presentationml/2006/ole">
              <mc:AlternateContent xmlns:mc="http://schemas.openxmlformats.org/markup-compatibility/2006">
                <mc:Choice xmlns:v="urn:schemas-microsoft-com:vml" Requires="v">
                  <p:oleObj spid="_x0000_s159042" name="Equation" r:id="rId5" imgW="495000" imgH="228600" progId="Equation.DSMT4">
                    <p:embed/>
                  </p:oleObj>
                </mc:Choice>
                <mc:Fallback>
                  <p:oleObj name="Equation" r:id="rId5" imgW="4950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706562"/>
                          <a:ext cx="742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1524000" y="1706562"/>
              <a:ext cx="3852337" cy="646331"/>
            </a:xfrm>
            <a:prstGeom prst="rect">
              <a:avLst/>
            </a:prstGeom>
            <a:noFill/>
          </p:spPr>
          <p:txBody>
            <a:bodyPr wrap="none" rtlCol="0">
              <a:spAutoFit/>
            </a:bodyPr>
            <a:lstStyle/>
            <a:p>
              <a:r>
                <a:rPr lang="en-US" dirty="0" smtClean="0"/>
                <a:t>is a third-rank tensor (3×3×3 matrix)</a:t>
              </a:r>
            </a:p>
            <a:p>
              <a:endParaRPr lang="en-US" dirty="0"/>
            </a:p>
          </p:txBody>
        </p:sp>
      </p:grpSp>
      <p:sp>
        <p:nvSpPr>
          <p:cNvPr id="9" name="TextBox 8"/>
          <p:cNvSpPr txBox="1"/>
          <p:nvPr/>
        </p:nvSpPr>
        <p:spPr>
          <a:xfrm>
            <a:off x="457200" y="2392362"/>
            <a:ext cx="2069797" cy="369332"/>
          </a:xfrm>
          <a:prstGeom prst="rect">
            <a:avLst/>
          </a:prstGeom>
          <a:noFill/>
        </p:spPr>
        <p:txBody>
          <a:bodyPr wrap="none" rtlCol="0">
            <a:spAutoFit/>
          </a:bodyPr>
          <a:lstStyle/>
          <a:p>
            <a:r>
              <a:rPr lang="en-US" dirty="0" smtClean="0"/>
              <a:t>Dielectric constant</a:t>
            </a:r>
            <a:endParaRPr lang="en-US" dirty="0"/>
          </a:p>
        </p:txBody>
      </p:sp>
      <p:graphicFrame>
        <p:nvGraphicFramePr>
          <p:cNvPr id="158724" name="Object 4"/>
          <p:cNvGraphicFramePr>
            <a:graphicFrameLocks noChangeAspect="1"/>
          </p:cNvGraphicFramePr>
          <p:nvPr>
            <p:extLst>
              <p:ext uri="{D42A27DB-BD31-4B8C-83A1-F6EECF244321}">
                <p14:modId xmlns:p14="http://schemas.microsoft.com/office/powerpoint/2010/main" val="2998701337"/>
              </p:ext>
            </p:extLst>
          </p:nvPr>
        </p:nvGraphicFramePr>
        <p:xfrm>
          <a:off x="2625725" y="2392363"/>
          <a:ext cx="5716588" cy="395287"/>
        </p:xfrm>
        <a:graphic>
          <a:graphicData uri="http://schemas.openxmlformats.org/presentationml/2006/ole">
            <mc:AlternateContent xmlns:mc="http://schemas.openxmlformats.org/markup-compatibility/2006">
              <mc:Choice xmlns:v="urn:schemas-microsoft-com:vml" Requires="v">
                <p:oleObj spid="_x0000_s159043" name="Equation" r:id="rId7" imgW="3504960" imgH="241200" progId="Equation.DSMT4">
                  <p:embed/>
                </p:oleObj>
              </mc:Choice>
              <mc:Fallback>
                <p:oleObj name="Equation" r:id="rId7" imgW="3504960" imgH="241200" progId="Equation.DSMT4">
                  <p:embed/>
                  <p:pic>
                    <p:nvPicPr>
                      <p:cNvPr id="0" name="Picture 4"/>
                      <p:cNvPicPr>
                        <a:picLocks noChangeAspect="1" noChangeArrowheads="1"/>
                      </p:cNvPicPr>
                      <p:nvPr/>
                    </p:nvPicPr>
                    <p:blipFill>
                      <a:blip r:embed="rId8"/>
                      <a:srcRect/>
                      <a:stretch>
                        <a:fillRect/>
                      </a:stretch>
                    </p:blipFill>
                    <p:spPr bwMode="auto">
                      <a:xfrm>
                        <a:off x="2625725" y="2392363"/>
                        <a:ext cx="5716588"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304800" y="2819400"/>
            <a:ext cx="7122463" cy="369332"/>
          </a:xfrm>
          <a:prstGeom prst="rect">
            <a:avLst/>
          </a:prstGeom>
          <a:noFill/>
        </p:spPr>
        <p:txBody>
          <a:bodyPr wrap="none" rtlCol="0">
            <a:spAutoFit/>
          </a:bodyPr>
          <a:lstStyle/>
          <a:p>
            <a:r>
              <a:rPr lang="en-US" dirty="0" smtClean="0"/>
              <a:t>In the electro-optics one usually introduces  </a:t>
            </a:r>
            <a:r>
              <a:rPr lang="en-US" i="1" dirty="0" smtClean="0"/>
              <a:t>impermeability </a:t>
            </a:r>
            <a:r>
              <a:rPr lang="en-US" dirty="0" smtClean="0"/>
              <a:t>tensor </a:t>
            </a:r>
            <a:endParaRPr lang="en-US" dirty="0"/>
          </a:p>
        </p:txBody>
      </p:sp>
      <p:graphicFrame>
        <p:nvGraphicFramePr>
          <p:cNvPr id="158725" name="Object 5"/>
          <p:cNvGraphicFramePr>
            <a:graphicFrameLocks noChangeAspect="1"/>
          </p:cNvGraphicFramePr>
          <p:nvPr>
            <p:extLst>
              <p:ext uri="{D42A27DB-BD31-4B8C-83A1-F6EECF244321}">
                <p14:modId xmlns:p14="http://schemas.microsoft.com/office/powerpoint/2010/main" val="2981080411"/>
              </p:ext>
            </p:extLst>
          </p:nvPr>
        </p:nvGraphicFramePr>
        <p:xfrm>
          <a:off x="381000" y="3276600"/>
          <a:ext cx="1055688" cy="374650"/>
        </p:xfrm>
        <a:graphic>
          <a:graphicData uri="http://schemas.openxmlformats.org/presentationml/2006/ole">
            <mc:AlternateContent xmlns:mc="http://schemas.openxmlformats.org/markup-compatibility/2006">
              <mc:Choice xmlns:v="urn:schemas-microsoft-com:vml" Requires="v">
                <p:oleObj spid="_x0000_s159044" name="Equation" r:id="rId9" imgW="647640" imgH="228600" progId="Equation.DSMT4">
                  <p:embed/>
                </p:oleObj>
              </mc:Choice>
              <mc:Fallback>
                <p:oleObj name="Equation" r:id="rId9" imgW="64764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3276600"/>
                        <a:ext cx="105568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7" name="Object 7"/>
          <p:cNvGraphicFramePr>
            <a:graphicFrameLocks noChangeAspect="1"/>
          </p:cNvGraphicFramePr>
          <p:nvPr/>
        </p:nvGraphicFramePr>
        <p:xfrm>
          <a:off x="7162800" y="2743200"/>
          <a:ext cx="850900" cy="461963"/>
        </p:xfrm>
        <a:graphic>
          <a:graphicData uri="http://schemas.openxmlformats.org/presentationml/2006/ole">
            <mc:AlternateContent xmlns:mc="http://schemas.openxmlformats.org/markup-compatibility/2006">
              <mc:Choice xmlns:v="urn:schemas-microsoft-com:vml" Requires="v">
                <p:oleObj spid="_x0000_s159045" name="Equation" r:id="rId11" imgW="444240" imgH="241200" progId="Equation.DSMT4">
                  <p:embed/>
                </p:oleObj>
              </mc:Choice>
              <mc:Fallback>
                <p:oleObj name="Equation" r:id="rId11" imgW="444240" imgH="2412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2743200"/>
                        <a:ext cx="850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9" name="Object 9"/>
          <p:cNvGraphicFramePr>
            <a:graphicFrameLocks noChangeAspect="1"/>
          </p:cNvGraphicFramePr>
          <p:nvPr/>
        </p:nvGraphicFramePr>
        <p:xfrm>
          <a:off x="2800350" y="3200400"/>
          <a:ext cx="4305300" cy="1206500"/>
        </p:xfrm>
        <a:graphic>
          <a:graphicData uri="http://schemas.openxmlformats.org/presentationml/2006/ole">
            <mc:AlternateContent xmlns:mc="http://schemas.openxmlformats.org/markup-compatibility/2006">
              <mc:Choice xmlns:v="urn:schemas-microsoft-com:vml" Requires="v">
                <p:oleObj spid="_x0000_s159046" name="Equation" r:id="rId13" imgW="2641320" imgH="736560" progId="Equation.DSMT4">
                  <p:embed/>
                </p:oleObj>
              </mc:Choice>
              <mc:Fallback>
                <p:oleObj name="Equation" r:id="rId13" imgW="2641320" imgH="736560" progId="Equation.DSMT4">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0350" y="3200400"/>
                        <a:ext cx="43053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Box 16"/>
          <p:cNvSpPr txBox="1"/>
          <p:nvPr/>
        </p:nvSpPr>
        <p:spPr>
          <a:xfrm>
            <a:off x="7239000" y="3276600"/>
            <a:ext cx="1752600" cy="646331"/>
          </a:xfrm>
          <a:prstGeom prst="rect">
            <a:avLst/>
          </a:prstGeom>
          <a:noFill/>
        </p:spPr>
        <p:txBody>
          <a:bodyPr wrap="square" rtlCol="0">
            <a:spAutoFit/>
          </a:bodyPr>
          <a:lstStyle/>
          <a:p>
            <a:r>
              <a:rPr lang="en-US" dirty="0" smtClean="0"/>
              <a:t>Tensor is symmetric </a:t>
            </a:r>
            <a:endParaRPr lang="en-US" dirty="0"/>
          </a:p>
        </p:txBody>
      </p:sp>
      <p:graphicFrame>
        <p:nvGraphicFramePr>
          <p:cNvPr id="158730" name="Object 10"/>
          <p:cNvGraphicFramePr>
            <a:graphicFrameLocks noChangeAspect="1"/>
          </p:cNvGraphicFramePr>
          <p:nvPr/>
        </p:nvGraphicFramePr>
        <p:xfrm>
          <a:off x="7315200" y="4038600"/>
          <a:ext cx="1196975" cy="322262"/>
        </p:xfrm>
        <a:graphic>
          <a:graphicData uri="http://schemas.openxmlformats.org/presentationml/2006/ole">
            <mc:AlternateContent xmlns:mc="http://schemas.openxmlformats.org/markup-compatibility/2006">
              <mc:Choice xmlns:v="urn:schemas-microsoft-com:vml" Requires="v">
                <p:oleObj spid="_x0000_s159047" name="Equation" r:id="rId15" imgW="939600" imgH="253800" progId="Equation.DSMT4">
                  <p:embed/>
                </p:oleObj>
              </mc:Choice>
              <mc:Fallback>
                <p:oleObj name="Equation" r:id="rId15" imgW="939600" imgH="253800" progId="Equation.DSMT4">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15200" y="4038600"/>
                        <a:ext cx="1196975"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Box 17"/>
          <p:cNvSpPr txBox="1"/>
          <p:nvPr/>
        </p:nvSpPr>
        <p:spPr>
          <a:xfrm>
            <a:off x="533400" y="4343400"/>
            <a:ext cx="1270541" cy="369332"/>
          </a:xfrm>
          <a:prstGeom prst="rect">
            <a:avLst/>
          </a:prstGeom>
          <a:noFill/>
        </p:spPr>
        <p:txBody>
          <a:bodyPr wrap="none" rtlCol="0">
            <a:spAutoFit/>
          </a:bodyPr>
          <a:lstStyle/>
          <a:p>
            <a:r>
              <a:rPr lang="en-US" dirty="0" smtClean="0"/>
              <a:t>Write it as </a:t>
            </a:r>
            <a:endParaRPr lang="en-US" dirty="0"/>
          </a:p>
        </p:txBody>
      </p:sp>
      <p:graphicFrame>
        <p:nvGraphicFramePr>
          <p:cNvPr id="158731" name="Object 11"/>
          <p:cNvGraphicFramePr>
            <a:graphicFrameLocks noChangeAspect="1"/>
          </p:cNvGraphicFramePr>
          <p:nvPr/>
        </p:nvGraphicFramePr>
        <p:xfrm>
          <a:off x="9525" y="4486275"/>
          <a:ext cx="5959475" cy="2287588"/>
        </p:xfrm>
        <a:graphic>
          <a:graphicData uri="http://schemas.openxmlformats.org/presentationml/2006/ole">
            <mc:AlternateContent xmlns:mc="http://schemas.openxmlformats.org/markup-compatibility/2006">
              <mc:Choice xmlns:v="urn:schemas-microsoft-com:vml" Requires="v">
                <p:oleObj spid="_x0000_s159048" name="Equation" r:id="rId17" imgW="3657600" imgH="1396800" progId="Equation.DSMT4">
                  <p:embed/>
                </p:oleObj>
              </mc:Choice>
              <mc:Fallback>
                <p:oleObj name="Equation" r:id="rId17" imgW="3657600" imgH="1396800" progId="Equation.DSMT4">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25" y="4486275"/>
                        <a:ext cx="5959475"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Box 18"/>
          <p:cNvSpPr txBox="1"/>
          <p:nvPr/>
        </p:nvSpPr>
        <p:spPr>
          <a:xfrm>
            <a:off x="5715000" y="5029200"/>
            <a:ext cx="3185487" cy="369332"/>
          </a:xfrm>
          <a:prstGeom prst="rect">
            <a:avLst/>
          </a:prstGeom>
          <a:noFill/>
        </p:spPr>
        <p:txBody>
          <a:bodyPr wrap="none" rtlCol="0">
            <a:spAutoFit/>
          </a:bodyPr>
          <a:lstStyle/>
          <a:p>
            <a:r>
              <a:rPr lang="en-US" dirty="0" smtClean="0"/>
              <a:t>Only 6 independent elements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8722"/>
                                        </p:tgtEl>
                                        <p:attrNameLst>
                                          <p:attrName>style.visibility</p:attrName>
                                        </p:attrNameLst>
                                      </p:cBhvr>
                                      <p:to>
                                        <p:strVal val="visible"/>
                                      </p:to>
                                    </p:set>
                                    <p:animEffect transition="in" filter="box(in)">
                                      <p:cBhvr>
                                        <p:cTn id="12" dur="500"/>
                                        <p:tgtEl>
                                          <p:spTgt spid="1587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ox(i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par>
                                <p:cTn id="23" presetID="4" presetClass="entr" presetSubtype="16" fill="hold" nodeType="withEffect">
                                  <p:stCondLst>
                                    <p:cond delay="0"/>
                                  </p:stCondLst>
                                  <p:childTnLst>
                                    <p:set>
                                      <p:cBhvr>
                                        <p:cTn id="24" dur="1" fill="hold">
                                          <p:stCondLst>
                                            <p:cond delay="0"/>
                                          </p:stCondLst>
                                        </p:cTn>
                                        <p:tgtEl>
                                          <p:spTgt spid="158724"/>
                                        </p:tgtEl>
                                        <p:attrNameLst>
                                          <p:attrName>style.visibility</p:attrName>
                                        </p:attrNameLst>
                                      </p:cBhvr>
                                      <p:to>
                                        <p:strVal val="visible"/>
                                      </p:to>
                                    </p:set>
                                    <p:animEffect transition="in" filter="box(in)">
                                      <p:cBhvr>
                                        <p:cTn id="25" dur="500"/>
                                        <p:tgtEl>
                                          <p:spTgt spid="15872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ox(in)">
                                      <p:cBhvr>
                                        <p:cTn id="30" dur="500"/>
                                        <p:tgtEl>
                                          <p:spTgt spid="11"/>
                                        </p:tgtEl>
                                      </p:cBhvr>
                                    </p:animEffect>
                                  </p:childTnLst>
                                </p:cTn>
                              </p:par>
                              <p:par>
                                <p:cTn id="31" presetID="4" presetClass="entr" presetSubtype="16" fill="hold" nodeType="withEffect">
                                  <p:stCondLst>
                                    <p:cond delay="0"/>
                                  </p:stCondLst>
                                  <p:childTnLst>
                                    <p:set>
                                      <p:cBhvr>
                                        <p:cTn id="32" dur="1" fill="hold">
                                          <p:stCondLst>
                                            <p:cond delay="0"/>
                                          </p:stCondLst>
                                        </p:cTn>
                                        <p:tgtEl>
                                          <p:spTgt spid="158727"/>
                                        </p:tgtEl>
                                        <p:attrNameLst>
                                          <p:attrName>style.visibility</p:attrName>
                                        </p:attrNameLst>
                                      </p:cBhvr>
                                      <p:to>
                                        <p:strVal val="visible"/>
                                      </p:to>
                                    </p:set>
                                    <p:animEffect transition="in" filter="box(in)">
                                      <p:cBhvr>
                                        <p:cTn id="33" dur="500"/>
                                        <p:tgtEl>
                                          <p:spTgt spid="158727"/>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58725"/>
                                        </p:tgtEl>
                                        <p:attrNameLst>
                                          <p:attrName>style.visibility</p:attrName>
                                        </p:attrNameLst>
                                      </p:cBhvr>
                                      <p:to>
                                        <p:strVal val="visible"/>
                                      </p:to>
                                    </p:set>
                                    <p:animEffect transition="in" filter="box(in)">
                                      <p:cBhvr>
                                        <p:cTn id="38" dur="500"/>
                                        <p:tgtEl>
                                          <p:spTgt spid="15872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58729"/>
                                        </p:tgtEl>
                                        <p:attrNameLst>
                                          <p:attrName>style.visibility</p:attrName>
                                        </p:attrNameLst>
                                      </p:cBhvr>
                                      <p:to>
                                        <p:strVal val="visible"/>
                                      </p:to>
                                    </p:set>
                                    <p:animEffect transition="in" filter="checkerboard(across)">
                                      <p:cBhvr>
                                        <p:cTn id="43" dur="500"/>
                                        <p:tgtEl>
                                          <p:spTgt spid="158729"/>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58730"/>
                                        </p:tgtEl>
                                        <p:attrNameLst>
                                          <p:attrName>style.visibility</p:attrName>
                                        </p:attrNameLst>
                                      </p:cBhvr>
                                      <p:to>
                                        <p:strVal val="visible"/>
                                      </p:to>
                                    </p:set>
                                    <p:animEffect transition="in" filter="box(in)">
                                      <p:cBhvr>
                                        <p:cTn id="48" dur="500"/>
                                        <p:tgtEl>
                                          <p:spTgt spid="158730"/>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ox(in)">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ox(in)">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58731"/>
                                        </p:tgtEl>
                                        <p:attrNameLst>
                                          <p:attrName>style.visibility</p:attrName>
                                        </p:attrNameLst>
                                      </p:cBhvr>
                                      <p:to>
                                        <p:strVal val="visible"/>
                                      </p:to>
                                    </p:set>
                                    <p:animEffect transition="in" filter="box(in)">
                                      <p:cBhvr>
                                        <p:cTn id="61" dur="500"/>
                                        <p:tgtEl>
                                          <p:spTgt spid="15873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box(in)">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2800" dirty="0" smtClean="0"/>
              <a:t>Index ellipsoid</a:t>
            </a:r>
            <a:endParaRPr lang="en-US" sz="28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8</a:t>
            </a:fld>
            <a:endParaRPr lang="en-US"/>
          </a:p>
        </p:txBody>
      </p:sp>
      <p:sp>
        <p:nvSpPr>
          <p:cNvPr id="18" name="TextBox 17"/>
          <p:cNvSpPr txBox="1"/>
          <p:nvPr/>
        </p:nvSpPr>
        <p:spPr>
          <a:xfrm>
            <a:off x="238760" y="853440"/>
            <a:ext cx="2595582" cy="369332"/>
          </a:xfrm>
          <a:prstGeom prst="rect">
            <a:avLst/>
          </a:prstGeom>
          <a:noFill/>
        </p:spPr>
        <p:txBody>
          <a:bodyPr wrap="none" rtlCol="0">
            <a:spAutoFit/>
          </a:bodyPr>
          <a:lstStyle/>
          <a:p>
            <a:r>
              <a:rPr lang="en-US" dirty="0" smtClean="0"/>
              <a:t>Index ellipsoid equation</a:t>
            </a:r>
            <a:endParaRPr lang="en-US" dirty="0"/>
          </a:p>
        </p:txBody>
      </p:sp>
      <p:graphicFrame>
        <p:nvGraphicFramePr>
          <p:cNvPr id="187403" name="Object 11"/>
          <p:cNvGraphicFramePr>
            <a:graphicFrameLocks noChangeAspect="1"/>
          </p:cNvGraphicFramePr>
          <p:nvPr>
            <p:extLst>
              <p:ext uri="{D42A27DB-BD31-4B8C-83A1-F6EECF244321}">
                <p14:modId xmlns:p14="http://schemas.microsoft.com/office/powerpoint/2010/main" val="1073722105"/>
              </p:ext>
            </p:extLst>
          </p:nvPr>
        </p:nvGraphicFramePr>
        <p:xfrm>
          <a:off x="2687638" y="801688"/>
          <a:ext cx="2182812" cy="534987"/>
        </p:xfrm>
        <a:graphic>
          <a:graphicData uri="http://schemas.openxmlformats.org/presentationml/2006/ole">
            <mc:AlternateContent xmlns:mc="http://schemas.openxmlformats.org/markup-compatibility/2006">
              <mc:Choice xmlns:v="urn:schemas-microsoft-com:vml" Requires="v">
                <p:oleObj spid="_x0000_s188613" name="Equation" r:id="rId4" imgW="1143000" imgH="279360" progId="Equation.DSMT4">
                  <p:embed/>
                </p:oleObj>
              </mc:Choice>
              <mc:Fallback>
                <p:oleObj name="Equation" r:id="rId4" imgW="1143000" imgH="279360" progId="Equation.DSMT4">
                  <p:embed/>
                  <p:pic>
                    <p:nvPicPr>
                      <p:cNvPr id="0" name="Picture 3"/>
                      <p:cNvPicPr>
                        <a:picLocks noChangeAspect="1" noChangeArrowheads="1"/>
                      </p:cNvPicPr>
                      <p:nvPr/>
                    </p:nvPicPr>
                    <p:blipFill>
                      <a:blip r:embed="rId5"/>
                      <a:srcRect/>
                      <a:stretch>
                        <a:fillRect/>
                      </a:stretch>
                    </p:blipFill>
                    <p:spPr bwMode="auto">
                      <a:xfrm>
                        <a:off x="2687638" y="801688"/>
                        <a:ext cx="2182812"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26"/>
          <p:cNvGrpSpPr/>
          <p:nvPr/>
        </p:nvGrpSpPr>
        <p:grpSpPr>
          <a:xfrm>
            <a:off x="-95250" y="1219200"/>
            <a:ext cx="4821238" cy="2384425"/>
            <a:chOff x="-95250" y="1219200"/>
            <a:chExt cx="4821238" cy="2384425"/>
          </a:xfrm>
        </p:grpSpPr>
        <p:graphicFrame>
          <p:nvGraphicFramePr>
            <p:cNvPr id="158731" name="Object 11"/>
            <p:cNvGraphicFramePr>
              <a:graphicFrameLocks noChangeAspect="1"/>
            </p:cNvGraphicFramePr>
            <p:nvPr/>
          </p:nvGraphicFramePr>
          <p:xfrm>
            <a:off x="-95250" y="1274763"/>
            <a:ext cx="4821238" cy="2328862"/>
          </p:xfrm>
          <a:graphic>
            <a:graphicData uri="http://schemas.openxmlformats.org/presentationml/2006/ole">
              <mc:AlternateContent xmlns:mc="http://schemas.openxmlformats.org/markup-compatibility/2006">
                <mc:Choice xmlns:v="urn:schemas-microsoft-com:vml" Requires="v">
                  <p:oleObj spid="_x0000_s188614" name="Equation" r:id="rId6" imgW="2958840" imgH="1422360" progId="Equation.DSMT4">
                    <p:embed/>
                  </p:oleObj>
                </mc:Choice>
                <mc:Fallback>
                  <p:oleObj name="Equation" r:id="rId6" imgW="2958840" imgH="142236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0" y="1274763"/>
                          <a:ext cx="4821238" cy="232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3" name="Straight Arrow Connector 22"/>
            <p:cNvCxnSpPr/>
            <p:nvPr/>
          </p:nvCxnSpPr>
          <p:spPr bwMode="auto">
            <a:xfrm flipH="1">
              <a:off x="3581400" y="1295400"/>
              <a:ext cx="15240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flipH="1">
              <a:off x="2667000" y="12192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aphicFrame>
        <p:nvGraphicFramePr>
          <p:cNvPr id="187404" name="Object 12"/>
          <p:cNvGraphicFramePr>
            <a:graphicFrameLocks noChangeAspect="1"/>
          </p:cNvGraphicFramePr>
          <p:nvPr>
            <p:extLst>
              <p:ext uri="{D42A27DB-BD31-4B8C-83A1-F6EECF244321}">
                <p14:modId xmlns:p14="http://schemas.microsoft.com/office/powerpoint/2010/main" val="1144821320"/>
              </p:ext>
            </p:extLst>
          </p:nvPr>
        </p:nvGraphicFramePr>
        <p:xfrm>
          <a:off x="95250" y="3581400"/>
          <a:ext cx="6770688" cy="673100"/>
        </p:xfrm>
        <a:graphic>
          <a:graphicData uri="http://schemas.openxmlformats.org/presentationml/2006/ole">
            <mc:AlternateContent xmlns:mc="http://schemas.openxmlformats.org/markup-compatibility/2006">
              <mc:Choice xmlns:v="urn:schemas-microsoft-com:vml" Requires="v">
                <p:oleObj spid="_x0000_s188615" name="Equation" r:id="rId8" imgW="4483080" imgH="444240" progId="Equation.DSMT4">
                  <p:embed/>
                </p:oleObj>
              </mc:Choice>
              <mc:Fallback>
                <p:oleObj name="Equation" r:id="rId8" imgW="4483080" imgH="444240" progId="Equation.DSMT4">
                  <p:embed/>
                  <p:pic>
                    <p:nvPicPr>
                      <p:cNvPr id="0" name="Picture 4"/>
                      <p:cNvPicPr>
                        <a:picLocks noChangeAspect="1" noChangeArrowheads="1"/>
                      </p:cNvPicPr>
                      <p:nvPr/>
                    </p:nvPicPr>
                    <p:blipFill>
                      <a:blip r:embed="rId9"/>
                      <a:srcRect/>
                      <a:stretch>
                        <a:fillRect/>
                      </a:stretch>
                    </p:blipFill>
                    <p:spPr bwMode="auto">
                      <a:xfrm>
                        <a:off x="95250" y="3581400"/>
                        <a:ext cx="6770688"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91"/>
          <p:cNvGrpSpPr/>
          <p:nvPr/>
        </p:nvGrpSpPr>
        <p:grpSpPr>
          <a:xfrm>
            <a:off x="4495800" y="4343400"/>
            <a:ext cx="4182563" cy="2235200"/>
            <a:chOff x="4495800" y="4343400"/>
            <a:chExt cx="4182563" cy="2235200"/>
          </a:xfrm>
        </p:grpSpPr>
        <p:grpSp>
          <p:nvGrpSpPr>
            <p:cNvPr id="6" name="Group 15"/>
            <p:cNvGrpSpPr>
              <a:grpSpLocks/>
            </p:cNvGrpSpPr>
            <p:nvPr/>
          </p:nvGrpSpPr>
          <p:grpSpPr bwMode="auto">
            <a:xfrm>
              <a:off x="4495800" y="4343400"/>
              <a:ext cx="4182563" cy="2209800"/>
              <a:chOff x="71" y="816"/>
              <a:chExt cx="3580" cy="2174"/>
            </a:xfrm>
          </p:grpSpPr>
          <p:sp>
            <p:nvSpPr>
              <p:cNvPr id="48" name="Line 16"/>
              <p:cNvSpPr>
                <a:spLocks noChangeShapeType="1"/>
              </p:cNvSpPr>
              <p:nvPr/>
            </p:nvSpPr>
            <p:spPr bwMode="auto">
              <a:xfrm flipV="1">
                <a:off x="71" y="2165"/>
                <a:ext cx="3457" cy="0"/>
              </a:xfrm>
              <a:prstGeom prst="line">
                <a:avLst/>
              </a:prstGeom>
              <a:noFill/>
              <a:ln w="19050">
                <a:solidFill>
                  <a:schemeClr val="tx1"/>
                </a:solidFill>
                <a:round/>
                <a:headEnd/>
                <a:tailEnd type="triangle" w="med" len="med"/>
              </a:ln>
            </p:spPr>
            <p:txBody>
              <a:bodyPr/>
              <a:lstStyle/>
              <a:p>
                <a:endParaRPr lang="en-US"/>
              </a:p>
            </p:txBody>
          </p:sp>
          <p:sp>
            <p:nvSpPr>
              <p:cNvPr id="49" name="Line 17"/>
              <p:cNvSpPr>
                <a:spLocks noChangeShapeType="1"/>
              </p:cNvSpPr>
              <p:nvPr/>
            </p:nvSpPr>
            <p:spPr bwMode="auto">
              <a:xfrm flipV="1">
                <a:off x="1702" y="864"/>
                <a:ext cx="26" cy="2126"/>
              </a:xfrm>
              <a:prstGeom prst="line">
                <a:avLst/>
              </a:prstGeom>
              <a:noFill/>
              <a:ln w="19050">
                <a:solidFill>
                  <a:schemeClr val="tx1"/>
                </a:solidFill>
                <a:round/>
                <a:headEnd/>
                <a:tailEnd type="triangle" w="med" len="med"/>
              </a:ln>
            </p:spPr>
            <p:txBody>
              <a:bodyPr/>
              <a:lstStyle/>
              <a:p>
                <a:endParaRPr lang="en-US"/>
              </a:p>
            </p:txBody>
          </p:sp>
          <p:sp>
            <p:nvSpPr>
              <p:cNvPr id="50" name="Line 18"/>
              <p:cNvSpPr>
                <a:spLocks noChangeShapeType="1"/>
              </p:cNvSpPr>
              <p:nvPr/>
            </p:nvSpPr>
            <p:spPr bwMode="auto">
              <a:xfrm flipH="1">
                <a:off x="358" y="1566"/>
                <a:ext cx="2452" cy="1354"/>
              </a:xfrm>
              <a:prstGeom prst="line">
                <a:avLst/>
              </a:prstGeom>
              <a:noFill/>
              <a:ln w="19050">
                <a:solidFill>
                  <a:schemeClr val="tx1"/>
                </a:solidFill>
                <a:round/>
                <a:headEnd/>
                <a:tailEnd type="triangle" w="med" len="med"/>
              </a:ln>
            </p:spPr>
            <p:txBody>
              <a:bodyPr/>
              <a:lstStyle/>
              <a:p>
                <a:endParaRPr lang="en-US"/>
              </a:p>
            </p:txBody>
          </p:sp>
          <p:sp>
            <p:nvSpPr>
              <p:cNvPr id="51" name="Text Box 19"/>
              <p:cNvSpPr txBox="1">
                <a:spLocks noChangeArrowheads="1"/>
              </p:cNvSpPr>
              <p:nvPr/>
            </p:nvSpPr>
            <p:spPr bwMode="auto">
              <a:xfrm>
                <a:off x="3463" y="2165"/>
                <a:ext cx="188" cy="231"/>
              </a:xfrm>
              <a:prstGeom prst="rect">
                <a:avLst/>
              </a:prstGeom>
              <a:noFill/>
              <a:ln w="9525">
                <a:noFill/>
                <a:miter lim="800000"/>
                <a:headEnd/>
                <a:tailEnd/>
              </a:ln>
            </p:spPr>
            <p:txBody>
              <a:bodyPr wrap="none">
                <a:spAutoFit/>
              </a:bodyPr>
              <a:lstStyle/>
              <a:p>
                <a:r>
                  <a:rPr lang="en-US" dirty="0"/>
                  <a:t>z</a:t>
                </a:r>
              </a:p>
            </p:txBody>
          </p:sp>
          <p:sp>
            <p:nvSpPr>
              <p:cNvPr id="52" name="Text Box 20"/>
              <p:cNvSpPr txBox="1">
                <a:spLocks noChangeArrowheads="1"/>
              </p:cNvSpPr>
              <p:nvPr/>
            </p:nvSpPr>
            <p:spPr bwMode="auto">
              <a:xfrm>
                <a:off x="1872" y="816"/>
                <a:ext cx="188" cy="231"/>
              </a:xfrm>
              <a:prstGeom prst="rect">
                <a:avLst/>
              </a:prstGeom>
              <a:noFill/>
              <a:ln w="9525">
                <a:noFill/>
                <a:miter lim="800000"/>
                <a:headEnd/>
                <a:tailEnd/>
              </a:ln>
            </p:spPr>
            <p:txBody>
              <a:bodyPr wrap="none">
                <a:spAutoFit/>
              </a:bodyPr>
              <a:lstStyle/>
              <a:p>
                <a:r>
                  <a:rPr lang="en-US"/>
                  <a:t>x</a:t>
                </a:r>
              </a:p>
            </p:txBody>
          </p:sp>
          <p:sp>
            <p:nvSpPr>
              <p:cNvPr id="53" name="Text Box 21"/>
              <p:cNvSpPr txBox="1">
                <a:spLocks noChangeArrowheads="1"/>
              </p:cNvSpPr>
              <p:nvPr/>
            </p:nvSpPr>
            <p:spPr bwMode="auto">
              <a:xfrm>
                <a:off x="232" y="2545"/>
                <a:ext cx="188" cy="231"/>
              </a:xfrm>
              <a:prstGeom prst="rect">
                <a:avLst/>
              </a:prstGeom>
              <a:noFill/>
              <a:ln w="9525">
                <a:noFill/>
                <a:miter lim="800000"/>
                <a:headEnd/>
                <a:tailEnd/>
              </a:ln>
            </p:spPr>
            <p:txBody>
              <a:bodyPr>
                <a:spAutoFit/>
              </a:bodyPr>
              <a:lstStyle/>
              <a:p>
                <a:r>
                  <a:rPr lang="en-US" dirty="0"/>
                  <a:t>y</a:t>
                </a:r>
              </a:p>
            </p:txBody>
          </p:sp>
        </p:grpSp>
        <p:sp>
          <p:nvSpPr>
            <p:cNvPr id="36" name="Oval 35"/>
            <p:cNvSpPr/>
            <p:nvPr/>
          </p:nvSpPr>
          <p:spPr bwMode="auto">
            <a:xfrm>
              <a:off x="4876800" y="4800600"/>
              <a:ext cx="2895600" cy="1752600"/>
            </a:xfrm>
            <a:prstGeom prst="ellipse">
              <a:avLst/>
            </a:prstGeom>
            <a:solidFill>
              <a:srgbClr val="FFFF00">
                <a:alpha val="22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Oval 36"/>
            <p:cNvSpPr/>
            <p:nvPr/>
          </p:nvSpPr>
          <p:spPr bwMode="auto">
            <a:xfrm>
              <a:off x="5796280" y="4800600"/>
              <a:ext cx="1259840" cy="1752600"/>
            </a:xfrm>
            <a:prstGeom prst="ellipse">
              <a:avLst/>
            </a:prstGeom>
            <a:solidFill>
              <a:srgbClr val="003399">
                <a:alpha val="23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Oval 37"/>
            <p:cNvSpPr/>
            <p:nvPr/>
          </p:nvSpPr>
          <p:spPr bwMode="auto">
            <a:xfrm>
              <a:off x="4876800" y="5410200"/>
              <a:ext cx="2895600" cy="609600"/>
            </a:xfrm>
            <a:prstGeom prst="ellipse">
              <a:avLst/>
            </a:prstGeom>
            <a:solidFill>
              <a:srgbClr val="C00000">
                <a:alpha val="21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9" name="Oval 38"/>
            <p:cNvSpPr/>
            <p:nvPr/>
          </p:nvSpPr>
          <p:spPr bwMode="auto">
            <a:xfrm>
              <a:off x="6350000" y="65024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Oval 39"/>
            <p:cNvSpPr/>
            <p:nvPr/>
          </p:nvSpPr>
          <p:spPr bwMode="auto">
            <a:xfrm>
              <a:off x="4846320" y="5699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1" name="Oval 40"/>
            <p:cNvSpPr/>
            <p:nvPr/>
          </p:nvSpPr>
          <p:spPr bwMode="auto">
            <a:xfrm>
              <a:off x="6400800" y="48006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2" name="Oval 41"/>
            <p:cNvSpPr/>
            <p:nvPr/>
          </p:nvSpPr>
          <p:spPr bwMode="auto">
            <a:xfrm>
              <a:off x="7772400" y="56388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Oval 42"/>
            <p:cNvSpPr/>
            <p:nvPr/>
          </p:nvSpPr>
          <p:spPr bwMode="auto">
            <a:xfrm>
              <a:off x="6959600" y="54102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Oval 43"/>
            <p:cNvSpPr/>
            <p:nvPr/>
          </p:nvSpPr>
          <p:spPr bwMode="auto">
            <a:xfrm>
              <a:off x="5811520" y="5953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44"/>
            <p:cNvSpPr/>
            <p:nvPr/>
          </p:nvSpPr>
          <p:spPr>
            <a:xfrm>
              <a:off x="6109355" y="4473694"/>
              <a:ext cx="397866" cy="369332"/>
            </a:xfrm>
            <a:prstGeom prst="rect">
              <a:avLst/>
            </a:prstGeom>
          </p:spPr>
          <p:txBody>
            <a:bodyPr wrap="none">
              <a:spAutoFit/>
            </a:bodyPr>
            <a:lstStyle/>
            <a:p>
              <a:r>
                <a:rPr lang="en-US" dirty="0" smtClean="0"/>
                <a:t>n</a:t>
              </a:r>
              <a:r>
                <a:rPr lang="en-US" baseline="-25000" dirty="0" smtClean="0"/>
                <a:t>1</a:t>
              </a:r>
              <a:endParaRPr lang="en-US" dirty="0"/>
            </a:p>
          </p:txBody>
        </p:sp>
        <p:sp>
          <p:nvSpPr>
            <p:cNvPr id="46" name="Rectangle 45"/>
            <p:cNvSpPr/>
            <p:nvPr/>
          </p:nvSpPr>
          <p:spPr>
            <a:xfrm>
              <a:off x="5550555" y="5957054"/>
              <a:ext cx="397866" cy="369332"/>
            </a:xfrm>
            <a:prstGeom prst="rect">
              <a:avLst/>
            </a:prstGeom>
          </p:spPr>
          <p:txBody>
            <a:bodyPr wrap="none">
              <a:spAutoFit/>
            </a:bodyPr>
            <a:lstStyle/>
            <a:p>
              <a:r>
                <a:rPr lang="en-US" dirty="0" smtClean="0"/>
                <a:t>n</a:t>
              </a:r>
              <a:r>
                <a:rPr lang="en-US" baseline="-25000" dirty="0" smtClean="0"/>
                <a:t>2</a:t>
              </a:r>
              <a:endParaRPr lang="en-US" dirty="0"/>
            </a:p>
          </p:txBody>
        </p:sp>
        <p:sp>
          <p:nvSpPr>
            <p:cNvPr id="47" name="Rectangle 46"/>
            <p:cNvSpPr/>
            <p:nvPr/>
          </p:nvSpPr>
          <p:spPr>
            <a:xfrm>
              <a:off x="7785755" y="5388094"/>
              <a:ext cx="397866" cy="369332"/>
            </a:xfrm>
            <a:prstGeom prst="rect">
              <a:avLst/>
            </a:prstGeom>
          </p:spPr>
          <p:txBody>
            <a:bodyPr wrap="none">
              <a:spAutoFit/>
            </a:bodyPr>
            <a:lstStyle/>
            <a:p>
              <a:r>
                <a:rPr lang="en-US" dirty="0" smtClean="0"/>
                <a:t>n</a:t>
              </a:r>
              <a:r>
                <a:rPr lang="en-US" baseline="-25000" dirty="0" smtClean="0"/>
                <a:t>3</a:t>
              </a:r>
              <a:endParaRPr lang="en-US" dirty="0"/>
            </a:p>
          </p:txBody>
        </p:sp>
      </p:grpSp>
      <p:grpSp>
        <p:nvGrpSpPr>
          <p:cNvPr id="7" name="Group 80"/>
          <p:cNvGrpSpPr/>
          <p:nvPr/>
        </p:nvGrpSpPr>
        <p:grpSpPr>
          <a:xfrm rot="20645794">
            <a:off x="4672001" y="911075"/>
            <a:ext cx="4105843" cy="2408922"/>
            <a:chOff x="4648200" y="914400"/>
            <a:chExt cx="4105843" cy="2408922"/>
          </a:xfrm>
        </p:grpSpPr>
        <p:sp>
          <p:nvSpPr>
            <p:cNvPr id="68" name="Line 16"/>
            <p:cNvSpPr>
              <a:spLocks noChangeShapeType="1"/>
            </p:cNvSpPr>
            <p:nvPr/>
          </p:nvSpPr>
          <p:spPr bwMode="auto">
            <a:xfrm flipV="1">
              <a:off x="4648200" y="2285614"/>
              <a:ext cx="4038860" cy="0"/>
            </a:xfrm>
            <a:prstGeom prst="line">
              <a:avLst/>
            </a:prstGeom>
            <a:noFill/>
            <a:ln w="19050">
              <a:solidFill>
                <a:srgbClr val="000099"/>
              </a:solidFill>
              <a:prstDash val="dash"/>
              <a:round/>
              <a:headEnd/>
              <a:tailEnd type="triangle" w="med" len="med"/>
            </a:ln>
          </p:spPr>
          <p:txBody>
            <a:bodyPr/>
            <a:lstStyle/>
            <a:p>
              <a:endParaRPr lang="en-US"/>
            </a:p>
          </p:txBody>
        </p:sp>
        <p:sp>
          <p:nvSpPr>
            <p:cNvPr id="69" name="Line 17"/>
            <p:cNvSpPr>
              <a:spLocks noChangeShapeType="1"/>
            </p:cNvSpPr>
            <p:nvPr/>
          </p:nvSpPr>
          <p:spPr bwMode="auto">
            <a:xfrm flipV="1">
              <a:off x="6553720" y="963190"/>
              <a:ext cx="30376" cy="2161010"/>
            </a:xfrm>
            <a:prstGeom prst="line">
              <a:avLst/>
            </a:prstGeom>
            <a:noFill/>
            <a:ln w="19050">
              <a:solidFill>
                <a:srgbClr val="000099"/>
              </a:solidFill>
              <a:prstDash val="dash"/>
              <a:round/>
              <a:headEnd/>
              <a:tailEnd type="triangle" w="med" len="med"/>
            </a:ln>
          </p:spPr>
          <p:txBody>
            <a:bodyPr/>
            <a:lstStyle/>
            <a:p>
              <a:endParaRPr lang="en-US"/>
            </a:p>
          </p:txBody>
        </p:sp>
        <p:sp>
          <p:nvSpPr>
            <p:cNvPr id="70" name="Line 18"/>
            <p:cNvSpPr>
              <a:spLocks noChangeShapeType="1"/>
            </p:cNvSpPr>
            <p:nvPr/>
          </p:nvSpPr>
          <p:spPr bwMode="auto">
            <a:xfrm flipH="1">
              <a:off x="4983506" y="1676751"/>
              <a:ext cx="2864705" cy="1376297"/>
            </a:xfrm>
            <a:prstGeom prst="line">
              <a:avLst/>
            </a:prstGeom>
            <a:noFill/>
            <a:ln w="19050">
              <a:solidFill>
                <a:srgbClr val="000099"/>
              </a:solidFill>
              <a:prstDash val="dash"/>
              <a:round/>
              <a:headEnd/>
              <a:tailEnd type="triangle" w="med" len="med"/>
            </a:ln>
          </p:spPr>
          <p:txBody>
            <a:bodyPr/>
            <a:lstStyle/>
            <a:p>
              <a:endParaRPr lang="en-US"/>
            </a:p>
          </p:txBody>
        </p:sp>
        <p:sp>
          <p:nvSpPr>
            <p:cNvPr id="72" name="Text Box 20"/>
            <p:cNvSpPr txBox="1">
              <a:spLocks noChangeArrowheads="1"/>
            </p:cNvSpPr>
            <p:nvPr/>
          </p:nvSpPr>
          <p:spPr bwMode="auto">
            <a:xfrm>
              <a:off x="6553200" y="914400"/>
              <a:ext cx="312906" cy="369332"/>
            </a:xfrm>
            <a:prstGeom prst="rect">
              <a:avLst/>
            </a:prstGeom>
            <a:noFill/>
            <a:ln w="9525">
              <a:noFill/>
              <a:miter lim="800000"/>
              <a:headEnd/>
              <a:tailEnd/>
            </a:ln>
          </p:spPr>
          <p:txBody>
            <a:bodyPr wrap="none">
              <a:spAutoFit/>
            </a:bodyPr>
            <a:lstStyle/>
            <a:p>
              <a:r>
                <a:rPr lang="en-US" dirty="0"/>
                <a:t>a</a:t>
              </a:r>
            </a:p>
          </p:txBody>
        </p:sp>
        <p:sp>
          <p:nvSpPr>
            <p:cNvPr id="73" name="Text Box 21"/>
            <p:cNvSpPr txBox="1">
              <a:spLocks noChangeArrowheads="1"/>
            </p:cNvSpPr>
            <p:nvPr/>
          </p:nvSpPr>
          <p:spPr bwMode="auto">
            <a:xfrm>
              <a:off x="5175359" y="2953990"/>
              <a:ext cx="219643" cy="369332"/>
            </a:xfrm>
            <a:prstGeom prst="rect">
              <a:avLst/>
            </a:prstGeom>
            <a:noFill/>
            <a:ln w="9525">
              <a:noFill/>
              <a:miter lim="800000"/>
              <a:headEnd/>
              <a:tailEnd/>
            </a:ln>
          </p:spPr>
          <p:txBody>
            <a:bodyPr>
              <a:spAutoFit/>
            </a:bodyPr>
            <a:lstStyle/>
            <a:p>
              <a:r>
                <a:rPr lang="en-US" dirty="0"/>
                <a:t>b</a:t>
              </a:r>
            </a:p>
          </p:txBody>
        </p:sp>
        <p:sp>
          <p:nvSpPr>
            <p:cNvPr id="56" name="Oval 55"/>
            <p:cNvSpPr/>
            <p:nvPr/>
          </p:nvSpPr>
          <p:spPr bwMode="auto">
            <a:xfrm>
              <a:off x="5029200" y="1371600"/>
              <a:ext cx="2895600" cy="1752600"/>
            </a:xfrm>
            <a:prstGeom prst="ellipse">
              <a:avLst/>
            </a:prstGeom>
            <a:solidFill>
              <a:srgbClr val="FFFF00">
                <a:alpha val="22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7" name="Oval 56"/>
            <p:cNvSpPr/>
            <p:nvPr/>
          </p:nvSpPr>
          <p:spPr bwMode="auto">
            <a:xfrm>
              <a:off x="5948680" y="1371600"/>
              <a:ext cx="1259840" cy="1752600"/>
            </a:xfrm>
            <a:prstGeom prst="ellipse">
              <a:avLst/>
            </a:prstGeom>
            <a:solidFill>
              <a:srgbClr val="003399">
                <a:alpha val="23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8" name="Oval 57"/>
            <p:cNvSpPr/>
            <p:nvPr/>
          </p:nvSpPr>
          <p:spPr bwMode="auto">
            <a:xfrm>
              <a:off x="5029200" y="1981200"/>
              <a:ext cx="2895600" cy="609600"/>
            </a:xfrm>
            <a:prstGeom prst="ellipse">
              <a:avLst/>
            </a:prstGeom>
            <a:solidFill>
              <a:srgbClr val="C00000">
                <a:alpha val="21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Oval 58"/>
            <p:cNvSpPr/>
            <p:nvPr/>
          </p:nvSpPr>
          <p:spPr bwMode="auto">
            <a:xfrm>
              <a:off x="6502400" y="30734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0" name="Oval 59"/>
            <p:cNvSpPr/>
            <p:nvPr/>
          </p:nvSpPr>
          <p:spPr bwMode="auto">
            <a:xfrm>
              <a:off x="4998720" y="2270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1" name="Oval 60"/>
            <p:cNvSpPr/>
            <p:nvPr/>
          </p:nvSpPr>
          <p:spPr bwMode="auto">
            <a:xfrm>
              <a:off x="6553200" y="13716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2" name="Oval 61"/>
            <p:cNvSpPr/>
            <p:nvPr/>
          </p:nvSpPr>
          <p:spPr bwMode="auto">
            <a:xfrm>
              <a:off x="7924800" y="22098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 name="Oval 62"/>
            <p:cNvSpPr/>
            <p:nvPr/>
          </p:nvSpPr>
          <p:spPr bwMode="auto">
            <a:xfrm>
              <a:off x="7112000" y="19812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4" name="Oval 63"/>
            <p:cNvSpPr/>
            <p:nvPr/>
          </p:nvSpPr>
          <p:spPr bwMode="auto">
            <a:xfrm>
              <a:off x="5963920" y="2524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4" name="Text Box 21"/>
            <p:cNvSpPr txBox="1">
              <a:spLocks noChangeArrowheads="1"/>
            </p:cNvSpPr>
            <p:nvPr/>
          </p:nvSpPr>
          <p:spPr bwMode="auto">
            <a:xfrm>
              <a:off x="8534400" y="2286000"/>
              <a:ext cx="219643" cy="369332"/>
            </a:xfrm>
            <a:prstGeom prst="rect">
              <a:avLst/>
            </a:prstGeom>
            <a:noFill/>
            <a:ln w="9525">
              <a:noFill/>
              <a:miter lim="800000"/>
              <a:headEnd/>
              <a:tailEnd/>
            </a:ln>
          </p:spPr>
          <p:txBody>
            <a:bodyPr>
              <a:spAutoFit/>
            </a:bodyPr>
            <a:lstStyle/>
            <a:p>
              <a:r>
                <a:rPr lang="en-US" dirty="0" smtClean="0"/>
                <a:t>c</a:t>
              </a:r>
              <a:endParaRPr lang="en-US" dirty="0"/>
            </a:p>
          </p:txBody>
        </p:sp>
      </p:grpSp>
      <p:grpSp>
        <p:nvGrpSpPr>
          <p:cNvPr id="8" name="Group 81"/>
          <p:cNvGrpSpPr/>
          <p:nvPr/>
        </p:nvGrpSpPr>
        <p:grpSpPr>
          <a:xfrm>
            <a:off x="4724400" y="914400"/>
            <a:ext cx="4182563" cy="2426346"/>
            <a:chOff x="152400" y="4267586"/>
            <a:chExt cx="4182563" cy="2426346"/>
          </a:xfrm>
        </p:grpSpPr>
        <p:sp>
          <p:nvSpPr>
            <p:cNvPr id="71" name="Text Box 19"/>
            <p:cNvSpPr txBox="1">
              <a:spLocks noChangeArrowheads="1"/>
            </p:cNvSpPr>
            <p:nvPr/>
          </p:nvSpPr>
          <p:spPr bwMode="auto">
            <a:xfrm>
              <a:off x="609600" y="6324600"/>
              <a:ext cx="300082" cy="369332"/>
            </a:xfrm>
            <a:prstGeom prst="rect">
              <a:avLst/>
            </a:prstGeom>
            <a:noFill/>
            <a:ln w="9525">
              <a:noFill/>
              <a:miter lim="800000"/>
              <a:headEnd/>
              <a:tailEnd/>
            </a:ln>
          </p:spPr>
          <p:txBody>
            <a:bodyPr wrap="none">
              <a:spAutoFit/>
            </a:bodyPr>
            <a:lstStyle/>
            <a:p>
              <a:r>
                <a:rPr lang="en-US" dirty="0"/>
                <a:t>y</a:t>
              </a:r>
            </a:p>
          </p:txBody>
        </p:sp>
        <p:grpSp>
          <p:nvGrpSpPr>
            <p:cNvPr id="9" name="Group 79"/>
            <p:cNvGrpSpPr/>
            <p:nvPr/>
          </p:nvGrpSpPr>
          <p:grpSpPr>
            <a:xfrm>
              <a:off x="152400" y="4267586"/>
              <a:ext cx="4182563" cy="2209800"/>
              <a:chOff x="152400" y="4267586"/>
              <a:chExt cx="4182563" cy="2209800"/>
            </a:xfrm>
          </p:grpSpPr>
          <p:sp>
            <p:nvSpPr>
              <p:cNvPr id="75" name="Line 16"/>
              <p:cNvSpPr>
                <a:spLocks noChangeShapeType="1"/>
              </p:cNvSpPr>
              <p:nvPr/>
            </p:nvSpPr>
            <p:spPr bwMode="auto">
              <a:xfrm flipV="1">
                <a:off x="152400" y="5638800"/>
                <a:ext cx="4038860" cy="0"/>
              </a:xfrm>
              <a:prstGeom prst="line">
                <a:avLst/>
              </a:prstGeom>
              <a:noFill/>
              <a:ln w="19050">
                <a:solidFill>
                  <a:schemeClr val="tx1"/>
                </a:solidFill>
                <a:round/>
                <a:headEnd/>
                <a:tailEnd type="triangle" w="med" len="med"/>
              </a:ln>
            </p:spPr>
            <p:txBody>
              <a:bodyPr/>
              <a:lstStyle/>
              <a:p>
                <a:endParaRPr lang="en-US"/>
              </a:p>
            </p:txBody>
          </p:sp>
          <p:sp>
            <p:nvSpPr>
              <p:cNvPr id="76" name="Line 17"/>
              <p:cNvSpPr>
                <a:spLocks noChangeShapeType="1"/>
              </p:cNvSpPr>
              <p:nvPr/>
            </p:nvSpPr>
            <p:spPr bwMode="auto">
              <a:xfrm flipV="1">
                <a:off x="2057920" y="4316376"/>
                <a:ext cx="30376" cy="2161010"/>
              </a:xfrm>
              <a:prstGeom prst="line">
                <a:avLst/>
              </a:prstGeom>
              <a:noFill/>
              <a:ln w="19050">
                <a:solidFill>
                  <a:schemeClr val="tx1"/>
                </a:solidFill>
                <a:round/>
                <a:headEnd/>
                <a:tailEnd type="triangle" w="med" len="med"/>
              </a:ln>
            </p:spPr>
            <p:txBody>
              <a:bodyPr/>
              <a:lstStyle/>
              <a:p>
                <a:endParaRPr lang="en-US"/>
              </a:p>
            </p:txBody>
          </p:sp>
          <p:sp>
            <p:nvSpPr>
              <p:cNvPr id="77" name="Line 18"/>
              <p:cNvSpPr>
                <a:spLocks noChangeShapeType="1"/>
              </p:cNvSpPr>
              <p:nvPr/>
            </p:nvSpPr>
            <p:spPr bwMode="auto">
              <a:xfrm flipH="1">
                <a:off x="487706" y="5029937"/>
                <a:ext cx="2864705" cy="1376297"/>
              </a:xfrm>
              <a:prstGeom prst="line">
                <a:avLst/>
              </a:prstGeom>
              <a:noFill/>
              <a:ln w="19050">
                <a:solidFill>
                  <a:schemeClr val="tx1"/>
                </a:solidFill>
                <a:round/>
                <a:headEnd/>
                <a:tailEnd type="triangle" w="med" len="med"/>
              </a:ln>
            </p:spPr>
            <p:txBody>
              <a:bodyPr/>
              <a:lstStyle/>
              <a:p>
                <a:endParaRPr lang="en-US"/>
              </a:p>
            </p:txBody>
          </p:sp>
          <p:sp>
            <p:nvSpPr>
              <p:cNvPr id="78" name="Text Box 19"/>
              <p:cNvSpPr txBox="1">
                <a:spLocks noChangeArrowheads="1"/>
              </p:cNvSpPr>
              <p:nvPr/>
            </p:nvSpPr>
            <p:spPr bwMode="auto">
              <a:xfrm>
                <a:off x="4115320" y="5638800"/>
                <a:ext cx="219643" cy="234804"/>
              </a:xfrm>
              <a:prstGeom prst="rect">
                <a:avLst/>
              </a:prstGeom>
              <a:noFill/>
              <a:ln w="9525">
                <a:noFill/>
                <a:miter lim="800000"/>
                <a:headEnd/>
                <a:tailEnd/>
              </a:ln>
            </p:spPr>
            <p:txBody>
              <a:bodyPr wrap="none">
                <a:spAutoFit/>
              </a:bodyPr>
              <a:lstStyle/>
              <a:p>
                <a:r>
                  <a:rPr lang="en-US" dirty="0"/>
                  <a:t>z</a:t>
                </a:r>
              </a:p>
            </p:txBody>
          </p:sp>
          <p:sp>
            <p:nvSpPr>
              <p:cNvPr id="79" name="Text Box 20"/>
              <p:cNvSpPr txBox="1">
                <a:spLocks noChangeArrowheads="1"/>
              </p:cNvSpPr>
              <p:nvPr/>
            </p:nvSpPr>
            <p:spPr bwMode="auto">
              <a:xfrm>
                <a:off x="2256533" y="4267586"/>
                <a:ext cx="219643" cy="234804"/>
              </a:xfrm>
              <a:prstGeom prst="rect">
                <a:avLst/>
              </a:prstGeom>
              <a:noFill/>
              <a:ln w="9525">
                <a:noFill/>
                <a:miter lim="800000"/>
                <a:headEnd/>
                <a:tailEnd/>
              </a:ln>
            </p:spPr>
            <p:txBody>
              <a:bodyPr wrap="none">
                <a:spAutoFit/>
              </a:bodyPr>
              <a:lstStyle/>
              <a:p>
                <a:r>
                  <a:rPr lang="en-US"/>
                  <a:t>x</a:t>
                </a:r>
              </a:p>
            </p:txBody>
          </p:sp>
        </p:grpSp>
      </p:grpSp>
      <p:sp>
        <p:nvSpPr>
          <p:cNvPr id="83" name="TextBox 82"/>
          <p:cNvSpPr txBox="1"/>
          <p:nvPr/>
        </p:nvSpPr>
        <p:spPr>
          <a:xfrm>
            <a:off x="6343233" y="3200400"/>
            <a:ext cx="2800767" cy="646331"/>
          </a:xfrm>
          <a:prstGeom prst="rect">
            <a:avLst/>
          </a:prstGeom>
          <a:noFill/>
        </p:spPr>
        <p:txBody>
          <a:bodyPr wrap="none" rtlCol="0">
            <a:spAutoFit/>
          </a:bodyPr>
          <a:lstStyle/>
          <a:p>
            <a:r>
              <a:rPr lang="en-US" dirty="0" smtClean="0"/>
              <a:t>Ellipsoid axes </a:t>
            </a:r>
            <a:r>
              <a:rPr lang="en-US" dirty="0" err="1" smtClean="0"/>
              <a:t>a,b,c</a:t>
            </a:r>
            <a:endParaRPr lang="en-US" dirty="0" smtClean="0"/>
          </a:p>
          <a:p>
            <a:r>
              <a:rPr lang="en-US" dirty="0" smtClean="0"/>
              <a:t>Are rotated relative to xyz</a:t>
            </a:r>
            <a:endParaRPr lang="en-US" dirty="0"/>
          </a:p>
        </p:txBody>
      </p:sp>
      <p:grpSp>
        <p:nvGrpSpPr>
          <p:cNvPr id="10" name="Group 89"/>
          <p:cNvGrpSpPr/>
          <p:nvPr/>
        </p:nvGrpSpPr>
        <p:grpSpPr>
          <a:xfrm rot="941648">
            <a:off x="4483757" y="4381737"/>
            <a:ext cx="4038860" cy="2721186"/>
            <a:chOff x="4871376" y="1100170"/>
            <a:chExt cx="4038860" cy="2721186"/>
          </a:xfrm>
        </p:grpSpPr>
        <p:sp>
          <p:nvSpPr>
            <p:cNvPr id="84" name="Line 16"/>
            <p:cNvSpPr>
              <a:spLocks noChangeShapeType="1"/>
            </p:cNvSpPr>
            <p:nvPr/>
          </p:nvSpPr>
          <p:spPr bwMode="auto">
            <a:xfrm rot="20645794" flipV="1">
              <a:off x="4871376" y="2437484"/>
              <a:ext cx="4038860" cy="0"/>
            </a:xfrm>
            <a:prstGeom prst="line">
              <a:avLst/>
            </a:prstGeom>
            <a:noFill/>
            <a:ln w="19050">
              <a:solidFill>
                <a:srgbClr val="000099"/>
              </a:solidFill>
              <a:prstDash val="dash"/>
              <a:round/>
              <a:headEnd/>
              <a:tailEnd type="triangle" w="med" len="med"/>
            </a:ln>
          </p:spPr>
          <p:txBody>
            <a:bodyPr/>
            <a:lstStyle/>
            <a:p>
              <a:endParaRPr lang="en-US"/>
            </a:p>
          </p:txBody>
        </p:sp>
        <p:sp>
          <p:nvSpPr>
            <p:cNvPr id="85" name="Line 17"/>
            <p:cNvSpPr>
              <a:spLocks noChangeShapeType="1"/>
            </p:cNvSpPr>
            <p:nvPr/>
          </p:nvSpPr>
          <p:spPr bwMode="auto">
            <a:xfrm rot="20645794" flipV="1">
              <a:off x="6714385" y="1151371"/>
              <a:ext cx="30376" cy="2161010"/>
            </a:xfrm>
            <a:prstGeom prst="line">
              <a:avLst/>
            </a:prstGeom>
            <a:noFill/>
            <a:ln w="19050">
              <a:solidFill>
                <a:srgbClr val="000099"/>
              </a:solidFill>
              <a:prstDash val="dash"/>
              <a:round/>
              <a:headEnd/>
              <a:tailEnd type="triangle" w="med" len="med"/>
            </a:ln>
          </p:spPr>
          <p:txBody>
            <a:bodyPr/>
            <a:lstStyle/>
            <a:p>
              <a:endParaRPr lang="en-US"/>
            </a:p>
          </p:txBody>
        </p:sp>
        <p:sp>
          <p:nvSpPr>
            <p:cNvPr id="86" name="Line 18"/>
            <p:cNvSpPr>
              <a:spLocks noChangeShapeType="1"/>
            </p:cNvSpPr>
            <p:nvPr/>
          </p:nvSpPr>
          <p:spPr bwMode="auto">
            <a:xfrm rot="20645794" flipH="1">
              <a:off x="5238045" y="1894576"/>
              <a:ext cx="2864705" cy="1376297"/>
            </a:xfrm>
            <a:prstGeom prst="line">
              <a:avLst/>
            </a:prstGeom>
            <a:noFill/>
            <a:ln w="19050">
              <a:solidFill>
                <a:srgbClr val="000099"/>
              </a:solidFill>
              <a:prstDash val="dash"/>
              <a:round/>
              <a:headEnd/>
              <a:tailEnd type="triangle" w="med" len="med"/>
            </a:ln>
          </p:spPr>
          <p:txBody>
            <a:bodyPr/>
            <a:lstStyle/>
            <a:p>
              <a:endParaRPr lang="en-US"/>
            </a:p>
          </p:txBody>
        </p:sp>
        <p:sp>
          <p:nvSpPr>
            <p:cNvPr id="87" name="Text Box 20"/>
            <p:cNvSpPr txBox="1">
              <a:spLocks noChangeArrowheads="1"/>
            </p:cNvSpPr>
            <p:nvPr/>
          </p:nvSpPr>
          <p:spPr bwMode="auto">
            <a:xfrm rot="20645794">
              <a:off x="6449634" y="1100170"/>
              <a:ext cx="312906" cy="369332"/>
            </a:xfrm>
            <a:prstGeom prst="rect">
              <a:avLst/>
            </a:prstGeom>
            <a:noFill/>
            <a:ln w="9525">
              <a:noFill/>
              <a:miter lim="800000"/>
              <a:headEnd/>
              <a:tailEnd/>
            </a:ln>
          </p:spPr>
          <p:txBody>
            <a:bodyPr wrap="none">
              <a:spAutoFit/>
            </a:bodyPr>
            <a:lstStyle/>
            <a:p>
              <a:r>
                <a:rPr lang="en-US" dirty="0"/>
                <a:t>a</a:t>
              </a:r>
            </a:p>
          </p:txBody>
        </p:sp>
        <p:sp>
          <p:nvSpPr>
            <p:cNvPr id="88" name="Text Box 21"/>
            <p:cNvSpPr txBox="1">
              <a:spLocks noChangeArrowheads="1"/>
            </p:cNvSpPr>
            <p:nvPr/>
          </p:nvSpPr>
          <p:spPr bwMode="auto">
            <a:xfrm rot="20645794">
              <a:off x="5685197" y="3452024"/>
              <a:ext cx="219643" cy="369332"/>
            </a:xfrm>
            <a:prstGeom prst="rect">
              <a:avLst/>
            </a:prstGeom>
            <a:noFill/>
            <a:ln w="9525">
              <a:noFill/>
              <a:miter lim="800000"/>
              <a:headEnd/>
              <a:tailEnd/>
            </a:ln>
          </p:spPr>
          <p:txBody>
            <a:bodyPr>
              <a:spAutoFit/>
            </a:bodyPr>
            <a:lstStyle/>
            <a:p>
              <a:r>
                <a:rPr lang="en-US" dirty="0"/>
                <a:t>b</a:t>
              </a:r>
            </a:p>
          </p:txBody>
        </p:sp>
        <p:sp>
          <p:nvSpPr>
            <p:cNvPr id="89" name="Text Box 21"/>
            <p:cNvSpPr txBox="1">
              <a:spLocks noChangeArrowheads="1"/>
            </p:cNvSpPr>
            <p:nvPr/>
          </p:nvSpPr>
          <p:spPr bwMode="auto">
            <a:xfrm rot="20645794">
              <a:off x="8430262" y="1965968"/>
              <a:ext cx="219643" cy="369332"/>
            </a:xfrm>
            <a:prstGeom prst="rect">
              <a:avLst/>
            </a:prstGeom>
            <a:noFill/>
            <a:ln w="9525">
              <a:noFill/>
              <a:miter lim="800000"/>
              <a:headEnd/>
              <a:tailEnd/>
            </a:ln>
          </p:spPr>
          <p:txBody>
            <a:bodyPr>
              <a:spAutoFit/>
            </a:bodyPr>
            <a:lstStyle/>
            <a:p>
              <a:r>
                <a:rPr lang="en-US" dirty="0" smtClean="0"/>
                <a:t>c</a:t>
              </a:r>
              <a:endParaRPr lang="en-US" dirty="0"/>
            </a:p>
          </p:txBody>
        </p:sp>
      </p:grpSp>
      <p:sp>
        <p:nvSpPr>
          <p:cNvPr id="94" name="TextBox 93"/>
          <p:cNvSpPr txBox="1"/>
          <p:nvPr/>
        </p:nvSpPr>
        <p:spPr>
          <a:xfrm>
            <a:off x="533400" y="4343400"/>
            <a:ext cx="4070345" cy="369332"/>
          </a:xfrm>
          <a:prstGeom prst="rect">
            <a:avLst/>
          </a:prstGeom>
          <a:noFill/>
        </p:spPr>
        <p:txBody>
          <a:bodyPr wrap="none" rtlCol="0">
            <a:spAutoFit/>
          </a:bodyPr>
          <a:lstStyle/>
          <a:p>
            <a:r>
              <a:rPr lang="en-US" dirty="0" smtClean="0"/>
              <a:t>In the principal system of co-ordinates</a:t>
            </a:r>
            <a:endParaRPr lang="en-US" dirty="0"/>
          </a:p>
        </p:txBody>
      </p:sp>
      <p:graphicFrame>
        <p:nvGraphicFramePr>
          <p:cNvPr id="187405" name="Object 13"/>
          <p:cNvGraphicFramePr>
            <a:graphicFrameLocks noChangeAspect="1"/>
          </p:cNvGraphicFramePr>
          <p:nvPr/>
        </p:nvGraphicFramePr>
        <p:xfrm>
          <a:off x="381000" y="4800600"/>
          <a:ext cx="2581275" cy="1113417"/>
        </p:xfrm>
        <a:graphic>
          <a:graphicData uri="http://schemas.openxmlformats.org/presentationml/2006/ole">
            <mc:AlternateContent xmlns:mc="http://schemas.openxmlformats.org/markup-compatibility/2006">
              <mc:Choice xmlns:v="urn:schemas-microsoft-com:vml" Requires="v">
                <p:oleObj spid="_x0000_s188616" name="Equation" r:id="rId10" imgW="1714320" imgH="736560" progId="Equation.DSMT4">
                  <p:embed/>
                </p:oleObj>
              </mc:Choice>
              <mc:Fallback>
                <p:oleObj name="Equation" r:id="rId10" imgW="1714320" imgH="73656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4800600"/>
                        <a:ext cx="2581275" cy="111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06" name="Object 14"/>
          <p:cNvGraphicFramePr>
            <a:graphicFrameLocks noChangeAspect="1"/>
          </p:cNvGraphicFramePr>
          <p:nvPr/>
        </p:nvGraphicFramePr>
        <p:xfrm>
          <a:off x="304800" y="6165850"/>
          <a:ext cx="1592263" cy="692150"/>
        </p:xfrm>
        <a:graphic>
          <a:graphicData uri="http://schemas.openxmlformats.org/presentationml/2006/ole">
            <mc:AlternateContent xmlns:mc="http://schemas.openxmlformats.org/markup-compatibility/2006">
              <mc:Choice xmlns:v="urn:schemas-microsoft-com:vml" Requires="v">
                <p:oleObj spid="_x0000_s188617" name="Equation" r:id="rId12" imgW="1054080" imgH="457200" progId="Equation.DSMT4">
                  <p:embed/>
                </p:oleObj>
              </mc:Choice>
              <mc:Fallback>
                <p:oleObj name="Equation" r:id="rId12" imgW="1054080" imgH="457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6165850"/>
                        <a:ext cx="1592263"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7403"/>
                                        </p:tgtEl>
                                        <p:attrNameLst>
                                          <p:attrName>style.visibility</p:attrName>
                                        </p:attrNameLst>
                                      </p:cBhvr>
                                      <p:to>
                                        <p:strVal val="visible"/>
                                      </p:to>
                                    </p:set>
                                    <p:animEffect transition="in" filter="box(in)">
                                      <p:cBhvr>
                                        <p:cTn id="12" dur="500"/>
                                        <p:tgtEl>
                                          <p:spTgt spid="18740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7404"/>
                                        </p:tgtEl>
                                        <p:attrNameLst>
                                          <p:attrName>style.visibility</p:attrName>
                                        </p:attrNameLst>
                                      </p:cBhvr>
                                      <p:to>
                                        <p:strVal val="visible"/>
                                      </p:to>
                                    </p:set>
                                    <p:animEffect transition="in" filter="box(in)">
                                      <p:cBhvr>
                                        <p:cTn id="22" dur="500"/>
                                        <p:tgtEl>
                                          <p:spTgt spid="18740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box(in)">
                                      <p:cBhvr>
                                        <p:cTn id="37" dur="5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box(in)">
                                      <p:cBhvr>
                                        <p:cTn id="42" dur="500"/>
                                        <p:tgtEl>
                                          <p:spTgt spid="9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ox(in)">
                                      <p:cBhvr>
                                        <p:cTn id="47" dur="500"/>
                                        <p:tgtEl>
                                          <p:spTgt spid="5"/>
                                        </p:tgtEl>
                                      </p:cBhvr>
                                    </p:animEffect>
                                  </p:childTnLst>
                                </p:cTn>
                              </p:par>
                            </p:childTnLst>
                          </p:cTn>
                        </p:par>
                        <p:par>
                          <p:cTn id="48" fill="hold">
                            <p:stCondLst>
                              <p:cond delay="500"/>
                            </p:stCondLst>
                            <p:childTnLst>
                              <p:par>
                                <p:cTn id="49" presetID="4" presetClass="entr" presetSubtype="16"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ox(in)">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87405"/>
                                        </p:tgtEl>
                                        <p:attrNameLst>
                                          <p:attrName>style.visibility</p:attrName>
                                        </p:attrNameLst>
                                      </p:cBhvr>
                                      <p:to>
                                        <p:strVal val="visible"/>
                                      </p:to>
                                    </p:set>
                                    <p:animEffect transition="in" filter="box(in)">
                                      <p:cBhvr>
                                        <p:cTn id="56" dur="500"/>
                                        <p:tgtEl>
                                          <p:spTgt spid="18740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87406"/>
                                        </p:tgtEl>
                                        <p:attrNameLst>
                                          <p:attrName>style.visibility</p:attrName>
                                        </p:attrNameLst>
                                      </p:cBhvr>
                                      <p:to>
                                        <p:strVal val="visible"/>
                                      </p:to>
                                    </p:set>
                                    <p:animEffect transition="in" filter="box(in)">
                                      <p:cBhvr>
                                        <p:cTn id="61" dur="500"/>
                                        <p:tgtEl>
                                          <p:spTgt spid="187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3" grpId="0"/>
      <p:bldP spid="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1811"/>
            <a:ext cx="8229600" cy="1143000"/>
          </a:xfrm>
        </p:spPr>
        <p:txBody>
          <a:bodyPr/>
          <a:lstStyle/>
          <a:p>
            <a:r>
              <a:rPr lang="en-US" sz="2800" dirty="0" smtClean="0"/>
              <a:t>Electro-optic (Pockels) coefficient</a:t>
            </a:r>
            <a:endParaRPr lang="en-US" sz="2800" dirty="0"/>
          </a:p>
        </p:txBody>
      </p:sp>
      <p:sp>
        <p:nvSpPr>
          <p:cNvPr id="66" name="TextBox 65"/>
          <p:cNvSpPr txBox="1"/>
          <p:nvPr/>
        </p:nvSpPr>
        <p:spPr>
          <a:xfrm>
            <a:off x="533400" y="944046"/>
            <a:ext cx="5374228" cy="369332"/>
          </a:xfrm>
          <a:prstGeom prst="rect">
            <a:avLst/>
          </a:prstGeom>
          <a:noFill/>
        </p:spPr>
        <p:txBody>
          <a:bodyPr wrap="none" rtlCol="0">
            <a:spAutoFit/>
          </a:bodyPr>
          <a:lstStyle/>
          <a:p>
            <a:r>
              <a:rPr lang="en-US" dirty="0" smtClean="0"/>
              <a:t>Dielectric constant in the presence of effective field</a:t>
            </a:r>
            <a:endParaRPr lang="en-US" dirty="0"/>
          </a:p>
        </p:txBody>
      </p:sp>
      <p:graphicFrame>
        <p:nvGraphicFramePr>
          <p:cNvPr id="67" name="Object 4"/>
          <p:cNvGraphicFramePr>
            <a:graphicFrameLocks noChangeAspect="1"/>
          </p:cNvGraphicFramePr>
          <p:nvPr>
            <p:extLst>
              <p:ext uri="{D42A27DB-BD31-4B8C-83A1-F6EECF244321}">
                <p14:modId xmlns:p14="http://schemas.microsoft.com/office/powerpoint/2010/main" val="3030754810"/>
              </p:ext>
            </p:extLst>
          </p:nvPr>
        </p:nvGraphicFramePr>
        <p:xfrm>
          <a:off x="242888" y="1371600"/>
          <a:ext cx="2943225" cy="395288"/>
        </p:xfrm>
        <a:graphic>
          <a:graphicData uri="http://schemas.openxmlformats.org/presentationml/2006/ole">
            <mc:AlternateContent xmlns:mc="http://schemas.openxmlformats.org/markup-compatibility/2006">
              <mc:Choice xmlns:v="urn:schemas-microsoft-com:vml" Requires="v">
                <p:oleObj spid="_x0000_s189727" name="Equation" r:id="rId3" imgW="1803240" imgH="241200" progId="Equation.DSMT4">
                  <p:embed/>
                </p:oleObj>
              </mc:Choice>
              <mc:Fallback>
                <p:oleObj name="Equation" r:id="rId3" imgW="1803240" imgH="241200" progId="Equation.DSMT4">
                  <p:embed/>
                  <p:pic>
                    <p:nvPicPr>
                      <p:cNvPr id="0" name="Picture 7"/>
                      <p:cNvPicPr>
                        <a:picLocks noChangeAspect="1" noChangeArrowheads="1"/>
                      </p:cNvPicPr>
                      <p:nvPr/>
                    </p:nvPicPr>
                    <p:blipFill>
                      <a:blip r:embed="rId4"/>
                      <a:srcRect/>
                      <a:stretch>
                        <a:fillRect/>
                      </a:stretch>
                    </p:blipFill>
                    <p:spPr bwMode="auto">
                      <a:xfrm>
                        <a:off x="242888" y="1371600"/>
                        <a:ext cx="29432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8" name="Object 8"/>
          <p:cNvGraphicFramePr>
            <a:graphicFrameLocks noChangeAspect="1"/>
          </p:cNvGraphicFramePr>
          <p:nvPr>
            <p:extLst>
              <p:ext uri="{D42A27DB-BD31-4B8C-83A1-F6EECF244321}">
                <p14:modId xmlns:p14="http://schemas.microsoft.com/office/powerpoint/2010/main" val="3355314136"/>
              </p:ext>
            </p:extLst>
          </p:nvPr>
        </p:nvGraphicFramePr>
        <p:xfrm>
          <a:off x="3443288" y="1219200"/>
          <a:ext cx="1906587" cy="708025"/>
        </p:xfrm>
        <a:graphic>
          <a:graphicData uri="http://schemas.openxmlformats.org/presentationml/2006/ole">
            <mc:AlternateContent xmlns:mc="http://schemas.openxmlformats.org/markup-compatibility/2006">
              <mc:Choice xmlns:v="urn:schemas-microsoft-com:vml" Requires="v">
                <p:oleObj spid="_x0000_s189728" name="Equation" r:id="rId5" imgW="1168200" imgH="431640" progId="Equation.DSMT4">
                  <p:embed/>
                </p:oleObj>
              </mc:Choice>
              <mc:Fallback>
                <p:oleObj name="Equation" r:id="rId5" imgW="1168200" imgH="431640" progId="Equation.DSMT4">
                  <p:embed/>
                  <p:pic>
                    <p:nvPicPr>
                      <p:cNvPr id="0" name="Picture 8"/>
                      <p:cNvPicPr>
                        <a:picLocks noChangeAspect="1" noChangeArrowheads="1"/>
                      </p:cNvPicPr>
                      <p:nvPr/>
                    </p:nvPicPr>
                    <p:blipFill>
                      <a:blip r:embed="rId6"/>
                      <a:srcRect/>
                      <a:stretch>
                        <a:fillRect/>
                      </a:stretch>
                    </p:blipFill>
                    <p:spPr bwMode="auto">
                      <a:xfrm>
                        <a:off x="3443288" y="1219200"/>
                        <a:ext cx="190658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 name="TextBox 79"/>
          <p:cNvSpPr txBox="1"/>
          <p:nvPr/>
        </p:nvSpPr>
        <p:spPr>
          <a:xfrm>
            <a:off x="304800" y="2057400"/>
            <a:ext cx="5797421" cy="369332"/>
          </a:xfrm>
          <a:prstGeom prst="rect">
            <a:avLst/>
          </a:prstGeom>
          <a:noFill/>
        </p:spPr>
        <p:txBody>
          <a:bodyPr wrap="none" rtlCol="0">
            <a:spAutoFit/>
          </a:bodyPr>
          <a:lstStyle/>
          <a:p>
            <a:r>
              <a:rPr lang="en-US" dirty="0" smtClean="0"/>
              <a:t>Introduce tensor of </a:t>
            </a:r>
            <a:r>
              <a:rPr lang="en-US" i="1" dirty="0" smtClean="0"/>
              <a:t>electro-optic (</a:t>
            </a:r>
            <a:r>
              <a:rPr lang="en-US" i="1" dirty="0" err="1" smtClean="0"/>
              <a:t>Pockels</a:t>
            </a:r>
            <a:r>
              <a:rPr lang="en-US" i="1" dirty="0" smtClean="0"/>
              <a:t>) coefficients</a:t>
            </a:r>
            <a:endParaRPr lang="en-US" i="1" dirty="0"/>
          </a:p>
        </p:txBody>
      </p:sp>
      <p:graphicFrame>
        <p:nvGraphicFramePr>
          <p:cNvPr id="189449" name="Object 9"/>
          <p:cNvGraphicFramePr>
            <a:graphicFrameLocks noChangeAspect="1"/>
          </p:cNvGraphicFramePr>
          <p:nvPr>
            <p:extLst>
              <p:ext uri="{D42A27DB-BD31-4B8C-83A1-F6EECF244321}">
                <p14:modId xmlns:p14="http://schemas.microsoft.com/office/powerpoint/2010/main" val="3817794729"/>
              </p:ext>
            </p:extLst>
          </p:nvPr>
        </p:nvGraphicFramePr>
        <p:xfrm>
          <a:off x="68262" y="2493683"/>
          <a:ext cx="4664075" cy="811213"/>
        </p:xfrm>
        <a:graphic>
          <a:graphicData uri="http://schemas.openxmlformats.org/presentationml/2006/ole">
            <mc:AlternateContent xmlns:mc="http://schemas.openxmlformats.org/markup-compatibility/2006">
              <mc:Choice xmlns:v="urn:schemas-microsoft-com:vml" Requires="v">
                <p:oleObj spid="_x0000_s189729" name="Equation" r:id="rId7" imgW="2857320" imgH="495000" progId="Equation.DSMT4">
                  <p:embed/>
                </p:oleObj>
              </mc:Choice>
              <mc:Fallback>
                <p:oleObj name="Equation" r:id="rId7" imgW="2857320" imgH="495000" progId="Equation.DSMT4">
                  <p:embed/>
                  <p:pic>
                    <p:nvPicPr>
                      <p:cNvPr id="0" name="Picture 9"/>
                      <p:cNvPicPr>
                        <a:picLocks noChangeAspect="1" noChangeArrowheads="1"/>
                      </p:cNvPicPr>
                      <p:nvPr/>
                    </p:nvPicPr>
                    <p:blipFill>
                      <a:blip r:embed="rId8"/>
                      <a:srcRect/>
                      <a:stretch>
                        <a:fillRect/>
                      </a:stretch>
                    </p:blipFill>
                    <p:spPr bwMode="auto">
                      <a:xfrm>
                        <a:off x="68262" y="2493683"/>
                        <a:ext cx="4664075"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1" name="Group 90"/>
          <p:cNvGrpSpPr/>
          <p:nvPr/>
        </p:nvGrpSpPr>
        <p:grpSpPr>
          <a:xfrm>
            <a:off x="4038600" y="3048000"/>
            <a:ext cx="2417261" cy="369332"/>
            <a:chOff x="5105400" y="2895600"/>
            <a:chExt cx="2417261" cy="369332"/>
          </a:xfrm>
        </p:grpSpPr>
        <p:cxnSp>
          <p:nvCxnSpPr>
            <p:cNvPr id="82" name="Straight Arrow Connector 81"/>
            <p:cNvCxnSpPr/>
            <p:nvPr/>
          </p:nvCxnSpPr>
          <p:spPr bwMode="auto">
            <a:xfrm flipH="1">
              <a:off x="5105400" y="3048000"/>
              <a:ext cx="685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0" name="TextBox 89"/>
            <p:cNvSpPr txBox="1"/>
            <p:nvPr/>
          </p:nvSpPr>
          <p:spPr>
            <a:xfrm>
              <a:off x="5867400" y="2895600"/>
              <a:ext cx="1655261" cy="369332"/>
            </a:xfrm>
            <a:prstGeom prst="rect">
              <a:avLst/>
            </a:prstGeom>
            <a:noFill/>
          </p:spPr>
          <p:txBody>
            <a:bodyPr wrap="none" rtlCol="0">
              <a:spAutoFit/>
            </a:bodyPr>
            <a:lstStyle/>
            <a:p>
              <a:r>
                <a:rPr lang="en-US" dirty="0" smtClean="0"/>
                <a:t>Average index</a:t>
              </a:r>
              <a:endParaRPr lang="en-US" dirty="0"/>
            </a:p>
          </p:txBody>
        </p:sp>
      </p:grpSp>
      <p:grpSp>
        <p:nvGrpSpPr>
          <p:cNvPr id="96" name="Group 95"/>
          <p:cNvGrpSpPr/>
          <p:nvPr/>
        </p:nvGrpSpPr>
        <p:grpSpPr>
          <a:xfrm>
            <a:off x="228600" y="3352800"/>
            <a:ext cx="4265397" cy="646331"/>
            <a:chOff x="533400" y="3352800"/>
            <a:chExt cx="4265397" cy="646331"/>
          </a:xfrm>
        </p:grpSpPr>
        <p:sp>
          <p:nvSpPr>
            <p:cNvPr id="95" name="TextBox 94"/>
            <p:cNvSpPr txBox="1"/>
            <p:nvPr/>
          </p:nvSpPr>
          <p:spPr>
            <a:xfrm>
              <a:off x="914400" y="3352800"/>
              <a:ext cx="3884397" cy="646331"/>
            </a:xfrm>
            <a:prstGeom prst="rect">
              <a:avLst/>
            </a:prstGeom>
            <a:noFill/>
          </p:spPr>
          <p:txBody>
            <a:bodyPr wrap="none" rtlCol="0">
              <a:spAutoFit/>
            </a:bodyPr>
            <a:lstStyle/>
            <a:p>
              <a:r>
                <a:rPr lang="en-US" dirty="0" smtClean="0"/>
                <a:t>is a second-rank tensor (3×3 matrix)</a:t>
              </a:r>
            </a:p>
            <a:p>
              <a:endParaRPr lang="en-US" dirty="0"/>
            </a:p>
          </p:txBody>
        </p:sp>
        <p:graphicFrame>
          <p:nvGraphicFramePr>
            <p:cNvPr id="189450" name="Object 10"/>
            <p:cNvGraphicFramePr>
              <a:graphicFrameLocks noChangeAspect="1"/>
            </p:cNvGraphicFramePr>
            <p:nvPr/>
          </p:nvGraphicFramePr>
          <p:xfrm>
            <a:off x="533400" y="3352800"/>
            <a:ext cx="412750" cy="461309"/>
          </p:xfrm>
          <a:graphic>
            <a:graphicData uri="http://schemas.openxmlformats.org/presentationml/2006/ole">
              <mc:AlternateContent xmlns:mc="http://schemas.openxmlformats.org/markup-compatibility/2006">
                <mc:Choice xmlns:v="urn:schemas-microsoft-com:vml" Requires="v">
                  <p:oleObj spid="_x0000_s189730" name="Equation" r:id="rId9" imgW="215640" imgH="241200" progId="Equation.DSMT4">
                    <p:embed/>
                  </p:oleObj>
                </mc:Choice>
                <mc:Fallback>
                  <p:oleObj name="Equation" r:id="rId9" imgW="215640" imgH="24120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3352800"/>
                          <a:ext cx="412750" cy="46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7" name="Group 96"/>
          <p:cNvGrpSpPr/>
          <p:nvPr/>
        </p:nvGrpSpPr>
        <p:grpSpPr>
          <a:xfrm>
            <a:off x="0" y="3886200"/>
            <a:ext cx="4385737" cy="646331"/>
            <a:chOff x="457200" y="3886200"/>
            <a:chExt cx="4385737" cy="646331"/>
          </a:xfrm>
        </p:grpSpPr>
        <p:sp>
          <p:nvSpPr>
            <p:cNvPr id="93" name="TextBox 92"/>
            <p:cNvSpPr txBox="1"/>
            <p:nvPr/>
          </p:nvSpPr>
          <p:spPr>
            <a:xfrm>
              <a:off x="990600" y="3886200"/>
              <a:ext cx="3852337" cy="646331"/>
            </a:xfrm>
            <a:prstGeom prst="rect">
              <a:avLst/>
            </a:prstGeom>
            <a:noFill/>
          </p:spPr>
          <p:txBody>
            <a:bodyPr wrap="none" rtlCol="0">
              <a:spAutoFit/>
            </a:bodyPr>
            <a:lstStyle/>
            <a:p>
              <a:r>
                <a:rPr lang="en-US" dirty="0" smtClean="0"/>
                <a:t>is a third-rank tensor (3×3×3 matrix)</a:t>
              </a:r>
            </a:p>
            <a:p>
              <a:endParaRPr lang="en-US" dirty="0"/>
            </a:p>
          </p:txBody>
        </p:sp>
        <p:graphicFrame>
          <p:nvGraphicFramePr>
            <p:cNvPr id="189451" name="Object 11"/>
            <p:cNvGraphicFramePr>
              <a:graphicFrameLocks noChangeAspect="1"/>
            </p:cNvGraphicFramePr>
            <p:nvPr/>
          </p:nvGraphicFramePr>
          <p:xfrm>
            <a:off x="457200" y="3886200"/>
            <a:ext cx="536575" cy="330200"/>
          </p:xfrm>
          <a:graphic>
            <a:graphicData uri="http://schemas.openxmlformats.org/presentationml/2006/ole">
              <mc:AlternateContent xmlns:mc="http://schemas.openxmlformats.org/markup-compatibility/2006">
                <mc:Choice xmlns:v="urn:schemas-microsoft-com:vml" Requires="v">
                  <p:oleObj spid="_x0000_s189731" name="Equation" r:id="rId11" imgW="330120" imgH="203040" progId="Equation.DSMT4">
                    <p:embed/>
                  </p:oleObj>
                </mc:Choice>
                <mc:Fallback>
                  <p:oleObj name="Equation" r:id="rId11" imgW="330120" imgH="203040" progId="Equation.DSMT4">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3886200"/>
                          <a:ext cx="53657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8" name="Right Arrow 97"/>
          <p:cNvSpPr/>
          <p:nvPr/>
        </p:nvSpPr>
        <p:spPr bwMode="auto">
          <a:xfrm>
            <a:off x="4419600" y="3352800"/>
            <a:ext cx="8382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9" name="Rectangle 98"/>
          <p:cNvSpPr/>
          <p:nvPr/>
        </p:nvSpPr>
        <p:spPr>
          <a:xfrm>
            <a:off x="5334000" y="3276600"/>
            <a:ext cx="3153427" cy="369332"/>
          </a:xfrm>
          <a:prstGeom prst="rect">
            <a:avLst/>
          </a:prstGeom>
        </p:spPr>
        <p:txBody>
          <a:bodyPr wrap="none">
            <a:spAutoFit/>
          </a:bodyPr>
          <a:lstStyle/>
          <a:p>
            <a:r>
              <a:rPr lang="en-US" dirty="0" smtClean="0"/>
              <a:t>First rank tensor (1×6 vector)</a:t>
            </a:r>
            <a:endParaRPr lang="en-US" dirty="0"/>
          </a:p>
        </p:txBody>
      </p:sp>
      <p:sp>
        <p:nvSpPr>
          <p:cNvPr id="100" name="Right Arrow 99"/>
          <p:cNvSpPr/>
          <p:nvPr/>
        </p:nvSpPr>
        <p:spPr bwMode="auto">
          <a:xfrm>
            <a:off x="4419600" y="3886200"/>
            <a:ext cx="8382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1" name="Rectangle 100"/>
          <p:cNvSpPr/>
          <p:nvPr/>
        </p:nvSpPr>
        <p:spPr>
          <a:xfrm>
            <a:off x="5410200" y="3886200"/>
            <a:ext cx="3422732" cy="369332"/>
          </a:xfrm>
          <a:prstGeom prst="rect">
            <a:avLst/>
          </a:prstGeom>
        </p:spPr>
        <p:txBody>
          <a:bodyPr wrap="none">
            <a:spAutoFit/>
          </a:bodyPr>
          <a:lstStyle/>
          <a:p>
            <a:r>
              <a:rPr lang="en-US" dirty="0" smtClean="0"/>
              <a:t>Second rank tensor (3×6matrix)</a:t>
            </a:r>
            <a:endParaRPr lang="en-US" dirty="0"/>
          </a:p>
        </p:txBody>
      </p:sp>
      <p:graphicFrame>
        <p:nvGraphicFramePr>
          <p:cNvPr id="189452" name="Object 12"/>
          <p:cNvGraphicFramePr>
            <a:graphicFrameLocks noChangeAspect="1"/>
          </p:cNvGraphicFramePr>
          <p:nvPr/>
        </p:nvGraphicFramePr>
        <p:xfrm>
          <a:off x="5081588" y="2581275"/>
          <a:ext cx="2713037" cy="415925"/>
        </p:xfrm>
        <a:graphic>
          <a:graphicData uri="http://schemas.openxmlformats.org/presentationml/2006/ole">
            <mc:AlternateContent xmlns:mc="http://schemas.openxmlformats.org/markup-compatibility/2006">
              <mc:Choice xmlns:v="urn:schemas-microsoft-com:vml" Requires="v">
                <p:oleObj spid="_x0000_s189732" name="Equation" r:id="rId13" imgW="1663560" imgH="253800" progId="Equation.DSMT4">
                  <p:embed/>
                </p:oleObj>
              </mc:Choice>
              <mc:Fallback>
                <p:oleObj name="Equation" r:id="rId13" imgW="1663560" imgH="253800" progId="Equation.DSMT4">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1588" y="2581275"/>
                        <a:ext cx="2713037"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53" name="Object 13"/>
          <p:cNvGraphicFramePr>
            <a:graphicFrameLocks noChangeAspect="1"/>
          </p:cNvGraphicFramePr>
          <p:nvPr/>
        </p:nvGraphicFramePr>
        <p:xfrm>
          <a:off x="457200" y="4397240"/>
          <a:ext cx="3886200" cy="2460760"/>
        </p:xfrm>
        <a:graphic>
          <a:graphicData uri="http://schemas.openxmlformats.org/presentationml/2006/ole">
            <mc:AlternateContent xmlns:mc="http://schemas.openxmlformats.org/markup-compatibility/2006">
              <mc:Choice xmlns:v="urn:schemas-microsoft-com:vml" Requires="v">
                <p:oleObj spid="_x0000_s189733" name="Equation" r:id="rId15" imgW="3022560" imgH="1904760" progId="Equation.DSMT4">
                  <p:embed/>
                </p:oleObj>
              </mc:Choice>
              <mc:Fallback>
                <p:oleObj name="Equation" r:id="rId15" imgW="3022560" imgH="1904760" progId="Equation.DSMT4">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4397240"/>
                        <a:ext cx="3886200" cy="246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 name="TextBox 101"/>
          <p:cNvSpPr txBox="1"/>
          <p:nvPr/>
        </p:nvSpPr>
        <p:spPr>
          <a:xfrm>
            <a:off x="4495800" y="4876800"/>
            <a:ext cx="4191000" cy="923330"/>
          </a:xfrm>
          <a:prstGeom prst="rect">
            <a:avLst/>
          </a:prstGeom>
          <a:noFill/>
        </p:spPr>
        <p:txBody>
          <a:bodyPr wrap="square" rtlCol="0">
            <a:spAutoFit/>
          </a:bodyPr>
          <a:lstStyle/>
          <a:p>
            <a:r>
              <a:rPr lang="en-US" dirty="0" smtClean="0"/>
              <a:t>Depending on the symmetry of a given crystal many of the matrix elements are either zero or equal to each other</a:t>
            </a:r>
            <a:endParaRPr lang="en-US" dirty="0"/>
          </a:p>
        </p:txBody>
      </p:sp>
      <p:sp>
        <p:nvSpPr>
          <p:cNvPr id="103" name="Slide Number Placeholder 102"/>
          <p:cNvSpPr>
            <a:spLocks noGrp="1"/>
          </p:cNvSpPr>
          <p:nvPr>
            <p:ph type="sldNum" sz="quarter" idx="12"/>
          </p:nvPr>
        </p:nvSpPr>
        <p:spPr/>
        <p:txBody>
          <a:bodyPr/>
          <a:lstStyle/>
          <a:p>
            <a:pPr>
              <a:defRPr/>
            </a:pPr>
            <a:fld id="{BA949DAA-2B2A-4017-895E-FC6C49EBF0C5}" type="slidenum">
              <a:rPr lang="en-US" smtClean="0"/>
              <a:pPr>
                <a:defRPr/>
              </a:pPr>
              <a:t>9</a:t>
            </a:fld>
            <a:endParaRPr lang="en-US"/>
          </a:p>
        </p:txBody>
      </p:sp>
      <p:sp>
        <p:nvSpPr>
          <p:cNvPr id="189455" name="AutoShape 15" descr="data:image/jpeg;base64,/9j/4AAQSkZJRgABAQAAAQABAAD/2wBDAAkGBwgHBgkIBwgKCgkLDRYPDQwMDRsUFRAWIB0iIiAdHx8kKDQsJCYxJx8fLT0tMTU3Ojo6Iys/RD84QzQ5Ojf/2wBDAQoKCg0MDRoPDxo3JR8lNzc3Nzc3Nzc3Nzc3Nzc3Nzc3Nzc3Nzc3Nzc3Nzc3Nzc3Nzc3Nzc3Nzc3Nzc3Nzc3Nzf/wAARCADyANADASIAAhEBAxEB/8QAHAAAAQUBAQEAAAAAAAAAAAAAAwECBAUGAAcI/8QAORAAAQMDAgQEBAUEAQQDAAAAAQACEQMEIRIxBUFRYQYTInEygZHwFEKhscEHI9Hh8RUzNFJicoL/xAAUAQEAAAAAAAAAAAAAAAAAAAAA/8QAFBEBAAAAAAAAAAAAAAAAAAAAAP/aAAwDAQACEQMRAD8A9iY7OCIGEpIgBCDgCBGUpdjcQgIXfRIHEjkhkk8u8pQcbhA7n3XSOe26QHoU0u75QFDgVzSNSGHQ4xCXGDt1CBZ9RPP9Es8kCrXbSb6yAq+vxSH6KY5ILcZkJhI1apPbsqU1ru4k6y0dAnize5wL67yYgwSEFxr9U/JPkjBzlU1Ozc0emq+RmSeaPqr0g0CrPONOSEFjPXbskLpPVRGXZmKgAPZFFem4fE3PJAfVGAd84XSSZ5BMDuWJ6rg6TAH1QPcSMDB5J2ok5JB90OeeMpQRnn7IHy7ScmU0udqyTHROkQkPKD9EHBzhifZPa93WEMjO+ZTgcgdN0BdZjBK4VTtshTlO1Z+SCITDf5XNMiZwm9iIauBAxBHZA4HeRtySHJjp2XagUM1W6gycuGEBQ+W9TK6ZMYMpjXDSBuI3SF4bk5QEDgCS6FDubwgEUy0H/wBilqVh74+nuogpeZqeDjkSgiVqrrifW7VkEtHL7CYw+XBJMNImdwuuvMc4ijLRsahGSe3+VDrUnsI8wuIdOZj7lBoKBDsg5I3J5KTrAHqgEmAqnhL3ES70kzDQZH3lWjWgiBIzMoC6pnH0Q3NkzuOoSAuBjed3JxbpJMyORhAAhrG5a3oJ3QXF8ElrYGRHRSngx6oM/sgOGBjO23JAMXdWi1lRrfTGQNgPdSrS+ZckgNLHA5BQWhpnTy32yhaDSfra0AgyTGYQW+qDKdTdJzIKAx0sBBmcogPMgoCg4IBPslBjmmAmMEQnGCCg4uG4hcDuQMfuhz6sD5pwMA5kIH6vTsnB0b/XohB2AAOydMHBPzQRg4mD+y5zzIGyaJJwUm4lAhLgSIJPdc5uO53hNc7T36z0SF0DOTugc5waCSYgZUN9x5pIGDzg/RM4ncNpW+kxLsZPJZgcXeK7mNHokxHPCDT+bS0aXPGI1Ij3tLQxphoCyR4i+q5lJxezW/U7H5ZU9nE6Tz6XzBg5iCJQXlRzSwhgcNhKiCmwSyZJEaXZhR6d3qloeyYmRuPf6rrauax81w0jMSZkoJ1uxtGBTbA6dFNYSWwCcc1Vsr6iBkwd5yrGieZGYyUEhpgaZz0lPaQ0Ad+ZTAfTy2TWEEieWQgWpg537pukYxgJweNiAMph3zO6BQG4IEykMGM7pQ/mEhg5I/5QNo1fJqFpPpPXqprHAZkdVWXJZtpkjkj2ldrm6SfU39kE5sBpkJwIA3j9VHLnHYY39k4vgyfkgOC3B3SYJkjB27oOrMDdPDvyx2QEiJ6pTtOyGHRkbJ84kD6oIjHEA4ykc4QIzOxTHHkM8oTKhmTGDsgcSBgmAecpkDUDPzSauRme6bWqilRdUJEMaScZCDOeJr5xruY12ltIHUI3wsab0ed64DQCZbv1KkeIbzzCSGktcZMmZnl0/hZ8l5Y0sIEOjUUF2y8cGMfrMEkN1EnGwQzxF7bgkFgAGk8jPPCqrkvbVDTqcGBoEDny+SJQHlscKoLtPxADnzQaXh13WrtZSfUOn4nE8zyWlpPYGMpl0gNEz+iofD9m5tsK1VpFVx9QdtHt1U6nfMaxx1O0asuj4nILei4UZDjLz7kqTbXJ1wfUVTW1x57tLSdZ3LTgBWds6mxstcXdplBbNqB0GTJGFxd8QB9QOQOSh06uoEggjvujNIInOdpQEa4A6RjHuudV089uU5SOEtyY7gINTV7t/wDigK54/MTgJr6rYkflzhMOokGTsRgck2HRHID3QCq1cyHEHYSUGlcOp1/MySIn26IgawvdJ+IRnHJMfRApny/SdsbZQXlN4fTBBEEck4nDhmVW8JrtNM0Q6SzmOinTz5fVAWMJ4OJAyhAjEHuUrTqG09coHgmeaI12owAY6obZ679E8COYICCFMTBlMMkTJnklJkSDlNJkCOaDmwXSdwFWeJK7qPCKughrnkMBKsBAdiIhUnimoPJt6UgkuLoPOBv+qDBcRp0msaSSXCQST9/eFX03NFAl0+rLGzk56qTxl1SXUx6eRc4/x981TPf5dP1Q90YPQdEFzbVKdWu0v1Oc0y4N2aJ3nmVY25taBdd3j6dBmqW03mXf/Ygc1kbe6NB2ppBcN9WZ91Jp3du0y0+ZW3NSvho9gEGiu+PVuI03W9jqtrYNOuo/4yOarjxRzI0T5bcU2ncnqqQ3NV7/AEvcWnYjAP2ESkS+sx50hogNnYdZQbDhPEWeXpcY5vcCI9lpLWsKjC+WhknG3y91jrC4tbcsc+nrYw6i7qevT7KubTiruJ1GttrfAJIHJBp7Wv5hDdQ9gNvn8lMpvIYRpOqcicQodhZvptDqrgXYJb1CsHESPUAXYb37ffRAVp1HE/VK8DnMjsmtJcRiAQlfDcg7ie6Br3RIg9ZQajtJku/0kubqlRbL3tgCSAefJU11xm20kOrAN5F2SUFhcXEtbBDS7GBKaLqnoIqOaIyJ58lTf9QpVAWsIkH1DGPdQbninlM0yWs2a4bOQXdLiTaF+xxqNY2YdPMLTUqjarNTIIcB6hz9l5JecRLmljj8Zlp6DEBei+F/PHBqH4tr2vInQ7cCcILyYAzyThjaUFpiRvgJwI0nMD2QHaYIjCeHY2wgBx0jB2RKfc4QQvh2jPySDb0DG6ZO+JXOe0AdECzEgcuhWV8Y1hSuLRxIBNN4zy2WnnEyNj81h/6imrTdZ3DY0AOaR0MhBluJ1zVqP1FsDJJImd1B4fZP4vxahY0yWFzoLuQAGSfoUubl2qcNyY6K18OUjbs4leFjg6hbFrT3cYQX1lxPw/wx5sOE8HN85hipWZTB1H3O6LfeG+CeIKP4jh7W2dw0w9mmM8w5v8hWXg7g1Gx4W30g1XiXOIEylteCXDON1b9txoZEeUB8XcoPO+M2T+GO8t1u1jmvgSSZ9uygtqeaJc4t9OXAfovQfEdiOJVWaHtbUiCDGfl98l5/xmxqcOvn2lUekw5hgwR1QSNbS2mwOhhIjSZk9T32Xo3hSxZbWuvQ6X7k8wvOvDVKnWuwxwLqgiJ6Tn77r1rhhd5LRGGoJtKMwcDkU8jEgSei4y1vqgEnnyCa98NMnAG84QJXuWW9IveRDczOwWQ454oeddOzLnjH/bElo+X3lXPEq7RRy0mXZErOPsat9WLw5nlseAKXwt/Tn7oM9dcS4hUDntafKJ+OoQAT8/koTr6pXadb/WzYNzCv/F9tRoWlPyKM6v8AuFxk047cx3WUp2lZ9Rlu1haXDdvPnB7oLThV1cfiW6HiejgCADv+isuMCtTtXVTynTjA7QpvhzgZa0VTJqAmHDH7q+41wsXPDalNrA3U05A2/wBIML4OtjxHjVB9enUq0mO1OIIieUr2JsYcB6YwOiwv9N7W5tKN3a16cBpBiOef8LatedRaBAHU7oJbTjqM+5TpkbxCE18Y/dK3JwTHUIJAfByc8k9uyDTEjCOx0YxKCueAIacFCEh2Cc9U8wWkkymDUTMDbIQI4mRBMLN+P7N9zwB9anJfbuFUjtsfktC4nUST9U2q2nWpvpPa0se2HDqEHiFrcvbXEbfmgfwtN4Ncytc8QtajgadWjJAOPSZVX4h4DW4Tf16dNjnUJ10nDPpPVA8O354bxu2uyPQHQ/GzTg4QetVrylwzhxrP+BkemMn2Xn3GPF3GOKV32fDyWU3EtmmPVHv981teO2J4hw99Kk6S0a253CrOD8Jo8L4b5nktN08FznHJn/CAnA7MV7kee53nNpAuaT+YgSj+JvD7b+1Lg3+9Tb/b7xmJ90fglnXtjVu64Lq1QbB0gD75KybUa6kS9xOkH2A+aDyvhFjVs+OU9bmtYKml/sf2GF6rZvaaQDCCDgZ7bLzTipAvHUy4Eaw0Oj4SSeauPDfHXUotL0E1QQwF35s/tCDfB5LQNzMETuEG5ZLSBmdxHNQ6VYVS2TGJAz9O6kVH6wBIBnIOAgrbi0Z5g83J5uIk+yHdXDLcAMbpMQ0tAweqlvcWyS0EnplVV5Uk5ByDJHJBUcX4g1zWgSQ2SDOCe5+qq7C1r3F+15bhpmdx7Kzq2YrAtaHBoEgOxJ6yrng9uygyC6Xc8QgtuH0fLYwY23U3QDTAJkndCpFppiMDaQnsjVBIjeRhBCsC61vajBBa8SI3xyVsNjIn3ChXNMhwrAwGmZ5lSqLm1KYqMcCI25ICNJ3nbCK07GcjHZBbkx15FPYRgHfMoJTcARJ+aK3aMGVHpuBcR3mUdgBENwO6CsI1GO2QkcBIJ+kpXyXDIPYlM35x8kDHQXwcdIXUxmNIEjKRzsxsZgkc8pC4O6E9EEfiVk29tw0EMqtzTeROn/IXkPFrWpb8WfRvKTWEOAcWzpP+F7Q0nOZKh8S4ZacSoVKN3SaQ8QTEEexQZrgPHqN3bs4c2uKd0xoFF1TIf2PVaTh/44sIvqNJhBM6XTq7ryXxDwK84FdAVXTTcSaVVuAQP2KvvDniziFWi+zrk14b6MQ6P55IPQjc0qRfrB0AwDusv4i4nVFxT8txpWdVjmnWCJI6H6Jp8V29jQAr21ZlQmTOZCyHG+OVeOXbQRpoMxTYBMd0C3b21bsFrjTpzA8wb9JVpVa2m+0rUg0x6t40jnhVt3amgKOWkY/vHLTMZR6RFSjTEEOpku1fLkg23Dbpr20g2o5zZyd9lOfdHT6dLiRjErEcP4kQYaHZjJGxjl2z+qv7a/a+g4MFQkYDiMGEE6tcwwTIdJ5RCrqlx5jnNInc4bn3Q69TSYbqDjgdZUR4a6qCagJaYBGYxnZBKty6oSAGiRBJ591YUqoY4AEgz1/VVVsHNc5zy0yYgjIzyUiq+JayHF249+/VBe0bipcGcATAg4O6mUzDnaQJjKqrC/s7a3Hn1qdLRvqcACR9hReI+MeD0CRTqmr6cmlBgoNI8h9A6sGMTzVNa8Tbb37aD3ANqmD2P3CoK/jm2czy7e2rPqEwGnrPbdNsLPivGb6hXrWrrS2pPD3F+CQOQB3Qb/zMgtRARmP0QGw07GBuSEakdTp2AOAgNSBENkZUqkZ64UdgGANwpFOAIGSgqWPJESD3yuFQBxxEb9UpAa3Az+yjgSSJM53++6B7yHAnO+OyRrvXv7khDOoekHB5BcAAYnlzKApMHSJI23SzIO2TCa0mOQ08yml+xgEk5GyCHx7htDi/D6lrXZk/C6MtPULzzgHD3Ubqq4tE03GmSefdemkkgxJ6zyWZNoKN5esYCA+oHN9zmI90ELinChfWrm41gAAAffZY+navtLh9OqJcHRH7r0akGsBbADSNlReI7JrKfn02SQJkbkoKS+NYWdGkKpfpMtERjp8k9takXl7XjyxSMMJggyBKhtvwfL1hxNP4jid9/qgMirRkOALXkuJ6cv2QSKr6j7guqVASz1b6ZH+VOtuJPNEhrdLQDLnHfHbKqr2oKty6s1oZq9UCYmM79EEXDtBc6XY0mUGi/GkgPJLREl5M6j7fRWVifMpte/UGknBCxxuxTLXB05kgf7Wp4NdHy5dq8uBOofogs6j2ggDHoJ2/KP8AKb+IotoatVJwafiAwD94VRxK+YDUj0MYXA9zkKiuLm4uaDmFxIiNAEQI6eyC68Q3VndeXrILp1YE8iskaR1OgSCpNcOa4+oPbpAGd8JlUNZbUzMnmgYx9e2rh9B7mPp7OC3vhHxh57mWXFXaXn0sqnZx7rCPqmoaZLwHAJhD2wfUM4cSg95pkFpyYiAQj03gDI0888ysN4G8QVLym2wvHy9jfRUmCR0Pdbem7VnMdUElkNOcnmpFOA4DO2yjUgCSDIExhSGg7GSgq3YnmTuUOJMgz26pam3q5d0wgOaHaojO6Br2GQdgOvJcIa44J6k8ilDmuOnPQgpGu0bEHlkIHFrjBdBmTPQLnPJiHZ5JrqhkF2xMfJCFQ+ZoADjvGeiB+mCRJBPON+iqbimTfvcCZLZxzVu0unpj/nCrLpmm8fqwDnHRAJlOXFrWg9ZQ762bc0Sw8h2UkBwadG0gdEr9IG8n+Z+/2QeZ8ds6nDbqpTJOioJnTE81VGq6nVJEjMloK9F8Q8KfxK2MMHmN9Tf8Lz19vVY8MqDS4g/F27IOL3Oh2rE/REa7LnBhLQ3JIx95QLeoWv0gwFJrVf7OgNgzzygFUGuq4j0gHY4j/atLa+vLa1mm9gp7AO2gqopEOqh1VxDQYJ5lSawpM1MJJcRyMwep75QENzUrkuuHE5AIOeabVqzUc0ksEDUG5j/OyjeYW09NMw4mcDEITXAHEkHmUE2pWEehg0vw0xJaotcnQxok9RP6JkkkkbjkE3SajoLsnYFAahQNaqWAkO5AtnUekdVqqXhW5ubG2uKVwBpYHhjgcjeAqPgcMvaId6Xl4gkTB6L1+3ptpUw1gJgZJySgw3hOydZcZq07umWl9IOpnTj7Gy9EtdQDRkdc7/cKvrWo106wZLm7SeZmVY27CwH1TnmOSCcyJEZB6EI7D6dwT7oFP06XRmZjdHYWucI+qCre1ujUdwMQghn9raY2lOqvBZvtgwkIMNkY2QBxTAnLp5ZTmtnOxJwEoaKkkjAPMJW1ADkbHn1QC0t8x5Hxc8zn7ARmncER3C4Na5xkYO0IN7XpWNtUu69SKVISZH6BARw9TQ4QOpTLm08wh7SNbRBBG4WQ4BxK6454mo1azi2jSa8sptmAOU91uiJBIx+yCjbLXkNAGcgfqERjHGpL9Lo3kKfcW5dD2NGvnGJCj6ScFgcB23QAq0vMbAIjmIWS8ScPpikatVhFRjwWBp+LGf8Albd9EFpa0jHbsoHE+H/iLV8aidBiMyYQeRXlIU60AwSdiNkttqdWLQQTB9JP7KRxahcU7mbinoIG3+1EpVAwOwQ475iQgN5jWjSWiZyTv/oIevzXlznOIJ3PRDqVHVHl+CTG2P0RBUa3ToaJaDqn8xQNeyHn1Hc4KYBG8Qco7WGrU1uzqBcR7IT2DTHwkZygQluYMn/aNRIq02mD6MO7hcyg6o0Q0gu2z8kwOdQJmIGCJQT7Nw/6jbhzNP8AebMz16r2OkQaIiJI69l4hTr6ajaketrtWTMlev8Ahy9/HcKo1AA0afqgtYaQDBIjElFpkafSTMSAEKk+WkkEHlPspFNuvTMEckEmmHOgv5hGbIIB0ifqgUw4uzlu4yjtbjaczKCkqOGoO2IG3IrnmBDjOeXRNeHMqOIkA4SVB6dh3BCBH6gBpII2kFPGkAB2/dNa0H0nbv7pX1GUKbqlZzWU2D1PcYAHugINMguMBuDJxC828ceIvx91+Ctf/Eou9Th+d3X2R/F/i0XTHWPCajhTOKtUc+w7LFvcXNOocxlBq/AvEBb8apsrgNbUGiT99YXqZAaZ1HrC8LtHGnVYWOh07tyQV6r4X46zilBtOq4NuWN9Q2190GgpgEiQY5FMfRGoPaM7ROClLTIgYGdk9sbyD26IIlRoMEbnYTlLIJgHEbRhFexk6wMRt0UeC7UG4Mb/AO0EPiVpaXltUpVaTX7g4leV8b4LccOuXktJty70O39gvWnte4EkRHIBUvGLG3vQDWYHFuxJiP8AKDyhxeypDgQ4HY8k1pxkDrur/jvDW0CXtJeRI1Rn7/wqCnSqV6gbRpucew2QF80j0sgQcu6pHOkkk5JSm2rU2l8ZA/0U+xsat/X8m3ANUzpaecIFZVhsaoLRAJTKzw6oXgYdBKk8U4Te8NrOo3dFwLTOoAkEdQVBLyTLhMCIP37IDMaaxaxjfU4wI5n7K9T8E0K1vwSmyscguAb0ysH4Y4FecSuG3NIFlGm4EuImcwY+i9YtmBlJowY2Ebd0EpkB2p5EHJPNHaObcGBhRaRLjiXY2lSWeqGgRA+8oJNPSWxHq5I9ODJPyQabRH64CNTEnqZwgpnPIJA+iSph2qCNm+6Wqxga4lzQyJJcce6zHHPGlpYAULRv4iuN3T6AeeUGhr16Vq11W5qspMAMuc6PvC8v8XeIq3Frt1K3eW2bD6WtMa+56qt4rx294pWLrmu4xMN2A9gq9xAAJMGPv9EDQTJEb7ZwE4ENcS1x77pNIcZjvvzXNMDVuED3FweA0u1EzKm2V7Vs6rKtB2mo0yHN37qA2SC4nf8AQIwcZJqQYEAkboPXfDXiKhxWn5dR3l1xyccOHZXpAH5fUcQF4XaXlW1qBzHwSZkHZegeF/GtCuWWnFSKT9mVuTuk9EGzedTm6Y0j90M0i0+nI5t6ox3Ba4ERuPv3XUxAGSZ2ygr6rnfEMZ/T/lU3FLh4Y808kDPblP0Wivrd5pl7G5HIKguuH1eIP/D0SWahDqg/KEGFp2V7x3iTrSyB0h39yqRimFt+HeGbfhlAUaEOd+d5GXFXfCOE2nCbZtC0pgA5c/m89SVKLdg4ATk5QeceOrShYcOpsbT/AL1aoY9hv+/6rG2F3Vsb2jc0XAPpPDxynqPotf8A1Rrl3ErS3GW06WrPc/6WKgbjl1Qe02d3w7jtgKo0VadRkPYTlpO4IQK/hfg9ZzHusaZLTOy8q4RxO94VeNrWdTQ6Rradn9iF614c8QW3HrI1KX9uu0AVKczpP8hBMoW1O3pijRYGU2j0taMAeyNoLnAjY8uiK5pBDyB2SERlnMmYKBzBBlo9solI6HDBAxiN/uE0cpOd9kWmMiXGOvZAemJAdEHlhHptMFCpu9OqEYM16RGGmf8ACDxbxB4gveKHy3uNKjuKTe3VZpxLamk5nYTsptepBNNzoMTqiPsKG/HxwSBgjnKALpaf7o555JrySMDS0bApBDnkuyP3Sh0Nhzttgga6WnJATDP/AOe2JTiZMnOJmUx0SBMN7IF1EDByTtKIXagASdsZ2Q2NB59kSn5bXkVJgch1QEDiWua4yI+n3lEoW9WsCKZEj8pOVGzJ0fLKfaVXUqrXZA2P8oPT/B/iG2o8Dp0eJ3VFj6BLQ57subyP8K4p+LOE1jFnc+e9p+ECJ9pXld62nVZopOmBsBCg0qVRhOkua4Z9JgoPcKXEKlwAWN3EtDc/qmDi9pb1xbXhFs98wXHDuW68etOM39pLWX1enq30vP3lR7u9rVnkuuazy7JL3EkoPfQ0OaHNh2MEbJKjRBeRIHJeJcE8T8U4OR+FuHOpTBo1Tqb8unyW94R/ULht40Mv2m0qnEkSz68kGQ/qNU1+KK7QZ0MY3ft/tZYP04xn/wBlO49efjuM3l0Ha21Kzi13UTj9IVe6TpIygcHQfUd9j0UnhvErnhl0LizrGnUad5wR0I5hQyBIBweicR6jIBnaEHqHAfHVpe6aPFWi1rHHmD4DPPstjQqU6lFtSnUa9hbLXNIcPr9V8+E7xnkrLhPHuIcIe02dy5redMmWH5IPdgQQZI6fJGphpMkyYOFgOB/1GtakU+K25pOmBUpjUPcjcLd8MvrS+pebZXFOtTdmWu/jlsgmMAA59oCNTJycxyTGiCcYROvLPIZQfPF1TIDSzeZM5gKHV2JkEzyGwH8KwvQ0vy0ERHvB/ZV5cA4w3MygG4l2zT9E0CMnoMnpCOWsDW6wSQdpwOaY9gEPOxMSeSALhq0zy3CTSSQNo58k6o9pYGuIPQt5JrnBjtoaef8AKBswwn4s5TnD0k4jeEmpszHtC5pInmEDtmkwC6YEpMbx2K4TAIO/RJkux23QWfD7sBhbUEvAwQMlJd3JfTH5XdoBVfTe5jw7IjoOSe55c4O1Z2M8kHOdqJJB7KZa8Jvrum6rb2lSrTAMOG2N/dQ2c/ZemeH+L29twV2hrXVKVGlpYDl0gTj3lB5pVb5bQCCH/mkbHomNMAYOP1Vrx+t5/Fbl+gUnuOWjkeaqSAXOJIGUHH1F07dkw6pOBjolB9R/ylAE+rY4hBxMrnOJkSJO/dNmTPdObBbtBjCDtMTmSN0kyAByKUQ4+lMlsQAZ5IHhwYZ3M4KlWV9cWVfzbWtUpP5FhhQgSSBHq6QiCAY/UIPROA/1HuqOmlxWkK9IY8xgh49+q9I4Rxjh/F6balhcsqEjLSfUPcL57p4MczKtOG1q9C4pvtnmlVYQWvaYIQLd5rwVFugPw5EYJH7rlyADciDtCSq0ag2BGsiPmuXIILwJn2/ZKQJGOa5cgIwAgyBv/KbUA0n76rlyBaeWmUm0AbYXLkHO3Kc4fD7rlyBfylSKVR7KVB7Hua9rsOBgjZcuQAkucHOMkkSSkZ8IPP8A5XLkHMHrHsUw/F8iuXIEPxH5rm/H8ly5An5vkkYPX8ly5ASBqGB8P8BcANIwOa5cgkD4x7qdQw9n3yK5cg//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p:nvGrpSpPr>
        <p:grpSpPr>
          <a:xfrm>
            <a:off x="6952616" y="253683"/>
            <a:ext cx="1883491" cy="2222063"/>
            <a:chOff x="6952616" y="253683"/>
            <a:chExt cx="1883491" cy="2222063"/>
          </a:xfrm>
        </p:grpSpPr>
        <p:pic>
          <p:nvPicPr>
            <p:cNvPr id="189457" name="Picture 17" descr="http://photonics.usask.ca/photos/images/Chapter%207/(7-22)Pockels.jpg"/>
            <p:cNvPicPr>
              <a:picLocks noChangeAspect="1" noChangeArrowheads="1"/>
            </p:cNvPicPr>
            <p:nvPr/>
          </p:nvPicPr>
          <p:blipFill>
            <a:blip r:embed="rId17" cstate="print"/>
            <a:srcRect/>
            <a:stretch>
              <a:fillRect/>
            </a:stretch>
          </p:blipFill>
          <p:spPr bwMode="auto">
            <a:xfrm>
              <a:off x="6952616" y="253683"/>
              <a:ext cx="1883491" cy="2184717"/>
            </a:xfrm>
            <a:prstGeom prst="rect">
              <a:avLst/>
            </a:prstGeom>
            <a:noFill/>
          </p:spPr>
        </p:pic>
        <p:sp>
          <p:nvSpPr>
            <p:cNvPr id="27" name="Rectangle 26"/>
            <p:cNvSpPr/>
            <p:nvPr/>
          </p:nvSpPr>
          <p:spPr>
            <a:xfrm>
              <a:off x="7113146" y="2106414"/>
              <a:ext cx="1338828" cy="369332"/>
            </a:xfrm>
            <a:prstGeom prst="rect">
              <a:avLst/>
            </a:prstGeom>
          </p:spPr>
          <p:txBody>
            <a:bodyPr wrap="none">
              <a:spAutoFit/>
            </a:bodyPr>
            <a:lstStyle/>
            <a:p>
              <a:r>
                <a:rPr lang="en-US" dirty="0" smtClean="0">
                  <a:solidFill>
                    <a:srgbClr val="FFFF00"/>
                  </a:solidFill>
                </a:rPr>
                <a:t>1865–1913</a:t>
              </a:r>
              <a:endParaRPr lang="en-US" dirty="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ox(in)">
                                      <p:cBhvr>
                                        <p:cTn id="7" dur="500"/>
                                        <p:tgtEl>
                                          <p:spTgt spid="66"/>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box(in)">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89448"/>
                                        </p:tgtEl>
                                        <p:attrNameLst>
                                          <p:attrName>style.visibility</p:attrName>
                                        </p:attrNameLst>
                                      </p:cBhvr>
                                      <p:to>
                                        <p:strVal val="visible"/>
                                      </p:to>
                                    </p:set>
                                    <p:animEffect transition="in" filter="box(in)">
                                      <p:cBhvr>
                                        <p:cTn id="16" dur="500"/>
                                        <p:tgtEl>
                                          <p:spTgt spid="18944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box(in)">
                                      <p:cBhvr>
                                        <p:cTn id="21" dur="500"/>
                                        <p:tgtEl>
                                          <p:spTgt spid="8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in)">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89449"/>
                                        </p:tgtEl>
                                        <p:attrNameLst>
                                          <p:attrName>style.visibility</p:attrName>
                                        </p:attrNameLst>
                                      </p:cBhvr>
                                      <p:to>
                                        <p:strVal val="visible"/>
                                      </p:to>
                                    </p:set>
                                    <p:animEffect transition="in" filter="box(in)">
                                      <p:cBhvr>
                                        <p:cTn id="31" dur="500"/>
                                        <p:tgtEl>
                                          <p:spTgt spid="18944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box(in)">
                                      <p:cBhvr>
                                        <p:cTn id="36" dur="500"/>
                                        <p:tgtEl>
                                          <p:spTgt spid="91"/>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box(in)">
                                      <p:cBhvr>
                                        <p:cTn id="41" dur="500"/>
                                        <p:tgtEl>
                                          <p:spTgt spid="96"/>
                                        </p:tgtEl>
                                      </p:cBhvr>
                                    </p:animEffect>
                                  </p:childTnLst>
                                </p:cTn>
                              </p:par>
                            </p:childTnLst>
                          </p:cTn>
                        </p:par>
                        <p:par>
                          <p:cTn id="42" fill="hold">
                            <p:stCondLst>
                              <p:cond delay="500"/>
                            </p:stCondLst>
                            <p:childTnLst>
                              <p:par>
                                <p:cTn id="43" presetID="4" presetClass="entr" presetSubtype="16" fill="hold" nodeType="afterEffect">
                                  <p:stCondLst>
                                    <p:cond delay="0"/>
                                  </p:stCondLst>
                                  <p:childTnLst>
                                    <p:set>
                                      <p:cBhvr>
                                        <p:cTn id="44" dur="1" fill="hold">
                                          <p:stCondLst>
                                            <p:cond delay="0"/>
                                          </p:stCondLst>
                                        </p:cTn>
                                        <p:tgtEl>
                                          <p:spTgt spid="189452"/>
                                        </p:tgtEl>
                                        <p:attrNameLst>
                                          <p:attrName>style.visibility</p:attrName>
                                        </p:attrNameLst>
                                      </p:cBhvr>
                                      <p:to>
                                        <p:strVal val="visible"/>
                                      </p:to>
                                    </p:set>
                                    <p:animEffect transition="in" filter="box(in)">
                                      <p:cBhvr>
                                        <p:cTn id="45" dur="500"/>
                                        <p:tgtEl>
                                          <p:spTgt spid="18945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97"/>
                                        </p:tgtEl>
                                        <p:attrNameLst>
                                          <p:attrName>style.visibility</p:attrName>
                                        </p:attrNameLst>
                                      </p:cBhvr>
                                      <p:to>
                                        <p:strVal val="visible"/>
                                      </p:to>
                                    </p:set>
                                    <p:animEffect transition="in" filter="box(in)">
                                      <p:cBhvr>
                                        <p:cTn id="50" dur="500"/>
                                        <p:tgtEl>
                                          <p:spTgt spid="9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box(in)">
                                      <p:cBhvr>
                                        <p:cTn id="55" dur="500"/>
                                        <p:tgtEl>
                                          <p:spTgt spid="98"/>
                                        </p:tgtEl>
                                      </p:cBhvr>
                                    </p:animEffect>
                                  </p:childTnLst>
                                </p:cTn>
                              </p:par>
                            </p:childTnLst>
                          </p:cTn>
                        </p:par>
                        <p:par>
                          <p:cTn id="56" fill="hold">
                            <p:stCondLst>
                              <p:cond delay="500"/>
                            </p:stCondLst>
                            <p:childTnLst>
                              <p:par>
                                <p:cTn id="57" presetID="4" presetClass="entr" presetSubtype="16" fill="hold" grpId="0" nodeType="afterEffect">
                                  <p:stCondLst>
                                    <p:cond delay="0"/>
                                  </p:stCondLst>
                                  <p:childTnLst>
                                    <p:set>
                                      <p:cBhvr>
                                        <p:cTn id="58" dur="1" fill="hold">
                                          <p:stCondLst>
                                            <p:cond delay="0"/>
                                          </p:stCondLst>
                                        </p:cTn>
                                        <p:tgtEl>
                                          <p:spTgt spid="99"/>
                                        </p:tgtEl>
                                        <p:attrNameLst>
                                          <p:attrName>style.visibility</p:attrName>
                                        </p:attrNameLst>
                                      </p:cBhvr>
                                      <p:to>
                                        <p:strVal val="visible"/>
                                      </p:to>
                                    </p:set>
                                    <p:animEffect transition="in" filter="box(in)">
                                      <p:cBhvr>
                                        <p:cTn id="59" dur="500"/>
                                        <p:tgtEl>
                                          <p:spTgt spid="99"/>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00"/>
                                        </p:tgtEl>
                                        <p:attrNameLst>
                                          <p:attrName>style.visibility</p:attrName>
                                        </p:attrNameLst>
                                      </p:cBhvr>
                                      <p:to>
                                        <p:strVal val="visible"/>
                                      </p:to>
                                    </p:set>
                                    <p:animEffect transition="in" filter="box(in)">
                                      <p:cBhvr>
                                        <p:cTn id="64" dur="500"/>
                                        <p:tgtEl>
                                          <p:spTgt spid="100"/>
                                        </p:tgtEl>
                                      </p:cBhvr>
                                    </p:animEffect>
                                  </p:childTnLst>
                                </p:cTn>
                              </p:par>
                            </p:childTnLst>
                          </p:cTn>
                        </p:par>
                        <p:par>
                          <p:cTn id="65" fill="hold">
                            <p:stCondLst>
                              <p:cond delay="500"/>
                            </p:stCondLst>
                            <p:childTnLst>
                              <p:par>
                                <p:cTn id="66" presetID="4" presetClass="entr" presetSubtype="16" fill="hold" grpId="0" nodeType="after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box(in)">
                                      <p:cBhvr>
                                        <p:cTn id="68" dur="500"/>
                                        <p:tgtEl>
                                          <p:spTgt spid="101"/>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189453"/>
                                        </p:tgtEl>
                                        <p:attrNameLst>
                                          <p:attrName>style.visibility</p:attrName>
                                        </p:attrNameLst>
                                      </p:cBhvr>
                                      <p:to>
                                        <p:strVal val="visible"/>
                                      </p:to>
                                    </p:set>
                                    <p:animEffect transition="in" filter="box(in)">
                                      <p:cBhvr>
                                        <p:cTn id="73" dur="500"/>
                                        <p:tgtEl>
                                          <p:spTgt spid="189453"/>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box(in)">
                                      <p:cBhvr>
                                        <p:cTn id="78"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utoUpdateAnimBg="0"/>
      <p:bldP spid="80" grpId="0" autoUpdateAnimBg="0"/>
      <p:bldP spid="98" grpId="0" animBg="1" autoUpdateAnimBg="0"/>
      <p:bldP spid="99" grpId="0" autoUpdateAnimBg="0"/>
      <p:bldP spid="100" grpId="0" animBg="1" autoUpdateAnimBg="0"/>
      <p:bldP spid="101" grpId="0" autoUpdateAnimBg="0"/>
      <p:bldP spid="102" grpId="0"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8940</TotalTime>
  <Words>1206</Words>
  <Application>Microsoft Office PowerPoint</Application>
  <PresentationFormat>On-screen Show (4:3)</PresentationFormat>
  <Paragraphs>295</Paragraphs>
  <Slides>22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0" baseType="lpstr">
      <vt:lpstr>宋体</vt:lpstr>
      <vt:lpstr>Arial</vt:lpstr>
      <vt:lpstr>Calibri</vt:lpstr>
      <vt:lpstr>Symbol</vt:lpstr>
      <vt:lpstr>Times New Roman</vt:lpstr>
      <vt:lpstr>Default Design</vt:lpstr>
      <vt:lpstr>Equation</vt:lpstr>
      <vt:lpstr>MathType 7.0 Equation</vt:lpstr>
      <vt:lpstr>Lecture 24</vt:lpstr>
      <vt:lpstr>Anharmonicity</vt:lpstr>
      <vt:lpstr>Potential without inversion symmetry</vt:lpstr>
      <vt:lpstr>Impact of DC field</vt:lpstr>
      <vt:lpstr>Nonlinear susceptibility</vt:lpstr>
      <vt:lpstr>Estimate of the upper limit  of χ(2)</vt:lpstr>
      <vt:lpstr>Impermeability tensor</vt:lpstr>
      <vt:lpstr>Index ellipsoid</vt:lpstr>
      <vt:lpstr>Electro-optic (Pockels) coefficient</vt:lpstr>
      <vt:lpstr>Electro optic crystals </vt:lpstr>
      <vt:lpstr>Ionic contribution to EO effect</vt:lpstr>
      <vt:lpstr>Electro-Optic Crystals </vt:lpstr>
      <vt:lpstr>Index Ellipsoid in Electric Field</vt:lpstr>
      <vt:lpstr>Induced Birefringence</vt:lpstr>
      <vt:lpstr>Longitudinal Amplitude Modulation</vt:lpstr>
      <vt:lpstr>Longitudinal Amplitude Switching and Modulation</vt:lpstr>
      <vt:lpstr>Linear Longitudinal Amplitude Modulation</vt:lpstr>
      <vt:lpstr>Linear modulation</vt:lpstr>
      <vt:lpstr>Transverse modulators </vt:lpstr>
      <vt:lpstr>Transverse EO modulator</vt:lpstr>
      <vt:lpstr>Transit time limitation</vt:lpstr>
      <vt:lpstr>Traveling wave modulator-velocity matching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dc:creator>
  <cp:lastModifiedBy>jacob khurgin</cp:lastModifiedBy>
  <cp:revision>310</cp:revision>
  <cp:lastPrinted>1601-01-01T00:00:00Z</cp:lastPrinted>
  <dcterms:created xsi:type="dcterms:W3CDTF">1601-01-01T00:00:00Z</dcterms:created>
  <dcterms:modified xsi:type="dcterms:W3CDTF">2022-01-09T16:25:50Z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