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42" r:id="rId9"/>
    <p:sldId id="344" r:id="rId10"/>
    <p:sldId id="333" r:id="rId11"/>
    <p:sldId id="345" r:id="rId12"/>
    <p:sldId id="346" r:id="rId13"/>
    <p:sldId id="348" r:id="rId14"/>
    <p:sldId id="334" r:id="rId15"/>
    <p:sldId id="335" r:id="rId16"/>
    <p:sldId id="347" r:id="rId17"/>
    <p:sldId id="340" r:id="rId18"/>
    <p:sldId id="336" r:id="rId19"/>
    <p:sldId id="337" r:id="rId20"/>
    <p:sldId id="33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660033"/>
    <a:srgbClr val="CC0000"/>
    <a:srgbClr val="003399"/>
    <a:srgbClr val="000099"/>
    <a:srgbClr val="666633"/>
    <a:srgbClr val="FF00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34" autoAdjust="0"/>
  </p:normalViewPr>
  <p:slideViewPr>
    <p:cSldViewPr snapToGrid="0">
      <p:cViewPr varScale="1">
        <p:scale>
          <a:sx n="105" d="100"/>
          <a:sy n="105" d="100"/>
        </p:scale>
        <p:origin x="1794" y="108"/>
      </p:cViewPr>
      <p:guideLst>
        <p:guide orient="horz" pos="2184"/>
        <p:guide pos="2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1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0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88.wmf"/><Relationship Id="rId5" Type="http://schemas.openxmlformats.org/officeDocument/2006/relationships/image" Target="../media/image95.wmf"/><Relationship Id="rId10" Type="http://schemas.openxmlformats.org/officeDocument/2006/relationships/image" Target="../media/image87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F504E1-A8AC-4F08-91F1-7FBD6A0E7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0B9F0-78D4-4C69-A153-BD8BD4B03A9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F31E2-911E-4E07-9EC8-2F0A57143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0D146-BDAA-4BBF-84BA-915033C8D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862BE-776C-4F7A-A2B8-4FDEA4E34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70D68-413C-4300-8120-3BC80F953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2E13E-699C-450E-8FDD-065B82D03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4F392-2922-40C2-A928-B2C30BE14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57620-E2AC-46C8-944A-9BDDB33D4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49DAA-2B2A-4017-895E-FC6C49EBF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0D5AC-DC71-44B7-A2F3-C5716C41B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05F5E-F165-44BC-BFAE-74FDE0C5A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C71-B7AE-460A-BBE7-1CE7839E1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617A98D-F8A3-40DA-AED6-DFE87CF4E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jpeg"/><Relationship Id="rId4" Type="http://schemas.openxmlformats.org/officeDocument/2006/relationships/image" Target="../media/image7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jpeg"/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4.bin"/><Relationship Id="rId3" Type="http://schemas.openxmlformats.org/officeDocument/2006/relationships/image" Target="../media/image89.png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5.emf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86.emf"/><Relationship Id="rId10" Type="http://schemas.openxmlformats.org/officeDocument/2006/relationships/image" Target="../media/image84.wmf"/><Relationship Id="rId19" Type="http://schemas.openxmlformats.org/officeDocument/2006/relationships/image" Target="../media/image88.wmf"/><Relationship Id="rId4" Type="http://schemas.openxmlformats.org/officeDocument/2006/relationships/image" Target="../media/image90.png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8.wmf"/><Relationship Id="rId26" Type="http://schemas.openxmlformats.org/officeDocument/2006/relationships/image" Target="../media/image100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101.wmf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6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8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7.e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24.e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9.wmf"/><Relationship Id="rId3" Type="http://schemas.openxmlformats.org/officeDocument/2006/relationships/image" Target="../media/image24.e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7.wmf"/><Relationship Id="rId3" Type="http://schemas.openxmlformats.org/officeDocument/2006/relationships/image" Target="../media/image24.emf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1FA9E-CEA1-4B6B-B137-3DDAD13246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Lecture 25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Magneto-Optics and Optical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0"/>
            <a:ext cx="8229600" cy="1143000"/>
          </a:xfrm>
        </p:spPr>
        <p:txBody>
          <a:bodyPr/>
          <a:lstStyle/>
          <a:p>
            <a:r>
              <a:rPr lang="en-US" sz="2800" dirty="0" smtClean="0"/>
              <a:t>Jones Matrix of Faraday’s cell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2881" y="822960"/>
            <a:ext cx="462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Introduce the vector in which polarization state is a superposition of right and left circular polarizations</a:t>
            </a:r>
            <a:endParaRPr lang="en-US" dirty="0"/>
          </a:p>
        </p:txBody>
      </p:sp>
      <p:graphicFrame>
        <p:nvGraphicFramePr>
          <p:cNvPr id="34822" name="Object 11"/>
          <p:cNvGraphicFramePr>
            <a:graphicFrameLocks noChangeAspect="1"/>
          </p:cNvGraphicFramePr>
          <p:nvPr/>
        </p:nvGraphicFramePr>
        <p:xfrm>
          <a:off x="5486718" y="888048"/>
          <a:ext cx="2511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6" name="Equation" r:id="rId3" imgW="1511280" imgH="482400" progId="Equation.DSMT4">
                  <p:embed/>
                </p:oleObj>
              </mc:Choice>
              <mc:Fallback>
                <p:oleObj name="Equation" r:id="rId3" imgW="1511280" imgH="482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718" y="888048"/>
                        <a:ext cx="25114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01041" y="1828800"/>
            <a:ext cx="346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basis the Faraday's cell is nothing but a retardation plate </a:t>
            </a:r>
            <a:endParaRPr lang="en-US" dirty="0"/>
          </a:p>
        </p:txBody>
      </p:sp>
      <p:graphicFrame>
        <p:nvGraphicFramePr>
          <p:cNvPr id="184332" name="Object 12"/>
          <p:cNvGraphicFramePr>
            <a:graphicFrameLocks noChangeAspect="1"/>
          </p:cNvGraphicFramePr>
          <p:nvPr/>
        </p:nvGraphicFramePr>
        <p:xfrm>
          <a:off x="5450840" y="1702118"/>
          <a:ext cx="25987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7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840" y="1702118"/>
                        <a:ext cx="25987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0" y="271272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xy</a:t>
            </a:r>
            <a:r>
              <a:rPr lang="en-US" dirty="0" smtClean="0"/>
              <a:t> basis then </a:t>
            </a:r>
            <a:endParaRPr lang="en-US" dirty="0"/>
          </a:p>
        </p:txBody>
      </p:sp>
      <p:graphicFrame>
        <p:nvGraphicFramePr>
          <p:cNvPr id="184333" name="Object 13"/>
          <p:cNvGraphicFramePr>
            <a:graphicFrameLocks noChangeAspect="1"/>
          </p:cNvGraphicFramePr>
          <p:nvPr/>
        </p:nvGraphicFramePr>
        <p:xfrm>
          <a:off x="920750" y="2454118"/>
          <a:ext cx="7552690" cy="164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8" name="Equation" r:id="rId7" imgW="4546440" imgH="990360" progId="Equation.DSMT4">
                  <p:embed/>
                </p:oleObj>
              </mc:Choice>
              <mc:Fallback>
                <p:oleObj name="Equation" r:id="rId7" imgW="4546440" imgH="9903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454118"/>
                        <a:ext cx="7552690" cy="1644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833120" y="4196080"/>
            <a:ext cx="6617233" cy="369332"/>
            <a:chOff x="731520" y="4734560"/>
            <a:chExt cx="6617233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731520" y="4734560"/>
              <a:ext cx="4634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Linearly polarized light rotates by the angle </a:t>
              </a:r>
              <a:endParaRPr lang="en-US" dirty="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9295690"/>
                </p:ext>
              </p:extLst>
            </p:nvPr>
          </p:nvGraphicFramePr>
          <p:xfrm>
            <a:off x="5477090" y="4746338"/>
            <a:ext cx="1871663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79" name="Equation" r:id="rId9" imgW="1091880" imgH="177480" progId="Equation.DSMT4">
                    <p:embed/>
                  </p:oleObj>
                </mc:Choice>
                <mc:Fallback>
                  <p:oleObj name="Equation" r:id="rId9" imgW="1091880" imgH="1774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7090" y="4746338"/>
                          <a:ext cx="1871663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38"/>
          <p:cNvGrpSpPr/>
          <p:nvPr/>
        </p:nvGrpSpPr>
        <p:grpSpPr>
          <a:xfrm>
            <a:off x="600393" y="4734560"/>
            <a:ext cx="4346576" cy="1971040"/>
            <a:chOff x="600393" y="4734560"/>
            <a:chExt cx="4346576" cy="1971040"/>
          </a:xfrm>
        </p:grpSpPr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600393" y="4873625"/>
              <a:ext cx="4346576" cy="1581150"/>
              <a:chOff x="1469" y="1354"/>
              <a:chExt cx="2738" cy="996"/>
            </a:xfrm>
          </p:grpSpPr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1702" y="2160"/>
                <a:ext cx="2492" cy="1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 flipV="1">
                <a:off x="1728" y="1357"/>
                <a:ext cx="9" cy="8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 flipV="1">
                <a:off x="1728" y="1872"/>
                <a:ext cx="90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19"/>
              <p:cNvSpPr txBox="1">
                <a:spLocks noChangeArrowheads="1"/>
              </p:cNvSpPr>
              <p:nvPr/>
            </p:nvSpPr>
            <p:spPr bwMode="auto">
              <a:xfrm>
                <a:off x="4019" y="211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33" name="Text Box 20"/>
              <p:cNvSpPr txBox="1">
                <a:spLocks noChangeArrowheads="1"/>
              </p:cNvSpPr>
              <p:nvPr/>
            </p:nvSpPr>
            <p:spPr bwMode="auto">
              <a:xfrm>
                <a:off x="1469" y="135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34" name="Text Box 21"/>
              <p:cNvSpPr txBox="1">
                <a:spLocks noChangeArrowheads="1"/>
              </p:cNvSpPr>
              <p:nvPr/>
            </p:nvSpPr>
            <p:spPr bwMode="auto">
              <a:xfrm>
                <a:off x="2582" y="187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995679" y="6153150"/>
              <a:ext cx="1443038" cy="552450"/>
              <a:chOff x="-970" y="1344"/>
              <a:chExt cx="909" cy="348"/>
            </a:xfrm>
          </p:grpSpPr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-970" y="1344"/>
                <a:ext cx="909" cy="61"/>
              </a:xfrm>
              <a:prstGeom prst="line">
                <a:avLst/>
              </a:prstGeom>
              <a:noFill/>
              <a:ln w="31750">
                <a:solidFill>
                  <a:srgbClr val="33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-308" y="1401"/>
                <a:ext cx="224" cy="29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k</a:t>
                </a:r>
                <a:endParaRPr lang="en-US" sz="2400" b="1" dirty="0"/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 bwMode="auto">
            <a:xfrm flipV="1">
              <a:off x="1026160" y="5162551"/>
              <a:ext cx="1" cy="990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1046480" y="473456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6240" y="5223510"/>
            <a:ext cx="1325880" cy="953771"/>
            <a:chOff x="396240" y="5223510"/>
            <a:chExt cx="1325880" cy="953771"/>
          </a:xfrm>
        </p:grpSpPr>
        <p:grpSp>
          <p:nvGrpSpPr>
            <p:cNvPr id="56" name="Group 55"/>
            <p:cNvGrpSpPr/>
            <p:nvPr/>
          </p:nvGrpSpPr>
          <p:grpSpPr>
            <a:xfrm>
              <a:off x="396240" y="5223510"/>
              <a:ext cx="1325880" cy="953771"/>
              <a:chOff x="396240" y="5223510"/>
              <a:chExt cx="1325880" cy="953771"/>
            </a:xfrm>
          </p:grpSpPr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396240" y="5523230"/>
                <a:ext cx="457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lang="en-US" sz="2400" baseline="-30000" dirty="0" smtClean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-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1264920" y="5223510"/>
                <a:ext cx="457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lang="en-US" sz="2400" baseline="-30000" dirty="0" smtClean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+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1" name="Straight Arrow Connector 40"/>
              <p:cNvCxnSpPr>
                <a:stCxn id="27" idx="0"/>
              </p:cNvCxnSpPr>
              <p:nvPr/>
            </p:nvCxnSpPr>
            <p:spPr bwMode="auto">
              <a:xfrm flipV="1">
                <a:off x="995679" y="5588000"/>
                <a:ext cx="233681" cy="5651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 flipH="1" flipV="1">
                <a:off x="843280" y="5709920"/>
                <a:ext cx="182880" cy="4673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2" name="Straight Arrow Connector 51"/>
              <p:cNvCxnSpPr>
                <a:endCxn id="25" idx="3"/>
              </p:cNvCxnSpPr>
              <p:nvPr/>
            </p:nvCxnSpPr>
            <p:spPr bwMode="auto">
              <a:xfrm flipH="1">
                <a:off x="853440" y="5283200"/>
                <a:ext cx="142240" cy="47086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1046480" y="5293360"/>
                <a:ext cx="142240" cy="33528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8" name="Straight Arrow Connector 57"/>
            <p:cNvCxnSpPr/>
            <p:nvPr/>
          </p:nvCxnSpPr>
          <p:spPr bwMode="auto">
            <a:xfrm>
              <a:off x="1168400" y="5821680"/>
              <a:ext cx="121920" cy="406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772160" y="5902960"/>
              <a:ext cx="111760" cy="711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97760" y="5640070"/>
            <a:ext cx="1630680" cy="944265"/>
            <a:chOff x="304800" y="5487670"/>
            <a:chExt cx="1630680" cy="944265"/>
          </a:xfrm>
        </p:grpSpPr>
        <p:grpSp>
          <p:nvGrpSpPr>
            <p:cNvPr id="63" name="Group 55"/>
            <p:cNvGrpSpPr/>
            <p:nvPr/>
          </p:nvGrpSpPr>
          <p:grpSpPr>
            <a:xfrm>
              <a:off x="304800" y="5487670"/>
              <a:ext cx="1630680" cy="944265"/>
              <a:chOff x="304800" y="5487670"/>
              <a:chExt cx="1630680" cy="944265"/>
            </a:xfrm>
          </p:grpSpPr>
          <p:sp>
            <p:nvSpPr>
              <p:cNvPr id="66" name="Rectangle 18"/>
              <p:cNvSpPr>
                <a:spLocks noChangeArrowheads="1"/>
              </p:cNvSpPr>
              <p:nvPr/>
            </p:nvSpPr>
            <p:spPr bwMode="auto">
              <a:xfrm>
                <a:off x="304800" y="5970270"/>
                <a:ext cx="457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lang="en-US" sz="2400" baseline="-30000" dirty="0" smtClean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-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18"/>
              <p:cNvSpPr>
                <a:spLocks noChangeArrowheads="1"/>
              </p:cNvSpPr>
              <p:nvPr/>
            </p:nvSpPr>
            <p:spPr bwMode="auto">
              <a:xfrm>
                <a:off x="1478280" y="5487670"/>
                <a:ext cx="457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lang="en-US" sz="2400" baseline="-30000" dirty="0" smtClean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+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 bwMode="auto">
              <a:xfrm flipV="1">
                <a:off x="995679" y="5862320"/>
                <a:ext cx="558801" cy="29083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 flipH="1" flipV="1">
                <a:off x="548640" y="5882640"/>
                <a:ext cx="477520" cy="29464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 flipH="1">
                <a:off x="579120" y="5648960"/>
                <a:ext cx="568960" cy="26766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1148080" y="5648960"/>
                <a:ext cx="345440" cy="2133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4" name="Straight Arrow Connector 63"/>
            <p:cNvCxnSpPr/>
            <p:nvPr/>
          </p:nvCxnSpPr>
          <p:spPr bwMode="auto">
            <a:xfrm>
              <a:off x="1391920" y="5984240"/>
              <a:ext cx="101600" cy="1016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H="1">
              <a:off x="629920" y="5984240"/>
              <a:ext cx="91440" cy="1422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2652713" y="5036185"/>
            <a:ext cx="2065338" cy="1279526"/>
            <a:chOff x="752793" y="5026025"/>
            <a:chExt cx="2065338" cy="1279526"/>
          </a:xfrm>
        </p:grpSpPr>
        <p:sp>
          <p:nvSpPr>
            <p:cNvPr id="72" name="Line 17"/>
            <p:cNvSpPr>
              <a:spLocks noChangeShapeType="1"/>
            </p:cNvSpPr>
            <p:nvPr/>
          </p:nvSpPr>
          <p:spPr bwMode="auto">
            <a:xfrm flipV="1">
              <a:off x="1163956" y="5030788"/>
              <a:ext cx="14288" cy="1274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 flipV="1">
              <a:off x="1163956" y="5848350"/>
              <a:ext cx="1431925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752793" y="5026025"/>
              <a:ext cx="3000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75" name="Text Box 21"/>
            <p:cNvSpPr txBox="1">
              <a:spLocks noChangeArrowheads="1"/>
            </p:cNvSpPr>
            <p:nvPr/>
          </p:nvSpPr>
          <p:spPr bwMode="auto">
            <a:xfrm>
              <a:off x="2519681" y="584835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48000" y="5080000"/>
            <a:ext cx="891540" cy="1225551"/>
            <a:chOff x="3048000" y="5080000"/>
            <a:chExt cx="891540" cy="1225551"/>
          </a:xfrm>
        </p:grpSpPr>
        <p:cxnSp>
          <p:nvCxnSpPr>
            <p:cNvPr id="84" name="Straight Arrow Connector 83"/>
            <p:cNvCxnSpPr/>
            <p:nvPr/>
          </p:nvCxnSpPr>
          <p:spPr bwMode="auto">
            <a:xfrm flipV="1">
              <a:off x="3108960" y="5801360"/>
              <a:ext cx="162560" cy="50419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3190240" y="552704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3048000" y="5752253"/>
              <a:ext cx="233680" cy="120227"/>
            </a:xfrm>
            <a:custGeom>
              <a:avLst/>
              <a:gdLst>
                <a:gd name="connsiteX0" fmla="*/ 0 w 325120"/>
                <a:gd name="connsiteY0" fmla="*/ 18627 h 130387"/>
                <a:gd name="connsiteX1" fmla="*/ 172720 w 325120"/>
                <a:gd name="connsiteY1" fmla="*/ 18627 h 130387"/>
                <a:gd name="connsiteX2" fmla="*/ 325120 w 325120"/>
                <a:gd name="connsiteY2" fmla="*/ 130387 h 13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120" h="130387">
                  <a:moveTo>
                    <a:pt x="0" y="18627"/>
                  </a:moveTo>
                  <a:cubicBezTo>
                    <a:pt x="59266" y="9313"/>
                    <a:pt x="118533" y="0"/>
                    <a:pt x="172720" y="18627"/>
                  </a:cubicBezTo>
                  <a:cubicBezTo>
                    <a:pt x="226907" y="37254"/>
                    <a:pt x="276013" y="83820"/>
                    <a:pt x="325120" y="130387"/>
                  </a:cubicBez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184335" name="Object 15"/>
            <p:cNvGraphicFramePr>
              <a:graphicFrameLocks noChangeAspect="1"/>
            </p:cNvGraphicFramePr>
            <p:nvPr/>
          </p:nvGraphicFramePr>
          <p:xfrm>
            <a:off x="3171190" y="5080000"/>
            <a:ext cx="768350" cy="307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80" name="Equation" r:id="rId11" imgW="444240" imgH="177480" progId="Equation.DSMT4">
                    <p:embed/>
                  </p:oleObj>
                </mc:Choice>
                <mc:Fallback>
                  <p:oleObj name="Equation" r:id="rId11" imgW="444240" imgH="17748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190" y="5080000"/>
                          <a:ext cx="768350" cy="307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0" name="Straight Arrow Connector 89"/>
            <p:cNvCxnSpPr>
              <a:endCxn id="86" idx="1"/>
            </p:cNvCxnSpPr>
            <p:nvPr/>
          </p:nvCxnSpPr>
          <p:spPr bwMode="auto">
            <a:xfrm flipH="1">
              <a:off x="3190240" y="5354320"/>
              <a:ext cx="152400" cy="4035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1290320" y="4635500"/>
            <a:ext cx="4308793" cy="377209"/>
            <a:chOff x="731520" y="4726683"/>
            <a:chExt cx="4308793" cy="377209"/>
          </a:xfrm>
        </p:grpSpPr>
        <p:sp>
          <p:nvSpPr>
            <p:cNvPr id="78" name="TextBox 77"/>
            <p:cNvSpPr txBox="1"/>
            <p:nvPr/>
          </p:nvSpPr>
          <p:spPr>
            <a:xfrm>
              <a:off x="731520" y="4734560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Specific rotation </a:t>
              </a:r>
              <a:endParaRPr lang="en-US" dirty="0"/>
            </a:p>
          </p:txBody>
        </p:sp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4899051"/>
                </p:ext>
              </p:extLst>
            </p:nvPr>
          </p:nvGraphicFramePr>
          <p:xfrm>
            <a:off x="3233738" y="4726683"/>
            <a:ext cx="180657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81" name="Equation" r:id="rId13" imgW="1054080" imgH="203040" progId="Equation.DSMT4">
                    <p:embed/>
                  </p:oleObj>
                </mc:Choice>
                <mc:Fallback>
                  <p:oleObj name="Equation" r:id="rId13" imgW="1054080" imgH="203040" progId="Equation.DSMT4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3738" y="4726683"/>
                          <a:ext cx="1806575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Polarization rotation in permanent magnets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310560" y="2712929"/>
            <a:ext cx="6099890" cy="3389421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550" y="974611"/>
            <a:ext cx="8782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n-US" altLang="en-US" dirty="0"/>
              <a:t>Quite often one uses permanent magnets made from a ferromagnetic or ferromagnetic material with internal magnetization </a:t>
            </a:r>
            <a:r>
              <a:rPr lang="en-US" altLang="en-US" b="1" dirty="0"/>
              <a:t> M </a:t>
            </a:r>
            <a:r>
              <a:rPr lang="en-US" altLang="en-US" dirty="0"/>
              <a:t>Then polarization rotation is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26241"/>
              </p:ext>
            </p:extLst>
          </p:nvPr>
        </p:nvGraphicFramePr>
        <p:xfrm>
          <a:off x="3959660" y="1947860"/>
          <a:ext cx="1388271" cy="647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3" name="Equation" r:id="rId4" imgW="878074" imgH="409579" progId="Equation.DSMT4">
                  <p:embed/>
                </p:oleObj>
              </mc:Choice>
              <mc:Fallback>
                <p:oleObj name="Equation" r:id="rId4" imgW="878074" imgH="4095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9660" y="1947860"/>
                        <a:ext cx="1388271" cy="647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47931" y="227216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 magnetization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124450" y="2456826"/>
            <a:ext cx="2234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7200" y="6199059"/>
            <a:ext cx="260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n-US" altLang="en-US" dirty="0" smtClean="0"/>
              <a:t>YIG –Y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Fe</a:t>
            </a:r>
            <a:r>
              <a:rPr lang="en-US" altLang="en-US" baseline="-25000" dirty="0" smtClean="0"/>
              <a:t>5</a:t>
            </a:r>
            <a:r>
              <a:rPr lang="en-US" altLang="en-US" dirty="0" smtClean="0"/>
              <a:t>O</a:t>
            </a:r>
            <a:r>
              <a:rPr lang="en-US" altLang="en-US" baseline="-25000" dirty="0" smtClean="0"/>
              <a:t>12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320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Dielectric constant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031118" y="2073409"/>
            <a:ext cx="3894015" cy="1234941"/>
            <a:chOff x="5207631" y="2179907"/>
            <a:chExt cx="3894015" cy="1234941"/>
          </a:xfrm>
        </p:grpSpPr>
        <p:sp>
          <p:nvSpPr>
            <p:cNvPr id="10" name="TextBox 9"/>
            <p:cNvSpPr txBox="1"/>
            <p:nvPr/>
          </p:nvSpPr>
          <p:spPr>
            <a:xfrm>
              <a:off x="5207631" y="2179907"/>
              <a:ext cx="3894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Therefore, tensor of dielectric constant is</a:t>
              </a:r>
              <a:endParaRPr lang="en-US" sz="1600" dirty="0"/>
            </a:p>
          </p:txBody>
        </p:sp>
        <p:graphicFrame>
          <p:nvGraphicFramePr>
            <p:cNvPr id="1833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2232672"/>
                </p:ext>
              </p:extLst>
            </p:nvPr>
          </p:nvGraphicFramePr>
          <p:xfrm>
            <a:off x="6324901" y="2436948"/>
            <a:ext cx="2182812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88" name="Equation" r:id="rId3" imgW="1587240" imgH="711000" progId="Equation.DSMT4">
                    <p:embed/>
                  </p:oleObj>
                </mc:Choice>
                <mc:Fallback>
                  <p:oleObj name="Equation" r:id="rId3" imgW="1587240" imgH="711000" progId="Equation.DSMT4">
                    <p:embed/>
                    <p:pic>
                      <p:nvPicPr>
                        <p:cNvPr id="1833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901" y="2436948"/>
                          <a:ext cx="2182812" cy="9779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  <a:alpha val="13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19050" y="4272716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Substitute into the wave equation for the circularly polarized light</a:t>
            </a:r>
            <a:endParaRPr lang="en-US" dirty="0"/>
          </a:p>
        </p:txBody>
      </p:sp>
      <p:graphicFrame>
        <p:nvGraphicFramePr>
          <p:cNvPr id="183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887790"/>
              </p:ext>
            </p:extLst>
          </p:nvPr>
        </p:nvGraphicFramePr>
        <p:xfrm>
          <a:off x="6910680" y="4086502"/>
          <a:ext cx="211137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89" name="Equation" r:id="rId5" imgW="1206360" imgH="419040" progId="Equation.DSMT4">
                  <p:embed/>
                </p:oleObj>
              </mc:Choice>
              <mc:Fallback>
                <p:oleObj name="Equation" r:id="rId5" imgW="1206360" imgH="419040" progId="Equation.DSMT4">
                  <p:embed/>
                  <p:pic>
                    <p:nvPicPr>
                      <p:cNvPr id="183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680" y="4086502"/>
                        <a:ext cx="211137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950432"/>
              </p:ext>
            </p:extLst>
          </p:nvPr>
        </p:nvGraphicFramePr>
        <p:xfrm>
          <a:off x="-122238" y="4738688"/>
          <a:ext cx="904557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90" name="Equation" r:id="rId7" imgW="6578280" imgH="711000" progId="Equation.DSMT4">
                  <p:embed/>
                </p:oleObj>
              </mc:Choice>
              <mc:Fallback>
                <p:oleObj name="Equation" r:id="rId7" imgW="6578280" imgH="711000" progId="Equation.DSMT4">
                  <p:embed/>
                  <p:pic>
                    <p:nvPicPr>
                      <p:cNvPr id="1833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2238" y="4738688"/>
                        <a:ext cx="9045576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540869"/>
              </p:ext>
            </p:extLst>
          </p:nvPr>
        </p:nvGraphicFramePr>
        <p:xfrm>
          <a:off x="138235" y="5880100"/>
          <a:ext cx="4760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91" name="Equation" r:id="rId9" imgW="3111480" imgH="393480" progId="Equation.DSMT4">
                  <p:embed/>
                </p:oleObj>
              </mc:Choice>
              <mc:Fallback>
                <p:oleObj name="Equation" r:id="rId9" imgW="3111480" imgH="393480" progId="Equation.DSMT4">
                  <p:embed/>
                  <p:pic>
                    <p:nvPicPr>
                      <p:cNvPr id="183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35" y="5880100"/>
                        <a:ext cx="4760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6481" y="73533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happens with a tensor of dielectric constant?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58732"/>
              </p:ext>
            </p:extLst>
          </p:nvPr>
        </p:nvGraphicFramePr>
        <p:xfrm>
          <a:off x="107950" y="1143000"/>
          <a:ext cx="21764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92" name="Equation" r:id="rId11" imgW="2019240" imgH="838080" progId="Equation.DSMT4">
                  <p:embed/>
                </p:oleObj>
              </mc:Choice>
              <mc:Fallback>
                <p:oleObj name="Equation" r:id="rId11" imgW="20192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950" y="1143000"/>
                        <a:ext cx="2176463" cy="903288"/>
                      </a:xfrm>
                      <a:prstGeom prst="rect">
                        <a:avLst/>
                      </a:prstGeom>
                      <a:solidFill>
                        <a:srgbClr val="00B0F0">
                          <a:alpha val="34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407746"/>
              </p:ext>
            </p:extLst>
          </p:nvPr>
        </p:nvGraphicFramePr>
        <p:xfrm>
          <a:off x="2284413" y="1175769"/>
          <a:ext cx="198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93" name="Equation" r:id="rId13" imgW="1981080" imgH="812520" progId="Equation.DSMT4">
                  <p:embed/>
                </p:oleObj>
              </mc:Choice>
              <mc:Fallback>
                <p:oleObj name="Equation" r:id="rId13" imgW="19810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4413" y="1175769"/>
                        <a:ext cx="1981200" cy="8128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21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090065"/>
              </p:ext>
            </p:extLst>
          </p:nvPr>
        </p:nvGraphicFramePr>
        <p:xfrm>
          <a:off x="4308676" y="1254751"/>
          <a:ext cx="2669449" cy="59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94" name="Equation" r:id="rId15" imgW="2323800" imgH="482400" progId="Equation.DSMT4">
                  <p:embed/>
                </p:oleObj>
              </mc:Choice>
              <mc:Fallback>
                <p:oleObj name="Equation" r:id="rId15" imgW="2323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08676" y="1254751"/>
                        <a:ext cx="2669449" cy="594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539880"/>
              </p:ext>
            </p:extLst>
          </p:nvPr>
        </p:nvGraphicFramePr>
        <p:xfrm>
          <a:off x="7092774" y="1111207"/>
          <a:ext cx="2070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95" name="Equation" r:id="rId17" imgW="2070000" imgH="1143000" progId="Equation.DSMT4">
                  <p:embed/>
                </p:oleObj>
              </mc:Choice>
              <mc:Fallback>
                <p:oleObj name="Equation" r:id="rId17" imgW="2070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92774" y="1111207"/>
                        <a:ext cx="20701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" y="230206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Polarization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637231"/>
              </p:ext>
            </p:extLst>
          </p:nvPr>
        </p:nvGraphicFramePr>
        <p:xfrm>
          <a:off x="2084388" y="2152650"/>
          <a:ext cx="2349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96" name="Equation" r:id="rId19" imgW="2349360" imgH="1066680" progId="Equation.DSMT4">
                  <p:embed/>
                </p:oleObj>
              </mc:Choice>
              <mc:Fallback>
                <p:oleObj name="Equation" r:id="rId19" imgW="234936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84388" y="2152650"/>
                        <a:ext cx="2349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415919"/>
              </p:ext>
            </p:extLst>
          </p:nvPr>
        </p:nvGraphicFramePr>
        <p:xfrm>
          <a:off x="301625" y="3098800"/>
          <a:ext cx="14906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97" name="Equation" r:id="rId21" imgW="1460160" imgH="914400" progId="Equation.DSMT4">
                  <p:embed/>
                </p:oleObj>
              </mc:Choice>
              <mc:Fallback>
                <p:oleObj name="Equation" r:id="rId21" imgW="14601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1625" y="3098800"/>
                        <a:ext cx="1490663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34247"/>
              </p:ext>
            </p:extLst>
          </p:nvPr>
        </p:nvGraphicFramePr>
        <p:xfrm>
          <a:off x="2078038" y="3486150"/>
          <a:ext cx="3530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98" name="Equation" r:id="rId23" imgW="2705040" imgH="393480" progId="Equation.DSMT4">
                  <p:embed/>
                </p:oleObj>
              </mc:Choice>
              <mc:Fallback>
                <p:oleObj name="Equation" r:id="rId23" imgW="2705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78038" y="3486150"/>
                        <a:ext cx="35306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30984" y="3456154"/>
            <a:ext cx="340189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Meaning of 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cs typeface="Arial" panose="020B0604020202020204" pitchFamily="34" charset="0"/>
              </a:rPr>
              <a:t> –</a:t>
            </a:r>
          </a:p>
          <a:p>
            <a:r>
              <a:rPr lang="en-US" dirty="0"/>
              <a:t>r</a:t>
            </a:r>
            <a:r>
              <a:rPr lang="en-US" dirty="0" smtClean="0"/>
              <a:t>otation over the length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L=n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07631" y="599705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13" grpId="0"/>
      <p:bldP spid="41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27243"/>
            <a:ext cx="8229600" cy="1143000"/>
          </a:xfrm>
        </p:spPr>
        <p:txBody>
          <a:bodyPr/>
          <a:lstStyle/>
          <a:p>
            <a:r>
              <a:rPr lang="en-US" sz="3200" dirty="0" smtClean="0"/>
              <a:t>Sanity check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00924"/>
              </p:ext>
            </p:extLst>
          </p:nvPr>
        </p:nvGraphicFramePr>
        <p:xfrm>
          <a:off x="968375" y="1258888"/>
          <a:ext cx="1587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2" name="Equation" r:id="rId3" imgW="1587240" imgH="711000" progId="Equation.DSMT4">
                  <p:embed/>
                </p:oleObj>
              </mc:Choice>
              <mc:Fallback>
                <p:oleObj name="Equation" r:id="rId3" imgW="1587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8375" y="1258888"/>
                        <a:ext cx="1587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2326" y="1278877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the energy? Imaginary permittivity implies loss, does not it?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271549"/>
              </p:ext>
            </p:extLst>
          </p:nvPr>
        </p:nvGraphicFramePr>
        <p:xfrm>
          <a:off x="849313" y="4527550"/>
          <a:ext cx="19875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3" name="Equation" r:id="rId5" imgW="1574640" imgH="393480" progId="Equation.DSMT4">
                  <p:embed/>
                </p:oleObj>
              </mc:Choice>
              <mc:Fallback>
                <p:oleObj name="Equation" r:id="rId5" imgW="1574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313" y="4527550"/>
                        <a:ext cx="1987550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18285"/>
              </p:ext>
            </p:extLst>
          </p:nvPr>
        </p:nvGraphicFramePr>
        <p:xfrm>
          <a:off x="3452813" y="2112963"/>
          <a:ext cx="2032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4" name="Equation" r:id="rId7" imgW="1904760" imgH="482400" progId="Equation.DSMT4">
                  <p:embed/>
                </p:oleObj>
              </mc:Choice>
              <mc:Fallback>
                <p:oleObj name="Equation" r:id="rId7" imgW="1904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2813" y="2112963"/>
                        <a:ext cx="20320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2463" y="21858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Displacement vector is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1565" y="282744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Displacement current is 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004748"/>
              </p:ext>
            </p:extLst>
          </p:nvPr>
        </p:nvGraphicFramePr>
        <p:xfrm>
          <a:off x="3362325" y="2732088"/>
          <a:ext cx="36131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5" name="Equation" r:id="rId9" imgW="3301920" imgH="482400" progId="Equation.DSMT4">
                  <p:embed/>
                </p:oleObj>
              </mc:Choice>
              <mc:Fallback>
                <p:oleObj name="Equation" r:id="rId9" imgW="3301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2325" y="2732088"/>
                        <a:ext cx="361315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71565" y="3370927"/>
            <a:ext cx="5897562" cy="394517"/>
            <a:chOff x="2093478" y="4187975"/>
            <a:chExt cx="5897562" cy="394517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7385590"/>
                </p:ext>
              </p:extLst>
            </p:nvPr>
          </p:nvGraphicFramePr>
          <p:xfrm>
            <a:off x="2093478" y="4187975"/>
            <a:ext cx="320675" cy="380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86" name="Equation" r:id="rId11" imgW="203040" imgH="241200" progId="Equation.DSMT4">
                    <p:embed/>
                  </p:oleObj>
                </mc:Choice>
                <mc:Fallback>
                  <p:oleObj name="Equation" r:id="rId11" imgW="203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93478" y="4187975"/>
                          <a:ext cx="320675" cy="3808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2409391" y="4213160"/>
              <a:ext cx="5581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s out of phase with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</a:t>
              </a:r>
              <a:r>
                <a:rPr lang="en-US" dirty="0"/>
                <a:t>–no power dissipation </a:t>
              </a:r>
            </a:p>
          </p:txBody>
        </p:sp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50016"/>
              </p:ext>
            </p:extLst>
          </p:nvPr>
        </p:nvGraphicFramePr>
        <p:xfrm>
          <a:off x="2736849" y="3878630"/>
          <a:ext cx="4016375" cy="52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7" name="Equation" r:id="rId13" imgW="3670200" imgH="482400" progId="Equation.DSMT4">
                  <p:embed/>
                </p:oleObj>
              </mc:Choice>
              <mc:Fallback>
                <p:oleObj name="Equation" r:id="rId13" imgW="3670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36849" y="3878630"/>
                        <a:ext cx="4016375" cy="52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3996" y="392588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dissipation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60529" y="4452706"/>
            <a:ext cx="552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energy does not change as it should be – DC magnetic field does not change energy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81676" y="5381625"/>
            <a:ext cx="8003153" cy="646331"/>
            <a:chOff x="881676" y="5381625"/>
            <a:chExt cx="8003153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881676" y="5381625"/>
              <a:ext cx="8003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So, off diagonal elements can have imaginary part and it does not mean loss</a:t>
              </a:r>
            </a:p>
            <a:p>
              <a:r>
                <a:rPr lang="en-US" dirty="0" smtClean="0"/>
                <a:t>(as long as the matrix is Hermitian, i.e.                  )</a:t>
              </a:r>
              <a:endParaRPr lang="en-US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9349063"/>
                </p:ext>
              </p:extLst>
            </p:nvPr>
          </p:nvGraphicFramePr>
          <p:xfrm>
            <a:off x="5017776" y="5668732"/>
            <a:ext cx="880099" cy="359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88" name="Equation" r:id="rId15" imgW="622080" imgH="253800" progId="Equation.DSMT4">
                    <p:embed/>
                  </p:oleObj>
                </mc:Choice>
                <mc:Fallback>
                  <p:oleObj name="Equation" r:id="rId15" imgW="6220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17776" y="5668732"/>
                          <a:ext cx="880099" cy="3592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264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4592320" y="2123440"/>
            <a:ext cx="2123440" cy="1584960"/>
            <a:chOff x="4551680" y="1656080"/>
            <a:chExt cx="2123440" cy="1584960"/>
          </a:xfrm>
        </p:grpSpPr>
        <p:sp>
          <p:nvSpPr>
            <p:cNvPr id="233" name="Oval 232"/>
            <p:cNvSpPr/>
            <p:nvPr/>
          </p:nvSpPr>
          <p:spPr bwMode="auto">
            <a:xfrm rot="1141357">
              <a:off x="4556034" y="1889760"/>
              <a:ext cx="808446" cy="863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4" name="Oval 233"/>
            <p:cNvSpPr/>
            <p:nvPr/>
          </p:nvSpPr>
          <p:spPr bwMode="auto">
            <a:xfrm>
              <a:off x="5344160" y="2367280"/>
              <a:ext cx="812800" cy="873760"/>
            </a:xfrm>
            <a:prstGeom prst="ellips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35" name="Straight Connector 234"/>
            <p:cNvCxnSpPr/>
            <p:nvPr/>
          </p:nvCxnSpPr>
          <p:spPr bwMode="auto">
            <a:xfrm>
              <a:off x="4805679" y="2692400"/>
              <a:ext cx="713378" cy="48768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Straight Connector 235"/>
            <p:cNvCxnSpPr>
              <a:stCxn id="233" idx="0"/>
            </p:cNvCxnSpPr>
            <p:nvPr/>
          </p:nvCxnSpPr>
          <p:spPr bwMode="auto">
            <a:xfrm flipV="1">
              <a:off x="5100998" y="1879600"/>
              <a:ext cx="659722" cy="337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Straight Connector 236"/>
            <p:cNvCxnSpPr>
              <a:stCxn id="234" idx="0"/>
            </p:cNvCxnSpPr>
            <p:nvPr/>
          </p:nvCxnSpPr>
          <p:spPr bwMode="auto">
            <a:xfrm>
              <a:off x="5750560" y="2367280"/>
              <a:ext cx="568960" cy="304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 bwMode="auto">
            <a:xfrm>
              <a:off x="5476240" y="1889760"/>
              <a:ext cx="751840" cy="5283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arrow"/>
            </a:ln>
            <a:effectLst/>
          </p:spPr>
        </p:cxnSp>
        <p:cxnSp>
          <p:nvCxnSpPr>
            <p:cNvPr id="239" name="Straight Arrow Connector 238"/>
            <p:cNvCxnSpPr/>
            <p:nvPr/>
          </p:nvCxnSpPr>
          <p:spPr bwMode="auto">
            <a:xfrm>
              <a:off x="5963920" y="1747520"/>
              <a:ext cx="711200" cy="5080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0" name="TextBox 239"/>
            <p:cNvSpPr txBox="1"/>
            <p:nvPr/>
          </p:nvSpPr>
          <p:spPr>
            <a:xfrm>
              <a:off x="6289040" y="16560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852160" y="1808480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242" name="Arc 241"/>
            <p:cNvSpPr/>
            <p:nvPr/>
          </p:nvSpPr>
          <p:spPr bwMode="auto">
            <a:xfrm rot="16200000">
              <a:off x="4541520" y="1889760"/>
              <a:ext cx="863600" cy="843280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 bwMode="auto">
            <a:xfrm>
              <a:off x="5090159" y="1889760"/>
              <a:ext cx="713378" cy="48768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Optical isolator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82080" y="6245225"/>
            <a:ext cx="2133600" cy="476250"/>
          </a:xfrm>
        </p:spPr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1259840" y="2570480"/>
            <a:ext cx="2123440" cy="1584960"/>
            <a:chOff x="4551680" y="1656080"/>
            <a:chExt cx="2123440" cy="1584960"/>
          </a:xfrm>
        </p:grpSpPr>
        <p:sp>
          <p:nvSpPr>
            <p:cNvPr id="106" name="Oval 105"/>
            <p:cNvSpPr/>
            <p:nvPr/>
          </p:nvSpPr>
          <p:spPr bwMode="auto">
            <a:xfrm rot="1141357">
              <a:off x="4556034" y="1889760"/>
              <a:ext cx="808446" cy="863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344160" y="2367280"/>
              <a:ext cx="812800" cy="873760"/>
            </a:xfrm>
            <a:prstGeom prst="ellips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>
              <a:off x="4805679" y="2692400"/>
              <a:ext cx="713378" cy="48768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>
              <a:stCxn id="106" idx="0"/>
            </p:cNvCxnSpPr>
            <p:nvPr/>
          </p:nvCxnSpPr>
          <p:spPr bwMode="auto">
            <a:xfrm flipV="1">
              <a:off x="5100998" y="1879600"/>
              <a:ext cx="659722" cy="337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stCxn id="107" idx="0"/>
            </p:cNvCxnSpPr>
            <p:nvPr/>
          </p:nvCxnSpPr>
          <p:spPr bwMode="auto">
            <a:xfrm>
              <a:off x="5750560" y="2367280"/>
              <a:ext cx="568960" cy="304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>
              <a:off x="5476240" y="1889760"/>
              <a:ext cx="751840" cy="5283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arrow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5963920" y="1747520"/>
              <a:ext cx="711200" cy="5080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6289040" y="16560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52160" y="1808480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117" name="Arc 116"/>
            <p:cNvSpPr/>
            <p:nvPr/>
          </p:nvSpPr>
          <p:spPr bwMode="auto">
            <a:xfrm rot="16200000">
              <a:off x="4541520" y="1889760"/>
              <a:ext cx="863600" cy="843280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>
              <a:off x="5090159" y="1889760"/>
              <a:ext cx="713378" cy="48768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4" name="Group 173"/>
          <p:cNvGrpSpPr/>
          <p:nvPr/>
        </p:nvGrpSpPr>
        <p:grpSpPr>
          <a:xfrm>
            <a:off x="0" y="1717040"/>
            <a:ext cx="5069840" cy="3799840"/>
            <a:chOff x="304800" y="1026160"/>
            <a:chExt cx="5069840" cy="379984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873760" y="1767840"/>
              <a:ext cx="4500880" cy="30581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4" name="Group 88"/>
            <p:cNvGrpSpPr/>
            <p:nvPr/>
          </p:nvGrpSpPr>
          <p:grpSpPr>
            <a:xfrm rot="16200000">
              <a:off x="281940" y="1236980"/>
              <a:ext cx="1346200" cy="1300480"/>
              <a:chOff x="2362200" y="2209800"/>
              <a:chExt cx="1524000" cy="2057400"/>
            </a:xfrm>
          </p:grpSpPr>
          <p:grpSp>
            <p:nvGrpSpPr>
              <p:cNvPr id="90" name="Group 186"/>
              <p:cNvGrpSpPr/>
              <p:nvPr/>
            </p:nvGrpSpPr>
            <p:grpSpPr>
              <a:xfrm>
                <a:off x="2362200" y="2209800"/>
                <a:ext cx="1524000" cy="2057400"/>
                <a:chOff x="2362200" y="2209800"/>
                <a:chExt cx="1524000" cy="2057400"/>
              </a:xfrm>
            </p:grpSpPr>
            <p:sp>
              <p:nvSpPr>
                <p:cNvPr id="92" name="Oval 13"/>
                <p:cNvSpPr/>
                <p:nvPr/>
              </p:nvSpPr>
              <p:spPr bwMode="auto">
                <a:xfrm>
                  <a:off x="2362200" y="2209800"/>
                  <a:ext cx="1524000" cy="2057400"/>
                </a:xfrm>
                <a:prstGeom prst="ellipse">
                  <a:avLst/>
                </a:prstGeom>
                <a:noFill/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93" name="Group 149"/>
                <p:cNvGrpSpPr/>
                <p:nvPr/>
              </p:nvGrpSpPr>
              <p:grpSpPr>
                <a:xfrm>
                  <a:off x="2514600" y="2209800"/>
                  <a:ext cx="609600" cy="2057400"/>
                  <a:chOff x="2514600" y="2209800"/>
                  <a:chExt cx="609600" cy="2057400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 bwMode="auto">
                  <a:xfrm>
                    <a:off x="2514600" y="2667000"/>
                    <a:ext cx="0" cy="1219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rgbClr val="6666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1" name="Straight Connector 100"/>
                  <p:cNvCxnSpPr/>
                  <p:nvPr/>
                </p:nvCxnSpPr>
                <p:spPr bwMode="auto">
                  <a:xfrm>
                    <a:off x="2667000" y="2438400"/>
                    <a:ext cx="0" cy="1600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rgbClr val="6666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2" name="Straight Connector 101"/>
                  <p:cNvCxnSpPr/>
                  <p:nvPr/>
                </p:nvCxnSpPr>
                <p:spPr bwMode="auto">
                  <a:xfrm>
                    <a:off x="2819400" y="2286000"/>
                    <a:ext cx="0" cy="19050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rgbClr val="6666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3" name="Straight Connector 102"/>
                  <p:cNvCxnSpPr/>
                  <p:nvPr/>
                </p:nvCxnSpPr>
                <p:spPr bwMode="auto">
                  <a:xfrm>
                    <a:off x="2971800" y="2209800"/>
                    <a:ext cx="0" cy="2057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rgbClr val="6666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4" name="Straight Connector 103"/>
                  <p:cNvCxnSpPr/>
                  <p:nvPr/>
                </p:nvCxnSpPr>
                <p:spPr bwMode="auto">
                  <a:xfrm>
                    <a:off x="3124200" y="2209800"/>
                    <a:ext cx="0" cy="2057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rgbClr val="6666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94" name="Group 155"/>
                <p:cNvGrpSpPr/>
                <p:nvPr/>
              </p:nvGrpSpPr>
              <p:grpSpPr>
                <a:xfrm flipH="1">
                  <a:off x="3124200" y="2209800"/>
                  <a:ext cx="609600" cy="2057400"/>
                  <a:chOff x="2514600" y="2209800"/>
                  <a:chExt cx="609600" cy="2057400"/>
                </a:xfrm>
              </p:grpSpPr>
              <p:cxnSp>
                <p:nvCxnSpPr>
                  <p:cNvPr id="95" name="Straight Connector 16"/>
                  <p:cNvCxnSpPr/>
                  <p:nvPr/>
                </p:nvCxnSpPr>
                <p:spPr bwMode="auto">
                  <a:xfrm>
                    <a:off x="2514600" y="2667000"/>
                    <a:ext cx="0" cy="1219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rgbClr val="6666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6" name="Straight Connector 17"/>
                  <p:cNvCxnSpPr/>
                  <p:nvPr/>
                </p:nvCxnSpPr>
                <p:spPr bwMode="auto">
                  <a:xfrm>
                    <a:off x="2667000" y="2438400"/>
                    <a:ext cx="0" cy="1600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rgbClr val="6666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7" name="Straight Connector 96"/>
                  <p:cNvCxnSpPr/>
                  <p:nvPr/>
                </p:nvCxnSpPr>
                <p:spPr bwMode="auto">
                  <a:xfrm>
                    <a:off x="2819400" y="2286000"/>
                    <a:ext cx="0" cy="19050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rgbClr val="6666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" name="Straight Connector 97"/>
                  <p:cNvCxnSpPr/>
                  <p:nvPr/>
                </p:nvCxnSpPr>
                <p:spPr bwMode="auto">
                  <a:xfrm>
                    <a:off x="2971800" y="2209800"/>
                    <a:ext cx="0" cy="2057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rgbClr val="6666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9" name="Straight Connector 98"/>
                  <p:cNvCxnSpPr/>
                  <p:nvPr/>
                </p:nvCxnSpPr>
                <p:spPr bwMode="auto">
                  <a:xfrm>
                    <a:off x="3124200" y="2209800"/>
                    <a:ext cx="0" cy="2057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rgbClr val="6666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1" name="Oval 90"/>
              <p:cNvSpPr/>
              <p:nvPr/>
            </p:nvSpPr>
            <p:spPr bwMode="auto">
              <a:xfrm>
                <a:off x="3124200" y="32766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15875" cap="flat" cmpd="sng" algn="ctr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 bwMode="auto">
            <a:xfrm flipV="1">
              <a:off x="1676400" y="1332231"/>
              <a:ext cx="1" cy="990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4" name="TextBox 133"/>
            <p:cNvSpPr txBox="1"/>
            <p:nvPr/>
          </p:nvSpPr>
          <p:spPr>
            <a:xfrm>
              <a:off x="1727200" y="102616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</p:grpSp>
      <p:grpSp>
        <p:nvGrpSpPr>
          <p:cNvPr id="158" name="Group 88"/>
          <p:cNvGrpSpPr/>
          <p:nvPr/>
        </p:nvGrpSpPr>
        <p:grpSpPr>
          <a:xfrm rot="18900000" flipV="1">
            <a:off x="3279140" y="4152900"/>
            <a:ext cx="1346200" cy="1300480"/>
            <a:chOff x="2362200" y="2209800"/>
            <a:chExt cx="1524000" cy="2057400"/>
          </a:xfrm>
        </p:grpSpPr>
        <p:grpSp>
          <p:nvGrpSpPr>
            <p:cNvPr id="159" name="Group 186"/>
            <p:cNvGrpSpPr/>
            <p:nvPr/>
          </p:nvGrpSpPr>
          <p:grpSpPr>
            <a:xfrm>
              <a:off x="2362200" y="2209800"/>
              <a:ext cx="1524000" cy="2057400"/>
              <a:chOff x="2362200" y="2209800"/>
              <a:chExt cx="1524000" cy="2057400"/>
            </a:xfrm>
          </p:grpSpPr>
          <p:sp>
            <p:nvSpPr>
              <p:cNvPr id="161" name="Oval 13"/>
              <p:cNvSpPr/>
              <p:nvPr/>
            </p:nvSpPr>
            <p:spPr bwMode="auto">
              <a:xfrm>
                <a:off x="2362200" y="2209800"/>
                <a:ext cx="1524000" cy="2057400"/>
              </a:xfrm>
              <a:prstGeom prst="ellipse">
                <a:avLst/>
              </a:prstGeom>
              <a:noFill/>
              <a:ln w="15875" cap="flat" cmpd="sng" algn="ctr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162" name="Group 149"/>
              <p:cNvGrpSpPr/>
              <p:nvPr/>
            </p:nvGrpSpPr>
            <p:grpSpPr>
              <a:xfrm>
                <a:off x="2514600" y="2209800"/>
                <a:ext cx="609600" cy="2057400"/>
                <a:chOff x="2514600" y="2209800"/>
                <a:chExt cx="609600" cy="2057400"/>
              </a:xfrm>
            </p:grpSpPr>
            <p:cxnSp>
              <p:nvCxnSpPr>
                <p:cNvPr id="169" name="Straight Connector 168"/>
                <p:cNvCxnSpPr/>
                <p:nvPr/>
              </p:nvCxnSpPr>
              <p:spPr bwMode="auto">
                <a:xfrm>
                  <a:off x="2514600" y="26670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>
                  <a:off x="2667000" y="2438400"/>
                  <a:ext cx="0" cy="1600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1" name="Straight Connector 170"/>
                <p:cNvCxnSpPr/>
                <p:nvPr/>
              </p:nvCxnSpPr>
              <p:spPr bwMode="auto">
                <a:xfrm>
                  <a:off x="2819400" y="2286000"/>
                  <a:ext cx="0" cy="19050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2" name="Straight Connector 171"/>
                <p:cNvCxnSpPr/>
                <p:nvPr/>
              </p:nvCxnSpPr>
              <p:spPr bwMode="auto">
                <a:xfrm>
                  <a:off x="29718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3" name="Straight Connector 172"/>
                <p:cNvCxnSpPr/>
                <p:nvPr/>
              </p:nvCxnSpPr>
              <p:spPr bwMode="auto">
                <a:xfrm>
                  <a:off x="31242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3" name="Group 155"/>
              <p:cNvGrpSpPr/>
              <p:nvPr/>
            </p:nvGrpSpPr>
            <p:grpSpPr>
              <a:xfrm flipH="1">
                <a:off x="3124200" y="2209800"/>
                <a:ext cx="609600" cy="2057400"/>
                <a:chOff x="2514600" y="2209800"/>
                <a:chExt cx="609600" cy="2057400"/>
              </a:xfrm>
            </p:grpSpPr>
            <p:cxnSp>
              <p:nvCxnSpPr>
                <p:cNvPr id="164" name="Straight Connector 16"/>
                <p:cNvCxnSpPr/>
                <p:nvPr/>
              </p:nvCxnSpPr>
              <p:spPr bwMode="auto">
                <a:xfrm>
                  <a:off x="2514600" y="26670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" name="Straight Connector 17"/>
                <p:cNvCxnSpPr/>
                <p:nvPr/>
              </p:nvCxnSpPr>
              <p:spPr bwMode="auto">
                <a:xfrm>
                  <a:off x="2667000" y="2438400"/>
                  <a:ext cx="0" cy="1600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2819400" y="2286000"/>
                  <a:ext cx="0" cy="19050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>
                  <a:off x="29718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31242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60" name="Oval 159"/>
            <p:cNvSpPr/>
            <p:nvPr/>
          </p:nvSpPr>
          <p:spPr bwMode="auto">
            <a:xfrm>
              <a:off x="3124200" y="3276600"/>
              <a:ext cx="76200" cy="76200"/>
            </a:xfrm>
            <a:prstGeom prst="ellipse">
              <a:avLst/>
            </a:prstGeom>
            <a:solidFill>
              <a:srgbClr val="C00000"/>
            </a:solidFill>
            <a:ln w="15875" cap="flat" cmpd="sng" algn="ctr">
              <a:solidFill>
                <a:srgbClr val="66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683760" y="3962400"/>
            <a:ext cx="887690" cy="1256031"/>
            <a:chOff x="4988560" y="3271520"/>
            <a:chExt cx="887690" cy="1256031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flipV="1">
              <a:off x="4988560" y="3810000"/>
              <a:ext cx="599440" cy="71755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5486400" y="327152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773680" y="3017520"/>
            <a:ext cx="1407881" cy="1666240"/>
            <a:chOff x="3078480" y="2326640"/>
            <a:chExt cx="1407881" cy="1666240"/>
          </a:xfrm>
        </p:grpSpPr>
        <p:grpSp>
          <p:nvGrpSpPr>
            <p:cNvPr id="180" name="Group 179"/>
            <p:cNvGrpSpPr/>
            <p:nvPr/>
          </p:nvGrpSpPr>
          <p:grpSpPr>
            <a:xfrm>
              <a:off x="3556000" y="2326640"/>
              <a:ext cx="930361" cy="1270000"/>
              <a:chOff x="3556000" y="2326640"/>
              <a:chExt cx="930361" cy="1270000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3952240" y="3119120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45</a:t>
                </a:r>
                <a:r>
                  <a:rPr lang="en-US" dirty="0" smtClean="0">
                    <a:sym typeface="Symbol"/>
                  </a:rPr>
                  <a:t></a:t>
                </a:r>
                <a:endParaRPr lang="en-US" dirty="0"/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 bwMode="auto">
              <a:xfrm flipV="1">
                <a:off x="3566160" y="2865120"/>
                <a:ext cx="599440" cy="71755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5" name="TextBox 154"/>
              <p:cNvSpPr txBox="1"/>
              <p:nvPr/>
            </p:nvSpPr>
            <p:spPr>
              <a:xfrm>
                <a:off x="4064000" y="232664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</a:t>
                </a:r>
                <a:endParaRPr lang="en-US" sz="2400" b="1" dirty="0"/>
              </a:p>
            </p:txBody>
          </p:sp>
          <p:cxnSp>
            <p:nvCxnSpPr>
              <p:cNvPr id="178" name="Straight Connector 177"/>
              <p:cNvCxnSpPr/>
              <p:nvPr/>
            </p:nvCxnSpPr>
            <p:spPr bwMode="auto">
              <a:xfrm>
                <a:off x="3556000" y="3566160"/>
                <a:ext cx="568960" cy="3048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9" name="Arc 178"/>
            <p:cNvSpPr/>
            <p:nvPr/>
          </p:nvSpPr>
          <p:spPr bwMode="auto">
            <a:xfrm rot="2700000">
              <a:off x="3078480" y="3078480"/>
              <a:ext cx="914400" cy="914400"/>
            </a:xfrm>
            <a:prstGeom prst="arc">
              <a:avLst>
                <a:gd name="adj1" fmla="val 16200000"/>
                <a:gd name="adj2" fmla="val 1945338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027680" y="588264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goes through</a:t>
            </a:r>
            <a:endParaRPr lang="en-US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49089" y="1280160"/>
            <a:ext cx="754657" cy="519113"/>
            <a:chOff x="49089" y="1280160"/>
            <a:chExt cx="754657" cy="519113"/>
          </a:xfrm>
        </p:grpSpPr>
        <p:sp>
          <p:nvSpPr>
            <p:cNvPr id="184" name="Right Arrow 183"/>
            <p:cNvSpPr/>
            <p:nvPr/>
          </p:nvSpPr>
          <p:spPr bwMode="auto">
            <a:xfrm rot="2348170">
              <a:off x="49089" y="1434854"/>
              <a:ext cx="626988" cy="364419"/>
            </a:xfrm>
            <a:prstGeom prst="rightArrow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26720" y="128016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078289" y="4848613"/>
            <a:ext cx="1038031" cy="763279"/>
            <a:chOff x="5078289" y="4848613"/>
            <a:chExt cx="1038031" cy="763279"/>
          </a:xfrm>
        </p:grpSpPr>
        <p:sp>
          <p:nvSpPr>
            <p:cNvPr id="185" name="Right Arrow 184"/>
            <p:cNvSpPr/>
            <p:nvPr/>
          </p:nvSpPr>
          <p:spPr bwMode="auto">
            <a:xfrm rot="2418238">
              <a:off x="5078289" y="4848613"/>
              <a:ext cx="626988" cy="364419"/>
            </a:xfrm>
            <a:prstGeom prst="rightArrow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384800" y="524256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</p:grpSp>
      <p:cxnSp>
        <p:nvCxnSpPr>
          <p:cNvPr id="191" name="Straight Arrow Connector 190"/>
          <p:cNvCxnSpPr/>
          <p:nvPr/>
        </p:nvCxnSpPr>
        <p:spPr bwMode="auto">
          <a:xfrm>
            <a:off x="3799840" y="1960880"/>
            <a:ext cx="4500880" cy="3058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grpSp>
        <p:nvGrpSpPr>
          <p:cNvPr id="192" name="Group 88"/>
          <p:cNvGrpSpPr/>
          <p:nvPr/>
        </p:nvGrpSpPr>
        <p:grpSpPr>
          <a:xfrm rot="16200000">
            <a:off x="3208020" y="1430020"/>
            <a:ext cx="1346200" cy="1300480"/>
            <a:chOff x="2362200" y="2209800"/>
            <a:chExt cx="1524000" cy="2057400"/>
          </a:xfrm>
        </p:grpSpPr>
        <p:grpSp>
          <p:nvGrpSpPr>
            <p:cNvPr id="195" name="Group 186"/>
            <p:cNvGrpSpPr/>
            <p:nvPr/>
          </p:nvGrpSpPr>
          <p:grpSpPr>
            <a:xfrm>
              <a:off x="2362200" y="2209800"/>
              <a:ext cx="1524000" cy="2057400"/>
              <a:chOff x="2362200" y="2209800"/>
              <a:chExt cx="1524000" cy="2057400"/>
            </a:xfrm>
          </p:grpSpPr>
          <p:sp>
            <p:nvSpPr>
              <p:cNvPr id="197" name="Oval 13"/>
              <p:cNvSpPr/>
              <p:nvPr/>
            </p:nvSpPr>
            <p:spPr bwMode="auto">
              <a:xfrm>
                <a:off x="2362200" y="2209800"/>
                <a:ext cx="1524000" cy="2057400"/>
              </a:xfrm>
              <a:prstGeom prst="ellipse">
                <a:avLst/>
              </a:prstGeom>
              <a:noFill/>
              <a:ln w="15875" cap="flat" cmpd="sng" algn="ctr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198" name="Group 149"/>
              <p:cNvGrpSpPr/>
              <p:nvPr/>
            </p:nvGrpSpPr>
            <p:grpSpPr>
              <a:xfrm>
                <a:off x="2514600" y="2209800"/>
                <a:ext cx="609600" cy="2057400"/>
                <a:chOff x="2514600" y="2209800"/>
                <a:chExt cx="609600" cy="2057400"/>
              </a:xfrm>
            </p:grpSpPr>
            <p:cxnSp>
              <p:nvCxnSpPr>
                <p:cNvPr id="205" name="Straight Connector 204"/>
                <p:cNvCxnSpPr/>
                <p:nvPr/>
              </p:nvCxnSpPr>
              <p:spPr bwMode="auto">
                <a:xfrm>
                  <a:off x="2514600" y="26670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6" name="Straight Connector 205"/>
                <p:cNvCxnSpPr/>
                <p:nvPr/>
              </p:nvCxnSpPr>
              <p:spPr bwMode="auto">
                <a:xfrm>
                  <a:off x="2667000" y="2438400"/>
                  <a:ext cx="0" cy="1600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7" name="Straight Connector 206"/>
                <p:cNvCxnSpPr/>
                <p:nvPr/>
              </p:nvCxnSpPr>
              <p:spPr bwMode="auto">
                <a:xfrm>
                  <a:off x="2819400" y="2286000"/>
                  <a:ext cx="0" cy="19050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8" name="Straight Connector 207"/>
                <p:cNvCxnSpPr/>
                <p:nvPr/>
              </p:nvCxnSpPr>
              <p:spPr bwMode="auto">
                <a:xfrm>
                  <a:off x="29718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9" name="Straight Connector 208"/>
                <p:cNvCxnSpPr/>
                <p:nvPr/>
              </p:nvCxnSpPr>
              <p:spPr bwMode="auto">
                <a:xfrm>
                  <a:off x="31242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99" name="Group 155"/>
              <p:cNvGrpSpPr/>
              <p:nvPr/>
            </p:nvGrpSpPr>
            <p:grpSpPr>
              <a:xfrm flipH="1">
                <a:off x="3124200" y="2209800"/>
                <a:ext cx="609600" cy="2057400"/>
                <a:chOff x="2514600" y="2209800"/>
                <a:chExt cx="609600" cy="2057400"/>
              </a:xfrm>
            </p:grpSpPr>
            <p:cxnSp>
              <p:nvCxnSpPr>
                <p:cNvPr id="200" name="Straight Connector 16"/>
                <p:cNvCxnSpPr/>
                <p:nvPr/>
              </p:nvCxnSpPr>
              <p:spPr bwMode="auto">
                <a:xfrm>
                  <a:off x="2514600" y="26670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1" name="Straight Connector 17"/>
                <p:cNvCxnSpPr/>
                <p:nvPr/>
              </p:nvCxnSpPr>
              <p:spPr bwMode="auto">
                <a:xfrm>
                  <a:off x="2667000" y="2438400"/>
                  <a:ext cx="0" cy="1600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2819400" y="2286000"/>
                  <a:ext cx="0" cy="19050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29718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4" name="Straight Connector 203"/>
                <p:cNvCxnSpPr/>
                <p:nvPr/>
              </p:nvCxnSpPr>
              <p:spPr bwMode="auto">
                <a:xfrm>
                  <a:off x="31242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96" name="Oval 195"/>
            <p:cNvSpPr/>
            <p:nvPr/>
          </p:nvSpPr>
          <p:spPr bwMode="auto">
            <a:xfrm>
              <a:off x="3124200" y="3276600"/>
              <a:ext cx="76200" cy="76200"/>
            </a:xfrm>
            <a:prstGeom prst="ellipse">
              <a:avLst/>
            </a:prstGeom>
            <a:solidFill>
              <a:srgbClr val="C00000"/>
            </a:solidFill>
            <a:ln w="15875" cap="flat" cmpd="sng" algn="ctr">
              <a:solidFill>
                <a:srgbClr val="66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297680" y="1849120"/>
            <a:ext cx="1066800" cy="461665"/>
            <a:chOff x="4297680" y="1849120"/>
            <a:chExt cx="1066800" cy="461665"/>
          </a:xfrm>
        </p:grpSpPr>
        <p:cxnSp>
          <p:nvCxnSpPr>
            <p:cNvPr id="193" name="Straight Arrow Connector 192"/>
            <p:cNvCxnSpPr/>
            <p:nvPr/>
          </p:nvCxnSpPr>
          <p:spPr bwMode="auto">
            <a:xfrm flipV="1">
              <a:off x="4297680" y="2255520"/>
              <a:ext cx="1066800" cy="368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4" name="TextBox 193"/>
            <p:cNvSpPr txBox="1"/>
            <p:nvPr/>
          </p:nvSpPr>
          <p:spPr>
            <a:xfrm>
              <a:off x="4937760" y="184912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</p:grpSp>
      <p:grpSp>
        <p:nvGrpSpPr>
          <p:cNvPr id="210" name="Group 88"/>
          <p:cNvGrpSpPr/>
          <p:nvPr/>
        </p:nvGrpSpPr>
        <p:grpSpPr>
          <a:xfrm rot="18900000" flipV="1">
            <a:off x="6784340" y="3848100"/>
            <a:ext cx="1346200" cy="1300480"/>
            <a:chOff x="2362200" y="2209800"/>
            <a:chExt cx="1524000" cy="2057400"/>
          </a:xfrm>
        </p:grpSpPr>
        <p:grpSp>
          <p:nvGrpSpPr>
            <p:cNvPr id="211" name="Group 186"/>
            <p:cNvGrpSpPr/>
            <p:nvPr/>
          </p:nvGrpSpPr>
          <p:grpSpPr>
            <a:xfrm>
              <a:off x="2362200" y="2209800"/>
              <a:ext cx="1524000" cy="2057400"/>
              <a:chOff x="2362200" y="2209800"/>
              <a:chExt cx="1524000" cy="2057400"/>
            </a:xfrm>
          </p:grpSpPr>
          <p:sp>
            <p:nvSpPr>
              <p:cNvPr id="213" name="Oval 13"/>
              <p:cNvSpPr/>
              <p:nvPr/>
            </p:nvSpPr>
            <p:spPr bwMode="auto">
              <a:xfrm>
                <a:off x="2362200" y="2209800"/>
                <a:ext cx="1524000" cy="2057400"/>
              </a:xfrm>
              <a:prstGeom prst="ellipse">
                <a:avLst/>
              </a:prstGeom>
              <a:noFill/>
              <a:ln w="15875" cap="flat" cmpd="sng" algn="ctr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214" name="Group 149"/>
              <p:cNvGrpSpPr/>
              <p:nvPr/>
            </p:nvGrpSpPr>
            <p:grpSpPr>
              <a:xfrm>
                <a:off x="2514600" y="2209800"/>
                <a:ext cx="609600" cy="2057400"/>
                <a:chOff x="2514600" y="2209800"/>
                <a:chExt cx="609600" cy="2057400"/>
              </a:xfrm>
            </p:grpSpPr>
            <p:cxnSp>
              <p:nvCxnSpPr>
                <p:cNvPr id="221" name="Straight Connector 220"/>
                <p:cNvCxnSpPr/>
                <p:nvPr/>
              </p:nvCxnSpPr>
              <p:spPr bwMode="auto">
                <a:xfrm>
                  <a:off x="2514600" y="26670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2" name="Straight Connector 221"/>
                <p:cNvCxnSpPr/>
                <p:nvPr/>
              </p:nvCxnSpPr>
              <p:spPr bwMode="auto">
                <a:xfrm>
                  <a:off x="2667000" y="2438400"/>
                  <a:ext cx="0" cy="1600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3" name="Straight Connector 222"/>
                <p:cNvCxnSpPr/>
                <p:nvPr/>
              </p:nvCxnSpPr>
              <p:spPr bwMode="auto">
                <a:xfrm>
                  <a:off x="2819400" y="2286000"/>
                  <a:ext cx="0" cy="19050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4" name="Straight Connector 223"/>
                <p:cNvCxnSpPr/>
                <p:nvPr/>
              </p:nvCxnSpPr>
              <p:spPr bwMode="auto">
                <a:xfrm>
                  <a:off x="29718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5" name="Straight Connector 224"/>
                <p:cNvCxnSpPr/>
                <p:nvPr/>
              </p:nvCxnSpPr>
              <p:spPr bwMode="auto">
                <a:xfrm>
                  <a:off x="31242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5" name="Group 155"/>
              <p:cNvGrpSpPr/>
              <p:nvPr/>
            </p:nvGrpSpPr>
            <p:grpSpPr>
              <a:xfrm flipH="1">
                <a:off x="3124200" y="2209800"/>
                <a:ext cx="609600" cy="2057400"/>
                <a:chOff x="2514600" y="2209800"/>
                <a:chExt cx="609600" cy="2057400"/>
              </a:xfrm>
            </p:grpSpPr>
            <p:cxnSp>
              <p:nvCxnSpPr>
                <p:cNvPr id="216" name="Straight Connector 16"/>
                <p:cNvCxnSpPr/>
                <p:nvPr/>
              </p:nvCxnSpPr>
              <p:spPr bwMode="auto">
                <a:xfrm>
                  <a:off x="2514600" y="26670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7" name="Straight Connector 17"/>
                <p:cNvCxnSpPr/>
                <p:nvPr/>
              </p:nvCxnSpPr>
              <p:spPr bwMode="auto">
                <a:xfrm>
                  <a:off x="2667000" y="2438400"/>
                  <a:ext cx="0" cy="16002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>
                  <a:off x="2819400" y="2286000"/>
                  <a:ext cx="0" cy="19050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9" name="Straight Connector 218"/>
                <p:cNvCxnSpPr/>
                <p:nvPr/>
              </p:nvCxnSpPr>
              <p:spPr bwMode="auto">
                <a:xfrm>
                  <a:off x="29718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0" name="Straight Connector 219"/>
                <p:cNvCxnSpPr/>
                <p:nvPr/>
              </p:nvCxnSpPr>
              <p:spPr bwMode="auto">
                <a:xfrm>
                  <a:off x="3124200" y="2209800"/>
                  <a:ext cx="0" cy="205740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rgbClr val="6666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12" name="Oval 211"/>
            <p:cNvSpPr/>
            <p:nvPr/>
          </p:nvSpPr>
          <p:spPr bwMode="auto">
            <a:xfrm>
              <a:off x="3124200" y="3276600"/>
              <a:ext cx="76200" cy="76200"/>
            </a:xfrm>
            <a:prstGeom prst="ellipse">
              <a:avLst/>
            </a:prstGeom>
            <a:solidFill>
              <a:srgbClr val="C00000"/>
            </a:solidFill>
            <a:ln w="15875" cap="flat" cmpd="sng" algn="ctr">
              <a:solidFill>
                <a:srgbClr val="66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8065329" y="5090160"/>
            <a:ext cx="754657" cy="519113"/>
            <a:chOff x="49089" y="1280160"/>
            <a:chExt cx="754657" cy="519113"/>
          </a:xfrm>
        </p:grpSpPr>
        <p:sp>
          <p:nvSpPr>
            <p:cNvPr id="227" name="Right Arrow 226"/>
            <p:cNvSpPr/>
            <p:nvPr/>
          </p:nvSpPr>
          <p:spPr bwMode="auto">
            <a:xfrm rot="13148170">
              <a:off x="49089" y="1434854"/>
              <a:ext cx="626988" cy="364419"/>
            </a:xfrm>
            <a:prstGeom prst="rightArrow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26720" y="128016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6766560" y="2743200"/>
            <a:ext cx="887690" cy="1256031"/>
            <a:chOff x="4988560" y="3271520"/>
            <a:chExt cx="887690" cy="1256031"/>
          </a:xfrm>
        </p:grpSpPr>
        <p:cxnSp>
          <p:nvCxnSpPr>
            <p:cNvPr id="230" name="Straight Arrow Connector 229"/>
            <p:cNvCxnSpPr/>
            <p:nvPr/>
          </p:nvCxnSpPr>
          <p:spPr bwMode="auto">
            <a:xfrm flipV="1">
              <a:off x="4988560" y="3810000"/>
              <a:ext cx="599440" cy="71755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1" name="TextBox 230"/>
            <p:cNvSpPr txBox="1"/>
            <p:nvPr/>
          </p:nvSpPr>
          <p:spPr>
            <a:xfrm>
              <a:off x="5486400" y="327152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6004560" y="148336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 x and B get reversed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2265680" y="10668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light goes through!</a:t>
            </a:r>
            <a:endParaRPr lang="en-US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406400" y="4856480"/>
            <a:ext cx="1824082" cy="1656080"/>
            <a:chOff x="406400" y="4856480"/>
            <a:chExt cx="1824082" cy="1656080"/>
          </a:xfrm>
        </p:grpSpPr>
        <p:grpSp>
          <p:nvGrpSpPr>
            <p:cNvPr id="138" name="Group 137"/>
            <p:cNvGrpSpPr/>
            <p:nvPr/>
          </p:nvGrpSpPr>
          <p:grpSpPr>
            <a:xfrm>
              <a:off x="406400" y="4856480"/>
              <a:ext cx="1824082" cy="1656080"/>
              <a:chOff x="406400" y="4856480"/>
              <a:chExt cx="1824082" cy="1656080"/>
            </a:xfrm>
          </p:grpSpPr>
          <p:cxnSp>
            <p:nvCxnSpPr>
              <p:cNvPr id="126" name="Straight Arrow Connector 125"/>
              <p:cNvCxnSpPr/>
              <p:nvPr/>
            </p:nvCxnSpPr>
            <p:spPr bwMode="auto">
              <a:xfrm>
                <a:off x="883920" y="6146800"/>
                <a:ext cx="965200" cy="2032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9" name="Straight Arrow Connector 128"/>
              <p:cNvCxnSpPr/>
              <p:nvPr/>
            </p:nvCxnSpPr>
            <p:spPr bwMode="auto">
              <a:xfrm flipV="1">
                <a:off x="843280" y="4927600"/>
                <a:ext cx="20320" cy="123952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0" name="Straight Arrow Connector 129"/>
              <p:cNvCxnSpPr/>
              <p:nvPr/>
            </p:nvCxnSpPr>
            <p:spPr bwMode="auto">
              <a:xfrm flipV="1">
                <a:off x="853440" y="5435600"/>
                <a:ext cx="599440" cy="71755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1" name="Oval 130"/>
              <p:cNvSpPr/>
              <p:nvPr/>
            </p:nvSpPr>
            <p:spPr bwMode="auto">
              <a:xfrm>
                <a:off x="1727200" y="5628640"/>
                <a:ext cx="60960" cy="6096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798320" y="55372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  <p:sp>
            <p:nvSpPr>
              <p:cNvPr id="135" name="Arc 134"/>
              <p:cNvSpPr/>
              <p:nvPr/>
            </p:nvSpPr>
            <p:spPr bwMode="auto">
              <a:xfrm>
                <a:off x="406400" y="5598160"/>
                <a:ext cx="914400" cy="914400"/>
              </a:xfrm>
              <a:prstGeom prst="arc">
                <a:avLst>
                  <a:gd name="adj1" fmla="val 16200000"/>
                  <a:gd name="adj2" fmla="val 19049373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930400" y="61366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97840" y="485648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148" name="Straight Arrow Connector 147"/>
            <p:cNvCxnSpPr/>
            <p:nvPr/>
          </p:nvCxnSpPr>
          <p:spPr bwMode="auto">
            <a:xfrm flipV="1">
              <a:off x="853440" y="5252720"/>
              <a:ext cx="30480" cy="85979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0" name="Group 189"/>
          <p:cNvGrpSpPr/>
          <p:nvPr/>
        </p:nvGrpSpPr>
        <p:grpSpPr>
          <a:xfrm>
            <a:off x="5821680" y="5232400"/>
            <a:ext cx="2240642" cy="1574799"/>
            <a:chOff x="5821680" y="5232400"/>
            <a:chExt cx="2240642" cy="1574799"/>
          </a:xfrm>
        </p:grpSpPr>
        <p:cxnSp>
          <p:nvCxnSpPr>
            <p:cNvPr id="140" name="Straight Arrow Connector 139"/>
            <p:cNvCxnSpPr/>
            <p:nvPr/>
          </p:nvCxnSpPr>
          <p:spPr bwMode="auto">
            <a:xfrm>
              <a:off x="6766560" y="6360160"/>
              <a:ext cx="965200" cy="203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1" name="Straight Arrow Connector 140"/>
            <p:cNvCxnSpPr/>
            <p:nvPr/>
          </p:nvCxnSpPr>
          <p:spPr bwMode="auto">
            <a:xfrm flipV="1">
              <a:off x="6725920" y="5425440"/>
              <a:ext cx="0" cy="955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2" name="Straight Arrow Connector 141"/>
            <p:cNvCxnSpPr/>
            <p:nvPr/>
          </p:nvCxnSpPr>
          <p:spPr bwMode="auto">
            <a:xfrm flipH="1" flipV="1">
              <a:off x="6156960" y="5628640"/>
              <a:ext cx="599440" cy="71755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7680960" y="57505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145" name="Arc 144"/>
            <p:cNvSpPr/>
            <p:nvPr/>
          </p:nvSpPr>
          <p:spPr bwMode="auto">
            <a:xfrm rot="18879659" flipH="1">
              <a:off x="6360161" y="5892799"/>
              <a:ext cx="914400" cy="914400"/>
            </a:xfrm>
            <a:prstGeom prst="arc">
              <a:avLst>
                <a:gd name="adj1" fmla="val 16200000"/>
                <a:gd name="adj2" fmla="val 1904937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762240" y="631952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99200" y="523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153" name="Straight Arrow Connector 152"/>
            <p:cNvCxnSpPr/>
            <p:nvPr/>
          </p:nvCxnSpPr>
          <p:spPr bwMode="auto">
            <a:xfrm flipH="1" flipV="1">
              <a:off x="5821680" y="6370320"/>
              <a:ext cx="914400" cy="165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7" name="TextBox 176"/>
            <p:cNvSpPr txBox="1"/>
            <p:nvPr/>
          </p:nvSpPr>
          <p:spPr>
            <a:xfrm>
              <a:off x="7447280" y="57404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×</a:t>
              </a:r>
              <a:endParaRPr lang="en-US" b="1" dirty="0"/>
            </a:p>
          </p:txBody>
        </p:sp>
      </p:grpSp>
      <p:pic>
        <p:nvPicPr>
          <p:cNvPr id="199682" name="Picture 2" descr="Optical Isolato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8810" y="0"/>
            <a:ext cx="1799590" cy="1308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244" grpId="0"/>
      <p:bldP spid="2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 descr="http://www.dkphotonics.com/blog/wp-content/uploads/2013/09/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67" y="279289"/>
            <a:ext cx="4204607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70" y="-139587"/>
            <a:ext cx="8229600" cy="1143000"/>
          </a:xfrm>
        </p:spPr>
        <p:txBody>
          <a:bodyPr/>
          <a:lstStyle/>
          <a:p>
            <a:r>
              <a:rPr lang="en-US" sz="3200" dirty="0" smtClean="0"/>
              <a:t>Optical circulator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" name="Picture 2" descr="Image result for optical circul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7532"/>
            <a:ext cx="4572000" cy="20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thorlabs.com/Images/GuideImages/373_Circulators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1" y="1064201"/>
            <a:ext cx="3881832" cy="15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29" y="4081201"/>
            <a:ext cx="419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Bidirectional transmission over  a single fiber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4270" y="320403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Configuration of optical circulator. 1: </a:t>
            </a:r>
            <a:r>
              <a:rPr lang="en-US" sz="1400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Polarization </a:t>
            </a:r>
            <a:r>
              <a:rPr lang="en-US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beam splitter (PBS), 2: reflection prism, 3 and 6: Birefringence crystal, 4: Faraday rotator, 5: half-wave plate</a:t>
            </a:r>
            <a:endParaRPr lang="en-US" sz="1400" dirty="0"/>
          </a:p>
        </p:txBody>
      </p:sp>
      <p:pic>
        <p:nvPicPr>
          <p:cNvPr id="193540" name="Picture 4" descr="Single Mode Fiber Optic Circulato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4835020"/>
            <a:ext cx="2509837" cy="20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20629" y="4219700"/>
            <a:ext cx="419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Filtering with Fiber Bragg grating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634545" y="84471"/>
            <a:ext cx="870022" cy="379484"/>
            <a:chOff x="6634545" y="84471"/>
            <a:chExt cx="870022" cy="379484"/>
          </a:xfrm>
        </p:grpSpPr>
        <p:sp>
          <p:nvSpPr>
            <p:cNvPr id="8" name="TextBox 7"/>
            <p:cNvSpPr txBox="1"/>
            <p:nvPr/>
          </p:nvSpPr>
          <p:spPr>
            <a:xfrm>
              <a:off x="6634545" y="94623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r>
                <a:rPr lang="en-US" baseline="-25000" dirty="0" smtClean="0"/>
                <a:t>45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83270" y="84471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r>
                <a:rPr lang="en-US" baseline="-25000" dirty="0" smtClean="0"/>
                <a:t>45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34545" y="1594086"/>
            <a:ext cx="921318" cy="379484"/>
            <a:chOff x="6634545" y="1594086"/>
            <a:chExt cx="921318" cy="379484"/>
          </a:xfrm>
        </p:grpSpPr>
        <p:sp>
          <p:nvSpPr>
            <p:cNvPr id="13" name="TextBox 12"/>
            <p:cNvSpPr txBox="1"/>
            <p:nvPr/>
          </p:nvSpPr>
          <p:spPr>
            <a:xfrm>
              <a:off x="6634545" y="160423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r>
                <a:rPr lang="en-US" baseline="-25000" dirty="0" smtClean="0"/>
                <a:t>45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3270" y="1594086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r>
                <a:rPr lang="en-US" baseline="-25000" dirty="0" smtClean="0"/>
                <a:t>-45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75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6" y="-15382"/>
            <a:ext cx="8229600" cy="1143000"/>
          </a:xfrm>
        </p:spPr>
        <p:txBody>
          <a:bodyPr/>
          <a:lstStyle/>
          <a:p>
            <a:r>
              <a:rPr lang="en-US" sz="3200" dirty="0" smtClean="0"/>
              <a:t>Optical Activity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94562" name="Picture 2" descr="polari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64" name="Picture 4" descr="polari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66" name="Picture 6" descr="polari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6" y="1835579"/>
            <a:ext cx="5514975" cy="23812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78400" y="3539859"/>
            <a:ext cx="4029075" cy="2447575"/>
            <a:chOff x="4572000" y="3839274"/>
            <a:chExt cx="4029075" cy="2447575"/>
          </a:xfrm>
        </p:grpSpPr>
        <p:pic>
          <p:nvPicPr>
            <p:cNvPr id="194568" name="Picture 8" descr="image13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053" y="3839274"/>
              <a:ext cx="3744293" cy="2405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4572000" y="5042249"/>
              <a:ext cx="4029075" cy="1244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194570" name="Picture 10" descr="https://chem.libretexts.org/@api/deki/files/19089/molecule.png?revision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6" y="4356897"/>
            <a:ext cx="4371153" cy="20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7784" y="6304510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Two enantiomers of a tetrahedral complex.</a:t>
            </a:r>
            <a:endParaRPr lang="en-US" dirty="0">
              <a:latin typeface="+mn-lt"/>
            </a:endParaRPr>
          </a:p>
        </p:txBody>
      </p:sp>
      <p:pic>
        <p:nvPicPr>
          <p:cNvPr id="194572" name="Picture 12" descr="image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22" y="5259403"/>
            <a:ext cx="3382354" cy="141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19824" y="126874"/>
            <a:ext cx="2787651" cy="3563950"/>
            <a:chOff x="6219824" y="126874"/>
            <a:chExt cx="2787651" cy="3563950"/>
          </a:xfrm>
        </p:grpSpPr>
        <p:pic>
          <p:nvPicPr>
            <p:cNvPr id="196610" name="Picture 2" descr="https://upload.wikimedia.org/wikipedia/commons/4/4c/Neptunea_-_links%26rechts_gewonden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9854" y="126874"/>
              <a:ext cx="2240292" cy="2043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219824" y="2090386"/>
              <a:ext cx="2787651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/>
                <a:t>Shells of two different species of sea snail: on the left is the normally sinistral (left-handed) shell of </a:t>
              </a:r>
              <a:r>
                <a:rPr lang="en-US" sz="1400" i="1" dirty="0"/>
                <a:t>Neptunea angulata</a:t>
              </a:r>
              <a:r>
                <a:rPr lang="en-US" sz="1400" dirty="0"/>
                <a:t>, on the right is the normally dextral (right-handed) shell of </a:t>
              </a:r>
              <a:r>
                <a:rPr lang="en-US" sz="1400" i="1" dirty="0"/>
                <a:t>Neptunea </a:t>
              </a:r>
              <a:r>
                <a:rPr lang="en-US" sz="1400" i="1" dirty="0" err="1"/>
                <a:t>despecta</a:t>
              </a:r>
              <a:endParaRPr lang="en-US" sz="1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21176" y="833839"/>
            <a:ext cx="57092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Optical activity is phenomenon of circular birefringence that occurs in certain materials, called </a:t>
            </a:r>
            <a:r>
              <a:rPr lang="en-US" sz="1400" i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chiral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that occurs without any external field. In chemistry, a molecule or ion is called chiral if it cannot be superposed on its mirror image by any combination of rotations and translations.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66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8" name="Picture 6" descr="Coil Spring Clipar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572" y="2065336"/>
            <a:ext cx="1126256" cy="15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09" y="-136045"/>
            <a:ext cx="8229600" cy="1143000"/>
          </a:xfrm>
        </p:spPr>
        <p:txBody>
          <a:bodyPr/>
          <a:lstStyle/>
          <a:p>
            <a:r>
              <a:rPr lang="en-US" sz="3200" dirty="0" smtClean="0"/>
              <a:t>Origin of optical activity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30171" y="1650504"/>
            <a:ext cx="2851245" cy="3234253"/>
            <a:chOff x="330171" y="1650504"/>
            <a:chExt cx="2851245" cy="3234253"/>
          </a:xfrm>
        </p:grpSpPr>
        <p:sp>
          <p:nvSpPr>
            <p:cNvPr id="11" name="TextBox 10"/>
            <p:cNvSpPr txBox="1"/>
            <p:nvPr/>
          </p:nvSpPr>
          <p:spPr>
            <a:xfrm>
              <a:off x="647767" y="45154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21595" y="16505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1334" y="36949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pic>
          <p:nvPicPr>
            <p:cNvPr id="187394" name="Picture 2" descr="Wedding Ring PNG Images, free wedding ring clipart pictures - FreeIcons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154" y="2714942"/>
              <a:ext cx="1116276" cy="73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>
              <a:off x="647767" y="1814016"/>
              <a:ext cx="2505075" cy="2886075"/>
              <a:chOff x="647767" y="1814016"/>
              <a:chExt cx="2505075" cy="2886075"/>
            </a:xfrm>
          </p:grpSpPr>
          <p:cxnSp>
            <p:nvCxnSpPr>
              <p:cNvPr id="5" name="Straight Arrow Connector 4"/>
              <p:cNvCxnSpPr/>
              <p:nvPr/>
            </p:nvCxnSpPr>
            <p:spPr bwMode="auto">
              <a:xfrm flipH="1" flipV="1">
                <a:off x="1752667" y="1814016"/>
                <a:ext cx="19050" cy="188595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" name="Straight Arrow Connector 6"/>
              <p:cNvCxnSpPr/>
              <p:nvPr/>
            </p:nvCxnSpPr>
            <p:spPr bwMode="auto">
              <a:xfrm>
                <a:off x="1800292" y="3699966"/>
                <a:ext cx="135255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flipH="1">
                <a:off x="647767" y="3699966"/>
                <a:ext cx="1123951" cy="1000125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flipH="1" flipV="1">
                <a:off x="1752667" y="1814016"/>
                <a:ext cx="9525" cy="126894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pic>
          <p:nvPicPr>
            <p:cNvPr id="19" name="Picture 2" descr="Wedding Ring PNG Images, free wedding ring clipart pictures - FreeIcons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3" y="1999367"/>
              <a:ext cx="1116276" cy="73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30171" y="2584172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“molecule”</a:t>
              </a:r>
              <a:endParaRPr lang="en-US" sz="16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96239" y="2871835"/>
            <a:ext cx="1960372" cy="759541"/>
            <a:chOff x="896239" y="2871835"/>
            <a:chExt cx="1960372" cy="759541"/>
          </a:xfrm>
        </p:grpSpPr>
        <p:grpSp>
          <p:nvGrpSpPr>
            <p:cNvPr id="32" name="Group 31"/>
            <p:cNvGrpSpPr/>
            <p:nvPr/>
          </p:nvGrpSpPr>
          <p:grpSpPr>
            <a:xfrm>
              <a:off x="2452375" y="3231266"/>
              <a:ext cx="404236" cy="400110"/>
              <a:chOff x="2452375" y="3231266"/>
              <a:chExt cx="404236" cy="40011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452375" y="3231266"/>
                <a:ext cx="356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>
                <a:off x="2452375" y="3592571"/>
                <a:ext cx="404236" cy="0"/>
              </a:xfrm>
              <a:prstGeom prst="straightConnector1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33" name="TextBox 32"/>
            <p:cNvSpPr txBox="1"/>
            <p:nvPr/>
          </p:nvSpPr>
          <p:spPr>
            <a:xfrm>
              <a:off x="2239577" y="289829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6239" y="2871835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56526" y="1545442"/>
            <a:ext cx="1182881" cy="2108713"/>
            <a:chOff x="1356526" y="1545442"/>
            <a:chExt cx="1182881" cy="2108713"/>
          </a:xfrm>
        </p:grpSpPr>
        <p:sp>
          <p:nvSpPr>
            <p:cNvPr id="39" name="TextBox 38"/>
            <p:cNvSpPr txBox="1"/>
            <p:nvPr/>
          </p:nvSpPr>
          <p:spPr>
            <a:xfrm>
              <a:off x="1920327" y="1583144"/>
              <a:ext cx="619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H,B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rot="16200000">
              <a:off x="1718950" y="1747560"/>
              <a:ext cx="404236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1438342" y="3202952"/>
              <a:ext cx="647700" cy="76430"/>
            </a:xfrm>
            <a:custGeom>
              <a:avLst/>
              <a:gdLst>
                <a:gd name="connsiteX0" fmla="*/ 0 w 647700"/>
                <a:gd name="connsiteY0" fmla="*/ 19050 h 76430"/>
                <a:gd name="connsiteX1" fmla="*/ 285750 w 647700"/>
                <a:gd name="connsiteY1" fmla="*/ 76200 h 76430"/>
                <a:gd name="connsiteX2" fmla="*/ 647700 w 647700"/>
                <a:gd name="connsiteY2" fmla="*/ 0 h 7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76430">
                  <a:moveTo>
                    <a:pt x="0" y="19050"/>
                  </a:moveTo>
                  <a:cubicBezTo>
                    <a:pt x="88900" y="49212"/>
                    <a:pt x="177800" y="79375"/>
                    <a:pt x="285750" y="76200"/>
                  </a:cubicBezTo>
                  <a:cubicBezTo>
                    <a:pt x="393700" y="73025"/>
                    <a:pt x="520700" y="36512"/>
                    <a:pt x="647700" y="0"/>
                  </a:cubicBezTo>
                </a:path>
              </a:pathLst>
            </a:cu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1464346" y="2526768"/>
              <a:ext cx="647700" cy="76430"/>
            </a:xfrm>
            <a:custGeom>
              <a:avLst/>
              <a:gdLst>
                <a:gd name="connsiteX0" fmla="*/ 0 w 647700"/>
                <a:gd name="connsiteY0" fmla="*/ 19050 h 76430"/>
                <a:gd name="connsiteX1" fmla="*/ 285750 w 647700"/>
                <a:gd name="connsiteY1" fmla="*/ 76200 h 76430"/>
                <a:gd name="connsiteX2" fmla="*/ 647700 w 647700"/>
                <a:gd name="connsiteY2" fmla="*/ 0 h 7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76430">
                  <a:moveTo>
                    <a:pt x="0" y="19050"/>
                  </a:moveTo>
                  <a:cubicBezTo>
                    <a:pt x="88900" y="49212"/>
                    <a:pt x="177800" y="79375"/>
                    <a:pt x="285750" y="76200"/>
                  </a:cubicBezTo>
                  <a:cubicBezTo>
                    <a:pt x="393700" y="73025"/>
                    <a:pt x="520700" y="36512"/>
                    <a:pt x="647700" y="0"/>
                  </a:cubicBezTo>
                </a:path>
              </a:pathLst>
            </a:cu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56526" y="325404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5829" y="4926388"/>
            <a:ext cx="3672800" cy="369332"/>
            <a:chOff x="1242154" y="4789558"/>
            <a:chExt cx="3672800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242154" y="4789558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Dipole                 along x direction </a:t>
              </a:r>
              <a:endParaRPr lang="en-US" dirty="0"/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>
              <p:extLst/>
            </p:nvPr>
          </p:nvGraphicFramePr>
          <p:xfrm>
            <a:off x="2017713" y="4792358"/>
            <a:ext cx="9271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70" name="Equation" r:id="rId5" imgW="596880" imgH="228600" progId="Equation.DSMT4">
                    <p:embed/>
                  </p:oleObj>
                </mc:Choice>
                <mc:Fallback>
                  <p:oleObj name="Equation" r:id="rId5" imgW="596880" imgH="228600" progId="Equation.DSMT4">
                    <p:embed/>
                    <p:pic>
                      <p:nvPicPr>
                        <p:cNvPr id="38" name="Object 3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17713" y="4792358"/>
                          <a:ext cx="9271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Group 89"/>
          <p:cNvGrpSpPr/>
          <p:nvPr/>
        </p:nvGrpSpPr>
        <p:grpSpPr>
          <a:xfrm>
            <a:off x="198259" y="5377834"/>
            <a:ext cx="3343384" cy="568325"/>
            <a:chOff x="198259" y="5377834"/>
            <a:chExt cx="3343384" cy="568325"/>
          </a:xfrm>
        </p:grpSpPr>
        <p:graphicFrame>
          <p:nvGraphicFramePr>
            <p:cNvPr id="44" name="Object 43"/>
            <p:cNvGraphicFramePr>
              <a:graphicFrameLocks noChangeAspect="1"/>
            </p:cNvGraphicFramePr>
            <p:nvPr>
              <p:extLst/>
            </p:nvPr>
          </p:nvGraphicFramePr>
          <p:xfrm>
            <a:off x="2681218" y="5377834"/>
            <a:ext cx="860425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71" name="Equation" r:id="rId7" imgW="596880" imgH="393480" progId="Equation.DSMT4">
                    <p:embed/>
                  </p:oleObj>
                </mc:Choice>
                <mc:Fallback>
                  <p:oleObj name="Equation" r:id="rId7" imgW="596880" imgH="39348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81218" y="5377834"/>
                          <a:ext cx="860425" cy="568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98259" y="5477331"/>
              <a:ext cx="2480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According to Lenz rule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29647" y="1650504"/>
            <a:ext cx="3172486" cy="3234253"/>
            <a:chOff x="8930" y="1650504"/>
            <a:chExt cx="3172486" cy="3234253"/>
          </a:xfrm>
        </p:grpSpPr>
        <p:sp>
          <p:nvSpPr>
            <p:cNvPr id="51" name="TextBox 50"/>
            <p:cNvSpPr txBox="1"/>
            <p:nvPr/>
          </p:nvSpPr>
          <p:spPr>
            <a:xfrm>
              <a:off x="647767" y="45154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21595" y="16505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1334" y="36949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47767" y="1814016"/>
              <a:ext cx="2505075" cy="2886075"/>
              <a:chOff x="647767" y="1814016"/>
              <a:chExt cx="2505075" cy="2886075"/>
            </a:xfrm>
          </p:grpSpPr>
          <p:cxnSp>
            <p:nvCxnSpPr>
              <p:cNvPr id="58" name="Straight Arrow Connector 57"/>
              <p:cNvCxnSpPr/>
              <p:nvPr/>
            </p:nvCxnSpPr>
            <p:spPr bwMode="auto">
              <a:xfrm flipH="1" flipV="1">
                <a:off x="1752667" y="1814016"/>
                <a:ext cx="19050" cy="188595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1800292" y="3699966"/>
                <a:ext cx="135255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 flipH="1">
                <a:off x="647767" y="3699966"/>
                <a:ext cx="1123951" cy="1000125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H="1" flipV="1">
                <a:off x="1752667" y="1814016"/>
                <a:ext cx="9525" cy="126894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57" name="TextBox 56"/>
            <p:cNvSpPr txBox="1"/>
            <p:nvPr/>
          </p:nvSpPr>
          <p:spPr>
            <a:xfrm>
              <a:off x="8930" y="2337951"/>
              <a:ext cx="1302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“chiral molecule”</a:t>
              </a:r>
              <a:endParaRPr lang="en-US" sz="16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54796" y="2905439"/>
            <a:ext cx="1960372" cy="759541"/>
            <a:chOff x="896239" y="2871835"/>
            <a:chExt cx="1960372" cy="759541"/>
          </a:xfrm>
        </p:grpSpPr>
        <p:grpSp>
          <p:nvGrpSpPr>
            <p:cNvPr id="63" name="Group 62"/>
            <p:cNvGrpSpPr/>
            <p:nvPr/>
          </p:nvGrpSpPr>
          <p:grpSpPr>
            <a:xfrm>
              <a:off x="2452375" y="3231266"/>
              <a:ext cx="404236" cy="400110"/>
              <a:chOff x="2452375" y="3231266"/>
              <a:chExt cx="404236" cy="40011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452375" y="3231266"/>
                <a:ext cx="356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2452375" y="3592571"/>
                <a:ext cx="404236" cy="0"/>
              </a:xfrm>
              <a:prstGeom prst="straightConnector1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2239577" y="289829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6239" y="2871835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067964" y="1431462"/>
            <a:ext cx="1429890" cy="2110956"/>
            <a:chOff x="1109517" y="1545442"/>
            <a:chExt cx="1429890" cy="2110956"/>
          </a:xfrm>
        </p:grpSpPr>
        <p:sp>
          <p:nvSpPr>
            <p:cNvPr id="69" name="TextBox 68"/>
            <p:cNvSpPr txBox="1"/>
            <p:nvPr/>
          </p:nvSpPr>
          <p:spPr>
            <a:xfrm>
              <a:off x="1920327" y="1583144"/>
              <a:ext cx="619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H,B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rot="16200000">
              <a:off x="1718950" y="1747560"/>
              <a:ext cx="404236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Freeform 70"/>
            <p:cNvSpPr/>
            <p:nvPr/>
          </p:nvSpPr>
          <p:spPr bwMode="auto">
            <a:xfrm rot="21073014">
              <a:off x="1434635" y="3270115"/>
              <a:ext cx="647700" cy="76430"/>
            </a:xfrm>
            <a:custGeom>
              <a:avLst/>
              <a:gdLst>
                <a:gd name="connsiteX0" fmla="*/ 0 w 647700"/>
                <a:gd name="connsiteY0" fmla="*/ 19050 h 76430"/>
                <a:gd name="connsiteX1" fmla="*/ 285750 w 647700"/>
                <a:gd name="connsiteY1" fmla="*/ 76200 h 76430"/>
                <a:gd name="connsiteX2" fmla="*/ 647700 w 647700"/>
                <a:gd name="connsiteY2" fmla="*/ 0 h 7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76430">
                  <a:moveTo>
                    <a:pt x="0" y="19050"/>
                  </a:moveTo>
                  <a:cubicBezTo>
                    <a:pt x="88900" y="49212"/>
                    <a:pt x="177800" y="79375"/>
                    <a:pt x="285750" y="76200"/>
                  </a:cubicBezTo>
                  <a:cubicBezTo>
                    <a:pt x="393700" y="73025"/>
                    <a:pt x="520700" y="36512"/>
                    <a:pt x="647700" y="0"/>
                  </a:cubicBezTo>
                </a:path>
              </a:pathLst>
            </a:cu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 rot="21014013">
              <a:off x="1509664" y="2680324"/>
              <a:ext cx="647700" cy="76430"/>
            </a:xfrm>
            <a:custGeom>
              <a:avLst/>
              <a:gdLst>
                <a:gd name="connsiteX0" fmla="*/ 0 w 647700"/>
                <a:gd name="connsiteY0" fmla="*/ 19050 h 76430"/>
                <a:gd name="connsiteX1" fmla="*/ 285750 w 647700"/>
                <a:gd name="connsiteY1" fmla="*/ 76200 h 76430"/>
                <a:gd name="connsiteX2" fmla="*/ 647700 w 647700"/>
                <a:gd name="connsiteY2" fmla="*/ 0 h 7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76430">
                  <a:moveTo>
                    <a:pt x="0" y="19050"/>
                  </a:moveTo>
                  <a:cubicBezTo>
                    <a:pt x="88900" y="49212"/>
                    <a:pt x="177800" y="79375"/>
                    <a:pt x="285750" y="76200"/>
                  </a:cubicBezTo>
                  <a:cubicBezTo>
                    <a:pt x="393700" y="73025"/>
                    <a:pt x="520700" y="36512"/>
                    <a:pt x="647700" y="0"/>
                  </a:cubicBezTo>
                </a:path>
              </a:pathLst>
            </a:cu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09517" y="32562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105081" y="4881546"/>
            <a:ext cx="470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Helical current – charges move along y as well 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4968566" y="2810306"/>
            <a:ext cx="1963944" cy="862295"/>
            <a:chOff x="892667" y="2769081"/>
            <a:chExt cx="1963944" cy="862295"/>
          </a:xfrm>
        </p:grpSpPr>
        <p:grpSp>
          <p:nvGrpSpPr>
            <p:cNvPr id="76" name="Group 75"/>
            <p:cNvGrpSpPr/>
            <p:nvPr/>
          </p:nvGrpSpPr>
          <p:grpSpPr>
            <a:xfrm>
              <a:off x="2452375" y="3231266"/>
              <a:ext cx="404236" cy="400110"/>
              <a:chOff x="2452375" y="3231266"/>
              <a:chExt cx="404236" cy="40011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452375" y="3231266"/>
                <a:ext cx="356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2452375" y="3592571"/>
                <a:ext cx="404236" cy="0"/>
              </a:xfrm>
              <a:prstGeom prst="straightConnector1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77" name="TextBox 76"/>
            <p:cNvSpPr txBox="1"/>
            <p:nvPr/>
          </p:nvSpPr>
          <p:spPr>
            <a:xfrm>
              <a:off x="2212187" y="276908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92667" y="3046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</p:grpSp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5235381" y="5471183"/>
          <a:ext cx="984444" cy="492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72" name="Equation" r:id="rId9" imgW="838080" imgH="419040" progId="Equation.DSMT4">
                  <p:embed/>
                </p:oleObj>
              </mc:Choice>
              <mc:Fallback>
                <p:oleObj name="Equation" r:id="rId9" imgW="838080" imgH="41904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35381" y="5471183"/>
                        <a:ext cx="984444" cy="492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2424134" y="4200028"/>
            <a:ext cx="914400" cy="386508"/>
            <a:chOff x="2424134" y="4200028"/>
            <a:chExt cx="914400" cy="386508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2484780" y="4200028"/>
              <a:ext cx="55109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81" name="Object 80"/>
            <p:cNvGraphicFramePr>
              <a:graphicFrameLocks noChangeAspect="1"/>
            </p:cNvGraphicFramePr>
            <p:nvPr>
              <p:extLst/>
            </p:nvPr>
          </p:nvGraphicFramePr>
          <p:xfrm>
            <a:off x="2424134" y="4243636"/>
            <a:ext cx="9144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73" name="Equation" r:id="rId11" imgW="914400" imgH="342900" progId="Equation.DSMT4">
                    <p:embed/>
                  </p:oleObj>
                </mc:Choice>
                <mc:Fallback>
                  <p:oleObj name="Equation" r:id="rId11" imgW="914400" imgH="342900" progId="Equation.DSMT4">
                    <p:embed/>
                    <p:pic>
                      <p:nvPicPr>
                        <p:cNvPr id="81" name="Object 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24134" y="4243636"/>
                          <a:ext cx="9144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Group 85"/>
          <p:cNvGrpSpPr/>
          <p:nvPr/>
        </p:nvGrpSpPr>
        <p:grpSpPr>
          <a:xfrm>
            <a:off x="5728597" y="4126118"/>
            <a:ext cx="914400" cy="386508"/>
            <a:chOff x="2424134" y="4200028"/>
            <a:chExt cx="914400" cy="386508"/>
          </a:xfrm>
        </p:grpSpPr>
        <p:cxnSp>
          <p:nvCxnSpPr>
            <p:cNvPr id="87" name="Straight Arrow Connector 86"/>
            <p:cNvCxnSpPr/>
            <p:nvPr/>
          </p:nvCxnSpPr>
          <p:spPr bwMode="auto">
            <a:xfrm>
              <a:off x="2484780" y="4200028"/>
              <a:ext cx="55109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88" name="Object 87"/>
            <p:cNvGraphicFramePr>
              <a:graphicFrameLocks noChangeAspect="1"/>
            </p:cNvGraphicFramePr>
            <p:nvPr>
              <p:extLst/>
            </p:nvPr>
          </p:nvGraphicFramePr>
          <p:xfrm>
            <a:off x="2424134" y="4243636"/>
            <a:ext cx="9144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74" name="Equation" r:id="rId13" imgW="914400" imgH="342900" progId="Equation.DSMT4">
                    <p:embed/>
                  </p:oleObj>
                </mc:Choice>
                <mc:Fallback>
                  <p:oleObj name="Equation" r:id="rId13" imgW="914400" imgH="342900" progId="Equation.DSMT4">
                    <p:embed/>
                    <p:pic>
                      <p:nvPicPr>
                        <p:cNvPr id="88" name="Object 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24134" y="4243636"/>
                          <a:ext cx="9144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9" name="Straight Arrow Connector 88"/>
          <p:cNvCxnSpPr/>
          <p:nvPr/>
        </p:nvCxnSpPr>
        <p:spPr bwMode="auto">
          <a:xfrm flipH="1" flipV="1">
            <a:off x="6902051" y="3021751"/>
            <a:ext cx="13117" cy="2034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85" name="Object 84"/>
          <p:cNvGraphicFramePr>
            <a:graphicFrameLocks noChangeAspect="1"/>
          </p:cNvGraphicFramePr>
          <p:nvPr>
            <p:extLst/>
          </p:nvPr>
        </p:nvGraphicFramePr>
        <p:xfrm>
          <a:off x="6838528" y="3073268"/>
          <a:ext cx="9715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75" name="Equation" r:id="rId14" imgW="971588" imgH="485877" progId="Equation.DSMT4">
                  <p:embed/>
                </p:oleObj>
              </mc:Choice>
              <mc:Fallback>
                <p:oleObj name="Equation" r:id="rId14" imgW="971588" imgH="485877" progId="Equation.DSMT4">
                  <p:embed/>
                  <p:pic>
                    <p:nvPicPr>
                      <p:cNvPr id="85" name="Object 8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38528" y="3073268"/>
                        <a:ext cx="97155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1188324" y="6307989"/>
            <a:ext cx="5612550" cy="455613"/>
            <a:chOff x="223838" y="1052226"/>
            <a:chExt cx="5612550" cy="455613"/>
          </a:xfrm>
        </p:grpSpPr>
        <p:graphicFrame>
          <p:nvGraphicFramePr>
            <p:cNvPr id="94" name="Object 93"/>
            <p:cNvGraphicFramePr>
              <a:graphicFrameLocks noChangeAspect="1"/>
            </p:cNvGraphicFramePr>
            <p:nvPr>
              <p:extLst/>
            </p:nvPr>
          </p:nvGraphicFramePr>
          <p:xfrm>
            <a:off x="3479801" y="1052226"/>
            <a:ext cx="1090612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76" name="Equation" r:id="rId16" imgW="939600" imgH="393480" progId="Equation.DSMT4">
                    <p:embed/>
                  </p:oleObj>
                </mc:Choice>
                <mc:Fallback>
                  <p:oleObj name="Equation" r:id="rId16" imgW="939600" imgH="393480" progId="Equation.DSMT4">
                    <p:embed/>
                    <p:pic>
                      <p:nvPicPr>
                        <p:cNvPr id="94" name="Object 9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479801" y="1052226"/>
                          <a:ext cx="1090612" cy="455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TextBox 94"/>
            <p:cNvSpPr txBox="1"/>
            <p:nvPr/>
          </p:nvSpPr>
          <p:spPr>
            <a:xfrm>
              <a:off x="223838" y="1067970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 of chiral entity</a:t>
              </a:r>
              <a:endParaRPr lang="en-US" dirty="0"/>
            </a:p>
          </p:txBody>
        </p:sp>
        <p:graphicFrame>
          <p:nvGraphicFramePr>
            <p:cNvPr id="96" name="Object 95"/>
            <p:cNvGraphicFramePr>
              <a:graphicFrameLocks noChangeAspect="1"/>
            </p:cNvGraphicFramePr>
            <p:nvPr>
              <p:extLst/>
            </p:nvPr>
          </p:nvGraphicFramePr>
          <p:xfrm>
            <a:off x="4920401" y="1078483"/>
            <a:ext cx="915987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77" name="Equation" r:id="rId18" imgW="609480" imgH="228600" progId="Equation.DSMT4">
                    <p:embed/>
                  </p:oleObj>
                </mc:Choice>
                <mc:Fallback>
                  <p:oleObj name="Equation" r:id="rId18" imgW="609480" imgH="228600" progId="Equation.DSMT4">
                    <p:embed/>
                    <p:pic>
                      <p:nvPicPr>
                        <p:cNvPr id="96" name="Object 9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920401" y="1078483"/>
                          <a:ext cx="915987" cy="344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4429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022"/>
            <a:ext cx="8229600" cy="1143000"/>
          </a:xfrm>
        </p:spPr>
        <p:txBody>
          <a:bodyPr/>
          <a:lstStyle/>
          <a:p>
            <a:r>
              <a:rPr lang="en-US" sz="3200" dirty="0" smtClean="0"/>
              <a:t>Optical activity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13056"/>
            <a:ext cx="2133600" cy="476250"/>
          </a:xfrm>
        </p:spPr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78333"/>
              </p:ext>
            </p:extLst>
          </p:nvPr>
        </p:nvGraphicFramePr>
        <p:xfrm>
          <a:off x="250825" y="1646238"/>
          <a:ext cx="3328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0" name="Equation" r:id="rId3" imgW="2565360" imgH="393480" progId="Equation.DSMT4">
                  <p:embed/>
                </p:oleObj>
              </mc:Choice>
              <mc:Fallback>
                <p:oleObj name="Equation" r:id="rId3" imgW="2565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1646238"/>
                        <a:ext cx="332898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873864" y="1671871"/>
            <a:ext cx="1843944" cy="485500"/>
            <a:chOff x="3687247" y="1671871"/>
            <a:chExt cx="1843944" cy="485500"/>
          </a:xfrm>
        </p:grpSpPr>
        <p:sp>
          <p:nvSpPr>
            <p:cNvPr id="7" name="TextBox 6"/>
            <p:cNvSpPr txBox="1"/>
            <p:nvPr/>
          </p:nvSpPr>
          <p:spPr>
            <a:xfrm>
              <a:off x="3687247" y="175706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</a:t>
              </a:r>
              <a:endParaRPr lang="en-US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90011"/>
                </p:ext>
              </p:extLst>
            </p:nvPr>
          </p:nvGraphicFramePr>
          <p:xfrm>
            <a:off x="4309610" y="1671871"/>
            <a:ext cx="1221581" cy="48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61" name="Equation" r:id="rId5" imgW="990360" imgH="393480" progId="Equation.DSMT4">
                    <p:embed/>
                  </p:oleObj>
                </mc:Choice>
                <mc:Fallback>
                  <p:oleObj name="Equation" r:id="rId5" imgW="9903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09610" y="1671871"/>
                          <a:ext cx="1221581" cy="48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115282"/>
              </p:ext>
            </p:extLst>
          </p:nvPr>
        </p:nvGraphicFramePr>
        <p:xfrm>
          <a:off x="288925" y="2317750"/>
          <a:ext cx="6070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2" name="Equation" r:id="rId7" imgW="4114800" imgH="279360" progId="Equation.DSMT4">
                  <p:embed/>
                </p:oleObj>
              </mc:Choice>
              <mc:Fallback>
                <p:oleObj name="Equation" r:id="rId7" imgW="4114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925" y="2317750"/>
                        <a:ext cx="60706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9030" y="3254537"/>
            <a:ext cx="8905364" cy="584200"/>
            <a:chOff x="0" y="3224784"/>
            <a:chExt cx="8905364" cy="584200"/>
          </a:xfrm>
        </p:grpSpPr>
        <p:sp>
          <p:nvSpPr>
            <p:cNvPr id="11" name="TextBox 10"/>
            <p:cNvSpPr txBox="1"/>
            <p:nvPr/>
          </p:nvSpPr>
          <p:spPr>
            <a:xfrm>
              <a:off x="0" y="3337116"/>
              <a:ext cx="5378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Consider wave propagating along z direction, then </a:t>
              </a:r>
              <a:endParaRPr lang="en-US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4657686"/>
                </p:ext>
              </p:extLst>
            </p:nvPr>
          </p:nvGraphicFramePr>
          <p:xfrm>
            <a:off x="5349364" y="3224784"/>
            <a:ext cx="35560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63" name="Equation" r:id="rId9" imgW="2933640" imgH="482400" progId="Equation.DSMT4">
                    <p:embed/>
                  </p:oleObj>
                </mc:Choice>
                <mc:Fallback>
                  <p:oleObj name="Equation" r:id="rId9" imgW="293364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349364" y="3224784"/>
                          <a:ext cx="3556000" cy="584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52710"/>
              </p:ext>
            </p:extLst>
          </p:nvPr>
        </p:nvGraphicFramePr>
        <p:xfrm>
          <a:off x="223838" y="4067175"/>
          <a:ext cx="18129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4" name="Equation" r:id="rId11" imgW="1371600" imgH="279360" progId="Equation.DSMT4">
                  <p:embed/>
                </p:oleObj>
              </mc:Choice>
              <mc:Fallback>
                <p:oleObj name="Equation" r:id="rId11" imgW="1371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3838" y="4067175"/>
                        <a:ext cx="1812925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7302500" y="2377477"/>
            <a:ext cx="1725152" cy="768852"/>
            <a:chOff x="7302500" y="2377477"/>
            <a:chExt cx="1725152" cy="768852"/>
          </a:xfrm>
        </p:grpSpPr>
        <p:sp>
          <p:nvSpPr>
            <p:cNvPr id="14" name="TextBox 13"/>
            <p:cNvSpPr txBox="1"/>
            <p:nvPr/>
          </p:nvSpPr>
          <p:spPr>
            <a:xfrm>
              <a:off x="7302500" y="2377477"/>
              <a:ext cx="1725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90 degrees rotation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 flipH="1">
              <a:off x="8296275" y="2628521"/>
              <a:ext cx="57150" cy="5178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0" name="Rectangle 19"/>
          <p:cNvSpPr/>
          <p:nvPr/>
        </p:nvSpPr>
        <p:spPr>
          <a:xfrm>
            <a:off x="2214126" y="4082953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Gyration tensor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68793"/>
              </p:ext>
            </p:extLst>
          </p:nvPr>
        </p:nvGraphicFramePr>
        <p:xfrm>
          <a:off x="4067939" y="3848674"/>
          <a:ext cx="1852216" cy="85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5" name="Equation" r:id="rId13" imgW="1536480" imgH="711000" progId="Equation.DSMT4">
                  <p:embed/>
                </p:oleObj>
              </mc:Choice>
              <mc:Fallback>
                <p:oleObj name="Equation" r:id="rId13" imgW="1536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7939" y="3848674"/>
                        <a:ext cx="1852216" cy="857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79206"/>
              </p:ext>
            </p:extLst>
          </p:nvPr>
        </p:nvGraphicFramePr>
        <p:xfrm>
          <a:off x="6145213" y="4078288"/>
          <a:ext cx="155098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6" name="Equation" r:id="rId15" imgW="1079280" imgH="241200" progId="Equation.DSMT4">
                  <p:embed/>
                </p:oleObj>
              </mc:Choice>
              <mc:Fallback>
                <p:oleObj name="Equation" r:id="rId15" imgW="1079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45213" y="4078288"/>
                        <a:ext cx="1550987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118510"/>
              </p:ext>
            </p:extLst>
          </p:nvPr>
        </p:nvGraphicFramePr>
        <p:xfrm>
          <a:off x="440072" y="5157871"/>
          <a:ext cx="946398" cy="33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7" name="Equation" r:id="rId17" imgW="723600" imgH="253800" progId="Equation.DSMT4">
                  <p:embed/>
                </p:oleObj>
              </mc:Choice>
              <mc:Fallback>
                <p:oleObj name="Equation" r:id="rId17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0072" y="5157871"/>
                        <a:ext cx="946398" cy="332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236221"/>
              </p:ext>
            </p:extLst>
          </p:nvPr>
        </p:nvGraphicFramePr>
        <p:xfrm>
          <a:off x="1909762" y="4894384"/>
          <a:ext cx="2828926" cy="85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8" name="Equation" r:id="rId19" imgW="2425680" imgH="736560" progId="Equation.DSMT4">
                  <p:embed/>
                </p:oleObj>
              </mc:Choice>
              <mc:Fallback>
                <p:oleObj name="Equation" r:id="rId19" imgW="24256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09762" y="4894384"/>
                        <a:ext cx="2828926" cy="85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23838" y="1003005"/>
            <a:ext cx="5868849" cy="537560"/>
            <a:chOff x="223838" y="1003005"/>
            <a:chExt cx="5868849" cy="53756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23838" y="1028978"/>
              <a:ext cx="5868849" cy="51158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7116907"/>
                </p:ext>
              </p:extLst>
            </p:nvPr>
          </p:nvGraphicFramePr>
          <p:xfrm>
            <a:off x="3522633" y="1003005"/>
            <a:ext cx="1090612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69" name="Equation" r:id="rId21" imgW="939600" imgH="393480" progId="Equation.DSMT4">
                    <p:embed/>
                  </p:oleObj>
                </mc:Choice>
                <mc:Fallback>
                  <p:oleObj name="Equation" r:id="rId21" imgW="9396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22633" y="1003005"/>
                          <a:ext cx="1090612" cy="455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23838" y="1067970"/>
              <a:ext cx="2903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 of a chiral entity</a:t>
              </a:r>
              <a:endParaRPr lang="en-US" dirty="0"/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8107113"/>
                </p:ext>
              </p:extLst>
            </p:nvPr>
          </p:nvGraphicFramePr>
          <p:xfrm>
            <a:off x="4920401" y="1078483"/>
            <a:ext cx="915987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70" name="Equation" r:id="rId23" imgW="609480" imgH="228600" progId="Equation.DSMT4">
                    <p:embed/>
                  </p:oleObj>
                </mc:Choice>
                <mc:Fallback>
                  <p:oleObj name="Equation" r:id="rId23" imgW="609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920401" y="1078483"/>
                          <a:ext cx="915987" cy="344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4838874" y="4940266"/>
            <a:ext cx="371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Sign changes with direction of propagation – indicates reciprocity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6400" y="5854867"/>
            <a:ext cx="211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with Faraday effect </a:t>
            </a:r>
            <a:endParaRPr lang="en-US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268193"/>
              </p:ext>
            </p:extLst>
          </p:nvPr>
        </p:nvGraphicFramePr>
        <p:xfrm>
          <a:off x="2594670" y="5927163"/>
          <a:ext cx="1855926" cy="797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1" name="Equation" r:id="rId25" imgW="1714320" imgH="736560" progId="Equation.DSMT4">
                  <p:embed/>
                </p:oleObj>
              </mc:Choice>
              <mc:Fallback>
                <p:oleObj name="Equation" r:id="rId25" imgW="17143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94670" y="5927163"/>
                        <a:ext cx="1855926" cy="797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795836" y="5801194"/>
            <a:ext cx="3890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Sign does not depend on direction of propagation-only on the direction of magnetic field –no reciprocity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06400" y="2808400"/>
            <a:ext cx="5124791" cy="397410"/>
            <a:chOff x="406400" y="2808400"/>
            <a:chExt cx="5124791" cy="397410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2836478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Gyration vector</a:t>
              </a:r>
              <a:endParaRPr lang="en-US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9457205"/>
                </p:ext>
              </p:extLst>
            </p:nvPr>
          </p:nvGraphicFramePr>
          <p:xfrm>
            <a:off x="2335182" y="2808400"/>
            <a:ext cx="120491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72" name="Equation" r:id="rId27" imgW="812520" imgH="241200" progId="Equation.DSMT4">
                    <p:embed/>
                  </p:oleObj>
                </mc:Choice>
                <mc:Fallback>
                  <p:oleObj name="Equation" r:id="rId27" imgW="8125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335182" y="2808400"/>
                          <a:ext cx="1204913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3633623" y="281923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(dimensionless)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406400" y="2836478"/>
              <a:ext cx="5124791" cy="369332"/>
            </a:xfrm>
            <a:prstGeom prst="roundRect">
              <a:avLst/>
            </a:prstGeom>
            <a:solidFill>
              <a:srgbClr val="00B0F0">
                <a:alpha val="16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4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29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5790"/>
            <a:ext cx="8229600" cy="1143000"/>
          </a:xfrm>
        </p:spPr>
        <p:txBody>
          <a:bodyPr/>
          <a:lstStyle/>
          <a:p>
            <a:r>
              <a:rPr lang="en-US" sz="3200" dirty="0" smtClean="0"/>
              <a:t>Polarization rotation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2412" y="2011414"/>
            <a:ext cx="7481888" cy="393700"/>
            <a:chOff x="252412" y="2011414"/>
            <a:chExt cx="7481888" cy="393700"/>
          </a:xfrm>
        </p:grpSpPr>
        <p:sp>
          <p:nvSpPr>
            <p:cNvPr id="7" name="TextBox 6"/>
            <p:cNvSpPr txBox="1"/>
            <p:nvPr/>
          </p:nvSpPr>
          <p:spPr>
            <a:xfrm>
              <a:off x="252412" y="2028897"/>
              <a:ext cx="580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Phase shift between two circular polarizations </a:t>
              </a:r>
              <a:endParaRPr lang="en-US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300231"/>
                </p:ext>
              </p:extLst>
            </p:nvPr>
          </p:nvGraphicFramePr>
          <p:xfrm>
            <a:off x="5372100" y="2011414"/>
            <a:ext cx="2362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80" name="Equation" r:id="rId3" imgW="2361960" imgH="393480" progId="Equation.DSMT4">
                    <p:embed/>
                  </p:oleObj>
                </mc:Choice>
                <mc:Fallback>
                  <p:oleObj name="Equation" r:id="rId3" imgW="23619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72100" y="2011414"/>
                          <a:ext cx="23622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421923" y="3517980"/>
            <a:ext cx="4607277" cy="552305"/>
            <a:chOff x="421923" y="3517980"/>
            <a:chExt cx="4607277" cy="552305"/>
          </a:xfrm>
        </p:grpSpPr>
        <p:sp>
          <p:nvSpPr>
            <p:cNvPr id="10" name="TextBox 9"/>
            <p:cNvSpPr txBox="1"/>
            <p:nvPr/>
          </p:nvSpPr>
          <p:spPr>
            <a:xfrm>
              <a:off x="421923" y="3598174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Optical rotary power</a:t>
              </a:r>
              <a:endParaRPr lang="en-US" dirty="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976951"/>
                </p:ext>
              </p:extLst>
            </p:nvPr>
          </p:nvGraphicFramePr>
          <p:xfrm>
            <a:off x="3019424" y="3517980"/>
            <a:ext cx="2009776" cy="552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81" name="Equation" r:id="rId5" imgW="1663560" imgH="457200" progId="Equation.DSMT4">
                    <p:embed/>
                  </p:oleObj>
                </mc:Choice>
                <mc:Fallback>
                  <p:oleObj name="Equation" r:id="rId5" imgW="166356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19424" y="3517980"/>
                          <a:ext cx="2009776" cy="5523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457200" y="2687216"/>
            <a:ext cx="7358062" cy="549438"/>
            <a:chOff x="457200" y="2687216"/>
            <a:chExt cx="7358062" cy="549438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2789987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Rotation angle </a:t>
              </a:r>
              <a:endParaRPr lang="en-US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1825929"/>
                </p:ext>
              </p:extLst>
            </p:nvPr>
          </p:nvGraphicFramePr>
          <p:xfrm>
            <a:off x="2389010" y="2759749"/>
            <a:ext cx="1492250" cy="476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82" name="Equation" r:id="rId7" imgW="1231560" imgH="393480" progId="Equation.DSMT4">
                    <p:embed/>
                  </p:oleObj>
                </mc:Choice>
                <mc:Fallback>
                  <p:oleObj name="Equation" r:id="rId7" imgW="1231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89010" y="2759749"/>
                          <a:ext cx="1492250" cy="4769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4291012" y="2687216"/>
              <a:ext cx="35242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Rotation is reversed for backward propagation – no isolation! </a:t>
              </a:r>
              <a:endParaRPr lang="en-US" sz="1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29153" y="3540717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strong dispersion 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4850" y="887443"/>
            <a:ext cx="5842312" cy="1031834"/>
            <a:chOff x="664850" y="887443"/>
            <a:chExt cx="5842312" cy="1031834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6433417"/>
                </p:ext>
              </p:extLst>
            </p:nvPr>
          </p:nvGraphicFramePr>
          <p:xfrm>
            <a:off x="4024312" y="887443"/>
            <a:ext cx="2482850" cy="1031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83" name="Equation" r:id="rId9" imgW="1955520" imgH="812520" progId="Equation.DSMT4">
                    <p:embed/>
                  </p:oleObj>
                </mc:Choice>
                <mc:Fallback>
                  <p:oleObj name="Equation" r:id="rId9" imgW="1955520" imgH="812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24312" y="887443"/>
                          <a:ext cx="2482850" cy="10318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64850" y="1244259"/>
              <a:ext cx="2847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Just as for Faraday effect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8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unded Rectangle 180"/>
          <p:cNvSpPr/>
          <p:nvPr/>
        </p:nvSpPr>
        <p:spPr bwMode="auto">
          <a:xfrm>
            <a:off x="152400" y="4343400"/>
            <a:ext cx="5181600" cy="914400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r>
              <a:rPr lang="en-US" sz="3200" dirty="0" smtClean="0"/>
              <a:t>Time reciprocity</a:t>
            </a:r>
            <a:endParaRPr lang="en-US" sz="3200" dirty="0"/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2816225" cy="194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" name="TextBox 111"/>
          <p:cNvSpPr txBox="1"/>
          <p:nvPr/>
        </p:nvSpPr>
        <p:spPr>
          <a:xfrm>
            <a:off x="2819400" y="1447800"/>
            <a:ext cx="182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arrangement does stop the light reflected from the mirror from coming back</a:t>
            </a:r>
            <a:endParaRPr lang="en-US" sz="1400" dirty="0"/>
          </a:p>
        </p:txBody>
      </p:sp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990600"/>
            <a:ext cx="2949575" cy="199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2" name="TextBox 171"/>
          <p:cNvSpPr txBox="1"/>
          <p:nvPr/>
        </p:nvSpPr>
        <p:spPr>
          <a:xfrm>
            <a:off x="7162800" y="15240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But it does not stop the light originating on the right from going left</a:t>
            </a:r>
            <a:endParaRPr 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81000" y="3048000"/>
            <a:ext cx="759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reason is time reciprocity of linear, non-magnetic and lossless optics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0" y="5334000"/>
            <a:ext cx="580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a set  two second order differential equations:</a:t>
            </a:r>
            <a:endParaRPr lang="en-US" dirty="0"/>
          </a:p>
        </p:txBody>
      </p:sp>
      <p:graphicFrame>
        <p:nvGraphicFramePr>
          <p:cNvPr id="175" name="Object 174"/>
          <p:cNvGraphicFramePr>
            <a:graphicFrameLocks noChangeAspect="1"/>
          </p:cNvGraphicFramePr>
          <p:nvPr/>
        </p:nvGraphicFramePr>
        <p:xfrm>
          <a:off x="304800" y="4495800"/>
          <a:ext cx="236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2" name="Equation" r:id="rId5" imgW="1574640" imgH="457200" progId="Equation.DSMT4">
                  <p:embed/>
                </p:oleObj>
              </mc:Choice>
              <mc:Fallback>
                <p:oleObj name="Equation" r:id="rId5" imgW="157464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2362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5" name="Object 7"/>
          <p:cNvGraphicFramePr>
            <a:graphicFrameLocks noChangeAspect="1"/>
          </p:cNvGraphicFramePr>
          <p:nvPr/>
        </p:nvGraphicFramePr>
        <p:xfrm>
          <a:off x="3286125" y="4086225"/>
          <a:ext cx="952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3" name="Equation" r:id="rId7" imgW="634680" imgH="164880" progId="Equation.DSMT4">
                  <p:embed/>
                </p:oleObj>
              </mc:Choice>
              <mc:Fallback>
                <p:oleObj name="Equation" r:id="rId7" imgW="63468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086225"/>
                        <a:ext cx="95250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6" name="Object 8"/>
          <p:cNvGraphicFramePr>
            <a:graphicFrameLocks noChangeAspect="1"/>
          </p:cNvGraphicFramePr>
          <p:nvPr/>
        </p:nvGraphicFramePr>
        <p:xfrm>
          <a:off x="2971800" y="3429000"/>
          <a:ext cx="1733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4" name="Equation" r:id="rId9" imgW="1155600" imgH="419040" progId="Equation.DSMT4">
                  <p:embed/>
                </p:oleObj>
              </mc:Choice>
              <mc:Fallback>
                <p:oleObj name="Equation" r:id="rId9" imgW="1155600" imgH="419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17335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7" name="Object 9"/>
          <p:cNvGraphicFramePr>
            <a:graphicFrameLocks noChangeAspect="1"/>
          </p:cNvGraphicFramePr>
          <p:nvPr/>
        </p:nvGraphicFramePr>
        <p:xfrm>
          <a:off x="457200" y="3429000"/>
          <a:ext cx="1733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5" name="Equation" r:id="rId11" imgW="1155600" imgH="419040" progId="Equation.DSMT4">
                  <p:embed/>
                </p:oleObj>
              </mc:Choice>
              <mc:Fallback>
                <p:oleObj name="Equation" r:id="rId11" imgW="1155600" imgH="419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17335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8" name="Object 10"/>
          <p:cNvGraphicFramePr>
            <a:graphicFrameLocks noChangeAspect="1"/>
          </p:cNvGraphicFramePr>
          <p:nvPr/>
        </p:nvGraphicFramePr>
        <p:xfrm>
          <a:off x="381000" y="4038600"/>
          <a:ext cx="24574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6" name="Equation" r:id="rId13" imgW="1638000" imgH="228600" progId="Equation.DSMT4">
                  <p:embed/>
                </p:oleObj>
              </mc:Choice>
              <mc:Fallback>
                <p:oleObj name="Equation" r:id="rId13" imgW="16380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24574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9" name="Object 11"/>
          <p:cNvGraphicFramePr>
            <a:graphicFrameLocks noChangeAspect="1"/>
          </p:cNvGraphicFramePr>
          <p:nvPr/>
        </p:nvGraphicFramePr>
        <p:xfrm>
          <a:off x="2895600" y="4495800"/>
          <a:ext cx="20002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7" name="Equation" r:id="rId15" imgW="1333440" imgH="419040" progId="Equation.DSMT4">
                  <p:embed/>
                </p:oleObj>
              </mc:Choice>
              <mc:Fallback>
                <p:oleObj name="Equation" r:id="rId15" imgW="1333440" imgH="419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20002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TextBox 183"/>
          <p:cNvSpPr txBox="1"/>
          <p:nvPr/>
        </p:nvSpPr>
        <p:spPr>
          <a:xfrm>
            <a:off x="152400" y="5791200"/>
            <a:ext cx="779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reverse the sign of time both equations will stay unchanged – hence the time reciprocity if only electric forces are considered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12" grpId="0"/>
      <p:bldP spid="172" grpId="0"/>
      <p:bldP spid="173" grpId="0"/>
      <p:bldP spid="174" grpId="0"/>
      <p:bldP spid="1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377"/>
            <a:ext cx="8229600" cy="1143000"/>
          </a:xfrm>
        </p:spPr>
        <p:txBody>
          <a:bodyPr/>
          <a:lstStyle/>
          <a:p>
            <a:r>
              <a:rPr lang="en-US" sz="3200" dirty="0" smtClean="0"/>
              <a:t>Optically active crystals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01690" y="1098623"/>
            <a:ext cx="3896399" cy="5613951"/>
            <a:chOff x="3001690" y="1098623"/>
            <a:chExt cx="3896399" cy="56139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1690" y="1107524"/>
              <a:ext cx="3896399" cy="560505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3001690" y="1098623"/>
              <a:ext cx="11620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6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r>
              <a:rPr lang="en-US" sz="3200" dirty="0" smtClean="0"/>
              <a:t>Nonreciprocity with Magnetic field</a:t>
            </a:r>
            <a:endParaRPr lang="en-US" sz="3200" dirty="0"/>
          </a:p>
        </p:txBody>
      </p:sp>
      <p:graphicFrame>
        <p:nvGraphicFramePr>
          <p:cNvPr id="176136" name="Object 8"/>
          <p:cNvGraphicFramePr>
            <a:graphicFrameLocks noChangeAspect="1"/>
          </p:cNvGraphicFramePr>
          <p:nvPr/>
        </p:nvGraphicFramePr>
        <p:xfrm>
          <a:off x="304800" y="1143000"/>
          <a:ext cx="1733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5" name="Equation" r:id="rId3" imgW="1155600" imgH="419040" progId="Equation.DSMT4">
                  <p:embed/>
                </p:oleObj>
              </mc:Choice>
              <mc:Fallback>
                <p:oleObj name="Equation" r:id="rId3" imgW="115560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17335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1219200" y="2057400"/>
            <a:ext cx="1101298" cy="2274332"/>
            <a:chOff x="1219200" y="2057400"/>
            <a:chExt cx="1101298" cy="2274332"/>
          </a:xfrm>
        </p:grpSpPr>
        <p:cxnSp>
          <p:nvCxnSpPr>
            <p:cNvPr id="23" name="Straight Connector 22"/>
            <p:cNvCxnSpPr/>
            <p:nvPr/>
          </p:nvCxnSpPr>
          <p:spPr bwMode="auto">
            <a:xfrm>
              <a:off x="1219200" y="2209800"/>
              <a:ext cx="533400" cy="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828800" y="205740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+V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>
              <a:off x="1219200" y="4191000"/>
              <a:ext cx="533400" cy="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905000" y="3962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-V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8600" y="2819400"/>
            <a:ext cx="609600" cy="725269"/>
            <a:chOff x="304800" y="2475131"/>
            <a:chExt cx="609600" cy="725269"/>
          </a:xfrm>
        </p:grpSpPr>
        <p:grpSp>
          <p:nvGrpSpPr>
            <p:cNvPr id="21" name="Group 20"/>
            <p:cNvGrpSpPr/>
            <p:nvPr/>
          </p:nvGrpSpPr>
          <p:grpSpPr>
            <a:xfrm>
              <a:off x="304800" y="2895600"/>
              <a:ext cx="304800" cy="304800"/>
              <a:chOff x="533400" y="2667000"/>
              <a:chExt cx="304800" cy="304800"/>
            </a:xfrm>
          </p:grpSpPr>
          <p:sp>
            <p:nvSpPr>
              <p:cNvPr id="18" name="Oval 17"/>
              <p:cNvSpPr/>
              <p:nvPr/>
            </p:nvSpPr>
            <p:spPr bwMode="auto">
              <a:xfrm>
                <a:off x="533400" y="26670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 bwMode="auto">
              <a:xfrm>
                <a:off x="609600" y="28194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8" name="Straight Arrow Connector 27"/>
            <p:cNvCxnSpPr>
              <a:stCxn id="18" idx="6"/>
            </p:cNvCxnSpPr>
            <p:nvPr/>
          </p:nvCxnSpPr>
          <p:spPr bwMode="auto">
            <a:xfrm>
              <a:off x="609600" y="30480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304800" y="2475131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8200" y="2819400"/>
            <a:ext cx="838200" cy="646331"/>
            <a:chOff x="76200" y="2627531"/>
            <a:chExt cx="838200" cy="646331"/>
          </a:xfrm>
        </p:grpSpPr>
        <p:grpSp>
          <p:nvGrpSpPr>
            <p:cNvPr id="33" name="Group 20"/>
            <p:cNvGrpSpPr/>
            <p:nvPr/>
          </p:nvGrpSpPr>
          <p:grpSpPr>
            <a:xfrm>
              <a:off x="304800" y="2895600"/>
              <a:ext cx="304800" cy="304800"/>
              <a:chOff x="533400" y="2667000"/>
              <a:chExt cx="304800" cy="304800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533400" y="26670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 bwMode="auto">
              <a:xfrm>
                <a:off x="609600" y="28194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" name="Straight Arrow Connector 33"/>
            <p:cNvCxnSpPr>
              <a:stCxn id="36" idx="6"/>
            </p:cNvCxnSpPr>
            <p:nvPr/>
          </p:nvCxnSpPr>
          <p:spPr bwMode="auto">
            <a:xfrm flipV="1">
              <a:off x="609600" y="2971800"/>
              <a:ext cx="3048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76200" y="2627531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2</a:t>
              </a:r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00200" y="2514600"/>
            <a:ext cx="838200" cy="646331"/>
            <a:chOff x="0" y="2743200"/>
            <a:chExt cx="838200" cy="646331"/>
          </a:xfrm>
        </p:grpSpPr>
        <p:grpSp>
          <p:nvGrpSpPr>
            <p:cNvPr id="40" name="Group 20"/>
            <p:cNvGrpSpPr/>
            <p:nvPr/>
          </p:nvGrpSpPr>
          <p:grpSpPr>
            <a:xfrm>
              <a:off x="304800" y="2895600"/>
              <a:ext cx="304800" cy="304800"/>
              <a:chOff x="533400" y="2667000"/>
              <a:chExt cx="304800" cy="30480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533400" y="26670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>
                <a:off x="609600" y="28194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1" name="Straight Arrow Connector 40"/>
            <p:cNvCxnSpPr>
              <a:stCxn id="43" idx="6"/>
            </p:cNvCxnSpPr>
            <p:nvPr/>
          </p:nvCxnSpPr>
          <p:spPr bwMode="auto">
            <a:xfrm flipV="1">
              <a:off x="609600" y="2895600"/>
              <a:ext cx="228600" cy="15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0" y="27432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3</a:t>
              </a:r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33600" y="1828800"/>
            <a:ext cx="685800" cy="646331"/>
            <a:chOff x="76200" y="2590800"/>
            <a:chExt cx="685800" cy="646331"/>
          </a:xfrm>
        </p:grpSpPr>
        <p:grpSp>
          <p:nvGrpSpPr>
            <p:cNvPr id="47" name="Group 20"/>
            <p:cNvGrpSpPr/>
            <p:nvPr/>
          </p:nvGrpSpPr>
          <p:grpSpPr>
            <a:xfrm>
              <a:off x="304800" y="2895600"/>
              <a:ext cx="304800" cy="304800"/>
              <a:chOff x="533400" y="2667000"/>
              <a:chExt cx="304800" cy="3048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533400" y="26670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609600" y="28194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" name="Straight Arrow Connector 47"/>
            <p:cNvCxnSpPr>
              <a:stCxn id="50" idx="6"/>
            </p:cNvCxnSpPr>
            <p:nvPr/>
          </p:nvCxnSpPr>
          <p:spPr bwMode="auto">
            <a:xfrm flipV="1">
              <a:off x="609600" y="2895600"/>
              <a:ext cx="152400" cy="15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76200" y="25908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4</a:t>
              </a:r>
              <a:endParaRPr lang="en-US" dirty="0" smtClean="0"/>
            </a:p>
            <a:p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301240" y="166116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reverse direction 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590800" y="2438400"/>
            <a:ext cx="762000" cy="874931"/>
            <a:chOff x="304800" y="2895600"/>
            <a:chExt cx="762000" cy="874931"/>
          </a:xfrm>
        </p:grpSpPr>
        <p:grpSp>
          <p:nvGrpSpPr>
            <p:cNvPr id="55" name="Group 20"/>
            <p:cNvGrpSpPr/>
            <p:nvPr/>
          </p:nvGrpSpPr>
          <p:grpSpPr>
            <a:xfrm>
              <a:off x="304800" y="2895600"/>
              <a:ext cx="304800" cy="304800"/>
              <a:chOff x="533400" y="2667000"/>
              <a:chExt cx="304800" cy="304800"/>
            </a:xfrm>
          </p:grpSpPr>
          <p:sp>
            <p:nvSpPr>
              <p:cNvPr id="58" name="Oval 57"/>
              <p:cNvSpPr/>
              <p:nvPr/>
            </p:nvSpPr>
            <p:spPr bwMode="auto">
              <a:xfrm>
                <a:off x="533400" y="26670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 bwMode="auto">
              <a:xfrm>
                <a:off x="609600" y="28194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6" name="Straight Arrow Connector 55"/>
            <p:cNvCxnSpPr>
              <a:stCxn id="58" idx="6"/>
            </p:cNvCxnSpPr>
            <p:nvPr/>
          </p:nvCxnSpPr>
          <p:spPr bwMode="auto">
            <a:xfrm flipH="1">
              <a:off x="304800" y="3048000"/>
              <a:ext cx="3048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457200" y="312420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-v</a:t>
              </a:r>
              <a:r>
                <a:rPr lang="en-US" baseline="-25000" dirty="0" smtClean="0"/>
                <a:t>4</a:t>
              </a:r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981200" y="2971800"/>
            <a:ext cx="914400" cy="874931"/>
            <a:chOff x="152400" y="2895600"/>
            <a:chExt cx="914400" cy="874931"/>
          </a:xfrm>
        </p:grpSpPr>
        <p:grpSp>
          <p:nvGrpSpPr>
            <p:cNvPr id="62" name="Group 20"/>
            <p:cNvGrpSpPr/>
            <p:nvPr/>
          </p:nvGrpSpPr>
          <p:grpSpPr>
            <a:xfrm>
              <a:off x="304800" y="2895600"/>
              <a:ext cx="304800" cy="304800"/>
              <a:chOff x="533400" y="2667000"/>
              <a:chExt cx="304800" cy="304800"/>
            </a:xfrm>
          </p:grpSpPr>
          <p:sp>
            <p:nvSpPr>
              <p:cNvPr id="65" name="Oval 64"/>
              <p:cNvSpPr/>
              <p:nvPr/>
            </p:nvSpPr>
            <p:spPr bwMode="auto">
              <a:xfrm>
                <a:off x="533400" y="26670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>
                <a:off x="609600" y="28194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3" name="Straight Arrow Connector 62"/>
            <p:cNvCxnSpPr/>
            <p:nvPr/>
          </p:nvCxnSpPr>
          <p:spPr bwMode="auto">
            <a:xfrm flipH="1">
              <a:off x="152400" y="3048000"/>
              <a:ext cx="3810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457200" y="312420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-v</a:t>
              </a:r>
              <a:r>
                <a:rPr lang="en-US" baseline="-25000" dirty="0" smtClean="0"/>
                <a:t>3</a:t>
              </a:r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14400" y="3429000"/>
            <a:ext cx="1066800" cy="874931"/>
            <a:chOff x="0" y="2895600"/>
            <a:chExt cx="1066800" cy="874931"/>
          </a:xfrm>
        </p:grpSpPr>
        <p:grpSp>
          <p:nvGrpSpPr>
            <p:cNvPr id="69" name="Group 20"/>
            <p:cNvGrpSpPr/>
            <p:nvPr/>
          </p:nvGrpSpPr>
          <p:grpSpPr>
            <a:xfrm>
              <a:off x="304800" y="2895600"/>
              <a:ext cx="304800" cy="304800"/>
              <a:chOff x="533400" y="2667000"/>
              <a:chExt cx="304800" cy="304800"/>
            </a:xfrm>
          </p:grpSpPr>
          <p:sp>
            <p:nvSpPr>
              <p:cNvPr id="72" name="Oval 71"/>
              <p:cNvSpPr/>
              <p:nvPr/>
            </p:nvSpPr>
            <p:spPr bwMode="auto">
              <a:xfrm>
                <a:off x="533400" y="26670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 bwMode="auto">
              <a:xfrm>
                <a:off x="609600" y="28194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0" name="Straight Arrow Connector 69"/>
            <p:cNvCxnSpPr/>
            <p:nvPr/>
          </p:nvCxnSpPr>
          <p:spPr bwMode="auto">
            <a:xfrm flipH="1">
              <a:off x="0" y="3048000"/>
              <a:ext cx="457200" cy="15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457200" y="312420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-v</a:t>
              </a:r>
              <a:r>
                <a:rPr lang="en-US" baseline="-25000" dirty="0" smtClean="0"/>
                <a:t>2</a:t>
              </a:r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0" y="3657600"/>
            <a:ext cx="1066800" cy="874931"/>
            <a:chOff x="0" y="2895600"/>
            <a:chExt cx="1066800" cy="874931"/>
          </a:xfrm>
        </p:grpSpPr>
        <p:grpSp>
          <p:nvGrpSpPr>
            <p:cNvPr id="76" name="Group 20"/>
            <p:cNvGrpSpPr/>
            <p:nvPr/>
          </p:nvGrpSpPr>
          <p:grpSpPr>
            <a:xfrm>
              <a:off x="304800" y="2895600"/>
              <a:ext cx="304800" cy="304800"/>
              <a:chOff x="533400" y="2667000"/>
              <a:chExt cx="304800" cy="304800"/>
            </a:xfrm>
          </p:grpSpPr>
          <p:sp>
            <p:nvSpPr>
              <p:cNvPr id="79" name="Oval 78"/>
              <p:cNvSpPr/>
              <p:nvPr/>
            </p:nvSpPr>
            <p:spPr bwMode="auto">
              <a:xfrm>
                <a:off x="533400" y="26670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 bwMode="auto">
              <a:xfrm>
                <a:off x="609600" y="28194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7" name="Straight Arrow Connector 76"/>
            <p:cNvCxnSpPr/>
            <p:nvPr/>
          </p:nvCxnSpPr>
          <p:spPr bwMode="auto">
            <a:xfrm flipH="1">
              <a:off x="0" y="30480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457200" y="312420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-v</a:t>
              </a:r>
              <a:r>
                <a:rPr lang="en-US" baseline="-25000" dirty="0" smtClean="0"/>
                <a:t>2</a:t>
              </a:r>
              <a:endParaRPr lang="en-US" dirty="0" smtClean="0"/>
            </a:p>
            <a:p>
              <a:endParaRPr 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28600" y="44196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up where we have started from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533400" y="1981200"/>
            <a:ext cx="381000" cy="685800"/>
            <a:chOff x="533400" y="1981200"/>
            <a:chExt cx="381000" cy="685800"/>
          </a:xfrm>
        </p:grpSpPr>
        <p:sp>
          <p:nvSpPr>
            <p:cNvPr id="85" name="TextBox 84"/>
            <p:cNvSpPr txBox="1"/>
            <p:nvPr/>
          </p:nvSpPr>
          <p:spPr>
            <a:xfrm>
              <a:off x="533400" y="22860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  <p:sp>
          <p:nvSpPr>
            <p:cNvPr id="86" name="Down Arrow 85"/>
            <p:cNvSpPr/>
            <p:nvPr/>
          </p:nvSpPr>
          <p:spPr bwMode="auto">
            <a:xfrm>
              <a:off x="762000" y="1981200"/>
              <a:ext cx="152400" cy="685800"/>
            </a:xfrm>
            <a:prstGeom prst="down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93640" y="110236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we have DC magnetic field?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5614988" y="1457325"/>
            <a:ext cx="3227065" cy="628650"/>
            <a:chOff x="5614988" y="1457325"/>
            <a:chExt cx="3227065" cy="628650"/>
          </a:xfrm>
        </p:grpSpPr>
        <p:graphicFrame>
          <p:nvGraphicFramePr>
            <p:cNvPr id="17716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736884"/>
                </p:ext>
              </p:extLst>
            </p:nvPr>
          </p:nvGraphicFramePr>
          <p:xfrm>
            <a:off x="5614988" y="1457325"/>
            <a:ext cx="163830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26" name="Equation" r:id="rId5" imgW="1091880" imgH="419040" progId="Equation.DSMT4">
                    <p:embed/>
                  </p:oleObj>
                </mc:Choice>
                <mc:Fallback>
                  <p:oleObj name="Equation" r:id="rId5" imgW="1091880" imgH="419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4988" y="1457325"/>
                          <a:ext cx="1638300" cy="628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TextBox 95"/>
            <p:cNvSpPr txBox="1"/>
            <p:nvPr/>
          </p:nvSpPr>
          <p:spPr>
            <a:xfrm>
              <a:off x="7233920" y="1564640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Lorentz Force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912360" y="2148840"/>
            <a:ext cx="609600" cy="694789"/>
            <a:chOff x="304800" y="2505611"/>
            <a:chExt cx="609600" cy="694789"/>
          </a:xfrm>
        </p:grpSpPr>
        <p:grpSp>
          <p:nvGrpSpPr>
            <p:cNvPr id="99" name="Group 20"/>
            <p:cNvGrpSpPr/>
            <p:nvPr/>
          </p:nvGrpSpPr>
          <p:grpSpPr>
            <a:xfrm>
              <a:off x="304800" y="2895600"/>
              <a:ext cx="304800" cy="304800"/>
              <a:chOff x="533400" y="2667000"/>
              <a:chExt cx="304800" cy="304800"/>
            </a:xfrm>
          </p:grpSpPr>
          <p:sp>
            <p:nvSpPr>
              <p:cNvPr id="102" name="Oval 101"/>
              <p:cNvSpPr/>
              <p:nvPr/>
            </p:nvSpPr>
            <p:spPr bwMode="auto">
              <a:xfrm>
                <a:off x="533400" y="26670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 bwMode="auto">
              <a:xfrm>
                <a:off x="609600" y="28194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0" name="Straight Arrow Connector 99"/>
            <p:cNvCxnSpPr>
              <a:stCxn id="102" idx="6"/>
            </p:cNvCxnSpPr>
            <p:nvPr/>
          </p:nvCxnSpPr>
          <p:spPr bwMode="auto">
            <a:xfrm>
              <a:off x="609600" y="30480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335280" y="2505611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dirty="0" smtClean="0"/>
            </a:p>
            <a:p>
              <a:endParaRPr lang="en-US" dirty="0"/>
            </a:p>
          </p:txBody>
        </p:sp>
      </p:grpSp>
      <p:sp>
        <p:nvSpPr>
          <p:cNvPr id="104" name="Down Arrow 103"/>
          <p:cNvSpPr/>
          <p:nvPr/>
        </p:nvSpPr>
        <p:spPr bwMode="auto">
          <a:xfrm>
            <a:off x="5191760" y="2875280"/>
            <a:ext cx="223520" cy="406400"/>
          </a:xfrm>
          <a:prstGeom prst="downArrow">
            <a:avLst/>
          </a:prstGeom>
          <a:solidFill>
            <a:srgbClr val="33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 rot="407195">
            <a:off x="5934640" y="2270760"/>
            <a:ext cx="659200" cy="1101980"/>
            <a:chOff x="5822880" y="2270760"/>
            <a:chExt cx="659200" cy="1101980"/>
          </a:xfrm>
        </p:grpSpPr>
        <p:grpSp>
          <p:nvGrpSpPr>
            <p:cNvPr id="105" name="Group 104"/>
            <p:cNvGrpSpPr/>
            <p:nvPr/>
          </p:nvGrpSpPr>
          <p:grpSpPr>
            <a:xfrm>
              <a:off x="5836920" y="2270760"/>
              <a:ext cx="645160" cy="694789"/>
              <a:chOff x="304800" y="2505611"/>
              <a:chExt cx="645160" cy="694789"/>
            </a:xfrm>
          </p:grpSpPr>
          <p:grpSp>
            <p:nvGrpSpPr>
              <p:cNvPr id="106" name="Group 20"/>
              <p:cNvGrpSpPr/>
              <p:nvPr/>
            </p:nvGrpSpPr>
            <p:grpSpPr>
              <a:xfrm>
                <a:off x="304800" y="2895600"/>
                <a:ext cx="304800" cy="304800"/>
                <a:chOff x="533400" y="2667000"/>
                <a:chExt cx="304800" cy="304800"/>
              </a:xfrm>
            </p:grpSpPr>
            <p:sp>
              <p:nvSpPr>
                <p:cNvPr id="109" name="Oval 108"/>
                <p:cNvSpPr/>
                <p:nvPr/>
              </p:nvSpPr>
              <p:spPr bwMode="auto">
                <a:xfrm>
                  <a:off x="533400" y="2667000"/>
                  <a:ext cx="304800" cy="3048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 bwMode="auto">
                <a:xfrm>
                  <a:off x="609600" y="2819400"/>
                  <a:ext cx="1524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07" name="Straight Arrow Connector 106"/>
              <p:cNvCxnSpPr>
                <a:stCxn id="109" idx="6"/>
              </p:cNvCxnSpPr>
              <p:nvPr/>
            </p:nvCxnSpPr>
            <p:spPr bwMode="auto">
              <a:xfrm>
                <a:off x="609600" y="3048000"/>
                <a:ext cx="340360" cy="9261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8" name="TextBox 107"/>
              <p:cNvSpPr txBox="1"/>
              <p:nvPr/>
            </p:nvSpPr>
            <p:spPr>
              <a:xfrm>
                <a:off x="335280" y="2505611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  <p:sp>
          <p:nvSpPr>
            <p:cNvPr id="119" name="Down Arrow 118"/>
            <p:cNvSpPr/>
            <p:nvPr/>
          </p:nvSpPr>
          <p:spPr bwMode="auto">
            <a:xfrm rot="780000">
              <a:off x="5822880" y="2977648"/>
              <a:ext cx="229053" cy="395092"/>
            </a:xfrm>
            <a:prstGeom prst="downArrow">
              <a:avLst/>
            </a:prstGeom>
            <a:solidFill>
              <a:srgbClr val="33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 rot="2023020">
            <a:off x="6523920" y="2727959"/>
            <a:ext cx="659200" cy="1101980"/>
            <a:chOff x="5822880" y="2270760"/>
            <a:chExt cx="659200" cy="1101980"/>
          </a:xfrm>
        </p:grpSpPr>
        <p:grpSp>
          <p:nvGrpSpPr>
            <p:cNvPr id="123" name="Group 104"/>
            <p:cNvGrpSpPr/>
            <p:nvPr/>
          </p:nvGrpSpPr>
          <p:grpSpPr>
            <a:xfrm>
              <a:off x="5836920" y="2270760"/>
              <a:ext cx="645160" cy="694789"/>
              <a:chOff x="304800" y="2505611"/>
              <a:chExt cx="645160" cy="694789"/>
            </a:xfrm>
          </p:grpSpPr>
          <p:grpSp>
            <p:nvGrpSpPr>
              <p:cNvPr id="125" name="Group 20"/>
              <p:cNvGrpSpPr/>
              <p:nvPr/>
            </p:nvGrpSpPr>
            <p:grpSpPr>
              <a:xfrm>
                <a:off x="304800" y="2895600"/>
                <a:ext cx="304800" cy="304800"/>
                <a:chOff x="533400" y="2667000"/>
                <a:chExt cx="304800" cy="304800"/>
              </a:xfrm>
            </p:grpSpPr>
            <p:sp>
              <p:nvSpPr>
                <p:cNvPr id="128" name="Oval 127"/>
                <p:cNvSpPr/>
                <p:nvPr/>
              </p:nvSpPr>
              <p:spPr bwMode="auto">
                <a:xfrm>
                  <a:off x="533400" y="2667000"/>
                  <a:ext cx="304800" cy="3048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29" name="Straight Connector 128"/>
                <p:cNvCxnSpPr/>
                <p:nvPr/>
              </p:nvCxnSpPr>
              <p:spPr bwMode="auto">
                <a:xfrm>
                  <a:off x="609600" y="2819400"/>
                  <a:ext cx="1524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6" name="Straight Arrow Connector 125"/>
              <p:cNvCxnSpPr>
                <a:stCxn id="128" idx="6"/>
              </p:cNvCxnSpPr>
              <p:nvPr/>
            </p:nvCxnSpPr>
            <p:spPr bwMode="auto">
              <a:xfrm>
                <a:off x="609600" y="3048000"/>
                <a:ext cx="340360" cy="9261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27" name="TextBox 126"/>
              <p:cNvSpPr txBox="1"/>
              <p:nvPr/>
            </p:nvSpPr>
            <p:spPr>
              <a:xfrm>
                <a:off x="335280" y="2505611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  <p:sp>
          <p:nvSpPr>
            <p:cNvPr id="124" name="Down Arrow 123"/>
            <p:cNvSpPr/>
            <p:nvPr/>
          </p:nvSpPr>
          <p:spPr bwMode="auto">
            <a:xfrm rot="780000">
              <a:off x="5822880" y="2977648"/>
              <a:ext cx="229053" cy="395092"/>
            </a:xfrm>
            <a:prstGeom prst="downArrow">
              <a:avLst/>
            </a:prstGeom>
            <a:solidFill>
              <a:srgbClr val="33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 rot="4222539">
            <a:off x="6410050" y="3629372"/>
            <a:ext cx="1024896" cy="817938"/>
            <a:chOff x="5457184" y="2554802"/>
            <a:chExt cx="1024896" cy="817938"/>
          </a:xfrm>
        </p:grpSpPr>
        <p:grpSp>
          <p:nvGrpSpPr>
            <p:cNvPr id="131" name="Group 104"/>
            <p:cNvGrpSpPr/>
            <p:nvPr/>
          </p:nvGrpSpPr>
          <p:grpSpPr>
            <a:xfrm>
              <a:off x="5457184" y="2554802"/>
              <a:ext cx="1024896" cy="457200"/>
              <a:chOff x="-74936" y="2789653"/>
              <a:chExt cx="1024896" cy="457200"/>
            </a:xfrm>
          </p:grpSpPr>
          <p:grpSp>
            <p:nvGrpSpPr>
              <p:cNvPr id="133" name="Group 20"/>
              <p:cNvGrpSpPr/>
              <p:nvPr/>
            </p:nvGrpSpPr>
            <p:grpSpPr>
              <a:xfrm>
                <a:off x="304800" y="2895600"/>
                <a:ext cx="304800" cy="304800"/>
                <a:chOff x="533400" y="2667000"/>
                <a:chExt cx="304800" cy="304800"/>
              </a:xfrm>
            </p:grpSpPr>
            <p:sp>
              <p:nvSpPr>
                <p:cNvPr id="136" name="Oval 135"/>
                <p:cNvSpPr/>
                <p:nvPr/>
              </p:nvSpPr>
              <p:spPr bwMode="auto">
                <a:xfrm>
                  <a:off x="533400" y="2667000"/>
                  <a:ext cx="304800" cy="3048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37" name="Straight Connector 136"/>
                <p:cNvCxnSpPr/>
                <p:nvPr/>
              </p:nvCxnSpPr>
              <p:spPr bwMode="auto">
                <a:xfrm>
                  <a:off x="609600" y="2819400"/>
                  <a:ext cx="1524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34" name="Straight Arrow Connector 133"/>
              <p:cNvCxnSpPr>
                <a:stCxn id="136" idx="6"/>
              </p:cNvCxnSpPr>
              <p:nvPr/>
            </p:nvCxnSpPr>
            <p:spPr bwMode="auto">
              <a:xfrm>
                <a:off x="609600" y="3048000"/>
                <a:ext cx="340360" cy="9261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35" name="TextBox 134"/>
              <p:cNvSpPr txBox="1"/>
              <p:nvPr/>
            </p:nvSpPr>
            <p:spPr>
              <a:xfrm rot="17377461">
                <a:off x="19630" y="2695087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  <p:sp>
          <p:nvSpPr>
            <p:cNvPr id="132" name="Down Arrow 131"/>
            <p:cNvSpPr/>
            <p:nvPr/>
          </p:nvSpPr>
          <p:spPr bwMode="auto">
            <a:xfrm rot="780000">
              <a:off x="5822880" y="2977648"/>
              <a:ext cx="229053" cy="395092"/>
            </a:xfrm>
            <a:prstGeom prst="downArrow">
              <a:avLst/>
            </a:prstGeom>
            <a:solidFill>
              <a:srgbClr val="33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5278120" y="44348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reverse direction </a:t>
            </a:r>
            <a:endParaRPr lang="en-US" dirty="0"/>
          </a:p>
        </p:txBody>
      </p:sp>
      <p:grpSp>
        <p:nvGrpSpPr>
          <p:cNvPr id="139" name="Group 138"/>
          <p:cNvGrpSpPr/>
          <p:nvPr/>
        </p:nvGrpSpPr>
        <p:grpSpPr>
          <a:xfrm rot="17377461" flipH="1">
            <a:off x="7345927" y="3914025"/>
            <a:ext cx="1185971" cy="722430"/>
            <a:chOff x="5521114" y="2660749"/>
            <a:chExt cx="1185971" cy="722430"/>
          </a:xfrm>
        </p:grpSpPr>
        <p:grpSp>
          <p:nvGrpSpPr>
            <p:cNvPr id="140" name="Group 104"/>
            <p:cNvGrpSpPr/>
            <p:nvPr/>
          </p:nvGrpSpPr>
          <p:grpSpPr>
            <a:xfrm>
              <a:off x="5521114" y="2660749"/>
              <a:ext cx="1185971" cy="534103"/>
              <a:chOff x="-11006" y="2895600"/>
              <a:chExt cx="1185971" cy="534103"/>
            </a:xfrm>
          </p:grpSpPr>
          <p:grpSp>
            <p:nvGrpSpPr>
              <p:cNvPr id="142" name="Group 20"/>
              <p:cNvGrpSpPr/>
              <p:nvPr/>
            </p:nvGrpSpPr>
            <p:grpSpPr>
              <a:xfrm>
                <a:off x="304800" y="2895600"/>
                <a:ext cx="304800" cy="304800"/>
                <a:chOff x="533400" y="2667000"/>
                <a:chExt cx="304800" cy="304800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533400" y="2667000"/>
                  <a:ext cx="304800" cy="3048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46" name="Straight Connector 145"/>
                <p:cNvCxnSpPr/>
                <p:nvPr/>
              </p:nvCxnSpPr>
              <p:spPr bwMode="auto">
                <a:xfrm>
                  <a:off x="609600" y="2819400"/>
                  <a:ext cx="1524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43" name="Straight Arrow Connector 142"/>
              <p:cNvCxnSpPr>
                <a:stCxn id="145" idx="6"/>
              </p:cNvCxnSpPr>
              <p:nvPr/>
            </p:nvCxnSpPr>
            <p:spPr bwMode="auto">
              <a:xfrm rot="17377461" flipV="1">
                <a:off x="295482" y="2602507"/>
                <a:ext cx="31671" cy="6446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4" name="TextBox 143"/>
              <p:cNvSpPr txBox="1"/>
              <p:nvPr/>
            </p:nvSpPr>
            <p:spPr>
              <a:xfrm rot="17591412">
                <a:off x="623200" y="2877937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  <p:sp>
          <p:nvSpPr>
            <p:cNvPr id="141" name="Down Arrow 140"/>
            <p:cNvSpPr/>
            <p:nvPr/>
          </p:nvSpPr>
          <p:spPr bwMode="auto">
            <a:xfrm rot="1237461">
              <a:off x="5825404" y="2977935"/>
              <a:ext cx="225340" cy="405244"/>
            </a:xfrm>
            <a:prstGeom prst="downArrow">
              <a:avLst/>
            </a:prstGeom>
            <a:solidFill>
              <a:srgbClr val="33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 rot="18213795" flipH="1">
            <a:off x="7417047" y="3284106"/>
            <a:ext cx="1185971" cy="722430"/>
            <a:chOff x="5521114" y="2660749"/>
            <a:chExt cx="1185971" cy="722430"/>
          </a:xfrm>
        </p:grpSpPr>
        <p:grpSp>
          <p:nvGrpSpPr>
            <p:cNvPr id="149" name="Group 104"/>
            <p:cNvGrpSpPr/>
            <p:nvPr/>
          </p:nvGrpSpPr>
          <p:grpSpPr>
            <a:xfrm>
              <a:off x="5521114" y="2660749"/>
              <a:ext cx="1185971" cy="534103"/>
              <a:chOff x="-11006" y="2895600"/>
              <a:chExt cx="1185971" cy="534103"/>
            </a:xfrm>
          </p:grpSpPr>
          <p:grpSp>
            <p:nvGrpSpPr>
              <p:cNvPr id="151" name="Group 20"/>
              <p:cNvGrpSpPr/>
              <p:nvPr/>
            </p:nvGrpSpPr>
            <p:grpSpPr>
              <a:xfrm>
                <a:off x="304800" y="2895600"/>
                <a:ext cx="304800" cy="304800"/>
                <a:chOff x="533400" y="2667000"/>
                <a:chExt cx="304800" cy="304800"/>
              </a:xfrm>
            </p:grpSpPr>
            <p:sp>
              <p:nvSpPr>
                <p:cNvPr id="154" name="Oval 153"/>
                <p:cNvSpPr/>
                <p:nvPr/>
              </p:nvSpPr>
              <p:spPr bwMode="auto">
                <a:xfrm>
                  <a:off x="533400" y="2667000"/>
                  <a:ext cx="304800" cy="3048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609600" y="2819400"/>
                  <a:ext cx="1524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52" name="Straight Arrow Connector 151"/>
              <p:cNvCxnSpPr>
                <a:stCxn id="154" idx="6"/>
              </p:cNvCxnSpPr>
              <p:nvPr/>
            </p:nvCxnSpPr>
            <p:spPr bwMode="auto">
              <a:xfrm rot="17377461" flipV="1">
                <a:off x="295482" y="2602507"/>
                <a:ext cx="31671" cy="6446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 rot="17591412">
                <a:off x="623200" y="2877937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  <p:sp>
          <p:nvSpPr>
            <p:cNvPr id="150" name="Down Arrow 149"/>
            <p:cNvSpPr/>
            <p:nvPr/>
          </p:nvSpPr>
          <p:spPr bwMode="auto">
            <a:xfrm rot="1237461">
              <a:off x="5825404" y="2977935"/>
              <a:ext cx="225340" cy="405244"/>
            </a:xfrm>
            <a:prstGeom prst="downArrow">
              <a:avLst/>
            </a:prstGeom>
            <a:solidFill>
              <a:srgbClr val="33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 rot="19807505" flipH="1">
            <a:off x="7704505" y="2704986"/>
            <a:ext cx="1185971" cy="722430"/>
            <a:chOff x="5521114" y="2660749"/>
            <a:chExt cx="1185971" cy="722430"/>
          </a:xfrm>
        </p:grpSpPr>
        <p:grpSp>
          <p:nvGrpSpPr>
            <p:cNvPr id="157" name="Group 104"/>
            <p:cNvGrpSpPr/>
            <p:nvPr/>
          </p:nvGrpSpPr>
          <p:grpSpPr>
            <a:xfrm>
              <a:off x="5521114" y="2660749"/>
              <a:ext cx="1185971" cy="534103"/>
              <a:chOff x="-11006" y="2895600"/>
              <a:chExt cx="1185971" cy="534103"/>
            </a:xfrm>
          </p:grpSpPr>
          <p:grpSp>
            <p:nvGrpSpPr>
              <p:cNvPr id="159" name="Group 20"/>
              <p:cNvGrpSpPr/>
              <p:nvPr/>
            </p:nvGrpSpPr>
            <p:grpSpPr>
              <a:xfrm>
                <a:off x="304800" y="2895600"/>
                <a:ext cx="304800" cy="304800"/>
                <a:chOff x="533400" y="2667000"/>
                <a:chExt cx="304800" cy="304800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>
                  <a:off x="533400" y="2667000"/>
                  <a:ext cx="304800" cy="3048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609600" y="2819400"/>
                  <a:ext cx="1524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60" name="Straight Arrow Connector 159"/>
              <p:cNvCxnSpPr>
                <a:stCxn id="162" idx="6"/>
              </p:cNvCxnSpPr>
              <p:nvPr/>
            </p:nvCxnSpPr>
            <p:spPr bwMode="auto">
              <a:xfrm rot="17377461" flipV="1">
                <a:off x="295482" y="2602507"/>
                <a:ext cx="31671" cy="6446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1" name="TextBox 160"/>
              <p:cNvSpPr txBox="1"/>
              <p:nvPr/>
            </p:nvSpPr>
            <p:spPr>
              <a:xfrm rot="17591412">
                <a:off x="623200" y="2877937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  <p:sp>
          <p:nvSpPr>
            <p:cNvPr id="158" name="Down Arrow 157"/>
            <p:cNvSpPr/>
            <p:nvPr/>
          </p:nvSpPr>
          <p:spPr bwMode="auto">
            <a:xfrm rot="1237461">
              <a:off x="5825404" y="2977935"/>
              <a:ext cx="225340" cy="405244"/>
            </a:xfrm>
            <a:prstGeom prst="downArrow">
              <a:avLst/>
            </a:prstGeom>
            <a:solidFill>
              <a:srgbClr val="33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294640" y="5120640"/>
            <a:ext cx="852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 not get back – no time reciprocity because the first derivative changes sign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24857" y="3058661"/>
            <a:ext cx="351378" cy="522739"/>
            <a:chOff x="4124857" y="3058661"/>
            <a:chExt cx="351378" cy="522739"/>
          </a:xfrm>
        </p:grpSpPr>
        <p:sp>
          <p:nvSpPr>
            <p:cNvPr id="93" name="TextBox 92"/>
            <p:cNvSpPr txBox="1"/>
            <p:nvPr/>
          </p:nvSpPr>
          <p:spPr>
            <a:xfrm>
              <a:off x="4124857" y="305866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217752" y="3362960"/>
              <a:ext cx="228600" cy="218440"/>
              <a:chOff x="3124200" y="3869452"/>
              <a:chExt cx="542925" cy="495935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3124200" y="3869452"/>
                <a:ext cx="542925" cy="495935"/>
              </a:xfrm>
              <a:prstGeom prst="ellips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2" name="Straight Connector 11"/>
              <p:cNvCxnSpPr>
                <a:stCxn id="10" idx="7"/>
                <a:endCxn id="10" idx="3"/>
              </p:cNvCxnSpPr>
              <p:nvPr/>
            </p:nvCxnSpPr>
            <p:spPr bwMode="auto">
              <a:xfrm flipH="1">
                <a:off x="3203710" y="3942080"/>
                <a:ext cx="383905" cy="350679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10" idx="1"/>
                <a:endCxn id="10" idx="5"/>
              </p:cNvCxnSpPr>
              <p:nvPr/>
            </p:nvCxnSpPr>
            <p:spPr bwMode="auto">
              <a:xfrm>
                <a:off x="3203710" y="3942080"/>
                <a:ext cx="383905" cy="350679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9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5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82" grpId="0"/>
      <p:bldP spid="88" grpId="0"/>
      <p:bldP spid="104" grpId="0" animBg="1"/>
      <p:bldP spid="104" grpId="1" animBg="1"/>
      <p:bldP spid="138" grpId="0"/>
      <p:bldP spid="1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Motion In The Presence Of DC Magnetic Field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4" name="Group 201"/>
          <p:cNvGrpSpPr/>
          <p:nvPr/>
        </p:nvGrpSpPr>
        <p:grpSpPr>
          <a:xfrm>
            <a:off x="243840" y="960120"/>
            <a:ext cx="2813050" cy="3451225"/>
            <a:chOff x="1600200" y="0"/>
            <a:chExt cx="2813050" cy="3451225"/>
          </a:xfrm>
        </p:grpSpPr>
        <p:grpSp>
          <p:nvGrpSpPr>
            <p:cNvPr id="5" name="Group 137"/>
            <p:cNvGrpSpPr/>
            <p:nvPr/>
          </p:nvGrpSpPr>
          <p:grpSpPr>
            <a:xfrm>
              <a:off x="1600200" y="0"/>
              <a:ext cx="2813050" cy="3451225"/>
              <a:chOff x="1600200" y="0"/>
              <a:chExt cx="2813050" cy="3451225"/>
            </a:xfrm>
          </p:grpSpPr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2073275" y="0"/>
                <a:ext cx="2339975" cy="3451225"/>
                <a:chOff x="1728" y="816"/>
                <a:chExt cx="1474" cy="2174"/>
              </a:xfrm>
            </p:grpSpPr>
            <p:sp>
              <p:nvSpPr>
                <p:cNvPr id="17" name="Line 16"/>
                <p:cNvSpPr>
                  <a:spLocks noChangeShapeType="1"/>
                </p:cNvSpPr>
                <p:nvPr/>
              </p:nvSpPr>
              <p:spPr bwMode="auto">
                <a:xfrm>
                  <a:off x="1728" y="2160"/>
                  <a:ext cx="1344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28" y="864"/>
                  <a:ext cx="0" cy="12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28" y="1872"/>
                  <a:ext cx="902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014" y="2759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z</a:t>
                  </a:r>
                </a:p>
              </p:txBody>
            </p:sp>
            <p:sp>
              <p:nvSpPr>
                <p:cNvPr id="2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72" y="816"/>
                  <a:ext cx="18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  <p:sp>
              <p:nvSpPr>
                <p:cNvPr id="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82" y="1872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2057400" y="2133601"/>
                <a:ext cx="1863725" cy="725488"/>
                <a:chOff x="-970" y="1344"/>
                <a:chExt cx="1174" cy="457"/>
              </a:xfrm>
            </p:grpSpPr>
            <p:sp>
              <p:nvSpPr>
                <p:cNvPr id="15" name="Line 23"/>
                <p:cNvSpPr>
                  <a:spLocks noChangeShapeType="1"/>
                </p:cNvSpPr>
                <p:nvPr/>
              </p:nvSpPr>
              <p:spPr bwMode="auto">
                <a:xfrm>
                  <a:off x="-970" y="1344"/>
                  <a:ext cx="1008" cy="432"/>
                </a:xfrm>
                <a:prstGeom prst="line">
                  <a:avLst/>
                </a:prstGeom>
                <a:noFill/>
                <a:ln w="31750">
                  <a:solidFill>
                    <a:srgbClr val="3366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-20" y="1510"/>
                  <a:ext cx="224" cy="291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smtClean="0"/>
                    <a:t>k</a:t>
                  </a:r>
                  <a:endParaRPr lang="en-US" sz="2400" b="1" dirty="0"/>
                </a:p>
              </p:txBody>
            </p:sp>
          </p:grpSp>
          <p:cxnSp>
            <p:nvCxnSpPr>
              <p:cNvPr id="11" name="Straight Arrow Connector 10"/>
              <p:cNvCxnSpPr>
                <a:stCxn id="15" idx="0"/>
              </p:cNvCxnSpPr>
              <p:nvPr/>
            </p:nvCxnSpPr>
            <p:spPr bwMode="auto">
              <a:xfrm flipV="1">
                <a:off x="2057401" y="1143000"/>
                <a:ext cx="0" cy="9906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Straight Arrow Connector 11"/>
              <p:cNvCxnSpPr>
                <a:stCxn id="15" idx="0"/>
              </p:cNvCxnSpPr>
              <p:nvPr/>
            </p:nvCxnSpPr>
            <p:spPr bwMode="auto">
              <a:xfrm flipV="1">
                <a:off x="2057400" y="1905000"/>
                <a:ext cx="685800" cy="2286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" name="Rectangle 18"/>
              <p:cNvSpPr>
                <a:spLocks noChangeArrowheads="1"/>
              </p:cNvSpPr>
              <p:nvPr/>
            </p:nvSpPr>
            <p:spPr bwMode="auto">
              <a:xfrm>
                <a:off x="1600200" y="1371600"/>
                <a:ext cx="457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lang="en-US" sz="2400" baseline="-30000" dirty="0" err="1" smtClean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y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2590800" y="1905000"/>
                <a:ext cx="457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lang="en-US" sz="2400" baseline="-30000" dirty="0" smtClean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x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" name="Straight Arrow Connector 5"/>
            <p:cNvCxnSpPr>
              <a:stCxn id="15" idx="0"/>
            </p:cNvCxnSpPr>
            <p:nvPr/>
          </p:nvCxnSpPr>
          <p:spPr bwMode="auto">
            <a:xfrm flipV="1">
              <a:off x="2057400" y="990600"/>
              <a:ext cx="68580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2743200" y="990600"/>
              <a:ext cx="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>
              <a:off x="2057400" y="990600"/>
              <a:ext cx="68580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1021080" y="1386840"/>
            <a:ext cx="1099810" cy="674132"/>
            <a:chOff x="1143000" y="838200"/>
            <a:chExt cx="1099810" cy="674132"/>
          </a:xfrm>
        </p:grpSpPr>
        <p:sp>
          <p:nvSpPr>
            <p:cNvPr id="24" name="Rectangle 23"/>
            <p:cNvSpPr/>
            <p:nvPr/>
          </p:nvSpPr>
          <p:spPr>
            <a:xfrm>
              <a:off x="1524000" y="1143000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447800" y="914400"/>
              <a:ext cx="497840" cy="181187"/>
            </a:xfrm>
            <a:custGeom>
              <a:avLst/>
              <a:gdLst>
                <a:gd name="connsiteX0" fmla="*/ 497840 w 497840"/>
                <a:gd name="connsiteY0" fmla="*/ 181187 h 181187"/>
                <a:gd name="connsiteX1" fmla="*/ 294640 w 497840"/>
                <a:gd name="connsiteY1" fmla="*/ 28787 h 181187"/>
                <a:gd name="connsiteX2" fmla="*/ 0 w 497840"/>
                <a:gd name="connsiteY2" fmla="*/ 8467 h 1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840" h="181187">
                  <a:moveTo>
                    <a:pt x="497840" y="181187"/>
                  </a:moveTo>
                  <a:cubicBezTo>
                    <a:pt x="437726" y="119380"/>
                    <a:pt x="377613" y="57574"/>
                    <a:pt x="294640" y="28787"/>
                  </a:cubicBezTo>
                  <a:cubicBezTo>
                    <a:pt x="211667" y="0"/>
                    <a:pt x="105833" y="4233"/>
                    <a:pt x="0" y="8467"/>
                  </a:cubicBezTo>
                </a:path>
              </a:pathLst>
            </a:cu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371600" y="1066800"/>
              <a:ext cx="497840" cy="181187"/>
            </a:xfrm>
            <a:custGeom>
              <a:avLst/>
              <a:gdLst>
                <a:gd name="connsiteX0" fmla="*/ 497840 w 497840"/>
                <a:gd name="connsiteY0" fmla="*/ 181187 h 181187"/>
                <a:gd name="connsiteX1" fmla="*/ 294640 w 497840"/>
                <a:gd name="connsiteY1" fmla="*/ 28787 h 181187"/>
                <a:gd name="connsiteX2" fmla="*/ 0 w 497840"/>
                <a:gd name="connsiteY2" fmla="*/ 8467 h 1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840" h="181187">
                  <a:moveTo>
                    <a:pt x="497840" y="181187"/>
                  </a:moveTo>
                  <a:cubicBezTo>
                    <a:pt x="437726" y="119380"/>
                    <a:pt x="377613" y="57574"/>
                    <a:pt x="294640" y="28787"/>
                  </a:cubicBezTo>
                  <a:cubicBezTo>
                    <a:pt x="211667" y="0"/>
                    <a:pt x="105833" y="4233"/>
                    <a:pt x="0" y="8467"/>
                  </a:cubicBezTo>
                </a:path>
              </a:pathLst>
            </a:cu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10668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81200" y="8382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graphicFrame>
        <p:nvGraphicFramePr>
          <p:cNvPr id="348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164266"/>
              </p:ext>
            </p:extLst>
          </p:nvPr>
        </p:nvGraphicFramePr>
        <p:xfrm>
          <a:off x="4974100" y="4230688"/>
          <a:ext cx="40036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99" name="Equation" r:id="rId3" imgW="2831760" imgH="812520" progId="Equation.DSMT4">
                  <p:embed/>
                </p:oleObj>
              </mc:Choice>
              <mc:Fallback>
                <p:oleObj name="Equation" r:id="rId3" imgW="283176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100" y="4230688"/>
                        <a:ext cx="4003675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875280" y="1554480"/>
            <a:ext cx="818738" cy="562372"/>
            <a:chOff x="2479040" y="2895600"/>
            <a:chExt cx="818738" cy="56237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2479040" y="2895600"/>
              <a:ext cx="640080" cy="2133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2946400" y="308864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98240" y="131064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isotropic medium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079240" y="1691640"/>
            <a:ext cx="2209800" cy="2209800"/>
            <a:chOff x="1600200" y="4191000"/>
            <a:chExt cx="2209800" cy="2209800"/>
          </a:xfrm>
        </p:grpSpPr>
        <p:grpSp>
          <p:nvGrpSpPr>
            <p:cNvPr id="37" name="Group 169"/>
            <p:cNvGrpSpPr/>
            <p:nvPr/>
          </p:nvGrpSpPr>
          <p:grpSpPr>
            <a:xfrm>
              <a:off x="2590800" y="5105400"/>
              <a:ext cx="304800" cy="369332"/>
              <a:chOff x="838200" y="5181600"/>
              <a:chExt cx="304800" cy="369332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838200" y="51816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38200" y="51816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38" name="Group 172"/>
            <p:cNvGrpSpPr/>
            <p:nvPr/>
          </p:nvGrpSpPr>
          <p:grpSpPr>
            <a:xfrm>
              <a:off x="3429000" y="5105400"/>
              <a:ext cx="381000" cy="381000"/>
              <a:chOff x="5562600" y="4648200"/>
              <a:chExt cx="381000" cy="381000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5562600" y="4648200"/>
                <a:ext cx="381000" cy="381000"/>
              </a:xfrm>
              <a:prstGeom prst="ellipse">
                <a:avLst/>
              </a:prstGeom>
              <a:solidFill>
                <a:srgbClr val="0033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638800" y="46482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39" name="Group 173"/>
            <p:cNvGrpSpPr/>
            <p:nvPr/>
          </p:nvGrpSpPr>
          <p:grpSpPr>
            <a:xfrm>
              <a:off x="1600200" y="5105400"/>
              <a:ext cx="381000" cy="381000"/>
              <a:chOff x="5562600" y="4648200"/>
              <a:chExt cx="381000" cy="381000"/>
            </a:xfrm>
          </p:grpSpPr>
          <p:sp>
            <p:nvSpPr>
              <p:cNvPr id="58" name="Oval 57"/>
              <p:cNvSpPr/>
              <p:nvPr/>
            </p:nvSpPr>
            <p:spPr bwMode="auto">
              <a:xfrm>
                <a:off x="5562600" y="4648200"/>
                <a:ext cx="381000" cy="381000"/>
              </a:xfrm>
              <a:prstGeom prst="ellipse">
                <a:avLst/>
              </a:prstGeom>
              <a:solidFill>
                <a:srgbClr val="0033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638800" y="46482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0" name="Group 176"/>
            <p:cNvGrpSpPr/>
            <p:nvPr/>
          </p:nvGrpSpPr>
          <p:grpSpPr>
            <a:xfrm>
              <a:off x="1676400" y="6019800"/>
              <a:ext cx="304800" cy="369332"/>
              <a:chOff x="838200" y="5181600"/>
              <a:chExt cx="304800" cy="369332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838200" y="51816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38200" y="51816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1" name="Group 179"/>
            <p:cNvGrpSpPr/>
            <p:nvPr/>
          </p:nvGrpSpPr>
          <p:grpSpPr>
            <a:xfrm>
              <a:off x="2514600" y="6019800"/>
              <a:ext cx="381000" cy="381000"/>
              <a:chOff x="5562600" y="4648200"/>
              <a:chExt cx="381000" cy="381000"/>
            </a:xfrm>
          </p:grpSpPr>
          <p:sp>
            <p:nvSpPr>
              <p:cNvPr id="54" name="Oval 53"/>
              <p:cNvSpPr/>
              <p:nvPr/>
            </p:nvSpPr>
            <p:spPr bwMode="auto">
              <a:xfrm>
                <a:off x="5562600" y="4648200"/>
                <a:ext cx="381000" cy="381000"/>
              </a:xfrm>
              <a:prstGeom prst="ellipse">
                <a:avLst/>
              </a:prstGeom>
              <a:solidFill>
                <a:srgbClr val="0033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638800" y="46482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2" name="Group 182"/>
            <p:cNvGrpSpPr/>
            <p:nvPr/>
          </p:nvGrpSpPr>
          <p:grpSpPr>
            <a:xfrm>
              <a:off x="3505200" y="6019800"/>
              <a:ext cx="304800" cy="369332"/>
              <a:chOff x="838200" y="5181600"/>
              <a:chExt cx="304800" cy="369332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838200" y="51816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38200" y="51816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3" name="Group 185"/>
            <p:cNvGrpSpPr/>
            <p:nvPr/>
          </p:nvGrpSpPr>
          <p:grpSpPr>
            <a:xfrm>
              <a:off x="1600200" y="4191000"/>
              <a:ext cx="304800" cy="369332"/>
              <a:chOff x="838200" y="5181600"/>
              <a:chExt cx="304800" cy="369332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838200" y="51816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38200" y="51816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4" name="Group 188"/>
            <p:cNvGrpSpPr/>
            <p:nvPr/>
          </p:nvGrpSpPr>
          <p:grpSpPr>
            <a:xfrm>
              <a:off x="2438400" y="4191000"/>
              <a:ext cx="381000" cy="381000"/>
              <a:chOff x="5562600" y="4648200"/>
              <a:chExt cx="381000" cy="381000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5562600" y="4648200"/>
                <a:ext cx="381000" cy="381000"/>
              </a:xfrm>
              <a:prstGeom prst="ellipse">
                <a:avLst/>
              </a:prstGeom>
              <a:solidFill>
                <a:srgbClr val="0033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38800" y="46482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5" name="Group 191"/>
            <p:cNvGrpSpPr/>
            <p:nvPr/>
          </p:nvGrpSpPr>
          <p:grpSpPr>
            <a:xfrm>
              <a:off x="3429000" y="4191000"/>
              <a:ext cx="304800" cy="369332"/>
              <a:chOff x="838200" y="5181600"/>
              <a:chExt cx="304800" cy="369332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838200" y="51816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8200" y="51816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4688840" y="2072640"/>
            <a:ext cx="1550883" cy="1219200"/>
            <a:chOff x="2209800" y="4572000"/>
            <a:chExt cx="1550883" cy="1219200"/>
          </a:xfrm>
        </p:grpSpPr>
        <p:sp>
          <p:nvSpPr>
            <p:cNvPr id="65" name="Oval 64"/>
            <p:cNvSpPr/>
            <p:nvPr/>
          </p:nvSpPr>
          <p:spPr bwMode="auto">
            <a:xfrm>
              <a:off x="2209800" y="4724400"/>
              <a:ext cx="1066800" cy="1066800"/>
            </a:xfrm>
            <a:prstGeom prst="ellipse">
              <a:avLst/>
            </a:prstGeom>
            <a:solidFill>
              <a:srgbClr val="00B0F0">
                <a:alpha val="4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457200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e-cloud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688840" y="2301240"/>
            <a:ext cx="1981200" cy="646331"/>
            <a:chOff x="2209800" y="4800600"/>
            <a:chExt cx="1981200" cy="646331"/>
          </a:xfrm>
        </p:grpSpPr>
        <p:grpSp>
          <p:nvGrpSpPr>
            <p:cNvPr id="68" name="Group 58"/>
            <p:cNvGrpSpPr/>
            <p:nvPr/>
          </p:nvGrpSpPr>
          <p:grpSpPr>
            <a:xfrm>
              <a:off x="2743200" y="5181600"/>
              <a:ext cx="456416" cy="194034"/>
              <a:chOff x="1447800" y="533400"/>
              <a:chExt cx="6705600" cy="381000"/>
            </a:xfrm>
          </p:grpSpPr>
          <p:grpSp>
            <p:nvGrpSpPr>
              <p:cNvPr id="85" name="Group 411"/>
              <p:cNvGrpSpPr/>
              <p:nvPr/>
            </p:nvGrpSpPr>
            <p:grpSpPr>
              <a:xfrm>
                <a:off x="1447800" y="533400"/>
                <a:ext cx="3352800" cy="381000"/>
                <a:chOff x="4267200" y="838200"/>
                <a:chExt cx="3352800" cy="381000"/>
              </a:xfrm>
            </p:grpSpPr>
            <p:grpSp>
              <p:nvGrpSpPr>
                <p:cNvPr id="93" name="Group 407"/>
                <p:cNvGrpSpPr/>
                <p:nvPr/>
              </p:nvGrpSpPr>
              <p:grpSpPr>
                <a:xfrm>
                  <a:off x="42672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97" name="Curved Connector 96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" name="Curved Connector 97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94" name="Group 408"/>
                <p:cNvGrpSpPr/>
                <p:nvPr/>
              </p:nvGrpSpPr>
              <p:grpSpPr>
                <a:xfrm>
                  <a:off x="59436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95" name="Curved Connector 94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6" name="Curved Connector 95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86" name="Group 412"/>
              <p:cNvGrpSpPr/>
              <p:nvPr/>
            </p:nvGrpSpPr>
            <p:grpSpPr>
              <a:xfrm>
                <a:off x="4800600" y="533400"/>
                <a:ext cx="3352800" cy="381000"/>
                <a:chOff x="4267200" y="838200"/>
                <a:chExt cx="3352800" cy="381000"/>
              </a:xfrm>
            </p:grpSpPr>
            <p:grpSp>
              <p:nvGrpSpPr>
                <p:cNvPr id="87" name="Group 407"/>
                <p:cNvGrpSpPr/>
                <p:nvPr/>
              </p:nvGrpSpPr>
              <p:grpSpPr>
                <a:xfrm>
                  <a:off x="42672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91" name="Curved Connector 90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2" name="Curved Connector 91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88" name="Group 408"/>
                <p:cNvGrpSpPr/>
                <p:nvPr/>
              </p:nvGrpSpPr>
              <p:grpSpPr>
                <a:xfrm>
                  <a:off x="59436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89" name="Curved Connector 88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0" name="Curved Connector 89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grpSp>
          <p:nvGrpSpPr>
            <p:cNvPr id="69" name="Group 58"/>
            <p:cNvGrpSpPr/>
            <p:nvPr/>
          </p:nvGrpSpPr>
          <p:grpSpPr>
            <a:xfrm>
              <a:off x="2209800" y="5181600"/>
              <a:ext cx="456416" cy="194034"/>
              <a:chOff x="1447800" y="533400"/>
              <a:chExt cx="6705600" cy="381000"/>
            </a:xfrm>
          </p:grpSpPr>
          <p:grpSp>
            <p:nvGrpSpPr>
              <p:cNvPr id="71" name="Group 411"/>
              <p:cNvGrpSpPr/>
              <p:nvPr/>
            </p:nvGrpSpPr>
            <p:grpSpPr>
              <a:xfrm>
                <a:off x="1447800" y="533400"/>
                <a:ext cx="3352800" cy="381000"/>
                <a:chOff x="4267200" y="838200"/>
                <a:chExt cx="3352800" cy="381000"/>
              </a:xfrm>
            </p:grpSpPr>
            <p:grpSp>
              <p:nvGrpSpPr>
                <p:cNvPr id="79" name="Group 407"/>
                <p:cNvGrpSpPr/>
                <p:nvPr/>
              </p:nvGrpSpPr>
              <p:grpSpPr>
                <a:xfrm>
                  <a:off x="42672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83" name="Curved Connector 82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4" name="Curved Connector 83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80" name="Group 408"/>
                <p:cNvGrpSpPr/>
                <p:nvPr/>
              </p:nvGrpSpPr>
              <p:grpSpPr>
                <a:xfrm>
                  <a:off x="59436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81" name="Curved Connector 80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" name="Curved Connector 81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72" name="Group 412"/>
              <p:cNvGrpSpPr/>
              <p:nvPr/>
            </p:nvGrpSpPr>
            <p:grpSpPr>
              <a:xfrm>
                <a:off x="4800600" y="533400"/>
                <a:ext cx="3352800" cy="381000"/>
                <a:chOff x="4267200" y="838200"/>
                <a:chExt cx="3352800" cy="381000"/>
              </a:xfrm>
            </p:grpSpPr>
            <p:grpSp>
              <p:nvGrpSpPr>
                <p:cNvPr id="73" name="Group 407"/>
                <p:cNvGrpSpPr/>
                <p:nvPr/>
              </p:nvGrpSpPr>
              <p:grpSpPr>
                <a:xfrm>
                  <a:off x="42672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77" name="Curved Connector 76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8" name="Curved Connector 77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74" name="Group 408"/>
                <p:cNvGrpSpPr/>
                <p:nvPr/>
              </p:nvGrpSpPr>
              <p:grpSpPr>
                <a:xfrm>
                  <a:off x="59436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75" name="Curved Connector 74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6" name="Curved Connector 75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sp>
          <p:nvSpPr>
            <p:cNvPr id="70" name="TextBox 69"/>
            <p:cNvSpPr txBox="1"/>
            <p:nvPr/>
          </p:nvSpPr>
          <p:spPr>
            <a:xfrm>
              <a:off x="2819400" y="48006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K</a:t>
              </a:r>
              <a:r>
                <a:rPr lang="en-US" baseline="-25000" dirty="0" err="1" smtClean="0"/>
                <a:t>x</a:t>
              </a:r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069840" y="2225824"/>
            <a:ext cx="609600" cy="1331347"/>
            <a:chOff x="2590800" y="4725184"/>
            <a:chExt cx="609600" cy="1331347"/>
          </a:xfrm>
        </p:grpSpPr>
        <p:grpSp>
          <p:nvGrpSpPr>
            <p:cNvPr id="100" name="Group 58"/>
            <p:cNvGrpSpPr/>
            <p:nvPr/>
          </p:nvGrpSpPr>
          <p:grpSpPr>
            <a:xfrm rot="16200000">
              <a:off x="2476892" y="4839092"/>
              <a:ext cx="456416" cy="228600"/>
              <a:chOff x="1447800" y="533400"/>
              <a:chExt cx="6705600" cy="381000"/>
            </a:xfrm>
          </p:grpSpPr>
          <p:grpSp>
            <p:nvGrpSpPr>
              <p:cNvPr id="117" name="Group 411"/>
              <p:cNvGrpSpPr/>
              <p:nvPr/>
            </p:nvGrpSpPr>
            <p:grpSpPr>
              <a:xfrm>
                <a:off x="1447800" y="533400"/>
                <a:ext cx="3352800" cy="381000"/>
                <a:chOff x="4267200" y="838200"/>
                <a:chExt cx="3352800" cy="381000"/>
              </a:xfrm>
            </p:grpSpPr>
            <p:grpSp>
              <p:nvGrpSpPr>
                <p:cNvPr id="125" name="Group 407"/>
                <p:cNvGrpSpPr/>
                <p:nvPr/>
              </p:nvGrpSpPr>
              <p:grpSpPr>
                <a:xfrm>
                  <a:off x="42672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129" name="Curved Connector 128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0" name="Curved Connector 129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26" name="Group 408"/>
                <p:cNvGrpSpPr/>
                <p:nvPr/>
              </p:nvGrpSpPr>
              <p:grpSpPr>
                <a:xfrm>
                  <a:off x="59436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127" name="Curved Connector 126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8" name="Curved Connector 127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118" name="Group 412"/>
              <p:cNvGrpSpPr/>
              <p:nvPr/>
            </p:nvGrpSpPr>
            <p:grpSpPr>
              <a:xfrm>
                <a:off x="4800600" y="533400"/>
                <a:ext cx="3352800" cy="381000"/>
                <a:chOff x="4267200" y="838200"/>
                <a:chExt cx="3352800" cy="381000"/>
              </a:xfrm>
            </p:grpSpPr>
            <p:grpSp>
              <p:nvGrpSpPr>
                <p:cNvPr id="119" name="Group 407"/>
                <p:cNvGrpSpPr/>
                <p:nvPr/>
              </p:nvGrpSpPr>
              <p:grpSpPr>
                <a:xfrm>
                  <a:off x="42672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123" name="Curved Connector 122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4" name="Curved Connector 123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20" name="Group 408"/>
                <p:cNvGrpSpPr/>
                <p:nvPr/>
              </p:nvGrpSpPr>
              <p:grpSpPr>
                <a:xfrm>
                  <a:off x="59436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121" name="Curved Connector 120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2" name="Curved Connector 121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grpSp>
          <p:nvGrpSpPr>
            <p:cNvPr id="101" name="Group 58"/>
            <p:cNvGrpSpPr/>
            <p:nvPr/>
          </p:nvGrpSpPr>
          <p:grpSpPr>
            <a:xfrm rot="16200000">
              <a:off x="2459609" y="5465191"/>
              <a:ext cx="456416" cy="194034"/>
              <a:chOff x="1447800" y="533400"/>
              <a:chExt cx="6705600" cy="381000"/>
            </a:xfrm>
          </p:grpSpPr>
          <p:grpSp>
            <p:nvGrpSpPr>
              <p:cNvPr id="103" name="Group 411"/>
              <p:cNvGrpSpPr/>
              <p:nvPr/>
            </p:nvGrpSpPr>
            <p:grpSpPr>
              <a:xfrm>
                <a:off x="1447800" y="533400"/>
                <a:ext cx="3352800" cy="381000"/>
                <a:chOff x="4267200" y="838200"/>
                <a:chExt cx="3352800" cy="381000"/>
              </a:xfrm>
            </p:grpSpPr>
            <p:grpSp>
              <p:nvGrpSpPr>
                <p:cNvPr id="111" name="Group 407"/>
                <p:cNvGrpSpPr/>
                <p:nvPr/>
              </p:nvGrpSpPr>
              <p:grpSpPr>
                <a:xfrm>
                  <a:off x="42672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115" name="Curved Connector 114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6" name="Curved Connector 115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12" name="Group 408"/>
                <p:cNvGrpSpPr/>
                <p:nvPr/>
              </p:nvGrpSpPr>
              <p:grpSpPr>
                <a:xfrm>
                  <a:off x="59436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113" name="Curved Connector 112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4" name="Curved Connector 113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104" name="Group 412"/>
              <p:cNvGrpSpPr/>
              <p:nvPr/>
            </p:nvGrpSpPr>
            <p:grpSpPr>
              <a:xfrm>
                <a:off x="4800600" y="533400"/>
                <a:ext cx="3352800" cy="381000"/>
                <a:chOff x="4267200" y="838200"/>
                <a:chExt cx="3352800" cy="381000"/>
              </a:xfrm>
            </p:grpSpPr>
            <p:grpSp>
              <p:nvGrpSpPr>
                <p:cNvPr id="105" name="Group 407"/>
                <p:cNvGrpSpPr/>
                <p:nvPr/>
              </p:nvGrpSpPr>
              <p:grpSpPr>
                <a:xfrm>
                  <a:off x="42672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109" name="Curved Connector 108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0" name="Curved Connector 109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06" name="Group 408"/>
                <p:cNvGrpSpPr/>
                <p:nvPr/>
              </p:nvGrpSpPr>
              <p:grpSpPr>
                <a:xfrm>
                  <a:off x="59436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107" name="Curved Connector 106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8" name="Curved Connector 107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sp>
          <p:nvSpPr>
            <p:cNvPr id="102" name="TextBox 101"/>
            <p:cNvSpPr txBox="1"/>
            <p:nvPr/>
          </p:nvSpPr>
          <p:spPr>
            <a:xfrm>
              <a:off x="2667000" y="5410200"/>
              <a:ext cx="53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K</a:t>
              </a:r>
              <a:r>
                <a:rPr lang="en-US" baseline="-25000" dirty="0" err="1" smtClean="0"/>
                <a:t>y</a:t>
              </a:r>
              <a:endParaRPr lang="en-US" dirty="0" smtClean="0"/>
            </a:p>
            <a:p>
              <a:endParaRPr lang="en-US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7813040" y="2377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2" name="Object 6"/>
          <p:cNvGraphicFramePr>
            <a:graphicFrameLocks noChangeAspect="1"/>
          </p:cNvGraphicFramePr>
          <p:nvPr/>
        </p:nvGraphicFramePr>
        <p:xfrm>
          <a:off x="6522720" y="2362200"/>
          <a:ext cx="17748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0" name="Equation" r:id="rId5" imgW="876240" imgH="241200" progId="Equation.DSMT4">
                  <p:embed/>
                </p:oleObj>
              </mc:Choice>
              <mc:Fallback>
                <p:oleObj name="Equation" r:id="rId5" imgW="8762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2720" y="2362200"/>
                        <a:ext cx="1774825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286396" y="4198163"/>
            <a:ext cx="3667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DC Magnetic field will try to impose counter-clock-wise circular motion onto  the electron therefore we consider circularly polarized light</a:t>
            </a:r>
            <a:endParaRPr lang="en-US" dirty="0"/>
          </a:p>
        </p:txBody>
      </p:sp>
      <p:sp>
        <p:nvSpPr>
          <p:cNvPr id="137" name="Arc 136"/>
          <p:cNvSpPr/>
          <p:nvPr/>
        </p:nvSpPr>
        <p:spPr bwMode="auto">
          <a:xfrm flipV="1">
            <a:off x="4211817" y="1737360"/>
            <a:ext cx="1910080" cy="1889760"/>
          </a:xfrm>
          <a:prstGeom prst="arc">
            <a:avLst>
              <a:gd name="adj1" fmla="val 16200000"/>
              <a:gd name="adj2" fmla="val 12778164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20650" y="5537200"/>
            <a:ext cx="2835910" cy="1093126"/>
            <a:chOff x="120650" y="5537200"/>
            <a:chExt cx="2835910" cy="1093126"/>
          </a:xfrm>
        </p:grpSpPr>
        <p:sp>
          <p:nvSpPr>
            <p:cNvPr id="138" name="TextBox 137"/>
            <p:cNvSpPr txBox="1"/>
            <p:nvPr/>
          </p:nvSpPr>
          <p:spPr>
            <a:xfrm>
              <a:off x="223520" y="5537200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Equation of motion:</a:t>
              </a:r>
              <a:endParaRPr lang="en-US" dirty="0"/>
            </a:p>
          </p:txBody>
        </p:sp>
        <p:graphicFrame>
          <p:nvGraphicFramePr>
            <p:cNvPr id="178180" name="Object 4"/>
            <p:cNvGraphicFramePr>
              <a:graphicFrameLocks noChangeAspect="1"/>
            </p:cNvGraphicFramePr>
            <p:nvPr/>
          </p:nvGraphicFramePr>
          <p:xfrm>
            <a:off x="120650" y="6021388"/>
            <a:ext cx="2835910" cy="60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401" name="Equation" r:id="rId7" imgW="2070000" imgH="444240" progId="Equation.DSMT4">
                    <p:embed/>
                  </p:oleObj>
                </mc:Choice>
                <mc:Fallback>
                  <p:oleObj name="Equation" r:id="rId7" imgW="2070000" imgH="4442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50" y="6021388"/>
                          <a:ext cx="2835910" cy="608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" name="Group 143"/>
          <p:cNvGrpSpPr/>
          <p:nvPr/>
        </p:nvGrpSpPr>
        <p:grpSpPr>
          <a:xfrm>
            <a:off x="3810000" y="5491797"/>
            <a:ext cx="4551680" cy="533285"/>
            <a:chOff x="3830320" y="5603557"/>
            <a:chExt cx="4551680" cy="533285"/>
          </a:xfrm>
        </p:grpSpPr>
        <p:sp>
          <p:nvSpPr>
            <p:cNvPr id="141" name="TextBox 140"/>
            <p:cNvSpPr txBox="1"/>
            <p:nvPr/>
          </p:nvSpPr>
          <p:spPr>
            <a:xfrm>
              <a:off x="3830320" y="5689600"/>
              <a:ext cx="353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Introduce the </a:t>
              </a:r>
              <a:r>
                <a:rPr lang="en-US" i="1" dirty="0" err="1" smtClean="0"/>
                <a:t>Larmore</a:t>
              </a:r>
              <a:r>
                <a:rPr lang="en-US" i="1" dirty="0" smtClean="0"/>
                <a:t> frequency</a:t>
              </a:r>
              <a:endParaRPr lang="en-US" i="1" dirty="0"/>
            </a:p>
          </p:txBody>
        </p:sp>
        <p:graphicFrame>
          <p:nvGraphicFramePr>
            <p:cNvPr id="143" name="Object 142"/>
            <p:cNvGraphicFramePr>
              <a:graphicFrameLocks noChangeAspect="1"/>
            </p:cNvGraphicFramePr>
            <p:nvPr/>
          </p:nvGraphicFramePr>
          <p:xfrm>
            <a:off x="7246620" y="5603557"/>
            <a:ext cx="1135380" cy="533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402" name="Equation" r:id="rId9" imgW="838080" imgH="393480" progId="Equation.DSMT4">
                    <p:embed/>
                  </p:oleObj>
                </mc:Choice>
                <mc:Fallback>
                  <p:oleObj name="Equation" r:id="rId9" imgW="838080" imgH="3934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6620" y="5603557"/>
                          <a:ext cx="1135380" cy="533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" name="Object 4"/>
          <p:cNvGraphicFramePr>
            <a:graphicFrameLocks noChangeAspect="1"/>
          </p:cNvGraphicFramePr>
          <p:nvPr/>
        </p:nvGraphicFramePr>
        <p:xfrm>
          <a:off x="3198813" y="6061075"/>
          <a:ext cx="51276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3" name="Equation" r:id="rId11" imgW="3898800" imgH="419040" progId="Equation.DSMT4">
                  <p:embed/>
                </p:oleObj>
              </mc:Choice>
              <mc:Fallback>
                <p:oleObj name="Equation" r:id="rId11" imgW="389880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6061075"/>
                        <a:ext cx="5127625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3" grpId="0"/>
      <p:bldP spid="1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Motion In The Presence Of Magnetic Field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813040" y="2377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445760" y="144272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of motion:</a:t>
            </a:r>
            <a:endParaRPr lang="en-US" dirty="0"/>
          </a:p>
        </p:txBody>
      </p:sp>
      <p:graphicFrame>
        <p:nvGraphicFramePr>
          <p:cNvPr id="145" name="Object 4"/>
          <p:cNvGraphicFramePr>
            <a:graphicFrameLocks noChangeAspect="1"/>
          </p:cNvGraphicFramePr>
          <p:nvPr/>
        </p:nvGraphicFramePr>
        <p:xfrm>
          <a:off x="5040313" y="1872298"/>
          <a:ext cx="3809361" cy="125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87" name="Equation" r:id="rId3" imgW="2463480" imgH="812520" progId="Equation.DSMT4">
                  <p:embed/>
                </p:oleObj>
              </mc:Choice>
              <mc:Fallback>
                <p:oleObj name="Equation" r:id="rId3" imgW="2463480" imgH="8125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1872298"/>
                        <a:ext cx="3809361" cy="1256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" name="Group 145"/>
          <p:cNvGrpSpPr/>
          <p:nvPr/>
        </p:nvGrpSpPr>
        <p:grpSpPr>
          <a:xfrm>
            <a:off x="218759" y="864553"/>
            <a:ext cx="1991899" cy="1797367"/>
            <a:chOff x="482919" y="895033"/>
            <a:chExt cx="1991899" cy="1797367"/>
          </a:xfrm>
        </p:grpSpPr>
        <p:grpSp>
          <p:nvGrpSpPr>
            <p:cNvPr id="29" name="Group 33"/>
            <p:cNvGrpSpPr/>
            <p:nvPr/>
          </p:nvGrpSpPr>
          <p:grpSpPr>
            <a:xfrm>
              <a:off x="1656080" y="1442720"/>
              <a:ext cx="818738" cy="562372"/>
              <a:chOff x="2479040" y="2895600"/>
              <a:chExt cx="818738" cy="562372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2479040" y="2895600"/>
                <a:ext cx="640080" cy="21336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Box 32"/>
              <p:cNvSpPr txBox="1"/>
              <p:nvPr/>
            </p:nvSpPr>
            <p:spPr>
              <a:xfrm>
                <a:off x="2946400" y="308864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pic>
          <p:nvPicPr>
            <p:cNvPr id="17920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2919" y="895033"/>
              <a:ext cx="1525386" cy="1797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4" name="Group 143"/>
          <p:cNvGrpSpPr/>
          <p:nvPr/>
        </p:nvGrpSpPr>
        <p:grpSpPr>
          <a:xfrm>
            <a:off x="2687320" y="858520"/>
            <a:ext cx="2590800" cy="2209800"/>
            <a:chOff x="4079240" y="1691640"/>
            <a:chExt cx="2590800" cy="2209800"/>
          </a:xfrm>
        </p:grpSpPr>
        <p:grpSp>
          <p:nvGrpSpPr>
            <p:cNvPr id="30" name="Group 35"/>
            <p:cNvGrpSpPr/>
            <p:nvPr/>
          </p:nvGrpSpPr>
          <p:grpSpPr>
            <a:xfrm>
              <a:off x="4079240" y="1691640"/>
              <a:ext cx="2209800" cy="2209800"/>
              <a:chOff x="1600200" y="4191000"/>
              <a:chExt cx="2209800" cy="2209800"/>
            </a:xfrm>
          </p:grpSpPr>
          <p:grpSp>
            <p:nvGrpSpPr>
              <p:cNvPr id="31" name="Group 169"/>
              <p:cNvGrpSpPr/>
              <p:nvPr/>
            </p:nvGrpSpPr>
            <p:grpSpPr>
              <a:xfrm>
                <a:off x="2590800" y="5105400"/>
                <a:ext cx="304800" cy="369332"/>
                <a:chOff x="838200" y="5181600"/>
                <a:chExt cx="304800" cy="369332"/>
              </a:xfrm>
            </p:grpSpPr>
            <p:sp>
              <p:nvSpPr>
                <p:cNvPr id="62" name="Oval 61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34" name="Group 172"/>
              <p:cNvGrpSpPr/>
              <p:nvPr/>
            </p:nvGrpSpPr>
            <p:grpSpPr>
              <a:xfrm>
                <a:off x="3429000" y="5105400"/>
                <a:ext cx="381000" cy="381000"/>
                <a:chOff x="5562600" y="4648200"/>
                <a:chExt cx="381000" cy="381000"/>
              </a:xfrm>
            </p:grpSpPr>
            <p:sp>
              <p:nvSpPr>
                <p:cNvPr id="60" name="Oval 59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36" name="Group 173"/>
              <p:cNvGrpSpPr/>
              <p:nvPr/>
            </p:nvGrpSpPr>
            <p:grpSpPr>
              <a:xfrm>
                <a:off x="1600200" y="5105400"/>
                <a:ext cx="381000" cy="381000"/>
                <a:chOff x="5562600" y="4648200"/>
                <a:chExt cx="381000" cy="381000"/>
              </a:xfrm>
            </p:grpSpPr>
            <p:sp>
              <p:nvSpPr>
                <p:cNvPr id="58" name="Oval 57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37" name="Group 176"/>
              <p:cNvGrpSpPr/>
              <p:nvPr/>
            </p:nvGrpSpPr>
            <p:grpSpPr>
              <a:xfrm>
                <a:off x="1676400" y="6019800"/>
                <a:ext cx="304800" cy="369332"/>
                <a:chOff x="838200" y="5181600"/>
                <a:chExt cx="304800" cy="369332"/>
              </a:xfrm>
            </p:grpSpPr>
            <p:sp>
              <p:nvSpPr>
                <p:cNvPr id="56" name="Oval 55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38" name="Group 179"/>
              <p:cNvGrpSpPr/>
              <p:nvPr/>
            </p:nvGrpSpPr>
            <p:grpSpPr>
              <a:xfrm>
                <a:off x="2514600" y="6019800"/>
                <a:ext cx="381000" cy="381000"/>
                <a:chOff x="5562600" y="4648200"/>
                <a:chExt cx="381000" cy="381000"/>
              </a:xfrm>
            </p:grpSpPr>
            <p:sp>
              <p:nvSpPr>
                <p:cNvPr id="54" name="Oval 53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39" name="Group 182"/>
              <p:cNvGrpSpPr/>
              <p:nvPr/>
            </p:nvGrpSpPr>
            <p:grpSpPr>
              <a:xfrm>
                <a:off x="3505200" y="6019800"/>
                <a:ext cx="304800" cy="369332"/>
                <a:chOff x="838200" y="5181600"/>
                <a:chExt cx="304800" cy="369332"/>
              </a:xfrm>
            </p:grpSpPr>
            <p:sp>
              <p:nvSpPr>
                <p:cNvPr id="52" name="Oval 51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40" name="Group 185"/>
              <p:cNvGrpSpPr/>
              <p:nvPr/>
            </p:nvGrpSpPr>
            <p:grpSpPr>
              <a:xfrm>
                <a:off x="1600200" y="4191000"/>
                <a:ext cx="304800" cy="369332"/>
                <a:chOff x="838200" y="5181600"/>
                <a:chExt cx="304800" cy="369332"/>
              </a:xfrm>
            </p:grpSpPr>
            <p:sp>
              <p:nvSpPr>
                <p:cNvPr id="50" name="Oval 49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41" name="Group 188"/>
              <p:cNvGrpSpPr/>
              <p:nvPr/>
            </p:nvGrpSpPr>
            <p:grpSpPr>
              <a:xfrm>
                <a:off x="2438400" y="4191000"/>
                <a:ext cx="381000" cy="381000"/>
                <a:chOff x="5562600" y="4648200"/>
                <a:chExt cx="381000" cy="381000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42" name="Group 191"/>
              <p:cNvGrpSpPr/>
              <p:nvPr/>
            </p:nvGrpSpPr>
            <p:grpSpPr>
              <a:xfrm>
                <a:off x="3429000" y="4191000"/>
                <a:ext cx="304800" cy="369332"/>
                <a:chOff x="838200" y="5181600"/>
                <a:chExt cx="304800" cy="369332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65" name="Oval 64"/>
            <p:cNvSpPr/>
            <p:nvPr/>
          </p:nvSpPr>
          <p:spPr bwMode="auto">
            <a:xfrm>
              <a:off x="4688840" y="2225040"/>
              <a:ext cx="1066800" cy="1066800"/>
            </a:xfrm>
            <a:prstGeom prst="ellipse">
              <a:avLst/>
            </a:prstGeom>
            <a:solidFill>
              <a:srgbClr val="00B0F0">
                <a:alpha val="4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4" name="Group 66"/>
            <p:cNvGrpSpPr/>
            <p:nvPr/>
          </p:nvGrpSpPr>
          <p:grpSpPr>
            <a:xfrm>
              <a:off x="4688840" y="2301240"/>
              <a:ext cx="1981200" cy="646331"/>
              <a:chOff x="2209800" y="4800600"/>
              <a:chExt cx="1981200" cy="646331"/>
            </a:xfrm>
          </p:grpSpPr>
          <p:grpSp>
            <p:nvGrpSpPr>
              <p:cNvPr id="45" name="Group 58"/>
              <p:cNvGrpSpPr/>
              <p:nvPr/>
            </p:nvGrpSpPr>
            <p:grpSpPr>
              <a:xfrm>
                <a:off x="2743200" y="5181600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64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67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97" name="Curved Connector 9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" name="Curved Connector 9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68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95" name="Curved Connector 9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6" name="Curved Connector 9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69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71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91" name="Curved Connector 9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2" name="Curved Connector 9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72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89" name="Curved Connector 8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0" name="Curved Connector 8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grpSp>
            <p:nvGrpSpPr>
              <p:cNvPr id="73" name="Group 58"/>
              <p:cNvGrpSpPr/>
              <p:nvPr/>
            </p:nvGrpSpPr>
            <p:grpSpPr>
              <a:xfrm>
                <a:off x="2209800" y="5181600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74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79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83" name="Curved Connector 8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4" name="Curved Connector 8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80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81" name="Curved Connector 8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2" name="Curved Connector 8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5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86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77" name="Curved Connector 7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8" name="Curved Connector 7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87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75" name="Curved Connector 7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6" name="Curved Connector 7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2819400" y="48006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K</a:t>
                </a:r>
              </a:p>
              <a:p>
                <a:endParaRPr lang="en-US" dirty="0"/>
              </a:p>
            </p:txBody>
          </p:sp>
        </p:grpSp>
        <p:grpSp>
          <p:nvGrpSpPr>
            <p:cNvPr id="88" name="Group 98"/>
            <p:cNvGrpSpPr/>
            <p:nvPr/>
          </p:nvGrpSpPr>
          <p:grpSpPr>
            <a:xfrm>
              <a:off x="5069840" y="2225824"/>
              <a:ext cx="609600" cy="1331347"/>
              <a:chOff x="2590800" y="4725184"/>
              <a:chExt cx="609600" cy="1331347"/>
            </a:xfrm>
          </p:grpSpPr>
          <p:grpSp>
            <p:nvGrpSpPr>
              <p:cNvPr id="93" name="Group 58"/>
              <p:cNvGrpSpPr/>
              <p:nvPr/>
            </p:nvGrpSpPr>
            <p:grpSpPr>
              <a:xfrm rot="16200000">
                <a:off x="2476892" y="4839092"/>
                <a:ext cx="456416" cy="228600"/>
                <a:chOff x="1447800" y="533400"/>
                <a:chExt cx="6705600" cy="381000"/>
              </a:xfrm>
            </p:grpSpPr>
            <p:grpSp>
              <p:nvGrpSpPr>
                <p:cNvPr id="94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34816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29" name="Curved Connector 12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0" name="Curved Connector 12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4817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27" name="Curved Connector 12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8" name="Curved Connector 12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34818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34819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23" name="Curved Connector 12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4" name="Curved Connector 12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4820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21" name="Curved Connector 12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2" name="Curved Connector 12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grpSp>
            <p:nvGrpSpPr>
              <p:cNvPr id="34821" name="Group 58"/>
              <p:cNvGrpSpPr/>
              <p:nvPr/>
            </p:nvGrpSpPr>
            <p:grpSpPr>
              <a:xfrm rot="16200000">
                <a:off x="2459609" y="5465191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34823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34824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15" name="Curved Connector 11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6" name="Curved Connector 11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4825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13" name="Curved Connector 11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4" name="Curved Connector 11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34826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34827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09" name="Curved Connector 10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0" name="Curved Connector 10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4828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07" name="Curved Connector 10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" name="Curved Connector 10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102" name="TextBox 101"/>
              <p:cNvSpPr txBox="1"/>
              <p:nvPr/>
            </p:nvSpPr>
            <p:spPr>
              <a:xfrm>
                <a:off x="2667000" y="541020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K</a:t>
                </a:r>
              </a:p>
              <a:p>
                <a:endParaRPr lang="en-US" dirty="0"/>
              </a:p>
            </p:txBody>
          </p:sp>
        </p:grpSp>
        <p:sp>
          <p:nvSpPr>
            <p:cNvPr id="137" name="Arc 136"/>
            <p:cNvSpPr/>
            <p:nvPr/>
          </p:nvSpPr>
          <p:spPr bwMode="auto">
            <a:xfrm>
              <a:off x="4246880" y="1838960"/>
              <a:ext cx="1910080" cy="1889760"/>
            </a:xfrm>
            <a:prstGeom prst="arc">
              <a:avLst>
                <a:gd name="adj1" fmla="val 16200000"/>
                <a:gd name="adj2" fmla="val 12778164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2" name="Arc 141"/>
            <p:cNvSpPr/>
            <p:nvPr/>
          </p:nvSpPr>
          <p:spPr bwMode="auto">
            <a:xfrm>
              <a:off x="4145280" y="1737360"/>
              <a:ext cx="2133600" cy="2072640"/>
            </a:xfrm>
            <a:prstGeom prst="arc">
              <a:avLst>
                <a:gd name="adj1" fmla="val 16200000"/>
                <a:gd name="adj2" fmla="val 12778164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904240" y="3017520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projections</a:t>
            </a:r>
            <a:endParaRPr lang="en-US" dirty="0"/>
          </a:p>
        </p:txBody>
      </p:sp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472440" y="3569018"/>
          <a:ext cx="34258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88" name="Equation" r:id="rId6" imgW="2603160" imgH="838080" progId="Equation.DSMT4">
                  <p:embed/>
                </p:oleObj>
              </mc:Choice>
              <mc:Fallback>
                <p:oleObj name="Equation" r:id="rId6" imgW="2603160" imgH="838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" y="3569018"/>
                        <a:ext cx="34258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" name="Group 149"/>
          <p:cNvGrpSpPr/>
          <p:nvPr/>
        </p:nvGrpSpPr>
        <p:grpSpPr>
          <a:xfrm>
            <a:off x="3885704" y="3823961"/>
            <a:ext cx="478016" cy="793759"/>
            <a:chOff x="3381907" y="4582160"/>
            <a:chExt cx="478016" cy="793759"/>
          </a:xfrm>
        </p:grpSpPr>
        <p:sp>
          <p:nvSpPr>
            <p:cNvPr id="148" name="TextBox 147"/>
            <p:cNvSpPr txBox="1"/>
            <p:nvPr/>
          </p:nvSpPr>
          <p:spPr>
            <a:xfrm>
              <a:off x="3381907" y="4914254"/>
              <a:ext cx="478016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×j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403600" y="4582160"/>
              <a:ext cx="364202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</a:t>
              </a:r>
              <a:endParaRPr lang="en-US" sz="2400" dirty="0"/>
            </a:p>
          </p:txBody>
        </p:sp>
      </p:grpSp>
      <p:graphicFrame>
        <p:nvGraphicFramePr>
          <p:cNvPr id="179209" name="Object 9"/>
          <p:cNvGraphicFramePr>
            <a:graphicFrameLocks noChangeAspect="1"/>
          </p:cNvGraphicFramePr>
          <p:nvPr/>
        </p:nvGraphicFramePr>
        <p:xfrm>
          <a:off x="288289" y="4632960"/>
          <a:ext cx="60247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89" name="Equation" r:id="rId8" imgW="3555720" imgH="419040" progId="Equation.DSMT4">
                  <p:embed/>
                </p:oleObj>
              </mc:Choice>
              <mc:Fallback>
                <p:oleObj name="Equation" r:id="rId8" imgW="3555720" imgH="419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89" y="4632960"/>
                        <a:ext cx="602476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" name="Group 151"/>
          <p:cNvGrpSpPr/>
          <p:nvPr/>
        </p:nvGrpSpPr>
        <p:grpSpPr>
          <a:xfrm>
            <a:off x="6441440" y="4836160"/>
            <a:ext cx="2350413" cy="369332"/>
            <a:chOff x="6441440" y="4836160"/>
            <a:chExt cx="2350413" cy="369332"/>
          </a:xfrm>
        </p:grpSpPr>
        <p:sp>
          <p:nvSpPr>
            <p:cNvPr id="151" name="TextBox 150"/>
            <p:cNvSpPr txBox="1"/>
            <p:nvPr/>
          </p:nvSpPr>
          <p:spPr>
            <a:xfrm>
              <a:off x="6441440" y="483616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Introduce </a:t>
              </a:r>
              <a:endParaRPr lang="en-US" dirty="0"/>
            </a:p>
          </p:txBody>
        </p:sp>
        <p:graphicFrame>
          <p:nvGraphicFramePr>
            <p:cNvPr id="1792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0428183"/>
                </p:ext>
              </p:extLst>
            </p:nvPr>
          </p:nvGraphicFramePr>
          <p:xfrm>
            <a:off x="7652028" y="4881642"/>
            <a:ext cx="113982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490" name="Equation" r:id="rId10" imgW="672840" imgH="190440" progId="Equation.DSMT4">
                    <p:embed/>
                  </p:oleObj>
                </mc:Choice>
                <mc:Fallback>
                  <p:oleObj name="Equation" r:id="rId10" imgW="67284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2028" y="4881642"/>
                          <a:ext cx="1139825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9211" name="Object 11"/>
          <p:cNvGraphicFramePr>
            <a:graphicFrameLocks noChangeAspect="1"/>
          </p:cNvGraphicFramePr>
          <p:nvPr/>
        </p:nvGraphicFramePr>
        <p:xfrm>
          <a:off x="146368" y="5334000"/>
          <a:ext cx="41957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1" name="Equation" r:id="rId12" imgW="2476440" imgH="419040" progId="Equation.DSMT4">
                  <p:embed/>
                </p:oleObj>
              </mc:Choice>
              <mc:Fallback>
                <p:oleObj name="Equation" r:id="rId12" imgW="2476440" imgH="419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8" y="5334000"/>
                        <a:ext cx="419576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" name="Group 155"/>
          <p:cNvGrpSpPr/>
          <p:nvPr/>
        </p:nvGrpSpPr>
        <p:grpSpPr>
          <a:xfrm>
            <a:off x="4572000" y="5423853"/>
            <a:ext cx="4336098" cy="409575"/>
            <a:chOff x="4572000" y="5423853"/>
            <a:chExt cx="4336098" cy="409575"/>
          </a:xfrm>
        </p:grpSpPr>
        <p:sp>
          <p:nvSpPr>
            <p:cNvPr id="154" name="TextBox 153"/>
            <p:cNvSpPr txBox="1"/>
            <p:nvPr/>
          </p:nvSpPr>
          <p:spPr>
            <a:xfrm>
              <a:off x="4572000" y="5455920"/>
              <a:ext cx="2521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Looking for harmonic solution</a:t>
              </a:r>
              <a:endParaRPr lang="en-US" sz="1400" dirty="0"/>
            </a:p>
          </p:txBody>
        </p:sp>
        <p:graphicFrame>
          <p:nvGraphicFramePr>
            <p:cNvPr id="179212" name="Object 12"/>
            <p:cNvGraphicFramePr>
              <a:graphicFrameLocks noChangeAspect="1"/>
            </p:cNvGraphicFramePr>
            <p:nvPr/>
          </p:nvGraphicFramePr>
          <p:xfrm>
            <a:off x="7079298" y="5423853"/>
            <a:ext cx="18288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492" name="Equation" r:id="rId14" imgW="1079280" imgH="241200" progId="Equation.DSMT4">
                    <p:embed/>
                  </p:oleObj>
                </mc:Choice>
                <mc:Fallback>
                  <p:oleObj name="Equation" r:id="rId14" imgW="1079280" imgH="2412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9298" y="5423853"/>
                          <a:ext cx="1828800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9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157072"/>
              </p:ext>
            </p:extLst>
          </p:nvPr>
        </p:nvGraphicFramePr>
        <p:xfrm>
          <a:off x="-11113" y="6054725"/>
          <a:ext cx="3594101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3" name="Equation" r:id="rId16" imgW="2120760" imgH="393480" progId="Equation.DSMT4">
                  <p:embed/>
                </p:oleObj>
              </mc:Choice>
              <mc:Fallback>
                <p:oleObj name="Equation" r:id="rId16" imgW="2120760" imgH="393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113" y="6054725"/>
                        <a:ext cx="3594101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7852"/>
              </p:ext>
            </p:extLst>
          </p:nvPr>
        </p:nvGraphicFramePr>
        <p:xfrm>
          <a:off x="5043488" y="5972175"/>
          <a:ext cx="23034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4" name="Equation" r:id="rId18" imgW="1358640" imgH="431640" progId="Equation.DSMT4">
                  <p:embed/>
                </p:oleObj>
              </mc:Choice>
              <mc:Fallback>
                <p:oleObj name="Equation" r:id="rId18" imgW="1358640" imgH="431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5972175"/>
                        <a:ext cx="2303462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768" y="-105336"/>
            <a:ext cx="9628505" cy="1143000"/>
          </a:xfrm>
        </p:spPr>
        <p:txBody>
          <a:bodyPr/>
          <a:lstStyle/>
          <a:p>
            <a:r>
              <a:rPr lang="en-US" sz="3200" dirty="0" smtClean="0"/>
              <a:t>Susceptibility In The Presence Of Magnetic Field</a:t>
            </a:r>
            <a:endParaRPr lang="en-US" sz="3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813040" y="2377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145"/>
          <p:cNvGrpSpPr/>
          <p:nvPr/>
        </p:nvGrpSpPr>
        <p:grpSpPr>
          <a:xfrm>
            <a:off x="218759" y="864553"/>
            <a:ext cx="1991899" cy="1797367"/>
            <a:chOff x="482919" y="895033"/>
            <a:chExt cx="1991899" cy="1797367"/>
          </a:xfrm>
        </p:grpSpPr>
        <p:grpSp>
          <p:nvGrpSpPr>
            <p:cNvPr id="5" name="Group 33"/>
            <p:cNvGrpSpPr/>
            <p:nvPr/>
          </p:nvGrpSpPr>
          <p:grpSpPr>
            <a:xfrm>
              <a:off x="1656080" y="1442720"/>
              <a:ext cx="818738" cy="562372"/>
              <a:chOff x="2479040" y="2895600"/>
              <a:chExt cx="818738" cy="562372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2479040" y="2895600"/>
                <a:ext cx="640080" cy="21336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Box 32"/>
              <p:cNvSpPr txBox="1"/>
              <p:nvPr/>
            </p:nvSpPr>
            <p:spPr>
              <a:xfrm>
                <a:off x="2946400" y="308864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pic>
          <p:nvPicPr>
            <p:cNvPr id="17920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919" y="895033"/>
              <a:ext cx="1525386" cy="1797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oup 143"/>
          <p:cNvGrpSpPr/>
          <p:nvPr/>
        </p:nvGrpSpPr>
        <p:grpSpPr>
          <a:xfrm>
            <a:off x="2687320" y="858520"/>
            <a:ext cx="2590800" cy="2209800"/>
            <a:chOff x="4079240" y="1691640"/>
            <a:chExt cx="2590800" cy="2209800"/>
          </a:xfrm>
        </p:grpSpPr>
        <p:grpSp>
          <p:nvGrpSpPr>
            <p:cNvPr id="7" name="Group 35"/>
            <p:cNvGrpSpPr/>
            <p:nvPr/>
          </p:nvGrpSpPr>
          <p:grpSpPr>
            <a:xfrm>
              <a:off x="4079240" y="1691640"/>
              <a:ext cx="2209800" cy="2209800"/>
              <a:chOff x="1600200" y="4191000"/>
              <a:chExt cx="2209800" cy="2209800"/>
            </a:xfrm>
          </p:grpSpPr>
          <p:grpSp>
            <p:nvGrpSpPr>
              <p:cNvPr id="8" name="Group 169"/>
              <p:cNvGrpSpPr/>
              <p:nvPr/>
            </p:nvGrpSpPr>
            <p:grpSpPr>
              <a:xfrm>
                <a:off x="2590800" y="5105400"/>
                <a:ext cx="304800" cy="369332"/>
                <a:chOff x="838200" y="5181600"/>
                <a:chExt cx="304800" cy="369332"/>
              </a:xfrm>
            </p:grpSpPr>
            <p:sp>
              <p:nvSpPr>
                <p:cNvPr id="62" name="Oval 61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9" name="Group 172"/>
              <p:cNvGrpSpPr/>
              <p:nvPr/>
            </p:nvGrpSpPr>
            <p:grpSpPr>
              <a:xfrm>
                <a:off x="3429000" y="5105400"/>
                <a:ext cx="381000" cy="381000"/>
                <a:chOff x="5562600" y="4648200"/>
                <a:chExt cx="381000" cy="381000"/>
              </a:xfrm>
            </p:grpSpPr>
            <p:sp>
              <p:nvSpPr>
                <p:cNvPr id="60" name="Oval 59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0" name="Group 173"/>
              <p:cNvGrpSpPr/>
              <p:nvPr/>
            </p:nvGrpSpPr>
            <p:grpSpPr>
              <a:xfrm>
                <a:off x="1600200" y="5105400"/>
                <a:ext cx="381000" cy="381000"/>
                <a:chOff x="5562600" y="4648200"/>
                <a:chExt cx="381000" cy="381000"/>
              </a:xfrm>
            </p:grpSpPr>
            <p:sp>
              <p:nvSpPr>
                <p:cNvPr id="58" name="Oval 57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1" name="Group 176"/>
              <p:cNvGrpSpPr/>
              <p:nvPr/>
            </p:nvGrpSpPr>
            <p:grpSpPr>
              <a:xfrm>
                <a:off x="1676400" y="6019800"/>
                <a:ext cx="304800" cy="369332"/>
                <a:chOff x="838200" y="5181600"/>
                <a:chExt cx="304800" cy="369332"/>
              </a:xfrm>
            </p:grpSpPr>
            <p:sp>
              <p:nvSpPr>
                <p:cNvPr id="56" name="Oval 55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2" name="Group 179"/>
              <p:cNvGrpSpPr/>
              <p:nvPr/>
            </p:nvGrpSpPr>
            <p:grpSpPr>
              <a:xfrm>
                <a:off x="2514600" y="6019800"/>
                <a:ext cx="381000" cy="381000"/>
                <a:chOff x="5562600" y="4648200"/>
                <a:chExt cx="381000" cy="381000"/>
              </a:xfrm>
            </p:grpSpPr>
            <p:sp>
              <p:nvSpPr>
                <p:cNvPr id="54" name="Oval 53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3" name="Group 182"/>
              <p:cNvGrpSpPr/>
              <p:nvPr/>
            </p:nvGrpSpPr>
            <p:grpSpPr>
              <a:xfrm>
                <a:off x="3505200" y="6019800"/>
                <a:ext cx="304800" cy="369332"/>
                <a:chOff x="838200" y="5181600"/>
                <a:chExt cx="304800" cy="369332"/>
              </a:xfrm>
            </p:grpSpPr>
            <p:sp>
              <p:nvSpPr>
                <p:cNvPr id="52" name="Oval 51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4" name="Group 185"/>
              <p:cNvGrpSpPr/>
              <p:nvPr/>
            </p:nvGrpSpPr>
            <p:grpSpPr>
              <a:xfrm>
                <a:off x="1600200" y="4191000"/>
                <a:ext cx="304800" cy="369332"/>
                <a:chOff x="838200" y="5181600"/>
                <a:chExt cx="304800" cy="369332"/>
              </a:xfrm>
            </p:grpSpPr>
            <p:sp>
              <p:nvSpPr>
                <p:cNvPr id="50" name="Oval 49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5" name="Group 188"/>
              <p:cNvGrpSpPr/>
              <p:nvPr/>
            </p:nvGrpSpPr>
            <p:grpSpPr>
              <a:xfrm>
                <a:off x="2438400" y="4191000"/>
                <a:ext cx="381000" cy="381000"/>
                <a:chOff x="5562600" y="4648200"/>
                <a:chExt cx="381000" cy="381000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6" name="Group 191"/>
              <p:cNvGrpSpPr/>
              <p:nvPr/>
            </p:nvGrpSpPr>
            <p:grpSpPr>
              <a:xfrm>
                <a:off x="3429000" y="4191000"/>
                <a:ext cx="304800" cy="369332"/>
                <a:chOff x="838200" y="5181600"/>
                <a:chExt cx="304800" cy="369332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65" name="Oval 64"/>
            <p:cNvSpPr/>
            <p:nvPr/>
          </p:nvSpPr>
          <p:spPr bwMode="auto">
            <a:xfrm>
              <a:off x="4688840" y="2225040"/>
              <a:ext cx="1066800" cy="1066800"/>
            </a:xfrm>
            <a:prstGeom prst="ellipse">
              <a:avLst/>
            </a:prstGeom>
            <a:solidFill>
              <a:srgbClr val="00B0F0">
                <a:alpha val="4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7" name="Group 66"/>
            <p:cNvGrpSpPr/>
            <p:nvPr/>
          </p:nvGrpSpPr>
          <p:grpSpPr>
            <a:xfrm>
              <a:off x="4688840" y="2301240"/>
              <a:ext cx="1981200" cy="646331"/>
              <a:chOff x="2209800" y="4800600"/>
              <a:chExt cx="1981200" cy="646331"/>
            </a:xfrm>
          </p:grpSpPr>
          <p:grpSp>
            <p:nvGrpSpPr>
              <p:cNvPr id="18" name="Group 58"/>
              <p:cNvGrpSpPr/>
              <p:nvPr/>
            </p:nvGrpSpPr>
            <p:grpSpPr>
              <a:xfrm>
                <a:off x="2743200" y="5181600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19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20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97" name="Curved Connector 9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" name="Curved Connector 9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1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95" name="Curved Connector 9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6" name="Curved Connector 9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2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23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91" name="Curved Connector 9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2" name="Curved Connector 9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4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89" name="Curved Connector 8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0" name="Curved Connector 8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grpSp>
            <p:nvGrpSpPr>
              <p:cNvPr id="25" name="Group 58"/>
              <p:cNvGrpSpPr/>
              <p:nvPr/>
            </p:nvGrpSpPr>
            <p:grpSpPr>
              <a:xfrm>
                <a:off x="2209800" y="5181600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26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27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83" name="Curved Connector 8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4" name="Curved Connector 8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8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81" name="Curved Connector 8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2" name="Curved Connector 8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9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30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77" name="Curved Connector 7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8" name="Curved Connector 7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1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75" name="Curved Connector 7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6" name="Curved Connector 7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2819400" y="48006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K</a:t>
                </a:r>
              </a:p>
              <a:p>
                <a:endParaRPr lang="en-US" dirty="0"/>
              </a:p>
            </p:txBody>
          </p:sp>
        </p:grpSp>
        <p:grpSp>
          <p:nvGrpSpPr>
            <p:cNvPr id="179200" name="Group 98"/>
            <p:cNvGrpSpPr/>
            <p:nvPr/>
          </p:nvGrpSpPr>
          <p:grpSpPr>
            <a:xfrm>
              <a:off x="5069840" y="2225824"/>
              <a:ext cx="609600" cy="1331347"/>
              <a:chOff x="2590800" y="4725184"/>
              <a:chExt cx="609600" cy="1331347"/>
            </a:xfrm>
          </p:grpSpPr>
          <p:grpSp>
            <p:nvGrpSpPr>
              <p:cNvPr id="179201" name="Group 58"/>
              <p:cNvGrpSpPr/>
              <p:nvPr/>
            </p:nvGrpSpPr>
            <p:grpSpPr>
              <a:xfrm rot="16200000">
                <a:off x="2476892" y="4839092"/>
                <a:ext cx="456416" cy="228600"/>
                <a:chOff x="1447800" y="533400"/>
                <a:chExt cx="6705600" cy="381000"/>
              </a:xfrm>
            </p:grpSpPr>
            <p:grpSp>
              <p:nvGrpSpPr>
                <p:cNvPr id="179202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179203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29" name="Curved Connector 12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0" name="Curved Connector 12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79204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27" name="Curved Connector 12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8" name="Curved Connector 12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79205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179206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23" name="Curved Connector 12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4" name="Curved Connector 12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79215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21" name="Curved Connector 12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2" name="Curved Connector 12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grpSp>
            <p:nvGrpSpPr>
              <p:cNvPr id="179216" name="Group 58"/>
              <p:cNvGrpSpPr/>
              <p:nvPr/>
            </p:nvGrpSpPr>
            <p:grpSpPr>
              <a:xfrm rot="16200000">
                <a:off x="2459609" y="5465191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179217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179218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15" name="Curved Connector 11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6" name="Curved Connector 11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79219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13" name="Curved Connector 11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4" name="Curved Connector 11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79220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179221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09" name="Curved Connector 10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0" name="Curved Connector 10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79222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07" name="Curved Connector 10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" name="Curved Connector 10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102" name="TextBox 101"/>
              <p:cNvSpPr txBox="1"/>
              <p:nvPr/>
            </p:nvSpPr>
            <p:spPr>
              <a:xfrm>
                <a:off x="2667000" y="541020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K</a:t>
                </a:r>
              </a:p>
              <a:p>
                <a:endParaRPr lang="en-US" dirty="0"/>
              </a:p>
            </p:txBody>
          </p:sp>
        </p:grpSp>
        <p:sp>
          <p:nvSpPr>
            <p:cNvPr id="137" name="Arc 136"/>
            <p:cNvSpPr/>
            <p:nvPr/>
          </p:nvSpPr>
          <p:spPr bwMode="auto">
            <a:xfrm>
              <a:off x="4246880" y="1838960"/>
              <a:ext cx="1910080" cy="1889760"/>
            </a:xfrm>
            <a:prstGeom prst="arc">
              <a:avLst>
                <a:gd name="adj1" fmla="val 16200000"/>
                <a:gd name="adj2" fmla="val 12778164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2" name="Arc 141"/>
            <p:cNvSpPr/>
            <p:nvPr/>
          </p:nvSpPr>
          <p:spPr bwMode="auto">
            <a:xfrm>
              <a:off x="4145280" y="1737360"/>
              <a:ext cx="2133600" cy="2072640"/>
            </a:xfrm>
            <a:prstGeom prst="arc">
              <a:avLst>
                <a:gd name="adj1" fmla="val 16200000"/>
                <a:gd name="adj2" fmla="val 12778164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aphicFrame>
        <p:nvGraphicFramePr>
          <p:cNvPr id="179210" name="Object 10"/>
          <p:cNvGraphicFramePr>
            <a:graphicFrameLocks noChangeAspect="1"/>
          </p:cNvGraphicFramePr>
          <p:nvPr/>
        </p:nvGraphicFramePr>
        <p:xfrm>
          <a:off x="5921375" y="1240155"/>
          <a:ext cx="11398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56" name="Equation" r:id="rId4" imgW="672840" imgH="190440" progId="Equation.DSMT4">
                  <p:embed/>
                </p:oleObj>
              </mc:Choice>
              <mc:Fallback>
                <p:oleObj name="Equation" r:id="rId4" imgW="67284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1240155"/>
                        <a:ext cx="11398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4" name="Object 14"/>
          <p:cNvGraphicFramePr>
            <a:graphicFrameLocks noChangeAspect="1"/>
          </p:cNvGraphicFramePr>
          <p:nvPr/>
        </p:nvGraphicFramePr>
        <p:xfrm>
          <a:off x="5562600" y="2182495"/>
          <a:ext cx="22812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57" name="Equation" r:id="rId6" imgW="1346040" imgH="431640" progId="Equation.DSMT4">
                  <p:embed/>
                </p:oleObj>
              </mc:Choice>
              <mc:Fallback>
                <p:oleObj name="Equation" r:id="rId6" imgW="134604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82495"/>
                        <a:ext cx="2281238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4" name="Object 10"/>
          <p:cNvGraphicFramePr>
            <a:graphicFrameLocks noChangeAspect="1"/>
          </p:cNvGraphicFramePr>
          <p:nvPr/>
        </p:nvGraphicFramePr>
        <p:xfrm>
          <a:off x="531813" y="3062605"/>
          <a:ext cx="50101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58" name="Equation" r:id="rId8" imgW="2743200" imgH="431640" progId="Equation.DSMT4">
                  <p:embed/>
                </p:oleObj>
              </mc:Choice>
              <mc:Fallback>
                <p:oleObj name="Equation" r:id="rId8" imgW="2743200" imgH="431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3062605"/>
                        <a:ext cx="50101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5" name="Object 11"/>
          <p:cNvGraphicFramePr>
            <a:graphicFrameLocks noChangeAspect="1"/>
          </p:cNvGraphicFramePr>
          <p:nvPr/>
        </p:nvGraphicFramePr>
        <p:xfrm>
          <a:off x="1635760" y="3884295"/>
          <a:ext cx="4246880" cy="127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59" name="Equation" r:id="rId10" imgW="2958840" imgH="888840" progId="Equation.DSMT4">
                  <p:embed/>
                </p:oleObj>
              </mc:Choice>
              <mc:Fallback>
                <p:oleObj name="Equation" r:id="rId10" imgW="2958840" imgH="8888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760" y="3884295"/>
                        <a:ext cx="4246880" cy="1278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0" y="3860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Projections: </a:t>
            </a:r>
            <a:endParaRPr lang="en-US" dirty="0"/>
          </a:p>
        </p:txBody>
      </p:sp>
      <p:graphicFrame>
        <p:nvGraphicFramePr>
          <p:cNvPr id="180236" name="Object 12"/>
          <p:cNvGraphicFramePr>
            <a:graphicFrameLocks noChangeAspect="1"/>
          </p:cNvGraphicFramePr>
          <p:nvPr/>
        </p:nvGraphicFramePr>
        <p:xfrm>
          <a:off x="120650" y="5065713"/>
          <a:ext cx="61626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60" name="Equation" r:id="rId12" imgW="4292280" imgH="431640" progId="Equation.DSMT4">
                  <p:embed/>
                </p:oleObj>
              </mc:Choice>
              <mc:Fallback>
                <p:oleObj name="Equation" r:id="rId12" imgW="4292280" imgH="431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5065713"/>
                        <a:ext cx="61626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0" y="570992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Circular polarization</a:t>
            </a:r>
            <a:endParaRPr lang="en-US" dirty="0"/>
          </a:p>
        </p:txBody>
      </p:sp>
      <p:graphicFrame>
        <p:nvGraphicFramePr>
          <p:cNvPr id="180237" name="Object 13"/>
          <p:cNvGraphicFramePr>
            <a:graphicFrameLocks noChangeAspect="1"/>
          </p:cNvGraphicFramePr>
          <p:nvPr/>
        </p:nvGraphicFramePr>
        <p:xfrm>
          <a:off x="2325688" y="5535613"/>
          <a:ext cx="61642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61" name="Equation" r:id="rId14" imgW="4292280" imgH="457200" progId="Equation.DSMT4">
                  <p:embed/>
                </p:oleObj>
              </mc:Choice>
              <mc:Fallback>
                <p:oleObj name="Equation" r:id="rId14" imgW="4292280" imgH="457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5535613"/>
                        <a:ext cx="616426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0" y="6299200"/>
            <a:ext cx="478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susceptibilities for different helicities</a:t>
            </a:r>
            <a:endParaRPr lang="en-US" dirty="0"/>
          </a:p>
        </p:txBody>
      </p:sp>
      <p:graphicFrame>
        <p:nvGraphicFramePr>
          <p:cNvPr id="180238" name="Object 14"/>
          <p:cNvGraphicFramePr>
            <a:graphicFrameLocks noChangeAspect="1"/>
          </p:cNvGraphicFramePr>
          <p:nvPr/>
        </p:nvGraphicFramePr>
        <p:xfrm>
          <a:off x="4908868" y="6068695"/>
          <a:ext cx="24796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62" name="Equation" r:id="rId16" imgW="1726920" imgH="457200" progId="Equation.DSMT4">
                  <p:embed/>
                </p:oleObj>
              </mc:Choice>
              <mc:Fallback>
                <p:oleObj name="Equation" r:id="rId16" imgW="1726920" imgH="457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868" y="6068695"/>
                        <a:ext cx="24796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32" grpId="0"/>
      <p:bldP spid="1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Dielectric constant In The Presence Of Magnetic Field</a:t>
            </a:r>
            <a:endParaRPr lang="en-US" sz="3200" dirty="0"/>
          </a:p>
        </p:txBody>
      </p:sp>
      <p:grpSp>
        <p:nvGrpSpPr>
          <p:cNvPr id="3" name="Group 145"/>
          <p:cNvGrpSpPr/>
          <p:nvPr/>
        </p:nvGrpSpPr>
        <p:grpSpPr>
          <a:xfrm>
            <a:off x="218759" y="864553"/>
            <a:ext cx="1991899" cy="1797367"/>
            <a:chOff x="482919" y="895033"/>
            <a:chExt cx="1991899" cy="1797367"/>
          </a:xfrm>
        </p:grpSpPr>
        <p:grpSp>
          <p:nvGrpSpPr>
            <p:cNvPr id="4" name="Group 33"/>
            <p:cNvGrpSpPr/>
            <p:nvPr/>
          </p:nvGrpSpPr>
          <p:grpSpPr>
            <a:xfrm>
              <a:off x="1656080" y="1442720"/>
              <a:ext cx="818738" cy="562372"/>
              <a:chOff x="2479040" y="2895600"/>
              <a:chExt cx="818738" cy="562372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2479040" y="2895600"/>
                <a:ext cx="640080" cy="21336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Box 32"/>
              <p:cNvSpPr txBox="1"/>
              <p:nvPr/>
            </p:nvSpPr>
            <p:spPr>
              <a:xfrm>
                <a:off x="2946400" y="308864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pic>
          <p:nvPicPr>
            <p:cNvPr id="17920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919" y="895033"/>
              <a:ext cx="1525386" cy="1797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812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8079" y="1135699"/>
            <a:ext cx="1655762" cy="144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1258" name="Object 10"/>
          <p:cNvGraphicFramePr>
            <a:graphicFrameLocks noChangeAspect="1"/>
          </p:cNvGraphicFramePr>
          <p:nvPr/>
        </p:nvGraphicFramePr>
        <p:xfrm>
          <a:off x="4431030" y="1415733"/>
          <a:ext cx="24796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64" name="Equation" r:id="rId5" imgW="1726920" imgH="457200" progId="Equation.DSMT4">
                  <p:embed/>
                </p:oleObj>
              </mc:Choice>
              <mc:Fallback>
                <p:oleObj name="Equation" r:id="rId5" imgW="1726920" imgH="457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30" y="1415733"/>
                        <a:ext cx="24796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35495"/>
              </p:ext>
            </p:extLst>
          </p:nvPr>
        </p:nvGraphicFramePr>
        <p:xfrm>
          <a:off x="4181474" y="2454593"/>
          <a:ext cx="3895725" cy="589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65" name="Equation" r:id="rId7" imgW="2603160" imgH="393480" progId="Equation.DSMT4">
                  <p:embed/>
                </p:oleObj>
              </mc:Choice>
              <mc:Fallback>
                <p:oleObj name="Equation" r:id="rId7" imgW="2603160" imgH="393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4" y="2454593"/>
                        <a:ext cx="3895725" cy="5893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0" name="Object 12"/>
          <p:cNvGraphicFramePr>
            <a:graphicFrameLocks noChangeAspect="1"/>
          </p:cNvGraphicFramePr>
          <p:nvPr/>
        </p:nvGraphicFramePr>
        <p:xfrm>
          <a:off x="1017270" y="2994660"/>
          <a:ext cx="62182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66" name="Equation" r:id="rId9" imgW="4330440" imgH="495000" progId="Equation.DSMT4">
                  <p:embed/>
                </p:oleObj>
              </mc:Choice>
              <mc:Fallback>
                <p:oleObj name="Equation" r:id="rId9" imgW="4330440" imgH="495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270" y="2994660"/>
                        <a:ext cx="621823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274320" y="37490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Dispersion curves shift left or right by Larmore frequency </a:t>
            </a:r>
            <a:endParaRPr lang="en-US" dirty="0"/>
          </a:p>
        </p:txBody>
      </p:sp>
      <p:graphicFrame>
        <p:nvGraphicFramePr>
          <p:cNvPr id="181261" name="Object 13"/>
          <p:cNvGraphicFramePr>
            <a:graphicFrameLocks noChangeAspect="1"/>
          </p:cNvGraphicFramePr>
          <p:nvPr/>
        </p:nvGraphicFramePr>
        <p:xfrm>
          <a:off x="6547803" y="3642043"/>
          <a:ext cx="21701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67" name="Equation" r:id="rId11" imgW="1511280" imgH="457200" progId="Equation.DSMT4">
                  <p:embed/>
                </p:oleObj>
              </mc:Choice>
              <mc:Fallback>
                <p:oleObj name="Equation" r:id="rId11" imgW="1511280" imgH="457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803" y="3642043"/>
                        <a:ext cx="217011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" name="Group 125"/>
          <p:cNvGrpSpPr/>
          <p:nvPr/>
        </p:nvGrpSpPr>
        <p:grpSpPr>
          <a:xfrm>
            <a:off x="912617" y="4173047"/>
            <a:ext cx="6871135" cy="2684953"/>
            <a:chOff x="628137" y="1907367"/>
            <a:chExt cx="6871135" cy="2684953"/>
          </a:xfrm>
        </p:grpSpPr>
        <p:sp>
          <p:nvSpPr>
            <p:cNvPr id="134" name="AutoShape 4"/>
            <p:cNvSpPr>
              <a:spLocks noChangeAspect="1" noChangeArrowheads="1" noTextEdit="1"/>
            </p:cNvSpPr>
            <p:nvPr/>
          </p:nvSpPr>
          <p:spPr bwMode="auto">
            <a:xfrm>
              <a:off x="628137" y="1907367"/>
              <a:ext cx="4188707" cy="2545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Rectangle 80"/>
            <p:cNvSpPr>
              <a:spLocks noChangeArrowheads="1"/>
            </p:cNvSpPr>
            <p:nvPr/>
          </p:nvSpPr>
          <p:spPr bwMode="auto">
            <a:xfrm>
              <a:off x="1596667" y="2096809"/>
              <a:ext cx="5808262" cy="20703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6" name="Rectangle 81"/>
            <p:cNvSpPr>
              <a:spLocks noChangeArrowheads="1"/>
            </p:cNvSpPr>
            <p:nvPr/>
          </p:nvSpPr>
          <p:spPr bwMode="auto">
            <a:xfrm>
              <a:off x="1596667" y="2096809"/>
              <a:ext cx="5808262" cy="207032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8" name="Line 82"/>
            <p:cNvSpPr>
              <a:spLocks noChangeShapeType="1"/>
            </p:cNvSpPr>
            <p:nvPr/>
          </p:nvSpPr>
          <p:spPr bwMode="auto">
            <a:xfrm>
              <a:off x="1596667" y="2096809"/>
              <a:ext cx="5808262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9" name="Line 83"/>
            <p:cNvSpPr>
              <a:spLocks noChangeShapeType="1"/>
            </p:cNvSpPr>
            <p:nvPr/>
          </p:nvSpPr>
          <p:spPr bwMode="auto">
            <a:xfrm>
              <a:off x="1596667" y="4167138"/>
              <a:ext cx="5808262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0" name="Line 84"/>
            <p:cNvSpPr>
              <a:spLocks noChangeShapeType="1"/>
            </p:cNvSpPr>
            <p:nvPr/>
          </p:nvSpPr>
          <p:spPr bwMode="auto">
            <a:xfrm flipV="1">
              <a:off x="7404929" y="2096809"/>
              <a:ext cx="1457" cy="20703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1" name="Line 85"/>
            <p:cNvSpPr>
              <a:spLocks noChangeShapeType="1"/>
            </p:cNvSpPr>
            <p:nvPr/>
          </p:nvSpPr>
          <p:spPr bwMode="auto">
            <a:xfrm flipV="1">
              <a:off x="1596667" y="2096809"/>
              <a:ext cx="1457" cy="20703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3" name="Line 86"/>
            <p:cNvSpPr>
              <a:spLocks noChangeShapeType="1"/>
            </p:cNvSpPr>
            <p:nvPr/>
          </p:nvSpPr>
          <p:spPr bwMode="auto">
            <a:xfrm>
              <a:off x="1596667" y="4167138"/>
              <a:ext cx="5808262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4" name="Line 87"/>
            <p:cNvSpPr>
              <a:spLocks noChangeShapeType="1"/>
            </p:cNvSpPr>
            <p:nvPr/>
          </p:nvSpPr>
          <p:spPr bwMode="auto">
            <a:xfrm flipV="1">
              <a:off x="1596667" y="2096809"/>
              <a:ext cx="1457" cy="20703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5" name="Line 88"/>
            <p:cNvSpPr>
              <a:spLocks noChangeShapeType="1"/>
            </p:cNvSpPr>
            <p:nvPr/>
          </p:nvSpPr>
          <p:spPr bwMode="auto">
            <a:xfrm flipV="1">
              <a:off x="1603948" y="4113011"/>
              <a:ext cx="1457" cy="54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6" name="Line 89"/>
            <p:cNvSpPr>
              <a:spLocks noChangeShapeType="1"/>
            </p:cNvSpPr>
            <p:nvPr/>
          </p:nvSpPr>
          <p:spPr bwMode="auto">
            <a:xfrm>
              <a:off x="1603948" y="2096809"/>
              <a:ext cx="1457" cy="49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7" name="Rectangle 90"/>
            <p:cNvSpPr>
              <a:spLocks noChangeArrowheads="1"/>
            </p:cNvSpPr>
            <p:nvPr/>
          </p:nvSpPr>
          <p:spPr bwMode="auto">
            <a:xfrm>
              <a:off x="1496172" y="4242875"/>
              <a:ext cx="319133" cy="166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0.85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Line 91"/>
            <p:cNvSpPr>
              <a:spLocks noChangeShapeType="1"/>
            </p:cNvSpPr>
            <p:nvPr/>
          </p:nvSpPr>
          <p:spPr bwMode="auto">
            <a:xfrm flipV="1">
              <a:off x="2566652" y="4113011"/>
              <a:ext cx="1457" cy="54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9" name="Line 92"/>
            <p:cNvSpPr>
              <a:spLocks noChangeShapeType="1"/>
            </p:cNvSpPr>
            <p:nvPr/>
          </p:nvSpPr>
          <p:spPr bwMode="auto">
            <a:xfrm>
              <a:off x="2566652" y="2096809"/>
              <a:ext cx="1457" cy="49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0" name="Rectangle 93"/>
            <p:cNvSpPr>
              <a:spLocks noChangeArrowheads="1"/>
            </p:cNvSpPr>
            <p:nvPr/>
          </p:nvSpPr>
          <p:spPr bwMode="auto">
            <a:xfrm>
              <a:off x="2486548" y="4242875"/>
              <a:ext cx="227952" cy="166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0.9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Line 94"/>
            <p:cNvSpPr>
              <a:spLocks noChangeShapeType="1"/>
            </p:cNvSpPr>
            <p:nvPr/>
          </p:nvSpPr>
          <p:spPr bwMode="auto">
            <a:xfrm flipV="1">
              <a:off x="3535181" y="4113011"/>
              <a:ext cx="1457" cy="54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2" name="Line 95"/>
            <p:cNvSpPr>
              <a:spLocks noChangeShapeType="1"/>
            </p:cNvSpPr>
            <p:nvPr/>
          </p:nvSpPr>
          <p:spPr bwMode="auto">
            <a:xfrm>
              <a:off x="3535181" y="2096809"/>
              <a:ext cx="1457" cy="49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3" name="Rectangle 96"/>
            <p:cNvSpPr>
              <a:spLocks noChangeArrowheads="1"/>
            </p:cNvSpPr>
            <p:nvPr/>
          </p:nvSpPr>
          <p:spPr bwMode="auto">
            <a:xfrm>
              <a:off x="3427405" y="4242875"/>
              <a:ext cx="319133" cy="166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0.95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Line 97"/>
            <p:cNvSpPr>
              <a:spLocks noChangeShapeType="1"/>
            </p:cNvSpPr>
            <p:nvPr/>
          </p:nvSpPr>
          <p:spPr bwMode="auto">
            <a:xfrm flipV="1">
              <a:off x="4505167" y="4113011"/>
              <a:ext cx="1457" cy="54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5" name="Line 98"/>
            <p:cNvSpPr>
              <a:spLocks noChangeShapeType="1"/>
            </p:cNvSpPr>
            <p:nvPr/>
          </p:nvSpPr>
          <p:spPr bwMode="auto">
            <a:xfrm>
              <a:off x="4505167" y="2096809"/>
              <a:ext cx="1457" cy="49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6" name="Rectangle 99"/>
            <p:cNvSpPr>
              <a:spLocks noChangeArrowheads="1"/>
            </p:cNvSpPr>
            <p:nvPr/>
          </p:nvSpPr>
          <p:spPr bwMode="auto">
            <a:xfrm>
              <a:off x="4476038" y="4242875"/>
              <a:ext cx="91181" cy="166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Line 100"/>
            <p:cNvSpPr>
              <a:spLocks noChangeShapeType="1"/>
            </p:cNvSpPr>
            <p:nvPr/>
          </p:nvSpPr>
          <p:spPr bwMode="auto">
            <a:xfrm flipV="1">
              <a:off x="5473696" y="4113011"/>
              <a:ext cx="1457" cy="54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8" name="Line 101"/>
            <p:cNvSpPr>
              <a:spLocks noChangeShapeType="1"/>
            </p:cNvSpPr>
            <p:nvPr/>
          </p:nvSpPr>
          <p:spPr bwMode="auto">
            <a:xfrm>
              <a:off x="5473696" y="2096809"/>
              <a:ext cx="1457" cy="49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9" name="Rectangle 102"/>
            <p:cNvSpPr>
              <a:spLocks noChangeArrowheads="1"/>
            </p:cNvSpPr>
            <p:nvPr/>
          </p:nvSpPr>
          <p:spPr bwMode="auto">
            <a:xfrm>
              <a:off x="5365920" y="4242875"/>
              <a:ext cx="319133" cy="166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1.05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Line 103"/>
            <p:cNvSpPr>
              <a:spLocks noChangeShapeType="1"/>
            </p:cNvSpPr>
            <p:nvPr/>
          </p:nvSpPr>
          <p:spPr bwMode="auto">
            <a:xfrm flipV="1">
              <a:off x="6443682" y="4113011"/>
              <a:ext cx="1457" cy="54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1" name="Line 104"/>
            <p:cNvSpPr>
              <a:spLocks noChangeShapeType="1"/>
            </p:cNvSpPr>
            <p:nvPr/>
          </p:nvSpPr>
          <p:spPr bwMode="auto">
            <a:xfrm>
              <a:off x="6443682" y="2096809"/>
              <a:ext cx="1457" cy="49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2" name="Rectangle 105"/>
            <p:cNvSpPr>
              <a:spLocks noChangeArrowheads="1"/>
            </p:cNvSpPr>
            <p:nvPr/>
          </p:nvSpPr>
          <p:spPr bwMode="auto">
            <a:xfrm>
              <a:off x="6363578" y="4242875"/>
              <a:ext cx="227952" cy="166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1.1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Line 106"/>
            <p:cNvSpPr>
              <a:spLocks noChangeShapeType="1"/>
            </p:cNvSpPr>
            <p:nvPr/>
          </p:nvSpPr>
          <p:spPr bwMode="auto">
            <a:xfrm>
              <a:off x="1596667" y="4167138"/>
              <a:ext cx="65540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4" name="Line 107"/>
            <p:cNvSpPr>
              <a:spLocks noChangeShapeType="1"/>
            </p:cNvSpPr>
            <p:nvPr/>
          </p:nvSpPr>
          <p:spPr bwMode="auto">
            <a:xfrm flipH="1">
              <a:off x="7346671" y="4167138"/>
              <a:ext cx="58257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5" name="Line 109"/>
            <p:cNvSpPr>
              <a:spLocks noChangeShapeType="1"/>
            </p:cNvSpPr>
            <p:nvPr/>
          </p:nvSpPr>
          <p:spPr bwMode="auto">
            <a:xfrm>
              <a:off x="1596667" y="3935871"/>
              <a:ext cx="65540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6" name="Line 110"/>
            <p:cNvSpPr>
              <a:spLocks noChangeShapeType="1"/>
            </p:cNvSpPr>
            <p:nvPr/>
          </p:nvSpPr>
          <p:spPr bwMode="auto">
            <a:xfrm flipH="1">
              <a:off x="7346671" y="3935871"/>
              <a:ext cx="58257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7" name="Line 112"/>
            <p:cNvSpPr>
              <a:spLocks noChangeShapeType="1"/>
            </p:cNvSpPr>
            <p:nvPr/>
          </p:nvSpPr>
          <p:spPr bwMode="auto">
            <a:xfrm>
              <a:off x="1596667" y="3703374"/>
              <a:ext cx="65540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8" name="Line 113"/>
            <p:cNvSpPr>
              <a:spLocks noChangeShapeType="1"/>
            </p:cNvSpPr>
            <p:nvPr/>
          </p:nvSpPr>
          <p:spPr bwMode="auto">
            <a:xfrm flipH="1">
              <a:off x="7346671" y="3703374"/>
              <a:ext cx="58257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9" name="Line 115"/>
            <p:cNvSpPr>
              <a:spLocks noChangeShapeType="1"/>
            </p:cNvSpPr>
            <p:nvPr/>
          </p:nvSpPr>
          <p:spPr bwMode="auto">
            <a:xfrm>
              <a:off x="1596667" y="3477028"/>
              <a:ext cx="65540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0" name="Line 116"/>
            <p:cNvSpPr>
              <a:spLocks noChangeShapeType="1"/>
            </p:cNvSpPr>
            <p:nvPr/>
          </p:nvSpPr>
          <p:spPr bwMode="auto">
            <a:xfrm flipH="1">
              <a:off x="7346671" y="3477028"/>
              <a:ext cx="58257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1" name="Line 118"/>
            <p:cNvSpPr>
              <a:spLocks noChangeShapeType="1"/>
            </p:cNvSpPr>
            <p:nvPr/>
          </p:nvSpPr>
          <p:spPr bwMode="auto">
            <a:xfrm>
              <a:off x="1596667" y="3244531"/>
              <a:ext cx="65540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2" name="Line 119"/>
            <p:cNvSpPr>
              <a:spLocks noChangeShapeType="1"/>
            </p:cNvSpPr>
            <p:nvPr/>
          </p:nvSpPr>
          <p:spPr bwMode="auto">
            <a:xfrm flipH="1">
              <a:off x="7346671" y="3244531"/>
              <a:ext cx="58257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3" name="Line 121"/>
            <p:cNvSpPr>
              <a:spLocks noChangeShapeType="1"/>
            </p:cNvSpPr>
            <p:nvPr/>
          </p:nvSpPr>
          <p:spPr bwMode="auto">
            <a:xfrm>
              <a:off x="1596667" y="3013264"/>
              <a:ext cx="65540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4" name="Line 122"/>
            <p:cNvSpPr>
              <a:spLocks noChangeShapeType="1"/>
            </p:cNvSpPr>
            <p:nvPr/>
          </p:nvSpPr>
          <p:spPr bwMode="auto">
            <a:xfrm flipH="1">
              <a:off x="7346671" y="3013264"/>
              <a:ext cx="58257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5" name="Line 124"/>
            <p:cNvSpPr>
              <a:spLocks noChangeShapeType="1"/>
            </p:cNvSpPr>
            <p:nvPr/>
          </p:nvSpPr>
          <p:spPr bwMode="auto">
            <a:xfrm>
              <a:off x="1596667" y="2780768"/>
              <a:ext cx="65540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6" name="Line 125"/>
            <p:cNvSpPr>
              <a:spLocks noChangeShapeType="1"/>
            </p:cNvSpPr>
            <p:nvPr/>
          </p:nvSpPr>
          <p:spPr bwMode="auto">
            <a:xfrm flipH="1">
              <a:off x="7346671" y="2780768"/>
              <a:ext cx="58257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7" name="Line 127"/>
            <p:cNvSpPr>
              <a:spLocks noChangeShapeType="1"/>
            </p:cNvSpPr>
            <p:nvPr/>
          </p:nvSpPr>
          <p:spPr bwMode="auto">
            <a:xfrm>
              <a:off x="1596667" y="2554422"/>
              <a:ext cx="65540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8" name="Line 128"/>
            <p:cNvSpPr>
              <a:spLocks noChangeShapeType="1"/>
            </p:cNvSpPr>
            <p:nvPr/>
          </p:nvSpPr>
          <p:spPr bwMode="auto">
            <a:xfrm flipH="1">
              <a:off x="7346671" y="2554422"/>
              <a:ext cx="58257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9" name="Line 130"/>
            <p:cNvSpPr>
              <a:spLocks noChangeShapeType="1"/>
            </p:cNvSpPr>
            <p:nvPr/>
          </p:nvSpPr>
          <p:spPr bwMode="auto">
            <a:xfrm>
              <a:off x="1596667" y="2323155"/>
              <a:ext cx="65540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0" name="Line 131"/>
            <p:cNvSpPr>
              <a:spLocks noChangeShapeType="1"/>
            </p:cNvSpPr>
            <p:nvPr/>
          </p:nvSpPr>
          <p:spPr bwMode="auto">
            <a:xfrm flipH="1">
              <a:off x="7346671" y="2323155"/>
              <a:ext cx="58257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1" name="Line 133"/>
            <p:cNvSpPr>
              <a:spLocks noChangeShapeType="1"/>
            </p:cNvSpPr>
            <p:nvPr/>
          </p:nvSpPr>
          <p:spPr bwMode="auto">
            <a:xfrm>
              <a:off x="1596667" y="2096809"/>
              <a:ext cx="65540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2" name="Line 134"/>
            <p:cNvSpPr>
              <a:spLocks noChangeShapeType="1"/>
            </p:cNvSpPr>
            <p:nvPr/>
          </p:nvSpPr>
          <p:spPr bwMode="auto">
            <a:xfrm flipH="1">
              <a:off x="7346671" y="2096809"/>
              <a:ext cx="58257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3" name="Line 136"/>
            <p:cNvSpPr>
              <a:spLocks noChangeShapeType="1"/>
            </p:cNvSpPr>
            <p:nvPr/>
          </p:nvSpPr>
          <p:spPr bwMode="auto">
            <a:xfrm>
              <a:off x="1596667" y="2096809"/>
              <a:ext cx="5808262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4" name="Line 137"/>
            <p:cNvSpPr>
              <a:spLocks noChangeShapeType="1"/>
            </p:cNvSpPr>
            <p:nvPr/>
          </p:nvSpPr>
          <p:spPr bwMode="auto">
            <a:xfrm>
              <a:off x="1596667" y="4167138"/>
              <a:ext cx="5808262" cy="1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5" name="Line 138"/>
            <p:cNvSpPr>
              <a:spLocks noChangeShapeType="1"/>
            </p:cNvSpPr>
            <p:nvPr/>
          </p:nvSpPr>
          <p:spPr bwMode="auto">
            <a:xfrm flipV="1">
              <a:off x="7404929" y="2096809"/>
              <a:ext cx="1457" cy="20703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6" name="Line 139"/>
            <p:cNvSpPr>
              <a:spLocks noChangeShapeType="1"/>
            </p:cNvSpPr>
            <p:nvPr/>
          </p:nvSpPr>
          <p:spPr bwMode="auto">
            <a:xfrm flipV="1">
              <a:off x="1596667" y="2096809"/>
              <a:ext cx="1457" cy="20703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grpSp>
          <p:nvGrpSpPr>
            <p:cNvPr id="187" name="Group 148"/>
            <p:cNvGrpSpPr/>
            <p:nvPr/>
          </p:nvGrpSpPr>
          <p:grpSpPr>
            <a:xfrm>
              <a:off x="1596667" y="2303116"/>
              <a:ext cx="5808262" cy="1803745"/>
              <a:chOff x="1543051" y="2955925"/>
              <a:chExt cx="6330950" cy="1671637"/>
            </a:xfrm>
          </p:grpSpPr>
          <p:sp>
            <p:nvSpPr>
              <p:cNvPr id="193" name="Freeform 140"/>
              <p:cNvSpPr>
                <a:spLocks/>
              </p:cNvSpPr>
              <p:nvPr/>
            </p:nvSpPr>
            <p:spPr bwMode="auto">
              <a:xfrm>
                <a:off x="1543051" y="3429000"/>
                <a:ext cx="1341438" cy="141287"/>
              </a:xfrm>
              <a:custGeom>
                <a:avLst/>
                <a:gdLst/>
                <a:ahLst/>
                <a:cxnLst>
                  <a:cxn ang="0">
                    <a:pos x="15" y="89"/>
                  </a:cxn>
                  <a:cxn ang="0">
                    <a:pos x="35" y="89"/>
                  </a:cxn>
                  <a:cxn ang="0">
                    <a:pos x="55" y="89"/>
                  </a:cxn>
                  <a:cxn ang="0">
                    <a:pos x="75" y="84"/>
                  </a:cxn>
                  <a:cxn ang="0">
                    <a:pos x="95" y="84"/>
                  </a:cxn>
                  <a:cxn ang="0">
                    <a:pos x="115" y="84"/>
                  </a:cxn>
                  <a:cxn ang="0">
                    <a:pos x="135" y="84"/>
                  </a:cxn>
                  <a:cxn ang="0">
                    <a:pos x="154" y="79"/>
                  </a:cxn>
                  <a:cxn ang="0">
                    <a:pos x="174" y="79"/>
                  </a:cxn>
                  <a:cxn ang="0">
                    <a:pos x="194" y="79"/>
                  </a:cxn>
                  <a:cxn ang="0">
                    <a:pos x="214" y="74"/>
                  </a:cxn>
                  <a:cxn ang="0">
                    <a:pos x="234" y="74"/>
                  </a:cxn>
                  <a:cxn ang="0">
                    <a:pos x="254" y="74"/>
                  </a:cxn>
                  <a:cxn ang="0">
                    <a:pos x="274" y="69"/>
                  </a:cxn>
                  <a:cxn ang="0">
                    <a:pos x="293" y="69"/>
                  </a:cxn>
                  <a:cxn ang="0">
                    <a:pos x="313" y="69"/>
                  </a:cxn>
                  <a:cxn ang="0">
                    <a:pos x="333" y="64"/>
                  </a:cxn>
                  <a:cxn ang="0">
                    <a:pos x="353" y="64"/>
                  </a:cxn>
                  <a:cxn ang="0">
                    <a:pos x="373" y="59"/>
                  </a:cxn>
                  <a:cxn ang="0">
                    <a:pos x="393" y="59"/>
                  </a:cxn>
                  <a:cxn ang="0">
                    <a:pos x="413" y="59"/>
                  </a:cxn>
                  <a:cxn ang="0">
                    <a:pos x="432" y="54"/>
                  </a:cxn>
                  <a:cxn ang="0">
                    <a:pos x="457" y="54"/>
                  </a:cxn>
                  <a:cxn ang="0">
                    <a:pos x="477" y="50"/>
                  </a:cxn>
                  <a:cxn ang="0">
                    <a:pos x="497" y="50"/>
                  </a:cxn>
                  <a:cxn ang="0">
                    <a:pos x="517" y="45"/>
                  </a:cxn>
                  <a:cxn ang="0">
                    <a:pos x="537" y="45"/>
                  </a:cxn>
                  <a:cxn ang="0">
                    <a:pos x="557" y="40"/>
                  </a:cxn>
                  <a:cxn ang="0">
                    <a:pos x="576" y="40"/>
                  </a:cxn>
                  <a:cxn ang="0">
                    <a:pos x="596" y="35"/>
                  </a:cxn>
                  <a:cxn ang="0">
                    <a:pos x="616" y="35"/>
                  </a:cxn>
                  <a:cxn ang="0">
                    <a:pos x="636" y="30"/>
                  </a:cxn>
                  <a:cxn ang="0">
                    <a:pos x="656" y="30"/>
                  </a:cxn>
                  <a:cxn ang="0">
                    <a:pos x="676" y="25"/>
                  </a:cxn>
                  <a:cxn ang="0">
                    <a:pos x="696" y="25"/>
                  </a:cxn>
                  <a:cxn ang="0">
                    <a:pos x="716" y="20"/>
                  </a:cxn>
                  <a:cxn ang="0">
                    <a:pos x="735" y="15"/>
                  </a:cxn>
                  <a:cxn ang="0">
                    <a:pos x="755" y="15"/>
                  </a:cxn>
                  <a:cxn ang="0">
                    <a:pos x="775" y="10"/>
                  </a:cxn>
                  <a:cxn ang="0">
                    <a:pos x="795" y="10"/>
                  </a:cxn>
                  <a:cxn ang="0">
                    <a:pos x="815" y="5"/>
                  </a:cxn>
                  <a:cxn ang="0">
                    <a:pos x="835" y="0"/>
                  </a:cxn>
                </a:cxnLst>
                <a:rect l="0" t="0" r="r" b="b"/>
                <a:pathLst>
                  <a:path w="845" h="89">
                    <a:moveTo>
                      <a:pt x="0" y="89"/>
                    </a:moveTo>
                    <a:lnTo>
                      <a:pt x="10" y="89"/>
                    </a:lnTo>
                    <a:lnTo>
                      <a:pt x="15" y="89"/>
                    </a:lnTo>
                    <a:lnTo>
                      <a:pt x="25" y="89"/>
                    </a:lnTo>
                    <a:lnTo>
                      <a:pt x="30" y="89"/>
                    </a:lnTo>
                    <a:lnTo>
                      <a:pt x="35" y="89"/>
                    </a:lnTo>
                    <a:lnTo>
                      <a:pt x="45" y="89"/>
                    </a:lnTo>
                    <a:lnTo>
                      <a:pt x="50" y="89"/>
                    </a:lnTo>
                    <a:lnTo>
                      <a:pt x="55" y="89"/>
                    </a:lnTo>
                    <a:lnTo>
                      <a:pt x="65" y="89"/>
                    </a:lnTo>
                    <a:lnTo>
                      <a:pt x="70" y="84"/>
                    </a:lnTo>
                    <a:lnTo>
                      <a:pt x="75" y="84"/>
                    </a:lnTo>
                    <a:lnTo>
                      <a:pt x="85" y="84"/>
                    </a:lnTo>
                    <a:lnTo>
                      <a:pt x="90" y="84"/>
                    </a:lnTo>
                    <a:lnTo>
                      <a:pt x="95" y="84"/>
                    </a:lnTo>
                    <a:lnTo>
                      <a:pt x="105" y="84"/>
                    </a:lnTo>
                    <a:lnTo>
                      <a:pt x="110" y="84"/>
                    </a:lnTo>
                    <a:lnTo>
                      <a:pt x="115" y="84"/>
                    </a:lnTo>
                    <a:lnTo>
                      <a:pt x="125" y="84"/>
                    </a:lnTo>
                    <a:lnTo>
                      <a:pt x="130" y="84"/>
                    </a:lnTo>
                    <a:lnTo>
                      <a:pt x="135" y="84"/>
                    </a:lnTo>
                    <a:lnTo>
                      <a:pt x="144" y="79"/>
                    </a:lnTo>
                    <a:lnTo>
                      <a:pt x="149" y="79"/>
                    </a:lnTo>
                    <a:lnTo>
                      <a:pt x="154" y="79"/>
                    </a:lnTo>
                    <a:lnTo>
                      <a:pt x="164" y="79"/>
                    </a:lnTo>
                    <a:lnTo>
                      <a:pt x="169" y="79"/>
                    </a:lnTo>
                    <a:lnTo>
                      <a:pt x="174" y="79"/>
                    </a:lnTo>
                    <a:lnTo>
                      <a:pt x="184" y="79"/>
                    </a:lnTo>
                    <a:lnTo>
                      <a:pt x="189" y="79"/>
                    </a:lnTo>
                    <a:lnTo>
                      <a:pt x="194" y="79"/>
                    </a:lnTo>
                    <a:lnTo>
                      <a:pt x="204" y="74"/>
                    </a:lnTo>
                    <a:lnTo>
                      <a:pt x="209" y="74"/>
                    </a:lnTo>
                    <a:lnTo>
                      <a:pt x="214" y="74"/>
                    </a:lnTo>
                    <a:lnTo>
                      <a:pt x="224" y="74"/>
                    </a:lnTo>
                    <a:lnTo>
                      <a:pt x="229" y="74"/>
                    </a:lnTo>
                    <a:lnTo>
                      <a:pt x="234" y="74"/>
                    </a:lnTo>
                    <a:lnTo>
                      <a:pt x="244" y="74"/>
                    </a:lnTo>
                    <a:lnTo>
                      <a:pt x="249" y="74"/>
                    </a:lnTo>
                    <a:lnTo>
                      <a:pt x="254" y="74"/>
                    </a:lnTo>
                    <a:lnTo>
                      <a:pt x="264" y="69"/>
                    </a:lnTo>
                    <a:lnTo>
                      <a:pt x="269" y="69"/>
                    </a:lnTo>
                    <a:lnTo>
                      <a:pt x="274" y="69"/>
                    </a:lnTo>
                    <a:lnTo>
                      <a:pt x="283" y="69"/>
                    </a:lnTo>
                    <a:lnTo>
                      <a:pt x="288" y="69"/>
                    </a:lnTo>
                    <a:lnTo>
                      <a:pt x="293" y="69"/>
                    </a:lnTo>
                    <a:lnTo>
                      <a:pt x="303" y="69"/>
                    </a:lnTo>
                    <a:lnTo>
                      <a:pt x="308" y="69"/>
                    </a:lnTo>
                    <a:lnTo>
                      <a:pt x="313" y="69"/>
                    </a:lnTo>
                    <a:lnTo>
                      <a:pt x="323" y="64"/>
                    </a:lnTo>
                    <a:lnTo>
                      <a:pt x="328" y="64"/>
                    </a:lnTo>
                    <a:lnTo>
                      <a:pt x="333" y="64"/>
                    </a:lnTo>
                    <a:lnTo>
                      <a:pt x="343" y="64"/>
                    </a:lnTo>
                    <a:lnTo>
                      <a:pt x="348" y="64"/>
                    </a:lnTo>
                    <a:lnTo>
                      <a:pt x="353" y="64"/>
                    </a:lnTo>
                    <a:lnTo>
                      <a:pt x="363" y="64"/>
                    </a:lnTo>
                    <a:lnTo>
                      <a:pt x="368" y="59"/>
                    </a:lnTo>
                    <a:lnTo>
                      <a:pt x="373" y="59"/>
                    </a:lnTo>
                    <a:lnTo>
                      <a:pt x="383" y="59"/>
                    </a:lnTo>
                    <a:lnTo>
                      <a:pt x="388" y="59"/>
                    </a:lnTo>
                    <a:lnTo>
                      <a:pt x="393" y="59"/>
                    </a:lnTo>
                    <a:lnTo>
                      <a:pt x="403" y="59"/>
                    </a:lnTo>
                    <a:lnTo>
                      <a:pt x="408" y="59"/>
                    </a:lnTo>
                    <a:lnTo>
                      <a:pt x="413" y="59"/>
                    </a:lnTo>
                    <a:lnTo>
                      <a:pt x="423" y="54"/>
                    </a:lnTo>
                    <a:lnTo>
                      <a:pt x="427" y="54"/>
                    </a:lnTo>
                    <a:lnTo>
                      <a:pt x="432" y="54"/>
                    </a:lnTo>
                    <a:lnTo>
                      <a:pt x="442" y="54"/>
                    </a:lnTo>
                    <a:lnTo>
                      <a:pt x="447" y="54"/>
                    </a:lnTo>
                    <a:lnTo>
                      <a:pt x="457" y="54"/>
                    </a:lnTo>
                    <a:lnTo>
                      <a:pt x="462" y="54"/>
                    </a:lnTo>
                    <a:lnTo>
                      <a:pt x="467" y="50"/>
                    </a:lnTo>
                    <a:lnTo>
                      <a:pt x="477" y="50"/>
                    </a:lnTo>
                    <a:lnTo>
                      <a:pt x="482" y="50"/>
                    </a:lnTo>
                    <a:lnTo>
                      <a:pt x="487" y="50"/>
                    </a:lnTo>
                    <a:lnTo>
                      <a:pt x="497" y="50"/>
                    </a:lnTo>
                    <a:lnTo>
                      <a:pt x="502" y="50"/>
                    </a:lnTo>
                    <a:lnTo>
                      <a:pt x="507" y="50"/>
                    </a:lnTo>
                    <a:lnTo>
                      <a:pt x="517" y="45"/>
                    </a:lnTo>
                    <a:lnTo>
                      <a:pt x="522" y="45"/>
                    </a:lnTo>
                    <a:lnTo>
                      <a:pt x="527" y="45"/>
                    </a:lnTo>
                    <a:lnTo>
                      <a:pt x="537" y="45"/>
                    </a:lnTo>
                    <a:lnTo>
                      <a:pt x="542" y="45"/>
                    </a:lnTo>
                    <a:lnTo>
                      <a:pt x="547" y="45"/>
                    </a:lnTo>
                    <a:lnTo>
                      <a:pt x="557" y="40"/>
                    </a:lnTo>
                    <a:lnTo>
                      <a:pt x="562" y="40"/>
                    </a:lnTo>
                    <a:lnTo>
                      <a:pt x="567" y="40"/>
                    </a:lnTo>
                    <a:lnTo>
                      <a:pt x="576" y="40"/>
                    </a:lnTo>
                    <a:lnTo>
                      <a:pt x="581" y="40"/>
                    </a:lnTo>
                    <a:lnTo>
                      <a:pt x="586" y="40"/>
                    </a:lnTo>
                    <a:lnTo>
                      <a:pt x="596" y="35"/>
                    </a:lnTo>
                    <a:lnTo>
                      <a:pt x="601" y="35"/>
                    </a:lnTo>
                    <a:lnTo>
                      <a:pt x="606" y="35"/>
                    </a:lnTo>
                    <a:lnTo>
                      <a:pt x="616" y="35"/>
                    </a:lnTo>
                    <a:lnTo>
                      <a:pt x="621" y="35"/>
                    </a:lnTo>
                    <a:lnTo>
                      <a:pt x="626" y="35"/>
                    </a:lnTo>
                    <a:lnTo>
                      <a:pt x="636" y="30"/>
                    </a:lnTo>
                    <a:lnTo>
                      <a:pt x="641" y="30"/>
                    </a:lnTo>
                    <a:lnTo>
                      <a:pt x="646" y="30"/>
                    </a:lnTo>
                    <a:lnTo>
                      <a:pt x="656" y="30"/>
                    </a:lnTo>
                    <a:lnTo>
                      <a:pt x="661" y="30"/>
                    </a:lnTo>
                    <a:lnTo>
                      <a:pt x="666" y="25"/>
                    </a:lnTo>
                    <a:lnTo>
                      <a:pt x="676" y="25"/>
                    </a:lnTo>
                    <a:lnTo>
                      <a:pt x="681" y="25"/>
                    </a:lnTo>
                    <a:lnTo>
                      <a:pt x="686" y="25"/>
                    </a:lnTo>
                    <a:lnTo>
                      <a:pt x="696" y="25"/>
                    </a:lnTo>
                    <a:lnTo>
                      <a:pt x="701" y="20"/>
                    </a:lnTo>
                    <a:lnTo>
                      <a:pt x="706" y="20"/>
                    </a:lnTo>
                    <a:lnTo>
                      <a:pt x="716" y="20"/>
                    </a:lnTo>
                    <a:lnTo>
                      <a:pt x="720" y="20"/>
                    </a:lnTo>
                    <a:lnTo>
                      <a:pt x="725" y="20"/>
                    </a:lnTo>
                    <a:lnTo>
                      <a:pt x="735" y="15"/>
                    </a:lnTo>
                    <a:lnTo>
                      <a:pt x="740" y="15"/>
                    </a:lnTo>
                    <a:lnTo>
                      <a:pt x="745" y="15"/>
                    </a:lnTo>
                    <a:lnTo>
                      <a:pt x="755" y="15"/>
                    </a:lnTo>
                    <a:lnTo>
                      <a:pt x="760" y="15"/>
                    </a:lnTo>
                    <a:lnTo>
                      <a:pt x="765" y="10"/>
                    </a:lnTo>
                    <a:lnTo>
                      <a:pt x="775" y="10"/>
                    </a:lnTo>
                    <a:lnTo>
                      <a:pt x="780" y="10"/>
                    </a:lnTo>
                    <a:lnTo>
                      <a:pt x="785" y="10"/>
                    </a:lnTo>
                    <a:lnTo>
                      <a:pt x="795" y="10"/>
                    </a:lnTo>
                    <a:lnTo>
                      <a:pt x="800" y="5"/>
                    </a:lnTo>
                    <a:lnTo>
                      <a:pt x="805" y="5"/>
                    </a:lnTo>
                    <a:lnTo>
                      <a:pt x="815" y="5"/>
                    </a:lnTo>
                    <a:lnTo>
                      <a:pt x="820" y="5"/>
                    </a:lnTo>
                    <a:lnTo>
                      <a:pt x="825" y="0"/>
                    </a:lnTo>
                    <a:lnTo>
                      <a:pt x="835" y="0"/>
                    </a:lnTo>
                    <a:lnTo>
                      <a:pt x="840" y="0"/>
                    </a:lnTo>
                    <a:lnTo>
                      <a:pt x="845" y="0"/>
                    </a:lnTo>
                  </a:path>
                </a:pathLst>
              </a:custGeom>
              <a:noFill/>
              <a:ln w="317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94" name="Freeform 141"/>
              <p:cNvSpPr>
                <a:spLocks/>
              </p:cNvSpPr>
              <p:nvPr/>
            </p:nvSpPr>
            <p:spPr bwMode="auto">
              <a:xfrm>
                <a:off x="2884488" y="2963863"/>
                <a:ext cx="1339850" cy="465137"/>
              </a:xfrm>
              <a:custGeom>
                <a:avLst/>
                <a:gdLst/>
                <a:ahLst/>
                <a:cxnLst>
                  <a:cxn ang="0">
                    <a:pos x="15" y="288"/>
                  </a:cxn>
                  <a:cxn ang="0">
                    <a:pos x="34" y="283"/>
                  </a:cxn>
                  <a:cxn ang="0">
                    <a:pos x="54" y="283"/>
                  </a:cxn>
                  <a:cxn ang="0">
                    <a:pos x="74" y="278"/>
                  </a:cxn>
                  <a:cxn ang="0">
                    <a:pos x="94" y="273"/>
                  </a:cxn>
                  <a:cxn ang="0">
                    <a:pos x="114" y="268"/>
                  </a:cxn>
                  <a:cxn ang="0">
                    <a:pos x="134" y="263"/>
                  </a:cxn>
                  <a:cxn ang="0">
                    <a:pos x="154" y="258"/>
                  </a:cxn>
                  <a:cxn ang="0">
                    <a:pos x="173" y="253"/>
                  </a:cxn>
                  <a:cxn ang="0">
                    <a:pos x="193" y="253"/>
                  </a:cxn>
                  <a:cxn ang="0">
                    <a:pos x="213" y="248"/>
                  </a:cxn>
                  <a:cxn ang="0">
                    <a:pos x="233" y="243"/>
                  </a:cxn>
                  <a:cxn ang="0">
                    <a:pos x="253" y="233"/>
                  </a:cxn>
                  <a:cxn ang="0">
                    <a:pos x="273" y="228"/>
                  </a:cxn>
                  <a:cxn ang="0">
                    <a:pos x="293" y="223"/>
                  </a:cxn>
                  <a:cxn ang="0">
                    <a:pos x="312" y="218"/>
                  </a:cxn>
                  <a:cxn ang="0">
                    <a:pos x="332" y="213"/>
                  </a:cxn>
                  <a:cxn ang="0">
                    <a:pos x="352" y="208"/>
                  </a:cxn>
                  <a:cxn ang="0">
                    <a:pos x="372" y="199"/>
                  </a:cxn>
                  <a:cxn ang="0">
                    <a:pos x="392" y="194"/>
                  </a:cxn>
                  <a:cxn ang="0">
                    <a:pos x="412" y="189"/>
                  </a:cxn>
                  <a:cxn ang="0">
                    <a:pos x="432" y="179"/>
                  </a:cxn>
                  <a:cxn ang="0">
                    <a:pos x="452" y="174"/>
                  </a:cxn>
                  <a:cxn ang="0">
                    <a:pos x="471" y="164"/>
                  </a:cxn>
                  <a:cxn ang="0">
                    <a:pos x="496" y="159"/>
                  </a:cxn>
                  <a:cxn ang="0">
                    <a:pos x="516" y="149"/>
                  </a:cxn>
                  <a:cxn ang="0">
                    <a:pos x="536" y="139"/>
                  </a:cxn>
                  <a:cxn ang="0">
                    <a:pos x="556" y="129"/>
                  </a:cxn>
                  <a:cxn ang="0">
                    <a:pos x="576" y="124"/>
                  </a:cxn>
                  <a:cxn ang="0">
                    <a:pos x="596" y="114"/>
                  </a:cxn>
                  <a:cxn ang="0">
                    <a:pos x="615" y="104"/>
                  </a:cxn>
                  <a:cxn ang="0">
                    <a:pos x="635" y="94"/>
                  </a:cxn>
                  <a:cxn ang="0">
                    <a:pos x="655" y="84"/>
                  </a:cxn>
                  <a:cxn ang="0">
                    <a:pos x="675" y="74"/>
                  </a:cxn>
                  <a:cxn ang="0">
                    <a:pos x="695" y="64"/>
                  </a:cxn>
                  <a:cxn ang="0">
                    <a:pos x="715" y="54"/>
                  </a:cxn>
                  <a:cxn ang="0">
                    <a:pos x="735" y="45"/>
                  </a:cxn>
                  <a:cxn ang="0">
                    <a:pos x="754" y="35"/>
                  </a:cxn>
                  <a:cxn ang="0">
                    <a:pos x="774" y="25"/>
                  </a:cxn>
                  <a:cxn ang="0">
                    <a:pos x="794" y="20"/>
                  </a:cxn>
                  <a:cxn ang="0">
                    <a:pos x="814" y="10"/>
                  </a:cxn>
                  <a:cxn ang="0">
                    <a:pos x="834" y="5"/>
                  </a:cxn>
                </a:cxnLst>
                <a:rect l="0" t="0" r="r" b="b"/>
                <a:pathLst>
                  <a:path w="844" h="293">
                    <a:moveTo>
                      <a:pt x="0" y="293"/>
                    </a:moveTo>
                    <a:lnTo>
                      <a:pt x="10" y="288"/>
                    </a:lnTo>
                    <a:lnTo>
                      <a:pt x="15" y="288"/>
                    </a:lnTo>
                    <a:lnTo>
                      <a:pt x="19" y="288"/>
                    </a:lnTo>
                    <a:lnTo>
                      <a:pt x="29" y="288"/>
                    </a:lnTo>
                    <a:lnTo>
                      <a:pt x="34" y="283"/>
                    </a:lnTo>
                    <a:lnTo>
                      <a:pt x="39" y="283"/>
                    </a:lnTo>
                    <a:lnTo>
                      <a:pt x="49" y="283"/>
                    </a:lnTo>
                    <a:lnTo>
                      <a:pt x="54" y="283"/>
                    </a:lnTo>
                    <a:lnTo>
                      <a:pt x="64" y="278"/>
                    </a:lnTo>
                    <a:lnTo>
                      <a:pt x="69" y="278"/>
                    </a:lnTo>
                    <a:lnTo>
                      <a:pt x="74" y="278"/>
                    </a:lnTo>
                    <a:lnTo>
                      <a:pt x="84" y="278"/>
                    </a:lnTo>
                    <a:lnTo>
                      <a:pt x="89" y="273"/>
                    </a:lnTo>
                    <a:lnTo>
                      <a:pt x="94" y="273"/>
                    </a:lnTo>
                    <a:lnTo>
                      <a:pt x="104" y="273"/>
                    </a:lnTo>
                    <a:lnTo>
                      <a:pt x="109" y="268"/>
                    </a:lnTo>
                    <a:lnTo>
                      <a:pt x="114" y="268"/>
                    </a:lnTo>
                    <a:lnTo>
                      <a:pt x="124" y="268"/>
                    </a:lnTo>
                    <a:lnTo>
                      <a:pt x="129" y="268"/>
                    </a:lnTo>
                    <a:lnTo>
                      <a:pt x="134" y="263"/>
                    </a:lnTo>
                    <a:lnTo>
                      <a:pt x="144" y="263"/>
                    </a:lnTo>
                    <a:lnTo>
                      <a:pt x="149" y="263"/>
                    </a:lnTo>
                    <a:lnTo>
                      <a:pt x="154" y="258"/>
                    </a:lnTo>
                    <a:lnTo>
                      <a:pt x="163" y="258"/>
                    </a:lnTo>
                    <a:lnTo>
                      <a:pt x="168" y="258"/>
                    </a:lnTo>
                    <a:lnTo>
                      <a:pt x="173" y="253"/>
                    </a:lnTo>
                    <a:lnTo>
                      <a:pt x="183" y="253"/>
                    </a:lnTo>
                    <a:lnTo>
                      <a:pt x="188" y="253"/>
                    </a:lnTo>
                    <a:lnTo>
                      <a:pt x="193" y="253"/>
                    </a:lnTo>
                    <a:lnTo>
                      <a:pt x="203" y="248"/>
                    </a:lnTo>
                    <a:lnTo>
                      <a:pt x="208" y="248"/>
                    </a:lnTo>
                    <a:lnTo>
                      <a:pt x="213" y="248"/>
                    </a:lnTo>
                    <a:lnTo>
                      <a:pt x="223" y="243"/>
                    </a:lnTo>
                    <a:lnTo>
                      <a:pt x="228" y="243"/>
                    </a:lnTo>
                    <a:lnTo>
                      <a:pt x="233" y="243"/>
                    </a:lnTo>
                    <a:lnTo>
                      <a:pt x="243" y="238"/>
                    </a:lnTo>
                    <a:lnTo>
                      <a:pt x="248" y="238"/>
                    </a:lnTo>
                    <a:lnTo>
                      <a:pt x="253" y="233"/>
                    </a:lnTo>
                    <a:lnTo>
                      <a:pt x="263" y="233"/>
                    </a:lnTo>
                    <a:lnTo>
                      <a:pt x="268" y="233"/>
                    </a:lnTo>
                    <a:lnTo>
                      <a:pt x="273" y="228"/>
                    </a:lnTo>
                    <a:lnTo>
                      <a:pt x="283" y="228"/>
                    </a:lnTo>
                    <a:lnTo>
                      <a:pt x="288" y="228"/>
                    </a:lnTo>
                    <a:lnTo>
                      <a:pt x="293" y="223"/>
                    </a:lnTo>
                    <a:lnTo>
                      <a:pt x="303" y="223"/>
                    </a:lnTo>
                    <a:lnTo>
                      <a:pt x="308" y="218"/>
                    </a:lnTo>
                    <a:lnTo>
                      <a:pt x="312" y="218"/>
                    </a:lnTo>
                    <a:lnTo>
                      <a:pt x="322" y="218"/>
                    </a:lnTo>
                    <a:lnTo>
                      <a:pt x="327" y="213"/>
                    </a:lnTo>
                    <a:lnTo>
                      <a:pt x="332" y="213"/>
                    </a:lnTo>
                    <a:lnTo>
                      <a:pt x="342" y="208"/>
                    </a:lnTo>
                    <a:lnTo>
                      <a:pt x="347" y="208"/>
                    </a:lnTo>
                    <a:lnTo>
                      <a:pt x="352" y="208"/>
                    </a:lnTo>
                    <a:lnTo>
                      <a:pt x="362" y="203"/>
                    </a:lnTo>
                    <a:lnTo>
                      <a:pt x="367" y="203"/>
                    </a:lnTo>
                    <a:lnTo>
                      <a:pt x="372" y="199"/>
                    </a:lnTo>
                    <a:lnTo>
                      <a:pt x="382" y="199"/>
                    </a:lnTo>
                    <a:lnTo>
                      <a:pt x="387" y="194"/>
                    </a:lnTo>
                    <a:lnTo>
                      <a:pt x="392" y="194"/>
                    </a:lnTo>
                    <a:lnTo>
                      <a:pt x="402" y="189"/>
                    </a:lnTo>
                    <a:lnTo>
                      <a:pt x="407" y="189"/>
                    </a:lnTo>
                    <a:lnTo>
                      <a:pt x="412" y="189"/>
                    </a:lnTo>
                    <a:lnTo>
                      <a:pt x="422" y="184"/>
                    </a:lnTo>
                    <a:lnTo>
                      <a:pt x="427" y="184"/>
                    </a:lnTo>
                    <a:lnTo>
                      <a:pt x="432" y="179"/>
                    </a:lnTo>
                    <a:lnTo>
                      <a:pt x="442" y="179"/>
                    </a:lnTo>
                    <a:lnTo>
                      <a:pt x="447" y="174"/>
                    </a:lnTo>
                    <a:lnTo>
                      <a:pt x="452" y="174"/>
                    </a:lnTo>
                    <a:lnTo>
                      <a:pt x="461" y="169"/>
                    </a:lnTo>
                    <a:lnTo>
                      <a:pt x="466" y="169"/>
                    </a:lnTo>
                    <a:lnTo>
                      <a:pt x="471" y="164"/>
                    </a:lnTo>
                    <a:lnTo>
                      <a:pt x="481" y="164"/>
                    </a:lnTo>
                    <a:lnTo>
                      <a:pt x="486" y="159"/>
                    </a:lnTo>
                    <a:lnTo>
                      <a:pt x="496" y="159"/>
                    </a:lnTo>
                    <a:lnTo>
                      <a:pt x="501" y="154"/>
                    </a:lnTo>
                    <a:lnTo>
                      <a:pt x="506" y="149"/>
                    </a:lnTo>
                    <a:lnTo>
                      <a:pt x="516" y="149"/>
                    </a:lnTo>
                    <a:lnTo>
                      <a:pt x="521" y="144"/>
                    </a:lnTo>
                    <a:lnTo>
                      <a:pt x="526" y="144"/>
                    </a:lnTo>
                    <a:lnTo>
                      <a:pt x="536" y="139"/>
                    </a:lnTo>
                    <a:lnTo>
                      <a:pt x="541" y="139"/>
                    </a:lnTo>
                    <a:lnTo>
                      <a:pt x="546" y="134"/>
                    </a:lnTo>
                    <a:lnTo>
                      <a:pt x="556" y="129"/>
                    </a:lnTo>
                    <a:lnTo>
                      <a:pt x="561" y="129"/>
                    </a:lnTo>
                    <a:lnTo>
                      <a:pt x="566" y="124"/>
                    </a:lnTo>
                    <a:lnTo>
                      <a:pt x="576" y="124"/>
                    </a:lnTo>
                    <a:lnTo>
                      <a:pt x="581" y="119"/>
                    </a:lnTo>
                    <a:lnTo>
                      <a:pt x="586" y="114"/>
                    </a:lnTo>
                    <a:lnTo>
                      <a:pt x="596" y="114"/>
                    </a:lnTo>
                    <a:lnTo>
                      <a:pt x="600" y="109"/>
                    </a:lnTo>
                    <a:lnTo>
                      <a:pt x="605" y="109"/>
                    </a:lnTo>
                    <a:lnTo>
                      <a:pt x="615" y="104"/>
                    </a:lnTo>
                    <a:lnTo>
                      <a:pt x="620" y="99"/>
                    </a:lnTo>
                    <a:lnTo>
                      <a:pt x="625" y="99"/>
                    </a:lnTo>
                    <a:lnTo>
                      <a:pt x="635" y="94"/>
                    </a:lnTo>
                    <a:lnTo>
                      <a:pt x="640" y="89"/>
                    </a:lnTo>
                    <a:lnTo>
                      <a:pt x="645" y="89"/>
                    </a:lnTo>
                    <a:lnTo>
                      <a:pt x="655" y="84"/>
                    </a:lnTo>
                    <a:lnTo>
                      <a:pt x="660" y="79"/>
                    </a:lnTo>
                    <a:lnTo>
                      <a:pt x="665" y="79"/>
                    </a:lnTo>
                    <a:lnTo>
                      <a:pt x="675" y="74"/>
                    </a:lnTo>
                    <a:lnTo>
                      <a:pt x="680" y="69"/>
                    </a:lnTo>
                    <a:lnTo>
                      <a:pt x="685" y="69"/>
                    </a:lnTo>
                    <a:lnTo>
                      <a:pt x="695" y="64"/>
                    </a:lnTo>
                    <a:lnTo>
                      <a:pt x="700" y="59"/>
                    </a:lnTo>
                    <a:lnTo>
                      <a:pt x="705" y="59"/>
                    </a:lnTo>
                    <a:lnTo>
                      <a:pt x="715" y="54"/>
                    </a:lnTo>
                    <a:lnTo>
                      <a:pt x="720" y="50"/>
                    </a:lnTo>
                    <a:lnTo>
                      <a:pt x="725" y="50"/>
                    </a:lnTo>
                    <a:lnTo>
                      <a:pt x="735" y="45"/>
                    </a:lnTo>
                    <a:lnTo>
                      <a:pt x="740" y="45"/>
                    </a:lnTo>
                    <a:lnTo>
                      <a:pt x="744" y="40"/>
                    </a:lnTo>
                    <a:lnTo>
                      <a:pt x="754" y="35"/>
                    </a:lnTo>
                    <a:lnTo>
                      <a:pt x="759" y="35"/>
                    </a:lnTo>
                    <a:lnTo>
                      <a:pt x="764" y="30"/>
                    </a:lnTo>
                    <a:lnTo>
                      <a:pt x="774" y="25"/>
                    </a:lnTo>
                    <a:lnTo>
                      <a:pt x="779" y="25"/>
                    </a:lnTo>
                    <a:lnTo>
                      <a:pt x="784" y="20"/>
                    </a:lnTo>
                    <a:lnTo>
                      <a:pt x="794" y="20"/>
                    </a:lnTo>
                    <a:lnTo>
                      <a:pt x="799" y="15"/>
                    </a:lnTo>
                    <a:lnTo>
                      <a:pt x="804" y="15"/>
                    </a:lnTo>
                    <a:lnTo>
                      <a:pt x="814" y="10"/>
                    </a:lnTo>
                    <a:lnTo>
                      <a:pt x="819" y="10"/>
                    </a:lnTo>
                    <a:lnTo>
                      <a:pt x="824" y="5"/>
                    </a:lnTo>
                    <a:lnTo>
                      <a:pt x="834" y="5"/>
                    </a:lnTo>
                    <a:lnTo>
                      <a:pt x="839" y="5"/>
                    </a:lnTo>
                    <a:lnTo>
                      <a:pt x="844" y="0"/>
                    </a:lnTo>
                  </a:path>
                </a:pathLst>
              </a:custGeom>
              <a:noFill/>
              <a:ln w="317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95" name="Freeform 142"/>
              <p:cNvSpPr>
                <a:spLocks/>
              </p:cNvSpPr>
              <p:nvPr/>
            </p:nvSpPr>
            <p:spPr bwMode="auto">
              <a:xfrm>
                <a:off x="4224338" y="2955925"/>
                <a:ext cx="1339850" cy="1671637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35" y="0"/>
                  </a:cxn>
                  <a:cxn ang="0">
                    <a:pos x="54" y="5"/>
                  </a:cxn>
                  <a:cxn ang="0">
                    <a:pos x="74" y="10"/>
                  </a:cxn>
                  <a:cxn ang="0">
                    <a:pos x="94" y="15"/>
                  </a:cxn>
                  <a:cxn ang="0">
                    <a:pos x="114" y="30"/>
                  </a:cxn>
                  <a:cxn ang="0">
                    <a:pos x="134" y="50"/>
                  </a:cxn>
                  <a:cxn ang="0">
                    <a:pos x="154" y="79"/>
                  </a:cxn>
                  <a:cxn ang="0">
                    <a:pos x="174" y="114"/>
                  </a:cxn>
                  <a:cxn ang="0">
                    <a:pos x="193" y="154"/>
                  </a:cxn>
                  <a:cxn ang="0">
                    <a:pos x="213" y="208"/>
                  </a:cxn>
                  <a:cxn ang="0">
                    <a:pos x="233" y="268"/>
                  </a:cxn>
                  <a:cxn ang="0">
                    <a:pos x="253" y="338"/>
                  </a:cxn>
                  <a:cxn ang="0">
                    <a:pos x="273" y="407"/>
                  </a:cxn>
                  <a:cxn ang="0">
                    <a:pos x="293" y="487"/>
                  </a:cxn>
                  <a:cxn ang="0">
                    <a:pos x="313" y="566"/>
                  </a:cxn>
                  <a:cxn ang="0">
                    <a:pos x="333" y="640"/>
                  </a:cxn>
                  <a:cxn ang="0">
                    <a:pos x="352" y="715"/>
                  </a:cxn>
                  <a:cxn ang="0">
                    <a:pos x="372" y="784"/>
                  </a:cxn>
                  <a:cxn ang="0">
                    <a:pos x="392" y="844"/>
                  </a:cxn>
                  <a:cxn ang="0">
                    <a:pos x="412" y="899"/>
                  </a:cxn>
                  <a:cxn ang="0">
                    <a:pos x="432" y="943"/>
                  </a:cxn>
                  <a:cxn ang="0">
                    <a:pos x="452" y="978"/>
                  </a:cxn>
                  <a:cxn ang="0">
                    <a:pos x="472" y="1003"/>
                  </a:cxn>
                  <a:cxn ang="0">
                    <a:pos x="491" y="1023"/>
                  </a:cxn>
                  <a:cxn ang="0">
                    <a:pos x="511" y="1038"/>
                  </a:cxn>
                  <a:cxn ang="0">
                    <a:pos x="536" y="1048"/>
                  </a:cxn>
                  <a:cxn ang="0">
                    <a:pos x="556" y="1053"/>
                  </a:cxn>
                  <a:cxn ang="0">
                    <a:pos x="576" y="1053"/>
                  </a:cxn>
                  <a:cxn ang="0">
                    <a:pos x="596" y="1053"/>
                  </a:cxn>
                  <a:cxn ang="0">
                    <a:pos x="616" y="1048"/>
                  </a:cxn>
                  <a:cxn ang="0">
                    <a:pos x="635" y="1043"/>
                  </a:cxn>
                  <a:cxn ang="0">
                    <a:pos x="655" y="1038"/>
                  </a:cxn>
                  <a:cxn ang="0">
                    <a:pos x="675" y="1028"/>
                  </a:cxn>
                  <a:cxn ang="0">
                    <a:pos x="695" y="1018"/>
                  </a:cxn>
                  <a:cxn ang="0">
                    <a:pos x="715" y="1008"/>
                  </a:cxn>
                  <a:cxn ang="0">
                    <a:pos x="735" y="998"/>
                  </a:cxn>
                  <a:cxn ang="0">
                    <a:pos x="755" y="988"/>
                  </a:cxn>
                  <a:cxn ang="0">
                    <a:pos x="774" y="978"/>
                  </a:cxn>
                  <a:cxn ang="0">
                    <a:pos x="794" y="968"/>
                  </a:cxn>
                  <a:cxn ang="0">
                    <a:pos x="814" y="963"/>
                  </a:cxn>
                  <a:cxn ang="0">
                    <a:pos x="834" y="953"/>
                  </a:cxn>
                </a:cxnLst>
                <a:rect l="0" t="0" r="r" b="b"/>
                <a:pathLst>
                  <a:path w="844" h="1053">
                    <a:moveTo>
                      <a:pt x="0" y="5"/>
                    </a:moveTo>
                    <a:lnTo>
                      <a:pt x="10" y="5"/>
                    </a:lnTo>
                    <a:lnTo>
                      <a:pt x="15" y="5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9" y="0"/>
                    </a:lnTo>
                    <a:lnTo>
                      <a:pt x="54" y="5"/>
                    </a:lnTo>
                    <a:lnTo>
                      <a:pt x="59" y="5"/>
                    </a:lnTo>
                    <a:lnTo>
                      <a:pt x="69" y="5"/>
                    </a:lnTo>
                    <a:lnTo>
                      <a:pt x="74" y="10"/>
                    </a:lnTo>
                    <a:lnTo>
                      <a:pt x="79" y="10"/>
                    </a:lnTo>
                    <a:lnTo>
                      <a:pt x="89" y="15"/>
                    </a:lnTo>
                    <a:lnTo>
                      <a:pt x="94" y="15"/>
                    </a:lnTo>
                    <a:lnTo>
                      <a:pt x="104" y="20"/>
                    </a:lnTo>
                    <a:lnTo>
                      <a:pt x="109" y="25"/>
                    </a:lnTo>
                    <a:lnTo>
                      <a:pt x="114" y="30"/>
                    </a:lnTo>
                    <a:lnTo>
                      <a:pt x="124" y="35"/>
                    </a:lnTo>
                    <a:lnTo>
                      <a:pt x="129" y="45"/>
                    </a:lnTo>
                    <a:lnTo>
                      <a:pt x="134" y="50"/>
                    </a:lnTo>
                    <a:lnTo>
                      <a:pt x="144" y="59"/>
                    </a:lnTo>
                    <a:lnTo>
                      <a:pt x="149" y="69"/>
                    </a:lnTo>
                    <a:lnTo>
                      <a:pt x="154" y="79"/>
                    </a:lnTo>
                    <a:lnTo>
                      <a:pt x="164" y="89"/>
                    </a:lnTo>
                    <a:lnTo>
                      <a:pt x="169" y="99"/>
                    </a:lnTo>
                    <a:lnTo>
                      <a:pt x="174" y="114"/>
                    </a:lnTo>
                    <a:lnTo>
                      <a:pt x="184" y="124"/>
                    </a:lnTo>
                    <a:lnTo>
                      <a:pt x="189" y="139"/>
                    </a:lnTo>
                    <a:lnTo>
                      <a:pt x="193" y="154"/>
                    </a:lnTo>
                    <a:lnTo>
                      <a:pt x="203" y="174"/>
                    </a:lnTo>
                    <a:lnTo>
                      <a:pt x="208" y="189"/>
                    </a:lnTo>
                    <a:lnTo>
                      <a:pt x="213" y="208"/>
                    </a:lnTo>
                    <a:lnTo>
                      <a:pt x="223" y="228"/>
                    </a:lnTo>
                    <a:lnTo>
                      <a:pt x="228" y="248"/>
                    </a:lnTo>
                    <a:lnTo>
                      <a:pt x="233" y="268"/>
                    </a:lnTo>
                    <a:lnTo>
                      <a:pt x="243" y="288"/>
                    </a:lnTo>
                    <a:lnTo>
                      <a:pt x="248" y="313"/>
                    </a:lnTo>
                    <a:lnTo>
                      <a:pt x="253" y="338"/>
                    </a:lnTo>
                    <a:lnTo>
                      <a:pt x="263" y="357"/>
                    </a:lnTo>
                    <a:lnTo>
                      <a:pt x="268" y="382"/>
                    </a:lnTo>
                    <a:lnTo>
                      <a:pt x="273" y="407"/>
                    </a:lnTo>
                    <a:lnTo>
                      <a:pt x="283" y="432"/>
                    </a:lnTo>
                    <a:lnTo>
                      <a:pt x="288" y="462"/>
                    </a:lnTo>
                    <a:lnTo>
                      <a:pt x="293" y="487"/>
                    </a:lnTo>
                    <a:lnTo>
                      <a:pt x="303" y="511"/>
                    </a:lnTo>
                    <a:lnTo>
                      <a:pt x="308" y="541"/>
                    </a:lnTo>
                    <a:lnTo>
                      <a:pt x="313" y="566"/>
                    </a:lnTo>
                    <a:lnTo>
                      <a:pt x="323" y="591"/>
                    </a:lnTo>
                    <a:lnTo>
                      <a:pt x="328" y="616"/>
                    </a:lnTo>
                    <a:lnTo>
                      <a:pt x="333" y="640"/>
                    </a:lnTo>
                    <a:lnTo>
                      <a:pt x="342" y="665"/>
                    </a:lnTo>
                    <a:lnTo>
                      <a:pt x="347" y="690"/>
                    </a:lnTo>
                    <a:lnTo>
                      <a:pt x="352" y="715"/>
                    </a:lnTo>
                    <a:lnTo>
                      <a:pt x="362" y="740"/>
                    </a:lnTo>
                    <a:lnTo>
                      <a:pt x="367" y="765"/>
                    </a:lnTo>
                    <a:lnTo>
                      <a:pt x="372" y="784"/>
                    </a:lnTo>
                    <a:lnTo>
                      <a:pt x="382" y="804"/>
                    </a:lnTo>
                    <a:lnTo>
                      <a:pt x="387" y="824"/>
                    </a:lnTo>
                    <a:lnTo>
                      <a:pt x="392" y="844"/>
                    </a:lnTo>
                    <a:lnTo>
                      <a:pt x="402" y="864"/>
                    </a:lnTo>
                    <a:lnTo>
                      <a:pt x="407" y="879"/>
                    </a:lnTo>
                    <a:lnTo>
                      <a:pt x="412" y="899"/>
                    </a:lnTo>
                    <a:lnTo>
                      <a:pt x="422" y="914"/>
                    </a:lnTo>
                    <a:lnTo>
                      <a:pt x="427" y="928"/>
                    </a:lnTo>
                    <a:lnTo>
                      <a:pt x="432" y="943"/>
                    </a:lnTo>
                    <a:lnTo>
                      <a:pt x="442" y="953"/>
                    </a:lnTo>
                    <a:lnTo>
                      <a:pt x="447" y="968"/>
                    </a:lnTo>
                    <a:lnTo>
                      <a:pt x="452" y="978"/>
                    </a:lnTo>
                    <a:lnTo>
                      <a:pt x="462" y="988"/>
                    </a:lnTo>
                    <a:lnTo>
                      <a:pt x="467" y="998"/>
                    </a:lnTo>
                    <a:lnTo>
                      <a:pt x="472" y="1003"/>
                    </a:lnTo>
                    <a:lnTo>
                      <a:pt x="482" y="1013"/>
                    </a:lnTo>
                    <a:lnTo>
                      <a:pt x="486" y="1018"/>
                    </a:lnTo>
                    <a:lnTo>
                      <a:pt x="491" y="1023"/>
                    </a:lnTo>
                    <a:lnTo>
                      <a:pt x="501" y="1033"/>
                    </a:lnTo>
                    <a:lnTo>
                      <a:pt x="506" y="1033"/>
                    </a:lnTo>
                    <a:lnTo>
                      <a:pt x="511" y="1038"/>
                    </a:lnTo>
                    <a:lnTo>
                      <a:pt x="521" y="1043"/>
                    </a:lnTo>
                    <a:lnTo>
                      <a:pt x="526" y="1048"/>
                    </a:lnTo>
                    <a:lnTo>
                      <a:pt x="536" y="1048"/>
                    </a:lnTo>
                    <a:lnTo>
                      <a:pt x="541" y="1053"/>
                    </a:lnTo>
                    <a:lnTo>
                      <a:pt x="546" y="1053"/>
                    </a:lnTo>
                    <a:lnTo>
                      <a:pt x="556" y="1053"/>
                    </a:lnTo>
                    <a:lnTo>
                      <a:pt x="561" y="1053"/>
                    </a:lnTo>
                    <a:lnTo>
                      <a:pt x="566" y="1053"/>
                    </a:lnTo>
                    <a:lnTo>
                      <a:pt x="576" y="1053"/>
                    </a:lnTo>
                    <a:lnTo>
                      <a:pt x="581" y="1053"/>
                    </a:lnTo>
                    <a:lnTo>
                      <a:pt x="586" y="1053"/>
                    </a:lnTo>
                    <a:lnTo>
                      <a:pt x="596" y="1053"/>
                    </a:lnTo>
                    <a:lnTo>
                      <a:pt x="601" y="1053"/>
                    </a:lnTo>
                    <a:lnTo>
                      <a:pt x="606" y="1053"/>
                    </a:lnTo>
                    <a:lnTo>
                      <a:pt x="616" y="1048"/>
                    </a:lnTo>
                    <a:lnTo>
                      <a:pt x="621" y="1048"/>
                    </a:lnTo>
                    <a:lnTo>
                      <a:pt x="626" y="1043"/>
                    </a:lnTo>
                    <a:lnTo>
                      <a:pt x="635" y="1043"/>
                    </a:lnTo>
                    <a:lnTo>
                      <a:pt x="640" y="1043"/>
                    </a:lnTo>
                    <a:lnTo>
                      <a:pt x="645" y="1038"/>
                    </a:lnTo>
                    <a:lnTo>
                      <a:pt x="655" y="1038"/>
                    </a:lnTo>
                    <a:lnTo>
                      <a:pt x="660" y="1033"/>
                    </a:lnTo>
                    <a:lnTo>
                      <a:pt x="665" y="1033"/>
                    </a:lnTo>
                    <a:lnTo>
                      <a:pt x="675" y="1028"/>
                    </a:lnTo>
                    <a:lnTo>
                      <a:pt x="680" y="1023"/>
                    </a:lnTo>
                    <a:lnTo>
                      <a:pt x="685" y="1023"/>
                    </a:lnTo>
                    <a:lnTo>
                      <a:pt x="695" y="1018"/>
                    </a:lnTo>
                    <a:lnTo>
                      <a:pt x="700" y="1018"/>
                    </a:lnTo>
                    <a:lnTo>
                      <a:pt x="705" y="1013"/>
                    </a:lnTo>
                    <a:lnTo>
                      <a:pt x="715" y="1008"/>
                    </a:lnTo>
                    <a:lnTo>
                      <a:pt x="720" y="1008"/>
                    </a:lnTo>
                    <a:lnTo>
                      <a:pt x="725" y="1003"/>
                    </a:lnTo>
                    <a:lnTo>
                      <a:pt x="735" y="998"/>
                    </a:lnTo>
                    <a:lnTo>
                      <a:pt x="740" y="998"/>
                    </a:lnTo>
                    <a:lnTo>
                      <a:pt x="745" y="993"/>
                    </a:lnTo>
                    <a:lnTo>
                      <a:pt x="755" y="988"/>
                    </a:lnTo>
                    <a:lnTo>
                      <a:pt x="760" y="988"/>
                    </a:lnTo>
                    <a:lnTo>
                      <a:pt x="765" y="983"/>
                    </a:lnTo>
                    <a:lnTo>
                      <a:pt x="774" y="978"/>
                    </a:lnTo>
                    <a:lnTo>
                      <a:pt x="779" y="978"/>
                    </a:lnTo>
                    <a:lnTo>
                      <a:pt x="784" y="973"/>
                    </a:lnTo>
                    <a:lnTo>
                      <a:pt x="794" y="968"/>
                    </a:lnTo>
                    <a:lnTo>
                      <a:pt x="799" y="968"/>
                    </a:lnTo>
                    <a:lnTo>
                      <a:pt x="804" y="963"/>
                    </a:lnTo>
                    <a:lnTo>
                      <a:pt x="814" y="963"/>
                    </a:lnTo>
                    <a:lnTo>
                      <a:pt x="819" y="958"/>
                    </a:lnTo>
                    <a:lnTo>
                      <a:pt x="824" y="953"/>
                    </a:lnTo>
                    <a:lnTo>
                      <a:pt x="834" y="953"/>
                    </a:lnTo>
                    <a:lnTo>
                      <a:pt x="839" y="948"/>
                    </a:lnTo>
                    <a:lnTo>
                      <a:pt x="844" y="943"/>
                    </a:lnTo>
                  </a:path>
                </a:pathLst>
              </a:custGeom>
              <a:noFill/>
              <a:ln w="317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96" name="Freeform 143"/>
              <p:cNvSpPr>
                <a:spLocks/>
              </p:cNvSpPr>
              <p:nvPr/>
            </p:nvSpPr>
            <p:spPr bwMode="auto">
              <a:xfrm>
                <a:off x="5564188" y="4106863"/>
                <a:ext cx="1339850" cy="346075"/>
              </a:xfrm>
              <a:custGeom>
                <a:avLst/>
                <a:gdLst/>
                <a:ahLst/>
                <a:cxnLst>
                  <a:cxn ang="0">
                    <a:pos x="15" y="213"/>
                  </a:cxn>
                  <a:cxn ang="0">
                    <a:pos x="35" y="203"/>
                  </a:cxn>
                  <a:cxn ang="0">
                    <a:pos x="55" y="194"/>
                  </a:cxn>
                  <a:cxn ang="0">
                    <a:pos x="75" y="189"/>
                  </a:cxn>
                  <a:cxn ang="0">
                    <a:pos x="94" y="179"/>
                  </a:cxn>
                  <a:cxn ang="0">
                    <a:pos x="114" y="169"/>
                  </a:cxn>
                  <a:cxn ang="0">
                    <a:pos x="134" y="164"/>
                  </a:cxn>
                  <a:cxn ang="0">
                    <a:pos x="154" y="154"/>
                  </a:cxn>
                  <a:cxn ang="0">
                    <a:pos x="174" y="149"/>
                  </a:cxn>
                  <a:cxn ang="0">
                    <a:pos x="194" y="139"/>
                  </a:cxn>
                  <a:cxn ang="0">
                    <a:pos x="214" y="134"/>
                  </a:cxn>
                  <a:cxn ang="0">
                    <a:pos x="233" y="129"/>
                  </a:cxn>
                  <a:cxn ang="0">
                    <a:pos x="253" y="119"/>
                  </a:cxn>
                  <a:cxn ang="0">
                    <a:pos x="273" y="114"/>
                  </a:cxn>
                  <a:cxn ang="0">
                    <a:pos x="293" y="109"/>
                  </a:cxn>
                  <a:cxn ang="0">
                    <a:pos x="313" y="104"/>
                  </a:cxn>
                  <a:cxn ang="0">
                    <a:pos x="333" y="94"/>
                  </a:cxn>
                  <a:cxn ang="0">
                    <a:pos x="353" y="89"/>
                  </a:cxn>
                  <a:cxn ang="0">
                    <a:pos x="372" y="84"/>
                  </a:cxn>
                  <a:cxn ang="0">
                    <a:pos x="392" y="79"/>
                  </a:cxn>
                  <a:cxn ang="0">
                    <a:pos x="412" y="74"/>
                  </a:cxn>
                  <a:cxn ang="0">
                    <a:pos x="432" y="69"/>
                  </a:cxn>
                  <a:cxn ang="0">
                    <a:pos x="452" y="64"/>
                  </a:cxn>
                  <a:cxn ang="0">
                    <a:pos x="472" y="59"/>
                  </a:cxn>
                  <a:cxn ang="0">
                    <a:pos x="492" y="59"/>
                  </a:cxn>
                  <a:cxn ang="0">
                    <a:pos x="511" y="55"/>
                  </a:cxn>
                  <a:cxn ang="0">
                    <a:pos x="531" y="50"/>
                  </a:cxn>
                  <a:cxn ang="0">
                    <a:pos x="551" y="45"/>
                  </a:cxn>
                  <a:cxn ang="0">
                    <a:pos x="576" y="40"/>
                  </a:cxn>
                  <a:cxn ang="0">
                    <a:pos x="596" y="40"/>
                  </a:cxn>
                  <a:cxn ang="0">
                    <a:pos x="616" y="35"/>
                  </a:cxn>
                  <a:cxn ang="0">
                    <a:pos x="636" y="30"/>
                  </a:cxn>
                  <a:cxn ang="0">
                    <a:pos x="656" y="25"/>
                  </a:cxn>
                  <a:cxn ang="0">
                    <a:pos x="675" y="25"/>
                  </a:cxn>
                  <a:cxn ang="0">
                    <a:pos x="695" y="20"/>
                  </a:cxn>
                  <a:cxn ang="0">
                    <a:pos x="715" y="20"/>
                  </a:cxn>
                  <a:cxn ang="0">
                    <a:pos x="735" y="15"/>
                  </a:cxn>
                  <a:cxn ang="0">
                    <a:pos x="755" y="10"/>
                  </a:cxn>
                  <a:cxn ang="0">
                    <a:pos x="775" y="10"/>
                  </a:cxn>
                  <a:cxn ang="0">
                    <a:pos x="795" y="5"/>
                  </a:cxn>
                  <a:cxn ang="0">
                    <a:pos x="814" y="5"/>
                  </a:cxn>
                  <a:cxn ang="0">
                    <a:pos x="834" y="0"/>
                  </a:cxn>
                </a:cxnLst>
                <a:rect l="0" t="0" r="r" b="b"/>
                <a:pathLst>
                  <a:path w="844" h="218">
                    <a:moveTo>
                      <a:pt x="0" y="218"/>
                    </a:moveTo>
                    <a:lnTo>
                      <a:pt x="10" y="218"/>
                    </a:lnTo>
                    <a:lnTo>
                      <a:pt x="15" y="213"/>
                    </a:lnTo>
                    <a:lnTo>
                      <a:pt x="20" y="208"/>
                    </a:lnTo>
                    <a:lnTo>
                      <a:pt x="30" y="208"/>
                    </a:lnTo>
                    <a:lnTo>
                      <a:pt x="35" y="203"/>
                    </a:lnTo>
                    <a:lnTo>
                      <a:pt x="40" y="203"/>
                    </a:lnTo>
                    <a:lnTo>
                      <a:pt x="50" y="199"/>
                    </a:lnTo>
                    <a:lnTo>
                      <a:pt x="55" y="194"/>
                    </a:lnTo>
                    <a:lnTo>
                      <a:pt x="60" y="194"/>
                    </a:lnTo>
                    <a:lnTo>
                      <a:pt x="70" y="189"/>
                    </a:lnTo>
                    <a:lnTo>
                      <a:pt x="75" y="189"/>
                    </a:lnTo>
                    <a:lnTo>
                      <a:pt x="79" y="184"/>
                    </a:lnTo>
                    <a:lnTo>
                      <a:pt x="89" y="184"/>
                    </a:lnTo>
                    <a:lnTo>
                      <a:pt x="94" y="179"/>
                    </a:lnTo>
                    <a:lnTo>
                      <a:pt x="99" y="174"/>
                    </a:lnTo>
                    <a:lnTo>
                      <a:pt x="109" y="174"/>
                    </a:lnTo>
                    <a:lnTo>
                      <a:pt x="114" y="169"/>
                    </a:lnTo>
                    <a:lnTo>
                      <a:pt x="119" y="169"/>
                    </a:lnTo>
                    <a:lnTo>
                      <a:pt x="129" y="164"/>
                    </a:lnTo>
                    <a:lnTo>
                      <a:pt x="134" y="164"/>
                    </a:lnTo>
                    <a:lnTo>
                      <a:pt x="144" y="159"/>
                    </a:lnTo>
                    <a:lnTo>
                      <a:pt x="149" y="159"/>
                    </a:lnTo>
                    <a:lnTo>
                      <a:pt x="154" y="154"/>
                    </a:lnTo>
                    <a:lnTo>
                      <a:pt x="164" y="154"/>
                    </a:lnTo>
                    <a:lnTo>
                      <a:pt x="169" y="149"/>
                    </a:lnTo>
                    <a:lnTo>
                      <a:pt x="174" y="149"/>
                    </a:lnTo>
                    <a:lnTo>
                      <a:pt x="184" y="144"/>
                    </a:lnTo>
                    <a:lnTo>
                      <a:pt x="189" y="144"/>
                    </a:lnTo>
                    <a:lnTo>
                      <a:pt x="194" y="139"/>
                    </a:lnTo>
                    <a:lnTo>
                      <a:pt x="204" y="139"/>
                    </a:lnTo>
                    <a:lnTo>
                      <a:pt x="209" y="134"/>
                    </a:lnTo>
                    <a:lnTo>
                      <a:pt x="214" y="134"/>
                    </a:lnTo>
                    <a:lnTo>
                      <a:pt x="223" y="129"/>
                    </a:lnTo>
                    <a:lnTo>
                      <a:pt x="228" y="129"/>
                    </a:lnTo>
                    <a:lnTo>
                      <a:pt x="233" y="129"/>
                    </a:lnTo>
                    <a:lnTo>
                      <a:pt x="243" y="124"/>
                    </a:lnTo>
                    <a:lnTo>
                      <a:pt x="248" y="124"/>
                    </a:lnTo>
                    <a:lnTo>
                      <a:pt x="253" y="119"/>
                    </a:lnTo>
                    <a:lnTo>
                      <a:pt x="263" y="119"/>
                    </a:lnTo>
                    <a:lnTo>
                      <a:pt x="268" y="114"/>
                    </a:lnTo>
                    <a:lnTo>
                      <a:pt x="273" y="114"/>
                    </a:lnTo>
                    <a:lnTo>
                      <a:pt x="283" y="114"/>
                    </a:lnTo>
                    <a:lnTo>
                      <a:pt x="288" y="109"/>
                    </a:lnTo>
                    <a:lnTo>
                      <a:pt x="293" y="109"/>
                    </a:lnTo>
                    <a:lnTo>
                      <a:pt x="303" y="104"/>
                    </a:lnTo>
                    <a:lnTo>
                      <a:pt x="308" y="104"/>
                    </a:lnTo>
                    <a:lnTo>
                      <a:pt x="313" y="104"/>
                    </a:lnTo>
                    <a:lnTo>
                      <a:pt x="323" y="99"/>
                    </a:lnTo>
                    <a:lnTo>
                      <a:pt x="328" y="99"/>
                    </a:lnTo>
                    <a:lnTo>
                      <a:pt x="333" y="94"/>
                    </a:lnTo>
                    <a:lnTo>
                      <a:pt x="343" y="94"/>
                    </a:lnTo>
                    <a:lnTo>
                      <a:pt x="348" y="94"/>
                    </a:lnTo>
                    <a:lnTo>
                      <a:pt x="353" y="89"/>
                    </a:lnTo>
                    <a:lnTo>
                      <a:pt x="363" y="89"/>
                    </a:lnTo>
                    <a:lnTo>
                      <a:pt x="367" y="89"/>
                    </a:lnTo>
                    <a:lnTo>
                      <a:pt x="372" y="84"/>
                    </a:lnTo>
                    <a:lnTo>
                      <a:pt x="382" y="84"/>
                    </a:lnTo>
                    <a:lnTo>
                      <a:pt x="387" y="84"/>
                    </a:lnTo>
                    <a:lnTo>
                      <a:pt x="392" y="79"/>
                    </a:lnTo>
                    <a:lnTo>
                      <a:pt x="402" y="79"/>
                    </a:lnTo>
                    <a:lnTo>
                      <a:pt x="407" y="79"/>
                    </a:lnTo>
                    <a:lnTo>
                      <a:pt x="412" y="74"/>
                    </a:lnTo>
                    <a:lnTo>
                      <a:pt x="422" y="74"/>
                    </a:lnTo>
                    <a:lnTo>
                      <a:pt x="427" y="74"/>
                    </a:lnTo>
                    <a:lnTo>
                      <a:pt x="432" y="69"/>
                    </a:lnTo>
                    <a:lnTo>
                      <a:pt x="442" y="69"/>
                    </a:lnTo>
                    <a:lnTo>
                      <a:pt x="447" y="69"/>
                    </a:lnTo>
                    <a:lnTo>
                      <a:pt x="452" y="64"/>
                    </a:lnTo>
                    <a:lnTo>
                      <a:pt x="462" y="64"/>
                    </a:lnTo>
                    <a:lnTo>
                      <a:pt x="467" y="64"/>
                    </a:lnTo>
                    <a:lnTo>
                      <a:pt x="472" y="59"/>
                    </a:lnTo>
                    <a:lnTo>
                      <a:pt x="482" y="59"/>
                    </a:lnTo>
                    <a:lnTo>
                      <a:pt x="487" y="59"/>
                    </a:lnTo>
                    <a:lnTo>
                      <a:pt x="492" y="59"/>
                    </a:lnTo>
                    <a:lnTo>
                      <a:pt x="502" y="55"/>
                    </a:lnTo>
                    <a:lnTo>
                      <a:pt x="507" y="55"/>
                    </a:lnTo>
                    <a:lnTo>
                      <a:pt x="511" y="55"/>
                    </a:lnTo>
                    <a:lnTo>
                      <a:pt x="521" y="50"/>
                    </a:lnTo>
                    <a:lnTo>
                      <a:pt x="526" y="50"/>
                    </a:lnTo>
                    <a:lnTo>
                      <a:pt x="531" y="50"/>
                    </a:lnTo>
                    <a:lnTo>
                      <a:pt x="541" y="50"/>
                    </a:lnTo>
                    <a:lnTo>
                      <a:pt x="546" y="45"/>
                    </a:lnTo>
                    <a:lnTo>
                      <a:pt x="551" y="45"/>
                    </a:lnTo>
                    <a:lnTo>
                      <a:pt x="561" y="45"/>
                    </a:lnTo>
                    <a:lnTo>
                      <a:pt x="566" y="45"/>
                    </a:lnTo>
                    <a:lnTo>
                      <a:pt x="576" y="40"/>
                    </a:lnTo>
                    <a:lnTo>
                      <a:pt x="581" y="40"/>
                    </a:lnTo>
                    <a:lnTo>
                      <a:pt x="586" y="40"/>
                    </a:lnTo>
                    <a:lnTo>
                      <a:pt x="596" y="40"/>
                    </a:lnTo>
                    <a:lnTo>
                      <a:pt x="601" y="35"/>
                    </a:lnTo>
                    <a:lnTo>
                      <a:pt x="606" y="35"/>
                    </a:lnTo>
                    <a:lnTo>
                      <a:pt x="616" y="35"/>
                    </a:lnTo>
                    <a:lnTo>
                      <a:pt x="621" y="35"/>
                    </a:lnTo>
                    <a:lnTo>
                      <a:pt x="626" y="30"/>
                    </a:lnTo>
                    <a:lnTo>
                      <a:pt x="636" y="30"/>
                    </a:lnTo>
                    <a:lnTo>
                      <a:pt x="641" y="30"/>
                    </a:lnTo>
                    <a:lnTo>
                      <a:pt x="646" y="30"/>
                    </a:lnTo>
                    <a:lnTo>
                      <a:pt x="656" y="25"/>
                    </a:lnTo>
                    <a:lnTo>
                      <a:pt x="660" y="25"/>
                    </a:lnTo>
                    <a:lnTo>
                      <a:pt x="665" y="25"/>
                    </a:lnTo>
                    <a:lnTo>
                      <a:pt x="675" y="25"/>
                    </a:lnTo>
                    <a:lnTo>
                      <a:pt x="680" y="25"/>
                    </a:lnTo>
                    <a:lnTo>
                      <a:pt x="685" y="20"/>
                    </a:lnTo>
                    <a:lnTo>
                      <a:pt x="695" y="20"/>
                    </a:lnTo>
                    <a:lnTo>
                      <a:pt x="700" y="20"/>
                    </a:lnTo>
                    <a:lnTo>
                      <a:pt x="705" y="20"/>
                    </a:lnTo>
                    <a:lnTo>
                      <a:pt x="715" y="20"/>
                    </a:lnTo>
                    <a:lnTo>
                      <a:pt x="720" y="15"/>
                    </a:lnTo>
                    <a:lnTo>
                      <a:pt x="725" y="15"/>
                    </a:lnTo>
                    <a:lnTo>
                      <a:pt x="735" y="15"/>
                    </a:lnTo>
                    <a:lnTo>
                      <a:pt x="740" y="15"/>
                    </a:lnTo>
                    <a:lnTo>
                      <a:pt x="745" y="15"/>
                    </a:lnTo>
                    <a:lnTo>
                      <a:pt x="755" y="10"/>
                    </a:lnTo>
                    <a:lnTo>
                      <a:pt x="760" y="10"/>
                    </a:lnTo>
                    <a:lnTo>
                      <a:pt x="765" y="10"/>
                    </a:lnTo>
                    <a:lnTo>
                      <a:pt x="775" y="10"/>
                    </a:lnTo>
                    <a:lnTo>
                      <a:pt x="780" y="10"/>
                    </a:lnTo>
                    <a:lnTo>
                      <a:pt x="785" y="5"/>
                    </a:lnTo>
                    <a:lnTo>
                      <a:pt x="795" y="5"/>
                    </a:lnTo>
                    <a:lnTo>
                      <a:pt x="800" y="5"/>
                    </a:lnTo>
                    <a:lnTo>
                      <a:pt x="804" y="5"/>
                    </a:lnTo>
                    <a:lnTo>
                      <a:pt x="814" y="5"/>
                    </a:lnTo>
                    <a:lnTo>
                      <a:pt x="819" y="0"/>
                    </a:lnTo>
                    <a:lnTo>
                      <a:pt x="824" y="0"/>
                    </a:lnTo>
                    <a:lnTo>
                      <a:pt x="834" y="0"/>
                    </a:lnTo>
                    <a:lnTo>
                      <a:pt x="839" y="0"/>
                    </a:lnTo>
                    <a:lnTo>
                      <a:pt x="844" y="0"/>
                    </a:lnTo>
                  </a:path>
                </a:pathLst>
              </a:custGeom>
              <a:noFill/>
              <a:ln w="317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97" name="Freeform 144"/>
              <p:cNvSpPr>
                <a:spLocks/>
              </p:cNvSpPr>
              <p:nvPr/>
            </p:nvSpPr>
            <p:spPr bwMode="auto">
              <a:xfrm>
                <a:off x="6904038" y="4011613"/>
                <a:ext cx="969963" cy="95250"/>
              </a:xfrm>
              <a:custGeom>
                <a:avLst/>
                <a:gdLst/>
                <a:ahLst/>
                <a:cxnLst>
                  <a:cxn ang="0">
                    <a:pos x="10" y="60"/>
                  </a:cxn>
                  <a:cxn ang="0">
                    <a:pos x="20" y="55"/>
                  </a:cxn>
                  <a:cxn ang="0">
                    <a:pos x="35" y="55"/>
                  </a:cxn>
                  <a:cxn ang="0">
                    <a:pos x="50" y="55"/>
                  </a:cxn>
                  <a:cxn ang="0">
                    <a:pos x="60" y="50"/>
                  </a:cxn>
                  <a:cxn ang="0">
                    <a:pos x="75" y="50"/>
                  </a:cxn>
                  <a:cxn ang="0">
                    <a:pos x="90" y="50"/>
                  </a:cxn>
                  <a:cxn ang="0">
                    <a:pos x="100" y="45"/>
                  </a:cxn>
                  <a:cxn ang="0">
                    <a:pos x="114" y="45"/>
                  </a:cxn>
                  <a:cxn ang="0">
                    <a:pos x="129" y="45"/>
                  </a:cxn>
                  <a:cxn ang="0">
                    <a:pos x="139" y="40"/>
                  </a:cxn>
                  <a:cxn ang="0">
                    <a:pos x="154" y="40"/>
                  </a:cxn>
                  <a:cxn ang="0">
                    <a:pos x="169" y="40"/>
                  </a:cxn>
                  <a:cxn ang="0">
                    <a:pos x="184" y="35"/>
                  </a:cxn>
                  <a:cxn ang="0">
                    <a:pos x="194" y="35"/>
                  </a:cxn>
                  <a:cxn ang="0">
                    <a:pos x="209" y="35"/>
                  </a:cxn>
                  <a:cxn ang="0">
                    <a:pos x="224" y="35"/>
                  </a:cxn>
                  <a:cxn ang="0">
                    <a:pos x="234" y="30"/>
                  </a:cxn>
                  <a:cxn ang="0">
                    <a:pos x="249" y="30"/>
                  </a:cxn>
                  <a:cxn ang="0">
                    <a:pos x="263" y="30"/>
                  </a:cxn>
                  <a:cxn ang="0">
                    <a:pos x="273" y="30"/>
                  </a:cxn>
                  <a:cxn ang="0">
                    <a:pos x="288" y="25"/>
                  </a:cxn>
                  <a:cxn ang="0">
                    <a:pos x="303" y="25"/>
                  </a:cxn>
                  <a:cxn ang="0">
                    <a:pos x="313" y="25"/>
                  </a:cxn>
                  <a:cxn ang="0">
                    <a:pos x="328" y="25"/>
                  </a:cxn>
                  <a:cxn ang="0">
                    <a:pos x="343" y="20"/>
                  </a:cxn>
                  <a:cxn ang="0">
                    <a:pos x="353" y="20"/>
                  </a:cxn>
                  <a:cxn ang="0">
                    <a:pos x="368" y="20"/>
                  </a:cxn>
                  <a:cxn ang="0">
                    <a:pos x="383" y="20"/>
                  </a:cxn>
                  <a:cxn ang="0">
                    <a:pos x="393" y="20"/>
                  </a:cxn>
                  <a:cxn ang="0">
                    <a:pos x="407" y="15"/>
                  </a:cxn>
                  <a:cxn ang="0">
                    <a:pos x="422" y="15"/>
                  </a:cxn>
                  <a:cxn ang="0">
                    <a:pos x="432" y="15"/>
                  </a:cxn>
                  <a:cxn ang="0">
                    <a:pos x="447" y="15"/>
                  </a:cxn>
                  <a:cxn ang="0">
                    <a:pos x="462" y="10"/>
                  </a:cxn>
                  <a:cxn ang="0">
                    <a:pos x="472" y="10"/>
                  </a:cxn>
                  <a:cxn ang="0">
                    <a:pos x="487" y="10"/>
                  </a:cxn>
                  <a:cxn ang="0">
                    <a:pos x="502" y="10"/>
                  </a:cxn>
                  <a:cxn ang="0">
                    <a:pos x="512" y="10"/>
                  </a:cxn>
                  <a:cxn ang="0">
                    <a:pos x="527" y="5"/>
                  </a:cxn>
                  <a:cxn ang="0">
                    <a:pos x="541" y="5"/>
                  </a:cxn>
                  <a:cxn ang="0">
                    <a:pos x="551" y="5"/>
                  </a:cxn>
                  <a:cxn ang="0">
                    <a:pos x="566" y="5"/>
                  </a:cxn>
                  <a:cxn ang="0">
                    <a:pos x="581" y="5"/>
                  </a:cxn>
                  <a:cxn ang="0">
                    <a:pos x="591" y="5"/>
                  </a:cxn>
                  <a:cxn ang="0">
                    <a:pos x="606" y="0"/>
                  </a:cxn>
                </a:cxnLst>
                <a:rect l="0" t="0" r="r" b="b"/>
                <a:pathLst>
                  <a:path w="611" h="60">
                    <a:moveTo>
                      <a:pt x="0" y="60"/>
                    </a:moveTo>
                    <a:lnTo>
                      <a:pt x="10" y="60"/>
                    </a:lnTo>
                    <a:lnTo>
                      <a:pt x="15" y="55"/>
                    </a:lnTo>
                    <a:lnTo>
                      <a:pt x="20" y="55"/>
                    </a:lnTo>
                    <a:lnTo>
                      <a:pt x="30" y="55"/>
                    </a:lnTo>
                    <a:lnTo>
                      <a:pt x="35" y="55"/>
                    </a:lnTo>
                    <a:lnTo>
                      <a:pt x="40" y="55"/>
                    </a:lnTo>
                    <a:lnTo>
                      <a:pt x="50" y="55"/>
                    </a:lnTo>
                    <a:lnTo>
                      <a:pt x="55" y="50"/>
                    </a:lnTo>
                    <a:lnTo>
                      <a:pt x="60" y="50"/>
                    </a:lnTo>
                    <a:lnTo>
                      <a:pt x="70" y="50"/>
                    </a:lnTo>
                    <a:lnTo>
                      <a:pt x="75" y="50"/>
                    </a:lnTo>
                    <a:lnTo>
                      <a:pt x="80" y="50"/>
                    </a:lnTo>
                    <a:lnTo>
                      <a:pt x="90" y="50"/>
                    </a:lnTo>
                    <a:lnTo>
                      <a:pt x="95" y="45"/>
                    </a:lnTo>
                    <a:lnTo>
                      <a:pt x="100" y="45"/>
                    </a:lnTo>
                    <a:lnTo>
                      <a:pt x="109" y="45"/>
                    </a:lnTo>
                    <a:lnTo>
                      <a:pt x="114" y="45"/>
                    </a:lnTo>
                    <a:lnTo>
                      <a:pt x="119" y="45"/>
                    </a:lnTo>
                    <a:lnTo>
                      <a:pt x="129" y="45"/>
                    </a:lnTo>
                    <a:lnTo>
                      <a:pt x="134" y="45"/>
                    </a:lnTo>
                    <a:lnTo>
                      <a:pt x="139" y="40"/>
                    </a:lnTo>
                    <a:lnTo>
                      <a:pt x="149" y="40"/>
                    </a:lnTo>
                    <a:lnTo>
                      <a:pt x="154" y="40"/>
                    </a:lnTo>
                    <a:lnTo>
                      <a:pt x="159" y="40"/>
                    </a:lnTo>
                    <a:lnTo>
                      <a:pt x="169" y="40"/>
                    </a:lnTo>
                    <a:lnTo>
                      <a:pt x="174" y="40"/>
                    </a:lnTo>
                    <a:lnTo>
                      <a:pt x="184" y="35"/>
                    </a:lnTo>
                    <a:lnTo>
                      <a:pt x="189" y="35"/>
                    </a:lnTo>
                    <a:lnTo>
                      <a:pt x="194" y="35"/>
                    </a:lnTo>
                    <a:lnTo>
                      <a:pt x="204" y="35"/>
                    </a:lnTo>
                    <a:lnTo>
                      <a:pt x="209" y="35"/>
                    </a:lnTo>
                    <a:lnTo>
                      <a:pt x="214" y="35"/>
                    </a:lnTo>
                    <a:lnTo>
                      <a:pt x="224" y="35"/>
                    </a:lnTo>
                    <a:lnTo>
                      <a:pt x="229" y="35"/>
                    </a:lnTo>
                    <a:lnTo>
                      <a:pt x="234" y="30"/>
                    </a:lnTo>
                    <a:lnTo>
                      <a:pt x="244" y="30"/>
                    </a:lnTo>
                    <a:lnTo>
                      <a:pt x="249" y="30"/>
                    </a:lnTo>
                    <a:lnTo>
                      <a:pt x="253" y="30"/>
                    </a:lnTo>
                    <a:lnTo>
                      <a:pt x="263" y="30"/>
                    </a:lnTo>
                    <a:lnTo>
                      <a:pt x="268" y="30"/>
                    </a:lnTo>
                    <a:lnTo>
                      <a:pt x="273" y="30"/>
                    </a:lnTo>
                    <a:lnTo>
                      <a:pt x="283" y="30"/>
                    </a:lnTo>
                    <a:lnTo>
                      <a:pt x="288" y="25"/>
                    </a:lnTo>
                    <a:lnTo>
                      <a:pt x="293" y="25"/>
                    </a:lnTo>
                    <a:lnTo>
                      <a:pt x="303" y="25"/>
                    </a:lnTo>
                    <a:lnTo>
                      <a:pt x="308" y="25"/>
                    </a:lnTo>
                    <a:lnTo>
                      <a:pt x="313" y="25"/>
                    </a:lnTo>
                    <a:lnTo>
                      <a:pt x="323" y="25"/>
                    </a:lnTo>
                    <a:lnTo>
                      <a:pt x="328" y="25"/>
                    </a:lnTo>
                    <a:lnTo>
                      <a:pt x="333" y="25"/>
                    </a:lnTo>
                    <a:lnTo>
                      <a:pt x="343" y="20"/>
                    </a:lnTo>
                    <a:lnTo>
                      <a:pt x="348" y="20"/>
                    </a:lnTo>
                    <a:lnTo>
                      <a:pt x="353" y="20"/>
                    </a:lnTo>
                    <a:lnTo>
                      <a:pt x="363" y="20"/>
                    </a:lnTo>
                    <a:lnTo>
                      <a:pt x="368" y="20"/>
                    </a:lnTo>
                    <a:lnTo>
                      <a:pt x="373" y="20"/>
                    </a:lnTo>
                    <a:lnTo>
                      <a:pt x="383" y="20"/>
                    </a:lnTo>
                    <a:lnTo>
                      <a:pt x="388" y="20"/>
                    </a:lnTo>
                    <a:lnTo>
                      <a:pt x="393" y="20"/>
                    </a:lnTo>
                    <a:lnTo>
                      <a:pt x="402" y="15"/>
                    </a:lnTo>
                    <a:lnTo>
                      <a:pt x="407" y="15"/>
                    </a:lnTo>
                    <a:lnTo>
                      <a:pt x="412" y="15"/>
                    </a:lnTo>
                    <a:lnTo>
                      <a:pt x="422" y="15"/>
                    </a:lnTo>
                    <a:lnTo>
                      <a:pt x="427" y="15"/>
                    </a:lnTo>
                    <a:lnTo>
                      <a:pt x="432" y="15"/>
                    </a:lnTo>
                    <a:lnTo>
                      <a:pt x="442" y="15"/>
                    </a:lnTo>
                    <a:lnTo>
                      <a:pt x="447" y="15"/>
                    </a:lnTo>
                    <a:lnTo>
                      <a:pt x="452" y="15"/>
                    </a:lnTo>
                    <a:lnTo>
                      <a:pt x="462" y="10"/>
                    </a:lnTo>
                    <a:lnTo>
                      <a:pt x="467" y="10"/>
                    </a:lnTo>
                    <a:lnTo>
                      <a:pt x="472" y="10"/>
                    </a:lnTo>
                    <a:lnTo>
                      <a:pt x="482" y="10"/>
                    </a:lnTo>
                    <a:lnTo>
                      <a:pt x="487" y="10"/>
                    </a:lnTo>
                    <a:lnTo>
                      <a:pt x="492" y="10"/>
                    </a:lnTo>
                    <a:lnTo>
                      <a:pt x="502" y="10"/>
                    </a:lnTo>
                    <a:lnTo>
                      <a:pt x="507" y="10"/>
                    </a:lnTo>
                    <a:lnTo>
                      <a:pt x="512" y="10"/>
                    </a:lnTo>
                    <a:lnTo>
                      <a:pt x="522" y="10"/>
                    </a:lnTo>
                    <a:lnTo>
                      <a:pt x="527" y="5"/>
                    </a:lnTo>
                    <a:lnTo>
                      <a:pt x="532" y="5"/>
                    </a:lnTo>
                    <a:lnTo>
                      <a:pt x="541" y="5"/>
                    </a:lnTo>
                    <a:lnTo>
                      <a:pt x="546" y="5"/>
                    </a:lnTo>
                    <a:lnTo>
                      <a:pt x="551" y="5"/>
                    </a:lnTo>
                    <a:lnTo>
                      <a:pt x="561" y="5"/>
                    </a:lnTo>
                    <a:lnTo>
                      <a:pt x="566" y="5"/>
                    </a:lnTo>
                    <a:lnTo>
                      <a:pt x="571" y="5"/>
                    </a:lnTo>
                    <a:lnTo>
                      <a:pt x="581" y="5"/>
                    </a:lnTo>
                    <a:lnTo>
                      <a:pt x="586" y="5"/>
                    </a:lnTo>
                    <a:lnTo>
                      <a:pt x="591" y="5"/>
                    </a:lnTo>
                    <a:lnTo>
                      <a:pt x="601" y="0"/>
                    </a:lnTo>
                    <a:lnTo>
                      <a:pt x="606" y="0"/>
                    </a:lnTo>
                    <a:lnTo>
                      <a:pt x="611" y="0"/>
                    </a:lnTo>
                  </a:path>
                </a:pathLst>
              </a:custGeom>
              <a:noFill/>
              <a:ln w="317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cxnSp>
          <p:nvCxnSpPr>
            <p:cNvPr id="188" name="Straight Connector 187"/>
            <p:cNvCxnSpPr/>
            <p:nvPr/>
          </p:nvCxnSpPr>
          <p:spPr bwMode="auto">
            <a:xfrm>
              <a:off x="1564775" y="3267424"/>
              <a:ext cx="5872345" cy="73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Straight Connector 188"/>
            <p:cNvCxnSpPr/>
            <p:nvPr/>
          </p:nvCxnSpPr>
          <p:spPr bwMode="auto">
            <a:xfrm rot="16200000" flipV="1">
              <a:off x="3489238" y="3104866"/>
              <a:ext cx="2023419" cy="259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90" name="Object 150"/>
            <p:cNvGraphicFramePr>
              <a:graphicFrameLocks noChangeAspect="1"/>
            </p:cNvGraphicFramePr>
            <p:nvPr/>
          </p:nvGraphicFramePr>
          <p:xfrm>
            <a:off x="3792959" y="1973330"/>
            <a:ext cx="892794" cy="356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68" name="Equation" r:id="rId13" imgW="482400" imgH="228600" progId="Equation.DSMT4">
                    <p:embed/>
                  </p:oleObj>
                </mc:Choice>
                <mc:Fallback>
                  <p:oleObj name="Equation" r:id="rId13" imgW="482400" imgH="2286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959" y="1973330"/>
                          <a:ext cx="892794" cy="356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" name="TextBox 190"/>
            <p:cNvSpPr txBox="1"/>
            <p:nvPr/>
          </p:nvSpPr>
          <p:spPr>
            <a:xfrm>
              <a:off x="5837027" y="4323931"/>
              <a:ext cx="1662245" cy="268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Frequency </a:t>
              </a:r>
              <a:r>
                <a:rPr lang="en-US" dirty="0" smtClean="0">
                  <a:latin typeface="Symbol" pitchFamily="18" charset="2"/>
                </a:rPr>
                <a:t>w/w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 rot="16200000">
              <a:off x="500582" y="3055717"/>
              <a:ext cx="1603870" cy="338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Dielectric constant</a:t>
              </a:r>
              <a:endParaRPr lang="en-US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291867" y="4483418"/>
            <a:ext cx="5808262" cy="2018982"/>
            <a:chOff x="1037867" y="2197418"/>
            <a:chExt cx="5808262" cy="2018982"/>
          </a:xfrm>
        </p:grpSpPr>
        <p:grpSp>
          <p:nvGrpSpPr>
            <p:cNvPr id="199" name="Group 148"/>
            <p:cNvGrpSpPr/>
            <p:nvPr/>
          </p:nvGrpSpPr>
          <p:grpSpPr>
            <a:xfrm>
              <a:off x="1037867" y="2323436"/>
              <a:ext cx="5808262" cy="1803745"/>
              <a:chOff x="1543051" y="2955925"/>
              <a:chExt cx="6330950" cy="1671637"/>
            </a:xfrm>
          </p:grpSpPr>
          <p:sp>
            <p:nvSpPr>
              <p:cNvPr id="204" name="Freeform 140"/>
              <p:cNvSpPr>
                <a:spLocks/>
              </p:cNvSpPr>
              <p:nvPr/>
            </p:nvSpPr>
            <p:spPr bwMode="auto">
              <a:xfrm>
                <a:off x="1543051" y="3429000"/>
                <a:ext cx="1341438" cy="141287"/>
              </a:xfrm>
              <a:custGeom>
                <a:avLst/>
                <a:gdLst/>
                <a:ahLst/>
                <a:cxnLst>
                  <a:cxn ang="0">
                    <a:pos x="15" y="89"/>
                  </a:cxn>
                  <a:cxn ang="0">
                    <a:pos x="35" y="89"/>
                  </a:cxn>
                  <a:cxn ang="0">
                    <a:pos x="55" y="89"/>
                  </a:cxn>
                  <a:cxn ang="0">
                    <a:pos x="75" y="84"/>
                  </a:cxn>
                  <a:cxn ang="0">
                    <a:pos x="95" y="84"/>
                  </a:cxn>
                  <a:cxn ang="0">
                    <a:pos x="115" y="84"/>
                  </a:cxn>
                  <a:cxn ang="0">
                    <a:pos x="135" y="84"/>
                  </a:cxn>
                  <a:cxn ang="0">
                    <a:pos x="154" y="79"/>
                  </a:cxn>
                  <a:cxn ang="0">
                    <a:pos x="174" y="79"/>
                  </a:cxn>
                  <a:cxn ang="0">
                    <a:pos x="194" y="79"/>
                  </a:cxn>
                  <a:cxn ang="0">
                    <a:pos x="214" y="74"/>
                  </a:cxn>
                  <a:cxn ang="0">
                    <a:pos x="234" y="74"/>
                  </a:cxn>
                  <a:cxn ang="0">
                    <a:pos x="254" y="74"/>
                  </a:cxn>
                  <a:cxn ang="0">
                    <a:pos x="274" y="69"/>
                  </a:cxn>
                  <a:cxn ang="0">
                    <a:pos x="293" y="69"/>
                  </a:cxn>
                  <a:cxn ang="0">
                    <a:pos x="313" y="69"/>
                  </a:cxn>
                  <a:cxn ang="0">
                    <a:pos x="333" y="64"/>
                  </a:cxn>
                  <a:cxn ang="0">
                    <a:pos x="353" y="64"/>
                  </a:cxn>
                  <a:cxn ang="0">
                    <a:pos x="373" y="59"/>
                  </a:cxn>
                  <a:cxn ang="0">
                    <a:pos x="393" y="59"/>
                  </a:cxn>
                  <a:cxn ang="0">
                    <a:pos x="413" y="59"/>
                  </a:cxn>
                  <a:cxn ang="0">
                    <a:pos x="432" y="54"/>
                  </a:cxn>
                  <a:cxn ang="0">
                    <a:pos x="457" y="54"/>
                  </a:cxn>
                  <a:cxn ang="0">
                    <a:pos x="477" y="50"/>
                  </a:cxn>
                  <a:cxn ang="0">
                    <a:pos x="497" y="50"/>
                  </a:cxn>
                  <a:cxn ang="0">
                    <a:pos x="517" y="45"/>
                  </a:cxn>
                  <a:cxn ang="0">
                    <a:pos x="537" y="45"/>
                  </a:cxn>
                  <a:cxn ang="0">
                    <a:pos x="557" y="40"/>
                  </a:cxn>
                  <a:cxn ang="0">
                    <a:pos x="576" y="40"/>
                  </a:cxn>
                  <a:cxn ang="0">
                    <a:pos x="596" y="35"/>
                  </a:cxn>
                  <a:cxn ang="0">
                    <a:pos x="616" y="35"/>
                  </a:cxn>
                  <a:cxn ang="0">
                    <a:pos x="636" y="30"/>
                  </a:cxn>
                  <a:cxn ang="0">
                    <a:pos x="656" y="30"/>
                  </a:cxn>
                  <a:cxn ang="0">
                    <a:pos x="676" y="25"/>
                  </a:cxn>
                  <a:cxn ang="0">
                    <a:pos x="696" y="25"/>
                  </a:cxn>
                  <a:cxn ang="0">
                    <a:pos x="716" y="20"/>
                  </a:cxn>
                  <a:cxn ang="0">
                    <a:pos x="735" y="15"/>
                  </a:cxn>
                  <a:cxn ang="0">
                    <a:pos x="755" y="15"/>
                  </a:cxn>
                  <a:cxn ang="0">
                    <a:pos x="775" y="10"/>
                  </a:cxn>
                  <a:cxn ang="0">
                    <a:pos x="795" y="10"/>
                  </a:cxn>
                  <a:cxn ang="0">
                    <a:pos x="815" y="5"/>
                  </a:cxn>
                  <a:cxn ang="0">
                    <a:pos x="835" y="0"/>
                  </a:cxn>
                </a:cxnLst>
                <a:rect l="0" t="0" r="r" b="b"/>
                <a:pathLst>
                  <a:path w="845" h="89">
                    <a:moveTo>
                      <a:pt x="0" y="89"/>
                    </a:moveTo>
                    <a:lnTo>
                      <a:pt x="10" y="89"/>
                    </a:lnTo>
                    <a:lnTo>
                      <a:pt x="15" y="89"/>
                    </a:lnTo>
                    <a:lnTo>
                      <a:pt x="25" y="89"/>
                    </a:lnTo>
                    <a:lnTo>
                      <a:pt x="30" y="89"/>
                    </a:lnTo>
                    <a:lnTo>
                      <a:pt x="35" y="89"/>
                    </a:lnTo>
                    <a:lnTo>
                      <a:pt x="45" y="89"/>
                    </a:lnTo>
                    <a:lnTo>
                      <a:pt x="50" y="89"/>
                    </a:lnTo>
                    <a:lnTo>
                      <a:pt x="55" y="89"/>
                    </a:lnTo>
                    <a:lnTo>
                      <a:pt x="65" y="89"/>
                    </a:lnTo>
                    <a:lnTo>
                      <a:pt x="70" y="84"/>
                    </a:lnTo>
                    <a:lnTo>
                      <a:pt x="75" y="84"/>
                    </a:lnTo>
                    <a:lnTo>
                      <a:pt x="85" y="84"/>
                    </a:lnTo>
                    <a:lnTo>
                      <a:pt x="90" y="84"/>
                    </a:lnTo>
                    <a:lnTo>
                      <a:pt x="95" y="84"/>
                    </a:lnTo>
                    <a:lnTo>
                      <a:pt x="105" y="84"/>
                    </a:lnTo>
                    <a:lnTo>
                      <a:pt x="110" y="84"/>
                    </a:lnTo>
                    <a:lnTo>
                      <a:pt x="115" y="84"/>
                    </a:lnTo>
                    <a:lnTo>
                      <a:pt x="125" y="84"/>
                    </a:lnTo>
                    <a:lnTo>
                      <a:pt x="130" y="84"/>
                    </a:lnTo>
                    <a:lnTo>
                      <a:pt x="135" y="84"/>
                    </a:lnTo>
                    <a:lnTo>
                      <a:pt x="144" y="79"/>
                    </a:lnTo>
                    <a:lnTo>
                      <a:pt x="149" y="79"/>
                    </a:lnTo>
                    <a:lnTo>
                      <a:pt x="154" y="79"/>
                    </a:lnTo>
                    <a:lnTo>
                      <a:pt x="164" y="79"/>
                    </a:lnTo>
                    <a:lnTo>
                      <a:pt x="169" y="79"/>
                    </a:lnTo>
                    <a:lnTo>
                      <a:pt x="174" y="79"/>
                    </a:lnTo>
                    <a:lnTo>
                      <a:pt x="184" y="79"/>
                    </a:lnTo>
                    <a:lnTo>
                      <a:pt x="189" y="79"/>
                    </a:lnTo>
                    <a:lnTo>
                      <a:pt x="194" y="79"/>
                    </a:lnTo>
                    <a:lnTo>
                      <a:pt x="204" y="74"/>
                    </a:lnTo>
                    <a:lnTo>
                      <a:pt x="209" y="74"/>
                    </a:lnTo>
                    <a:lnTo>
                      <a:pt x="214" y="74"/>
                    </a:lnTo>
                    <a:lnTo>
                      <a:pt x="224" y="74"/>
                    </a:lnTo>
                    <a:lnTo>
                      <a:pt x="229" y="74"/>
                    </a:lnTo>
                    <a:lnTo>
                      <a:pt x="234" y="74"/>
                    </a:lnTo>
                    <a:lnTo>
                      <a:pt x="244" y="74"/>
                    </a:lnTo>
                    <a:lnTo>
                      <a:pt x="249" y="74"/>
                    </a:lnTo>
                    <a:lnTo>
                      <a:pt x="254" y="74"/>
                    </a:lnTo>
                    <a:lnTo>
                      <a:pt x="264" y="69"/>
                    </a:lnTo>
                    <a:lnTo>
                      <a:pt x="269" y="69"/>
                    </a:lnTo>
                    <a:lnTo>
                      <a:pt x="274" y="69"/>
                    </a:lnTo>
                    <a:lnTo>
                      <a:pt x="283" y="69"/>
                    </a:lnTo>
                    <a:lnTo>
                      <a:pt x="288" y="69"/>
                    </a:lnTo>
                    <a:lnTo>
                      <a:pt x="293" y="69"/>
                    </a:lnTo>
                    <a:lnTo>
                      <a:pt x="303" y="69"/>
                    </a:lnTo>
                    <a:lnTo>
                      <a:pt x="308" y="69"/>
                    </a:lnTo>
                    <a:lnTo>
                      <a:pt x="313" y="69"/>
                    </a:lnTo>
                    <a:lnTo>
                      <a:pt x="323" y="64"/>
                    </a:lnTo>
                    <a:lnTo>
                      <a:pt x="328" y="64"/>
                    </a:lnTo>
                    <a:lnTo>
                      <a:pt x="333" y="64"/>
                    </a:lnTo>
                    <a:lnTo>
                      <a:pt x="343" y="64"/>
                    </a:lnTo>
                    <a:lnTo>
                      <a:pt x="348" y="64"/>
                    </a:lnTo>
                    <a:lnTo>
                      <a:pt x="353" y="64"/>
                    </a:lnTo>
                    <a:lnTo>
                      <a:pt x="363" y="64"/>
                    </a:lnTo>
                    <a:lnTo>
                      <a:pt x="368" y="59"/>
                    </a:lnTo>
                    <a:lnTo>
                      <a:pt x="373" y="59"/>
                    </a:lnTo>
                    <a:lnTo>
                      <a:pt x="383" y="59"/>
                    </a:lnTo>
                    <a:lnTo>
                      <a:pt x="388" y="59"/>
                    </a:lnTo>
                    <a:lnTo>
                      <a:pt x="393" y="59"/>
                    </a:lnTo>
                    <a:lnTo>
                      <a:pt x="403" y="59"/>
                    </a:lnTo>
                    <a:lnTo>
                      <a:pt x="408" y="59"/>
                    </a:lnTo>
                    <a:lnTo>
                      <a:pt x="413" y="59"/>
                    </a:lnTo>
                    <a:lnTo>
                      <a:pt x="423" y="54"/>
                    </a:lnTo>
                    <a:lnTo>
                      <a:pt x="427" y="54"/>
                    </a:lnTo>
                    <a:lnTo>
                      <a:pt x="432" y="54"/>
                    </a:lnTo>
                    <a:lnTo>
                      <a:pt x="442" y="54"/>
                    </a:lnTo>
                    <a:lnTo>
                      <a:pt x="447" y="54"/>
                    </a:lnTo>
                    <a:lnTo>
                      <a:pt x="457" y="54"/>
                    </a:lnTo>
                    <a:lnTo>
                      <a:pt x="462" y="54"/>
                    </a:lnTo>
                    <a:lnTo>
                      <a:pt x="467" y="50"/>
                    </a:lnTo>
                    <a:lnTo>
                      <a:pt x="477" y="50"/>
                    </a:lnTo>
                    <a:lnTo>
                      <a:pt x="482" y="50"/>
                    </a:lnTo>
                    <a:lnTo>
                      <a:pt x="487" y="50"/>
                    </a:lnTo>
                    <a:lnTo>
                      <a:pt x="497" y="50"/>
                    </a:lnTo>
                    <a:lnTo>
                      <a:pt x="502" y="50"/>
                    </a:lnTo>
                    <a:lnTo>
                      <a:pt x="507" y="50"/>
                    </a:lnTo>
                    <a:lnTo>
                      <a:pt x="517" y="45"/>
                    </a:lnTo>
                    <a:lnTo>
                      <a:pt x="522" y="45"/>
                    </a:lnTo>
                    <a:lnTo>
                      <a:pt x="527" y="45"/>
                    </a:lnTo>
                    <a:lnTo>
                      <a:pt x="537" y="45"/>
                    </a:lnTo>
                    <a:lnTo>
                      <a:pt x="542" y="45"/>
                    </a:lnTo>
                    <a:lnTo>
                      <a:pt x="547" y="45"/>
                    </a:lnTo>
                    <a:lnTo>
                      <a:pt x="557" y="40"/>
                    </a:lnTo>
                    <a:lnTo>
                      <a:pt x="562" y="40"/>
                    </a:lnTo>
                    <a:lnTo>
                      <a:pt x="567" y="40"/>
                    </a:lnTo>
                    <a:lnTo>
                      <a:pt x="576" y="40"/>
                    </a:lnTo>
                    <a:lnTo>
                      <a:pt x="581" y="40"/>
                    </a:lnTo>
                    <a:lnTo>
                      <a:pt x="586" y="40"/>
                    </a:lnTo>
                    <a:lnTo>
                      <a:pt x="596" y="35"/>
                    </a:lnTo>
                    <a:lnTo>
                      <a:pt x="601" y="35"/>
                    </a:lnTo>
                    <a:lnTo>
                      <a:pt x="606" y="35"/>
                    </a:lnTo>
                    <a:lnTo>
                      <a:pt x="616" y="35"/>
                    </a:lnTo>
                    <a:lnTo>
                      <a:pt x="621" y="35"/>
                    </a:lnTo>
                    <a:lnTo>
                      <a:pt x="626" y="35"/>
                    </a:lnTo>
                    <a:lnTo>
                      <a:pt x="636" y="30"/>
                    </a:lnTo>
                    <a:lnTo>
                      <a:pt x="641" y="30"/>
                    </a:lnTo>
                    <a:lnTo>
                      <a:pt x="646" y="30"/>
                    </a:lnTo>
                    <a:lnTo>
                      <a:pt x="656" y="30"/>
                    </a:lnTo>
                    <a:lnTo>
                      <a:pt x="661" y="30"/>
                    </a:lnTo>
                    <a:lnTo>
                      <a:pt x="666" y="25"/>
                    </a:lnTo>
                    <a:lnTo>
                      <a:pt x="676" y="25"/>
                    </a:lnTo>
                    <a:lnTo>
                      <a:pt x="681" y="25"/>
                    </a:lnTo>
                    <a:lnTo>
                      <a:pt x="686" y="25"/>
                    </a:lnTo>
                    <a:lnTo>
                      <a:pt x="696" y="25"/>
                    </a:lnTo>
                    <a:lnTo>
                      <a:pt x="701" y="20"/>
                    </a:lnTo>
                    <a:lnTo>
                      <a:pt x="706" y="20"/>
                    </a:lnTo>
                    <a:lnTo>
                      <a:pt x="716" y="20"/>
                    </a:lnTo>
                    <a:lnTo>
                      <a:pt x="720" y="20"/>
                    </a:lnTo>
                    <a:lnTo>
                      <a:pt x="725" y="20"/>
                    </a:lnTo>
                    <a:lnTo>
                      <a:pt x="735" y="15"/>
                    </a:lnTo>
                    <a:lnTo>
                      <a:pt x="740" y="15"/>
                    </a:lnTo>
                    <a:lnTo>
                      <a:pt x="745" y="15"/>
                    </a:lnTo>
                    <a:lnTo>
                      <a:pt x="755" y="15"/>
                    </a:lnTo>
                    <a:lnTo>
                      <a:pt x="760" y="15"/>
                    </a:lnTo>
                    <a:lnTo>
                      <a:pt x="765" y="10"/>
                    </a:lnTo>
                    <a:lnTo>
                      <a:pt x="775" y="10"/>
                    </a:lnTo>
                    <a:lnTo>
                      <a:pt x="780" y="10"/>
                    </a:lnTo>
                    <a:lnTo>
                      <a:pt x="785" y="10"/>
                    </a:lnTo>
                    <a:lnTo>
                      <a:pt x="795" y="10"/>
                    </a:lnTo>
                    <a:lnTo>
                      <a:pt x="800" y="5"/>
                    </a:lnTo>
                    <a:lnTo>
                      <a:pt x="805" y="5"/>
                    </a:lnTo>
                    <a:lnTo>
                      <a:pt x="815" y="5"/>
                    </a:lnTo>
                    <a:lnTo>
                      <a:pt x="820" y="5"/>
                    </a:lnTo>
                    <a:lnTo>
                      <a:pt x="825" y="0"/>
                    </a:lnTo>
                    <a:lnTo>
                      <a:pt x="835" y="0"/>
                    </a:lnTo>
                    <a:lnTo>
                      <a:pt x="840" y="0"/>
                    </a:lnTo>
                    <a:lnTo>
                      <a:pt x="845" y="0"/>
                    </a:lnTo>
                  </a:path>
                </a:pathLst>
              </a:custGeom>
              <a:noFill/>
              <a:ln w="31750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05" name="Freeform 141"/>
              <p:cNvSpPr>
                <a:spLocks/>
              </p:cNvSpPr>
              <p:nvPr/>
            </p:nvSpPr>
            <p:spPr bwMode="auto">
              <a:xfrm>
                <a:off x="2884488" y="2963863"/>
                <a:ext cx="1339850" cy="465137"/>
              </a:xfrm>
              <a:custGeom>
                <a:avLst/>
                <a:gdLst/>
                <a:ahLst/>
                <a:cxnLst>
                  <a:cxn ang="0">
                    <a:pos x="15" y="288"/>
                  </a:cxn>
                  <a:cxn ang="0">
                    <a:pos x="34" y="283"/>
                  </a:cxn>
                  <a:cxn ang="0">
                    <a:pos x="54" y="283"/>
                  </a:cxn>
                  <a:cxn ang="0">
                    <a:pos x="74" y="278"/>
                  </a:cxn>
                  <a:cxn ang="0">
                    <a:pos x="94" y="273"/>
                  </a:cxn>
                  <a:cxn ang="0">
                    <a:pos x="114" y="268"/>
                  </a:cxn>
                  <a:cxn ang="0">
                    <a:pos x="134" y="263"/>
                  </a:cxn>
                  <a:cxn ang="0">
                    <a:pos x="154" y="258"/>
                  </a:cxn>
                  <a:cxn ang="0">
                    <a:pos x="173" y="253"/>
                  </a:cxn>
                  <a:cxn ang="0">
                    <a:pos x="193" y="253"/>
                  </a:cxn>
                  <a:cxn ang="0">
                    <a:pos x="213" y="248"/>
                  </a:cxn>
                  <a:cxn ang="0">
                    <a:pos x="233" y="243"/>
                  </a:cxn>
                  <a:cxn ang="0">
                    <a:pos x="253" y="233"/>
                  </a:cxn>
                  <a:cxn ang="0">
                    <a:pos x="273" y="228"/>
                  </a:cxn>
                  <a:cxn ang="0">
                    <a:pos x="293" y="223"/>
                  </a:cxn>
                  <a:cxn ang="0">
                    <a:pos x="312" y="218"/>
                  </a:cxn>
                  <a:cxn ang="0">
                    <a:pos x="332" y="213"/>
                  </a:cxn>
                  <a:cxn ang="0">
                    <a:pos x="352" y="208"/>
                  </a:cxn>
                  <a:cxn ang="0">
                    <a:pos x="372" y="199"/>
                  </a:cxn>
                  <a:cxn ang="0">
                    <a:pos x="392" y="194"/>
                  </a:cxn>
                  <a:cxn ang="0">
                    <a:pos x="412" y="189"/>
                  </a:cxn>
                  <a:cxn ang="0">
                    <a:pos x="432" y="179"/>
                  </a:cxn>
                  <a:cxn ang="0">
                    <a:pos x="452" y="174"/>
                  </a:cxn>
                  <a:cxn ang="0">
                    <a:pos x="471" y="164"/>
                  </a:cxn>
                  <a:cxn ang="0">
                    <a:pos x="496" y="159"/>
                  </a:cxn>
                  <a:cxn ang="0">
                    <a:pos x="516" y="149"/>
                  </a:cxn>
                  <a:cxn ang="0">
                    <a:pos x="536" y="139"/>
                  </a:cxn>
                  <a:cxn ang="0">
                    <a:pos x="556" y="129"/>
                  </a:cxn>
                  <a:cxn ang="0">
                    <a:pos x="576" y="124"/>
                  </a:cxn>
                  <a:cxn ang="0">
                    <a:pos x="596" y="114"/>
                  </a:cxn>
                  <a:cxn ang="0">
                    <a:pos x="615" y="104"/>
                  </a:cxn>
                  <a:cxn ang="0">
                    <a:pos x="635" y="94"/>
                  </a:cxn>
                  <a:cxn ang="0">
                    <a:pos x="655" y="84"/>
                  </a:cxn>
                  <a:cxn ang="0">
                    <a:pos x="675" y="74"/>
                  </a:cxn>
                  <a:cxn ang="0">
                    <a:pos x="695" y="64"/>
                  </a:cxn>
                  <a:cxn ang="0">
                    <a:pos x="715" y="54"/>
                  </a:cxn>
                  <a:cxn ang="0">
                    <a:pos x="735" y="45"/>
                  </a:cxn>
                  <a:cxn ang="0">
                    <a:pos x="754" y="35"/>
                  </a:cxn>
                  <a:cxn ang="0">
                    <a:pos x="774" y="25"/>
                  </a:cxn>
                  <a:cxn ang="0">
                    <a:pos x="794" y="20"/>
                  </a:cxn>
                  <a:cxn ang="0">
                    <a:pos x="814" y="10"/>
                  </a:cxn>
                  <a:cxn ang="0">
                    <a:pos x="834" y="5"/>
                  </a:cxn>
                </a:cxnLst>
                <a:rect l="0" t="0" r="r" b="b"/>
                <a:pathLst>
                  <a:path w="844" h="293">
                    <a:moveTo>
                      <a:pt x="0" y="293"/>
                    </a:moveTo>
                    <a:lnTo>
                      <a:pt x="10" y="288"/>
                    </a:lnTo>
                    <a:lnTo>
                      <a:pt x="15" y="288"/>
                    </a:lnTo>
                    <a:lnTo>
                      <a:pt x="19" y="288"/>
                    </a:lnTo>
                    <a:lnTo>
                      <a:pt x="29" y="288"/>
                    </a:lnTo>
                    <a:lnTo>
                      <a:pt x="34" y="283"/>
                    </a:lnTo>
                    <a:lnTo>
                      <a:pt x="39" y="283"/>
                    </a:lnTo>
                    <a:lnTo>
                      <a:pt x="49" y="283"/>
                    </a:lnTo>
                    <a:lnTo>
                      <a:pt x="54" y="283"/>
                    </a:lnTo>
                    <a:lnTo>
                      <a:pt x="64" y="278"/>
                    </a:lnTo>
                    <a:lnTo>
                      <a:pt x="69" y="278"/>
                    </a:lnTo>
                    <a:lnTo>
                      <a:pt x="74" y="278"/>
                    </a:lnTo>
                    <a:lnTo>
                      <a:pt x="84" y="278"/>
                    </a:lnTo>
                    <a:lnTo>
                      <a:pt x="89" y="273"/>
                    </a:lnTo>
                    <a:lnTo>
                      <a:pt x="94" y="273"/>
                    </a:lnTo>
                    <a:lnTo>
                      <a:pt x="104" y="273"/>
                    </a:lnTo>
                    <a:lnTo>
                      <a:pt x="109" y="268"/>
                    </a:lnTo>
                    <a:lnTo>
                      <a:pt x="114" y="268"/>
                    </a:lnTo>
                    <a:lnTo>
                      <a:pt x="124" y="268"/>
                    </a:lnTo>
                    <a:lnTo>
                      <a:pt x="129" y="268"/>
                    </a:lnTo>
                    <a:lnTo>
                      <a:pt x="134" y="263"/>
                    </a:lnTo>
                    <a:lnTo>
                      <a:pt x="144" y="263"/>
                    </a:lnTo>
                    <a:lnTo>
                      <a:pt x="149" y="263"/>
                    </a:lnTo>
                    <a:lnTo>
                      <a:pt x="154" y="258"/>
                    </a:lnTo>
                    <a:lnTo>
                      <a:pt x="163" y="258"/>
                    </a:lnTo>
                    <a:lnTo>
                      <a:pt x="168" y="258"/>
                    </a:lnTo>
                    <a:lnTo>
                      <a:pt x="173" y="253"/>
                    </a:lnTo>
                    <a:lnTo>
                      <a:pt x="183" y="253"/>
                    </a:lnTo>
                    <a:lnTo>
                      <a:pt x="188" y="253"/>
                    </a:lnTo>
                    <a:lnTo>
                      <a:pt x="193" y="253"/>
                    </a:lnTo>
                    <a:lnTo>
                      <a:pt x="203" y="248"/>
                    </a:lnTo>
                    <a:lnTo>
                      <a:pt x="208" y="248"/>
                    </a:lnTo>
                    <a:lnTo>
                      <a:pt x="213" y="248"/>
                    </a:lnTo>
                    <a:lnTo>
                      <a:pt x="223" y="243"/>
                    </a:lnTo>
                    <a:lnTo>
                      <a:pt x="228" y="243"/>
                    </a:lnTo>
                    <a:lnTo>
                      <a:pt x="233" y="243"/>
                    </a:lnTo>
                    <a:lnTo>
                      <a:pt x="243" y="238"/>
                    </a:lnTo>
                    <a:lnTo>
                      <a:pt x="248" y="238"/>
                    </a:lnTo>
                    <a:lnTo>
                      <a:pt x="253" y="233"/>
                    </a:lnTo>
                    <a:lnTo>
                      <a:pt x="263" y="233"/>
                    </a:lnTo>
                    <a:lnTo>
                      <a:pt x="268" y="233"/>
                    </a:lnTo>
                    <a:lnTo>
                      <a:pt x="273" y="228"/>
                    </a:lnTo>
                    <a:lnTo>
                      <a:pt x="283" y="228"/>
                    </a:lnTo>
                    <a:lnTo>
                      <a:pt x="288" y="228"/>
                    </a:lnTo>
                    <a:lnTo>
                      <a:pt x="293" y="223"/>
                    </a:lnTo>
                    <a:lnTo>
                      <a:pt x="303" y="223"/>
                    </a:lnTo>
                    <a:lnTo>
                      <a:pt x="308" y="218"/>
                    </a:lnTo>
                    <a:lnTo>
                      <a:pt x="312" y="218"/>
                    </a:lnTo>
                    <a:lnTo>
                      <a:pt x="322" y="218"/>
                    </a:lnTo>
                    <a:lnTo>
                      <a:pt x="327" y="213"/>
                    </a:lnTo>
                    <a:lnTo>
                      <a:pt x="332" y="213"/>
                    </a:lnTo>
                    <a:lnTo>
                      <a:pt x="342" y="208"/>
                    </a:lnTo>
                    <a:lnTo>
                      <a:pt x="347" y="208"/>
                    </a:lnTo>
                    <a:lnTo>
                      <a:pt x="352" y="208"/>
                    </a:lnTo>
                    <a:lnTo>
                      <a:pt x="362" y="203"/>
                    </a:lnTo>
                    <a:lnTo>
                      <a:pt x="367" y="203"/>
                    </a:lnTo>
                    <a:lnTo>
                      <a:pt x="372" y="199"/>
                    </a:lnTo>
                    <a:lnTo>
                      <a:pt x="382" y="199"/>
                    </a:lnTo>
                    <a:lnTo>
                      <a:pt x="387" y="194"/>
                    </a:lnTo>
                    <a:lnTo>
                      <a:pt x="392" y="194"/>
                    </a:lnTo>
                    <a:lnTo>
                      <a:pt x="402" y="189"/>
                    </a:lnTo>
                    <a:lnTo>
                      <a:pt x="407" y="189"/>
                    </a:lnTo>
                    <a:lnTo>
                      <a:pt x="412" y="189"/>
                    </a:lnTo>
                    <a:lnTo>
                      <a:pt x="422" y="184"/>
                    </a:lnTo>
                    <a:lnTo>
                      <a:pt x="427" y="184"/>
                    </a:lnTo>
                    <a:lnTo>
                      <a:pt x="432" y="179"/>
                    </a:lnTo>
                    <a:lnTo>
                      <a:pt x="442" y="179"/>
                    </a:lnTo>
                    <a:lnTo>
                      <a:pt x="447" y="174"/>
                    </a:lnTo>
                    <a:lnTo>
                      <a:pt x="452" y="174"/>
                    </a:lnTo>
                    <a:lnTo>
                      <a:pt x="461" y="169"/>
                    </a:lnTo>
                    <a:lnTo>
                      <a:pt x="466" y="169"/>
                    </a:lnTo>
                    <a:lnTo>
                      <a:pt x="471" y="164"/>
                    </a:lnTo>
                    <a:lnTo>
                      <a:pt x="481" y="164"/>
                    </a:lnTo>
                    <a:lnTo>
                      <a:pt x="486" y="159"/>
                    </a:lnTo>
                    <a:lnTo>
                      <a:pt x="496" y="159"/>
                    </a:lnTo>
                    <a:lnTo>
                      <a:pt x="501" y="154"/>
                    </a:lnTo>
                    <a:lnTo>
                      <a:pt x="506" y="149"/>
                    </a:lnTo>
                    <a:lnTo>
                      <a:pt x="516" y="149"/>
                    </a:lnTo>
                    <a:lnTo>
                      <a:pt x="521" y="144"/>
                    </a:lnTo>
                    <a:lnTo>
                      <a:pt x="526" y="144"/>
                    </a:lnTo>
                    <a:lnTo>
                      <a:pt x="536" y="139"/>
                    </a:lnTo>
                    <a:lnTo>
                      <a:pt x="541" y="139"/>
                    </a:lnTo>
                    <a:lnTo>
                      <a:pt x="546" y="134"/>
                    </a:lnTo>
                    <a:lnTo>
                      <a:pt x="556" y="129"/>
                    </a:lnTo>
                    <a:lnTo>
                      <a:pt x="561" y="129"/>
                    </a:lnTo>
                    <a:lnTo>
                      <a:pt x="566" y="124"/>
                    </a:lnTo>
                    <a:lnTo>
                      <a:pt x="576" y="124"/>
                    </a:lnTo>
                    <a:lnTo>
                      <a:pt x="581" y="119"/>
                    </a:lnTo>
                    <a:lnTo>
                      <a:pt x="586" y="114"/>
                    </a:lnTo>
                    <a:lnTo>
                      <a:pt x="596" y="114"/>
                    </a:lnTo>
                    <a:lnTo>
                      <a:pt x="600" y="109"/>
                    </a:lnTo>
                    <a:lnTo>
                      <a:pt x="605" y="109"/>
                    </a:lnTo>
                    <a:lnTo>
                      <a:pt x="615" y="104"/>
                    </a:lnTo>
                    <a:lnTo>
                      <a:pt x="620" y="99"/>
                    </a:lnTo>
                    <a:lnTo>
                      <a:pt x="625" y="99"/>
                    </a:lnTo>
                    <a:lnTo>
                      <a:pt x="635" y="94"/>
                    </a:lnTo>
                    <a:lnTo>
                      <a:pt x="640" y="89"/>
                    </a:lnTo>
                    <a:lnTo>
                      <a:pt x="645" y="89"/>
                    </a:lnTo>
                    <a:lnTo>
                      <a:pt x="655" y="84"/>
                    </a:lnTo>
                    <a:lnTo>
                      <a:pt x="660" y="79"/>
                    </a:lnTo>
                    <a:lnTo>
                      <a:pt x="665" y="79"/>
                    </a:lnTo>
                    <a:lnTo>
                      <a:pt x="675" y="74"/>
                    </a:lnTo>
                    <a:lnTo>
                      <a:pt x="680" y="69"/>
                    </a:lnTo>
                    <a:lnTo>
                      <a:pt x="685" y="69"/>
                    </a:lnTo>
                    <a:lnTo>
                      <a:pt x="695" y="64"/>
                    </a:lnTo>
                    <a:lnTo>
                      <a:pt x="700" y="59"/>
                    </a:lnTo>
                    <a:lnTo>
                      <a:pt x="705" y="59"/>
                    </a:lnTo>
                    <a:lnTo>
                      <a:pt x="715" y="54"/>
                    </a:lnTo>
                    <a:lnTo>
                      <a:pt x="720" y="50"/>
                    </a:lnTo>
                    <a:lnTo>
                      <a:pt x="725" y="50"/>
                    </a:lnTo>
                    <a:lnTo>
                      <a:pt x="735" y="45"/>
                    </a:lnTo>
                    <a:lnTo>
                      <a:pt x="740" y="45"/>
                    </a:lnTo>
                    <a:lnTo>
                      <a:pt x="744" y="40"/>
                    </a:lnTo>
                    <a:lnTo>
                      <a:pt x="754" y="35"/>
                    </a:lnTo>
                    <a:lnTo>
                      <a:pt x="759" y="35"/>
                    </a:lnTo>
                    <a:lnTo>
                      <a:pt x="764" y="30"/>
                    </a:lnTo>
                    <a:lnTo>
                      <a:pt x="774" y="25"/>
                    </a:lnTo>
                    <a:lnTo>
                      <a:pt x="779" y="25"/>
                    </a:lnTo>
                    <a:lnTo>
                      <a:pt x="784" y="20"/>
                    </a:lnTo>
                    <a:lnTo>
                      <a:pt x="794" y="20"/>
                    </a:lnTo>
                    <a:lnTo>
                      <a:pt x="799" y="15"/>
                    </a:lnTo>
                    <a:lnTo>
                      <a:pt x="804" y="15"/>
                    </a:lnTo>
                    <a:lnTo>
                      <a:pt x="814" y="10"/>
                    </a:lnTo>
                    <a:lnTo>
                      <a:pt x="819" y="10"/>
                    </a:lnTo>
                    <a:lnTo>
                      <a:pt x="824" y="5"/>
                    </a:lnTo>
                    <a:lnTo>
                      <a:pt x="834" y="5"/>
                    </a:lnTo>
                    <a:lnTo>
                      <a:pt x="839" y="5"/>
                    </a:lnTo>
                    <a:lnTo>
                      <a:pt x="844" y="0"/>
                    </a:lnTo>
                  </a:path>
                </a:pathLst>
              </a:custGeom>
              <a:noFill/>
              <a:ln w="31750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06" name="Freeform 142"/>
              <p:cNvSpPr>
                <a:spLocks/>
              </p:cNvSpPr>
              <p:nvPr/>
            </p:nvSpPr>
            <p:spPr bwMode="auto">
              <a:xfrm>
                <a:off x="4224338" y="2955925"/>
                <a:ext cx="1339850" cy="1671637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35" y="0"/>
                  </a:cxn>
                  <a:cxn ang="0">
                    <a:pos x="54" y="5"/>
                  </a:cxn>
                  <a:cxn ang="0">
                    <a:pos x="74" y="10"/>
                  </a:cxn>
                  <a:cxn ang="0">
                    <a:pos x="94" y="15"/>
                  </a:cxn>
                  <a:cxn ang="0">
                    <a:pos x="114" y="30"/>
                  </a:cxn>
                  <a:cxn ang="0">
                    <a:pos x="134" y="50"/>
                  </a:cxn>
                  <a:cxn ang="0">
                    <a:pos x="154" y="79"/>
                  </a:cxn>
                  <a:cxn ang="0">
                    <a:pos x="174" y="114"/>
                  </a:cxn>
                  <a:cxn ang="0">
                    <a:pos x="193" y="154"/>
                  </a:cxn>
                  <a:cxn ang="0">
                    <a:pos x="213" y="208"/>
                  </a:cxn>
                  <a:cxn ang="0">
                    <a:pos x="233" y="268"/>
                  </a:cxn>
                  <a:cxn ang="0">
                    <a:pos x="253" y="338"/>
                  </a:cxn>
                  <a:cxn ang="0">
                    <a:pos x="273" y="407"/>
                  </a:cxn>
                  <a:cxn ang="0">
                    <a:pos x="293" y="487"/>
                  </a:cxn>
                  <a:cxn ang="0">
                    <a:pos x="313" y="566"/>
                  </a:cxn>
                  <a:cxn ang="0">
                    <a:pos x="333" y="640"/>
                  </a:cxn>
                  <a:cxn ang="0">
                    <a:pos x="352" y="715"/>
                  </a:cxn>
                  <a:cxn ang="0">
                    <a:pos x="372" y="784"/>
                  </a:cxn>
                  <a:cxn ang="0">
                    <a:pos x="392" y="844"/>
                  </a:cxn>
                  <a:cxn ang="0">
                    <a:pos x="412" y="899"/>
                  </a:cxn>
                  <a:cxn ang="0">
                    <a:pos x="432" y="943"/>
                  </a:cxn>
                  <a:cxn ang="0">
                    <a:pos x="452" y="978"/>
                  </a:cxn>
                  <a:cxn ang="0">
                    <a:pos x="472" y="1003"/>
                  </a:cxn>
                  <a:cxn ang="0">
                    <a:pos x="491" y="1023"/>
                  </a:cxn>
                  <a:cxn ang="0">
                    <a:pos x="511" y="1038"/>
                  </a:cxn>
                  <a:cxn ang="0">
                    <a:pos x="536" y="1048"/>
                  </a:cxn>
                  <a:cxn ang="0">
                    <a:pos x="556" y="1053"/>
                  </a:cxn>
                  <a:cxn ang="0">
                    <a:pos x="576" y="1053"/>
                  </a:cxn>
                  <a:cxn ang="0">
                    <a:pos x="596" y="1053"/>
                  </a:cxn>
                  <a:cxn ang="0">
                    <a:pos x="616" y="1048"/>
                  </a:cxn>
                  <a:cxn ang="0">
                    <a:pos x="635" y="1043"/>
                  </a:cxn>
                  <a:cxn ang="0">
                    <a:pos x="655" y="1038"/>
                  </a:cxn>
                  <a:cxn ang="0">
                    <a:pos x="675" y="1028"/>
                  </a:cxn>
                  <a:cxn ang="0">
                    <a:pos x="695" y="1018"/>
                  </a:cxn>
                  <a:cxn ang="0">
                    <a:pos x="715" y="1008"/>
                  </a:cxn>
                  <a:cxn ang="0">
                    <a:pos x="735" y="998"/>
                  </a:cxn>
                  <a:cxn ang="0">
                    <a:pos x="755" y="988"/>
                  </a:cxn>
                  <a:cxn ang="0">
                    <a:pos x="774" y="978"/>
                  </a:cxn>
                  <a:cxn ang="0">
                    <a:pos x="794" y="968"/>
                  </a:cxn>
                  <a:cxn ang="0">
                    <a:pos x="814" y="963"/>
                  </a:cxn>
                  <a:cxn ang="0">
                    <a:pos x="834" y="953"/>
                  </a:cxn>
                </a:cxnLst>
                <a:rect l="0" t="0" r="r" b="b"/>
                <a:pathLst>
                  <a:path w="844" h="1053">
                    <a:moveTo>
                      <a:pt x="0" y="5"/>
                    </a:moveTo>
                    <a:lnTo>
                      <a:pt x="10" y="5"/>
                    </a:lnTo>
                    <a:lnTo>
                      <a:pt x="15" y="5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9" y="0"/>
                    </a:lnTo>
                    <a:lnTo>
                      <a:pt x="54" y="5"/>
                    </a:lnTo>
                    <a:lnTo>
                      <a:pt x="59" y="5"/>
                    </a:lnTo>
                    <a:lnTo>
                      <a:pt x="69" y="5"/>
                    </a:lnTo>
                    <a:lnTo>
                      <a:pt x="74" y="10"/>
                    </a:lnTo>
                    <a:lnTo>
                      <a:pt x="79" y="10"/>
                    </a:lnTo>
                    <a:lnTo>
                      <a:pt x="89" y="15"/>
                    </a:lnTo>
                    <a:lnTo>
                      <a:pt x="94" y="15"/>
                    </a:lnTo>
                    <a:lnTo>
                      <a:pt x="104" y="20"/>
                    </a:lnTo>
                    <a:lnTo>
                      <a:pt x="109" y="25"/>
                    </a:lnTo>
                    <a:lnTo>
                      <a:pt x="114" y="30"/>
                    </a:lnTo>
                    <a:lnTo>
                      <a:pt x="124" y="35"/>
                    </a:lnTo>
                    <a:lnTo>
                      <a:pt x="129" y="45"/>
                    </a:lnTo>
                    <a:lnTo>
                      <a:pt x="134" y="50"/>
                    </a:lnTo>
                    <a:lnTo>
                      <a:pt x="144" y="59"/>
                    </a:lnTo>
                    <a:lnTo>
                      <a:pt x="149" y="69"/>
                    </a:lnTo>
                    <a:lnTo>
                      <a:pt x="154" y="79"/>
                    </a:lnTo>
                    <a:lnTo>
                      <a:pt x="164" y="89"/>
                    </a:lnTo>
                    <a:lnTo>
                      <a:pt x="169" y="99"/>
                    </a:lnTo>
                    <a:lnTo>
                      <a:pt x="174" y="114"/>
                    </a:lnTo>
                    <a:lnTo>
                      <a:pt x="184" y="124"/>
                    </a:lnTo>
                    <a:lnTo>
                      <a:pt x="189" y="139"/>
                    </a:lnTo>
                    <a:lnTo>
                      <a:pt x="193" y="154"/>
                    </a:lnTo>
                    <a:lnTo>
                      <a:pt x="203" y="174"/>
                    </a:lnTo>
                    <a:lnTo>
                      <a:pt x="208" y="189"/>
                    </a:lnTo>
                    <a:lnTo>
                      <a:pt x="213" y="208"/>
                    </a:lnTo>
                    <a:lnTo>
                      <a:pt x="223" y="228"/>
                    </a:lnTo>
                    <a:lnTo>
                      <a:pt x="228" y="248"/>
                    </a:lnTo>
                    <a:lnTo>
                      <a:pt x="233" y="268"/>
                    </a:lnTo>
                    <a:lnTo>
                      <a:pt x="243" y="288"/>
                    </a:lnTo>
                    <a:lnTo>
                      <a:pt x="248" y="313"/>
                    </a:lnTo>
                    <a:lnTo>
                      <a:pt x="253" y="338"/>
                    </a:lnTo>
                    <a:lnTo>
                      <a:pt x="263" y="357"/>
                    </a:lnTo>
                    <a:lnTo>
                      <a:pt x="268" y="382"/>
                    </a:lnTo>
                    <a:lnTo>
                      <a:pt x="273" y="407"/>
                    </a:lnTo>
                    <a:lnTo>
                      <a:pt x="283" y="432"/>
                    </a:lnTo>
                    <a:lnTo>
                      <a:pt x="288" y="462"/>
                    </a:lnTo>
                    <a:lnTo>
                      <a:pt x="293" y="487"/>
                    </a:lnTo>
                    <a:lnTo>
                      <a:pt x="303" y="511"/>
                    </a:lnTo>
                    <a:lnTo>
                      <a:pt x="308" y="541"/>
                    </a:lnTo>
                    <a:lnTo>
                      <a:pt x="313" y="566"/>
                    </a:lnTo>
                    <a:lnTo>
                      <a:pt x="323" y="591"/>
                    </a:lnTo>
                    <a:lnTo>
                      <a:pt x="328" y="616"/>
                    </a:lnTo>
                    <a:lnTo>
                      <a:pt x="333" y="640"/>
                    </a:lnTo>
                    <a:lnTo>
                      <a:pt x="342" y="665"/>
                    </a:lnTo>
                    <a:lnTo>
                      <a:pt x="347" y="690"/>
                    </a:lnTo>
                    <a:lnTo>
                      <a:pt x="352" y="715"/>
                    </a:lnTo>
                    <a:lnTo>
                      <a:pt x="362" y="740"/>
                    </a:lnTo>
                    <a:lnTo>
                      <a:pt x="367" y="765"/>
                    </a:lnTo>
                    <a:lnTo>
                      <a:pt x="372" y="784"/>
                    </a:lnTo>
                    <a:lnTo>
                      <a:pt x="382" y="804"/>
                    </a:lnTo>
                    <a:lnTo>
                      <a:pt x="387" y="824"/>
                    </a:lnTo>
                    <a:lnTo>
                      <a:pt x="392" y="844"/>
                    </a:lnTo>
                    <a:lnTo>
                      <a:pt x="402" y="864"/>
                    </a:lnTo>
                    <a:lnTo>
                      <a:pt x="407" y="879"/>
                    </a:lnTo>
                    <a:lnTo>
                      <a:pt x="412" y="899"/>
                    </a:lnTo>
                    <a:lnTo>
                      <a:pt x="422" y="914"/>
                    </a:lnTo>
                    <a:lnTo>
                      <a:pt x="427" y="928"/>
                    </a:lnTo>
                    <a:lnTo>
                      <a:pt x="432" y="943"/>
                    </a:lnTo>
                    <a:lnTo>
                      <a:pt x="442" y="953"/>
                    </a:lnTo>
                    <a:lnTo>
                      <a:pt x="447" y="968"/>
                    </a:lnTo>
                    <a:lnTo>
                      <a:pt x="452" y="978"/>
                    </a:lnTo>
                    <a:lnTo>
                      <a:pt x="462" y="988"/>
                    </a:lnTo>
                    <a:lnTo>
                      <a:pt x="467" y="998"/>
                    </a:lnTo>
                    <a:lnTo>
                      <a:pt x="472" y="1003"/>
                    </a:lnTo>
                    <a:lnTo>
                      <a:pt x="482" y="1013"/>
                    </a:lnTo>
                    <a:lnTo>
                      <a:pt x="486" y="1018"/>
                    </a:lnTo>
                    <a:lnTo>
                      <a:pt x="491" y="1023"/>
                    </a:lnTo>
                    <a:lnTo>
                      <a:pt x="501" y="1033"/>
                    </a:lnTo>
                    <a:lnTo>
                      <a:pt x="506" y="1033"/>
                    </a:lnTo>
                    <a:lnTo>
                      <a:pt x="511" y="1038"/>
                    </a:lnTo>
                    <a:lnTo>
                      <a:pt x="521" y="1043"/>
                    </a:lnTo>
                    <a:lnTo>
                      <a:pt x="526" y="1048"/>
                    </a:lnTo>
                    <a:lnTo>
                      <a:pt x="536" y="1048"/>
                    </a:lnTo>
                    <a:lnTo>
                      <a:pt x="541" y="1053"/>
                    </a:lnTo>
                    <a:lnTo>
                      <a:pt x="546" y="1053"/>
                    </a:lnTo>
                    <a:lnTo>
                      <a:pt x="556" y="1053"/>
                    </a:lnTo>
                    <a:lnTo>
                      <a:pt x="561" y="1053"/>
                    </a:lnTo>
                    <a:lnTo>
                      <a:pt x="566" y="1053"/>
                    </a:lnTo>
                    <a:lnTo>
                      <a:pt x="576" y="1053"/>
                    </a:lnTo>
                    <a:lnTo>
                      <a:pt x="581" y="1053"/>
                    </a:lnTo>
                    <a:lnTo>
                      <a:pt x="586" y="1053"/>
                    </a:lnTo>
                    <a:lnTo>
                      <a:pt x="596" y="1053"/>
                    </a:lnTo>
                    <a:lnTo>
                      <a:pt x="601" y="1053"/>
                    </a:lnTo>
                    <a:lnTo>
                      <a:pt x="606" y="1053"/>
                    </a:lnTo>
                    <a:lnTo>
                      <a:pt x="616" y="1048"/>
                    </a:lnTo>
                    <a:lnTo>
                      <a:pt x="621" y="1048"/>
                    </a:lnTo>
                    <a:lnTo>
                      <a:pt x="626" y="1043"/>
                    </a:lnTo>
                    <a:lnTo>
                      <a:pt x="635" y="1043"/>
                    </a:lnTo>
                    <a:lnTo>
                      <a:pt x="640" y="1043"/>
                    </a:lnTo>
                    <a:lnTo>
                      <a:pt x="645" y="1038"/>
                    </a:lnTo>
                    <a:lnTo>
                      <a:pt x="655" y="1038"/>
                    </a:lnTo>
                    <a:lnTo>
                      <a:pt x="660" y="1033"/>
                    </a:lnTo>
                    <a:lnTo>
                      <a:pt x="665" y="1033"/>
                    </a:lnTo>
                    <a:lnTo>
                      <a:pt x="675" y="1028"/>
                    </a:lnTo>
                    <a:lnTo>
                      <a:pt x="680" y="1023"/>
                    </a:lnTo>
                    <a:lnTo>
                      <a:pt x="685" y="1023"/>
                    </a:lnTo>
                    <a:lnTo>
                      <a:pt x="695" y="1018"/>
                    </a:lnTo>
                    <a:lnTo>
                      <a:pt x="700" y="1018"/>
                    </a:lnTo>
                    <a:lnTo>
                      <a:pt x="705" y="1013"/>
                    </a:lnTo>
                    <a:lnTo>
                      <a:pt x="715" y="1008"/>
                    </a:lnTo>
                    <a:lnTo>
                      <a:pt x="720" y="1008"/>
                    </a:lnTo>
                    <a:lnTo>
                      <a:pt x="725" y="1003"/>
                    </a:lnTo>
                    <a:lnTo>
                      <a:pt x="735" y="998"/>
                    </a:lnTo>
                    <a:lnTo>
                      <a:pt x="740" y="998"/>
                    </a:lnTo>
                    <a:lnTo>
                      <a:pt x="745" y="993"/>
                    </a:lnTo>
                    <a:lnTo>
                      <a:pt x="755" y="988"/>
                    </a:lnTo>
                    <a:lnTo>
                      <a:pt x="760" y="988"/>
                    </a:lnTo>
                    <a:lnTo>
                      <a:pt x="765" y="983"/>
                    </a:lnTo>
                    <a:lnTo>
                      <a:pt x="774" y="978"/>
                    </a:lnTo>
                    <a:lnTo>
                      <a:pt x="779" y="978"/>
                    </a:lnTo>
                    <a:lnTo>
                      <a:pt x="784" y="973"/>
                    </a:lnTo>
                    <a:lnTo>
                      <a:pt x="794" y="968"/>
                    </a:lnTo>
                    <a:lnTo>
                      <a:pt x="799" y="968"/>
                    </a:lnTo>
                    <a:lnTo>
                      <a:pt x="804" y="963"/>
                    </a:lnTo>
                    <a:lnTo>
                      <a:pt x="814" y="963"/>
                    </a:lnTo>
                    <a:lnTo>
                      <a:pt x="819" y="958"/>
                    </a:lnTo>
                    <a:lnTo>
                      <a:pt x="824" y="953"/>
                    </a:lnTo>
                    <a:lnTo>
                      <a:pt x="834" y="953"/>
                    </a:lnTo>
                    <a:lnTo>
                      <a:pt x="839" y="948"/>
                    </a:lnTo>
                    <a:lnTo>
                      <a:pt x="844" y="943"/>
                    </a:lnTo>
                  </a:path>
                </a:pathLst>
              </a:custGeom>
              <a:noFill/>
              <a:ln w="31750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07" name="Freeform 143"/>
              <p:cNvSpPr>
                <a:spLocks/>
              </p:cNvSpPr>
              <p:nvPr/>
            </p:nvSpPr>
            <p:spPr bwMode="auto">
              <a:xfrm>
                <a:off x="5564188" y="4106863"/>
                <a:ext cx="1339850" cy="346075"/>
              </a:xfrm>
              <a:custGeom>
                <a:avLst/>
                <a:gdLst/>
                <a:ahLst/>
                <a:cxnLst>
                  <a:cxn ang="0">
                    <a:pos x="15" y="213"/>
                  </a:cxn>
                  <a:cxn ang="0">
                    <a:pos x="35" y="203"/>
                  </a:cxn>
                  <a:cxn ang="0">
                    <a:pos x="55" y="194"/>
                  </a:cxn>
                  <a:cxn ang="0">
                    <a:pos x="75" y="189"/>
                  </a:cxn>
                  <a:cxn ang="0">
                    <a:pos x="94" y="179"/>
                  </a:cxn>
                  <a:cxn ang="0">
                    <a:pos x="114" y="169"/>
                  </a:cxn>
                  <a:cxn ang="0">
                    <a:pos x="134" y="164"/>
                  </a:cxn>
                  <a:cxn ang="0">
                    <a:pos x="154" y="154"/>
                  </a:cxn>
                  <a:cxn ang="0">
                    <a:pos x="174" y="149"/>
                  </a:cxn>
                  <a:cxn ang="0">
                    <a:pos x="194" y="139"/>
                  </a:cxn>
                  <a:cxn ang="0">
                    <a:pos x="214" y="134"/>
                  </a:cxn>
                  <a:cxn ang="0">
                    <a:pos x="233" y="129"/>
                  </a:cxn>
                  <a:cxn ang="0">
                    <a:pos x="253" y="119"/>
                  </a:cxn>
                  <a:cxn ang="0">
                    <a:pos x="273" y="114"/>
                  </a:cxn>
                  <a:cxn ang="0">
                    <a:pos x="293" y="109"/>
                  </a:cxn>
                  <a:cxn ang="0">
                    <a:pos x="313" y="104"/>
                  </a:cxn>
                  <a:cxn ang="0">
                    <a:pos x="333" y="94"/>
                  </a:cxn>
                  <a:cxn ang="0">
                    <a:pos x="353" y="89"/>
                  </a:cxn>
                  <a:cxn ang="0">
                    <a:pos x="372" y="84"/>
                  </a:cxn>
                  <a:cxn ang="0">
                    <a:pos x="392" y="79"/>
                  </a:cxn>
                  <a:cxn ang="0">
                    <a:pos x="412" y="74"/>
                  </a:cxn>
                  <a:cxn ang="0">
                    <a:pos x="432" y="69"/>
                  </a:cxn>
                  <a:cxn ang="0">
                    <a:pos x="452" y="64"/>
                  </a:cxn>
                  <a:cxn ang="0">
                    <a:pos x="472" y="59"/>
                  </a:cxn>
                  <a:cxn ang="0">
                    <a:pos x="492" y="59"/>
                  </a:cxn>
                  <a:cxn ang="0">
                    <a:pos x="511" y="55"/>
                  </a:cxn>
                  <a:cxn ang="0">
                    <a:pos x="531" y="50"/>
                  </a:cxn>
                  <a:cxn ang="0">
                    <a:pos x="551" y="45"/>
                  </a:cxn>
                  <a:cxn ang="0">
                    <a:pos x="576" y="40"/>
                  </a:cxn>
                  <a:cxn ang="0">
                    <a:pos x="596" y="40"/>
                  </a:cxn>
                  <a:cxn ang="0">
                    <a:pos x="616" y="35"/>
                  </a:cxn>
                  <a:cxn ang="0">
                    <a:pos x="636" y="30"/>
                  </a:cxn>
                  <a:cxn ang="0">
                    <a:pos x="656" y="25"/>
                  </a:cxn>
                  <a:cxn ang="0">
                    <a:pos x="675" y="25"/>
                  </a:cxn>
                  <a:cxn ang="0">
                    <a:pos x="695" y="20"/>
                  </a:cxn>
                  <a:cxn ang="0">
                    <a:pos x="715" y="20"/>
                  </a:cxn>
                  <a:cxn ang="0">
                    <a:pos x="735" y="15"/>
                  </a:cxn>
                  <a:cxn ang="0">
                    <a:pos x="755" y="10"/>
                  </a:cxn>
                  <a:cxn ang="0">
                    <a:pos x="775" y="10"/>
                  </a:cxn>
                  <a:cxn ang="0">
                    <a:pos x="795" y="5"/>
                  </a:cxn>
                  <a:cxn ang="0">
                    <a:pos x="814" y="5"/>
                  </a:cxn>
                  <a:cxn ang="0">
                    <a:pos x="834" y="0"/>
                  </a:cxn>
                </a:cxnLst>
                <a:rect l="0" t="0" r="r" b="b"/>
                <a:pathLst>
                  <a:path w="844" h="218">
                    <a:moveTo>
                      <a:pt x="0" y="218"/>
                    </a:moveTo>
                    <a:lnTo>
                      <a:pt x="10" y="218"/>
                    </a:lnTo>
                    <a:lnTo>
                      <a:pt x="15" y="213"/>
                    </a:lnTo>
                    <a:lnTo>
                      <a:pt x="20" y="208"/>
                    </a:lnTo>
                    <a:lnTo>
                      <a:pt x="30" y="208"/>
                    </a:lnTo>
                    <a:lnTo>
                      <a:pt x="35" y="203"/>
                    </a:lnTo>
                    <a:lnTo>
                      <a:pt x="40" y="203"/>
                    </a:lnTo>
                    <a:lnTo>
                      <a:pt x="50" y="199"/>
                    </a:lnTo>
                    <a:lnTo>
                      <a:pt x="55" y="194"/>
                    </a:lnTo>
                    <a:lnTo>
                      <a:pt x="60" y="194"/>
                    </a:lnTo>
                    <a:lnTo>
                      <a:pt x="70" y="189"/>
                    </a:lnTo>
                    <a:lnTo>
                      <a:pt x="75" y="189"/>
                    </a:lnTo>
                    <a:lnTo>
                      <a:pt x="79" y="184"/>
                    </a:lnTo>
                    <a:lnTo>
                      <a:pt x="89" y="184"/>
                    </a:lnTo>
                    <a:lnTo>
                      <a:pt x="94" y="179"/>
                    </a:lnTo>
                    <a:lnTo>
                      <a:pt x="99" y="174"/>
                    </a:lnTo>
                    <a:lnTo>
                      <a:pt x="109" y="174"/>
                    </a:lnTo>
                    <a:lnTo>
                      <a:pt x="114" y="169"/>
                    </a:lnTo>
                    <a:lnTo>
                      <a:pt x="119" y="169"/>
                    </a:lnTo>
                    <a:lnTo>
                      <a:pt x="129" y="164"/>
                    </a:lnTo>
                    <a:lnTo>
                      <a:pt x="134" y="164"/>
                    </a:lnTo>
                    <a:lnTo>
                      <a:pt x="144" y="159"/>
                    </a:lnTo>
                    <a:lnTo>
                      <a:pt x="149" y="159"/>
                    </a:lnTo>
                    <a:lnTo>
                      <a:pt x="154" y="154"/>
                    </a:lnTo>
                    <a:lnTo>
                      <a:pt x="164" y="154"/>
                    </a:lnTo>
                    <a:lnTo>
                      <a:pt x="169" y="149"/>
                    </a:lnTo>
                    <a:lnTo>
                      <a:pt x="174" y="149"/>
                    </a:lnTo>
                    <a:lnTo>
                      <a:pt x="184" y="144"/>
                    </a:lnTo>
                    <a:lnTo>
                      <a:pt x="189" y="144"/>
                    </a:lnTo>
                    <a:lnTo>
                      <a:pt x="194" y="139"/>
                    </a:lnTo>
                    <a:lnTo>
                      <a:pt x="204" y="139"/>
                    </a:lnTo>
                    <a:lnTo>
                      <a:pt x="209" y="134"/>
                    </a:lnTo>
                    <a:lnTo>
                      <a:pt x="214" y="134"/>
                    </a:lnTo>
                    <a:lnTo>
                      <a:pt x="223" y="129"/>
                    </a:lnTo>
                    <a:lnTo>
                      <a:pt x="228" y="129"/>
                    </a:lnTo>
                    <a:lnTo>
                      <a:pt x="233" y="129"/>
                    </a:lnTo>
                    <a:lnTo>
                      <a:pt x="243" y="124"/>
                    </a:lnTo>
                    <a:lnTo>
                      <a:pt x="248" y="124"/>
                    </a:lnTo>
                    <a:lnTo>
                      <a:pt x="253" y="119"/>
                    </a:lnTo>
                    <a:lnTo>
                      <a:pt x="263" y="119"/>
                    </a:lnTo>
                    <a:lnTo>
                      <a:pt x="268" y="114"/>
                    </a:lnTo>
                    <a:lnTo>
                      <a:pt x="273" y="114"/>
                    </a:lnTo>
                    <a:lnTo>
                      <a:pt x="283" y="114"/>
                    </a:lnTo>
                    <a:lnTo>
                      <a:pt x="288" y="109"/>
                    </a:lnTo>
                    <a:lnTo>
                      <a:pt x="293" y="109"/>
                    </a:lnTo>
                    <a:lnTo>
                      <a:pt x="303" y="104"/>
                    </a:lnTo>
                    <a:lnTo>
                      <a:pt x="308" y="104"/>
                    </a:lnTo>
                    <a:lnTo>
                      <a:pt x="313" y="104"/>
                    </a:lnTo>
                    <a:lnTo>
                      <a:pt x="323" y="99"/>
                    </a:lnTo>
                    <a:lnTo>
                      <a:pt x="328" y="99"/>
                    </a:lnTo>
                    <a:lnTo>
                      <a:pt x="333" y="94"/>
                    </a:lnTo>
                    <a:lnTo>
                      <a:pt x="343" y="94"/>
                    </a:lnTo>
                    <a:lnTo>
                      <a:pt x="348" y="94"/>
                    </a:lnTo>
                    <a:lnTo>
                      <a:pt x="353" y="89"/>
                    </a:lnTo>
                    <a:lnTo>
                      <a:pt x="363" y="89"/>
                    </a:lnTo>
                    <a:lnTo>
                      <a:pt x="367" y="89"/>
                    </a:lnTo>
                    <a:lnTo>
                      <a:pt x="372" y="84"/>
                    </a:lnTo>
                    <a:lnTo>
                      <a:pt x="382" y="84"/>
                    </a:lnTo>
                    <a:lnTo>
                      <a:pt x="387" y="84"/>
                    </a:lnTo>
                    <a:lnTo>
                      <a:pt x="392" y="79"/>
                    </a:lnTo>
                    <a:lnTo>
                      <a:pt x="402" y="79"/>
                    </a:lnTo>
                    <a:lnTo>
                      <a:pt x="407" y="79"/>
                    </a:lnTo>
                    <a:lnTo>
                      <a:pt x="412" y="74"/>
                    </a:lnTo>
                    <a:lnTo>
                      <a:pt x="422" y="74"/>
                    </a:lnTo>
                    <a:lnTo>
                      <a:pt x="427" y="74"/>
                    </a:lnTo>
                    <a:lnTo>
                      <a:pt x="432" y="69"/>
                    </a:lnTo>
                    <a:lnTo>
                      <a:pt x="442" y="69"/>
                    </a:lnTo>
                    <a:lnTo>
                      <a:pt x="447" y="69"/>
                    </a:lnTo>
                    <a:lnTo>
                      <a:pt x="452" y="64"/>
                    </a:lnTo>
                    <a:lnTo>
                      <a:pt x="462" y="64"/>
                    </a:lnTo>
                    <a:lnTo>
                      <a:pt x="467" y="64"/>
                    </a:lnTo>
                    <a:lnTo>
                      <a:pt x="472" y="59"/>
                    </a:lnTo>
                    <a:lnTo>
                      <a:pt x="482" y="59"/>
                    </a:lnTo>
                    <a:lnTo>
                      <a:pt x="487" y="59"/>
                    </a:lnTo>
                    <a:lnTo>
                      <a:pt x="492" y="59"/>
                    </a:lnTo>
                    <a:lnTo>
                      <a:pt x="502" y="55"/>
                    </a:lnTo>
                    <a:lnTo>
                      <a:pt x="507" y="55"/>
                    </a:lnTo>
                    <a:lnTo>
                      <a:pt x="511" y="55"/>
                    </a:lnTo>
                    <a:lnTo>
                      <a:pt x="521" y="50"/>
                    </a:lnTo>
                    <a:lnTo>
                      <a:pt x="526" y="50"/>
                    </a:lnTo>
                    <a:lnTo>
                      <a:pt x="531" y="50"/>
                    </a:lnTo>
                    <a:lnTo>
                      <a:pt x="541" y="50"/>
                    </a:lnTo>
                    <a:lnTo>
                      <a:pt x="546" y="45"/>
                    </a:lnTo>
                    <a:lnTo>
                      <a:pt x="551" y="45"/>
                    </a:lnTo>
                    <a:lnTo>
                      <a:pt x="561" y="45"/>
                    </a:lnTo>
                    <a:lnTo>
                      <a:pt x="566" y="45"/>
                    </a:lnTo>
                    <a:lnTo>
                      <a:pt x="576" y="40"/>
                    </a:lnTo>
                    <a:lnTo>
                      <a:pt x="581" y="40"/>
                    </a:lnTo>
                    <a:lnTo>
                      <a:pt x="586" y="40"/>
                    </a:lnTo>
                    <a:lnTo>
                      <a:pt x="596" y="40"/>
                    </a:lnTo>
                    <a:lnTo>
                      <a:pt x="601" y="35"/>
                    </a:lnTo>
                    <a:lnTo>
                      <a:pt x="606" y="35"/>
                    </a:lnTo>
                    <a:lnTo>
                      <a:pt x="616" y="35"/>
                    </a:lnTo>
                    <a:lnTo>
                      <a:pt x="621" y="35"/>
                    </a:lnTo>
                    <a:lnTo>
                      <a:pt x="626" y="30"/>
                    </a:lnTo>
                    <a:lnTo>
                      <a:pt x="636" y="30"/>
                    </a:lnTo>
                    <a:lnTo>
                      <a:pt x="641" y="30"/>
                    </a:lnTo>
                    <a:lnTo>
                      <a:pt x="646" y="30"/>
                    </a:lnTo>
                    <a:lnTo>
                      <a:pt x="656" y="25"/>
                    </a:lnTo>
                    <a:lnTo>
                      <a:pt x="660" y="25"/>
                    </a:lnTo>
                    <a:lnTo>
                      <a:pt x="665" y="25"/>
                    </a:lnTo>
                    <a:lnTo>
                      <a:pt x="675" y="25"/>
                    </a:lnTo>
                    <a:lnTo>
                      <a:pt x="680" y="25"/>
                    </a:lnTo>
                    <a:lnTo>
                      <a:pt x="685" y="20"/>
                    </a:lnTo>
                    <a:lnTo>
                      <a:pt x="695" y="20"/>
                    </a:lnTo>
                    <a:lnTo>
                      <a:pt x="700" y="20"/>
                    </a:lnTo>
                    <a:lnTo>
                      <a:pt x="705" y="20"/>
                    </a:lnTo>
                    <a:lnTo>
                      <a:pt x="715" y="20"/>
                    </a:lnTo>
                    <a:lnTo>
                      <a:pt x="720" y="15"/>
                    </a:lnTo>
                    <a:lnTo>
                      <a:pt x="725" y="15"/>
                    </a:lnTo>
                    <a:lnTo>
                      <a:pt x="735" y="15"/>
                    </a:lnTo>
                    <a:lnTo>
                      <a:pt x="740" y="15"/>
                    </a:lnTo>
                    <a:lnTo>
                      <a:pt x="745" y="15"/>
                    </a:lnTo>
                    <a:lnTo>
                      <a:pt x="755" y="10"/>
                    </a:lnTo>
                    <a:lnTo>
                      <a:pt x="760" y="10"/>
                    </a:lnTo>
                    <a:lnTo>
                      <a:pt x="765" y="10"/>
                    </a:lnTo>
                    <a:lnTo>
                      <a:pt x="775" y="10"/>
                    </a:lnTo>
                    <a:lnTo>
                      <a:pt x="780" y="10"/>
                    </a:lnTo>
                    <a:lnTo>
                      <a:pt x="785" y="5"/>
                    </a:lnTo>
                    <a:lnTo>
                      <a:pt x="795" y="5"/>
                    </a:lnTo>
                    <a:lnTo>
                      <a:pt x="800" y="5"/>
                    </a:lnTo>
                    <a:lnTo>
                      <a:pt x="804" y="5"/>
                    </a:lnTo>
                    <a:lnTo>
                      <a:pt x="814" y="5"/>
                    </a:lnTo>
                    <a:lnTo>
                      <a:pt x="819" y="0"/>
                    </a:lnTo>
                    <a:lnTo>
                      <a:pt x="824" y="0"/>
                    </a:lnTo>
                    <a:lnTo>
                      <a:pt x="834" y="0"/>
                    </a:lnTo>
                    <a:lnTo>
                      <a:pt x="839" y="0"/>
                    </a:lnTo>
                    <a:lnTo>
                      <a:pt x="844" y="0"/>
                    </a:lnTo>
                  </a:path>
                </a:pathLst>
              </a:custGeom>
              <a:noFill/>
              <a:ln w="31750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08" name="Freeform 144"/>
              <p:cNvSpPr>
                <a:spLocks/>
              </p:cNvSpPr>
              <p:nvPr/>
            </p:nvSpPr>
            <p:spPr bwMode="auto">
              <a:xfrm>
                <a:off x="6904038" y="4011613"/>
                <a:ext cx="969963" cy="95250"/>
              </a:xfrm>
              <a:custGeom>
                <a:avLst/>
                <a:gdLst/>
                <a:ahLst/>
                <a:cxnLst>
                  <a:cxn ang="0">
                    <a:pos x="10" y="60"/>
                  </a:cxn>
                  <a:cxn ang="0">
                    <a:pos x="20" y="55"/>
                  </a:cxn>
                  <a:cxn ang="0">
                    <a:pos x="35" y="55"/>
                  </a:cxn>
                  <a:cxn ang="0">
                    <a:pos x="50" y="55"/>
                  </a:cxn>
                  <a:cxn ang="0">
                    <a:pos x="60" y="50"/>
                  </a:cxn>
                  <a:cxn ang="0">
                    <a:pos x="75" y="50"/>
                  </a:cxn>
                  <a:cxn ang="0">
                    <a:pos x="90" y="50"/>
                  </a:cxn>
                  <a:cxn ang="0">
                    <a:pos x="100" y="45"/>
                  </a:cxn>
                  <a:cxn ang="0">
                    <a:pos x="114" y="45"/>
                  </a:cxn>
                  <a:cxn ang="0">
                    <a:pos x="129" y="45"/>
                  </a:cxn>
                  <a:cxn ang="0">
                    <a:pos x="139" y="40"/>
                  </a:cxn>
                  <a:cxn ang="0">
                    <a:pos x="154" y="40"/>
                  </a:cxn>
                  <a:cxn ang="0">
                    <a:pos x="169" y="40"/>
                  </a:cxn>
                  <a:cxn ang="0">
                    <a:pos x="184" y="35"/>
                  </a:cxn>
                  <a:cxn ang="0">
                    <a:pos x="194" y="35"/>
                  </a:cxn>
                  <a:cxn ang="0">
                    <a:pos x="209" y="35"/>
                  </a:cxn>
                  <a:cxn ang="0">
                    <a:pos x="224" y="35"/>
                  </a:cxn>
                  <a:cxn ang="0">
                    <a:pos x="234" y="30"/>
                  </a:cxn>
                  <a:cxn ang="0">
                    <a:pos x="249" y="30"/>
                  </a:cxn>
                  <a:cxn ang="0">
                    <a:pos x="263" y="30"/>
                  </a:cxn>
                  <a:cxn ang="0">
                    <a:pos x="273" y="30"/>
                  </a:cxn>
                  <a:cxn ang="0">
                    <a:pos x="288" y="25"/>
                  </a:cxn>
                  <a:cxn ang="0">
                    <a:pos x="303" y="25"/>
                  </a:cxn>
                  <a:cxn ang="0">
                    <a:pos x="313" y="25"/>
                  </a:cxn>
                  <a:cxn ang="0">
                    <a:pos x="328" y="25"/>
                  </a:cxn>
                  <a:cxn ang="0">
                    <a:pos x="343" y="20"/>
                  </a:cxn>
                  <a:cxn ang="0">
                    <a:pos x="353" y="20"/>
                  </a:cxn>
                  <a:cxn ang="0">
                    <a:pos x="368" y="20"/>
                  </a:cxn>
                  <a:cxn ang="0">
                    <a:pos x="383" y="20"/>
                  </a:cxn>
                  <a:cxn ang="0">
                    <a:pos x="393" y="20"/>
                  </a:cxn>
                  <a:cxn ang="0">
                    <a:pos x="407" y="15"/>
                  </a:cxn>
                  <a:cxn ang="0">
                    <a:pos x="422" y="15"/>
                  </a:cxn>
                  <a:cxn ang="0">
                    <a:pos x="432" y="15"/>
                  </a:cxn>
                  <a:cxn ang="0">
                    <a:pos x="447" y="15"/>
                  </a:cxn>
                  <a:cxn ang="0">
                    <a:pos x="462" y="10"/>
                  </a:cxn>
                  <a:cxn ang="0">
                    <a:pos x="472" y="10"/>
                  </a:cxn>
                  <a:cxn ang="0">
                    <a:pos x="487" y="10"/>
                  </a:cxn>
                  <a:cxn ang="0">
                    <a:pos x="502" y="10"/>
                  </a:cxn>
                  <a:cxn ang="0">
                    <a:pos x="512" y="10"/>
                  </a:cxn>
                  <a:cxn ang="0">
                    <a:pos x="527" y="5"/>
                  </a:cxn>
                  <a:cxn ang="0">
                    <a:pos x="541" y="5"/>
                  </a:cxn>
                  <a:cxn ang="0">
                    <a:pos x="551" y="5"/>
                  </a:cxn>
                  <a:cxn ang="0">
                    <a:pos x="566" y="5"/>
                  </a:cxn>
                  <a:cxn ang="0">
                    <a:pos x="581" y="5"/>
                  </a:cxn>
                  <a:cxn ang="0">
                    <a:pos x="591" y="5"/>
                  </a:cxn>
                  <a:cxn ang="0">
                    <a:pos x="606" y="0"/>
                  </a:cxn>
                </a:cxnLst>
                <a:rect l="0" t="0" r="r" b="b"/>
                <a:pathLst>
                  <a:path w="611" h="60">
                    <a:moveTo>
                      <a:pt x="0" y="60"/>
                    </a:moveTo>
                    <a:lnTo>
                      <a:pt x="10" y="60"/>
                    </a:lnTo>
                    <a:lnTo>
                      <a:pt x="15" y="55"/>
                    </a:lnTo>
                    <a:lnTo>
                      <a:pt x="20" y="55"/>
                    </a:lnTo>
                    <a:lnTo>
                      <a:pt x="30" y="55"/>
                    </a:lnTo>
                    <a:lnTo>
                      <a:pt x="35" y="55"/>
                    </a:lnTo>
                    <a:lnTo>
                      <a:pt x="40" y="55"/>
                    </a:lnTo>
                    <a:lnTo>
                      <a:pt x="50" y="55"/>
                    </a:lnTo>
                    <a:lnTo>
                      <a:pt x="55" y="50"/>
                    </a:lnTo>
                    <a:lnTo>
                      <a:pt x="60" y="50"/>
                    </a:lnTo>
                    <a:lnTo>
                      <a:pt x="70" y="50"/>
                    </a:lnTo>
                    <a:lnTo>
                      <a:pt x="75" y="50"/>
                    </a:lnTo>
                    <a:lnTo>
                      <a:pt x="80" y="50"/>
                    </a:lnTo>
                    <a:lnTo>
                      <a:pt x="90" y="50"/>
                    </a:lnTo>
                    <a:lnTo>
                      <a:pt x="95" y="45"/>
                    </a:lnTo>
                    <a:lnTo>
                      <a:pt x="100" y="45"/>
                    </a:lnTo>
                    <a:lnTo>
                      <a:pt x="109" y="45"/>
                    </a:lnTo>
                    <a:lnTo>
                      <a:pt x="114" y="45"/>
                    </a:lnTo>
                    <a:lnTo>
                      <a:pt x="119" y="45"/>
                    </a:lnTo>
                    <a:lnTo>
                      <a:pt x="129" y="45"/>
                    </a:lnTo>
                    <a:lnTo>
                      <a:pt x="134" y="45"/>
                    </a:lnTo>
                    <a:lnTo>
                      <a:pt x="139" y="40"/>
                    </a:lnTo>
                    <a:lnTo>
                      <a:pt x="149" y="40"/>
                    </a:lnTo>
                    <a:lnTo>
                      <a:pt x="154" y="40"/>
                    </a:lnTo>
                    <a:lnTo>
                      <a:pt x="159" y="40"/>
                    </a:lnTo>
                    <a:lnTo>
                      <a:pt x="169" y="40"/>
                    </a:lnTo>
                    <a:lnTo>
                      <a:pt x="174" y="40"/>
                    </a:lnTo>
                    <a:lnTo>
                      <a:pt x="184" y="35"/>
                    </a:lnTo>
                    <a:lnTo>
                      <a:pt x="189" y="35"/>
                    </a:lnTo>
                    <a:lnTo>
                      <a:pt x="194" y="35"/>
                    </a:lnTo>
                    <a:lnTo>
                      <a:pt x="204" y="35"/>
                    </a:lnTo>
                    <a:lnTo>
                      <a:pt x="209" y="35"/>
                    </a:lnTo>
                    <a:lnTo>
                      <a:pt x="214" y="35"/>
                    </a:lnTo>
                    <a:lnTo>
                      <a:pt x="224" y="35"/>
                    </a:lnTo>
                    <a:lnTo>
                      <a:pt x="229" y="35"/>
                    </a:lnTo>
                    <a:lnTo>
                      <a:pt x="234" y="30"/>
                    </a:lnTo>
                    <a:lnTo>
                      <a:pt x="244" y="30"/>
                    </a:lnTo>
                    <a:lnTo>
                      <a:pt x="249" y="30"/>
                    </a:lnTo>
                    <a:lnTo>
                      <a:pt x="253" y="30"/>
                    </a:lnTo>
                    <a:lnTo>
                      <a:pt x="263" y="30"/>
                    </a:lnTo>
                    <a:lnTo>
                      <a:pt x="268" y="30"/>
                    </a:lnTo>
                    <a:lnTo>
                      <a:pt x="273" y="30"/>
                    </a:lnTo>
                    <a:lnTo>
                      <a:pt x="283" y="30"/>
                    </a:lnTo>
                    <a:lnTo>
                      <a:pt x="288" y="25"/>
                    </a:lnTo>
                    <a:lnTo>
                      <a:pt x="293" y="25"/>
                    </a:lnTo>
                    <a:lnTo>
                      <a:pt x="303" y="25"/>
                    </a:lnTo>
                    <a:lnTo>
                      <a:pt x="308" y="25"/>
                    </a:lnTo>
                    <a:lnTo>
                      <a:pt x="313" y="25"/>
                    </a:lnTo>
                    <a:lnTo>
                      <a:pt x="323" y="25"/>
                    </a:lnTo>
                    <a:lnTo>
                      <a:pt x="328" y="25"/>
                    </a:lnTo>
                    <a:lnTo>
                      <a:pt x="333" y="25"/>
                    </a:lnTo>
                    <a:lnTo>
                      <a:pt x="343" y="20"/>
                    </a:lnTo>
                    <a:lnTo>
                      <a:pt x="348" y="20"/>
                    </a:lnTo>
                    <a:lnTo>
                      <a:pt x="353" y="20"/>
                    </a:lnTo>
                    <a:lnTo>
                      <a:pt x="363" y="20"/>
                    </a:lnTo>
                    <a:lnTo>
                      <a:pt x="368" y="20"/>
                    </a:lnTo>
                    <a:lnTo>
                      <a:pt x="373" y="20"/>
                    </a:lnTo>
                    <a:lnTo>
                      <a:pt x="383" y="20"/>
                    </a:lnTo>
                    <a:lnTo>
                      <a:pt x="388" y="20"/>
                    </a:lnTo>
                    <a:lnTo>
                      <a:pt x="393" y="20"/>
                    </a:lnTo>
                    <a:lnTo>
                      <a:pt x="402" y="15"/>
                    </a:lnTo>
                    <a:lnTo>
                      <a:pt x="407" y="15"/>
                    </a:lnTo>
                    <a:lnTo>
                      <a:pt x="412" y="15"/>
                    </a:lnTo>
                    <a:lnTo>
                      <a:pt x="422" y="15"/>
                    </a:lnTo>
                    <a:lnTo>
                      <a:pt x="427" y="15"/>
                    </a:lnTo>
                    <a:lnTo>
                      <a:pt x="432" y="15"/>
                    </a:lnTo>
                    <a:lnTo>
                      <a:pt x="442" y="15"/>
                    </a:lnTo>
                    <a:lnTo>
                      <a:pt x="447" y="15"/>
                    </a:lnTo>
                    <a:lnTo>
                      <a:pt x="452" y="15"/>
                    </a:lnTo>
                    <a:lnTo>
                      <a:pt x="462" y="10"/>
                    </a:lnTo>
                    <a:lnTo>
                      <a:pt x="467" y="10"/>
                    </a:lnTo>
                    <a:lnTo>
                      <a:pt x="472" y="10"/>
                    </a:lnTo>
                    <a:lnTo>
                      <a:pt x="482" y="10"/>
                    </a:lnTo>
                    <a:lnTo>
                      <a:pt x="487" y="10"/>
                    </a:lnTo>
                    <a:lnTo>
                      <a:pt x="492" y="10"/>
                    </a:lnTo>
                    <a:lnTo>
                      <a:pt x="502" y="10"/>
                    </a:lnTo>
                    <a:lnTo>
                      <a:pt x="507" y="10"/>
                    </a:lnTo>
                    <a:lnTo>
                      <a:pt x="512" y="10"/>
                    </a:lnTo>
                    <a:lnTo>
                      <a:pt x="522" y="10"/>
                    </a:lnTo>
                    <a:lnTo>
                      <a:pt x="527" y="5"/>
                    </a:lnTo>
                    <a:lnTo>
                      <a:pt x="532" y="5"/>
                    </a:lnTo>
                    <a:lnTo>
                      <a:pt x="541" y="5"/>
                    </a:lnTo>
                    <a:lnTo>
                      <a:pt x="546" y="5"/>
                    </a:lnTo>
                    <a:lnTo>
                      <a:pt x="551" y="5"/>
                    </a:lnTo>
                    <a:lnTo>
                      <a:pt x="561" y="5"/>
                    </a:lnTo>
                    <a:lnTo>
                      <a:pt x="566" y="5"/>
                    </a:lnTo>
                    <a:lnTo>
                      <a:pt x="571" y="5"/>
                    </a:lnTo>
                    <a:lnTo>
                      <a:pt x="581" y="5"/>
                    </a:lnTo>
                    <a:lnTo>
                      <a:pt x="586" y="5"/>
                    </a:lnTo>
                    <a:lnTo>
                      <a:pt x="591" y="5"/>
                    </a:lnTo>
                    <a:lnTo>
                      <a:pt x="601" y="0"/>
                    </a:lnTo>
                    <a:lnTo>
                      <a:pt x="606" y="0"/>
                    </a:lnTo>
                    <a:lnTo>
                      <a:pt x="611" y="0"/>
                    </a:lnTo>
                  </a:path>
                </a:pathLst>
              </a:custGeom>
              <a:noFill/>
              <a:ln w="31750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cxnSp>
          <p:nvCxnSpPr>
            <p:cNvPr id="200" name="Straight Connector 199"/>
            <p:cNvCxnSpPr/>
            <p:nvPr/>
          </p:nvCxnSpPr>
          <p:spPr bwMode="auto">
            <a:xfrm>
              <a:off x="3962400" y="3281680"/>
              <a:ext cx="10160" cy="9347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01" name="Object 150"/>
            <p:cNvGraphicFramePr>
              <a:graphicFrameLocks noChangeAspect="1"/>
            </p:cNvGraphicFramePr>
            <p:nvPr/>
          </p:nvGraphicFramePr>
          <p:xfrm>
            <a:off x="2366010" y="2197418"/>
            <a:ext cx="963613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69" name="Equation" r:id="rId15" imgW="520560" imgH="241200" progId="Equation.DSMT4">
                    <p:embed/>
                  </p:oleObj>
                </mc:Choice>
                <mc:Fallback>
                  <p:oleObj name="Equation" r:id="rId15" imgW="520560" imgH="2412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010" y="2197418"/>
                          <a:ext cx="963613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" name="Object 150"/>
            <p:cNvGraphicFramePr>
              <a:graphicFrameLocks noChangeAspect="1"/>
            </p:cNvGraphicFramePr>
            <p:nvPr/>
          </p:nvGraphicFramePr>
          <p:xfrm>
            <a:off x="4048443" y="3020060"/>
            <a:ext cx="422275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70" name="Equation" r:id="rId17" imgW="228600" imgH="228600" progId="Equation.DSMT4">
                    <p:embed/>
                  </p:oleObj>
                </mc:Choice>
                <mc:Fallback>
                  <p:oleObj name="Equation" r:id="rId17" imgW="228600" imgH="22860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443" y="3020060"/>
                          <a:ext cx="422275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3" name="Straight Arrow Connector 202"/>
            <p:cNvCxnSpPr/>
            <p:nvPr/>
          </p:nvCxnSpPr>
          <p:spPr bwMode="auto">
            <a:xfrm flipH="1">
              <a:off x="3992880" y="3393440"/>
              <a:ext cx="558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9" name="Group 208"/>
          <p:cNvGrpSpPr/>
          <p:nvPr/>
        </p:nvGrpSpPr>
        <p:grpSpPr>
          <a:xfrm>
            <a:off x="2348507" y="4599276"/>
            <a:ext cx="5808262" cy="1892964"/>
            <a:chOff x="1190267" y="4629756"/>
            <a:chExt cx="5808262" cy="1892964"/>
          </a:xfrm>
        </p:grpSpPr>
        <p:grpSp>
          <p:nvGrpSpPr>
            <p:cNvPr id="210" name="Group 148"/>
            <p:cNvGrpSpPr/>
            <p:nvPr/>
          </p:nvGrpSpPr>
          <p:grpSpPr>
            <a:xfrm>
              <a:off x="1190267" y="4629756"/>
              <a:ext cx="5808262" cy="1803745"/>
              <a:chOff x="1543051" y="2955925"/>
              <a:chExt cx="6330950" cy="1671637"/>
            </a:xfrm>
          </p:grpSpPr>
          <p:sp>
            <p:nvSpPr>
              <p:cNvPr id="215" name="Freeform 140"/>
              <p:cNvSpPr>
                <a:spLocks/>
              </p:cNvSpPr>
              <p:nvPr/>
            </p:nvSpPr>
            <p:spPr bwMode="auto">
              <a:xfrm>
                <a:off x="1543051" y="3429000"/>
                <a:ext cx="1341438" cy="141287"/>
              </a:xfrm>
              <a:custGeom>
                <a:avLst/>
                <a:gdLst/>
                <a:ahLst/>
                <a:cxnLst>
                  <a:cxn ang="0">
                    <a:pos x="15" y="89"/>
                  </a:cxn>
                  <a:cxn ang="0">
                    <a:pos x="35" y="89"/>
                  </a:cxn>
                  <a:cxn ang="0">
                    <a:pos x="55" y="89"/>
                  </a:cxn>
                  <a:cxn ang="0">
                    <a:pos x="75" y="84"/>
                  </a:cxn>
                  <a:cxn ang="0">
                    <a:pos x="95" y="84"/>
                  </a:cxn>
                  <a:cxn ang="0">
                    <a:pos x="115" y="84"/>
                  </a:cxn>
                  <a:cxn ang="0">
                    <a:pos x="135" y="84"/>
                  </a:cxn>
                  <a:cxn ang="0">
                    <a:pos x="154" y="79"/>
                  </a:cxn>
                  <a:cxn ang="0">
                    <a:pos x="174" y="79"/>
                  </a:cxn>
                  <a:cxn ang="0">
                    <a:pos x="194" y="79"/>
                  </a:cxn>
                  <a:cxn ang="0">
                    <a:pos x="214" y="74"/>
                  </a:cxn>
                  <a:cxn ang="0">
                    <a:pos x="234" y="74"/>
                  </a:cxn>
                  <a:cxn ang="0">
                    <a:pos x="254" y="74"/>
                  </a:cxn>
                  <a:cxn ang="0">
                    <a:pos x="274" y="69"/>
                  </a:cxn>
                  <a:cxn ang="0">
                    <a:pos x="293" y="69"/>
                  </a:cxn>
                  <a:cxn ang="0">
                    <a:pos x="313" y="69"/>
                  </a:cxn>
                  <a:cxn ang="0">
                    <a:pos x="333" y="64"/>
                  </a:cxn>
                  <a:cxn ang="0">
                    <a:pos x="353" y="64"/>
                  </a:cxn>
                  <a:cxn ang="0">
                    <a:pos x="373" y="59"/>
                  </a:cxn>
                  <a:cxn ang="0">
                    <a:pos x="393" y="59"/>
                  </a:cxn>
                  <a:cxn ang="0">
                    <a:pos x="413" y="59"/>
                  </a:cxn>
                  <a:cxn ang="0">
                    <a:pos x="432" y="54"/>
                  </a:cxn>
                  <a:cxn ang="0">
                    <a:pos x="457" y="54"/>
                  </a:cxn>
                  <a:cxn ang="0">
                    <a:pos x="477" y="50"/>
                  </a:cxn>
                  <a:cxn ang="0">
                    <a:pos x="497" y="50"/>
                  </a:cxn>
                  <a:cxn ang="0">
                    <a:pos x="517" y="45"/>
                  </a:cxn>
                  <a:cxn ang="0">
                    <a:pos x="537" y="45"/>
                  </a:cxn>
                  <a:cxn ang="0">
                    <a:pos x="557" y="40"/>
                  </a:cxn>
                  <a:cxn ang="0">
                    <a:pos x="576" y="40"/>
                  </a:cxn>
                  <a:cxn ang="0">
                    <a:pos x="596" y="35"/>
                  </a:cxn>
                  <a:cxn ang="0">
                    <a:pos x="616" y="35"/>
                  </a:cxn>
                  <a:cxn ang="0">
                    <a:pos x="636" y="30"/>
                  </a:cxn>
                  <a:cxn ang="0">
                    <a:pos x="656" y="30"/>
                  </a:cxn>
                  <a:cxn ang="0">
                    <a:pos x="676" y="25"/>
                  </a:cxn>
                  <a:cxn ang="0">
                    <a:pos x="696" y="25"/>
                  </a:cxn>
                  <a:cxn ang="0">
                    <a:pos x="716" y="20"/>
                  </a:cxn>
                  <a:cxn ang="0">
                    <a:pos x="735" y="15"/>
                  </a:cxn>
                  <a:cxn ang="0">
                    <a:pos x="755" y="15"/>
                  </a:cxn>
                  <a:cxn ang="0">
                    <a:pos x="775" y="10"/>
                  </a:cxn>
                  <a:cxn ang="0">
                    <a:pos x="795" y="10"/>
                  </a:cxn>
                  <a:cxn ang="0">
                    <a:pos x="815" y="5"/>
                  </a:cxn>
                  <a:cxn ang="0">
                    <a:pos x="835" y="0"/>
                  </a:cxn>
                </a:cxnLst>
                <a:rect l="0" t="0" r="r" b="b"/>
                <a:pathLst>
                  <a:path w="845" h="89">
                    <a:moveTo>
                      <a:pt x="0" y="89"/>
                    </a:moveTo>
                    <a:lnTo>
                      <a:pt x="10" y="89"/>
                    </a:lnTo>
                    <a:lnTo>
                      <a:pt x="15" y="89"/>
                    </a:lnTo>
                    <a:lnTo>
                      <a:pt x="25" y="89"/>
                    </a:lnTo>
                    <a:lnTo>
                      <a:pt x="30" y="89"/>
                    </a:lnTo>
                    <a:lnTo>
                      <a:pt x="35" y="89"/>
                    </a:lnTo>
                    <a:lnTo>
                      <a:pt x="45" y="89"/>
                    </a:lnTo>
                    <a:lnTo>
                      <a:pt x="50" y="89"/>
                    </a:lnTo>
                    <a:lnTo>
                      <a:pt x="55" y="89"/>
                    </a:lnTo>
                    <a:lnTo>
                      <a:pt x="65" y="89"/>
                    </a:lnTo>
                    <a:lnTo>
                      <a:pt x="70" y="84"/>
                    </a:lnTo>
                    <a:lnTo>
                      <a:pt x="75" y="84"/>
                    </a:lnTo>
                    <a:lnTo>
                      <a:pt x="85" y="84"/>
                    </a:lnTo>
                    <a:lnTo>
                      <a:pt x="90" y="84"/>
                    </a:lnTo>
                    <a:lnTo>
                      <a:pt x="95" y="84"/>
                    </a:lnTo>
                    <a:lnTo>
                      <a:pt x="105" y="84"/>
                    </a:lnTo>
                    <a:lnTo>
                      <a:pt x="110" y="84"/>
                    </a:lnTo>
                    <a:lnTo>
                      <a:pt x="115" y="84"/>
                    </a:lnTo>
                    <a:lnTo>
                      <a:pt x="125" y="84"/>
                    </a:lnTo>
                    <a:lnTo>
                      <a:pt x="130" y="84"/>
                    </a:lnTo>
                    <a:lnTo>
                      <a:pt x="135" y="84"/>
                    </a:lnTo>
                    <a:lnTo>
                      <a:pt x="144" y="79"/>
                    </a:lnTo>
                    <a:lnTo>
                      <a:pt x="149" y="79"/>
                    </a:lnTo>
                    <a:lnTo>
                      <a:pt x="154" y="79"/>
                    </a:lnTo>
                    <a:lnTo>
                      <a:pt x="164" y="79"/>
                    </a:lnTo>
                    <a:lnTo>
                      <a:pt x="169" y="79"/>
                    </a:lnTo>
                    <a:lnTo>
                      <a:pt x="174" y="79"/>
                    </a:lnTo>
                    <a:lnTo>
                      <a:pt x="184" y="79"/>
                    </a:lnTo>
                    <a:lnTo>
                      <a:pt x="189" y="79"/>
                    </a:lnTo>
                    <a:lnTo>
                      <a:pt x="194" y="79"/>
                    </a:lnTo>
                    <a:lnTo>
                      <a:pt x="204" y="74"/>
                    </a:lnTo>
                    <a:lnTo>
                      <a:pt x="209" y="74"/>
                    </a:lnTo>
                    <a:lnTo>
                      <a:pt x="214" y="74"/>
                    </a:lnTo>
                    <a:lnTo>
                      <a:pt x="224" y="74"/>
                    </a:lnTo>
                    <a:lnTo>
                      <a:pt x="229" y="74"/>
                    </a:lnTo>
                    <a:lnTo>
                      <a:pt x="234" y="74"/>
                    </a:lnTo>
                    <a:lnTo>
                      <a:pt x="244" y="74"/>
                    </a:lnTo>
                    <a:lnTo>
                      <a:pt x="249" y="74"/>
                    </a:lnTo>
                    <a:lnTo>
                      <a:pt x="254" y="74"/>
                    </a:lnTo>
                    <a:lnTo>
                      <a:pt x="264" y="69"/>
                    </a:lnTo>
                    <a:lnTo>
                      <a:pt x="269" y="69"/>
                    </a:lnTo>
                    <a:lnTo>
                      <a:pt x="274" y="69"/>
                    </a:lnTo>
                    <a:lnTo>
                      <a:pt x="283" y="69"/>
                    </a:lnTo>
                    <a:lnTo>
                      <a:pt x="288" y="69"/>
                    </a:lnTo>
                    <a:lnTo>
                      <a:pt x="293" y="69"/>
                    </a:lnTo>
                    <a:lnTo>
                      <a:pt x="303" y="69"/>
                    </a:lnTo>
                    <a:lnTo>
                      <a:pt x="308" y="69"/>
                    </a:lnTo>
                    <a:lnTo>
                      <a:pt x="313" y="69"/>
                    </a:lnTo>
                    <a:lnTo>
                      <a:pt x="323" y="64"/>
                    </a:lnTo>
                    <a:lnTo>
                      <a:pt x="328" y="64"/>
                    </a:lnTo>
                    <a:lnTo>
                      <a:pt x="333" y="64"/>
                    </a:lnTo>
                    <a:lnTo>
                      <a:pt x="343" y="64"/>
                    </a:lnTo>
                    <a:lnTo>
                      <a:pt x="348" y="64"/>
                    </a:lnTo>
                    <a:lnTo>
                      <a:pt x="353" y="64"/>
                    </a:lnTo>
                    <a:lnTo>
                      <a:pt x="363" y="64"/>
                    </a:lnTo>
                    <a:lnTo>
                      <a:pt x="368" y="59"/>
                    </a:lnTo>
                    <a:lnTo>
                      <a:pt x="373" y="59"/>
                    </a:lnTo>
                    <a:lnTo>
                      <a:pt x="383" y="59"/>
                    </a:lnTo>
                    <a:lnTo>
                      <a:pt x="388" y="59"/>
                    </a:lnTo>
                    <a:lnTo>
                      <a:pt x="393" y="59"/>
                    </a:lnTo>
                    <a:lnTo>
                      <a:pt x="403" y="59"/>
                    </a:lnTo>
                    <a:lnTo>
                      <a:pt x="408" y="59"/>
                    </a:lnTo>
                    <a:lnTo>
                      <a:pt x="413" y="59"/>
                    </a:lnTo>
                    <a:lnTo>
                      <a:pt x="423" y="54"/>
                    </a:lnTo>
                    <a:lnTo>
                      <a:pt x="427" y="54"/>
                    </a:lnTo>
                    <a:lnTo>
                      <a:pt x="432" y="54"/>
                    </a:lnTo>
                    <a:lnTo>
                      <a:pt x="442" y="54"/>
                    </a:lnTo>
                    <a:lnTo>
                      <a:pt x="447" y="54"/>
                    </a:lnTo>
                    <a:lnTo>
                      <a:pt x="457" y="54"/>
                    </a:lnTo>
                    <a:lnTo>
                      <a:pt x="462" y="54"/>
                    </a:lnTo>
                    <a:lnTo>
                      <a:pt x="467" y="50"/>
                    </a:lnTo>
                    <a:lnTo>
                      <a:pt x="477" y="50"/>
                    </a:lnTo>
                    <a:lnTo>
                      <a:pt x="482" y="50"/>
                    </a:lnTo>
                    <a:lnTo>
                      <a:pt x="487" y="50"/>
                    </a:lnTo>
                    <a:lnTo>
                      <a:pt x="497" y="50"/>
                    </a:lnTo>
                    <a:lnTo>
                      <a:pt x="502" y="50"/>
                    </a:lnTo>
                    <a:lnTo>
                      <a:pt x="507" y="50"/>
                    </a:lnTo>
                    <a:lnTo>
                      <a:pt x="517" y="45"/>
                    </a:lnTo>
                    <a:lnTo>
                      <a:pt x="522" y="45"/>
                    </a:lnTo>
                    <a:lnTo>
                      <a:pt x="527" y="45"/>
                    </a:lnTo>
                    <a:lnTo>
                      <a:pt x="537" y="45"/>
                    </a:lnTo>
                    <a:lnTo>
                      <a:pt x="542" y="45"/>
                    </a:lnTo>
                    <a:lnTo>
                      <a:pt x="547" y="45"/>
                    </a:lnTo>
                    <a:lnTo>
                      <a:pt x="557" y="40"/>
                    </a:lnTo>
                    <a:lnTo>
                      <a:pt x="562" y="40"/>
                    </a:lnTo>
                    <a:lnTo>
                      <a:pt x="567" y="40"/>
                    </a:lnTo>
                    <a:lnTo>
                      <a:pt x="576" y="40"/>
                    </a:lnTo>
                    <a:lnTo>
                      <a:pt x="581" y="40"/>
                    </a:lnTo>
                    <a:lnTo>
                      <a:pt x="586" y="40"/>
                    </a:lnTo>
                    <a:lnTo>
                      <a:pt x="596" y="35"/>
                    </a:lnTo>
                    <a:lnTo>
                      <a:pt x="601" y="35"/>
                    </a:lnTo>
                    <a:lnTo>
                      <a:pt x="606" y="35"/>
                    </a:lnTo>
                    <a:lnTo>
                      <a:pt x="616" y="35"/>
                    </a:lnTo>
                    <a:lnTo>
                      <a:pt x="621" y="35"/>
                    </a:lnTo>
                    <a:lnTo>
                      <a:pt x="626" y="35"/>
                    </a:lnTo>
                    <a:lnTo>
                      <a:pt x="636" y="30"/>
                    </a:lnTo>
                    <a:lnTo>
                      <a:pt x="641" y="30"/>
                    </a:lnTo>
                    <a:lnTo>
                      <a:pt x="646" y="30"/>
                    </a:lnTo>
                    <a:lnTo>
                      <a:pt x="656" y="30"/>
                    </a:lnTo>
                    <a:lnTo>
                      <a:pt x="661" y="30"/>
                    </a:lnTo>
                    <a:lnTo>
                      <a:pt x="666" y="25"/>
                    </a:lnTo>
                    <a:lnTo>
                      <a:pt x="676" y="25"/>
                    </a:lnTo>
                    <a:lnTo>
                      <a:pt x="681" y="25"/>
                    </a:lnTo>
                    <a:lnTo>
                      <a:pt x="686" y="25"/>
                    </a:lnTo>
                    <a:lnTo>
                      <a:pt x="696" y="25"/>
                    </a:lnTo>
                    <a:lnTo>
                      <a:pt x="701" y="20"/>
                    </a:lnTo>
                    <a:lnTo>
                      <a:pt x="706" y="20"/>
                    </a:lnTo>
                    <a:lnTo>
                      <a:pt x="716" y="20"/>
                    </a:lnTo>
                    <a:lnTo>
                      <a:pt x="720" y="20"/>
                    </a:lnTo>
                    <a:lnTo>
                      <a:pt x="725" y="20"/>
                    </a:lnTo>
                    <a:lnTo>
                      <a:pt x="735" y="15"/>
                    </a:lnTo>
                    <a:lnTo>
                      <a:pt x="740" y="15"/>
                    </a:lnTo>
                    <a:lnTo>
                      <a:pt x="745" y="15"/>
                    </a:lnTo>
                    <a:lnTo>
                      <a:pt x="755" y="15"/>
                    </a:lnTo>
                    <a:lnTo>
                      <a:pt x="760" y="15"/>
                    </a:lnTo>
                    <a:lnTo>
                      <a:pt x="765" y="10"/>
                    </a:lnTo>
                    <a:lnTo>
                      <a:pt x="775" y="10"/>
                    </a:lnTo>
                    <a:lnTo>
                      <a:pt x="780" y="10"/>
                    </a:lnTo>
                    <a:lnTo>
                      <a:pt x="785" y="10"/>
                    </a:lnTo>
                    <a:lnTo>
                      <a:pt x="795" y="10"/>
                    </a:lnTo>
                    <a:lnTo>
                      <a:pt x="800" y="5"/>
                    </a:lnTo>
                    <a:lnTo>
                      <a:pt x="805" y="5"/>
                    </a:lnTo>
                    <a:lnTo>
                      <a:pt x="815" y="5"/>
                    </a:lnTo>
                    <a:lnTo>
                      <a:pt x="820" y="5"/>
                    </a:lnTo>
                    <a:lnTo>
                      <a:pt x="825" y="0"/>
                    </a:lnTo>
                    <a:lnTo>
                      <a:pt x="835" y="0"/>
                    </a:lnTo>
                    <a:lnTo>
                      <a:pt x="840" y="0"/>
                    </a:lnTo>
                    <a:lnTo>
                      <a:pt x="845" y="0"/>
                    </a:lnTo>
                  </a:path>
                </a:pathLst>
              </a:custGeom>
              <a:noFill/>
              <a:ln w="31750">
                <a:solidFill>
                  <a:srgbClr val="00339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6" name="Freeform 141"/>
              <p:cNvSpPr>
                <a:spLocks/>
              </p:cNvSpPr>
              <p:nvPr/>
            </p:nvSpPr>
            <p:spPr bwMode="auto">
              <a:xfrm>
                <a:off x="2884488" y="2963863"/>
                <a:ext cx="1339850" cy="465137"/>
              </a:xfrm>
              <a:custGeom>
                <a:avLst/>
                <a:gdLst/>
                <a:ahLst/>
                <a:cxnLst>
                  <a:cxn ang="0">
                    <a:pos x="15" y="288"/>
                  </a:cxn>
                  <a:cxn ang="0">
                    <a:pos x="34" y="283"/>
                  </a:cxn>
                  <a:cxn ang="0">
                    <a:pos x="54" y="283"/>
                  </a:cxn>
                  <a:cxn ang="0">
                    <a:pos x="74" y="278"/>
                  </a:cxn>
                  <a:cxn ang="0">
                    <a:pos x="94" y="273"/>
                  </a:cxn>
                  <a:cxn ang="0">
                    <a:pos x="114" y="268"/>
                  </a:cxn>
                  <a:cxn ang="0">
                    <a:pos x="134" y="263"/>
                  </a:cxn>
                  <a:cxn ang="0">
                    <a:pos x="154" y="258"/>
                  </a:cxn>
                  <a:cxn ang="0">
                    <a:pos x="173" y="253"/>
                  </a:cxn>
                  <a:cxn ang="0">
                    <a:pos x="193" y="253"/>
                  </a:cxn>
                  <a:cxn ang="0">
                    <a:pos x="213" y="248"/>
                  </a:cxn>
                  <a:cxn ang="0">
                    <a:pos x="233" y="243"/>
                  </a:cxn>
                  <a:cxn ang="0">
                    <a:pos x="253" y="233"/>
                  </a:cxn>
                  <a:cxn ang="0">
                    <a:pos x="273" y="228"/>
                  </a:cxn>
                  <a:cxn ang="0">
                    <a:pos x="293" y="223"/>
                  </a:cxn>
                  <a:cxn ang="0">
                    <a:pos x="312" y="218"/>
                  </a:cxn>
                  <a:cxn ang="0">
                    <a:pos x="332" y="213"/>
                  </a:cxn>
                  <a:cxn ang="0">
                    <a:pos x="352" y="208"/>
                  </a:cxn>
                  <a:cxn ang="0">
                    <a:pos x="372" y="199"/>
                  </a:cxn>
                  <a:cxn ang="0">
                    <a:pos x="392" y="194"/>
                  </a:cxn>
                  <a:cxn ang="0">
                    <a:pos x="412" y="189"/>
                  </a:cxn>
                  <a:cxn ang="0">
                    <a:pos x="432" y="179"/>
                  </a:cxn>
                  <a:cxn ang="0">
                    <a:pos x="452" y="174"/>
                  </a:cxn>
                  <a:cxn ang="0">
                    <a:pos x="471" y="164"/>
                  </a:cxn>
                  <a:cxn ang="0">
                    <a:pos x="496" y="159"/>
                  </a:cxn>
                  <a:cxn ang="0">
                    <a:pos x="516" y="149"/>
                  </a:cxn>
                  <a:cxn ang="0">
                    <a:pos x="536" y="139"/>
                  </a:cxn>
                  <a:cxn ang="0">
                    <a:pos x="556" y="129"/>
                  </a:cxn>
                  <a:cxn ang="0">
                    <a:pos x="576" y="124"/>
                  </a:cxn>
                  <a:cxn ang="0">
                    <a:pos x="596" y="114"/>
                  </a:cxn>
                  <a:cxn ang="0">
                    <a:pos x="615" y="104"/>
                  </a:cxn>
                  <a:cxn ang="0">
                    <a:pos x="635" y="94"/>
                  </a:cxn>
                  <a:cxn ang="0">
                    <a:pos x="655" y="84"/>
                  </a:cxn>
                  <a:cxn ang="0">
                    <a:pos x="675" y="74"/>
                  </a:cxn>
                  <a:cxn ang="0">
                    <a:pos x="695" y="64"/>
                  </a:cxn>
                  <a:cxn ang="0">
                    <a:pos x="715" y="54"/>
                  </a:cxn>
                  <a:cxn ang="0">
                    <a:pos x="735" y="45"/>
                  </a:cxn>
                  <a:cxn ang="0">
                    <a:pos x="754" y="35"/>
                  </a:cxn>
                  <a:cxn ang="0">
                    <a:pos x="774" y="25"/>
                  </a:cxn>
                  <a:cxn ang="0">
                    <a:pos x="794" y="20"/>
                  </a:cxn>
                  <a:cxn ang="0">
                    <a:pos x="814" y="10"/>
                  </a:cxn>
                  <a:cxn ang="0">
                    <a:pos x="834" y="5"/>
                  </a:cxn>
                </a:cxnLst>
                <a:rect l="0" t="0" r="r" b="b"/>
                <a:pathLst>
                  <a:path w="844" h="293">
                    <a:moveTo>
                      <a:pt x="0" y="293"/>
                    </a:moveTo>
                    <a:lnTo>
                      <a:pt x="10" y="288"/>
                    </a:lnTo>
                    <a:lnTo>
                      <a:pt x="15" y="288"/>
                    </a:lnTo>
                    <a:lnTo>
                      <a:pt x="19" y="288"/>
                    </a:lnTo>
                    <a:lnTo>
                      <a:pt x="29" y="288"/>
                    </a:lnTo>
                    <a:lnTo>
                      <a:pt x="34" y="283"/>
                    </a:lnTo>
                    <a:lnTo>
                      <a:pt x="39" y="283"/>
                    </a:lnTo>
                    <a:lnTo>
                      <a:pt x="49" y="283"/>
                    </a:lnTo>
                    <a:lnTo>
                      <a:pt x="54" y="283"/>
                    </a:lnTo>
                    <a:lnTo>
                      <a:pt x="64" y="278"/>
                    </a:lnTo>
                    <a:lnTo>
                      <a:pt x="69" y="278"/>
                    </a:lnTo>
                    <a:lnTo>
                      <a:pt x="74" y="278"/>
                    </a:lnTo>
                    <a:lnTo>
                      <a:pt x="84" y="278"/>
                    </a:lnTo>
                    <a:lnTo>
                      <a:pt x="89" y="273"/>
                    </a:lnTo>
                    <a:lnTo>
                      <a:pt x="94" y="273"/>
                    </a:lnTo>
                    <a:lnTo>
                      <a:pt x="104" y="273"/>
                    </a:lnTo>
                    <a:lnTo>
                      <a:pt x="109" y="268"/>
                    </a:lnTo>
                    <a:lnTo>
                      <a:pt x="114" y="268"/>
                    </a:lnTo>
                    <a:lnTo>
                      <a:pt x="124" y="268"/>
                    </a:lnTo>
                    <a:lnTo>
                      <a:pt x="129" y="268"/>
                    </a:lnTo>
                    <a:lnTo>
                      <a:pt x="134" y="263"/>
                    </a:lnTo>
                    <a:lnTo>
                      <a:pt x="144" y="263"/>
                    </a:lnTo>
                    <a:lnTo>
                      <a:pt x="149" y="263"/>
                    </a:lnTo>
                    <a:lnTo>
                      <a:pt x="154" y="258"/>
                    </a:lnTo>
                    <a:lnTo>
                      <a:pt x="163" y="258"/>
                    </a:lnTo>
                    <a:lnTo>
                      <a:pt x="168" y="258"/>
                    </a:lnTo>
                    <a:lnTo>
                      <a:pt x="173" y="253"/>
                    </a:lnTo>
                    <a:lnTo>
                      <a:pt x="183" y="253"/>
                    </a:lnTo>
                    <a:lnTo>
                      <a:pt x="188" y="253"/>
                    </a:lnTo>
                    <a:lnTo>
                      <a:pt x="193" y="253"/>
                    </a:lnTo>
                    <a:lnTo>
                      <a:pt x="203" y="248"/>
                    </a:lnTo>
                    <a:lnTo>
                      <a:pt x="208" y="248"/>
                    </a:lnTo>
                    <a:lnTo>
                      <a:pt x="213" y="248"/>
                    </a:lnTo>
                    <a:lnTo>
                      <a:pt x="223" y="243"/>
                    </a:lnTo>
                    <a:lnTo>
                      <a:pt x="228" y="243"/>
                    </a:lnTo>
                    <a:lnTo>
                      <a:pt x="233" y="243"/>
                    </a:lnTo>
                    <a:lnTo>
                      <a:pt x="243" y="238"/>
                    </a:lnTo>
                    <a:lnTo>
                      <a:pt x="248" y="238"/>
                    </a:lnTo>
                    <a:lnTo>
                      <a:pt x="253" y="233"/>
                    </a:lnTo>
                    <a:lnTo>
                      <a:pt x="263" y="233"/>
                    </a:lnTo>
                    <a:lnTo>
                      <a:pt x="268" y="233"/>
                    </a:lnTo>
                    <a:lnTo>
                      <a:pt x="273" y="228"/>
                    </a:lnTo>
                    <a:lnTo>
                      <a:pt x="283" y="228"/>
                    </a:lnTo>
                    <a:lnTo>
                      <a:pt x="288" y="228"/>
                    </a:lnTo>
                    <a:lnTo>
                      <a:pt x="293" y="223"/>
                    </a:lnTo>
                    <a:lnTo>
                      <a:pt x="303" y="223"/>
                    </a:lnTo>
                    <a:lnTo>
                      <a:pt x="308" y="218"/>
                    </a:lnTo>
                    <a:lnTo>
                      <a:pt x="312" y="218"/>
                    </a:lnTo>
                    <a:lnTo>
                      <a:pt x="322" y="218"/>
                    </a:lnTo>
                    <a:lnTo>
                      <a:pt x="327" y="213"/>
                    </a:lnTo>
                    <a:lnTo>
                      <a:pt x="332" y="213"/>
                    </a:lnTo>
                    <a:lnTo>
                      <a:pt x="342" y="208"/>
                    </a:lnTo>
                    <a:lnTo>
                      <a:pt x="347" y="208"/>
                    </a:lnTo>
                    <a:lnTo>
                      <a:pt x="352" y="208"/>
                    </a:lnTo>
                    <a:lnTo>
                      <a:pt x="362" y="203"/>
                    </a:lnTo>
                    <a:lnTo>
                      <a:pt x="367" y="203"/>
                    </a:lnTo>
                    <a:lnTo>
                      <a:pt x="372" y="199"/>
                    </a:lnTo>
                    <a:lnTo>
                      <a:pt x="382" y="199"/>
                    </a:lnTo>
                    <a:lnTo>
                      <a:pt x="387" y="194"/>
                    </a:lnTo>
                    <a:lnTo>
                      <a:pt x="392" y="194"/>
                    </a:lnTo>
                    <a:lnTo>
                      <a:pt x="402" y="189"/>
                    </a:lnTo>
                    <a:lnTo>
                      <a:pt x="407" y="189"/>
                    </a:lnTo>
                    <a:lnTo>
                      <a:pt x="412" y="189"/>
                    </a:lnTo>
                    <a:lnTo>
                      <a:pt x="422" y="184"/>
                    </a:lnTo>
                    <a:lnTo>
                      <a:pt x="427" y="184"/>
                    </a:lnTo>
                    <a:lnTo>
                      <a:pt x="432" y="179"/>
                    </a:lnTo>
                    <a:lnTo>
                      <a:pt x="442" y="179"/>
                    </a:lnTo>
                    <a:lnTo>
                      <a:pt x="447" y="174"/>
                    </a:lnTo>
                    <a:lnTo>
                      <a:pt x="452" y="174"/>
                    </a:lnTo>
                    <a:lnTo>
                      <a:pt x="461" y="169"/>
                    </a:lnTo>
                    <a:lnTo>
                      <a:pt x="466" y="169"/>
                    </a:lnTo>
                    <a:lnTo>
                      <a:pt x="471" y="164"/>
                    </a:lnTo>
                    <a:lnTo>
                      <a:pt x="481" y="164"/>
                    </a:lnTo>
                    <a:lnTo>
                      <a:pt x="486" y="159"/>
                    </a:lnTo>
                    <a:lnTo>
                      <a:pt x="496" y="159"/>
                    </a:lnTo>
                    <a:lnTo>
                      <a:pt x="501" y="154"/>
                    </a:lnTo>
                    <a:lnTo>
                      <a:pt x="506" y="149"/>
                    </a:lnTo>
                    <a:lnTo>
                      <a:pt x="516" y="149"/>
                    </a:lnTo>
                    <a:lnTo>
                      <a:pt x="521" y="144"/>
                    </a:lnTo>
                    <a:lnTo>
                      <a:pt x="526" y="144"/>
                    </a:lnTo>
                    <a:lnTo>
                      <a:pt x="536" y="139"/>
                    </a:lnTo>
                    <a:lnTo>
                      <a:pt x="541" y="139"/>
                    </a:lnTo>
                    <a:lnTo>
                      <a:pt x="546" y="134"/>
                    </a:lnTo>
                    <a:lnTo>
                      <a:pt x="556" y="129"/>
                    </a:lnTo>
                    <a:lnTo>
                      <a:pt x="561" y="129"/>
                    </a:lnTo>
                    <a:lnTo>
                      <a:pt x="566" y="124"/>
                    </a:lnTo>
                    <a:lnTo>
                      <a:pt x="576" y="124"/>
                    </a:lnTo>
                    <a:lnTo>
                      <a:pt x="581" y="119"/>
                    </a:lnTo>
                    <a:lnTo>
                      <a:pt x="586" y="114"/>
                    </a:lnTo>
                    <a:lnTo>
                      <a:pt x="596" y="114"/>
                    </a:lnTo>
                    <a:lnTo>
                      <a:pt x="600" y="109"/>
                    </a:lnTo>
                    <a:lnTo>
                      <a:pt x="605" y="109"/>
                    </a:lnTo>
                    <a:lnTo>
                      <a:pt x="615" y="104"/>
                    </a:lnTo>
                    <a:lnTo>
                      <a:pt x="620" y="99"/>
                    </a:lnTo>
                    <a:lnTo>
                      <a:pt x="625" y="99"/>
                    </a:lnTo>
                    <a:lnTo>
                      <a:pt x="635" y="94"/>
                    </a:lnTo>
                    <a:lnTo>
                      <a:pt x="640" y="89"/>
                    </a:lnTo>
                    <a:lnTo>
                      <a:pt x="645" y="89"/>
                    </a:lnTo>
                    <a:lnTo>
                      <a:pt x="655" y="84"/>
                    </a:lnTo>
                    <a:lnTo>
                      <a:pt x="660" y="79"/>
                    </a:lnTo>
                    <a:lnTo>
                      <a:pt x="665" y="79"/>
                    </a:lnTo>
                    <a:lnTo>
                      <a:pt x="675" y="74"/>
                    </a:lnTo>
                    <a:lnTo>
                      <a:pt x="680" y="69"/>
                    </a:lnTo>
                    <a:lnTo>
                      <a:pt x="685" y="69"/>
                    </a:lnTo>
                    <a:lnTo>
                      <a:pt x="695" y="64"/>
                    </a:lnTo>
                    <a:lnTo>
                      <a:pt x="700" y="59"/>
                    </a:lnTo>
                    <a:lnTo>
                      <a:pt x="705" y="59"/>
                    </a:lnTo>
                    <a:lnTo>
                      <a:pt x="715" y="54"/>
                    </a:lnTo>
                    <a:lnTo>
                      <a:pt x="720" y="50"/>
                    </a:lnTo>
                    <a:lnTo>
                      <a:pt x="725" y="50"/>
                    </a:lnTo>
                    <a:lnTo>
                      <a:pt x="735" y="45"/>
                    </a:lnTo>
                    <a:lnTo>
                      <a:pt x="740" y="45"/>
                    </a:lnTo>
                    <a:lnTo>
                      <a:pt x="744" y="40"/>
                    </a:lnTo>
                    <a:lnTo>
                      <a:pt x="754" y="35"/>
                    </a:lnTo>
                    <a:lnTo>
                      <a:pt x="759" y="35"/>
                    </a:lnTo>
                    <a:lnTo>
                      <a:pt x="764" y="30"/>
                    </a:lnTo>
                    <a:lnTo>
                      <a:pt x="774" y="25"/>
                    </a:lnTo>
                    <a:lnTo>
                      <a:pt x="779" y="25"/>
                    </a:lnTo>
                    <a:lnTo>
                      <a:pt x="784" y="20"/>
                    </a:lnTo>
                    <a:lnTo>
                      <a:pt x="794" y="20"/>
                    </a:lnTo>
                    <a:lnTo>
                      <a:pt x="799" y="15"/>
                    </a:lnTo>
                    <a:lnTo>
                      <a:pt x="804" y="15"/>
                    </a:lnTo>
                    <a:lnTo>
                      <a:pt x="814" y="10"/>
                    </a:lnTo>
                    <a:lnTo>
                      <a:pt x="819" y="10"/>
                    </a:lnTo>
                    <a:lnTo>
                      <a:pt x="824" y="5"/>
                    </a:lnTo>
                    <a:lnTo>
                      <a:pt x="834" y="5"/>
                    </a:lnTo>
                    <a:lnTo>
                      <a:pt x="839" y="5"/>
                    </a:lnTo>
                    <a:lnTo>
                      <a:pt x="844" y="0"/>
                    </a:lnTo>
                  </a:path>
                </a:pathLst>
              </a:custGeom>
              <a:noFill/>
              <a:ln w="31750">
                <a:solidFill>
                  <a:srgbClr val="00339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7" name="Freeform 142"/>
              <p:cNvSpPr>
                <a:spLocks/>
              </p:cNvSpPr>
              <p:nvPr/>
            </p:nvSpPr>
            <p:spPr bwMode="auto">
              <a:xfrm>
                <a:off x="4224338" y="2955925"/>
                <a:ext cx="1339850" cy="1671637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35" y="0"/>
                  </a:cxn>
                  <a:cxn ang="0">
                    <a:pos x="54" y="5"/>
                  </a:cxn>
                  <a:cxn ang="0">
                    <a:pos x="74" y="10"/>
                  </a:cxn>
                  <a:cxn ang="0">
                    <a:pos x="94" y="15"/>
                  </a:cxn>
                  <a:cxn ang="0">
                    <a:pos x="114" y="30"/>
                  </a:cxn>
                  <a:cxn ang="0">
                    <a:pos x="134" y="50"/>
                  </a:cxn>
                  <a:cxn ang="0">
                    <a:pos x="154" y="79"/>
                  </a:cxn>
                  <a:cxn ang="0">
                    <a:pos x="174" y="114"/>
                  </a:cxn>
                  <a:cxn ang="0">
                    <a:pos x="193" y="154"/>
                  </a:cxn>
                  <a:cxn ang="0">
                    <a:pos x="213" y="208"/>
                  </a:cxn>
                  <a:cxn ang="0">
                    <a:pos x="233" y="268"/>
                  </a:cxn>
                  <a:cxn ang="0">
                    <a:pos x="253" y="338"/>
                  </a:cxn>
                  <a:cxn ang="0">
                    <a:pos x="273" y="407"/>
                  </a:cxn>
                  <a:cxn ang="0">
                    <a:pos x="293" y="487"/>
                  </a:cxn>
                  <a:cxn ang="0">
                    <a:pos x="313" y="566"/>
                  </a:cxn>
                  <a:cxn ang="0">
                    <a:pos x="333" y="640"/>
                  </a:cxn>
                  <a:cxn ang="0">
                    <a:pos x="352" y="715"/>
                  </a:cxn>
                  <a:cxn ang="0">
                    <a:pos x="372" y="784"/>
                  </a:cxn>
                  <a:cxn ang="0">
                    <a:pos x="392" y="844"/>
                  </a:cxn>
                  <a:cxn ang="0">
                    <a:pos x="412" y="899"/>
                  </a:cxn>
                  <a:cxn ang="0">
                    <a:pos x="432" y="943"/>
                  </a:cxn>
                  <a:cxn ang="0">
                    <a:pos x="452" y="978"/>
                  </a:cxn>
                  <a:cxn ang="0">
                    <a:pos x="472" y="1003"/>
                  </a:cxn>
                  <a:cxn ang="0">
                    <a:pos x="491" y="1023"/>
                  </a:cxn>
                  <a:cxn ang="0">
                    <a:pos x="511" y="1038"/>
                  </a:cxn>
                  <a:cxn ang="0">
                    <a:pos x="536" y="1048"/>
                  </a:cxn>
                  <a:cxn ang="0">
                    <a:pos x="556" y="1053"/>
                  </a:cxn>
                  <a:cxn ang="0">
                    <a:pos x="576" y="1053"/>
                  </a:cxn>
                  <a:cxn ang="0">
                    <a:pos x="596" y="1053"/>
                  </a:cxn>
                  <a:cxn ang="0">
                    <a:pos x="616" y="1048"/>
                  </a:cxn>
                  <a:cxn ang="0">
                    <a:pos x="635" y="1043"/>
                  </a:cxn>
                  <a:cxn ang="0">
                    <a:pos x="655" y="1038"/>
                  </a:cxn>
                  <a:cxn ang="0">
                    <a:pos x="675" y="1028"/>
                  </a:cxn>
                  <a:cxn ang="0">
                    <a:pos x="695" y="1018"/>
                  </a:cxn>
                  <a:cxn ang="0">
                    <a:pos x="715" y="1008"/>
                  </a:cxn>
                  <a:cxn ang="0">
                    <a:pos x="735" y="998"/>
                  </a:cxn>
                  <a:cxn ang="0">
                    <a:pos x="755" y="988"/>
                  </a:cxn>
                  <a:cxn ang="0">
                    <a:pos x="774" y="978"/>
                  </a:cxn>
                  <a:cxn ang="0">
                    <a:pos x="794" y="968"/>
                  </a:cxn>
                  <a:cxn ang="0">
                    <a:pos x="814" y="963"/>
                  </a:cxn>
                  <a:cxn ang="0">
                    <a:pos x="834" y="953"/>
                  </a:cxn>
                </a:cxnLst>
                <a:rect l="0" t="0" r="r" b="b"/>
                <a:pathLst>
                  <a:path w="844" h="1053">
                    <a:moveTo>
                      <a:pt x="0" y="5"/>
                    </a:moveTo>
                    <a:lnTo>
                      <a:pt x="10" y="5"/>
                    </a:lnTo>
                    <a:lnTo>
                      <a:pt x="15" y="5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9" y="0"/>
                    </a:lnTo>
                    <a:lnTo>
                      <a:pt x="54" y="5"/>
                    </a:lnTo>
                    <a:lnTo>
                      <a:pt x="59" y="5"/>
                    </a:lnTo>
                    <a:lnTo>
                      <a:pt x="69" y="5"/>
                    </a:lnTo>
                    <a:lnTo>
                      <a:pt x="74" y="10"/>
                    </a:lnTo>
                    <a:lnTo>
                      <a:pt x="79" y="10"/>
                    </a:lnTo>
                    <a:lnTo>
                      <a:pt x="89" y="15"/>
                    </a:lnTo>
                    <a:lnTo>
                      <a:pt x="94" y="15"/>
                    </a:lnTo>
                    <a:lnTo>
                      <a:pt x="104" y="20"/>
                    </a:lnTo>
                    <a:lnTo>
                      <a:pt x="109" y="25"/>
                    </a:lnTo>
                    <a:lnTo>
                      <a:pt x="114" y="30"/>
                    </a:lnTo>
                    <a:lnTo>
                      <a:pt x="124" y="35"/>
                    </a:lnTo>
                    <a:lnTo>
                      <a:pt x="129" y="45"/>
                    </a:lnTo>
                    <a:lnTo>
                      <a:pt x="134" y="50"/>
                    </a:lnTo>
                    <a:lnTo>
                      <a:pt x="144" y="59"/>
                    </a:lnTo>
                    <a:lnTo>
                      <a:pt x="149" y="69"/>
                    </a:lnTo>
                    <a:lnTo>
                      <a:pt x="154" y="79"/>
                    </a:lnTo>
                    <a:lnTo>
                      <a:pt x="164" y="89"/>
                    </a:lnTo>
                    <a:lnTo>
                      <a:pt x="169" y="99"/>
                    </a:lnTo>
                    <a:lnTo>
                      <a:pt x="174" y="114"/>
                    </a:lnTo>
                    <a:lnTo>
                      <a:pt x="184" y="124"/>
                    </a:lnTo>
                    <a:lnTo>
                      <a:pt x="189" y="139"/>
                    </a:lnTo>
                    <a:lnTo>
                      <a:pt x="193" y="154"/>
                    </a:lnTo>
                    <a:lnTo>
                      <a:pt x="203" y="174"/>
                    </a:lnTo>
                    <a:lnTo>
                      <a:pt x="208" y="189"/>
                    </a:lnTo>
                    <a:lnTo>
                      <a:pt x="213" y="208"/>
                    </a:lnTo>
                    <a:lnTo>
                      <a:pt x="223" y="228"/>
                    </a:lnTo>
                    <a:lnTo>
                      <a:pt x="228" y="248"/>
                    </a:lnTo>
                    <a:lnTo>
                      <a:pt x="233" y="268"/>
                    </a:lnTo>
                    <a:lnTo>
                      <a:pt x="243" y="288"/>
                    </a:lnTo>
                    <a:lnTo>
                      <a:pt x="248" y="313"/>
                    </a:lnTo>
                    <a:lnTo>
                      <a:pt x="253" y="338"/>
                    </a:lnTo>
                    <a:lnTo>
                      <a:pt x="263" y="357"/>
                    </a:lnTo>
                    <a:lnTo>
                      <a:pt x="268" y="382"/>
                    </a:lnTo>
                    <a:lnTo>
                      <a:pt x="273" y="407"/>
                    </a:lnTo>
                    <a:lnTo>
                      <a:pt x="283" y="432"/>
                    </a:lnTo>
                    <a:lnTo>
                      <a:pt x="288" y="462"/>
                    </a:lnTo>
                    <a:lnTo>
                      <a:pt x="293" y="487"/>
                    </a:lnTo>
                    <a:lnTo>
                      <a:pt x="303" y="511"/>
                    </a:lnTo>
                    <a:lnTo>
                      <a:pt x="308" y="541"/>
                    </a:lnTo>
                    <a:lnTo>
                      <a:pt x="313" y="566"/>
                    </a:lnTo>
                    <a:lnTo>
                      <a:pt x="323" y="591"/>
                    </a:lnTo>
                    <a:lnTo>
                      <a:pt x="328" y="616"/>
                    </a:lnTo>
                    <a:lnTo>
                      <a:pt x="333" y="640"/>
                    </a:lnTo>
                    <a:lnTo>
                      <a:pt x="342" y="665"/>
                    </a:lnTo>
                    <a:lnTo>
                      <a:pt x="347" y="690"/>
                    </a:lnTo>
                    <a:lnTo>
                      <a:pt x="352" y="715"/>
                    </a:lnTo>
                    <a:lnTo>
                      <a:pt x="362" y="740"/>
                    </a:lnTo>
                    <a:lnTo>
                      <a:pt x="367" y="765"/>
                    </a:lnTo>
                    <a:lnTo>
                      <a:pt x="372" y="784"/>
                    </a:lnTo>
                    <a:lnTo>
                      <a:pt x="382" y="804"/>
                    </a:lnTo>
                    <a:lnTo>
                      <a:pt x="387" y="824"/>
                    </a:lnTo>
                    <a:lnTo>
                      <a:pt x="392" y="844"/>
                    </a:lnTo>
                    <a:lnTo>
                      <a:pt x="402" y="864"/>
                    </a:lnTo>
                    <a:lnTo>
                      <a:pt x="407" y="879"/>
                    </a:lnTo>
                    <a:lnTo>
                      <a:pt x="412" y="899"/>
                    </a:lnTo>
                    <a:lnTo>
                      <a:pt x="422" y="914"/>
                    </a:lnTo>
                    <a:lnTo>
                      <a:pt x="427" y="928"/>
                    </a:lnTo>
                    <a:lnTo>
                      <a:pt x="432" y="943"/>
                    </a:lnTo>
                    <a:lnTo>
                      <a:pt x="442" y="953"/>
                    </a:lnTo>
                    <a:lnTo>
                      <a:pt x="447" y="968"/>
                    </a:lnTo>
                    <a:lnTo>
                      <a:pt x="452" y="978"/>
                    </a:lnTo>
                    <a:lnTo>
                      <a:pt x="462" y="988"/>
                    </a:lnTo>
                    <a:lnTo>
                      <a:pt x="467" y="998"/>
                    </a:lnTo>
                    <a:lnTo>
                      <a:pt x="472" y="1003"/>
                    </a:lnTo>
                    <a:lnTo>
                      <a:pt x="482" y="1013"/>
                    </a:lnTo>
                    <a:lnTo>
                      <a:pt x="486" y="1018"/>
                    </a:lnTo>
                    <a:lnTo>
                      <a:pt x="491" y="1023"/>
                    </a:lnTo>
                    <a:lnTo>
                      <a:pt x="501" y="1033"/>
                    </a:lnTo>
                    <a:lnTo>
                      <a:pt x="506" y="1033"/>
                    </a:lnTo>
                    <a:lnTo>
                      <a:pt x="511" y="1038"/>
                    </a:lnTo>
                    <a:lnTo>
                      <a:pt x="521" y="1043"/>
                    </a:lnTo>
                    <a:lnTo>
                      <a:pt x="526" y="1048"/>
                    </a:lnTo>
                    <a:lnTo>
                      <a:pt x="536" y="1048"/>
                    </a:lnTo>
                    <a:lnTo>
                      <a:pt x="541" y="1053"/>
                    </a:lnTo>
                    <a:lnTo>
                      <a:pt x="546" y="1053"/>
                    </a:lnTo>
                    <a:lnTo>
                      <a:pt x="556" y="1053"/>
                    </a:lnTo>
                    <a:lnTo>
                      <a:pt x="561" y="1053"/>
                    </a:lnTo>
                    <a:lnTo>
                      <a:pt x="566" y="1053"/>
                    </a:lnTo>
                    <a:lnTo>
                      <a:pt x="576" y="1053"/>
                    </a:lnTo>
                    <a:lnTo>
                      <a:pt x="581" y="1053"/>
                    </a:lnTo>
                    <a:lnTo>
                      <a:pt x="586" y="1053"/>
                    </a:lnTo>
                    <a:lnTo>
                      <a:pt x="596" y="1053"/>
                    </a:lnTo>
                    <a:lnTo>
                      <a:pt x="601" y="1053"/>
                    </a:lnTo>
                    <a:lnTo>
                      <a:pt x="606" y="1053"/>
                    </a:lnTo>
                    <a:lnTo>
                      <a:pt x="616" y="1048"/>
                    </a:lnTo>
                    <a:lnTo>
                      <a:pt x="621" y="1048"/>
                    </a:lnTo>
                    <a:lnTo>
                      <a:pt x="626" y="1043"/>
                    </a:lnTo>
                    <a:lnTo>
                      <a:pt x="635" y="1043"/>
                    </a:lnTo>
                    <a:lnTo>
                      <a:pt x="640" y="1043"/>
                    </a:lnTo>
                    <a:lnTo>
                      <a:pt x="645" y="1038"/>
                    </a:lnTo>
                    <a:lnTo>
                      <a:pt x="655" y="1038"/>
                    </a:lnTo>
                    <a:lnTo>
                      <a:pt x="660" y="1033"/>
                    </a:lnTo>
                    <a:lnTo>
                      <a:pt x="665" y="1033"/>
                    </a:lnTo>
                    <a:lnTo>
                      <a:pt x="675" y="1028"/>
                    </a:lnTo>
                    <a:lnTo>
                      <a:pt x="680" y="1023"/>
                    </a:lnTo>
                    <a:lnTo>
                      <a:pt x="685" y="1023"/>
                    </a:lnTo>
                    <a:lnTo>
                      <a:pt x="695" y="1018"/>
                    </a:lnTo>
                    <a:lnTo>
                      <a:pt x="700" y="1018"/>
                    </a:lnTo>
                    <a:lnTo>
                      <a:pt x="705" y="1013"/>
                    </a:lnTo>
                    <a:lnTo>
                      <a:pt x="715" y="1008"/>
                    </a:lnTo>
                    <a:lnTo>
                      <a:pt x="720" y="1008"/>
                    </a:lnTo>
                    <a:lnTo>
                      <a:pt x="725" y="1003"/>
                    </a:lnTo>
                    <a:lnTo>
                      <a:pt x="735" y="998"/>
                    </a:lnTo>
                    <a:lnTo>
                      <a:pt x="740" y="998"/>
                    </a:lnTo>
                    <a:lnTo>
                      <a:pt x="745" y="993"/>
                    </a:lnTo>
                    <a:lnTo>
                      <a:pt x="755" y="988"/>
                    </a:lnTo>
                    <a:lnTo>
                      <a:pt x="760" y="988"/>
                    </a:lnTo>
                    <a:lnTo>
                      <a:pt x="765" y="983"/>
                    </a:lnTo>
                    <a:lnTo>
                      <a:pt x="774" y="978"/>
                    </a:lnTo>
                    <a:lnTo>
                      <a:pt x="779" y="978"/>
                    </a:lnTo>
                    <a:lnTo>
                      <a:pt x="784" y="973"/>
                    </a:lnTo>
                    <a:lnTo>
                      <a:pt x="794" y="968"/>
                    </a:lnTo>
                    <a:lnTo>
                      <a:pt x="799" y="968"/>
                    </a:lnTo>
                    <a:lnTo>
                      <a:pt x="804" y="963"/>
                    </a:lnTo>
                    <a:lnTo>
                      <a:pt x="814" y="963"/>
                    </a:lnTo>
                    <a:lnTo>
                      <a:pt x="819" y="958"/>
                    </a:lnTo>
                    <a:lnTo>
                      <a:pt x="824" y="953"/>
                    </a:lnTo>
                    <a:lnTo>
                      <a:pt x="834" y="953"/>
                    </a:lnTo>
                    <a:lnTo>
                      <a:pt x="839" y="948"/>
                    </a:lnTo>
                    <a:lnTo>
                      <a:pt x="844" y="943"/>
                    </a:lnTo>
                  </a:path>
                </a:pathLst>
              </a:custGeom>
              <a:noFill/>
              <a:ln w="31750">
                <a:solidFill>
                  <a:srgbClr val="00339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8" name="Freeform 143"/>
              <p:cNvSpPr>
                <a:spLocks/>
              </p:cNvSpPr>
              <p:nvPr/>
            </p:nvSpPr>
            <p:spPr bwMode="auto">
              <a:xfrm>
                <a:off x="5564188" y="4106863"/>
                <a:ext cx="1339850" cy="346075"/>
              </a:xfrm>
              <a:custGeom>
                <a:avLst/>
                <a:gdLst/>
                <a:ahLst/>
                <a:cxnLst>
                  <a:cxn ang="0">
                    <a:pos x="15" y="213"/>
                  </a:cxn>
                  <a:cxn ang="0">
                    <a:pos x="35" y="203"/>
                  </a:cxn>
                  <a:cxn ang="0">
                    <a:pos x="55" y="194"/>
                  </a:cxn>
                  <a:cxn ang="0">
                    <a:pos x="75" y="189"/>
                  </a:cxn>
                  <a:cxn ang="0">
                    <a:pos x="94" y="179"/>
                  </a:cxn>
                  <a:cxn ang="0">
                    <a:pos x="114" y="169"/>
                  </a:cxn>
                  <a:cxn ang="0">
                    <a:pos x="134" y="164"/>
                  </a:cxn>
                  <a:cxn ang="0">
                    <a:pos x="154" y="154"/>
                  </a:cxn>
                  <a:cxn ang="0">
                    <a:pos x="174" y="149"/>
                  </a:cxn>
                  <a:cxn ang="0">
                    <a:pos x="194" y="139"/>
                  </a:cxn>
                  <a:cxn ang="0">
                    <a:pos x="214" y="134"/>
                  </a:cxn>
                  <a:cxn ang="0">
                    <a:pos x="233" y="129"/>
                  </a:cxn>
                  <a:cxn ang="0">
                    <a:pos x="253" y="119"/>
                  </a:cxn>
                  <a:cxn ang="0">
                    <a:pos x="273" y="114"/>
                  </a:cxn>
                  <a:cxn ang="0">
                    <a:pos x="293" y="109"/>
                  </a:cxn>
                  <a:cxn ang="0">
                    <a:pos x="313" y="104"/>
                  </a:cxn>
                  <a:cxn ang="0">
                    <a:pos x="333" y="94"/>
                  </a:cxn>
                  <a:cxn ang="0">
                    <a:pos x="353" y="89"/>
                  </a:cxn>
                  <a:cxn ang="0">
                    <a:pos x="372" y="84"/>
                  </a:cxn>
                  <a:cxn ang="0">
                    <a:pos x="392" y="79"/>
                  </a:cxn>
                  <a:cxn ang="0">
                    <a:pos x="412" y="74"/>
                  </a:cxn>
                  <a:cxn ang="0">
                    <a:pos x="432" y="69"/>
                  </a:cxn>
                  <a:cxn ang="0">
                    <a:pos x="452" y="64"/>
                  </a:cxn>
                  <a:cxn ang="0">
                    <a:pos x="472" y="59"/>
                  </a:cxn>
                  <a:cxn ang="0">
                    <a:pos x="492" y="59"/>
                  </a:cxn>
                  <a:cxn ang="0">
                    <a:pos x="511" y="55"/>
                  </a:cxn>
                  <a:cxn ang="0">
                    <a:pos x="531" y="50"/>
                  </a:cxn>
                  <a:cxn ang="0">
                    <a:pos x="551" y="45"/>
                  </a:cxn>
                  <a:cxn ang="0">
                    <a:pos x="576" y="40"/>
                  </a:cxn>
                  <a:cxn ang="0">
                    <a:pos x="596" y="40"/>
                  </a:cxn>
                  <a:cxn ang="0">
                    <a:pos x="616" y="35"/>
                  </a:cxn>
                  <a:cxn ang="0">
                    <a:pos x="636" y="30"/>
                  </a:cxn>
                  <a:cxn ang="0">
                    <a:pos x="656" y="25"/>
                  </a:cxn>
                  <a:cxn ang="0">
                    <a:pos x="675" y="25"/>
                  </a:cxn>
                  <a:cxn ang="0">
                    <a:pos x="695" y="20"/>
                  </a:cxn>
                  <a:cxn ang="0">
                    <a:pos x="715" y="20"/>
                  </a:cxn>
                  <a:cxn ang="0">
                    <a:pos x="735" y="15"/>
                  </a:cxn>
                  <a:cxn ang="0">
                    <a:pos x="755" y="10"/>
                  </a:cxn>
                  <a:cxn ang="0">
                    <a:pos x="775" y="10"/>
                  </a:cxn>
                  <a:cxn ang="0">
                    <a:pos x="795" y="5"/>
                  </a:cxn>
                  <a:cxn ang="0">
                    <a:pos x="814" y="5"/>
                  </a:cxn>
                  <a:cxn ang="0">
                    <a:pos x="834" y="0"/>
                  </a:cxn>
                </a:cxnLst>
                <a:rect l="0" t="0" r="r" b="b"/>
                <a:pathLst>
                  <a:path w="844" h="218">
                    <a:moveTo>
                      <a:pt x="0" y="218"/>
                    </a:moveTo>
                    <a:lnTo>
                      <a:pt x="10" y="218"/>
                    </a:lnTo>
                    <a:lnTo>
                      <a:pt x="15" y="213"/>
                    </a:lnTo>
                    <a:lnTo>
                      <a:pt x="20" y="208"/>
                    </a:lnTo>
                    <a:lnTo>
                      <a:pt x="30" y="208"/>
                    </a:lnTo>
                    <a:lnTo>
                      <a:pt x="35" y="203"/>
                    </a:lnTo>
                    <a:lnTo>
                      <a:pt x="40" y="203"/>
                    </a:lnTo>
                    <a:lnTo>
                      <a:pt x="50" y="199"/>
                    </a:lnTo>
                    <a:lnTo>
                      <a:pt x="55" y="194"/>
                    </a:lnTo>
                    <a:lnTo>
                      <a:pt x="60" y="194"/>
                    </a:lnTo>
                    <a:lnTo>
                      <a:pt x="70" y="189"/>
                    </a:lnTo>
                    <a:lnTo>
                      <a:pt x="75" y="189"/>
                    </a:lnTo>
                    <a:lnTo>
                      <a:pt x="79" y="184"/>
                    </a:lnTo>
                    <a:lnTo>
                      <a:pt x="89" y="184"/>
                    </a:lnTo>
                    <a:lnTo>
                      <a:pt x="94" y="179"/>
                    </a:lnTo>
                    <a:lnTo>
                      <a:pt x="99" y="174"/>
                    </a:lnTo>
                    <a:lnTo>
                      <a:pt x="109" y="174"/>
                    </a:lnTo>
                    <a:lnTo>
                      <a:pt x="114" y="169"/>
                    </a:lnTo>
                    <a:lnTo>
                      <a:pt x="119" y="169"/>
                    </a:lnTo>
                    <a:lnTo>
                      <a:pt x="129" y="164"/>
                    </a:lnTo>
                    <a:lnTo>
                      <a:pt x="134" y="164"/>
                    </a:lnTo>
                    <a:lnTo>
                      <a:pt x="144" y="159"/>
                    </a:lnTo>
                    <a:lnTo>
                      <a:pt x="149" y="159"/>
                    </a:lnTo>
                    <a:lnTo>
                      <a:pt x="154" y="154"/>
                    </a:lnTo>
                    <a:lnTo>
                      <a:pt x="164" y="154"/>
                    </a:lnTo>
                    <a:lnTo>
                      <a:pt x="169" y="149"/>
                    </a:lnTo>
                    <a:lnTo>
                      <a:pt x="174" y="149"/>
                    </a:lnTo>
                    <a:lnTo>
                      <a:pt x="184" y="144"/>
                    </a:lnTo>
                    <a:lnTo>
                      <a:pt x="189" y="144"/>
                    </a:lnTo>
                    <a:lnTo>
                      <a:pt x="194" y="139"/>
                    </a:lnTo>
                    <a:lnTo>
                      <a:pt x="204" y="139"/>
                    </a:lnTo>
                    <a:lnTo>
                      <a:pt x="209" y="134"/>
                    </a:lnTo>
                    <a:lnTo>
                      <a:pt x="214" y="134"/>
                    </a:lnTo>
                    <a:lnTo>
                      <a:pt x="223" y="129"/>
                    </a:lnTo>
                    <a:lnTo>
                      <a:pt x="228" y="129"/>
                    </a:lnTo>
                    <a:lnTo>
                      <a:pt x="233" y="129"/>
                    </a:lnTo>
                    <a:lnTo>
                      <a:pt x="243" y="124"/>
                    </a:lnTo>
                    <a:lnTo>
                      <a:pt x="248" y="124"/>
                    </a:lnTo>
                    <a:lnTo>
                      <a:pt x="253" y="119"/>
                    </a:lnTo>
                    <a:lnTo>
                      <a:pt x="263" y="119"/>
                    </a:lnTo>
                    <a:lnTo>
                      <a:pt x="268" y="114"/>
                    </a:lnTo>
                    <a:lnTo>
                      <a:pt x="273" y="114"/>
                    </a:lnTo>
                    <a:lnTo>
                      <a:pt x="283" y="114"/>
                    </a:lnTo>
                    <a:lnTo>
                      <a:pt x="288" y="109"/>
                    </a:lnTo>
                    <a:lnTo>
                      <a:pt x="293" y="109"/>
                    </a:lnTo>
                    <a:lnTo>
                      <a:pt x="303" y="104"/>
                    </a:lnTo>
                    <a:lnTo>
                      <a:pt x="308" y="104"/>
                    </a:lnTo>
                    <a:lnTo>
                      <a:pt x="313" y="104"/>
                    </a:lnTo>
                    <a:lnTo>
                      <a:pt x="323" y="99"/>
                    </a:lnTo>
                    <a:lnTo>
                      <a:pt x="328" y="99"/>
                    </a:lnTo>
                    <a:lnTo>
                      <a:pt x="333" y="94"/>
                    </a:lnTo>
                    <a:lnTo>
                      <a:pt x="343" y="94"/>
                    </a:lnTo>
                    <a:lnTo>
                      <a:pt x="348" y="94"/>
                    </a:lnTo>
                    <a:lnTo>
                      <a:pt x="353" y="89"/>
                    </a:lnTo>
                    <a:lnTo>
                      <a:pt x="363" y="89"/>
                    </a:lnTo>
                    <a:lnTo>
                      <a:pt x="367" y="89"/>
                    </a:lnTo>
                    <a:lnTo>
                      <a:pt x="372" y="84"/>
                    </a:lnTo>
                    <a:lnTo>
                      <a:pt x="382" y="84"/>
                    </a:lnTo>
                    <a:lnTo>
                      <a:pt x="387" y="84"/>
                    </a:lnTo>
                    <a:lnTo>
                      <a:pt x="392" y="79"/>
                    </a:lnTo>
                    <a:lnTo>
                      <a:pt x="402" y="79"/>
                    </a:lnTo>
                    <a:lnTo>
                      <a:pt x="407" y="79"/>
                    </a:lnTo>
                    <a:lnTo>
                      <a:pt x="412" y="74"/>
                    </a:lnTo>
                    <a:lnTo>
                      <a:pt x="422" y="74"/>
                    </a:lnTo>
                    <a:lnTo>
                      <a:pt x="427" y="74"/>
                    </a:lnTo>
                    <a:lnTo>
                      <a:pt x="432" y="69"/>
                    </a:lnTo>
                    <a:lnTo>
                      <a:pt x="442" y="69"/>
                    </a:lnTo>
                    <a:lnTo>
                      <a:pt x="447" y="69"/>
                    </a:lnTo>
                    <a:lnTo>
                      <a:pt x="452" y="64"/>
                    </a:lnTo>
                    <a:lnTo>
                      <a:pt x="462" y="64"/>
                    </a:lnTo>
                    <a:lnTo>
                      <a:pt x="467" y="64"/>
                    </a:lnTo>
                    <a:lnTo>
                      <a:pt x="472" y="59"/>
                    </a:lnTo>
                    <a:lnTo>
                      <a:pt x="482" y="59"/>
                    </a:lnTo>
                    <a:lnTo>
                      <a:pt x="487" y="59"/>
                    </a:lnTo>
                    <a:lnTo>
                      <a:pt x="492" y="59"/>
                    </a:lnTo>
                    <a:lnTo>
                      <a:pt x="502" y="55"/>
                    </a:lnTo>
                    <a:lnTo>
                      <a:pt x="507" y="55"/>
                    </a:lnTo>
                    <a:lnTo>
                      <a:pt x="511" y="55"/>
                    </a:lnTo>
                    <a:lnTo>
                      <a:pt x="521" y="50"/>
                    </a:lnTo>
                    <a:lnTo>
                      <a:pt x="526" y="50"/>
                    </a:lnTo>
                    <a:lnTo>
                      <a:pt x="531" y="50"/>
                    </a:lnTo>
                    <a:lnTo>
                      <a:pt x="541" y="50"/>
                    </a:lnTo>
                    <a:lnTo>
                      <a:pt x="546" y="45"/>
                    </a:lnTo>
                    <a:lnTo>
                      <a:pt x="551" y="45"/>
                    </a:lnTo>
                    <a:lnTo>
                      <a:pt x="561" y="45"/>
                    </a:lnTo>
                    <a:lnTo>
                      <a:pt x="566" y="45"/>
                    </a:lnTo>
                    <a:lnTo>
                      <a:pt x="576" y="40"/>
                    </a:lnTo>
                    <a:lnTo>
                      <a:pt x="581" y="40"/>
                    </a:lnTo>
                    <a:lnTo>
                      <a:pt x="586" y="40"/>
                    </a:lnTo>
                    <a:lnTo>
                      <a:pt x="596" y="40"/>
                    </a:lnTo>
                    <a:lnTo>
                      <a:pt x="601" y="35"/>
                    </a:lnTo>
                    <a:lnTo>
                      <a:pt x="606" y="35"/>
                    </a:lnTo>
                    <a:lnTo>
                      <a:pt x="616" y="35"/>
                    </a:lnTo>
                    <a:lnTo>
                      <a:pt x="621" y="35"/>
                    </a:lnTo>
                    <a:lnTo>
                      <a:pt x="626" y="30"/>
                    </a:lnTo>
                    <a:lnTo>
                      <a:pt x="636" y="30"/>
                    </a:lnTo>
                    <a:lnTo>
                      <a:pt x="641" y="30"/>
                    </a:lnTo>
                    <a:lnTo>
                      <a:pt x="646" y="30"/>
                    </a:lnTo>
                    <a:lnTo>
                      <a:pt x="656" y="25"/>
                    </a:lnTo>
                    <a:lnTo>
                      <a:pt x="660" y="25"/>
                    </a:lnTo>
                    <a:lnTo>
                      <a:pt x="665" y="25"/>
                    </a:lnTo>
                    <a:lnTo>
                      <a:pt x="675" y="25"/>
                    </a:lnTo>
                    <a:lnTo>
                      <a:pt x="680" y="25"/>
                    </a:lnTo>
                    <a:lnTo>
                      <a:pt x="685" y="20"/>
                    </a:lnTo>
                    <a:lnTo>
                      <a:pt x="695" y="20"/>
                    </a:lnTo>
                    <a:lnTo>
                      <a:pt x="700" y="20"/>
                    </a:lnTo>
                    <a:lnTo>
                      <a:pt x="705" y="20"/>
                    </a:lnTo>
                    <a:lnTo>
                      <a:pt x="715" y="20"/>
                    </a:lnTo>
                    <a:lnTo>
                      <a:pt x="720" y="15"/>
                    </a:lnTo>
                    <a:lnTo>
                      <a:pt x="725" y="15"/>
                    </a:lnTo>
                    <a:lnTo>
                      <a:pt x="735" y="15"/>
                    </a:lnTo>
                    <a:lnTo>
                      <a:pt x="740" y="15"/>
                    </a:lnTo>
                    <a:lnTo>
                      <a:pt x="745" y="15"/>
                    </a:lnTo>
                    <a:lnTo>
                      <a:pt x="755" y="10"/>
                    </a:lnTo>
                    <a:lnTo>
                      <a:pt x="760" y="10"/>
                    </a:lnTo>
                    <a:lnTo>
                      <a:pt x="765" y="10"/>
                    </a:lnTo>
                    <a:lnTo>
                      <a:pt x="775" y="10"/>
                    </a:lnTo>
                    <a:lnTo>
                      <a:pt x="780" y="10"/>
                    </a:lnTo>
                    <a:lnTo>
                      <a:pt x="785" y="5"/>
                    </a:lnTo>
                    <a:lnTo>
                      <a:pt x="795" y="5"/>
                    </a:lnTo>
                    <a:lnTo>
                      <a:pt x="800" y="5"/>
                    </a:lnTo>
                    <a:lnTo>
                      <a:pt x="804" y="5"/>
                    </a:lnTo>
                    <a:lnTo>
                      <a:pt x="814" y="5"/>
                    </a:lnTo>
                    <a:lnTo>
                      <a:pt x="819" y="0"/>
                    </a:lnTo>
                    <a:lnTo>
                      <a:pt x="824" y="0"/>
                    </a:lnTo>
                    <a:lnTo>
                      <a:pt x="834" y="0"/>
                    </a:lnTo>
                    <a:lnTo>
                      <a:pt x="839" y="0"/>
                    </a:lnTo>
                    <a:lnTo>
                      <a:pt x="844" y="0"/>
                    </a:lnTo>
                  </a:path>
                </a:pathLst>
              </a:custGeom>
              <a:noFill/>
              <a:ln w="31750">
                <a:solidFill>
                  <a:srgbClr val="00339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9" name="Freeform 144"/>
              <p:cNvSpPr>
                <a:spLocks/>
              </p:cNvSpPr>
              <p:nvPr/>
            </p:nvSpPr>
            <p:spPr bwMode="auto">
              <a:xfrm>
                <a:off x="6904038" y="4011613"/>
                <a:ext cx="969963" cy="95250"/>
              </a:xfrm>
              <a:custGeom>
                <a:avLst/>
                <a:gdLst/>
                <a:ahLst/>
                <a:cxnLst>
                  <a:cxn ang="0">
                    <a:pos x="10" y="60"/>
                  </a:cxn>
                  <a:cxn ang="0">
                    <a:pos x="20" y="55"/>
                  </a:cxn>
                  <a:cxn ang="0">
                    <a:pos x="35" y="55"/>
                  </a:cxn>
                  <a:cxn ang="0">
                    <a:pos x="50" y="55"/>
                  </a:cxn>
                  <a:cxn ang="0">
                    <a:pos x="60" y="50"/>
                  </a:cxn>
                  <a:cxn ang="0">
                    <a:pos x="75" y="50"/>
                  </a:cxn>
                  <a:cxn ang="0">
                    <a:pos x="90" y="50"/>
                  </a:cxn>
                  <a:cxn ang="0">
                    <a:pos x="100" y="45"/>
                  </a:cxn>
                  <a:cxn ang="0">
                    <a:pos x="114" y="45"/>
                  </a:cxn>
                  <a:cxn ang="0">
                    <a:pos x="129" y="45"/>
                  </a:cxn>
                  <a:cxn ang="0">
                    <a:pos x="139" y="40"/>
                  </a:cxn>
                  <a:cxn ang="0">
                    <a:pos x="154" y="40"/>
                  </a:cxn>
                  <a:cxn ang="0">
                    <a:pos x="169" y="40"/>
                  </a:cxn>
                  <a:cxn ang="0">
                    <a:pos x="184" y="35"/>
                  </a:cxn>
                  <a:cxn ang="0">
                    <a:pos x="194" y="35"/>
                  </a:cxn>
                  <a:cxn ang="0">
                    <a:pos x="209" y="35"/>
                  </a:cxn>
                  <a:cxn ang="0">
                    <a:pos x="224" y="35"/>
                  </a:cxn>
                  <a:cxn ang="0">
                    <a:pos x="234" y="30"/>
                  </a:cxn>
                  <a:cxn ang="0">
                    <a:pos x="249" y="30"/>
                  </a:cxn>
                  <a:cxn ang="0">
                    <a:pos x="263" y="30"/>
                  </a:cxn>
                  <a:cxn ang="0">
                    <a:pos x="273" y="30"/>
                  </a:cxn>
                  <a:cxn ang="0">
                    <a:pos x="288" y="25"/>
                  </a:cxn>
                  <a:cxn ang="0">
                    <a:pos x="303" y="25"/>
                  </a:cxn>
                  <a:cxn ang="0">
                    <a:pos x="313" y="25"/>
                  </a:cxn>
                  <a:cxn ang="0">
                    <a:pos x="328" y="25"/>
                  </a:cxn>
                  <a:cxn ang="0">
                    <a:pos x="343" y="20"/>
                  </a:cxn>
                  <a:cxn ang="0">
                    <a:pos x="353" y="20"/>
                  </a:cxn>
                  <a:cxn ang="0">
                    <a:pos x="368" y="20"/>
                  </a:cxn>
                  <a:cxn ang="0">
                    <a:pos x="383" y="20"/>
                  </a:cxn>
                  <a:cxn ang="0">
                    <a:pos x="393" y="20"/>
                  </a:cxn>
                  <a:cxn ang="0">
                    <a:pos x="407" y="15"/>
                  </a:cxn>
                  <a:cxn ang="0">
                    <a:pos x="422" y="15"/>
                  </a:cxn>
                  <a:cxn ang="0">
                    <a:pos x="432" y="15"/>
                  </a:cxn>
                  <a:cxn ang="0">
                    <a:pos x="447" y="15"/>
                  </a:cxn>
                  <a:cxn ang="0">
                    <a:pos x="462" y="10"/>
                  </a:cxn>
                  <a:cxn ang="0">
                    <a:pos x="472" y="10"/>
                  </a:cxn>
                  <a:cxn ang="0">
                    <a:pos x="487" y="10"/>
                  </a:cxn>
                  <a:cxn ang="0">
                    <a:pos x="502" y="10"/>
                  </a:cxn>
                  <a:cxn ang="0">
                    <a:pos x="512" y="10"/>
                  </a:cxn>
                  <a:cxn ang="0">
                    <a:pos x="527" y="5"/>
                  </a:cxn>
                  <a:cxn ang="0">
                    <a:pos x="541" y="5"/>
                  </a:cxn>
                  <a:cxn ang="0">
                    <a:pos x="551" y="5"/>
                  </a:cxn>
                  <a:cxn ang="0">
                    <a:pos x="566" y="5"/>
                  </a:cxn>
                  <a:cxn ang="0">
                    <a:pos x="581" y="5"/>
                  </a:cxn>
                  <a:cxn ang="0">
                    <a:pos x="591" y="5"/>
                  </a:cxn>
                  <a:cxn ang="0">
                    <a:pos x="606" y="0"/>
                  </a:cxn>
                </a:cxnLst>
                <a:rect l="0" t="0" r="r" b="b"/>
                <a:pathLst>
                  <a:path w="611" h="60">
                    <a:moveTo>
                      <a:pt x="0" y="60"/>
                    </a:moveTo>
                    <a:lnTo>
                      <a:pt x="10" y="60"/>
                    </a:lnTo>
                    <a:lnTo>
                      <a:pt x="15" y="55"/>
                    </a:lnTo>
                    <a:lnTo>
                      <a:pt x="20" y="55"/>
                    </a:lnTo>
                    <a:lnTo>
                      <a:pt x="30" y="55"/>
                    </a:lnTo>
                    <a:lnTo>
                      <a:pt x="35" y="55"/>
                    </a:lnTo>
                    <a:lnTo>
                      <a:pt x="40" y="55"/>
                    </a:lnTo>
                    <a:lnTo>
                      <a:pt x="50" y="55"/>
                    </a:lnTo>
                    <a:lnTo>
                      <a:pt x="55" y="50"/>
                    </a:lnTo>
                    <a:lnTo>
                      <a:pt x="60" y="50"/>
                    </a:lnTo>
                    <a:lnTo>
                      <a:pt x="70" y="50"/>
                    </a:lnTo>
                    <a:lnTo>
                      <a:pt x="75" y="50"/>
                    </a:lnTo>
                    <a:lnTo>
                      <a:pt x="80" y="50"/>
                    </a:lnTo>
                    <a:lnTo>
                      <a:pt x="90" y="50"/>
                    </a:lnTo>
                    <a:lnTo>
                      <a:pt x="95" y="45"/>
                    </a:lnTo>
                    <a:lnTo>
                      <a:pt x="100" y="45"/>
                    </a:lnTo>
                    <a:lnTo>
                      <a:pt x="109" y="45"/>
                    </a:lnTo>
                    <a:lnTo>
                      <a:pt x="114" y="45"/>
                    </a:lnTo>
                    <a:lnTo>
                      <a:pt x="119" y="45"/>
                    </a:lnTo>
                    <a:lnTo>
                      <a:pt x="129" y="45"/>
                    </a:lnTo>
                    <a:lnTo>
                      <a:pt x="134" y="45"/>
                    </a:lnTo>
                    <a:lnTo>
                      <a:pt x="139" y="40"/>
                    </a:lnTo>
                    <a:lnTo>
                      <a:pt x="149" y="40"/>
                    </a:lnTo>
                    <a:lnTo>
                      <a:pt x="154" y="40"/>
                    </a:lnTo>
                    <a:lnTo>
                      <a:pt x="159" y="40"/>
                    </a:lnTo>
                    <a:lnTo>
                      <a:pt x="169" y="40"/>
                    </a:lnTo>
                    <a:lnTo>
                      <a:pt x="174" y="40"/>
                    </a:lnTo>
                    <a:lnTo>
                      <a:pt x="184" y="35"/>
                    </a:lnTo>
                    <a:lnTo>
                      <a:pt x="189" y="35"/>
                    </a:lnTo>
                    <a:lnTo>
                      <a:pt x="194" y="35"/>
                    </a:lnTo>
                    <a:lnTo>
                      <a:pt x="204" y="35"/>
                    </a:lnTo>
                    <a:lnTo>
                      <a:pt x="209" y="35"/>
                    </a:lnTo>
                    <a:lnTo>
                      <a:pt x="214" y="35"/>
                    </a:lnTo>
                    <a:lnTo>
                      <a:pt x="224" y="35"/>
                    </a:lnTo>
                    <a:lnTo>
                      <a:pt x="229" y="35"/>
                    </a:lnTo>
                    <a:lnTo>
                      <a:pt x="234" y="30"/>
                    </a:lnTo>
                    <a:lnTo>
                      <a:pt x="244" y="30"/>
                    </a:lnTo>
                    <a:lnTo>
                      <a:pt x="249" y="30"/>
                    </a:lnTo>
                    <a:lnTo>
                      <a:pt x="253" y="30"/>
                    </a:lnTo>
                    <a:lnTo>
                      <a:pt x="263" y="30"/>
                    </a:lnTo>
                    <a:lnTo>
                      <a:pt x="268" y="30"/>
                    </a:lnTo>
                    <a:lnTo>
                      <a:pt x="273" y="30"/>
                    </a:lnTo>
                    <a:lnTo>
                      <a:pt x="283" y="30"/>
                    </a:lnTo>
                    <a:lnTo>
                      <a:pt x="288" y="25"/>
                    </a:lnTo>
                    <a:lnTo>
                      <a:pt x="293" y="25"/>
                    </a:lnTo>
                    <a:lnTo>
                      <a:pt x="303" y="25"/>
                    </a:lnTo>
                    <a:lnTo>
                      <a:pt x="308" y="25"/>
                    </a:lnTo>
                    <a:lnTo>
                      <a:pt x="313" y="25"/>
                    </a:lnTo>
                    <a:lnTo>
                      <a:pt x="323" y="25"/>
                    </a:lnTo>
                    <a:lnTo>
                      <a:pt x="328" y="25"/>
                    </a:lnTo>
                    <a:lnTo>
                      <a:pt x="333" y="25"/>
                    </a:lnTo>
                    <a:lnTo>
                      <a:pt x="343" y="20"/>
                    </a:lnTo>
                    <a:lnTo>
                      <a:pt x="348" y="20"/>
                    </a:lnTo>
                    <a:lnTo>
                      <a:pt x="353" y="20"/>
                    </a:lnTo>
                    <a:lnTo>
                      <a:pt x="363" y="20"/>
                    </a:lnTo>
                    <a:lnTo>
                      <a:pt x="368" y="20"/>
                    </a:lnTo>
                    <a:lnTo>
                      <a:pt x="373" y="20"/>
                    </a:lnTo>
                    <a:lnTo>
                      <a:pt x="383" y="20"/>
                    </a:lnTo>
                    <a:lnTo>
                      <a:pt x="388" y="20"/>
                    </a:lnTo>
                    <a:lnTo>
                      <a:pt x="393" y="20"/>
                    </a:lnTo>
                    <a:lnTo>
                      <a:pt x="402" y="15"/>
                    </a:lnTo>
                    <a:lnTo>
                      <a:pt x="407" y="15"/>
                    </a:lnTo>
                    <a:lnTo>
                      <a:pt x="412" y="15"/>
                    </a:lnTo>
                    <a:lnTo>
                      <a:pt x="422" y="15"/>
                    </a:lnTo>
                    <a:lnTo>
                      <a:pt x="427" y="15"/>
                    </a:lnTo>
                    <a:lnTo>
                      <a:pt x="432" y="15"/>
                    </a:lnTo>
                    <a:lnTo>
                      <a:pt x="442" y="15"/>
                    </a:lnTo>
                    <a:lnTo>
                      <a:pt x="447" y="15"/>
                    </a:lnTo>
                    <a:lnTo>
                      <a:pt x="452" y="15"/>
                    </a:lnTo>
                    <a:lnTo>
                      <a:pt x="462" y="10"/>
                    </a:lnTo>
                    <a:lnTo>
                      <a:pt x="467" y="10"/>
                    </a:lnTo>
                    <a:lnTo>
                      <a:pt x="472" y="10"/>
                    </a:lnTo>
                    <a:lnTo>
                      <a:pt x="482" y="10"/>
                    </a:lnTo>
                    <a:lnTo>
                      <a:pt x="487" y="10"/>
                    </a:lnTo>
                    <a:lnTo>
                      <a:pt x="492" y="10"/>
                    </a:lnTo>
                    <a:lnTo>
                      <a:pt x="502" y="10"/>
                    </a:lnTo>
                    <a:lnTo>
                      <a:pt x="507" y="10"/>
                    </a:lnTo>
                    <a:lnTo>
                      <a:pt x="512" y="10"/>
                    </a:lnTo>
                    <a:lnTo>
                      <a:pt x="522" y="10"/>
                    </a:lnTo>
                    <a:lnTo>
                      <a:pt x="527" y="5"/>
                    </a:lnTo>
                    <a:lnTo>
                      <a:pt x="532" y="5"/>
                    </a:lnTo>
                    <a:lnTo>
                      <a:pt x="541" y="5"/>
                    </a:lnTo>
                    <a:lnTo>
                      <a:pt x="546" y="5"/>
                    </a:lnTo>
                    <a:lnTo>
                      <a:pt x="551" y="5"/>
                    </a:lnTo>
                    <a:lnTo>
                      <a:pt x="561" y="5"/>
                    </a:lnTo>
                    <a:lnTo>
                      <a:pt x="566" y="5"/>
                    </a:lnTo>
                    <a:lnTo>
                      <a:pt x="571" y="5"/>
                    </a:lnTo>
                    <a:lnTo>
                      <a:pt x="581" y="5"/>
                    </a:lnTo>
                    <a:lnTo>
                      <a:pt x="586" y="5"/>
                    </a:lnTo>
                    <a:lnTo>
                      <a:pt x="591" y="5"/>
                    </a:lnTo>
                    <a:lnTo>
                      <a:pt x="601" y="0"/>
                    </a:lnTo>
                    <a:lnTo>
                      <a:pt x="606" y="0"/>
                    </a:lnTo>
                    <a:lnTo>
                      <a:pt x="611" y="0"/>
                    </a:lnTo>
                  </a:path>
                </a:pathLst>
              </a:custGeom>
              <a:noFill/>
              <a:ln w="31750">
                <a:solidFill>
                  <a:srgbClr val="00339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cxnSp>
          <p:nvCxnSpPr>
            <p:cNvPr id="211" name="Straight Connector 210"/>
            <p:cNvCxnSpPr/>
            <p:nvPr/>
          </p:nvCxnSpPr>
          <p:spPr bwMode="auto">
            <a:xfrm>
              <a:off x="4114800" y="5588000"/>
              <a:ext cx="10160" cy="9347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12" name="Object 150"/>
            <p:cNvGraphicFramePr>
              <a:graphicFrameLocks noChangeAspect="1"/>
            </p:cNvGraphicFramePr>
            <p:nvPr/>
          </p:nvGraphicFramePr>
          <p:xfrm>
            <a:off x="4124008" y="5123498"/>
            <a:ext cx="941387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71" name="Equation" r:id="rId19" imgW="507960" imgH="241200" progId="Equation.DSMT4">
                    <p:embed/>
                  </p:oleObj>
                </mc:Choice>
                <mc:Fallback>
                  <p:oleObj name="Equation" r:id="rId19" imgW="507960" imgH="2412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008" y="5123498"/>
                          <a:ext cx="941387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" name="Object 150"/>
            <p:cNvGraphicFramePr>
              <a:graphicFrameLocks noChangeAspect="1"/>
            </p:cNvGraphicFramePr>
            <p:nvPr/>
          </p:nvGraphicFramePr>
          <p:xfrm>
            <a:off x="3662363" y="5326380"/>
            <a:ext cx="422275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72" name="Equation" r:id="rId21" imgW="228600" imgH="228600" progId="Equation.DSMT4">
                    <p:embed/>
                  </p:oleObj>
                </mc:Choice>
                <mc:Fallback>
                  <p:oleObj name="Equation" r:id="rId21" imgW="228600" imgH="2286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363" y="5326380"/>
                          <a:ext cx="422275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4" name="Straight Arrow Connector 213"/>
            <p:cNvCxnSpPr/>
            <p:nvPr/>
          </p:nvCxnSpPr>
          <p:spPr bwMode="auto">
            <a:xfrm flipV="1">
              <a:off x="3647440" y="5699760"/>
              <a:ext cx="497840" cy="101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0"/>
            <a:ext cx="8229600" cy="1143000"/>
          </a:xfrm>
        </p:spPr>
        <p:txBody>
          <a:bodyPr/>
          <a:lstStyle/>
          <a:p>
            <a:r>
              <a:rPr lang="en-US" sz="3200" dirty="0" err="1" smtClean="0"/>
              <a:t>Verdet</a:t>
            </a:r>
            <a:r>
              <a:rPr lang="en-US" sz="3200" dirty="0" smtClean="0"/>
              <a:t> constant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76767"/>
              </p:ext>
            </p:extLst>
          </p:nvPr>
        </p:nvGraphicFramePr>
        <p:xfrm>
          <a:off x="388938" y="811108"/>
          <a:ext cx="5625465" cy="6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6" name="Equation" r:id="rId3" imgW="3504960" imgH="393480" progId="Equation.DSMT4">
                  <p:embed/>
                </p:oleObj>
              </mc:Choice>
              <mc:Fallback>
                <p:oleObj name="Equation" r:id="rId3" imgW="3504960" imgH="393480" progId="Equation.DSMT4">
                  <p:embed/>
                  <p:pic>
                    <p:nvPicPr>
                      <p:cNvPr id="183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811108"/>
                        <a:ext cx="5625465" cy="63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287" y="2135767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shift between two circular polarizations </a:t>
            </a:r>
            <a:endParaRPr lang="en-US" dirty="0"/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603165"/>
              </p:ext>
            </p:extLst>
          </p:nvPr>
        </p:nvGraphicFramePr>
        <p:xfrm>
          <a:off x="159968" y="2473207"/>
          <a:ext cx="72818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7" name="Equation" r:id="rId5" imgW="5232240" imgH="419040" progId="Equation.DSMT4">
                  <p:embed/>
                </p:oleObj>
              </mc:Choice>
              <mc:Fallback>
                <p:oleObj name="Equation" r:id="rId5" imgW="5232240" imgH="419040" progId="Equation.DSMT4">
                  <p:embed/>
                  <p:pic>
                    <p:nvPicPr>
                      <p:cNvPr id="183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68" y="2473207"/>
                        <a:ext cx="72818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650294"/>
              </p:ext>
            </p:extLst>
          </p:nvPr>
        </p:nvGraphicFramePr>
        <p:xfrm>
          <a:off x="622031" y="1456067"/>
          <a:ext cx="45989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8" name="Equation" r:id="rId7" imgW="3162240" imgH="507960" progId="Equation.DSMT4">
                  <p:embed/>
                </p:oleObj>
              </mc:Choice>
              <mc:Fallback>
                <p:oleObj name="Equation" r:id="rId7" imgW="3162240" imgH="507960" progId="Equation.DSMT4">
                  <p:embed/>
                  <p:pic>
                    <p:nvPicPr>
                      <p:cNvPr id="183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031" y="1456067"/>
                        <a:ext cx="459898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3770" y="3187495"/>
            <a:ext cx="167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Verdet</a:t>
            </a:r>
            <a:r>
              <a:rPr lang="en-US" sz="1600" i="1" dirty="0" smtClean="0"/>
              <a:t> constant </a:t>
            </a:r>
            <a:endParaRPr lang="en-US" sz="1600" i="1" dirty="0"/>
          </a:p>
        </p:txBody>
      </p:sp>
      <p:graphicFrame>
        <p:nvGraphicFramePr>
          <p:cNvPr id="18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64424"/>
              </p:ext>
            </p:extLst>
          </p:nvPr>
        </p:nvGraphicFramePr>
        <p:xfrm>
          <a:off x="2762652" y="3044548"/>
          <a:ext cx="25320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9" name="Equation" r:id="rId9" imgW="1841400" imgH="393480" progId="Equation.DSMT4">
                  <p:embed/>
                </p:oleObj>
              </mc:Choice>
              <mc:Fallback>
                <p:oleObj name="Equation" r:id="rId9" imgW="1841400" imgH="393480" progId="Equation.DSMT4">
                  <p:embed/>
                  <p:pic>
                    <p:nvPicPr>
                      <p:cNvPr id="183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652" y="3044548"/>
                        <a:ext cx="25320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659451" y="179729"/>
            <a:ext cx="2139538" cy="1899920"/>
            <a:chOff x="6390640" y="904240"/>
            <a:chExt cx="2139538" cy="1899920"/>
          </a:xfrm>
        </p:grpSpPr>
        <p:sp>
          <p:nvSpPr>
            <p:cNvPr id="18" name="Oval 17"/>
            <p:cNvSpPr/>
            <p:nvPr/>
          </p:nvSpPr>
          <p:spPr bwMode="auto">
            <a:xfrm>
              <a:off x="6705600" y="1432560"/>
              <a:ext cx="436880" cy="8331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406640" y="1920240"/>
              <a:ext cx="436880" cy="833120"/>
            </a:xfrm>
            <a:prstGeom prst="ellips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1" name="Straight Connector 20"/>
            <p:cNvCxnSpPr>
              <a:stCxn id="40" idx="0"/>
              <a:endCxn id="19" idx="4"/>
            </p:cNvCxnSpPr>
            <p:nvPr/>
          </p:nvCxnSpPr>
          <p:spPr bwMode="auto">
            <a:xfrm>
              <a:off x="6908800" y="2265680"/>
              <a:ext cx="716280" cy="48768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964680" y="1442720"/>
              <a:ext cx="701040" cy="48768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8" idx="0"/>
            </p:cNvCxnSpPr>
            <p:nvPr/>
          </p:nvCxnSpPr>
          <p:spPr bwMode="auto">
            <a:xfrm flipV="1">
              <a:off x="6924040" y="1422400"/>
              <a:ext cx="736600" cy="101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9" idx="0"/>
            </p:cNvCxnSpPr>
            <p:nvPr/>
          </p:nvCxnSpPr>
          <p:spPr bwMode="auto">
            <a:xfrm>
              <a:off x="7625080" y="1920240"/>
              <a:ext cx="513080" cy="203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7294880" y="1432560"/>
              <a:ext cx="751840" cy="5283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7620000" y="2326640"/>
              <a:ext cx="741680" cy="47752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178800" y="22453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43520" y="1452880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flipH="1" flipV="1">
              <a:off x="6390640" y="1564640"/>
              <a:ext cx="1320800" cy="822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Arc 39"/>
            <p:cNvSpPr/>
            <p:nvPr/>
          </p:nvSpPr>
          <p:spPr bwMode="auto">
            <a:xfrm rot="16200000">
              <a:off x="6492240" y="1635760"/>
              <a:ext cx="833120" cy="426720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68160" y="904240"/>
              <a:ext cx="1603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Faraday's cell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0911" y="2959864"/>
            <a:ext cx="2047240" cy="3314516"/>
            <a:chOff x="6865191" y="2762375"/>
            <a:chExt cx="2047240" cy="3314516"/>
          </a:xfrm>
        </p:grpSpPr>
        <p:pic>
          <p:nvPicPr>
            <p:cNvPr id="189447" name="Picture 7" descr="Émile Verdet - Wikipedia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5191" y="2762375"/>
              <a:ext cx="2047240" cy="2442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66104" y="5153561"/>
              <a:ext cx="149278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Émile</a:t>
              </a:r>
              <a:r>
                <a:rPr lang="en-US" dirty="0"/>
                <a:t> </a:t>
              </a:r>
              <a:r>
                <a:rPr lang="en-US" dirty="0" err="1" smtClean="0"/>
                <a:t>Verdet</a:t>
              </a:r>
              <a:endParaRPr lang="en-US" dirty="0" smtClean="0"/>
            </a:p>
            <a:p>
              <a:r>
                <a:rPr lang="en-US" dirty="0" smtClean="0"/>
                <a:t>1824-1866</a:t>
              </a:r>
            </a:p>
            <a:p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21424" y="4319328"/>
            <a:ext cx="2172390" cy="905056"/>
            <a:chOff x="5265829" y="3999544"/>
            <a:chExt cx="2172390" cy="1672049"/>
          </a:xfrm>
        </p:grpSpPr>
        <p:sp>
          <p:nvSpPr>
            <p:cNvPr id="39" name="TextBox 38"/>
            <p:cNvSpPr txBox="1"/>
            <p:nvPr/>
          </p:nvSpPr>
          <p:spPr>
            <a:xfrm>
              <a:off x="5265829" y="3999544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magnitude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8661" y="4477526"/>
              <a:ext cx="1563313" cy="1194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V~10 rad/</a:t>
              </a:r>
              <a:r>
                <a:rPr lang="en-US" dirty="0" err="1" smtClean="0"/>
                <a:t>T.m</a:t>
              </a:r>
              <a:endParaRPr lang="en-US" dirty="0" smtClean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2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err="1"/>
              <a:t>Verdet</a:t>
            </a:r>
            <a:r>
              <a:rPr lang="en-US" sz="3200" dirty="0"/>
              <a:t> </a:t>
            </a:r>
            <a:r>
              <a:rPr lang="en-US" sz="3200" dirty="0" smtClean="0"/>
              <a:t>constant of different materials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86025" y="1523107"/>
            <a:ext cx="406717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Mater</a:t>
            </a:r>
            <a:r>
              <a:rPr lang="en-US" sz="1400" dirty="0" smtClean="0">
                <a:solidFill>
                  <a:srgbClr val="3A3C39"/>
                </a:solidFill>
                <a:latin typeface="+mn-lt"/>
              </a:rPr>
              <a:t>i</a:t>
            </a:r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a</a:t>
            </a:r>
            <a:r>
              <a:rPr lang="en-US" sz="1400" dirty="0" smtClean="0">
                <a:solidFill>
                  <a:srgbClr val="3A3C39"/>
                </a:solidFill>
                <a:latin typeface="+mn-lt"/>
              </a:rPr>
              <a:t>l 		</a:t>
            </a:r>
            <a:r>
              <a:rPr lang="el-GR" sz="1400" dirty="0" smtClean="0">
                <a:solidFill>
                  <a:srgbClr val="717472"/>
                </a:solidFill>
                <a:latin typeface="+mn-lt"/>
                <a:cs typeface="Arial" panose="020B0604020202020204" pitchFamily="34" charset="0"/>
              </a:rPr>
              <a:t>λ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(</a:t>
            </a:r>
            <a:r>
              <a:rPr lang="en-US" sz="1400" dirty="0" smtClean="0">
                <a:solidFill>
                  <a:srgbClr val="505250"/>
                </a:solidFill>
                <a:latin typeface="+mn-lt"/>
              </a:rPr>
              <a:t>nm</a:t>
            </a:r>
            <a:r>
              <a:rPr lang="en-US" sz="1400" dirty="0">
                <a:solidFill>
                  <a:srgbClr val="868986"/>
                </a:solidFill>
                <a:latin typeface="+mn-lt"/>
              </a:rPr>
              <a:t>) </a:t>
            </a:r>
            <a:r>
              <a:rPr lang="en-US" sz="1400" dirty="0" smtClean="0">
                <a:solidFill>
                  <a:srgbClr val="868986"/>
                </a:solidFill>
                <a:latin typeface="+mn-lt"/>
              </a:rPr>
              <a:t>	</a:t>
            </a:r>
            <a:r>
              <a:rPr lang="en-US" sz="1400" dirty="0" smtClean="0">
                <a:solidFill>
                  <a:srgbClr val="505250"/>
                </a:solidFill>
                <a:latin typeface="+mn-lt"/>
              </a:rPr>
              <a:t>V </a:t>
            </a:r>
            <a:r>
              <a:rPr lang="en-US" sz="1400" dirty="0">
                <a:solidFill>
                  <a:srgbClr val="868986"/>
                </a:solidFill>
                <a:latin typeface="+mn-lt"/>
              </a:rPr>
              <a:t>(</a:t>
            </a:r>
            <a:r>
              <a:rPr lang="en-US" sz="1400" dirty="0">
                <a:solidFill>
                  <a:srgbClr val="505250"/>
                </a:solidFill>
                <a:latin typeface="+mn-lt"/>
              </a:rPr>
              <a:t>rad </a:t>
            </a:r>
            <a:r>
              <a:rPr lang="en-US" sz="1400" dirty="0" smtClean="0">
                <a:solidFill>
                  <a:srgbClr val="505250"/>
                </a:solidFill>
                <a:latin typeface="+mn-lt"/>
              </a:rPr>
              <a:t>T</a:t>
            </a:r>
            <a:r>
              <a:rPr lang="en-US" sz="1400" baseline="30000" dirty="0" smtClean="0">
                <a:solidFill>
                  <a:srgbClr val="505250"/>
                </a:solidFill>
                <a:latin typeface="+mn-lt"/>
              </a:rPr>
              <a:t>-1</a:t>
            </a:r>
            <a:r>
              <a:rPr lang="en-US" sz="1400" dirty="0">
                <a:solidFill>
                  <a:srgbClr val="717472"/>
                </a:solidFill>
                <a:latin typeface="+mn-lt"/>
              </a:rPr>
              <a:t>)</a:t>
            </a:r>
            <a:endParaRPr lang="en-US" sz="1400" dirty="0">
              <a:solidFill>
                <a:srgbClr val="868986"/>
              </a:solidFill>
              <a:latin typeface="+mn-lt"/>
            </a:endParaRPr>
          </a:p>
          <a:p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Water    		589.3	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3.8</a:t>
            </a:r>
            <a:r>
              <a:rPr lang="en-US" sz="1400" dirty="0" smtClean="0">
                <a:solidFill>
                  <a:srgbClr val="505250"/>
                </a:solidFill>
                <a:latin typeface="+mn-lt"/>
              </a:rPr>
              <a:t>1</a:t>
            </a:r>
            <a:endParaRPr lang="en-US" sz="1400" dirty="0">
              <a:solidFill>
                <a:srgbClr val="505250"/>
              </a:solidFill>
              <a:latin typeface="+mn-lt"/>
            </a:endParaRPr>
          </a:p>
          <a:p>
            <a:r>
              <a:rPr lang="it-IT" sz="1400" dirty="0">
                <a:solidFill>
                  <a:srgbClr val="505250"/>
                </a:solidFill>
                <a:latin typeface="+mn-lt"/>
              </a:rPr>
              <a:t>Diamond </a:t>
            </a:r>
            <a:r>
              <a:rPr lang="it-IT" sz="1400" dirty="0" smtClean="0">
                <a:solidFill>
                  <a:srgbClr val="505250"/>
                </a:solidFill>
                <a:latin typeface="+mn-lt"/>
              </a:rPr>
              <a:t>	589.3 	</a:t>
            </a:r>
            <a:r>
              <a:rPr lang="it-IT" sz="1400" dirty="0" smtClean="0">
                <a:solidFill>
                  <a:srgbClr val="616462"/>
                </a:solidFill>
                <a:latin typeface="+mn-lt"/>
              </a:rPr>
              <a:t>4.68</a:t>
            </a:r>
            <a:endParaRPr lang="it-IT" sz="1400" dirty="0">
              <a:solidFill>
                <a:srgbClr val="616462"/>
              </a:solidFill>
              <a:latin typeface="+mn-lt"/>
            </a:endParaRPr>
          </a:p>
          <a:p>
            <a:r>
              <a:rPr lang="en-US" sz="1400" dirty="0">
                <a:solidFill>
                  <a:srgbClr val="505250"/>
                </a:solidFill>
                <a:latin typeface="+mn-lt"/>
              </a:rPr>
              <a:t>Quart</a:t>
            </a:r>
            <a:r>
              <a:rPr lang="en-US" sz="1400" dirty="0">
                <a:solidFill>
                  <a:srgbClr val="717472"/>
                </a:solidFill>
                <a:latin typeface="+mn-lt"/>
              </a:rPr>
              <a:t>z 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		</a:t>
            </a:r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589.3 	</a:t>
            </a:r>
            <a:r>
              <a:rPr lang="en-US" sz="1400" dirty="0" smtClean="0">
                <a:solidFill>
                  <a:srgbClr val="505250"/>
                </a:solidFill>
                <a:latin typeface="+mn-lt"/>
              </a:rPr>
              <a:t>4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.84</a:t>
            </a:r>
            <a:endParaRPr lang="en-US" sz="1400" dirty="0">
              <a:solidFill>
                <a:srgbClr val="717472"/>
              </a:solidFill>
              <a:latin typeface="+mn-lt"/>
            </a:endParaRPr>
          </a:p>
          <a:p>
            <a:r>
              <a:rPr lang="en-US" sz="1400" dirty="0">
                <a:solidFill>
                  <a:srgbClr val="616462"/>
                </a:solidFill>
                <a:latin typeface="+mn-lt"/>
              </a:rPr>
              <a:t>Light </a:t>
            </a:r>
            <a:r>
              <a:rPr lang="en-US" sz="1400" dirty="0">
                <a:solidFill>
                  <a:srgbClr val="505250"/>
                </a:solidFill>
                <a:latin typeface="+mn-lt"/>
              </a:rPr>
              <a:t>flint </a:t>
            </a:r>
            <a:r>
              <a:rPr lang="en-US" sz="1400" dirty="0">
                <a:solidFill>
                  <a:srgbClr val="717472"/>
                </a:solidFill>
                <a:latin typeface="+mn-lt"/>
              </a:rPr>
              <a:t>g</a:t>
            </a:r>
            <a:r>
              <a:rPr lang="en-US" sz="1400" dirty="0">
                <a:solidFill>
                  <a:srgbClr val="3A3C39"/>
                </a:solidFill>
                <a:latin typeface="+mn-lt"/>
              </a:rPr>
              <a:t>l</a:t>
            </a:r>
            <a:r>
              <a:rPr lang="en-US" sz="1400" dirty="0">
                <a:solidFill>
                  <a:srgbClr val="717472"/>
                </a:solidFill>
                <a:latin typeface="+mn-lt"/>
              </a:rPr>
              <a:t>ass 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	589.3 </a:t>
            </a:r>
            <a:r>
              <a:rPr lang="en-US" sz="1400" dirty="0">
                <a:solidFill>
                  <a:srgbClr val="616462"/>
                </a:solidFill>
                <a:latin typeface="+mn-lt"/>
              </a:rPr>
              <a:t>	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9</a:t>
            </a:r>
            <a:r>
              <a:rPr lang="en-US" sz="1400" dirty="0" smtClean="0">
                <a:solidFill>
                  <a:srgbClr val="505250"/>
                </a:solidFill>
                <a:latin typeface="+mn-lt"/>
              </a:rPr>
              <a:t>.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23</a:t>
            </a:r>
            <a:endParaRPr lang="en-US" sz="1400" dirty="0">
              <a:solidFill>
                <a:srgbClr val="717472"/>
              </a:solidFill>
              <a:latin typeface="+mn-lt"/>
            </a:endParaRPr>
          </a:p>
          <a:p>
            <a:r>
              <a:rPr lang="en-US" sz="1400" dirty="0">
                <a:solidFill>
                  <a:srgbClr val="616462"/>
                </a:solidFill>
                <a:latin typeface="+mn-lt"/>
              </a:rPr>
              <a:t>CS</a:t>
            </a:r>
            <a:r>
              <a:rPr lang="en-US" sz="1400" baseline="-25000" dirty="0">
                <a:solidFill>
                  <a:srgbClr val="868986"/>
                </a:solidFill>
                <a:latin typeface="+mn-lt"/>
              </a:rPr>
              <a:t>2</a:t>
            </a:r>
            <a:r>
              <a:rPr lang="en-US" sz="1400" dirty="0">
                <a:solidFill>
                  <a:srgbClr val="868986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rgbClr val="868986"/>
                </a:solidFill>
                <a:latin typeface="+mn-lt"/>
              </a:rPr>
              <a:t>		</a:t>
            </a:r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589.3 	</a:t>
            </a:r>
            <a:r>
              <a:rPr lang="en-US" sz="1400" dirty="0" smtClean="0">
                <a:solidFill>
                  <a:srgbClr val="505250"/>
                </a:solidFill>
                <a:latin typeface="+mn-lt"/>
              </a:rPr>
              <a:t>1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2.3</a:t>
            </a:r>
            <a:endParaRPr lang="en-US" sz="1400" dirty="0">
              <a:solidFill>
                <a:srgbClr val="717472"/>
              </a:solidFill>
              <a:latin typeface="+mn-lt"/>
            </a:endParaRPr>
          </a:p>
          <a:p>
            <a:r>
              <a:rPr lang="nb-NO" sz="1400" dirty="0" smtClean="0">
                <a:solidFill>
                  <a:srgbClr val="505250"/>
                </a:solidFill>
                <a:latin typeface="+mn-lt"/>
              </a:rPr>
              <a:t>Pr</a:t>
            </a:r>
            <a:r>
              <a:rPr lang="nb-NO" sz="1400" baseline="30000" dirty="0" smtClean="0">
                <a:solidFill>
                  <a:srgbClr val="505250"/>
                </a:solidFill>
                <a:latin typeface="+mn-lt"/>
              </a:rPr>
              <a:t>3</a:t>
            </a:r>
            <a:r>
              <a:rPr lang="nb-NO" sz="1400" baseline="30000" dirty="0" smtClean="0">
                <a:solidFill>
                  <a:srgbClr val="868986"/>
                </a:solidFill>
                <a:latin typeface="+mn-lt"/>
              </a:rPr>
              <a:t>+ </a:t>
            </a:r>
            <a:r>
              <a:rPr lang="nb-NO" sz="1400" dirty="0">
                <a:solidFill>
                  <a:srgbClr val="717472"/>
                </a:solidFill>
                <a:latin typeface="+mn-lt"/>
              </a:rPr>
              <a:t>-</a:t>
            </a:r>
            <a:r>
              <a:rPr lang="nb-NO" sz="1400" dirty="0">
                <a:solidFill>
                  <a:srgbClr val="505250"/>
                </a:solidFill>
                <a:latin typeface="+mn-lt"/>
              </a:rPr>
              <a:t>B </a:t>
            </a:r>
            <a:r>
              <a:rPr lang="nb-NO" sz="1400" dirty="0">
                <a:solidFill>
                  <a:srgbClr val="717472"/>
                </a:solidFill>
                <a:latin typeface="+mn-lt"/>
              </a:rPr>
              <a:t>g</a:t>
            </a:r>
            <a:r>
              <a:rPr lang="nb-NO" sz="1400" dirty="0">
                <a:solidFill>
                  <a:srgbClr val="505250"/>
                </a:solidFill>
                <a:latin typeface="+mn-lt"/>
              </a:rPr>
              <a:t>l</a:t>
            </a:r>
            <a:r>
              <a:rPr lang="nb-NO" sz="1400" dirty="0">
                <a:solidFill>
                  <a:srgbClr val="717472"/>
                </a:solidFill>
                <a:latin typeface="+mn-lt"/>
              </a:rPr>
              <a:t>ass </a:t>
            </a:r>
            <a:r>
              <a:rPr lang="nb-NO" sz="1400" dirty="0" smtClean="0">
                <a:solidFill>
                  <a:srgbClr val="717472"/>
                </a:solidFill>
                <a:latin typeface="+mn-lt"/>
              </a:rPr>
              <a:t>	</a:t>
            </a:r>
            <a:r>
              <a:rPr lang="nb-NO" sz="1400" dirty="0" smtClean="0">
                <a:solidFill>
                  <a:srgbClr val="616462"/>
                </a:solidFill>
                <a:latin typeface="+mn-lt"/>
              </a:rPr>
              <a:t>670 	-</a:t>
            </a:r>
            <a:r>
              <a:rPr lang="nb-NO" sz="1400" dirty="0" smtClean="0">
                <a:solidFill>
                  <a:srgbClr val="868986"/>
                </a:solidFill>
                <a:latin typeface="+mn-lt"/>
              </a:rPr>
              <a:t>7</a:t>
            </a:r>
            <a:r>
              <a:rPr lang="nb-NO" sz="1400" dirty="0" smtClean="0">
                <a:solidFill>
                  <a:srgbClr val="616462"/>
                </a:solidFill>
                <a:latin typeface="+mn-lt"/>
              </a:rPr>
              <a:t>0.7</a:t>
            </a:r>
            <a:endParaRPr lang="nb-NO" sz="1400" dirty="0">
              <a:solidFill>
                <a:srgbClr val="616462"/>
              </a:solidFill>
              <a:latin typeface="+mn-lt"/>
            </a:endParaRPr>
          </a:p>
          <a:p>
            <a:r>
              <a:rPr lang="nb-NO" sz="1400" dirty="0">
                <a:solidFill>
                  <a:srgbClr val="505250"/>
                </a:solidFill>
                <a:latin typeface="+mn-lt"/>
              </a:rPr>
              <a:t>Pr</a:t>
            </a:r>
            <a:r>
              <a:rPr lang="nb-NO" sz="1400" baseline="30000" dirty="0">
                <a:solidFill>
                  <a:srgbClr val="505250"/>
                </a:solidFill>
                <a:latin typeface="+mn-lt"/>
              </a:rPr>
              <a:t>3</a:t>
            </a:r>
            <a:r>
              <a:rPr lang="nb-NO" sz="1400" baseline="30000" dirty="0">
                <a:solidFill>
                  <a:srgbClr val="868986"/>
                </a:solidFill>
                <a:latin typeface="+mn-lt"/>
              </a:rPr>
              <a:t>+ </a:t>
            </a:r>
            <a:r>
              <a:rPr lang="nb-NO" sz="1400" dirty="0" smtClean="0">
                <a:solidFill>
                  <a:srgbClr val="717472"/>
                </a:solidFill>
                <a:latin typeface="+mn-lt"/>
              </a:rPr>
              <a:t>-</a:t>
            </a:r>
            <a:r>
              <a:rPr lang="en-US" sz="1400" dirty="0" smtClean="0">
                <a:solidFill>
                  <a:srgbClr val="868986"/>
                </a:solidFill>
                <a:latin typeface="+mn-lt"/>
              </a:rPr>
              <a:t>A</a:t>
            </a:r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l</a:t>
            </a:r>
            <a:r>
              <a:rPr lang="en-US" sz="1400" dirty="0" smtClean="0">
                <a:solidFill>
                  <a:srgbClr val="868986"/>
                </a:solidFill>
                <a:latin typeface="+mn-lt"/>
              </a:rPr>
              <a:t>- </a:t>
            </a:r>
            <a:r>
              <a:rPr lang="en-US" sz="1400" dirty="0">
                <a:solidFill>
                  <a:srgbClr val="616462"/>
                </a:solidFill>
                <a:latin typeface="+mn-lt"/>
              </a:rPr>
              <a:t>Si </a:t>
            </a:r>
            <a:r>
              <a:rPr lang="en-US" sz="1400" dirty="0">
                <a:solidFill>
                  <a:srgbClr val="717472"/>
                </a:solidFill>
                <a:latin typeface="+mn-lt"/>
              </a:rPr>
              <a:t>glass 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	</a:t>
            </a:r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700 </a:t>
            </a:r>
            <a:r>
              <a:rPr lang="en-US" sz="1400" dirty="0" smtClean="0">
                <a:solidFill>
                  <a:srgbClr val="797F98"/>
                </a:solidFill>
                <a:latin typeface="+mn-lt"/>
              </a:rPr>
              <a:t>	-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57.6</a:t>
            </a:r>
            <a:endParaRPr lang="en-US" sz="1400" dirty="0">
              <a:solidFill>
                <a:srgbClr val="717472"/>
              </a:solidFill>
              <a:latin typeface="+mn-lt"/>
            </a:endParaRPr>
          </a:p>
          <a:p>
            <a:r>
              <a:rPr lang="it-IT" sz="1400" dirty="0">
                <a:solidFill>
                  <a:srgbClr val="505250"/>
                </a:solidFill>
                <a:latin typeface="+mn-lt"/>
              </a:rPr>
              <a:t>Tb</a:t>
            </a:r>
            <a:r>
              <a:rPr lang="it-IT" sz="1400" baseline="30000" dirty="0">
                <a:solidFill>
                  <a:srgbClr val="868986"/>
                </a:solidFill>
                <a:latin typeface="+mn-lt"/>
              </a:rPr>
              <a:t>3</a:t>
            </a:r>
            <a:r>
              <a:rPr lang="it-IT" sz="1400" baseline="30000" dirty="0">
                <a:solidFill>
                  <a:srgbClr val="A0A4A3"/>
                </a:solidFill>
                <a:latin typeface="+mn-lt"/>
              </a:rPr>
              <a:t>+ </a:t>
            </a:r>
            <a:r>
              <a:rPr lang="it-IT" sz="1400" dirty="0">
                <a:solidFill>
                  <a:srgbClr val="717472"/>
                </a:solidFill>
                <a:latin typeface="+mn-lt"/>
              </a:rPr>
              <a:t>- </a:t>
            </a:r>
            <a:r>
              <a:rPr lang="it-IT" sz="1400" dirty="0">
                <a:solidFill>
                  <a:srgbClr val="505250"/>
                </a:solidFill>
                <a:latin typeface="+mn-lt"/>
              </a:rPr>
              <a:t>Al</a:t>
            </a:r>
            <a:r>
              <a:rPr lang="it-IT" sz="1400" dirty="0">
                <a:solidFill>
                  <a:srgbClr val="717472"/>
                </a:solidFill>
                <a:latin typeface="+mn-lt"/>
              </a:rPr>
              <a:t>- </a:t>
            </a:r>
            <a:r>
              <a:rPr lang="it-IT" sz="1400" dirty="0">
                <a:solidFill>
                  <a:srgbClr val="505250"/>
                </a:solidFill>
                <a:latin typeface="+mn-lt"/>
              </a:rPr>
              <a:t>Si </a:t>
            </a:r>
            <a:r>
              <a:rPr lang="it-IT" sz="1400" dirty="0">
                <a:solidFill>
                  <a:srgbClr val="717472"/>
                </a:solidFill>
                <a:latin typeface="+mn-lt"/>
              </a:rPr>
              <a:t>g</a:t>
            </a:r>
            <a:r>
              <a:rPr lang="it-IT" sz="1400" dirty="0">
                <a:solidFill>
                  <a:srgbClr val="3A3C39"/>
                </a:solidFill>
                <a:latin typeface="+mn-lt"/>
              </a:rPr>
              <a:t>l</a:t>
            </a:r>
            <a:r>
              <a:rPr lang="it-IT" sz="1400" dirty="0">
                <a:solidFill>
                  <a:srgbClr val="717472"/>
                </a:solidFill>
                <a:latin typeface="+mn-lt"/>
              </a:rPr>
              <a:t>ass </a:t>
            </a:r>
            <a:r>
              <a:rPr lang="it-IT" sz="1400" dirty="0" smtClean="0">
                <a:solidFill>
                  <a:srgbClr val="717472"/>
                </a:solidFill>
                <a:latin typeface="+mn-lt"/>
              </a:rPr>
              <a:t>	70</a:t>
            </a:r>
            <a:r>
              <a:rPr lang="it-IT" sz="1400" dirty="0" smtClean="0">
                <a:solidFill>
                  <a:srgbClr val="505250"/>
                </a:solidFill>
                <a:latin typeface="+mn-lt"/>
              </a:rPr>
              <a:t>0 	-</a:t>
            </a:r>
            <a:r>
              <a:rPr lang="it-IT" sz="1400" dirty="0" smtClean="0">
                <a:solidFill>
                  <a:srgbClr val="717472"/>
                </a:solidFill>
                <a:latin typeface="+mn-lt"/>
              </a:rPr>
              <a:t>62.8</a:t>
            </a:r>
            <a:endParaRPr lang="it-IT" sz="1400" dirty="0">
              <a:solidFill>
                <a:srgbClr val="717472"/>
              </a:solidFill>
              <a:latin typeface="+mn-lt"/>
            </a:endParaRPr>
          </a:p>
          <a:p>
            <a:r>
              <a:rPr lang="it-IT" sz="1400" dirty="0">
                <a:solidFill>
                  <a:srgbClr val="505250"/>
                </a:solidFill>
                <a:latin typeface="+mn-lt"/>
              </a:rPr>
              <a:t>D</a:t>
            </a:r>
            <a:r>
              <a:rPr lang="it-IT" sz="1400" dirty="0">
                <a:solidFill>
                  <a:srgbClr val="717472"/>
                </a:solidFill>
                <a:latin typeface="+mn-lt"/>
              </a:rPr>
              <a:t>y</a:t>
            </a:r>
            <a:r>
              <a:rPr lang="it-IT" sz="1400" baseline="30000" dirty="0">
                <a:solidFill>
                  <a:srgbClr val="717472"/>
                </a:solidFill>
                <a:latin typeface="+mn-lt"/>
              </a:rPr>
              <a:t>3</a:t>
            </a:r>
            <a:r>
              <a:rPr lang="it-IT" sz="1400" baseline="30000" dirty="0" smtClean="0">
                <a:solidFill>
                  <a:srgbClr val="717472"/>
                </a:solidFill>
                <a:latin typeface="+mn-lt"/>
              </a:rPr>
              <a:t>+</a:t>
            </a:r>
            <a:r>
              <a:rPr lang="it-IT" sz="1400" dirty="0" smtClean="0">
                <a:solidFill>
                  <a:srgbClr val="868986"/>
                </a:solidFill>
                <a:latin typeface="+mn-lt"/>
              </a:rPr>
              <a:t>- </a:t>
            </a:r>
            <a:r>
              <a:rPr lang="it-IT" sz="1400" dirty="0">
                <a:solidFill>
                  <a:srgbClr val="616462"/>
                </a:solidFill>
                <a:latin typeface="+mn-lt"/>
              </a:rPr>
              <a:t>A</a:t>
            </a:r>
            <a:r>
              <a:rPr lang="it-IT" sz="1400" dirty="0">
                <a:solidFill>
                  <a:srgbClr val="3A3C39"/>
                </a:solidFill>
                <a:latin typeface="+mn-lt"/>
              </a:rPr>
              <a:t>l</a:t>
            </a:r>
            <a:r>
              <a:rPr lang="it-IT" sz="1400" dirty="0">
                <a:solidFill>
                  <a:srgbClr val="717472"/>
                </a:solidFill>
                <a:latin typeface="+mn-lt"/>
              </a:rPr>
              <a:t>-S</a:t>
            </a:r>
            <a:r>
              <a:rPr lang="it-IT" sz="1400" dirty="0">
                <a:solidFill>
                  <a:srgbClr val="505250"/>
                </a:solidFill>
                <a:latin typeface="+mn-lt"/>
              </a:rPr>
              <a:t>i </a:t>
            </a:r>
            <a:r>
              <a:rPr lang="it-IT" sz="1400" dirty="0">
                <a:solidFill>
                  <a:srgbClr val="717472"/>
                </a:solidFill>
                <a:latin typeface="+mn-lt"/>
              </a:rPr>
              <a:t>g</a:t>
            </a:r>
            <a:r>
              <a:rPr lang="it-IT" sz="1400" dirty="0">
                <a:solidFill>
                  <a:srgbClr val="505250"/>
                </a:solidFill>
                <a:latin typeface="+mn-lt"/>
              </a:rPr>
              <a:t>l</a:t>
            </a:r>
            <a:r>
              <a:rPr lang="it-IT" sz="1400" dirty="0">
                <a:solidFill>
                  <a:srgbClr val="717472"/>
                </a:solidFill>
                <a:latin typeface="+mn-lt"/>
              </a:rPr>
              <a:t>ass </a:t>
            </a:r>
            <a:r>
              <a:rPr lang="it-IT" sz="1400" dirty="0" smtClean="0">
                <a:solidFill>
                  <a:srgbClr val="717472"/>
                </a:solidFill>
                <a:latin typeface="+mn-lt"/>
              </a:rPr>
              <a:t>	700	-79</a:t>
            </a:r>
            <a:r>
              <a:rPr lang="it-IT" sz="1400" dirty="0" smtClean="0">
                <a:solidFill>
                  <a:srgbClr val="505250"/>
                </a:solidFill>
                <a:latin typeface="+mn-lt"/>
              </a:rPr>
              <a:t>.1</a:t>
            </a:r>
            <a:endParaRPr lang="it-IT" sz="1400" dirty="0">
              <a:solidFill>
                <a:srgbClr val="505250"/>
              </a:solidFill>
              <a:latin typeface="+mn-lt"/>
            </a:endParaRPr>
          </a:p>
          <a:p>
            <a:r>
              <a:rPr lang="nb-NO" sz="1400" dirty="0">
                <a:solidFill>
                  <a:srgbClr val="505250"/>
                </a:solidFill>
                <a:latin typeface="+mn-lt"/>
              </a:rPr>
              <a:t>Pr</a:t>
            </a:r>
            <a:r>
              <a:rPr lang="nb-NO" sz="1400" baseline="30000" dirty="0">
                <a:solidFill>
                  <a:srgbClr val="505250"/>
                </a:solidFill>
                <a:latin typeface="+mn-lt"/>
              </a:rPr>
              <a:t>3</a:t>
            </a:r>
            <a:r>
              <a:rPr lang="nb-NO" sz="1400" baseline="30000" dirty="0">
                <a:solidFill>
                  <a:srgbClr val="868986"/>
                </a:solidFill>
                <a:latin typeface="+mn-lt"/>
              </a:rPr>
              <a:t>+ </a:t>
            </a:r>
            <a:r>
              <a:rPr lang="nb-NO" sz="1400" dirty="0" smtClean="0">
                <a:solidFill>
                  <a:srgbClr val="717472"/>
                </a:solidFill>
                <a:latin typeface="+mn-lt"/>
              </a:rPr>
              <a:t>- </a:t>
            </a:r>
            <a:r>
              <a:rPr lang="nb-NO" sz="1400" dirty="0">
                <a:solidFill>
                  <a:srgbClr val="505250"/>
                </a:solidFill>
                <a:latin typeface="+mn-lt"/>
              </a:rPr>
              <a:t>P </a:t>
            </a:r>
            <a:r>
              <a:rPr lang="nb-NO" sz="1400" dirty="0">
                <a:solidFill>
                  <a:srgbClr val="717472"/>
                </a:solidFill>
                <a:latin typeface="+mn-lt"/>
              </a:rPr>
              <a:t>glass </a:t>
            </a:r>
            <a:r>
              <a:rPr lang="nb-NO" sz="1400" dirty="0" smtClean="0">
                <a:solidFill>
                  <a:srgbClr val="717472"/>
                </a:solidFill>
                <a:latin typeface="+mn-lt"/>
              </a:rPr>
              <a:t>	700 	-</a:t>
            </a:r>
            <a:r>
              <a:rPr lang="nb-NO" sz="1400" dirty="0">
                <a:solidFill>
                  <a:srgbClr val="717472"/>
                </a:solidFill>
                <a:latin typeface="+mn-lt"/>
              </a:rPr>
              <a:t>35.8</a:t>
            </a:r>
          </a:p>
          <a:p>
            <a:r>
              <a:rPr lang="en-US" sz="1400" dirty="0">
                <a:solidFill>
                  <a:srgbClr val="505250"/>
                </a:solidFill>
                <a:latin typeface="+mn-lt"/>
              </a:rPr>
              <a:t>Tb</a:t>
            </a:r>
            <a:r>
              <a:rPr lang="en-US" sz="1400" baseline="30000" dirty="0">
                <a:solidFill>
                  <a:srgbClr val="868986"/>
                </a:solidFill>
                <a:latin typeface="+mn-lt"/>
              </a:rPr>
              <a:t>3+ </a:t>
            </a:r>
            <a:r>
              <a:rPr lang="en-US" sz="1400" dirty="0">
                <a:solidFill>
                  <a:srgbClr val="797F98"/>
                </a:solidFill>
                <a:latin typeface="+mn-lt"/>
              </a:rPr>
              <a:t>- </a:t>
            </a:r>
            <a:r>
              <a:rPr lang="en-US" sz="1400" dirty="0">
                <a:solidFill>
                  <a:srgbClr val="505250"/>
                </a:solidFill>
                <a:latin typeface="+mn-lt"/>
              </a:rPr>
              <a:t>P </a:t>
            </a:r>
            <a:r>
              <a:rPr lang="en-US" sz="1400" dirty="0">
                <a:solidFill>
                  <a:srgbClr val="616462"/>
                </a:solidFill>
                <a:latin typeface="+mn-lt"/>
              </a:rPr>
              <a:t>g</a:t>
            </a:r>
            <a:r>
              <a:rPr lang="en-US" sz="1400" dirty="0">
                <a:solidFill>
                  <a:srgbClr val="242723"/>
                </a:solidFill>
                <a:latin typeface="+mn-lt"/>
              </a:rPr>
              <a:t>l</a:t>
            </a:r>
            <a:r>
              <a:rPr lang="en-US" sz="1400" dirty="0">
                <a:solidFill>
                  <a:srgbClr val="616462"/>
                </a:solidFill>
                <a:latin typeface="+mn-lt"/>
              </a:rPr>
              <a:t>a</a:t>
            </a:r>
            <a:r>
              <a:rPr lang="en-US" sz="1400" dirty="0">
                <a:solidFill>
                  <a:srgbClr val="868986"/>
                </a:solidFill>
                <a:latin typeface="+mn-lt"/>
              </a:rPr>
              <a:t>ss </a:t>
            </a:r>
            <a:r>
              <a:rPr lang="en-US" sz="1400" dirty="0" smtClean="0">
                <a:solidFill>
                  <a:srgbClr val="868986"/>
                </a:solidFill>
                <a:latin typeface="+mn-lt"/>
              </a:rPr>
              <a:t>	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700 	-</a:t>
            </a:r>
            <a:r>
              <a:rPr lang="en-US" sz="1400" dirty="0">
                <a:solidFill>
                  <a:srgbClr val="717472"/>
                </a:solidFill>
                <a:latin typeface="+mn-lt"/>
              </a:rPr>
              <a:t>43</a:t>
            </a:r>
            <a:r>
              <a:rPr lang="en-US" sz="1400" dirty="0">
                <a:solidFill>
                  <a:srgbClr val="3A3C39"/>
                </a:solidFill>
                <a:latin typeface="+mn-lt"/>
              </a:rPr>
              <a:t>.</a:t>
            </a:r>
            <a:r>
              <a:rPr lang="en-US" sz="1400" dirty="0">
                <a:solidFill>
                  <a:srgbClr val="616462"/>
                </a:solidFill>
                <a:latin typeface="+mn-lt"/>
              </a:rPr>
              <a:t>6</a:t>
            </a:r>
          </a:p>
          <a:p>
            <a:r>
              <a:rPr lang="fr-FR" sz="1400" dirty="0" smtClean="0">
                <a:solidFill>
                  <a:srgbClr val="616462"/>
                </a:solidFill>
                <a:latin typeface="+mn-lt"/>
              </a:rPr>
              <a:t>Ce</a:t>
            </a:r>
            <a:r>
              <a:rPr lang="fr-FR" sz="1400" baseline="30000" dirty="0" smtClean="0">
                <a:solidFill>
                  <a:srgbClr val="868986"/>
                </a:solidFill>
                <a:latin typeface="+mn-lt"/>
              </a:rPr>
              <a:t>3+</a:t>
            </a:r>
            <a:r>
              <a:rPr lang="fr-FR" sz="1400" dirty="0" smtClean="0">
                <a:solidFill>
                  <a:srgbClr val="868986"/>
                </a:solidFill>
                <a:latin typeface="+mn-lt"/>
              </a:rPr>
              <a:t> </a:t>
            </a:r>
            <a:r>
              <a:rPr lang="fr-FR" sz="1400" dirty="0">
                <a:solidFill>
                  <a:srgbClr val="616462"/>
                </a:solidFill>
                <a:latin typeface="+mn-lt"/>
              </a:rPr>
              <a:t>-</a:t>
            </a:r>
            <a:r>
              <a:rPr lang="fr-FR" sz="1400" dirty="0">
                <a:solidFill>
                  <a:srgbClr val="3A3C39"/>
                </a:solidFill>
                <a:latin typeface="+mn-lt"/>
              </a:rPr>
              <a:t>P </a:t>
            </a:r>
            <a:r>
              <a:rPr lang="fr-FR" sz="1400" dirty="0">
                <a:solidFill>
                  <a:srgbClr val="717472"/>
                </a:solidFill>
                <a:latin typeface="+mn-lt"/>
              </a:rPr>
              <a:t>g</a:t>
            </a:r>
            <a:r>
              <a:rPr lang="fr-FR" sz="1400" dirty="0">
                <a:solidFill>
                  <a:srgbClr val="3A3C39"/>
                </a:solidFill>
                <a:latin typeface="+mn-lt"/>
              </a:rPr>
              <a:t>l</a:t>
            </a:r>
            <a:r>
              <a:rPr lang="fr-FR" sz="1400" dirty="0">
                <a:solidFill>
                  <a:srgbClr val="616462"/>
                </a:solidFill>
                <a:latin typeface="+mn-lt"/>
              </a:rPr>
              <a:t>as</a:t>
            </a:r>
            <a:r>
              <a:rPr lang="fr-FR" sz="1400" dirty="0">
                <a:solidFill>
                  <a:srgbClr val="868986"/>
                </a:solidFill>
                <a:latin typeface="+mn-lt"/>
              </a:rPr>
              <a:t>s </a:t>
            </a:r>
            <a:r>
              <a:rPr lang="fr-FR" sz="1400" dirty="0" smtClean="0">
                <a:solidFill>
                  <a:srgbClr val="868986"/>
                </a:solidFill>
                <a:latin typeface="+mn-lt"/>
              </a:rPr>
              <a:t>	</a:t>
            </a:r>
            <a:r>
              <a:rPr lang="fr-FR" sz="1400" dirty="0" smtClean="0">
                <a:solidFill>
                  <a:srgbClr val="616462"/>
                </a:solidFill>
                <a:latin typeface="+mn-lt"/>
              </a:rPr>
              <a:t>500 	-</a:t>
            </a:r>
            <a:r>
              <a:rPr lang="fr-FR" sz="1400" dirty="0">
                <a:solidFill>
                  <a:srgbClr val="616462"/>
                </a:solidFill>
                <a:latin typeface="+mn-lt"/>
              </a:rPr>
              <a:t>94</a:t>
            </a:r>
            <a:r>
              <a:rPr lang="fr-FR" sz="1400" dirty="0">
                <a:solidFill>
                  <a:srgbClr val="868986"/>
                </a:solidFill>
                <a:latin typeface="+mn-lt"/>
              </a:rPr>
              <a:t>.7</a:t>
            </a:r>
          </a:p>
          <a:p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		700 	</a:t>
            </a:r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-</a:t>
            </a:r>
            <a:r>
              <a:rPr lang="en-US" sz="1400" dirty="0">
                <a:solidFill>
                  <a:srgbClr val="616462"/>
                </a:solidFill>
                <a:latin typeface="+mn-lt"/>
              </a:rPr>
              <a:t>38.4</a:t>
            </a:r>
          </a:p>
          <a:p>
            <a:r>
              <a:rPr lang="it-IT" sz="1400" dirty="0">
                <a:solidFill>
                  <a:srgbClr val="505250"/>
                </a:solidFill>
                <a:latin typeface="+mn-lt"/>
              </a:rPr>
              <a:t>Pure </a:t>
            </a:r>
            <a:r>
              <a:rPr lang="it-IT" sz="1400" dirty="0">
                <a:solidFill>
                  <a:srgbClr val="868986"/>
                </a:solidFill>
                <a:latin typeface="+mn-lt"/>
              </a:rPr>
              <a:t>s</a:t>
            </a:r>
            <a:r>
              <a:rPr lang="it-IT" sz="1400" dirty="0">
                <a:solidFill>
                  <a:srgbClr val="505250"/>
                </a:solidFill>
                <a:latin typeface="+mn-lt"/>
              </a:rPr>
              <a:t>ilica </a:t>
            </a:r>
            <a:r>
              <a:rPr lang="it-IT" sz="1400" dirty="0" smtClean="0">
                <a:solidFill>
                  <a:srgbClr val="717472"/>
                </a:solidFill>
                <a:latin typeface="+mn-lt"/>
              </a:rPr>
              <a:t>g</a:t>
            </a:r>
            <a:r>
              <a:rPr lang="it-IT" sz="1400" dirty="0" smtClean="0">
                <a:solidFill>
                  <a:srgbClr val="505250"/>
                </a:solidFill>
                <a:latin typeface="+mn-lt"/>
              </a:rPr>
              <a:t>la</a:t>
            </a:r>
            <a:r>
              <a:rPr lang="it-IT" sz="1400" dirty="0" smtClean="0">
                <a:solidFill>
                  <a:srgbClr val="868986"/>
                </a:solidFill>
                <a:latin typeface="+mn-lt"/>
              </a:rPr>
              <a:t>ss 	</a:t>
            </a:r>
            <a:r>
              <a:rPr lang="it-IT" sz="1400" dirty="0" smtClean="0">
                <a:solidFill>
                  <a:srgbClr val="616462"/>
                </a:solidFill>
                <a:latin typeface="+mn-lt"/>
              </a:rPr>
              <a:t>532 	4.77</a:t>
            </a:r>
            <a:endParaRPr lang="it-IT" sz="1400" dirty="0">
              <a:solidFill>
                <a:srgbClr val="616462"/>
              </a:solidFill>
              <a:latin typeface="+mn-lt"/>
            </a:endParaRPr>
          </a:p>
          <a:p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		632.8 	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3.13</a:t>
            </a:r>
            <a:endParaRPr lang="en-US" sz="1400" dirty="0">
              <a:solidFill>
                <a:srgbClr val="717472"/>
              </a:solidFill>
              <a:latin typeface="+mn-lt"/>
            </a:endParaRPr>
          </a:p>
          <a:p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		785 	2.58</a:t>
            </a:r>
            <a:endParaRPr lang="en-US" sz="1400" dirty="0">
              <a:solidFill>
                <a:srgbClr val="717472"/>
              </a:solidFill>
              <a:latin typeface="+mn-lt"/>
            </a:endParaRPr>
          </a:p>
          <a:p>
            <a:r>
              <a:rPr lang="en-US" sz="1400" dirty="0" smtClean="0">
                <a:solidFill>
                  <a:srgbClr val="505250"/>
                </a:solidFill>
                <a:latin typeface="+mn-lt"/>
              </a:rPr>
              <a:t>Tb</a:t>
            </a:r>
            <a:r>
              <a:rPr lang="en-US" sz="1400" baseline="-25000" dirty="0" smtClean="0">
                <a:solidFill>
                  <a:srgbClr val="505250"/>
                </a:solidFill>
                <a:latin typeface="+mn-lt"/>
              </a:rPr>
              <a:t>3</a:t>
            </a:r>
            <a:r>
              <a:rPr lang="en-US" sz="1400" dirty="0" smtClean="0">
                <a:solidFill>
                  <a:srgbClr val="505250"/>
                </a:solidFill>
                <a:latin typeface="+mn-lt"/>
              </a:rPr>
              <a:t>Ga</a:t>
            </a:r>
            <a:r>
              <a:rPr lang="en-US" sz="1400" baseline="-25000" dirty="0" smtClean="0">
                <a:solidFill>
                  <a:srgbClr val="505250"/>
                </a:solidFill>
                <a:latin typeface="+mn-lt"/>
              </a:rPr>
              <a:t>5</a:t>
            </a:r>
            <a:r>
              <a:rPr lang="en-US" sz="1400" dirty="0" smtClean="0">
                <a:solidFill>
                  <a:srgbClr val="505250"/>
                </a:solidFill>
                <a:latin typeface="+mn-lt"/>
              </a:rPr>
              <a:t>O</a:t>
            </a:r>
            <a:r>
              <a:rPr lang="en-US" sz="1400" baseline="-25000" dirty="0" smtClean="0">
                <a:solidFill>
                  <a:srgbClr val="505250"/>
                </a:solidFill>
                <a:latin typeface="+mn-lt"/>
              </a:rPr>
              <a:t>12</a:t>
            </a:r>
            <a:r>
              <a:rPr lang="en-US" sz="1400" i="1" dirty="0" smtClean="0">
                <a:solidFill>
                  <a:srgbClr val="A0A4A3"/>
                </a:solidFill>
                <a:latin typeface="+mn-lt"/>
              </a:rPr>
              <a:t>		</a:t>
            </a:r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500 	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-</a:t>
            </a:r>
            <a:r>
              <a:rPr lang="en-US" sz="1400" dirty="0">
                <a:solidFill>
                  <a:srgbClr val="717472"/>
                </a:solidFill>
                <a:latin typeface="+mn-lt"/>
              </a:rPr>
              <a:t>2</a:t>
            </a:r>
            <a:r>
              <a:rPr lang="en-US" sz="1400" dirty="0">
                <a:solidFill>
                  <a:srgbClr val="505250"/>
                </a:solidFill>
                <a:latin typeface="+mn-lt"/>
              </a:rPr>
              <a:t>1</a:t>
            </a:r>
            <a:r>
              <a:rPr lang="en-US" sz="1400" dirty="0">
                <a:solidFill>
                  <a:srgbClr val="717472"/>
                </a:solidFill>
                <a:latin typeface="+mn-lt"/>
              </a:rPr>
              <a:t>8</a:t>
            </a:r>
          </a:p>
          <a:p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		6</a:t>
            </a:r>
            <a:r>
              <a:rPr lang="en-US" sz="1400" dirty="0" smtClean="0">
                <a:solidFill>
                  <a:srgbClr val="868986"/>
                </a:solidFill>
                <a:latin typeface="+mn-lt"/>
              </a:rPr>
              <a:t>32</a:t>
            </a:r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.8 </a:t>
            </a:r>
            <a:r>
              <a:rPr lang="en-US" sz="1400" dirty="0">
                <a:solidFill>
                  <a:srgbClr val="717472"/>
                </a:solidFill>
                <a:latin typeface="+mn-lt"/>
              </a:rPr>
              <a:t>	</a:t>
            </a:r>
            <a:r>
              <a:rPr lang="en-US" sz="1400" dirty="0" smtClean="0">
                <a:solidFill>
                  <a:srgbClr val="A0A4A3"/>
                </a:solidFill>
                <a:latin typeface="+mn-lt"/>
              </a:rPr>
              <a:t>- </a:t>
            </a:r>
            <a:r>
              <a:rPr lang="en-US" sz="1400" dirty="0">
                <a:solidFill>
                  <a:srgbClr val="616462"/>
                </a:solidFill>
                <a:latin typeface="+mn-lt"/>
              </a:rPr>
              <a:t>1</a:t>
            </a:r>
            <a:r>
              <a:rPr lang="en-US" sz="1400" dirty="0">
                <a:solidFill>
                  <a:srgbClr val="868986"/>
                </a:solidFill>
                <a:latin typeface="+mn-lt"/>
              </a:rPr>
              <a:t>34</a:t>
            </a:r>
          </a:p>
          <a:p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		800 	   </a:t>
            </a:r>
            <a:r>
              <a:rPr lang="en-US" sz="1400" dirty="0" smtClean="0">
                <a:solidFill>
                  <a:srgbClr val="868986"/>
                </a:solidFill>
                <a:latin typeface="+mn-lt"/>
              </a:rPr>
              <a:t>-</a:t>
            </a:r>
            <a:r>
              <a:rPr lang="en-US" sz="1400" dirty="0">
                <a:solidFill>
                  <a:srgbClr val="868986"/>
                </a:solidFill>
                <a:latin typeface="+mn-lt"/>
              </a:rPr>
              <a:t>65</a:t>
            </a:r>
          </a:p>
          <a:p>
            <a:r>
              <a:rPr lang="en-US" sz="1400" dirty="0" smtClean="0">
                <a:solidFill>
                  <a:srgbClr val="505250"/>
                </a:solidFill>
                <a:latin typeface="+mn-lt"/>
              </a:rPr>
              <a:t>		1</a:t>
            </a:r>
            <a:r>
              <a:rPr lang="en-US" sz="1400" dirty="0" smtClean="0">
                <a:solidFill>
                  <a:srgbClr val="868986"/>
                </a:solidFill>
                <a:latin typeface="+mn-lt"/>
              </a:rPr>
              <a:t>3</a:t>
            </a:r>
            <a:r>
              <a:rPr lang="en-US" sz="1400" dirty="0" smtClean="0">
                <a:solidFill>
                  <a:srgbClr val="616462"/>
                </a:solidFill>
                <a:latin typeface="+mn-lt"/>
              </a:rPr>
              <a:t>00 </a:t>
            </a:r>
            <a:r>
              <a:rPr lang="en-US" sz="1400" dirty="0" smtClean="0">
                <a:solidFill>
                  <a:srgbClr val="868986"/>
                </a:solidFill>
                <a:latin typeface="+mn-lt"/>
              </a:rPr>
              <a:t>-	   </a:t>
            </a:r>
            <a:r>
              <a:rPr lang="en-US" sz="1400" dirty="0" smtClean="0">
                <a:solidFill>
                  <a:srgbClr val="717472"/>
                </a:solidFill>
                <a:latin typeface="+mn-lt"/>
              </a:rPr>
              <a:t>-20</a:t>
            </a:r>
            <a:endParaRPr lang="en-US" sz="1400" dirty="0">
              <a:solidFill>
                <a:srgbClr val="71747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" y="6139755"/>
            <a:ext cx="822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Verdet</a:t>
            </a:r>
            <a:r>
              <a:rPr lang="en-US" dirty="0" smtClean="0"/>
              <a:t> constant is positive for diamagnetic materials and negative for paramagnetic materials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10332</TotalTime>
  <Words>852</Words>
  <Application>Microsoft Office PowerPoint</Application>
  <PresentationFormat>On-screen Show (4:3)</PresentationFormat>
  <Paragraphs>252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宋体</vt:lpstr>
      <vt:lpstr>Arial</vt:lpstr>
      <vt:lpstr>Calibri</vt:lpstr>
      <vt:lpstr>Helvetica</vt:lpstr>
      <vt:lpstr>Symbol</vt:lpstr>
      <vt:lpstr>Times New Roman</vt:lpstr>
      <vt:lpstr>Trebuchet MS</vt:lpstr>
      <vt:lpstr>Default Design</vt:lpstr>
      <vt:lpstr>Equation</vt:lpstr>
      <vt:lpstr>MathType 7.0 Equation</vt:lpstr>
      <vt:lpstr>Lecture 25</vt:lpstr>
      <vt:lpstr>Time reciprocity</vt:lpstr>
      <vt:lpstr>Nonreciprocity with Magnetic field</vt:lpstr>
      <vt:lpstr>Motion In The Presence Of DC Magnetic Field</vt:lpstr>
      <vt:lpstr>Motion In The Presence Of Magnetic Field</vt:lpstr>
      <vt:lpstr>Susceptibility In The Presence Of Magnetic Field</vt:lpstr>
      <vt:lpstr>Dielectric constant In The Presence Of Magnetic Field</vt:lpstr>
      <vt:lpstr>Verdet constant</vt:lpstr>
      <vt:lpstr>Verdet constant of different materials </vt:lpstr>
      <vt:lpstr>Jones Matrix of Faraday’s cell</vt:lpstr>
      <vt:lpstr>Polarization rotation in permanent magnets </vt:lpstr>
      <vt:lpstr>Dielectric constant</vt:lpstr>
      <vt:lpstr>Sanity check</vt:lpstr>
      <vt:lpstr>Optical isolator</vt:lpstr>
      <vt:lpstr>Optical circulator</vt:lpstr>
      <vt:lpstr>Optical Activity</vt:lpstr>
      <vt:lpstr>Origin of optical activity</vt:lpstr>
      <vt:lpstr>Optical activity</vt:lpstr>
      <vt:lpstr>Polarization rotation</vt:lpstr>
      <vt:lpstr>Optically active crystals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 khurgin</cp:lastModifiedBy>
  <cp:revision>343</cp:revision>
  <cp:lastPrinted>1601-01-01T00:00:00Z</cp:lastPrinted>
  <dcterms:created xsi:type="dcterms:W3CDTF">1601-01-01T00:00:00Z</dcterms:created>
  <dcterms:modified xsi:type="dcterms:W3CDTF">2021-02-15T20:48:27Z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