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256" r:id="rId2"/>
    <p:sldId id="303" r:id="rId3"/>
    <p:sldId id="323" r:id="rId4"/>
    <p:sldId id="324" r:id="rId5"/>
    <p:sldId id="325" r:id="rId6"/>
    <p:sldId id="326" r:id="rId7"/>
    <p:sldId id="340" r:id="rId8"/>
    <p:sldId id="327" r:id="rId9"/>
    <p:sldId id="328" r:id="rId10"/>
    <p:sldId id="329" r:id="rId11"/>
    <p:sldId id="330" r:id="rId12"/>
    <p:sldId id="341" r:id="rId13"/>
    <p:sldId id="332" r:id="rId14"/>
    <p:sldId id="333" r:id="rId15"/>
    <p:sldId id="334" r:id="rId16"/>
    <p:sldId id="339" r:id="rId17"/>
    <p:sldId id="335" r:id="rId18"/>
    <p:sldId id="336" r:id="rId19"/>
    <p:sldId id="342" r:id="rId20"/>
    <p:sldId id="337" r:id="rId21"/>
    <p:sldId id="343" r:id="rId22"/>
    <p:sldId id="344" r:id="rId23"/>
    <p:sldId id="345" r:id="rId24"/>
    <p:sldId id="346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33"/>
    <a:srgbClr val="CC0000"/>
    <a:srgbClr val="666633"/>
    <a:srgbClr val="336600"/>
    <a:srgbClr val="003399"/>
    <a:srgbClr val="FF00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34" autoAdjust="0"/>
  </p:normalViewPr>
  <p:slideViewPr>
    <p:cSldViewPr snapToGrid="0">
      <p:cViewPr varScale="1">
        <p:scale>
          <a:sx n="105" d="100"/>
          <a:sy n="105" d="100"/>
        </p:scale>
        <p:origin x="1794" y="102"/>
      </p:cViewPr>
      <p:guideLst>
        <p:guide orient="horz" pos="2496"/>
        <p:guide pos="290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6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image" Target="../media/image96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12" Type="http://schemas.openxmlformats.org/officeDocument/2006/relationships/image" Target="../media/image95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Relationship Id="rId14" Type="http://schemas.openxmlformats.org/officeDocument/2006/relationships/image" Target="../media/image9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82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w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5" Type="http://schemas.openxmlformats.org/officeDocument/2006/relationships/image" Target="../media/image135.w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18" Type="http://schemas.openxmlformats.org/officeDocument/2006/relationships/image" Target="../media/image15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17" Type="http://schemas.openxmlformats.org/officeDocument/2006/relationships/image" Target="../media/image158.emf"/><Relationship Id="rId2" Type="http://schemas.openxmlformats.org/officeDocument/2006/relationships/image" Target="../media/image143.wmf"/><Relationship Id="rId16" Type="http://schemas.openxmlformats.org/officeDocument/2006/relationships/image" Target="../media/image157.emf"/><Relationship Id="rId1" Type="http://schemas.openxmlformats.org/officeDocument/2006/relationships/image" Target="../media/image142.e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emf"/><Relationship Id="rId15" Type="http://schemas.openxmlformats.org/officeDocument/2006/relationships/image" Target="../media/image156.wmf"/><Relationship Id="rId10" Type="http://schemas.openxmlformats.org/officeDocument/2006/relationships/image" Target="../media/image151.wmf"/><Relationship Id="rId19" Type="http://schemas.openxmlformats.org/officeDocument/2006/relationships/image" Target="../media/image160.e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emf"/><Relationship Id="rId11" Type="http://schemas.openxmlformats.org/officeDocument/2006/relationships/image" Target="../media/image35.emf"/><Relationship Id="rId5" Type="http://schemas.openxmlformats.org/officeDocument/2006/relationships/image" Target="../media/image29.wmf"/><Relationship Id="rId10" Type="http://schemas.openxmlformats.org/officeDocument/2006/relationships/image" Target="../media/image34.emf"/><Relationship Id="rId4" Type="http://schemas.openxmlformats.org/officeDocument/2006/relationships/image" Target="../media/image28.wmf"/><Relationship Id="rId9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emf"/><Relationship Id="rId1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F504E1-A8AC-4F08-91F1-7FBD6A0E7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50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B0B9F0-78D4-4C69-A153-BD8BD4B03A9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845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41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33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2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9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4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F504E1-A8AC-4F08-91F1-7FBD6A0E75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F31E2-911E-4E07-9EC8-2F0A57143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0D146-BDAA-4BBF-84BA-915033C8D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862BE-776C-4F7A-A2B8-4FDEA4E34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70D68-413C-4300-8120-3BC80F953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2E13E-699C-450E-8FDD-065B82D03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4F392-2922-40C2-A928-B2C30BE14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57620-E2AC-46C8-944A-9BDDB33D4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9DAA-2B2A-4017-895E-FC6C49EBF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0D5AC-DC71-44B7-A2F3-C5716C41B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05F5E-F165-44BC-BFAE-74FDE0C5A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23C71-B7AE-460A-BBE7-1CE7839E1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17A98D-F8A3-40DA-AED6-DFE87CF4E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4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notesSlide" Target="../notesSlides/notesSlide10.xml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1.wmf"/><Relationship Id="rId32" Type="http://schemas.openxmlformats.org/officeDocument/2006/relationships/image" Target="../media/image65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63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6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2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81.wmf"/><Relationship Id="rId5" Type="http://schemas.openxmlformats.org/officeDocument/2006/relationships/image" Target="../media/image76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7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6.bin"/><Relationship Id="rId26" Type="http://schemas.openxmlformats.org/officeDocument/2006/relationships/image" Target="../media/image98.png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92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0.wmf"/><Relationship Id="rId25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7.wmf"/><Relationship Id="rId24" Type="http://schemas.openxmlformats.org/officeDocument/2006/relationships/oleObject" Target="../embeddings/oleObject89.bin"/><Relationship Id="rId32" Type="http://schemas.openxmlformats.org/officeDocument/2006/relationships/image" Target="../media/image9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23" Type="http://schemas.openxmlformats.org/officeDocument/2006/relationships/image" Target="../media/image93.wmf"/><Relationship Id="rId28" Type="http://schemas.openxmlformats.org/officeDocument/2006/relationships/image" Target="../media/image95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1.wmf"/><Relationship Id="rId31" Type="http://schemas.openxmlformats.org/officeDocument/2006/relationships/oleObject" Target="../embeddings/oleObject9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1.wmf"/><Relationship Id="rId5" Type="http://schemas.openxmlformats.org/officeDocument/2006/relationships/image" Target="../media/image103.jpeg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95.bin"/><Relationship Id="rId4" Type="http://schemas.openxmlformats.org/officeDocument/2006/relationships/image" Target="../media/image102.jpeg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9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5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111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6.wmf"/><Relationship Id="rId5" Type="http://schemas.openxmlformats.org/officeDocument/2006/relationships/image" Target="../media/image82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1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1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136.emf"/><Relationship Id="rId21" Type="http://schemas.openxmlformats.org/officeDocument/2006/relationships/image" Target="../media/image129.emf"/><Relationship Id="rId7" Type="http://schemas.openxmlformats.org/officeDocument/2006/relationships/image" Target="../media/image122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33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4.emf"/><Relationship Id="rId24" Type="http://schemas.openxmlformats.org/officeDocument/2006/relationships/oleObject" Target="../embeddings/oleObject126.bin"/><Relationship Id="rId32" Type="http://schemas.openxmlformats.org/officeDocument/2006/relationships/oleObject" Target="../embeddings/oleObject130.bin"/><Relationship Id="rId5" Type="http://schemas.openxmlformats.org/officeDocument/2006/relationships/image" Target="../media/image121.emf"/><Relationship Id="rId15" Type="http://schemas.openxmlformats.org/officeDocument/2006/relationships/image" Target="../media/image126.wmf"/><Relationship Id="rId23" Type="http://schemas.openxmlformats.org/officeDocument/2006/relationships/image" Target="../media/image130.e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8.wmf"/><Relationship Id="rId31" Type="http://schemas.openxmlformats.org/officeDocument/2006/relationships/image" Target="../media/image134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32.emf"/><Relationship Id="rId30" Type="http://schemas.openxmlformats.org/officeDocument/2006/relationships/oleObject" Target="../embeddings/oleObject129.bin"/><Relationship Id="rId8" Type="http://schemas.openxmlformats.org/officeDocument/2006/relationships/oleObject" Target="../embeddings/oleObject11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1.jpeg"/><Relationship Id="rId5" Type="http://schemas.openxmlformats.org/officeDocument/2006/relationships/image" Target="../media/image140.jpeg"/><Relationship Id="rId10" Type="http://schemas.openxmlformats.org/officeDocument/2006/relationships/image" Target="../media/image138.wmf"/><Relationship Id="rId4" Type="http://schemas.openxmlformats.org/officeDocument/2006/relationships/image" Target="../media/image139.jpeg"/><Relationship Id="rId9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57.emf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5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2.wmf"/><Relationship Id="rId32" Type="http://schemas.openxmlformats.org/officeDocument/2006/relationships/image" Target="../media/image156.w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60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4.wmf"/><Relationship Id="rId36" Type="http://schemas.openxmlformats.org/officeDocument/2006/relationships/image" Target="../media/image158.e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5.w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44.wmf"/><Relationship Id="rId3" Type="http://schemas.openxmlformats.org/officeDocument/2006/relationships/oleObject" Target="../embeddings/oleObject13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67.wmf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image" Target="../media/image171.e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image" Target="../media/image10.emf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3.e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1.emf"/><Relationship Id="rId25" Type="http://schemas.openxmlformats.org/officeDocument/2006/relationships/image" Target="../media/image35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5.wmf"/><Relationship Id="rId15" Type="http://schemas.openxmlformats.org/officeDocument/2006/relationships/image" Target="../media/image30.emf"/><Relationship Id="rId23" Type="http://schemas.openxmlformats.org/officeDocument/2006/relationships/image" Target="../media/image34.e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4.emf"/><Relationship Id="rId18" Type="http://schemas.openxmlformats.org/officeDocument/2006/relationships/image" Target="../media/image45.jpe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8.bin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0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1FA9E-CEA1-4B6B-B137-3DDAD13246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Lecture 26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Acousto-optic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258762"/>
            <a:ext cx="8229600" cy="1143000"/>
          </a:xfrm>
        </p:spPr>
        <p:txBody>
          <a:bodyPr/>
          <a:lstStyle/>
          <a:p>
            <a:r>
              <a:rPr lang="en-US" sz="3200" dirty="0" smtClean="0"/>
              <a:t>Raman-</a:t>
            </a:r>
            <a:r>
              <a:rPr lang="en-US" sz="3200" dirty="0" err="1" smtClean="0"/>
              <a:t>Nath</a:t>
            </a:r>
            <a:r>
              <a:rPr lang="en-US" sz="3200" dirty="0" smtClean="0"/>
              <a:t>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00" y="1066800"/>
            <a:ext cx="2904672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3879"/>
              </p:ext>
            </p:extLst>
          </p:nvPr>
        </p:nvGraphicFramePr>
        <p:xfrm>
          <a:off x="3027363" y="1244600"/>
          <a:ext cx="5859462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68" name="Equation" r:id="rId5" imgW="4381200" imgH="1218960" progId="Equation.DSMT4">
                  <p:embed/>
                </p:oleObj>
              </mc:Choice>
              <mc:Fallback>
                <p:oleObj name="Equation" r:id="rId5" imgW="4381200" imgH="1218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1244600"/>
                        <a:ext cx="5859462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46050" y="3482975"/>
            <a:ext cx="4127500" cy="369332"/>
            <a:chOff x="304800" y="3625334"/>
            <a:chExt cx="41275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304800" y="362533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0-order term</a:t>
              </a:r>
              <a:endParaRPr lang="en-US" dirty="0"/>
            </a:p>
          </p:txBody>
        </p:sp>
        <p:graphicFrame>
          <p:nvGraphicFramePr>
            <p:cNvPr id="2263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086813"/>
                </p:ext>
              </p:extLst>
            </p:nvPr>
          </p:nvGraphicFramePr>
          <p:xfrm>
            <a:off x="1905000" y="3631026"/>
            <a:ext cx="2527300" cy="363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69" name="Equation" r:id="rId7" imgW="1765080" imgH="253800" progId="Equation.DSMT4">
                    <p:embed/>
                  </p:oleObj>
                </mc:Choice>
                <mc:Fallback>
                  <p:oleObj name="Equation" r:id="rId7" imgW="1765080" imgH="253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3631026"/>
                          <a:ext cx="2527300" cy="363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299276" y="3931166"/>
            <a:ext cx="3634549" cy="1072634"/>
            <a:chOff x="337376" y="4127500"/>
            <a:chExt cx="3634549" cy="1072634"/>
          </a:xfrm>
        </p:grpSpPr>
        <p:sp>
          <p:nvSpPr>
            <p:cNvPr id="8" name="TextBox 7"/>
            <p:cNvSpPr txBox="1"/>
            <p:nvPr/>
          </p:nvSpPr>
          <p:spPr>
            <a:xfrm>
              <a:off x="337376" y="4127500"/>
              <a:ext cx="3506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+1-order term at frequency </a:t>
              </a:r>
              <a:r>
                <a:rPr lang="en-US" dirty="0" err="1" smtClean="0">
                  <a:latin typeface="Symbol" pitchFamily="18" charset="2"/>
                </a:rPr>
                <a:t>w</a:t>
              </a:r>
              <a:r>
                <a:rPr lang="en-US" dirty="0" err="1" smtClean="0"/>
                <a:t>+</a:t>
              </a:r>
              <a:r>
                <a:rPr lang="en-US" dirty="0" err="1" smtClean="0">
                  <a:latin typeface="Symbol" pitchFamily="18" charset="2"/>
                </a:rPr>
                <a:t>W</a:t>
              </a:r>
              <a:endParaRPr lang="en-US" dirty="0">
                <a:latin typeface="Symbol" pitchFamily="18" charset="2"/>
              </a:endParaRPr>
            </a:p>
          </p:txBody>
        </p:sp>
        <p:graphicFrame>
          <p:nvGraphicFramePr>
            <p:cNvPr id="2263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86759"/>
                </p:ext>
              </p:extLst>
            </p:nvPr>
          </p:nvGraphicFramePr>
          <p:xfrm>
            <a:off x="447675" y="4723884"/>
            <a:ext cx="352425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70" name="Equation" r:id="rId9" imgW="2349360" imgH="317160" progId="Equation.DSMT4">
                    <p:embed/>
                  </p:oleObj>
                </mc:Choice>
                <mc:Fallback>
                  <p:oleObj name="Equation" r:id="rId9" imgW="2349360" imgH="31716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75" y="4723884"/>
                          <a:ext cx="352425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5399088" y="3869214"/>
            <a:ext cx="3619500" cy="932974"/>
            <a:chOff x="4247982" y="4267200"/>
            <a:chExt cx="3619500" cy="932974"/>
          </a:xfrm>
        </p:grpSpPr>
        <p:sp>
          <p:nvSpPr>
            <p:cNvPr id="9" name="TextBox 8"/>
            <p:cNvSpPr txBox="1"/>
            <p:nvPr/>
          </p:nvSpPr>
          <p:spPr>
            <a:xfrm>
              <a:off x="4267200" y="4267200"/>
              <a:ext cx="349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(-1)-order term at frequency </a:t>
              </a:r>
              <a:r>
                <a:rPr lang="en-US" dirty="0" smtClean="0">
                  <a:latin typeface="Symbol" pitchFamily="18" charset="2"/>
                </a:rPr>
                <a:t>w</a:t>
              </a:r>
              <a:r>
                <a:rPr lang="en-US" dirty="0" smtClean="0"/>
                <a:t>-</a:t>
              </a:r>
              <a:r>
                <a:rPr lang="en-US" dirty="0" smtClean="0">
                  <a:latin typeface="Symbol" pitchFamily="18" charset="2"/>
                </a:rPr>
                <a:t>W</a:t>
              </a:r>
              <a:endParaRPr lang="en-US" dirty="0">
                <a:latin typeface="Symbol" pitchFamily="18" charset="2"/>
              </a:endParaRPr>
            </a:p>
          </p:txBody>
        </p:sp>
        <p:graphicFrame>
          <p:nvGraphicFramePr>
            <p:cNvPr id="2263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541419"/>
                </p:ext>
              </p:extLst>
            </p:nvPr>
          </p:nvGraphicFramePr>
          <p:xfrm>
            <a:off x="4247982" y="4723924"/>
            <a:ext cx="36195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71" name="Equation" r:id="rId11" imgW="2412720" imgH="317160" progId="Equation.DSMT4">
                    <p:embed/>
                  </p:oleObj>
                </mc:Choice>
                <mc:Fallback>
                  <p:oleObj name="Equation" r:id="rId11" imgW="2412720" imgH="3171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982" y="4723924"/>
                          <a:ext cx="36195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2819400" y="5410200"/>
          <a:ext cx="2133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2" name="Equation" r:id="rId13" imgW="1422360" imgH="711000" progId="Equation.DSMT4">
                  <p:embed/>
                </p:oleObj>
              </mc:Choice>
              <mc:Fallback>
                <p:oleObj name="Equation" r:id="rId13" imgW="1422360" imgH="711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10200"/>
                        <a:ext cx="2133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914400" y="5181600"/>
            <a:ext cx="1875378" cy="965775"/>
            <a:chOff x="914400" y="5181600"/>
            <a:chExt cx="1875378" cy="965775"/>
          </a:xfrm>
        </p:grpSpPr>
        <p:grpSp>
          <p:nvGrpSpPr>
            <p:cNvPr id="21" name="Group 20"/>
            <p:cNvGrpSpPr/>
            <p:nvPr/>
          </p:nvGrpSpPr>
          <p:grpSpPr>
            <a:xfrm>
              <a:off x="914400" y="5410200"/>
              <a:ext cx="1447800" cy="381000"/>
              <a:chOff x="914400" y="5410200"/>
              <a:chExt cx="1447800" cy="381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914400" y="5791200"/>
                <a:ext cx="1447800" cy="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V="1">
                <a:off x="2362200" y="5410200"/>
                <a:ext cx="0" cy="381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flipV="1">
                <a:off x="914400" y="5410200"/>
                <a:ext cx="1447800" cy="381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2" name="TextBox 21"/>
            <p:cNvSpPr txBox="1"/>
            <p:nvPr/>
          </p:nvSpPr>
          <p:spPr>
            <a:xfrm>
              <a:off x="1600200" y="5181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226311" name="Rectangle 7"/>
            <p:cNvSpPr>
              <a:spLocks noChangeArrowheads="1"/>
            </p:cNvSpPr>
            <p:nvPr/>
          </p:nvSpPr>
          <p:spPr bwMode="auto">
            <a:xfrm>
              <a:off x="1600200" y="5562600"/>
              <a:ext cx="609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k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+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8400" y="5334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1930400" y="5547360"/>
              <a:ext cx="121920" cy="243840"/>
            </a:xfrm>
            <a:custGeom>
              <a:avLst/>
              <a:gdLst>
                <a:gd name="connsiteX0" fmla="*/ 0 w 121920"/>
                <a:gd name="connsiteY0" fmla="*/ 0 h 243840"/>
                <a:gd name="connsiteX1" fmla="*/ 91440 w 121920"/>
                <a:gd name="connsiteY1" fmla="*/ 81280 h 243840"/>
                <a:gd name="connsiteX2" fmla="*/ 121920 w 121920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243840">
                  <a:moveTo>
                    <a:pt x="0" y="0"/>
                  </a:moveTo>
                  <a:cubicBezTo>
                    <a:pt x="35560" y="20320"/>
                    <a:pt x="71120" y="40640"/>
                    <a:pt x="91440" y="81280"/>
                  </a:cubicBezTo>
                  <a:cubicBezTo>
                    <a:pt x="111760" y="121920"/>
                    <a:pt x="116840" y="182880"/>
                    <a:pt x="121920" y="243840"/>
                  </a:cubicBezTo>
                </a:path>
              </a:pathLst>
            </a:cu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67540" y="541020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  <a:r>
                <a:rPr lang="en-US" sz="1200" dirty="0" smtClean="0">
                  <a:latin typeface="Symbol" pitchFamily="18" charset="2"/>
                </a:rPr>
                <a:t>1</a:t>
              </a:r>
              <a:endParaRPr lang="en-US" dirty="0">
                <a:latin typeface="Symbol" pitchFamily="18" charset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876800"/>
            <a:ext cx="1875378" cy="978932"/>
            <a:chOff x="4572000" y="4876800"/>
            <a:chExt cx="1875378" cy="978932"/>
          </a:xfrm>
        </p:grpSpPr>
        <p:sp>
          <p:nvSpPr>
            <p:cNvPr id="30" name="TextBox 29"/>
            <p:cNvSpPr txBox="1"/>
            <p:nvPr/>
          </p:nvSpPr>
          <p:spPr>
            <a:xfrm>
              <a:off x="5105400" y="5486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5257800" y="4876800"/>
              <a:ext cx="609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k</a:t>
              </a:r>
              <a:r>
                <a:rPr lang="en-US" b="1" baseline="300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-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72000" y="5334000"/>
              <a:ext cx="1875378" cy="457200"/>
              <a:chOff x="4572000" y="5334000"/>
              <a:chExt cx="1875378" cy="4572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572000" y="5410200"/>
                <a:ext cx="1524000" cy="381000"/>
                <a:chOff x="914400" y="5791200"/>
                <a:chExt cx="1524000" cy="381000"/>
              </a:xfrm>
            </p:grpSpPr>
            <p:cxnSp>
              <p:nvCxnSpPr>
                <p:cNvPr id="27" name="Straight Arrow Connector 26"/>
                <p:cNvCxnSpPr/>
                <p:nvPr/>
              </p:nvCxnSpPr>
              <p:spPr bwMode="auto">
                <a:xfrm>
                  <a:off x="914400" y="5791200"/>
                  <a:ext cx="14478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8" name="Straight Arrow Connector 27"/>
                <p:cNvCxnSpPr/>
                <p:nvPr/>
              </p:nvCxnSpPr>
              <p:spPr bwMode="auto">
                <a:xfrm>
                  <a:off x="2362200" y="5791200"/>
                  <a:ext cx="0" cy="381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29" name="Straight Arrow Connector 28"/>
                <p:cNvCxnSpPr/>
                <p:nvPr/>
              </p:nvCxnSpPr>
              <p:spPr bwMode="auto">
                <a:xfrm>
                  <a:off x="990600" y="5791200"/>
                  <a:ext cx="1447800" cy="381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32" name="TextBox 31"/>
              <p:cNvSpPr txBox="1"/>
              <p:nvPr/>
            </p:nvSpPr>
            <p:spPr>
              <a:xfrm>
                <a:off x="6096000" y="541020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62600" y="533400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ymbol" pitchFamily="18" charset="2"/>
                  </a:rPr>
                  <a:t>q</a:t>
                </a:r>
                <a:r>
                  <a:rPr lang="en-US" sz="1200" dirty="0" smtClean="0">
                    <a:latin typeface="Symbol" pitchFamily="18" charset="2"/>
                  </a:rPr>
                  <a:t>-1</a:t>
                </a:r>
                <a:endParaRPr lang="en-US" dirty="0">
                  <a:latin typeface="Symbol" pitchFamily="18" charset="2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5466080" y="5405120"/>
                <a:ext cx="96520" cy="213360"/>
              </a:xfrm>
              <a:custGeom>
                <a:avLst/>
                <a:gdLst>
                  <a:gd name="connsiteX0" fmla="*/ 30480 w 96520"/>
                  <a:gd name="connsiteY0" fmla="*/ 0 h 213360"/>
                  <a:gd name="connsiteX1" fmla="*/ 91440 w 96520"/>
                  <a:gd name="connsiteY1" fmla="*/ 121920 h 213360"/>
                  <a:gd name="connsiteX2" fmla="*/ 0 w 96520"/>
                  <a:gd name="connsiteY2" fmla="*/ 21336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520" h="213360">
                    <a:moveTo>
                      <a:pt x="30480" y="0"/>
                    </a:moveTo>
                    <a:cubicBezTo>
                      <a:pt x="63500" y="43180"/>
                      <a:pt x="96520" y="86360"/>
                      <a:pt x="91440" y="121920"/>
                    </a:cubicBezTo>
                    <a:cubicBezTo>
                      <a:pt x="86360" y="157480"/>
                      <a:pt x="43180" y="185420"/>
                      <a:pt x="0" y="21336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5029200" y="579120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propagation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8000" y="6400800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Diffraction grating</a:t>
            </a:r>
            <a:endParaRPr lang="en-US" dirty="0"/>
          </a:p>
        </p:txBody>
      </p:sp>
      <p:graphicFrame>
        <p:nvGraphicFramePr>
          <p:cNvPr id="226315" name="Object 11"/>
          <p:cNvGraphicFramePr>
            <a:graphicFrameLocks noChangeAspect="1"/>
          </p:cNvGraphicFramePr>
          <p:nvPr/>
        </p:nvGraphicFramePr>
        <p:xfrm>
          <a:off x="4867275" y="6210300"/>
          <a:ext cx="1885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3" name="Equation" r:id="rId15" imgW="1257120" imgH="431640" progId="Equation.DSMT4">
                  <p:embed/>
                </p:oleObj>
              </mc:Choice>
              <mc:Fallback>
                <p:oleObj name="Equation" r:id="rId15" imgW="1257120" imgH="431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6210300"/>
                        <a:ext cx="1885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2900" y="6160532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and momentum</a:t>
            </a:r>
          </a:p>
          <a:p>
            <a:r>
              <a:rPr lang="en-US" dirty="0" smtClean="0"/>
              <a:t>conservation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46706" y="3638778"/>
            <a:ext cx="1371600" cy="954107"/>
          </a:xfrm>
          <a:prstGeom prst="rect">
            <a:avLst/>
          </a:prstGeom>
          <a:solidFill>
            <a:srgbClr val="FFC000">
              <a:alpha val="4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wave-vector along x must change (a bit)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10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Raman-</a:t>
            </a:r>
            <a:r>
              <a:rPr lang="en-US" sz="3200" dirty="0" err="1" smtClean="0"/>
              <a:t>Nath</a:t>
            </a:r>
            <a:r>
              <a:rPr lang="en-US" sz="3200" dirty="0" smtClean="0"/>
              <a:t>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66800"/>
            <a:ext cx="2904672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6096000" y="1066800"/>
            <a:ext cx="2080563" cy="1194375"/>
            <a:chOff x="6096000" y="1066800"/>
            <a:chExt cx="2080563" cy="1194375"/>
          </a:xfrm>
        </p:grpSpPr>
        <p:sp>
          <p:nvSpPr>
            <p:cNvPr id="22" name="TextBox 21"/>
            <p:cNvSpPr txBox="1"/>
            <p:nvPr/>
          </p:nvSpPr>
          <p:spPr>
            <a:xfrm>
              <a:off x="6629400" y="106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6096000" y="1905000"/>
              <a:ext cx="14478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7543800" y="1066800"/>
              <a:ext cx="0" cy="838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6096000" y="1066800"/>
              <a:ext cx="1447800" cy="838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6311" name="Rectangle 7"/>
            <p:cNvSpPr>
              <a:spLocks noChangeArrowheads="1"/>
            </p:cNvSpPr>
            <p:nvPr/>
          </p:nvSpPr>
          <p:spPr bwMode="auto">
            <a:xfrm>
              <a:off x="6781800" y="1676400"/>
              <a:ext cx="6096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k</a:t>
              </a:r>
              <a:r>
                <a:rPr kumimoji="0" lang="en-US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+</a:t>
              </a:r>
              <a:endPara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1447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mK</a:t>
              </a:r>
              <a:endParaRPr lang="en-US" b="1" dirty="0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6934200" y="1447800"/>
              <a:ext cx="299720" cy="457200"/>
            </a:xfrm>
            <a:custGeom>
              <a:avLst/>
              <a:gdLst>
                <a:gd name="connsiteX0" fmla="*/ 0 w 121920"/>
                <a:gd name="connsiteY0" fmla="*/ 0 h 243840"/>
                <a:gd name="connsiteX1" fmla="*/ 91440 w 121920"/>
                <a:gd name="connsiteY1" fmla="*/ 81280 h 243840"/>
                <a:gd name="connsiteX2" fmla="*/ 121920 w 121920"/>
                <a:gd name="connsiteY2" fmla="*/ 24384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243840">
                  <a:moveTo>
                    <a:pt x="0" y="0"/>
                  </a:moveTo>
                  <a:cubicBezTo>
                    <a:pt x="35560" y="20320"/>
                    <a:pt x="71120" y="40640"/>
                    <a:pt x="91440" y="81280"/>
                  </a:cubicBezTo>
                  <a:cubicBezTo>
                    <a:pt x="111760" y="121920"/>
                    <a:pt x="116840" y="182880"/>
                    <a:pt x="121920" y="243840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62800" y="12954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ymbol" pitchFamily="18" charset="2"/>
                </a:rPr>
                <a:t>q</a:t>
              </a:r>
              <a:r>
                <a:rPr lang="en-US" sz="1200" dirty="0" err="1" smtClean="0">
                  <a:latin typeface="+mn-lt"/>
                </a:rPr>
                <a:t>m</a:t>
              </a:r>
              <a:endParaRPr lang="en-US" dirty="0">
                <a:latin typeface="Symbol" pitchFamily="18" charset="2"/>
              </a:endParaRPr>
            </a:p>
          </p:txBody>
        </p:sp>
      </p:grpSp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303739"/>
              </p:ext>
            </p:extLst>
          </p:nvPr>
        </p:nvGraphicFramePr>
        <p:xfrm>
          <a:off x="3362019" y="1340882"/>
          <a:ext cx="2286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69"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019" y="1340882"/>
                        <a:ext cx="22860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895600" y="220980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magnitude of m-</a:t>
            </a:r>
            <a:r>
              <a:rPr lang="en-US" dirty="0" err="1" smtClean="0"/>
              <a:t>th</a:t>
            </a:r>
            <a:r>
              <a:rPr lang="en-US" dirty="0" smtClean="0"/>
              <a:t> maximum is determined by </a:t>
            </a:r>
            <a:endParaRPr lang="en-US" dirty="0"/>
          </a:p>
        </p:txBody>
      </p:sp>
      <p:graphicFrame>
        <p:nvGraphicFramePr>
          <p:cNvPr id="229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076129"/>
              </p:ext>
            </p:extLst>
          </p:nvPr>
        </p:nvGraphicFramePr>
        <p:xfrm>
          <a:off x="8077200" y="2159516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0" name="Equation" r:id="rId7" imgW="558720" imgH="253800" progId="Equation.DSMT4">
                  <p:embed/>
                </p:oleObj>
              </mc:Choice>
              <mc:Fallback>
                <p:oleObj name="Equation" r:id="rId7" imgW="558720" imgH="253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159516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0" y="3352800"/>
            <a:ext cx="3568700" cy="2828373"/>
            <a:chOff x="1831975" y="1219200"/>
            <a:chExt cx="4264025" cy="3333750"/>
          </a:xfrm>
        </p:grpSpPr>
        <p:grpSp>
          <p:nvGrpSpPr>
            <p:cNvPr id="46" name="Group 63"/>
            <p:cNvGrpSpPr/>
            <p:nvPr/>
          </p:nvGrpSpPr>
          <p:grpSpPr>
            <a:xfrm>
              <a:off x="1831975" y="1219200"/>
              <a:ext cx="4264025" cy="3200400"/>
              <a:chOff x="1831975" y="1060450"/>
              <a:chExt cx="5613401" cy="4327526"/>
            </a:xfrm>
          </p:grpSpPr>
          <p:sp>
            <p:nvSpPr>
              <p:cNvPr id="48" name="Rectangle 6"/>
              <p:cNvSpPr>
                <a:spLocks noChangeArrowheads="1"/>
              </p:cNvSpPr>
              <p:nvPr/>
            </p:nvSpPr>
            <p:spPr bwMode="auto">
              <a:xfrm>
                <a:off x="2146300" y="1177925"/>
                <a:ext cx="5076825" cy="38941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2146300" y="1177925"/>
                <a:ext cx="5076825" cy="3894138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Line 8"/>
              <p:cNvSpPr>
                <a:spLocks noChangeShapeType="1"/>
              </p:cNvSpPr>
              <p:nvPr/>
            </p:nvSpPr>
            <p:spPr bwMode="auto">
              <a:xfrm>
                <a:off x="2146300" y="1177925"/>
                <a:ext cx="5076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>
                <a:off x="2146300" y="5072063"/>
                <a:ext cx="5076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 flipV="1">
                <a:off x="7223125" y="1177925"/>
                <a:ext cx="1588" cy="389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Line 11"/>
              <p:cNvSpPr>
                <a:spLocks noChangeShapeType="1"/>
              </p:cNvSpPr>
              <p:nvPr/>
            </p:nvSpPr>
            <p:spPr bwMode="auto">
              <a:xfrm flipV="1">
                <a:off x="2146300" y="1177925"/>
                <a:ext cx="1588" cy="389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Line 12"/>
              <p:cNvSpPr>
                <a:spLocks noChangeShapeType="1"/>
              </p:cNvSpPr>
              <p:nvPr/>
            </p:nvSpPr>
            <p:spPr bwMode="auto">
              <a:xfrm>
                <a:off x="2146300" y="5072063"/>
                <a:ext cx="5076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V="1">
                <a:off x="2146300" y="1177925"/>
                <a:ext cx="1588" cy="389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Line 14"/>
              <p:cNvSpPr>
                <a:spLocks noChangeShapeType="1"/>
              </p:cNvSpPr>
              <p:nvPr/>
            </p:nvSpPr>
            <p:spPr bwMode="auto">
              <a:xfrm flipV="1">
                <a:off x="2146300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2146300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16"/>
              <p:cNvSpPr>
                <a:spLocks noChangeArrowheads="1"/>
              </p:cNvSpPr>
              <p:nvPr/>
            </p:nvSpPr>
            <p:spPr bwMode="auto">
              <a:xfrm>
                <a:off x="2092325" y="5103813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Line 17"/>
              <p:cNvSpPr>
                <a:spLocks noChangeShapeType="1"/>
              </p:cNvSpPr>
              <p:nvPr/>
            </p:nvSpPr>
            <p:spPr bwMode="auto">
              <a:xfrm flipV="1">
                <a:off x="3155950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18"/>
              <p:cNvSpPr>
                <a:spLocks noChangeShapeType="1"/>
              </p:cNvSpPr>
              <p:nvPr/>
            </p:nvSpPr>
            <p:spPr bwMode="auto">
              <a:xfrm>
                <a:off x="3155950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9"/>
              <p:cNvSpPr>
                <a:spLocks noChangeArrowheads="1"/>
              </p:cNvSpPr>
              <p:nvPr/>
            </p:nvSpPr>
            <p:spPr bwMode="auto">
              <a:xfrm>
                <a:off x="3100388" y="5103813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Line 20"/>
              <p:cNvSpPr>
                <a:spLocks noChangeShapeType="1"/>
              </p:cNvSpPr>
              <p:nvPr/>
            </p:nvSpPr>
            <p:spPr bwMode="auto">
              <a:xfrm flipV="1">
                <a:off x="4171950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>
                <a:off x="4171950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22"/>
              <p:cNvSpPr>
                <a:spLocks noChangeArrowheads="1"/>
              </p:cNvSpPr>
              <p:nvPr/>
            </p:nvSpPr>
            <p:spPr bwMode="auto">
              <a:xfrm>
                <a:off x="4117975" y="5103813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Line 23"/>
              <p:cNvSpPr>
                <a:spLocks noChangeShapeType="1"/>
              </p:cNvSpPr>
              <p:nvPr/>
            </p:nvSpPr>
            <p:spPr bwMode="auto">
              <a:xfrm flipV="1">
                <a:off x="5189538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24"/>
              <p:cNvSpPr>
                <a:spLocks noChangeShapeType="1"/>
              </p:cNvSpPr>
              <p:nvPr/>
            </p:nvSpPr>
            <p:spPr bwMode="auto">
              <a:xfrm>
                <a:off x="5189538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25"/>
              <p:cNvSpPr>
                <a:spLocks noChangeArrowheads="1"/>
              </p:cNvSpPr>
              <p:nvPr/>
            </p:nvSpPr>
            <p:spPr bwMode="auto">
              <a:xfrm>
                <a:off x="5133975" y="5103813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 flipV="1">
                <a:off x="6205538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6205538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28"/>
              <p:cNvSpPr>
                <a:spLocks noChangeArrowheads="1"/>
              </p:cNvSpPr>
              <p:nvPr/>
            </p:nvSpPr>
            <p:spPr bwMode="auto">
              <a:xfrm>
                <a:off x="6151563" y="5103813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Line 29"/>
              <p:cNvSpPr>
                <a:spLocks noChangeShapeType="1"/>
              </p:cNvSpPr>
              <p:nvPr/>
            </p:nvSpPr>
            <p:spPr bwMode="auto">
              <a:xfrm flipV="1">
                <a:off x="7223125" y="5016500"/>
                <a:ext cx="1588" cy="5556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Line 30"/>
              <p:cNvSpPr>
                <a:spLocks noChangeShapeType="1"/>
              </p:cNvSpPr>
              <p:nvPr/>
            </p:nvSpPr>
            <p:spPr bwMode="auto">
              <a:xfrm>
                <a:off x="7223125" y="1177925"/>
                <a:ext cx="1588" cy="476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31"/>
              <p:cNvSpPr>
                <a:spLocks noChangeArrowheads="1"/>
              </p:cNvSpPr>
              <p:nvPr/>
            </p:nvSpPr>
            <p:spPr bwMode="auto">
              <a:xfrm>
                <a:off x="7113588" y="5103813"/>
                <a:ext cx="331788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Line 32"/>
              <p:cNvSpPr>
                <a:spLocks noChangeShapeType="1"/>
              </p:cNvSpPr>
              <p:nvPr/>
            </p:nvSpPr>
            <p:spPr bwMode="auto">
              <a:xfrm>
                <a:off x="2146300" y="507206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Line 33"/>
              <p:cNvSpPr>
                <a:spLocks noChangeShapeType="1"/>
              </p:cNvSpPr>
              <p:nvPr/>
            </p:nvSpPr>
            <p:spPr bwMode="auto">
              <a:xfrm flipH="1">
                <a:off x="7167563" y="5072063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1997075" y="4953000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Line 35"/>
              <p:cNvSpPr>
                <a:spLocks noChangeShapeType="1"/>
              </p:cNvSpPr>
              <p:nvPr/>
            </p:nvSpPr>
            <p:spPr bwMode="auto">
              <a:xfrm>
                <a:off x="2146300" y="4291013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Line 36"/>
              <p:cNvSpPr>
                <a:spLocks noChangeShapeType="1"/>
              </p:cNvSpPr>
              <p:nvPr/>
            </p:nvSpPr>
            <p:spPr bwMode="auto">
              <a:xfrm flipH="1">
                <a:off x="7167563" y="4291013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Rectangle 37"/>
              <p:cNvSpPr>
                <a:spLocks noChangeArrowheads="1"/>
              </p:cNvSpPr>
              <p:nvPr/>
            </p:nvSpPr>
            <p:spPr bwMode="auto">
              <a:xfrm>
                <a:off x="1831975" y="4173538"/>
                <a:ext cx="393700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Line 38"/>
              <p:cNvSpPr>
                <a:spLocks noChangeShapeType="1"/>
              </p:cNvSpPr>
              <p:nvPr/>
            </p:nvSpPr>
            <p:spPr bwMode="auto">
              <a:xfrm>
                <a:off x="2146300" y="351155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Line 39"/>
              <p:cNvSpPr>
                <a:spLocks noChangeShapeType="1"/>
              </p:cNvSpPr>
              <p:nvPr/>
            </p:nvSpPr>
            <p:spPr bwMode="auto">
              <a:xfrm flipH="1">
                <a:off x="7167563" y="3511550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Rectangle 40"/>
              <p:cNvSpPr>
                <a:spLocks noChangeArrowheads="1"/>
              </p:cNvSpPr>
              <p:nvPr/>
            </p:nvSpPr>
            <p:spPr bwMode="auto">
              <a:xfrm>
                <a:off x="1831975" y="3392488"/>
                <a:ext cx="393700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0.4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Line 41"/>
              <p:cNvSpPr>
                <a:spLocks noChangeShapeType="1"/>
              </p:cNvSpPr>
              <p:nvPr/>
            </p:nvSpPr>
            <p:spPr bwMode="auto">
              <a:xfrm>
                <a:off x="2146300" y="2730500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Line 42"/>
              <p:cNvSpPr>
                <a:spLocks noChangeShapeType="1"/>
              </p:cNvSpPr>
              <p:nvPr/>
            </p:nvSpPr>
            <p:spPr bwMode="auto">
              <a:xfrm flipH="1">
                <a:off x="7167563" y="2730500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43"/>
              <p:cNvSpPr>
                <a:spLocks noChangeArrowheads="1"/>
              </p:cNvSpPr>
              <p:nvPr/>
            </p:nvSpPr>
            <p:spPr bwMode="auto">
              <a:xfrm>
                <a:off x="1831975" y="2613025"/>
                <a:ext cx="393700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0.6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Line 44"/>
              <p:cNvSpPr>
                <a:spLocks noChangeShapeType="1"/>
              </p:cNvSpPr>
              <p:nvPr/>
            </p:nvSpPr>
            <p:spPr bwMode="auto">
              <a:xfrm>
                <a:off x="2146300" y="1951038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45"/>
              <p:cNvSpPr>
                <a:spLocks noChangeShapeType="1"/>
              </p:cNvSpPr>
              <p:nvPr/>
            </p:nvSpPr>
            <p:spPr bwMode="auto">
              <a:xfrm flipH="1">
                <a:off x="7167563" y="1951038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46"/>
              <p:cNvSpPr>
                <a:spLocks noChangeArrowheads="1"/>
              </p:cNvSpPr>
              <p:nvPr/>
            </p:nvSpPr>
            <p:spPr bwMode="auto">
              <a:xfrm>
                <a:off x="1831975" y="1831975"/>
                <a:ext cx="393700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0.8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9" name="Line 47"/>
              <p:cNvSpPr>
                <a:spLocks noChangeShapeType="1"/>
              </p:cNvSpPr>
              <p:nvPr/>
            </p:nvSpPr>
            <p:spPr bwMode="auto">
              <a:xfrm>
                <a:off x="2146300" y="1177925"/>
                <a:ext cx="476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48"/>
              <p:cNvSpPr>
                <a:spLocks noChangeShapeType="1"/>
              </p:cNvSpPr>
              <p:nvPr/>
            </p:nvSpPr>
            <p:spPr bwMode="auto">
              <a:xfrm flipH="1">
                <a:off x="7167563" y="1177925"/>
                <a:ext cx="55563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Rectangle 49"/>
              <p:cNvSpPr>
                <a:spLocks noChangeArrowheads="1"/>
              </p:cNvSpPr>
              <p:nvPr/>
            </p:nvSpPr>
            <p:spPr bwMode="auto">
              <a:xfrm>
                <a:off x="1997075" y="1060450"/>
                <a:ext cx="212725" cy="284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2" name="Line 50"/>
              <p:cNvSpPr>
                <a:spLocks noChangeShapeType="1"/>
              </p:cNvSpPr>
              <p:nvPr/>
            </p:nvSpPr>
            <p:spPr bwMode="auto">
              <a:xfrm>
                <a:off x="2146300" y="1177925"/>
                <a:ext cx="5076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51"/>
              <p:cNvSpPr>
                <a:spLocks noChangeShapeType="1"/>
              </p:cNvSpPr>
              <p:nvPr/>
            </p:nvSpPr>
            <p:spPr bwMode="auto">
              <a:xfrm>
                <a:off x="2146300" y="5072063"/>
                <a:ext cx="5076825" cy="158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52"/>
              <p:cNvSpPr>
                <a:spLocks noChangeShapeType="1"/>
              </p:cNvSpPr>
              <p:nvPr/>
            </p:nvSpPr>
            <p:spPr bwMode="auto">
              <a:xfrm flipV="1">
                <a:off x="7223125" y="1177925"/>
                <a:ext cx="1588" cy="389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Line 53"/>
              <p:cNvSpPr>
                <a:spLocks noChangeShapeType="1"/>
              </p:cNvSpPr>
              <p:nvPr/>
            </p:nvSpPr>
            <p:spPr bwMode="auto">
              <a:xfrm flipV="1">
                <a:off x="2146300" y="1177925"/>
                <a:ext cx="1588" cy="38941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2146300" y="1177925"/>
                <a:ext cx="3216275" cy="3886200"/>
              </a:xfrm>
              <a:custGeom>
                <a:avLst/>
                <a:gdLst/>
                <a:ahLst/>
                <a:cxnLst>
                  <a:cxn ang="0">
                    <a:pos x="30" y="10"/>
                  </a:cxn>
                  <a:cxn ang="0">
                    <a:pos x="80" y="75"/>
                  </a:cxn>
                  <a:cxn ang="0">
                    <a:pos x="124" y="189"/>
                  </a:cxn>
                  <a:cxn ang="0">
                    <a:pos x="174" y="348"/>
                  </a:cxn>
                  <a:cxn ang="0">
                    <a:pos x="224" y="546"/>
                  </a:cxn>
                  <a:cxn ang="0">
                    <a:pos x="268" y="770"/>
                  </a:cxn>
                  <a:cxn ang="0">
                    <a:pos x="318" y="1013"/>
                  </a:cxn>
                  <a:cxn ang="0">
                    <a:pos x="368" y="1261"/>
                  </a:cxn>
                  <a:cxn ang="0">
                    <a:pos x="412" y="1510"/>
                  </a:cxn>
                  <a:cxn ang="0">
                    <a:pos x="462" y="1738"/>
                  </a:cxn>
                  <a:cxn ang="0">
                    <a:pos x="512" y="1942"/>
                  </a:cxn>
                  <a:cxn ang="0">
                    <a:pos x="556" y="2115"/>
                  </a:cxn>
                  <a:cxn ang="0">
                    <a:pos x="606" y="2254"/>
                  </a:cxn>
                  <a:cxn ang="0">
                    <a:pos x="656" y="2359"/>
                  </a:cxn>
                  <a:cxn ang="0">
                    <a:pos x="700" y="2418"/>
                  </a:cxn>
                  <a:cxn ang="0">
                    <a:pos x="750" y="2448"/>
                  </a:cxn>
                  <a:cxn ang="0">
                    <a:pos x="800" y="2443"/>
                  </a:cxn>
                  <a:cxn ang="0">
                    <a:pos x="844" y="2413"/>
                  </a:cxn>
                  <a:cxn ang="0">
                    <a:pos x="894" y="2369"/>
                  </a:cxn>
                  <a:cxn ang="0">
                    <a:pos x="939" y="2304"/>
                  </a:cxn>
                  <a:cxn ang="0">
                    <a:pos x="988" y="2239"/>
                  </a:cxn>
                  <a:cxn ang="0">
                    <a:pos x="1038" y="2180"/>
                  </a:cxn>
                  <a:cxn ang="0">
                    <a:pos x="1083" y="2125"/>
                  </a:cxn>
                  <a:cxn ang="0">
                    <a:pos x="1132" y="2086"/>
                  </a:cxn>
                  <a:cxn ang="0">
                    <a:pos x="1182" y="2061"/>
                  </a:cxn>
                  <a:cxn ang="0">
                    <a:pos x="1227" y="2051"/>
                  </a:cxn>
                  <a:cxn ang="0">
                    <a:pos x="1276" y="2066"/>
                  </a:cxn>
                  <a:cxn ang="0">
                    <a:pos x="1326" y="2090"/>
                  </a:cxn>
                  <a:cxn ang="0">
                    <a:pos x="1371" y="2130"/>
                  </a:cxn>
                  <a:cxn ang="0">
                    <a:pos x="1420" y="2180"/>
                  </a:cxn>
                  <a:cxn ang="0">
                    <a:pos x="1470" y="2234"/>
                  </a:cxn>
                  <a:cxn ang="0">
                    <a:pos x="1515" y="2289"/>
                  </a:cxn>
                  <a:cxn ang="0">
                    <a:pos x="1564" y="2344"/>
                  </a:cxn>
                  <a:cxn ang="0">
                    <a:pos x="1614" y="2388"/>
                  </a:cxn>
                  <a:cxn ang="0">
                    <a:pos x="1659" y="2418"/>
                  </a:cxn>
                  <a:cxn ang="0">
                    <a:pos x="1708" y="2443"/>
                  </a:cxn>
                  <a:cxn ang="0">
                    <a:pos x="1758" y="2448"/>
                  </a:cxn>
                  <a:cxn ang="0">
                    <a:pos x="1803" y="2448"/>
                  </a:cxn>
                  <a:cxn ang="0">
                    <a:pos x="1852" y="2428"/>
                  </a:cxn>
                  <a:cxn ang="0">
                    <a:pos x="1902" y="2403"/>
                  </a:cxn>
                  <a:cxn ang="0">
                    <a:pos x="1947" y="2373"/>
                  </a:cxn>
                  <a:cxn ang="0">
                    <a:pos x="1996" y="2339"/>
                  </a:cxn>
                </a:cxnLst>
                <a:rect l="0" t="0" r="r" b="b"/>
                <a:pathLst>
                  <a:path w="2026" h="2448">
                    <a:moveTo>
                      <a:pt x="0" y="0"/>
                    </a:moveTo>
                    <a:lnTo>
                      <a:pt x="15" y="0"/>
                    </a:lnTo>
                    <a:lnTo>
                      <a:pt x="30" y="10"/>
                    </a:lnTo>
                    <a:lnTo>
                      <a:pt x="45" y="25"/>
                    </a:lnTo>
                    <a:lnTo>
                      <a:pt x="60" y="45"/>
                    </a:lnTo>
                    <a:lnTo>
                      <a:pt x="80" y="75"/>
                    </a:lnTo>
                    <a:lnTo>
                      <a:pt x="95" y="105"/>
                    </a:lnTo>
                    <a:lnTo>
                      <a:pt x="110" y="144"/>
                    </a:lnTo>
                    <a:lnTo>
                      <a:pt x="124" y="189"/>
                    </a:lnTo>
                    <a:lnTo>
                      <a:pt x="139" y="239"/>
                    </a:lnTo>
                    <a:lnTo>
                      <a:pt x="159" y="288"/>
                    </a:lnTo>
                    <a:lnTo>
                      <a:pt x="174" y="348"/>
                    </a:lnTo>
                    <a:lnTo>
                      <a:pt x="189" y="412"/>
                    </a:lnTo>
                    <a:lnTo>
                      <a:pt x="204" y="477"/>
                    </a:lnTo>
                    <a:lnTo>
                      <a:pt x="224" y="546"/>
                    </a:lnTo>
                    <a:lnTo>
                      <a:pt x="239" y="621"/>
                    </a:lnTo>
                    <a:lnTo>
                      <a:pt x="254" y="695"/>
                    </a:lnTo>
                    <a:lnTo>
                      <a:pt x="268" y="770"/>
                    </a:lnTo>
                    <a:lnTo>
                      <a:pt x="283" y="849"/>
                    </a:lnTo>
                    <a:lnTo>
                      <a:pt x="303" y="934"/>
                    </a:lnTo>
                    <a:lnTo>
                      <a:pt x="318" y="1013"/>
                    </a:lnTo>
                    <a:lnTo>
                      <a:pt x="333" y="1097"/>
                    </a:lnTo>
                    <a:lnTo>
                      <a:pt x="348" y="1182"/>
                    </a:lnTo>
                    <a:lnTo>
                      <a:pt x="368" y="1261"/>
                    </a:lnTo>
                    <a:lnTo>
                      <a:pt x="383" y="1346"/>
                    </a:lnTo>
                    <a:lnTo>
                      <a:pt x="398" y="1425"/>
                    </a:lnTo>
                    <a:lnTo>
                      <a:pt x="412" y="1510"/>
                    </a:lnTo>
                    <a:lnTo>
                      <a:pt x="427" y="1584"/>
                    </a:lnTo>
                    <a:lnTo>
                      <a:pt x="447" y="1663"/>
                    </a:lnTo>
                    <a:lnTo>
                      <a:pt x="462" y="1738"/>
                    </a:lnTo>
                    <a:lnTo>
                      <a:pt x="477" y="1807"/>
                    </a:lnTo>
                    <a:lnTo>
                      <a:pt x="492" y="1877"/>
                    </a:lnTo>
                    <a:lnTo>
                      <a:pt x="512" y="1942"/>
                    </a:lnTo>
                    <a:lnTo>
                      <a:pt x="527" y="2006"/>
                    </a:lnTo>
                    <a:lnTo>
                      <a:pt x="542" y="2061"/>
                    </a:lnTo>
                    <a:lnTo>
                      <a:pt x="556" y="2115"/>
                    </a:lnTo>
                    <a:lnTo>
                      <a:pt x="571" y="2165"/>
                    </a:lnTo>
                    <a:lnTo>
                      <a:pt x="591" y="2215"/>
                    </a:lnTo>
                    <a:lnTo>
                      <a:pt x="606" y="2254"/>
                    </a:lnTo>
                    <a:lnTo>
                      <a:pt x="621" y="2294"/>
                    </a:lnTo>
                    <a:lnTo>
                      <a:pt x="636" y="2329"/>
                    </a:lnTo>
                    <a:lnTo>
                      <a:pt x="656" y="2359"/>
                    </a:lnTo>
                    <a:lnTo>
                      <a:pt x="671" y="2383"/>
                    </a:lnTo>
                    <a:lnTo>
                      <a:pt x="686" y="2403"/>
                    </a:lnTo>
                    <a:lnTo>
                      <a:pt x="700" y="2418"/>
                    </a:lnTo>
                    <a:lnTo>
                      <a:pt x="715" y="2433"/>
                    </a:lnTo>
                    <a:lnTo>
                      <a:pt x="735" y="2443"/>
                    </a:lnTo>
                    <a:lnTo>
                      <a:pt x="750" y="2448"/>
                    </a:lnTo>
                    <a:lnTo>
                      <a:pt x="765" y="2448"/>
                    </a:lnTo>
                    <a:lnTo>
                      <a:pt x="780" y="2448"/>
                    </a:lnTo>
                    <a:lnTo>
                      <a:pt x="800" y="2443"/>
                    </a:lnTo>
                    <a:lnTo>
                      <a:pt x="815" y="2438"/>
                    </a:lnTo>
                    <a:lnTo>
                      <a:pt x="829" y="2428"/>
                    </a:lnTo>
                    <a:lnTo>
                      <a:pt x="844" y="2413"/>
                    </a:lnTo>
                    <a:lnTo>
                      <a:pt x="859" y="2398"/>
                    </a:lnTo>
                    <a:lnTo>
                      <a:pt x="879" y="2383"/>
                    </a:lnTo>
                    <a:lnTo>
                      <a:pt x="894" y="2369"/>
                    </a:lnTo>
                    <a:lnTo>
                      <a:pt x="909" y="2349"/>
                    </a:lnTo>
                    <a:lnTo>
                      <a:pt x="924" y="2329"/>
                    </a:lnTo>
                    <a:lnTo>
                      <a:pt x="939" y="2304"/>
                    </a:lnTo>
                    <a:lnTo>
                      <a:pt x="959" y="2284"/>
                    </a:lnTo>
                    <a:lnTo>
                      <a:pt x="973" y="2264"/>
                    </a:lnTo>
                    <a:lnTo>
                      <a:pt x="988" y="2239"/>
                    </a:lnTo>
                    <a:lnTo>
                      <a:pt x="1003" y="2220"/>
                    </a:lnTo>
                    <a:lnTo>
                      <a:pt x="1023" y="2200"/>
                    </a:lnTo>
                    <a:lnTo>
                      <a:pt x="1038" y="2180"/>
                    </a:lnTo>
                    <a:lnTo>
                      <a:pt x="1053" y="2160"/>
                    </a:lnTo>
                    <a:lnTo>
                      <a:pt x="1068" y="2140"/>
                    </a:lnTo>
                    <a:lnTo>
                      <a:pt x="1083" y="2125"/>
                    </a:lnTo>
                    <a:lnTo>
                      <a:pt x="1103" y="2110"/>
                    </a:lnTo>
                    <a:lnTo>
                      <a:pt x="1117" y="2095"/>
                    </a:lnTo>
                    <a:lnTo>
                      <a:pt x="1132" y="2086"/>
                    </a:lnTo>
                    <a:lnTo>
                      <a:pt x="1147" y="2076"/>
                    </a:lnTo>
                    <a:lnTo>
                      <a:pt x="1167" y="2066"/>
                    </a:lnTo>
                    <a:lnTo>
                      <a:pt x="1182" y="2061"/>
                    </a:lnTo>
                    <a:lnTo>
                      <a:pt x="1197" y="2056"/>
                    </a:lnTo>
                    <a:lnTo>
                      <a:pt x="1212" y="2051"/>
                    </a:lnTo>
                    <a:lnTo>
                      <a:pt x="1227" y="2051"/>
                    </a:lnTo>
                    <a:lnTo>
                      <a:pt x="1247" y="2056"/>
                    </a:lnTo>
                    <a:lnTo>
                      <a:pt x="1261" y="2056"/>
                    </a:lnTo>
                    <a:lnTo>
                      <a:pt x="1276" y="2066"/>
                    </a:lnTo>
                    <a:lnTo>
                      <a:pt x="1291" y="2071"/>
                    </a:lnTo>
                    <a:lnTo>
                      <a:pt x="1311" y="2081"/>
                    </a:lnTo>
                    <a:lnTo>
                      <a:pt x="1326" y="2090"/>
                    </a:lnTo>
                    <a:lnTo>
                      <a:pt x="1341" y="2100"/>
                    </a:lnTo>
                    <a:lnTo>
                      <a:pt x="1356" y="2115"/>
                    </a:lnTo>
                    <a:lnTo>
                      <a:pt x="1371" y="2130"/>
                    </a:lnTo>
                    <a:lnTo>
                      <a:pt x="1391" y="2145"/>
                    </a:lnTo>
                    <a:lnTo>
                      <a:pt x="1405" y="2165"/>
                    </a:lnTo>
                    <a:lnTo>
                      <a:pt x="1420" y="2180"/>
                    </a:lnTo>
                    <a:lnTo>
                      <a:pt x="1435" y="2200"/>
                    </a:lnTo>
                    <a:lnTo>
                      <a:pt x="1455" y="2215"/>
                    </a:lnTo>
                    <a:lnTo>
                      <a:pt x="1470" y="2234"/>
                    </a:lnTo>
                    <a:lnTo>
                      <a:pt x="1485" y="2254"/>
                    </a:lnTo>
                    <a:lnTo>
                      <a:pt x="1500" y="2274"/>
                    </a:lnTo>
                    <a:lnTo>
                      <a:pt x="1515" y="2289"/>
                    </a:lnTo>
                    <a:lnTo>
                      <a:pt x="1535" y="2309"/>
                    </a:lnTo>
                    <a:lnTo>
                      <a:pt x="1549" y="2324"/>
                    </a:lnTo>
                    <a:lnTo>
                      <a:pt x="1564" y="2344"/>
                    </a:lnTo>
                    <a:lnTo>
                      <a:pt x="1579" y="2359"/>
                    </a:lnTo>
                    <a:lnTo>
                      <a:pt x="1599" y="2373"/>
                    </a:lnTo>
                    <a:lnTo>
                      <a:pt x="1614" y="2388"/>
                    </a:lnTo>
                    <a:lnTo>
                      <a:pt x="1629" y="2398"/>
                    </a:lnTo>
                    <a:lnTo>
                      <a:pt x="1644" y="2408"/>
                    </a:lnTo>
                    <a:lnTo>
                      <a:pt x="1659" y="2418"/>
                    </a:lnTo>
                    <a:lnTo>
                      <a:pt x="1679" y="2428"/>
                    </a:lnTo>
                    <a:lnTo>
                      <a:pt x="1693" y="2438"/>
                    </a:lnTo>
                    <a:lnTo>
                      <a:pt x="1708" y="2443"/>
                    </a:lnTo>
                    <a:lnTo>
                      <a:pt x="1723" y="2448"/>
                    </a:lnTo>
                    <a:lnTo>
                      <a:pt x="1738" y="2448"/>
                    </a:lnTo>
                    <a:lnTo>
                      <a:pt x="1758" y="2448"/>
                    </a:lnTo>
                    <a:lnTo>
                      <a:pt x="1773" y="2448"/>
                    </a:lnTo>
                    <a:lnTo>
                      <a:pt x="1788" y="2448"/>
                    </a:lnTo>
                    <a:lnTo>
                      <a:pt x="1803" y="2448"/>
                    </a:lnTo>
                    <a:lnTo>
                      <a:pt x="1823" y="2443"/>
                    </a:lnTo>
                    <a:lnTo>
                      <a:pt x="1837" y="2438"/>
                    </a:lnTo>
                    <a:lnTo>
                      <a:pt x="1852" y="2428"/>
                    </a:lnTo>
                    <a:lnTo>
                      <a:pt x="1867" y="2423"/>
                    </a:lnTo>
                    <a:lnTo>
                      <a:pt x="1882" y="2413"/>
                    </a:lnTo>
                    <a:lnTo>
                      <a:pt x="1902" y="2403"/>
                    </a:lnTo>
                    <a:lnTo>
                      <a:pt x="1917" y="2393"/>
                    </a:lnTo>
                    <a:lnTo>
                      <a:pt x="1932" y="2383"/>
                    </a:lnTo>
                    <a:lnTo>
                      <a:pt x="1947" y="2373"/>
                    </a:lnTo>
                    <a:lnTo>
                      <a:pt x="1967" y="2364"/>
                    </a:lnTo>
                    <a:lnTo>
                      <a:pt x="1981" y="2349"/>
                    </a:lnTo>
                    <a:lnTo>
                      <a:pt x="1996" y="2339"/>
                    </a:lnTo>
                    <a:lnTo>
                      <a:pt x="2011" y="2329"/>
                    </a:lnTo>
                    <a:lnTo>
                      <a:pt x="2026" y="2314"/>
                    </a:lnTo>
                  </a:path>
                </a:pathLst>
              </a:custGeom>
              <a:noFill/>
              <a:ln w="3175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5362575" y="4716463"/>
                <a:ext cx="1860550" cy="347663"/>
              </a:xfrm>
              <a:custGeom>
                <a:avLst/>
                <a:gdLst/>
                <a:ahLst/>
                <a:cxnLst>
                  <a:cxn ang="0">
                    <a:pos x="20" y="75"/>
                  </a:cxn>
                  <a:cxn ang="0">
                    <a:pos x="50" y="55"/>
                  </a:cxn>
                  <a:cxn ang="0">
                    <a:pos x="85" y="35"/>
                  </a:cxn>
                  <a:cxn ang="0">
                    <a:pos x="114" y="20"/>
                  </a:cxn>
                  <a:cxn ang="0">
                    <a:pos x="144" y="10"/>
                  </a:cxn>
                  <a:cxn ang="0">
                    <a:pos x="179" y="5"/>
                  </a:cxn>
                  <a:cxn ang="0">
                    <a:pos x="209" y="0"/>
                  </a:cxn>
                  <a:cxn ang="0">
                    <a:pos x="243" y="0"/>
                  </a:cxn>
                  <a:cxn ang="0">
                    <a:pos x="273" y="5"/>
                  </a:cxn>
                  <a:cxn ang="0">
                    <a:pos x="308" y="15"/>
                  </a:cxn>
                  <a:cxn ang="0">
                    <a:pos x="338" y="30"/>
                  </a:cxn>
                  <a:cxn ang="0">
                    <a:pos x="373" y="45"/>
                  </a:cxn>
                  <a:cxn ang="0">
                    <a:pos x="402" y="65"/>
                  </a:cxn>
                  <a:cxn ang="0">
                    <a:pos x="432" y="85"/>
                  </a:cxn>
                  <a:cxn ang="0">
                    <a:pos x="467" y="110"/>
                  </a:cxn>
                  <a:cxn ang="0">
                    <a:pos x="497" y="130"/>
                  </a:cxn>
                  <a:cxn ang="0">
                    <a:pos x="531" y="149"/>
                  </a:cxn>
                  <a:cxn ang="0">
                    <a:pos x="561" y="169"/>
                  </a:cxn>
                  <a:cxn ang="0">
                    <a:pos x="596" y="184"/>
                  </a:cxn>
                  <a:cxn ang="0">
                    <a:pos x="626" y="199"/>
                  </a:cxn>
                  <a:cxn ang="0">
                    <a:pos x="656" y="209"/>
                  </a:cxn>
                  <a:cxn ang="0">
                    <a:pos x="690" y="219"/>
                  </a:cxn>
                  <a:cxn ang="0">
                    <a:pos x="720" y="219"/>
                  </a:cxn>
                  <a:cxn ang="0">
                    <a:pos x="755" y="219"/>
                  </a:cxn>
                  <a:cxn ang="0">
                    <a:pos x="785" y="219"/>
                  </a:cxn>
                  <a:cxn ang="0">
                    <a:pos x="819" y="209"/>
                  </a:cxn>
                  <a:cxn ang="0">
                    <a:pos x="849" y="199"/>
                  </a:cxn>
                  <a:cxn ang="0">
                    <a:pos x="884" y="189"/>
                  </a:cxn>
                  <a:cxn ang="0">
                    <a:pos x="914" y="174"/>
                  </a:cxn>
                  <a:cxn ang="0">
                    <a:pos x="944" y="159"/>
                  </a:cxn>
                  <a:cxn ang="0">
                    <a:pos x="978" y="144"/>
                  </a:cxn>
                  <a:cxn ang="0">
                    <a:pos x="1008" y="130"/>
                  </a:cxn>
                  <a:cxn ang="0">
                    <a:pos x="1043" y="115"/>
                  </a:cxn>
                  <a:cxn ang="0">
                    <a:pos x="1073" y="100"/>
                  </a:cxn>
                  <a:cxn ang="0">
                    <a:pos x="1107" y="90"/>
                  </a:cxn>
                  <a:cxn ang="0">
                    <a:pos x="1137" y="80"/>
                  </a:cxn>
                  <a:cxn ang="0">
                    <a:pos x="1172" y="75"/>
                  </a:cxn>
                </a:cxnLst>
                <a:rect l="0" t="0" r="r" b="b"/>
                <a:pathLst>
                  <a:path w="1172" h="219">
                    <a:moveTo>
                      <a:pt x="0" y="85"/>
                    </a:moveTo>
                    <a:lnTo>
                      <a:pt x="20" y="75"/>
                    </a:lnTo>
                    <a:lnTo>
                      <a:pt x="35" y="65"/>
                    </a:lnTo>
                    <a:lnTo>
                      <a:pt x="50" y="55"/>
                    </a:lnTo>
                    <a:lnTo>
                      <a:pt x="65" y="45"/>
                    </a:lnTo>
                    <a:lnTo>
                      <a:pt x="85" y="35"/>
                    </a:lnTo>
                    <a:lnTo>
                      <a:pt x="99" y="30"/>
                    </a:lnTo>
                    <a:lnTo>
                      <a:pt x="114" y="20"/>
                    </a:lnTo>
                    <a:lnTo>
                      <a:pt x="129" y="15"/>
                    </a:lnTo>
                    <a:lnTo>
                      <a:pt x="144" y="10"/>
                    </a:lnTo>
                    <a:lnTo>
                      <a:pt x="164" y="5"/>
                    </a:lnTo>
                    <a:lnTo>
                      <a:pt x="179" y="5"/>
                    </a:lnTo>
                    <a:lnTo>
                      <a:pt x="194" y="0"/>
                    </a:lnTo>
                    <a:lnTo>
                      <a:pt x="209" y="0"/>
                    </a:lnTo>
                    <a:lnTo>
                      <a:pt x="229" y="0"/>
                    </a:lnTo>
                    <a:lnTo>
                      <a:pt x="243" y="0"/>
                    </a:lnTo>
                    <a:lnTo>
                      <a:pt x="258" y="5"/>
                    </a:lnTo>
                    <a:lnTo>
                      <a:pt x="273" y="5"/>
                    </a:lnTo>
                    <a:lnTo>
                      <a:pt x="288" y="10"/>
                    </a:lnTo>
                    <a:lnTo>
                      <a:pt x="308" y="15"/>
                    </a:lnTo>
                    <a:lnTo>
                      <a:pt x="323" y="25"/>
                    </a:lnTo>
                    <a:lnTo>
                      <a:pt x="338" y="30"/>
                    </a:lnTo>
                    <a:lnTo>
                      <a:pt x="353" y="40"/>
                    </a:lnTo>
                    <a:lnTo>
                      <a:pt x="373" y="45"/>
                    </a:lnTo>
                    <a:lnTo>
                      <a:pt x="387" y="55"/>
                    </a:lnTo>
                    <a:lnTo>
                      <a:pt x="402" y="65"/>
                    </a:lnTo>
                    <a:lnTo>
                      <a:pt x="417" y="75"/>
                    </a:lnTo>
                    <a:lnTo>
                      <a:pt x="432" y="85"/>
                    </a:lnTo>
                    <a:lnTo>
                      <a:pt x="452" y="95"/>
                    </a:lnTo>
                    <a:lnTo>
                      <a:pt x="467" y="110"/>
                    </a:lnTo>
                    <a:lnTo>
                      <a:pt x="482" y="120"/>
                    </a:lnTo>
                    <a:lnTo>
                      <a:pt x="497" y="130"/>
                    </a:lnTo>
                    <a:lnTo>
                      <a:pt x="512" y="140"/>
                    </a:lnTo>
                    <a:lnTo>
                      <a:pt x="531" y="149"/>
                    </a:lnTo>
                    <a:lnTo>
                      <a:pt x="546" y="159"/>
                    </a:lnTo>
                    <a:lnTo>
                      <a:pt x="561" y="169"/>
                    </a:lnTo>
                    <a:lnTo>
                      <a:pt x="576" y="174"/>
                    </a:lnTo>
                    <a:lnTo>
                      <a:pt x="596" y="184"/>
                    </a:lnTo>
                    <a:lnTo>
                      <a:pt x="611" y="194"/>
                    </a:lnTo>
                    <a:lnTo>
                      <a:pt x="626" y="199"/>
                    </a:lnTo>
                    <a:lnTo>
                      <a:pt x="641" y="204"/>
                    </a:lnTo>
                    <a:lnTo>
                      <a:pt x="656" y="209"/>
                    </a:lnTo>
                    <a:lnTo>
                      <a:pt x="675" y="214"/>
                    </a:lnTo>
                    <a:lnTo>
                      <a:pt x="690" y="219"/>
                    </a:lnTo>
                    <a:lnTo>
                      <a:pt x="705" y="219"/>
                    </a:lnTo>
                    <a:lnTo>
                      <a:pt x="720" y="219"/>
                    </a:lnTo>
                    <a:lnTo>
                      <a:pt x="740" y="219"/>
                    </a:lnTo>
                    <a:lnTo>
                      <a:pt x="755" y="219"/>
                    </a:lnTo>
                    <a:lnTo>
                      <a:pt x="770" y="219"/>
                    </a:lnTo>
                    <a:lnTo>
                      <a:pt x="785" y="219"/>
                    </a:lnTo>
                    <a:lnTo>
                      <a:pt x="800" y="214"/>
                    </a:lnTo>
                    <a:lnTo>
                      <a:pt x="819" y="209"/>
                    </a:lnTo>
                    <a:lnTo>
                      <a:pt x="834" y="209"/>
                    </a:lnTo>
                    <a:lnTo>
                      <a:pt x="849" y="199"/>
                    </a:lnTo>
                    <a:lnTo>
                      <a:pt x="864" y="194"/>
                    </a:lnTo>
                    <a:lnTo>
                      <a:pt x="884" y="189"/>
                    </a:lnTo>
                    <a:lnTo>
                      <a:pt x="899" y="184"/>
                    </a:lnTo>
                    <a:lnTo>
                      <a:pt x="914" y="174"/>
                    </a:lnTo>
                    <a:lnTo>
                      <a:pt x="929" y="169"/>
                    </a:lnTo>
                    <a:lnTo>
                      <a:pt x="944" y="159"/>
                    </a:lnTo>
                    <a:lnTo>
                      <a:pt x="963" y="154"/>
                    </a:lnTo>
                    <a:lnTo>
                      <a:pt x="978" y="144"/>
                    </a:lnTo>
                    <a:lnTo>
                      <a:pt x="993" y="135"/>
                    </a:lnTo>
                    <a:lnTo>
                      <a:pt x="1008" y="130"/>
                    </a:lnTo>
                    <a:lnTo>
                      <a:pt x="1028" y="120"/>
                    </a:lnTo>
                    <a:lnTo>
                      <a:pt x="1043" y="115"/>
                    </a:lnTo>
                    <a:lnTo>
                      <a:pt x="1058" y="110"/>
                    </a:lnTo>
                    <a:lnTo>
                      <a:pt x="1073" y="100"/>
                    </a:lnTo>
                    <a:lnTo>
                      <a:pt x="1088" y="95"/>
                    </a:lnTo>
                    <a:lnTo>
                      <a:pt x="1107" y="90"/>
                    </a:lnTo>
                    <a:lnTo>
                      <a:pt x="1122" y="85"/>
                    </a:lnTo>
                    <a:lnTo>
                      <a:pt x="1137" y="80"/>
                    </a:lnTo>
                    <a:lnTo>
                      <a:pt x="1152" y="75"/>
                    </a:lnTo>
                    <a:lnTo>
                      <a:pt x="1172" y="75"/>
                    </a:lnTo>
                  </a:path>
                </a:pathLst>
              </a:custGeom>
              <a:noFill/>
              <a:ln w="31750" cap="flat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2146300" y="3748088"/>
                <a:ext cx="3216275" cy="1323975"/>
              </a:xfrm>
              <a:custGeom>
                <a:avLst/>
                <a:gdLst/>
                <a:ahLst/>
                <a:cxnLst>
                  <a:cxn ang="0">
                    <a:pos x="30" y="824"/>
                  </a:cxn>
                  <a:cxn ang="0">
                    <a:pos x="80" y="794"/>
                  </a:cxn>
                  <a:cxn ang="0">
                    <a:pos x="124" y="740"/>
                  </a:cxn>
                  <a:cxn ang="0">
                    <a:pos x="174" y="660"/>
                  </a:cxn>
                  <a:cxn ang="0">
                    <a:pos x="224" y="566"/>
                  </a:cxn>
                  <a:cxn ang="0">
                    <a:pos x="268" y="462"/>
                  </a:cxn>
                  <a:cxn ang="0">
                    <a:pos x="318" y="357"/>
                  </a:cxn>
                  <a:cxn ang="0">
                    <a:pos x="368" y="253"/>
                  </a:cxn>
                  <a:cxn ang="0">
                    <a:pos x="412" y="164"/>
                  </a:cxn>
                  <a:cxn ang="0">
                    <a:pos x="462" y="89"/>
                  </a:cxn>
                  <a:cxn ang="0">
                    <a:pos x="512" y="35"/>
                  </a:cxn>
                  <a:cxn ang="0">
                    <a:pos x="556" y="5"/>
                  </a:cxn>
                  <a:cxn ang="0">
                    <a:pos x="606" y="5"/>
                  </a:cxn>
                  <a:cxn ang="0">
                    <a:pos x="656" y="25"/>
                  </a:cxn>
                  <a:cxn ang="0">
                    <a:pos x="700" y="74"/>
                  </a:cxn>
                  <a:cxn ang="0">
                    <a:pos x="750" y="139"/>
                  </a:cxn>
                  <a:cxn ang="0">
                    <a:pos x="800" y="223"/>
                  </a:cxn>
                  <a:cxn ang="0">
                    <a:pos x="844" y="323"/>
                  </a:cxn>
                  <a:cxn ang="0">
                    <a:pos x="894" y="422"/>
                  </a:cxn>
                  <a:cxn ang="0">
                    <a:pos x="939" y="516"/>
                  </a:cxn>
                  <a:cxn ang="0">
                    <a:pos x="988" y="610"/>
                  </a:cxn>
                  <a:cxn ang="0">
                    <a:pos x="1038" y="690"/>
                  </a:cxn>
                  <a:cxn ang="0">
                    <a:pos x="1083" y="754"/>
                  </a:cxn>
                  <a:cxn ang="0">
                    <a:pos x="1132" y="799"/>
                  </a:cxn>
                  <a:cxn ang="0">
                    <a:pos x="1182" y="824"/>
                  </a:cxn>
                  <a:cxn ang="0">
                    <a:pos x="1227" y="829"/>
                  </a:cxn>
                  <a:cxn ang="0">
                    <a:pos x="1276" y="819"/>
                  </a:cxn>
                  <a:cxn ang="0">
                    <a:pos x="1326" y="794"/>
                  </a:cxn>
                  <a:cxn ang="0">
                    <a:pos x="1371" y="759"/>
                  </a:cxn>
                  <a:cxn ang="0">
                    <a:pos x="1420" y="715"/>
                  </a:cxn>
                  <a:cxn ang="0">
                    <a:pos x="1470" y="670"/>
                  </a:cxn>
                  <a:cxn ang="0">
                    <a:pos x="1515" y="625"/>
                  </a:cxn>
                  <a:cxn ang="0">
                    <a:pos x="1564" y="591"/>
                  </a:cxn>
                  <a:cxn ang="0">
                    <a:pos x="1614" y="561"/>
                  </a:cxn>
                  <a:cxn ang="0">
                    <a:pos x="1659" y="541"/>
                  </a:cxn>
                  <a:cxn ang="0">
                    <a:pos x="1708" y="536"/>
                  </a:cxn>
                  <a:cxn ang="0">
                    <a:pos x="1758" y="546"/>
                  </a:cxn>
                  <a:cxn ang="0">
                    <a:pos x="1803" y="566"/>
                  </a:cxn>
                  <a:cxn ang="0">
                    <a:pos x="1852" y="596"/>
                  </a:cxn>
                  <a:cxn ang="0">
                    <a:pos x="1902" y="630"/>
                  </a:cxn>
                  <a:cxn ang="0">
                    <a:pos x="1947" y="670"/>
                  </a:cxn>
                  <a:cxn ang="0">
                    <a:pos x="1996" y="710"/>
                  </a:cxn>
                </a:cxnLst>
                <a:rect l="0" t="0" r="r" b="b"/>
                <a:pathLst>
                  <a:path w="2026" h="834">
                    <a:moveTo>
                      <a:pt x="0" y="834"/>
                    </a:moveTo>
                    <a:lnTo>
                      <a:pt x="15" y="829"/>
                    </a:lnTo>
                    <a:lnTo>
                      <a:pt x="30" y="824"/>
                    </a:lnTo>
                    <a:lnTo>
                      <a:pt x="45" y="819"/>
                    </a:lnTo>
                    <a:lnTo>
                      <a:pt x="60" y="809"/>
                    </a:lnTo>
                    <a:lnTo>
                      <a:pt x="80" y="794"/>
                    </a:lnTo>
                    <a:lnTo>
                      <a:pt x="95" y="779"/>
                    </a:lnTo>
                    <a:lnTo>
                      <a:pt x="110" y="759"/>
                    </a:lnTo>
                    <a:lnTo>
                      <a:pt x="124" y="740"/>
                    </a:lnTo>
                    <a:lnTo>
                      <a:pt x="139" y="715"/>
                    </a:lnTo>
                    <a:lnTo>
                      <a:pt x="159" y="690"/>
                    </a:lnTo>
                    <a:lnTo>
                      <a:pt x="174" y="660"/>
                    </a:lnTo>
                    <a:lnTo>
                      <a:pt x="189" y="630"/>
                    </a:lnTo>
                    <a:lnTo>
                      <a:pt x="204" y="601"/>
                    </a:lnTo>
                    <a:lnTo>
                      <a:pt x="224" y="566"/>
                    </a:lnTo>
                    <a:lnTo>
                      <a:pt x="239" y="531"/>
                    </a:lnTo>
                    <a:lnTo>
                      <a:pt x="254" y="496"/>
                    </a:lnTo>
                    <a:lnTo>
                      <a:pt x="268" y="462"/>
                    </a:lnTo>
                    <a:lnTo>
                      <a:pt x="283" y="427"/>
                    </a:lnTo>
                    <a:lnTo>
                      <a:pt x="303" y="392"/>
                    </a:lnTo>
                    <a:lnTo>
                      <a:pt x="318" y="357"/>
                    </a:lnTo>
                    <a:lnTo>
                      <a:pt x="333" y="323"/>
                    </a:lnTo>
                    <a:lnTo>
                      <a:pt x="348" y="288"/>
                    </a:lnTo>
                    <a:lnTo>
                      <a:pt x="368" y="253"/>
                    </a:lnTo>
                    <a:lnTo>
                      <a:pt x="383" y="223"/>
                    </a:lnTo>
                    <a:lnTo>
                      <a:pt x="398" y="193"/>
                    </a:lnTo>
                    <a:lnTo>
                      <a:pt x="412" y="164"/>
                    </a:lnTo>
                    <a:lnTo>
                      <a:pt x="427" y="134"/>
                    </a:lnTo>
                    <a:lnTo>
                      <a:pt x="447" y="109"/>
                    </a:lnTo>
                    <a:lnTo>
                      <a:pt x="462" y="89"/>
                    </a:lnTo>
                    <a:lnTo>
                      <a:pt x="477" y="69"/>
                    </a:lnTo>
                    <a:lnTo>
                      <a:pt x="492" y="49"/>
                    </a:lnTo>
                    <a:lnTo>
                      <a:pt x="512" y="35"/>
                    </a:lnTo>
                    <a:lnTo>
                      <a:pt x="527" y="25"/>
                    </a:lnTo>
                    <a:lnTo>
                      <a:pt x="542" y="15"/>
                    </a:lnTo>
                    <a:lnTo>
                      <a:pt x="556" y="5"/>
                    </a:lnTo>
                    <a:lnTo>
                      <a:pt x="571" y="0"/>
                    </a:lnTo>
                    <a:lnTo>
                      <a:pt x="591" y="0"/>
                    </a:lnTo>
                    <a:lnTo>
                      <a:pt x="606" y="5"/>
                    </a:lnTo>
                    <a:lnTo>
                      <a:pt x="621" y="10"/>
                    </a:lnTo>
                    <a:lnTo>
                      <a:pt x="636" y="15"/>
                    </a:lnTo>
                    <a:lnTo>
                      <a:pt x="656" y="25"/>
                    </a:lnTo>
                    <a:lnTo>
                      <a:pt x="671" y="40"/>
                    </a:lnTo>
                    <a:lnTo>
                      <a:pt x="686" y="54"/>
                    </a:lnTo>
                    <a:lnTo>
                      <a:pt x="700" y="74"/>
                    </a:lnTo>
                    <a:lnTo>
                      <a:pt x="715" y="94"/>
                    </a:lnTo>
                    <a:lnTo>
                      <a:pt x="735" y="119"/>
                    </a:lnTo>
                    <a:lnTo>
                      <a:pt x="750" y="139"/>
                    </a:lnTo>
                    <a:lnTo>
                      <a:pt x="765" y="169"/>
                    </a:lnTo>
                    <a:lnTo>
                      <a:pt x="780" y="193"/>
                    </a:lnTo>
                    <a:lnTo>
                      <a:pt x="800" y="223"/>
                    </a:lnTo>
                    <a:lnTo>
                      <a:pt x="815" y="258"/>
                    </a:lnTo>
                    <a:lnTo>
                      <a:pt x="829" y="288"/>
                    </a:lnTo>
                    <a:lnTo>
                      <a:pt x="844" y="323"/>
                    </a:lnTo>
                    <a:lnTo>
                      <a:pt x="859" y="352"/>
                    </a:lnTo>
                    <a:lnTo>
                      <a:pt x="879" y="387"/>
                    </a:lnTo>
                    <a:lnTo>
                      <a:pt x="894" y="422"/>
                    </a:lnTo>
                    <a:lnTo>
                      <a:pt x="909" y="452"/>
                    </a:lnTo>
                    <a:lnTo>
                      <a:pt x="924" y="486"/>
                    </a:lnTo>
                    <a:lnTo>
                      <a:pt x="939" y="516"/>
                    </a:lnTo>
                    <a:lnTo>
                      <a:pt x="959" y="551"/>
                    </a:lnTo>
                    <a:lnTo>
                      <a:pt x="973" y="581"/>
                    </a:lnTo>
                    <a:lnTo>
                      <a:pt x="988" y="610"/>
                    </a:lnTo>
                    <a:lnTo>
                      <a:pt x="1003" y="635"/>
                    </a:lnTo>
                    <a:lnTo>
                      <a:pt x="1023" y="665"/>
                    </a:lnTo>
                    <a:lnTo>
                      <a:pt x="1038" y="690"/>
                    </a:lnTo>
                    <a:lnTo>
                      <a:pt x="1053" y="710"/>
                    </a:lnTo>
                    <a:lnTo>
                      <a:pt x="1068" y="735"/>
                    </a:lnTo>
                    <a:lnTo>
                      <a:pt x="1083" y="754"/>
                    </a:lnTo>
                    <a:lnTo>
                      <a:pt x="1103" y="769"/>
                    </a:lnTo>
                    <a:lnTo>
                      <a:pt x="1117" y="784"/>
                    </a:lnTo>
                    <a:lnTo>
                      <a:pt x="1132" y="799"/>
                    </a:lnTo>
                    <a:lnTo>
                      <a:pt x="1147" y="809"/>
                    </a:lnTo>
                    <a:lnTo>
                      <a:pt x="1167" y="819"/>
                    </a:lnTo>
                    <a:lnTo>
                      <a:pt x="1182" y="824"/>
                    </a:lnTo>
                    <a:lnTo>
                      <a:pt x="1197" y="829"/>
                    </a:lnTo>
                    <a:lnTo>
                      <a:pt x="1212" y="829"/>
                    </a:lnTo>
                    <a:lnTo>
                      <a:pt x="1227" y="829"/>
                    </a:lnTo>
                    <a:lnTo>
                      <a:pt x="1247" y="829"/>
                    </a:lnTo>
                    <a:lnTo>
                      <a:pt x="1261" y="824"/>
                    </a:lnTo>
                    <a:lnTo>
                      <a:pt x="1276" y="819"/>
                    </a:lnTo>
                    <a:lnTo>
                      <a:pt x="1291" y="814"/>
                    </a:lnTo>
                    <a:lnTo>
                      <a:pt x="1311" y="804"/>
                    </a:lnTo>
                    <a:lnTo>
                      <a:pt x="1326" y="794"/>
                    </a:lnTo>
                    <a:lnTo>
                      <a:pt x="1341" y="784"/>
                    </a:lnTo>
                    <a:lnTo>
                      <a:pt x="1356" y="774"/>
                    </a:lnTo>
                    <a:lnTo>
                      <a:pt x="1371" y="759"/>
                    </a:lnTo>
                    <a:lnTo>
                      <a:pt x="1391" y="745"/>
                    </a:lnTo>
                    <a:lnTo>
                      <a:pt x="1405" y="730"/>
                    </a:lnTo>
                    <a:lnTo>
                      <a:pt x="1420" y="715"/>
                    </a:lnTo>
                    <a:lnTo>
                      <a:pt x="1435" y="700"/>
                    </a:lnTo>
                    <a:lnTo>
                      <a:pt x="1455" y="685"/>
                    </a:lnTo>
                    <a:lnTo>
                      <a:pt x="1470" y="670"/>
                    </a:lnTo>
                    <a:lnTo>
                      <a:pt x="1485" y="655"/>
                    </a:lnTo>
                    <a:lnTo>
                      <a:pt x="1500" y="640"/>
                    </a:lnTo>
                    <a:lnTo>
                      <a:pt x="1515" y="625"/>
                    </a:lnTo>
                    <a:lnTo>
                      <a:pt x="1535" y="610"/>
                    </a:lnTo>
                    <a:lnTo>
                      <a:pt x="1549" y="601"/>
                    </a:lnTo>
                    <a:lnTo>
                      <a:pt x="1564" y="591"/>
                    </a:lnTo>
                    <a:lnTo>
                      <a:pt x="1579" y="576"/>
                    </a:lnTo>
                    <a:lnTo>
                      <a:pt x="1599" y="566"/>
                    </a:lnTo>
                    <a:lnTo>
                      <a:pt x="1614" y="561"/>
                    </a:lnTo>
                    <a:lnTo>
                      <a:pt x="1629" y="551"/>
                    </a:lnTo>
                    <a:lnTo>
                      <a:pt x="1644" y="546"/>
                    </a:lnTo>
                    <a:lnTo>
                      <a:pt x="1659" y="541"/>
                    </a:lnTo>
                    <a:lnTo>
                      <a:pt x="1679" y="541"/>
                    </a:lnTo>
                    <a:lnTo>
                      <a:pt x="1693" y="536"/>
                    </a:lnTo>
                    <a:lnTo>
                      <a:pt x="1708" y="536"/>
                    </a:lnTo>
                    <a:lnTo>
                      <a:pt x="1723" y="541"/>
                    </a:lnTo>
                    <a:lnTo>
                      <a:pt x="1738" y="541"/>
                    </a:lnTo>
                    <a:lnTo>
                      <a:pt x="1758" y="546"/>
                    </a:lnTo>
                    <a:lnTo>
                      <a:pt x="1773" y="551"/>
                    </a:lnTo>
                    <a:lnTo>
                      <a:pt x="1788" y="556"/>
                    </a:lnTo>
                    <a:lnTo>
                      <a:pt x="1803" y="566"/>
                    </a:lnTo>
                    <a:lnTo>
                      <a:pt x="1823" y="576"/>
                    </a:lnTo>
                    <a:lnTo>
                      <a:pt x="1837" y="586"/>
                    </a:lnTo>
                    <a:lnTo>
                      <a:pt x="1852" y="596"/>
                    </a:lnTo>
                    <a:lnTo>
                      <a:pt x="1867" y="606"/>
                    </a:lnTo>
                    <a:lnTo>
                      <a:pt x="1882" y="615"/>
                    </a:lnTo>
                    <a:lnTo>
                      <a:pt x="1902" y="630"/>
                    </a:lnTo>
                    <a:lnTo>
                      <a:pt x="1917" y="645"/>
                    </a:lnTo>
                    <a:lnTo>
                      <a:pt x="1932" y="655"/>
                    </a:lnTo>
                    <a:lnTo>
                      <a:pt x="1947" y="670"/>
                    </a:lnTo>
                    <a:lnTo>
                      <a:pt x="1967" y="685"/>
                    </a:lnTo>
                    <a:lnTo>
                      <a:pt x="1981" y="700"/>
                    </a:lnTo>
                    <a:lnTo>
                      <a:pt x="1996" y="710"/>
                    </a:lnTo>
                    <a:lnTo>
                      <a:pt x="2011" y="725"/>
                    </a:lnTo>
                    <a:lnTo>
                      <a:pt x="2026" y="740"/>
                    </a:lnTo>
                  </a:path>
                </a:pathLst>
              </a:custGeom>
              <a:noFill/>
              <a:ln w="31750" cap="flat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5362575" y="4779963"/>
                <a:ext cx="1860550" cy="284163"/>
              </a:xfrm>
              <a:custGeom>
                <a:avLst/>
                <a:gdLst/>
                <a:ahLst/>
                <a:cxnLst>
                  <a:cxn ang="0">
                    <a:pos x="20" y="100"/>
                  </a:cxn>
                  <a:cxn ang="0">
                    <a:pos x="50" y="124"/>
                  </a:cxn>
                  <a:cxn ang="0">
                    <a:pos x="85" y="144"/>
                  </a:cxn>
                  <a:cxn ang="0">
                    <a:pos x="114" y="159"/>
                  </a:cxn>
                  <a:cxn ang="0">
                    <a:pos x="144" y="169"/>
                  </a:cxn>
                  <a:cxn ang="0">
                    <a:pos x="179" y="179"/>
                  </a:cxn>
                  <a:cxn ang="0">
                    <a:pos x="209" y="179"/>
                  </a:cxn>
                  <a:cxn ang="0">
                    <a:pos x="243" y="179"/>
                  </a:cxn>
                  <a:cxn ang="0">
                    <a:pos x="273" y="174"/>
                  </a:cxn>
                  <a:cxn ang="0">
                    <a:pos x="308" y="164"/>
                  </a:cxn>
                  <a:cxn ang="0">
                    <a:pos x="338" y="154"/>
                  </a:cxn>
                  <a:cxn ang="0">
                    <a:pos x="373" y="134"/>
                  </a:cxn>
                  <a:cxn ang="0">
                    <a:pos x="402" y="119"/>
                  </a:cxn>
                  <a:cxn ang="0">
                    <a:pos x="432" y="100"/>
                  </a:cxn>
                  <a:cxn ang="0">
                    <a:pos x="467" y="80"/>
                  </a:cxn>
                  <a:cxn ang="0">
                    <a:pos x="497" y="65"/>
                  </a:cxn>
                  <a:cxn ang="0">
                    <a:pos x="531" y="45"/>
                  </a:cxn>
                  <a:cxn ang="0">
                    <a:pos x="561" y="30"/>
                  </a:cxn>
                  <a:cxn ang="0">
                    <a:pos x="596" y="20"/>
                  </a:cxn>
                  <a:cxn ang="0">
                    <a:pos x="626" y="10"/>
                  </a:cxn>
                  <a:cxn ang="0">
                    <a:pos x="656" y="0"/>
                  </a:cxn>
                  <a:cxn ang="0">
                    <a:pos x="690" y="0"/>
                  </a:cxn>
                  <a:cxn ang="0">
                    <a:pos x="720" y="0"/>
                  </a:cxn>
                  <a:cxn ang="0">
                    <a:pos x="755" y="5"/>
                  </a:cxn>
                  <a:cxn ang="0">
                    <a:pos x="785" y="10"/>
                  </a:cxn>
                  <a:cxn ang="0">
                    <a:pos x="819" y="20"/>
                  </a:cxn>
                  <a:cxn ang="0">
                    <a:pos x="849" y="35"/>
                  </a:cxn>
                  <a:cxn ang="0">
                    <a:pos x="884" y="50"/>
                  </a:cxn>
                  <a:cxn ang="0">
                    <a:pos x="914" y="65"/>
                  </a:cxn>
                  <a:cxn ang="0">
                    <a:pos x="944" y="85"/>
                  </a:cxn>
                  <a:cxn ang="0">
                    <a:pos x="978" y="100"/>
                  </a:cxn>
                  <a:cxn ang="0">
                    <a:pos x="1008" y="119"/>
                  </a:cxn>
                  <a:cxn ang="0">
                    <a:pos x="1043" y="134"/>
                  </a:cxn>
                  <a:cxn ang="0">
                    <a:pos x="1073" y="149"/>
                  </a:cxn>
                  <a:cxn ang="0">
                    <a:pos x="1107" y="159"/>
                  </a:cxn>
                  <a:cxn ang="0">
                    <a:pos x="1137" y="169"/>
                  </a:cxn>
                  <a:cxn ang="0">
                    <a:pos x="1172" y="179"/>
                  </a:cxn>
                </a:cxnLst>
                <a:rect l="0" t="0" r="r" b="b"/>
                <a:pathLst>
                  <a:path w="1172" h="179">
                    <a:moveTo>
                      <a:pt x="0" y="90"/>
                    </a:moveTo>
                    <a:lnTo>
                      <a:pt x="20" y="100"/>
                    </a:lnTo>
                    <a:lnTo>
                      <a:pt x="35" y="114"/>
                    </a:lnTo>
                    <a:lnTo>
                      <a:pt x="50" y="124"/>
                    </a:lnTo>
                    <a:lnTo>
                      <a:pt x="65" y="134"/>
                    </a:lnTo>
                    <a:lnTo>
                      <a:pt x="85" y="144"/>
                    </a:lnTo>
                    <a:lnTo>
                      <a:pt x="99" y="149"/>
                    </a:lnTo>
                    <a:lnTo>
                      <a:pt x="114" y="159"/>
                    </a:lnTo>
                    <a:lnTo>
                      <a:pt x="129" y="164"/>
                    </a:lnTo>
                    <a:lnTo>
                      <a:pt x="144" y="169"/>
                    </a:lnTo>
                    <a:lnTo>
                      <a:pt x="164" y="174"/>
                    </a:lnTo>
                    <a:lnTo>
                      <a:pt x="179" y="179"/>
                    </a:lnTo>
                    <a:lnTo>
                      <a:pt x="194" y="179"/>
                    </a:lnTo>
                    <a:lnTo>
                      <a:pt x="209" y="179"/>
                    </a:lnTo>
                    <a:lnTo>
                      <a:pt x="229" y="179"/>
                    </a:lnTo>
                    <a:lnTo>
                      <a:pt x="243" y="179"/>
                    </a:lnTo>
                    <a:lnTo>
                      <a:pt x="258" y="179"/>
                    </a:lnTo>
                    <a:lnTo>
                      <a:pt x="273" y="174"/>
                    </a:lnTo>
                    <a:lnTo>
                      <a:pt x="288" y="169"/>
                    </a:lnTo>
                    <a:lnTo>
                      <a:pt x="308" y="164"/>
                    </a:lnTo>
                    <a:lnTo>
                      <a:pt x="323" y="159"/>
                    </a:lnTo>
                    <a:lnTo>
                      <a:pt x="338" y="154"/>
                    </a:lnTo>
                    <a:lnTo>
                      <a:pt x="353" y="144"/>
                    </a:lnTo>
                    <a:lnTo>
                      <a:pt x="373" y="134"/>
                    </a:lnTo>
                    <a:lnTo>
                      <a:pt x="387" y="129"/>
                    </a:lnTo>
                    <a:lnTo>
                      <a:pt x="402" y="119"/>
                    </a:lnTo>
                    <a:lnTo>
                      <a:pt x="417" y="109"/>
                    </a:lnTo>
                    <a:lnTo>
                      <a:pt x="432" y="100"/>
                    </a:lnTo>
                    <a:lnTo>
                      <a:pt x="452" y="90"/>
                    </a:lnTo>
                    <a:lnTo>
                      <a:pt x="467" y="80"/>
                    </a:lnTo>
                    <a:lnTo>
                      <a:pt x="482" y="75"/>
                    </a:lnTo>
                    <a:lnTo>
                      <a:pt x="497" y="65"/>
                    </a:lnTo>
                    <a:lnTo>
                      <a:pt x="512" y="55"/>
                    </a:lnTo>
                    <a:lnTo>
                      <a:pt x="531" y="45"/>
                    </a:lnTo>
                    <a:lnTo>
                      <a:pt x="546" y="40"/>
                    </a:lnTo>
                    <a:lnTo>
                      <a:pt x="561" y="30"/>
                    </a:lnTo>
                    <a:lnTo>
                      <a:pt x="576" y="25"/>
                    </a:lnTo>
                    <a:lnTo>
                      <a:pt x="596" y="20"/>
                    </a:lnTo>
                    <a:lnTo>
                      <a:pt x="611" y="15"/>
                    </a:lnTo>
                    <a:lnTo>
                      <a:pt x="626" y="10"/>
                    </a:lnTo>
                    <a:lnTo>
                      <a:pt x="641" y="5"/>
                    </a:lnTo>
                    <a:lnTo>
                      <a:pt x="656" y="0"/>
                    </a:lnTo>
                    <a:lnTo>
                      <a:pt x="675" y="0"/>
                    </a:lnTo>
                    <a:lnTo>
                      <a:pt x="690" y="0"/>
                    </a:lnTo>
                    <a:lnTo>
                      <a:pt x="705" y="0"/>
                    </a:lnTo>
                    <a:lnTo>
                      <a:pt x="720" y="0"/>
                    </a:lnTo>
                    <a:lnTo>
                      <a:pt x="740" y="0"/>
                    </a:lnTo>
                    <a:lnTo>
                      <a:pt x="755" y="5"/>
                    </a:lnTo>
                    <a:lnTo>
                      <a:pt x="770" y="5"/>
                    </a:lnTo>
                    <a:lnTo>
                      <a:pt x="785" y="10"/>
                    </a:lnTo>
                    <a:lnTo>
                      <a:pt x="800" y="15"/>
                    </a:lnTo>
                    <a:lnTo>
                      <a:pt x="819" y="20"/>
                    </a:lnTo>
                    <a:lnTo>
                      <a:pt x="834" y="25"/>
                    </a:lnTo>
                    <a:lnTo>
                      <a:pt x="849" y="35"/>
                    </a:lnTo>
                    <a:lnTo>
                      <a:pt x="864" y="40"/>
                    </a:lnTo>
                    <a:lnTo>
                      <a:pt x="884" y="50"/>
                    </a:lnTo>
                    <a:lnTo>
                      <a:pt x="899" y="55"/>
                    </a:lnTo>
                    <a:lnTo>
                      <a:pt x="914" y="65"/>
                    </a:lnTo>
                    <a:lnTo>
                      <a:pt x="929" y="75"/>
                    </a:lnTo>
                    <a:lnTo>
                      <a:pt x="944" y="85"/>
                    </a:lnTo>
                    <a:lnTo>
                      <a:pt x="963" y="90"/>
                    </a:lnTo>
                    <a:lnTo>
                      <a:pt x="978" y="100"/>
                    </a:lnTo>
                    <a:lnTo>
                      <a:pt x="993" y="109"/>
                    </a:lnTo>
                    <a:lnTo>
                      <a:pt x="1008" y="119"/>
                    </a:lnTo>
                    <a:lnTo>
                      <a:pt x="1028" y="124"/>
                    </a:lnTo>
                    <a:lnTo>
                      <a:pt x="1043" y="134"/>
                    </a:lnTo>
                    <a:lnTo>
                      <a:pt x="1058" y="139"/>
                    </a:lnTo>
                    <a:lnTo>
                      <a:pt x="1073" y="149"/>
                    </a:lnTo>
                    <a:lnTo>
                      <a:pt x="1088" y="154"/>
                    </a:lnTo>
                    <a:lnTo>
                      <a:pt x="1107" y="159"/>
                    </a:lnTo>
                    <a:lnTo>
                      <a:pt x="1122" y="164"/>
                    </a:lnTo>
                    <a:lnTo>
                      <a:pt x="1137" y="169"/>
                    </a:lnTo>
                    <a:lnTo>
                      <a:pt x="1152" y="174"/>
                    </a:lnTo>
                    <a:lnTo>
                      <a:pt x="1172" y="179"/>
                    </a:lnTo>
                  </a:path>
                </a:pathLst>
              </a:custGeom>
              <a:noFill/>
              <a:ln w="31750" cap="flat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2146300" y="4149725"/>
                <a:ext cx="3216275" cy="922338"/>
              </a:xfrm>
              <a:custGeom>
                <a:avLst/>
                <a:gdLst/>
                <a:ahLst/>
                <a:cxnLst>
                  <a:cxn ang="0">
                    <a:pos x="30" y="576"/>
                  </a:cxn>
                  <a:cxn ang="0">
                    <a:pos x="80" y="576"/>
                  </a:cxn>
                  <a:cxn ang="0">
                    <a:pos x="124" y="576"/>
                  </a:cxn>
                  <a:cxn ang="0">
                    <a:pos x="174" y="576"/>
                  </a:cxn>
                  <a:cxn ang="0">
                    <a:pos x="224" y="571"/>
                  </a:cxn>
                  <a:cxn ang="0">
                    <a:pos x="268" y="561"/>
                  </a:cxn>
                  <a:cxn ang="0">
                    <a:pos x="318" y="546"/>
                  </a:cxn>
                  <a:cxn ang="0">
                    <a:pos x="368" y="526"/>
                  </a:cxn>
                  <a:cxn ang="0">
                    <a:pos x="412" y="497"/>
                  </a:cxn>
                  <a:cxn ang="0">
                    <a:pos x="462" y="462"/>
                  </a:cxn>
                  <a:cxn ang="0">
                    <a:pos x="512" y="417"/>
                  </a:cxn>
                  <a:cxn ang="0">
                    <a:pos x="556" y="367"/>
                  </a:cxn>
                  <a:cxn ang="0">
                    <a:pos x="606" y="313"/>
                  </a:cxn>
                  <a:cxn ang="0">
                    <a:pos x="656" y="253"/>
                  </a:cxn>
                  <a:cxn ang="0">
                    <a:pos x="700" y="194"/>
                  </a:cxn>
                  <a:cxn ang="0">
                    <a:pos x="750" y="139"/>
                  </a:cxn>
                  <a:cxn ang="0">
                    <a:pos x="800" y="89"/>
                  </a:cxn>
                  <a:cxn ang="0">
                    <a:pos x="844" y="50"/>
                  </a:cxn>
                  <a:cxn ang="0">
                    <a:pos x="894" y="20"/>
                  </a:cxn>
                  <a:cxn ang="0">
                    <a:pos x="939" y="0"/>
                  </a:cxn>
                  <a:cxn ang="0">
                    <a:pos x="988" y="0"/>
                  </a:cxn>
                  <a:cxn ang="0">
                    <a:pos x="1038" y="10"/>
                  </a:cxn>
                  <a:cxn ang="0">
                    <a:pos x="1083" y="40"/>
                  </a:cxn>
                  <a:cxn ang="0">
                    <a:pos x="1132" y="79"/>
                  </a:cxn>
                  <a:cxn ang="0">
                    <a:pos x="1182" y="129"/>
                  </a:cxn>
                  <a:cxn ang="0">
                    <a:pos x="1227" y="189"/>
                  </a:cxn>
                  <a:cxn ang="0">
                    <a:pos x="1276" y="253"/>
                  </a:cxn>
                  <a:cxn ang="0">
                    <a:pos x="1326" y="318"/>
                  </a:cxn>
                  <a:cxn ang="0">
                    <a:pos x="1371" y="382"/>
                  </a:cxn>
                  <a:cxn ang="0">
                    <a:pos x="1420" y="442"/>
                  </a:cxn>
                  <a:cxn ang="0">
                    <a:pos x="1470" y="497"/>
                  </a:cxn>
                  <a:cxn ang="0">
                    <a:pos x="1515" y="536"/>
                  </a:cxn>
                  <a:cxn ang="0">
                    <a:pos x="1564" y="561"/>
                  </a:cxn>
                  <a:cxn ang="0">
                    <a:pos x="1614" y="576"/>
                  </a:cxn>
                  <a:cxn ang="0">
                    <a:pos x="1659" y="576"/>
                  </a:cxn>
                  <a:cxn ang="0">
                    <a:pos x="1708" y="566"/>
                  </a:cxn>
                  <a:cxn ang="0">
                    <a:pos x="1758" y="546"/>
                  </a:cxn>
                  <a:cxn ang="0">
                    <a:pos x="1803" y="516"/>
                  </a:cxn>
                  <a:cxn ang="0">
                    <a:pos x="1852" y="482"/>
                  </a:cxn>
                  <a:cxn ang="0">
                    <a:pos x="1902" y="447"/>
                  </a:cxn>
                  <a:cxn ang="0">
                    <a:pos x="1947" y="412"/>
                  </a:cxn>
                  <a:cxn ang="0">
                    <a:pos x="1996" y="382"/>
                  </a:cxn>
                </a:cxnLst>
                <a:rect l="0" t="0" r="r" b="b"/>
                <a:pathLst>
                  <a:path w="2026" h="581">
                    <a:moveTo>
                      <a:pt x="0" y="581"/>
                    </a:moveTo>
                    <a:lnTo>
                      <a:pt x="15" y="576"/>
                    </a:lnTo>
                    <a:lnTo>
                      <a:pt x="30" y="576"/>
                    </a:lnTo>
                    <a:lnTo>
                      <a:pt x="45" y="576"/>
                    </a:lnTo>
                    <a:lnTo>
                      <a:pt x="60" y="576"/>
                    </a:lnTo>
                    <a:lnTo>
                      <a:pt x="80" y="576"/>
                    </a:lnTo>
                    <a:lnTo>
                      <a:pt x="95" y="576"/>
                    </a:lnTo>
                    <a:lnTo>
                      <a:pt x="110" y="576"/>
                    </a:lnTo>
                    <a:lnTo>
                      <a:pt x="124" y="576"/>
                    </a:lnTo>
                    <a:lnTo>
                      <a:pt x="139" y="576"/>
                    </a:lnTo>
                    <a:lnTo>
                      <a:pt x="159" y="576"/>
                    </a:lnTo>
                    <a:lnTo>
                      <a:pt x="174" y="576"/>
                    </a:lnTo>
                    <a:lnTo>
                      <a:pt x="189" y="576"/>
                    </a:lnTo>
                    <a:lnTo>
                      <a:pt x="204" y="571"/>
                    </a:lnTo>
                    <a:lnTo>
                      <a:pt x="224" y="571"/>
                    </a:lnTo>
                    <a:lnTo>
                      <a:pt x="239" y="566"/>
                    </a:lnTo>
                    <a:lnTo>
                      <a:pt x="254" y="566"/>
                    </a:lnTo>
                    <a:lnTo>
                      <a:pt x="268" y="561"/>
                    </a:lnTo>
                    <a:lnTo>
                      <a:pt x="283" y="556"/>
                    </a:lnTo>
                    <a:lnTo>
                      <a:pt x="303" y="551"/>
                    </a:lnTo>
                    <a:lnTo>
                      <a:pt x="318" y="546"/>
                    </a:lnTo>
                    <a:lnTo>
                      <a:pt x="333" y="541"/>
                    </a:lnTo>
                    <a:lnTo>
                      <a:pt x="348" y="531"/>
                    </a:lnTo>
                    <a:lnTo>
                      <a:pt x="368" y="526"/>
                    </a:lnTo>
                    <a:lnTo>
                      <a:pt x="383" y="516"/>
                    </a:lnTo>
                    <a:lnTo>
                      <a:pt x="398" y="506"/>
                    </a:lnTo>
                    <a:lnTo>
                      <a:pt x="412" y="497"/>
                    </a:lnTo>
                    <a:lnTo>
                      <a:pt x="427" y="487"/>
                    </a:lnTo>
                    <a:lnTo>
                      <a:pt x="447" y="472"/>
                    </a:lnTo>
                    <a:lnTo>
                      <a:pt x="462" y="462"/>
                    </a:lnTo>
                    <a:lnTo>
                      <a:pt x="477" y="447"/>
                    </a:lnTo>
                    <a:lnTo>
                      <a:pt x="492" y="432"/>
                    </a:lnTo>
                    <a:lnTo>
                      <a:pt x="512" y="417"/>
                    </a:lnTo>
                    <a:lnTo>
                      <a:pt x="527" y="402"/>
                    </a:lnTo>
                    <a:lnTo>
                      <a:pt x="542" y="382"/>
                    </a:lnTo>
                    <a:lnTo>
                      <a:pt x="556" y="367"/>
                    </a:lnTo>
                    <a:lnTo>
                      <a:pt x="571" y="348"/>
                    </a:lnTo>
                    <a:lnTo>
                      <a:pt x="591" y="333"/>
                    </a:lnTo>
                    <a:lnTo>
                      <a:pt x="606" y="313"/>
                    </a:lnTo>
                    <a:lnTo>
                      <a:pt x="621" y="293"/>
                    </a:lnTo>
                    <a:lnTo>
                      <a:pt x="636" y="273"/>
                    </a:lnTo>
                    <a:lnTo>
                      <a:pt x="656" y="253"/>
                    </a:lnTo>
                    <a:lnTo>
                      <a:pt x="671" y="233"/>
                    </a:lnTo>
                    <a:lnTo>
                      <a:pt x="686" y="214"/>
                    </a:lnTo>
                    <a:lnTo>
                      <a:pt x="700" y="194"/>
                    </a:lnTo>
                    <a:lnTo>
                      <a:pt x="715" y="179"/>
                    </a:lnTo>
                    <a:lnTo>
                      <a:pt x="735" y="159"/>
                    </a:lnTo>
                    <a:lnTo>
                      <a:pt x="750" y="139"/>
                    </a:lnTo>
                    <a:lnTo>
                      <a:pt x="765" y="124"/>
                    </a:lnTo>
                    <a:lnTo>
                      <a:pt x="780" y="104"/>
                    </a:lnTo>
                    <a:lnTo>
                      <a:pt x="800" y="89"/>
                    </a:lnTo>
                    <a:lnTo>
                      <a:pt x="815" y="74"/>
                    </a:lnTo>
                    <a:lnTo>
                      <a:pt x="829" y="60"/>
                    </a:lnTo>
                    <a:lnTo>
                      <a:pt x="844" y="50"/>
                    </a:lnTo>
                    <a:lnTo>
                      <a:pt x="859" y="40"/>
                    </a:lnTo>
                    <a:lnTo>
                      <a:pt x="879" y="30"/>
                    </a:lnTo>
                    <a:lnTo>
                      <a:pt x="894" y="20"/>
                    </a:lnTo>
                    <a:lnTo>
                      <a:pt x="909" y="10"/>
                    </a:lnTo>
                    <a:lnTo>
                      <a:pt x="924" y="5"/>
                    </a:lnTo>
                    <a:lnTo>
                      <a:pt x="939" y="0"/>
                    </a:lnTo>
                    <a:lnTo>
                      <a:pt x="959" y="0"/>
                    </a:lnTo>
                    <a:lnTo>
                      <a:pt x="973" y="0"/>
                    </a:lnTo>
                    <a:lnTo>
                      <a:pt x="988" y="0"/>
                    </a:lnTo>
                    <a:lnTo>
                      <a:pt x="1003" y="0"/>
                    </a:lnTo>
                    <a:lnTo>
                      <a:pt x="1023" y="5"/>
                    </a:lnTo>
                    <a:lnTo>
                      <a:pt x="1038" y="10"/>
                    </a:lnTo>
                    <a:lnTo>
                      <a:pt x="1053" y="20"/>
                    </a:lnTo>
                    <a:lnTo>
                      <a:pt x="1068" y="25"/>
                    </a:lnTo>
                    <a:lnTo>
                      <a:pt x="1083" y="40"/>
                    </a:lnTo>
                    <a:lnTo>
                      <a:pt x="1103" y="50"/>
                    </a:lnTo>
                    <a:lnTo>
                      <a:pt x="1117" y="65"/>
                    </a:lnTo>
                    <a:lnTo>
                      <a:pt x="1132" y="79"/>
                    </a:lnTo>
                    <a:lnTo>
                      <a:pt x="1147" y="94"/>
                    </a:lnTo>
                    <a:lnTo>
                      <a:pt x="1167" y="109"/>
                    </a:lnTo>
                    <a:lnTo>
                      <a:pt x="1182" y="129"/>
                    </a:lnTo>
                    <a:lnTo>
                      <a:pt x="1197" y="149"/>
                    </a:lnTo>
                    <a:lnTo>
                      <a:pt x="1212" y="169"/>
                    </a:lnTo>
                    <a:lnTo>
                      <a:pt x="1227" y="189"/>
                    </a:lnTo>
                    <a:lnTo>
                      <a:pt x="1247" y="209"/>
                    </a:lnTo>
                    <a:lnTo>
                      <a:pt x="1261" y="233"/>
                    </a:lnTo>
                    <a:lnTo>
                      <a:pt x="1276" y="253"/>
                    </a:lnTo>
                    <a:lnTo>
                      <a:pt x="1291" y="273"/>
                    </a:lnTo>
                    <a:lnTo>
                      <a:pt x="1311" y="298"/>
                    </a:lnTo>
                    <a:lnTo>
                      <a:pt x="1326" y="318"/>
                    </a:lnTo>
                    <a:lnTo>
                      <a:pt x="1341" y="343"/>
                    </a:lnTo>
                    <a:lnTo>
                      <a:pt x="1356" y="362"/>
                    </a:lnTo>
                    <a:lnTo>
                      <a:pt x="1371" y="382"/>
                    </a:lnTo>
                    <a:lnTo>
                      <a:pt x="1391" y="407"/>
                    </a:lnTo>
                    <a:lnTo>
                      <a:pt x="1405" y="427"/>
                    </a:lnTo>
                    <a:lnTo>
                      <a:pt x="1420" y="442"/>
                    </a:lnTo>
                    <a:lnTo>
                      <a:pt x="1435" y="462"/>
                    </a:lnTo>
                    <a:lnTo>
                      <a:pt x="1455" y="477"/>
                    </a:lnTo>
                    <a:lnTo>
                      <a:pt x="1470" y="497"/>
                    </a:lnTo>
                    <a:lnTo>
                      <a:pt x="1485" y="511"/>
                    </a:lnTo>
                    <a:lnTo>
                      <a:pt x="1500" y="521"/>
                    </a:lnTo>
                    <a:lnTo>
                      <a:pt x="1515" y="536"/>
                    </a:lnTo>
                    <a:lnTo>
                      <a:pt x="1535" y="546"/>
                    </a:lnTo>
                    <a:lnTo>
                      <a:pt x="1549" y="556"/>
                    </a:lnTo>
                    <a:lnTo>
                      <a:pt x="1564" y="561"/>
                    </a:lnTo>
                    <a:lnTo>
                      <a:pt x="1579" y="566"/>
                    </a:lnTo>
                    <a:lnTo>
                      <a:pt x="1599" y="571"/>
                    </a:lnTo>
                    <a:lnTo>
                      <a:pt x="1614" y="576"/>
                    </a:lnTo>
                    <a:lnTo>
                      <a:pt x="1629" y="576"/>
                    </a:lnTo>
                    <a:lnTo>
                      <a:pt x="1644" y="576"/>
                    </a:lnTo>
                    <a:lnTo>
                      <a:pt x="1659" y="576"/>
                    </a:lnTo>
                    <a:lnTo>
                      <a:pt x="1679" y="576"/>
                    </a:lnTo>
                    <a:lnTo>
                      <a:pt x="1693" y="571"/>
                    </a:lnTo>
                    <a:lnTo>
                      <a:pt x="1708" y="566"/>
                    </a:lnTo>
                    <a:lnTo>
                      <a:pt x="1723" y="561"/>
                    </a:lnTo>
                    <a:lnTo>
                      <a:pt x="1738" y="551"/>
                    </a:lnTo>
                    <a:lnTo>
                      <a:pt x="1758" y="546"/>
                    </a:lnTo>
                    <a:lnTo>
                      <a:pt x="1773" y="536"/>
                    </a:lnTo>
                    <a:lnTo>
                      <a:pt x="1788" y="526"/>
                    </a:lnTo>
                    <a:lnTo>
                      <a:pt x="1803" y="516"/>
                    </a:lnTo>
                    <a:lnTo>
                      <a:pt x="1823" y="506"/>
                    </a:lnTo>
                    <a:lnTo>
                      <a:pt x="1837" y="492"/>
                    </a:lnTo>
                    <a:lnTo>
                      <a:pt x="1852" y="482"/>
                    </a:lnTo>
                    <a:lnTo>
                      <a:pt x="1867" y="472"/>
                    </a:lnTo>
                    <a:lnTo>
                      <a:pt x="1882" y="457"/>
                    </a:lnTo>
                    <a:lnTo>
                      <a:pt x="1902" y="447"/>
                    </a:lnTo>
                    <a:lnTo>
                      <a:pt x="1917" y="432"/>
                    </a:lnTo>
                    <a:lnTo>
                      <a:pt x="1932" y="422"/>
                    </a:lnTo>
                    <a:lnTo>
                      <a:pt x="1947" y="412"/>
                    </a:lnTo>
                    <a:lnTo>
                      <a:pt x="1967" y="402"/>
                    </a:lnTo>
                    <a:lnTo>
                      <a:pt x="1981" y="392"/>
                    </a:lnTo>
                    <a:lnTo>
                      <a:pt x="1996" y="382"/>
                    </a:lnTo>
                    <a:lnTo>
                      <a:pt x="2011" y="372"/>
                    </a:lnTo>
                    <a:lnTo>
                      <a:pt x="2026" y="362"/>
                    </a:lnTo>
                  </a:path>
                </a:pathLst>
              </a:custGeom>
              <a:noFill/>
              <a:ln w="317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59"/>
              <p:cNvSpPr>
                <a:spLocks/>
              </p:cNvSpPr>
              <p:nvPr/>
            </p:nvSpPr>
            <p:spPr bwMode="auto">
              <a:xfrm>
                <a:off x="5362575" y="4686300"/>
                <a:ext cx="1860550" cy="3778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50" y="10"/>
                  </a:cxn>
                  <a:cxn ang="0">
                    <a:pos x="85" y="0"/>
                  </a:cxn>
                  <a:cxn ang="0">
                    <a:pos x="114" y="0"/>
                  </a:cxn>
                  <a:cxn ang="0">
                    <a:pos x="144" y="0"/>
                  </a:cxn>
                  <a:cxn ang="0">
                    <a:pos x="179" y="10"/>
                  </a:cxn>
                  <a:cxn ang="0">
                    <a:pos x="209" y="19"/>
                  </a:cxn>
                  <a:cxn ang="0">
                    <a:pos x="243" y="29"/>
                  </a:cxn>
                  <a:cxn ang="0">
                    <a:pos x="273" y="49"/>
                  </a:cxn>
                  <a:cxn ang="0">
                    <a:pos x="308" y="69"/>
                  </a:cxn>
                  <a:cxn ang="0">
                    <a:pos x="338" y="89"/>
                  </a:cxn>
                  <a:cxn ang="0">
                    <a:pos x="373" y="109"/>
                  </a:cxn>
                  <a:cxn ang="0">
                    <a:pos x="402" y="134"/>
                  </a:cxn>
                  <a:cxn ang="0">
                    <a:pos x="432" y="154"/>
                  </a:cxn>
                  <a:cxn ang="0">
                    <a:pos x="467" y="173"/>
                  </a:cxn>
                  <a:cxn ang="0">
                    <a:pos x="497" y="193"/>
                  </a:cxn>
                  <a:cxn ang="0">
                    <a:pos x="531" y="208"/>
                  </a:cxn>
                  <a:cxn ang="0">
                    <a:pos x="561" y="223"/>
                  </a:cxn>
                  <a:cxn ang="0">
                    <a:pos x="596" y="233"/>
                  </a:cxn>
                  <a:cxn ang="0">
                    <a:pos x="626" y="238"/>
                  </a:cxn>
                  <a:cxn ang="0">
                    <a:pos x="656" y="238"/>
                  </a:cxn>
                  <a:cxn ang="0">
                    <a:pos x="690" y="238"/>
                  </a:cxn>
                  <a:cxn ang="0">
                    <a:pos x="720" y="233"/>
                  </a:cxn>
                  <a:cxn ang="0">
                    <a:pos x="755" y="228"/>
                  </a:cxn>
                  <a:cxn ang="0">
                    <a:pos x="785" y="218"/>
                  </a:cxn>
                  <a:cxn ang="0">
                    <a:pos x="819" y="203"/>
                  </a:cxn>
                  <a:cxn ang="0">
                    <a:pos x="849" y="188"/>
                  </a:cxn>
                  <a:cxn ang="0">
                    <a:pos x="884" y="173"/>
                  </a:cxn>
                  <a:cxn ang="0">
                    <a:pos x="914" y="159"/>
                  </a:cxn>
                  <a:cxn ang="0">
                    <a:pos x="944" y="144"/>
                  </a:cxn>
                  <a:cxn ang="0">
                    <a:pos x="978" y="129"/>
                  </a:cxn>
                  <a:cxn ang="0">
                    <a:pos x="1008" y="114"/>
                  </a:cxn>
                  <a:cxn ang="0">
                    <a:pos x="1043" y="104"/>
                  </a:cxn>
                  <a:cxn ang="0">
                    <a:pos x="1073" y="94"/>
                  </a:cxn>
                  <a:cxn ang="0">
                    <a:pos x="1107" y="84"/>
                  </a:cxn>
                  <a:cxn ang="0">
                    <a:pos x="1137" y="84"/>
                  </a:cxn>
                  <a:cxn ang="0">
                    <a:pos x="1172" y="79"/>
                  </a:cxn>
                </a:cxnLst>
                <a:rect l="0" t="0" r="r" b="b"/>
                <a:pathLst>
                  <a:path w="1172" h="238">
                    <a:moveTo>
                      <a:pt x="0" y="24"/>
                    </a:moveTo>
                    <a:lnTo>
                      <a:pt x="20" y="19"/>
                    </a:lnTo>
                    <a:lnTo>
                      <a:pt x="35" y="15"/>
                    </a:lnTo>
                    <a:lnTo>
                      <a:pt x="50" y="10"/>
                    </a:lnTo>
                    <a:lnTo>
                      <a:pt x="65" y="5"/>
                    </a:lnTo>
                    <a:lnTo>
                      <a:pt x="85" y="0"/>
                    </a:lnTo>
                    <a:lnTo>
                      <a:pt x="99" y="0"/>
                    </a:lnTo>
                    <a:lnTo>
                      <a:pt x="114" y="0"/>
                    </a:lnTo>
                    <a:lnTo>
                      <a:pt x="129" y="0"/>
                    </a:lnTo>
                    <a:lnTo>
                      <a:pt x="144" y="0"/>
                    </a:lnTo>
                    <a:lnTo>
                      <a:pt x="164" y="5"/>
                    </a:lnTo>
                    <a:lnTo>
                      <a:pt x="179" y="10"/>
                    </a:lnTo>
                    <a:lnTo>
                      <a:pt x="194" y="10"/>
                    </a:lnTo>
                    <a:lnTo>
                      <a:pt x="209" y="19"/>
                    </a:lnTo>
                    <a:lnTo>
                      <a:pt x="229" y="24"/>
                    </a:lnTo>
                    <a:lnTo>
                      <a:pt x="243" y="29"/>
                    </a:lnTo>
                    <a:lnTo>
                      <a:pt x="258" y="39"/>
                    </a:lnTo>
                    <a:lnTo>
                      <a:pt x="273" y="49"/>
                    </a:lnTo>
                    <a:lnTo>
                      <a:pt x="288" y="59"/>
                    </a:lnTo>
                    <a:lnTo>
                      <a:pt x="308" y="69"/>
                    </a:lnTo>
                    <a:lnTo>
                      <a:pt x="323" y="79"/>
                    </a:lnTo>
                    <a:lnTo>
                      <a:pt x="338" y="89"/>
                    </a:lnTo>
                    <a:lnTo>
                      <a:pt x="353" y="99"/>
                    </a:lnTo>
                    <a:lnTo>
                      <a:pt x="373" y="109"/>
                    </a:lnTo>
                    <a:lnTo>
                      <a:pt x="387" y="124"/>
                    </a:lnTo>
                    <a:lnTo>
                      <a:pt x="402" y="134"/>
                    </a:lnTo>
                    <a:lnTo>
                      <a:pt x="417" y="144"/>
                    </a:lnTo>
                    <a:lnTo>
                      <a:pt x="432" y="154"/>
                    </a:lnTo>
                    <a:lnTo>
                      <a:pt x="452" y="163"/>
                    </a:lnTo>
                    <a:lnTo>
                      <a:pt x="467" y="173"/>
                    </a:lnTo>
                    <a:lnTo>
                      <a:pt x="482" y="183"/>
                    </a:lnTo>
                    <a:lnTo>
                      <a:pt x="497" y="193"/>
                    </a:lnTo>
                    <a:lnTo>
                      <a:pt x="512" y="203"/>
                    </a:lnTo>
                    <a:lnTo>
                      <a:pt x="531" y="208"/>
                    </a:lnTo>
                    <a:lnTo>
                      <a:pt x="546" y="218"/>
                    </a:lnTo>
                    <a:lnTo>
                      <a:pt x="561" y="223"/>
                    </a:lnTo>
                    <a:lnTo>
                      <a:pt x="576" y="228"/>
                    </a:lnTo>
                    <a:lnTo>
                      <a:pt x="596" y="233"/>
                    </a:lnTo>
                    <a:lnTo>
                      <a:pt x="611" y="233"/>
                    </a:lnTo>
                    <a:lnTo>
                      <a:pt x="626" y="238"/>
                    </a:lnTo>
                    <a:lnTo>
                      <a:pt x="641" y="238"/>
                    </a:lnTo>
                    <a:lnTo>
                      <a:pt x="656" y="238"/>
                    </a:lnTo>
                    <a:lnTo>
                      <a:pt x="675" y="238"/>
                    </a:lnTo>
                    <a:lnTo>
                      <a:pt x="690" y="238"/>
                    </a:lnTo>
                    <a:lnTo>
                      <a:pt x="705" y="238"/>
                    </a:lnTo>
                    <a:lnTo>
                      <a:pt x="720" y="233"/>
                    </a:lnTo>
                    <a:lnTo>
                      <a:pt x="740" y="233"/>
                    </a:lnTo>
                    <a:lnTo>
                      <a:pt x="755" y="228"/>
                    </a:lnTo>
                    <a:lnTo>
                      <a:pt x="770" y="223"/>
                    </a:lnTo>
                    <a:lnTo>
                      <a:pt x="785" y="218"/>
                    </a:lnTo>
                    <a:lnTo>
                      <a:pt x="800" y="208"/>
                    </a:lnTo>
                    <a:lnTo>
                      <a:pt x="819" y="203"/>
                    </a:lnTo>
                    <a:lnTo>
                      <a:pt x="834" y="198"/>
                    </a:lnTo>
                    <a:lnTo>
                      <a:pt x="849" y="188"/>
                    </a:lnTo>
                    <a:lnTo>
                      <a:pt x="864" y="183"/>
                    </a:lnTo>
                    <a:lnTo>
                      <a:pt x="884" y="173"/>
                    </a:lnTo>
                    <a:lnTo>
                      <a:pt x="899" y="163"/>
                    </a:lnTo>
                    <a:lnTo>
                      <a:pt x="914" y="159"/>
                    </a:lnTo>
                    <a:lnTo>
                      <a:pt x="929" y="149"/>
                    </a:lnTo>
                    <a:lnTo>
                      <a:pt x="944" y="144"/>
                    </a:lnTo>
                    <a:lnTo>
                      <a:pt x="963" y="134"/>
                    </a:lnTo>
                    <a:lnTo>
                      <a:pt x="978" y="129"/>
                    </a:lnTo>
                    <a:lnTo>
                      <a:pt x="993" y="119"/>
                    </a:lnTo>
                    <a:lnTo>
                      <a:pt x="1008" y="114"/>
                    </a:lnTo>
                    <a:lnTo>
                      <a:pt x="1028" y="109"/>
                    </a:lnTo>
                    <a:lnTo>
                      <a:pt x="1043" y="104"/>
                    </a:lnTo>
                    <a:lnTo>
                      <a:pt x="1058" y="99"/>
                    </a:lnTo>
                    <a:lnTo>
                      <a:pt x="1073" y="94"/>
                    </a:lnTo>
                    <a:lnTo>
                      <a:pt x="1088" y="89"/>
                    </a:lnTo>
                    <a:lnTo>
                      <a:pt x="1107" y="84"/>
                    </a:lnTo>
                    <a:lnTo>
                      <a:pt x="1122" y="84"/>
                    </a:lnTo>
                    <a:lnTo>
                      <a:pt x="1137" y="84"/>
                    </a:lnTo>
                    <a:lnTo>
                      <a:pt x="1152" y="79"/>
                    </a:lnTo>
                    <a:lnTo>
                      <a:pt x="1172" y="79"/>
                    </a:lnTo>
                  </a:path>
                </a:pathLst>
              </a:custGeom>
              <a:noFill/>
              <a:ln w="317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aphicFrame>
            <p:nvGraphicFramePr>
              <p:cNvPr id="102" name="Object 61"/>
              <p:cNvGraphicFramePr>
                <a:graphicFrameLocks noChangeAspect="1"/>
              </p:cNvGraphicFramePr>
              <p:nvPr/>
            </p:nvGraphicFramePr>
            <p:xfrm>
              <a:off x="2438399" y="1600200"/>
              <a:ext cx="938463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71" name="Equation" r:id="rId9" imgW="495000" imgH="241200" progId="Equation.DSMT4">
                      <p:embed/>
                    </p:oleObj>
                  </mc:Choice>
                  <mc:Fallback>
                    <p:oleObj name="Equation" r:id="rId9" imgW="495000" imgH="24120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8399" y="1600200"/>
                            <a:ext cx="938463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62"/>
              <p:cNvGraphicFramePr>
                <a:graphicFrameLocks noChangeAspect="1"/>
              </p:cNvGraphicFramePr>
              <p:nvPr/>
            </p:nvGraphicFramePr>
            <p:xfrm>
              <a:off x="3124200" y="3429000"/>
              <a:ext cx="938213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72" name="Equation" r:id="rId11" imgW="495000" imgH="241200" progId="Equation.DSMT4">
                      <p:embed/>
                    </p:oleObj>
                  </mc:Choice>
                  <mc:Fallback>
                    <p:oleObj name="Equation" r:id="rId11" imgW="495000" imgH="241200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4200" y="3429000"/>
                            <a:ext cx="938213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63"/>
              <p:cNvGraphicFramePr>
                <a:graphicFrameLocks noChangeAspect="1"/>
              </p:cNvGraphicFramePr>
              <p:nvPr/>
            </p:nvGraphicFramePr>
            <p:xfrm>
              <a:off x="3810000" y="3886200"/>
              <a:ext cx="938213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9973" name="Equation" r:id="rId13" imgW="495000" imgH="241200" progId="Equation.DSMT4">
                      <p:embed/>
                    </p:oleObj>
                  </mc:Choice>
                  <mc:Fallback>
                    <p:oleObj name="Equation" r:id="rId13" imgW="495000" imgH="24120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0000" y="3886200"/>
                            <a:ext cx="938213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61"/>
            <p:cNvGraphicFramePr>
              <a:graphicFrameLocks noChangeAspect="1"/>
            </p:cNvGraphicFramePr>
            <p:nvPr/>
          </p:nvGraphicFramePr>
          <p:xfrm>
            <a:off x="3660775" y="4267200"/>
            <a:ext cx="347662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74" name="Equation" r:id="rId15" imgW="241200" imgH="203040" progId="Equation.DSMT4">
                    <p:embed/>
                  </p:oleObj>
                </mc:Choice>
                <mc:Fallback>
                  <p:oleObj name="Equation" r:id="rId15" imgW="241200" imgH="2030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775" y="4267200"/>
                          <a:ext cx="347662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TextBox 104"/>
          <p:cNvSpPr txBox="1"/>
          <p:nvPr/>
        </p:nvSpPr>
        <p:spPr>
          <a:xfrm>
            <a:off x="4419600" y="2667000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sym typeface="Symbol"/>
              </a:rPr>
              <a:t>=2.405 all the light is diffracted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4267200" y="3048000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>
                <a:sym typeface="Symbol"/>
              </a:rPr>
              <a:t>=1.85- intensity of the 1</a:t>
            </a:r>
            <a:r>
              <a:rPr lang="en-US" baseline="30000" dirty="0" smtClean="0">
                <a:sym typeface="Symbol"/>
              </a:rPr>
              <a:t>st</a:t>
            </a:r>
            <a:r>
              <a:rPr lang="en-US" dirty="0" smtClean="0">
                <a:sym typeface="Symbol"/>
              </a:rPr>
              <a:t> order reaches maximum 34%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4090120" y="3340100"/>
            <a:ext cx="4723680" cy="939800"/>
            <a:chOff x="4267200" y="3873500"/>
            <a:chExt cx="4723680" cy="939800"/>
          </a:xfrm>
        </p:grpSpPr>
        <p:sp>
          <p:nvSpPr>
            <p:cNvPr id="107" name="TextBox 106"/>
            <p:cNvSpPr txBox="1"/>
            <p:nvPr/>
          </p:nvSpPr>
          <p:spPr>
            <a:xfrm>
              <a:off x="4267200" y="4191000"/>
              <a:ext cx="206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small </a:t>
              </a:r>
              <a:r>
                <a:rPr lang="en-US" dirty="0" smtClean="0">
                  <a:latin typeface="Symbol" pitchFamily="18" charset="2"/>
                </a:rPr>
                <a:t>D</a:t>
              </a:r>
              <a:r>
                <a:rPr lang="en-US" dirty="0" smtClean="0">
                  <a:sym typeface="Symbol"/>
                </a:rPr>
                <a:t>&lt;&lt;</a:t>
              </a:r>
              <a:r>
                <a:rPr lang="en-US" dirty="0" smtClean="0">
                  <a:latin typeface="Symbol" pitchFamily="18" charset="2"/>
                  <a:sym typeface="Symbol"/>
                </a:rPr>
                <a:t>p</a:t>
              </a:r>
              <a:r>
                <a:rPr lang="en-US" dirty="0" smtClean="0">
                  <a:sym typeface="Symbol"/>
                </a:rPr>
                <a:t>/2</a:t>
              </a:r>
              <a:endParaRPr lang="en-US" dirty="0"/>
            </a:p>
          </p:txBody>
        </p:sp>
        <p:graphicFrame>
          <p:nvGraphicFramePr>
            <p:cNvPr id="22939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4189029"/>
                </p:ext>
              </p:extLst>
            </p:nvPr>
          </p:nvGraphicFramePr>
          <p:xfrm>
            <a:off x="6323880" y="3873500"/>
            <a:ext cx="26670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75" name="Equation" r:id="rId17" imgW="1333440" imgH="469800" progId="Equation.DSMT4">
                    <p:embed/>
                  </p:oleObj>
                </mc:Choice>
                <mc:Fallback>
                  <p:oleObj name="Equation" r:id="rId17" imgW="1333440" imgH="4698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880" y="3873500"/>
                          <a:ext cx="2667000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3997325" y="4267200"/>
          <a:ext cx="5146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6" name="Equation" r:id="rId19" imgW="3848040" imgH="279360" progId="Equation.DSMT4">
                  <p:embed/>
                </p:oleObj>
              </mc:Choice>
              <mc:Fallback>
                <p:oleObj name="Equation" r:id="rId19" imgW="384804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4267200"/>
                        <a:ext cx="5146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267200" y="4630924"/>
            <a:ext cx="3727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Diffraction efficiency into the  first order</a:t>
            </a:r>
            <a:endParaRPr lang="en-US" sz="1600" dirty="0"/>
          </a:p>
        </p:txBody>
      </p:sp>
      <p:graphicFrame>
        <p:nvGraphicFramePr>
          <p:cNvPr id="2293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411831"/>
              </p:ext>
            </p:extLst>
          </p:nvPr>
        </p:nvGraphicFramePr>
        <p:xfrm>
          <a:off x="4267200" y="4822599"/>
          <a:ext cx="4095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7" name="Equation" r:id="rId21" imgW="2730240" imgH="457200" progId="Equation.DSMT4">
                  <p:embed/>
                </p:oleObj>
              </mc:Choice>
              <mc:Fallback>
                <p:oleObj name="Equation" r:id="rId21" imgW="2730240" imgH="457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22599"/>
                        <a:ext cx="4095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166618" y="5441325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Acoustic wave intensity</a:t>
            </a:r>
            <a:endParaRPr lang="en-US" sz="1600" dirty="0"/>
          </a:p>
        </p:txBody>
      </p:sp>
      <p:graphicFrame>
        <p:nvGraphicFramePr>
          <p:cNvPr id="2293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02126"/>
              </p:ext>
            </p:extLst>
          </p:nvPr>
        </p:nvGraphicFramePr>
        <p:xfrm>
          <a:off x="6524625" y="5373688"/>
          <a:ext cx="127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8" name="Equation" r:id="rId23" imgW="850680" imgH="393480" progId="Equation.DSMT4">
                  <p:embed/>
                </p:oleObj>
              </mc:Choice>
              <mc:Fallback>
                <p:oleObj name="Equation" r:id="rId23" imgW="850680" imgH="393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5373688"/>
                        <a:ext cx="1276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695462"/>
              </p:ext>
            </p:extLst>
          </p:nvPr>
        </p:nvGraphicFramePr>
        <p:xfrm>
          <a:off x="3911600" y="5680075"/>
          <a:ext cx="1752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79" name="Equation" r:id="rId25" imgW="1168200" imgH="457200" progId="Equation.DSMT4">
                  <p:embed/>
                </p:oleObj>
              </mc:Choice>
              <mc:Fallback>
                <p:oleObj name="Equation" r:id="rId25" imgW="11682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680075"/>
                        <a:ext cx="1752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52994" y="951468"/>
            <a:ext cx="18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Diffraction angle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112252" y="6210469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Acoustic wave Power</a:t>
            </a:r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73394"/>
              </p:ext>
            </p:extLst>
          </p:nvPr>
        </p:nvGraphicFramePr>
        <p:xfrm>
          <a:off x="871538" y="6464300"/>
          <a:ext cx="1085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0" name="Equation" r:id="rId27" imgW="723600" imgH="228600" progId="Equation.DSMT4">
                  <p:embed/>
                </p:oleObj>
              </mc:Choice>
              <mc:Fallback>
                <p:oleObj name="Equation" r:id="rId27" imgW="723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6464300"/>
                        <a:ext cx="10858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60373"/>
              </p:ext>
            </p:extLst>
          </p:nvPr>
        </p:nvGraphicFramePr>
        <p:xfrm>
          <a:off x="2166854" y="6271270"/>
          <a:ext cx="3342811" cy="60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81" name="Equation" r:id="rId29" imgW="2539800" imgH="457200" progId="Equation.DSMT4">
                  <p:embed/>
                </p:oleObj>
              </mc:Choice>
              <mc:Fallback>
                <p:oleObj name="Equation" r:id="rId29" imgW="25398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854" y="6271270"/>
                        <a:ext cx="3342811" cy="60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41712" y="874119"/>
            <a:ext cx="1096866" cy="695011"/>
            <a:chOff x="841712" y="874119"/>
            <a:chExt cx="1096866" cy="695011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1339128" y="901455"/>
              <a:ext cx="599450" cy="6676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41712" y="908620"/>
              <a:ext cx="611604" cy="633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1453316" y="874119"/>
              <a:ext cx="485262" cy="173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1449611" y="927437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38181" y="5995955"/>
            <a:ext cx="2715788" cy="667926"/>
            <a:chOff x="5627550" y="6271270"/>
            <a:chExt cx="2715788" cy="667926"/>
          </a:xfrm>
        </p:grpSpPr>
        <p:sp>
          <p:nvSpPr>
            <p:cNvPr id="27" name="Rounded Rectangle 26"/>
            <p:cNvSpPr/>
            <p:nvPr/>
          </p:nvSpPr>
          <p:spPr bwMode="auto">
            <a:xfrm>
              <a:off x="5648019" y="6271270"/>
              <a:ext cx="2695319" cy="667926"/>
            </a:xfrm>
            <a:prstGeom prst="roundRect">
              <a:avLst/>
            </a:prstGeom>
            <a:solidFill>
              <a:srgbClr val="00B0F0">
                <a:alpha val="37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4639930"/>
                </p:ext>
              </p:extLst>
            </p:nvPr>
          </p:nvGraphicFramePr>
          <p:xfrm>
            <a:off x="7237598" y="6332303"/>
            <a:ext cx="1105740" cy="606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982" name="Equation" r:id="rId31" imgW="763715" imgH="418937" progId="Equation.DSMT4">
                    <p:embed/>
                  </p:oleObj>
                </mc:Choice>
                <mc:Fallback>
                  <p:oleObj name="Equation" r:id="rId31" imgW="763715" imgH="418937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237598" y="6332303"/>
                          <a:ext cx="1105740" cy="606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5"/>
            <p:cNvSpPr/>
            <p:nvPr/>
          </p:nvSpPr>
          <p:spPr>
            <a:xfrm>
              <a:off x="5627550" y="6426148"/>
              <a:ext cx="1672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Figure of merit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5" grpId="0"/>
      <p:bldP spid="106" grpId="0"/>
      <p:bldP spid="108" grpId="0"/>
      <p:bldP spid="110" grpId="0"/>
      <p:bldP spid="5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088" y="-30783"/>
            <a:ext cx="8229600" cy="1143000"/>
          </a:xfrm>
        </p:spPr>
        <p:txBody>
          <a:bodyPr/>
          <a:lstStyle/>
          <a:p>
            <a:r>
              <a:rPr lang="en-US" sz="3200" dirty="0" smtClean="0"/>
              <a:t>Raman </a:t>
            </a:r>
            <a:r>
              <a:rPr lang="en-US" sz="3200" dirty="0" err="1"/>
              <a:t>N</a:t>
            </a:r>
            <a:r>
              <a:rPr lang="en-US" sz="3200" dirty="0" err="1" smtClean="0"/>
              <a:t>ath</a:t>
            </a:r>
            <a:r>
              <a:rPr lang="en-US" sz="3200" dirty="0" smtClean="0"/>
              <a:t> modulator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149313" y="1165189"/>
            <a:ext cx="914400" cy="3657600"/>
            <a:chOff x="0" y="914400"/>
            <a:chExt cx="914400" cy="3657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152400" y="2057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228600" y="4572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228600" y="3810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228600" y="28956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0" y="9144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40750" y="2093877"/>
            <a:ext cx="4919650" cy="2781753"/>
            <a:chOff x="3055627" y="1834035"/>
            <a:chExt cx="4919650" cy="2781753"/>
          </a:xfrm>
        </p:grpSpPr>
        <p:sp>
          <p:nvSpPr>
            <p:cNvPr id="11" name="Rectangle 10"/>
            <p:cNvSpPr/>
            <p:nvPr/>
          </p:nvSpPr>
          <p:spPr>
            <a:xfrm>
              <a:off x="3055627" y="1834035"/>
              <a:ext cx="1012814" cy="27817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5051" y="3405146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stop</a:t>
              </a:r>
              <a:endParaRPr lang="en-US" dirty="0"/>
            </a:p>
          </p:txBody>
        </p:sp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5461065" y="1834036"/>
              <a:ext cx="352388" cy="2632075"/>
              <a:chOff x="1049" y="1334"/>
              <a:chExt cx="391" cy="1658"/>
            </a:xfrm>
          </p:grpSpPr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 rot="-5400000">
                <a:off x="313" y="2070"/>
                <a:ext cx="1658" cy="186"/>
              </a:xfrm>
              <a:custGeom>
                <a:avLst/>
                <a:gdLst>
                  <a:gd name="T0" fmla="*/ 0 w 2602"/>
                  <a:gd name="T1" fmla="*/ 186 h 2323"/>
                  <a:gd name="T2" fmla="*/ 32 w 2602"/>
                  <a:gd name="T3" fmla="*/ 172 h 2323"/>
                  <a:gd name="T4" fmla="*/ 59 w 2602"/>
                  <a:gd name="T5" fmla="*/ 158 h 2323"/>
                  <a:gd name="T6" fmla="*/ 91 w 2602"/>
                  <a:gd name="T7" fmla="*/ 145 h 2323"/>
                  <a:gd name="T8" fmla="*/ 119 w 2602"/>
                  <a:gd name="T9" fmla="*/ 132 h 2323"/>
                  <a:gd name="T10" fmla="*/ 150 w 2602"/>
                  <a:gd name="T11" fmla="*/ 120 h 2323"/>
                  <a:gd name="T12" fmla="*/ 182 w 2602"/>
                  <a:gd name="T13" fmla="*/ 109 h 2323"/>
                  <a:gd name="T14" fmla="*/ 213 w 2602"/>
                  <a:gd name="T15" fmla="*/ 98 h 2323"/>
                  <a:gd name="T16" fmla="*/ 245 w 2602"/>
                  <a:gd name="T17" fmla="*/ 87 h 2323"/>
                  <a:gd name="T18" fmla="*/ 277 w 2602"/>
                  <a:gd name="T19" fmla="*/ 78 h 2323"/>
                  <a:gd name="T20" fmla="*/ 309 w 2602"/>
                  <a:gd name="T21" fmla="*/ 68 h 2323"/>
                  <a:gd name="T22" fmla="*/ 345 w 2602"/>
                  <a:gd name="T23" fmla="*/ 59 h 2323"/>
                  <a:gd name="T24" fmla="*/ 377 w 2602"/>
                  <a:gd name="T25" fmla="*/ 51 h 2323"/>
                  <a:gd name="T26" fmla="*/ 409 w 2602"/>
                  <a:gd name="T27" fmla="*/ 44 h 2323"/>
                  <a:gd name="T28" fmla="*/ 445 w 2602"/>
                  <a:gd name="T29" fmla="*/ 37 h 2323"/>
                  <a:gd name="T30" fmla="*/ 477 w 2602"/>
                  <a:gd name="T31" fmla="*/ 30 h 2323"/>
                  <a:gd name="T32" fmla="*/ 514 w 2602"/>
                  <a:gd name="T33" fmla="*/ 25 h 2323"/>
                  <a:gd name="T34" fmla="*/ 550 w 2602"/>
                  <a:gd name="T35" fmla="*/ 19 h 2323"/>
                  <a:gd name="T36" fmla="*/ 582 w 2602"/>
                  <a:gd name="T37" fmla="*/ 15 h 2323"/>
                  <a:gd name="T38" fmla="*/ 618 w 2602"/>
                  <a:gd name="T39" fmla="*/ 11 h 2323"/>
                  <a:gd name="T40" fmla="*/ 654 w 2602"/>
                  <a:gd name="T41" fmla="*/ 7 h 2323"/>
                  <a:gd name="T42" fmla="*/ 686 w 2602"/>
                  <a:gd name="T43" fmla="*/ 5 h 2323"/>
                  <a:gd name="T44" fmla="*/ 723 w 2602"/>
                  <a:gd name="T45" fmla="*/ 2 h 2323"/>
                  <a:gd name="T46" fmla="*/ 759 w 2602"/>
                  <a:gd name="T47" fmla="*/ 1 h 2323"/>
                  <a:gd name="T48" fmla="*/ 795 w 2602"/>
                  <a:gd name="T49" fmla="*/ 0 h 2323"/>
                  <a:gd name="T50" fmla="*/ 832 w 2602"/>
                  <a:gd name="T51" fmla="*/ 0 h 2323"/>
                  <a:gd name="T52" fmla="*/ 863 w 2602"/>
                  <a:gd name="T53" fmla="*/ 0 h 2323"/>
                  <a:gd name="T54" fmla="*/ 900 w 2602"/>
                  <a:gd name="T55" fmla="*/ 1 h 2323"/>
                  <a:gd name="T56" fmla="*/ 936 w 2602"/>
                  <a:gd name="T57" fmla="*/ 2 h 2323"/>
                  <a:gd name="T58" fmla="*/ 972 w 2602"/>
                  <a:gd name="T59" fmla="*/ 5 h 2323"/>
                  <a:gd name="T60" fmla="*/ 1004 w 2602"/>
                  <a:gd name="T61" fmla="*/ 7 h 2323"/>
                  <a:gd name="T62" fmla="*/ 1041 w 2602"/>
                  <a:gd name="T63" fmla="*/ 11 h 2323"/>
                  <a:gd name="T64" fmla="*/ 1077 w 2602"/>
                  <a:gd name="T65" fmla="*/ 15 h 2323"/>
                  <a:gd name="T66" fmla="*/ 1108 w 2602"/>
                  <a:gd name="T67" fmla="*/ 19 h 2323"/>
                  <a:gd name="T68" fmla="*/ 1144 w 2602"/>
                  <a:gd name="T69" fmla="*/ 25 h 2323"/>
                  <a:gd name="T70" fmla="*/ 1181 w 2602"/>
                  <a:gd name="T71" fmla="*/ 30 h 2323"/>
                  <a:gd name="T72" fmla="*/ 1213 w 2602"/>
                  <a:gd name="T73" fmla="*/ 37 h 2323"/>
                  <a:gd name="T74" fmla="*/ 1249 w 2602"/>
                  <a:gd name="T75" fmla="*/ 44 h 2323"/>
                  <a:gd name="T76" fmla="*/ 1281 w 2602"/>
                  <a:gd name="T77" fmla="*/ 51 h 2323"/>
                  <a:gd name="T78" fmla="*/ 1313 w 2602"/>
                  <a:gd name="T79" fmla="*/ 59 h 2323"/>
                  <a:gd name="T80" fmla="*/ 1349 w 2602"/>
                  <a:gd name="T81" fmla="*/ 68 h 2323"/>
                  <a:gd name="T82" fmla="*/ 1381 w 2602"/>
                  <a:gd name="T83" fmla="*/ 78 h 2323"/>
                  <a:gd name="T84" fmla="*/ 1413 w 2602"/>
                  <a:gd name="T85" fmla="*/ 87 h 2323"/>
                  <a:gd name="T86" fmla="*/ 1445 w 2602"/>
                  <a:gd name="T87" fmla="*/ 98 h 2323"/>
                  <a:gd name="T88" fmla="*/ 1476 w 2602"/>
                  <a:gd name="T89" fmla="*/ 109 h 2323"/>
                  <a:gd name="T90" fmla="*/ 1508 w 2602"/>
                  <a:gd name="T91" fmla="*/ 120 h 2323"/>
                  <a:gd name="T92" fmla="*/ 1539 w 2602"/>
                  <a:gd name="T93" fmla="*/ 132 h 2323"/>
                  <a:gd name="T94" fmla="*/ 1567 w 2602"/>
                  <a:gd name="T95" fmla="*/ 145 h 2323"/>
                  <a:gd name="T96" fmla="*/ 1599 w 2602"/>
                  <a:gd name="T97" fmla="*/ 158 h 2323"/>
                  <a:gd name="T98" fmla="*/ 1626 w 2602"/>
                  <a:gd name="T99" fmla="*/ 172 h 2323"/>
                  <a:gd name="T100" fmla="*/ 1658 w 2602"/>
                  <a:gd name="T101" fmla="*/ 186 h 23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602"/>
                  <a:gd name="T154" fmla="*/ 0 h 2323"/>
                  <a:gd name="T155" fmla="*/ 2602 w 2602"/>
                  <a:gd name="T156" fmla="*/ 2323 h 232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602" h="2323">
                    <a:moveTo>
                      <a:pt x="0" y="2323"/>
                    </a:moveTo>
                    <a:lnTo>
                      <a:pt x="50" y="2145"/>
                    </a:lnTo>
                    <a:lnTo>
                      <a:pt x="93" y="1974"/>
                    </a:lnTo>
                    <a:lnTo>
                      <a:pt x="143" y="1810"/>
                    </a:lnTo>
                    <a:lnTo>
                      <a:pt x="186" y="1653"/>
                    </a:lnTo>
                    <a:lnTo>
                      <a:pt x="236" y="1504"/>
                    </a:lnTo>
                    <a:lnTo>
                      <a:pt x="286" y="1361"/>
                    </a:lnTo>
                    <a:lnTo>
                      <a:pt x="335" y="1226"/>
                    </a:lnTo>
                    <a:lnTo>
                      <a:pt x="385" y="1090"/>
                    </a:lnTo>
                    <a:lnTo>
                      <a:pt x="435" y="969"/>
                    </a:lnTo>
                    <a:lnTo>
                      <a:pt x="485" y="855"/>
                    </a:lnTo>
                    <a:lnTo>
                      <a:pt x="542" y="741"/>
                    </a:lnTo>
                    <a:lnTo>
                      <a:pt x="592" y="641"/>
                    </a:lnTo>
                    <a:lnTo>
                      <a:pt x="642" y="549"/>
                    </a:lnTo>
                    <a:lnTo>
                      <a:pt x="699" y="456"/>
                    </a:lnTo>
                    <a:lnTo>
                      <a:pt x="749" y="378"/>
                    </a:lnTo>
                    <a:lnTo>
                      <a:pt x="806" y="306"/>
                    </a:lnTo>
                    <a:lnTo>
                      <a:pt x="863" y="242"/>
                    </a:lnTo>
                    <a:lnTo>
                      <a:pt x="913" y="185"/>
                    </a:lnTo>
                    <a:lnTo>
                      <a:pt x="970" y="135"/>
                    </a:lnTo>
                    <a:lnTo>
                      <a:pt x="1027" y="93"/>
                    </a:lnTo>
                    <a:lnTo>
                      <a:pt x="1077" y="57"/>
                    </a:lnTo>
                    <a:lnTo>
                      <a:pt x="1134" y="29"/>
                    </a:lnTo>
                    <a:lnTo>
                      <a:pt x="1191" y="14"/>
                    </a:lnTo>
                    <a:lnTo>
                      <a:pt x="1248" y="0"/>
                    </a:lnTo>
                    <a:lnTo>
                      <a:pt x="1305" y="0"/>
                    </a:lnTo>
                    <a:lnTo>
                      <a:pt x="1355" y="0"/>
                    </a:lnTo>
                    <a:lnTo>
                      <a:pt x="1412" y="14"/>
                    </a:lnTo>
                    <a:lnTo>
                      <a:pt x="1469" y="29"/>
                    </a:lnTo>
                    <a:lnTo>
                      <a:pt x="1526" y="57"/>
                    </a:lnTo>
                    <a:lnTo>
                      <a:pt x="1576" y="93"/>
                    </a:lnTo>
                    <a:lnTo>
                      <a:pt x="1633" y="135"/>
                    </a:lnTo>
                    <a:lnTo>
                      <a:pt x="1690" y="185"/>
                    </a:lnTo>
                    <a:lnTo>
                      <a:pt x="1739" y="242"/>
                    </a:lnTo>
                    <a:lnTo>
                      <a:pt x="1796" y="306"/>
                    </a:lnTo>
                    <a:lnTo>
                      <a:pt x="1853" y="378"/>
                    </a:lnTo>
                    <a:lnTo>
                      <a:pt x="1903" y="456"/>
                    </a:lnTo>
                    <a:lnTo>
                      <a:pt x="1960" y="549"/>
                    </a:lnTo>
                    <a:lnTo>
                      <a:pt x="2010" y="641"/>
                    </a:lnTo>
                    <a:lnTo>
                      <a:pt x="2060" y="741"/>
                    </a:lnTo>
                    <a:lnTo>
                      <a:pt x="2117" y="855"/>
                    </a:lnTo>
                    <a:lnTo>
                      <a:pt x="2167" y="969"/>
                    </a:lnTo>
                    <a:lnTo>
                      <a:pt x="2217" y="1090"/>
                    </a:lnTo>
                    <a:lnTo>
                      <a:pt x="2267" y="1226"/>
                    </a:lnTo>
                    <a:lnTo>
                      <a:pt x="2317" y="1361"/>
                    </a:lnTo>
                    <a:lnTo>
                      <a:pt x="2367" y="1504"/>
                    </a:lnTo>
                    <a:lnTo>
                      <a:pt x="2416" y="1653"/>
                    </a:lnTo>
                    <a:lnTo>
                      <a:pt x="2459" y="1810"/>
                    </a:lnTo>
                    <a:lnTo>
                      <a:pt x="2509" y="1974"/>
                    </a:lnTo>
                    <a:lnTo>
                      <a:pt x="2552" y="2145"/>
                    </a:lnTo>
                    <a:lnTo>
                      <a:pt x="2602" y="2323"/>
                    </a:lnTo>
                  </a:path>
                </a:pathLst>
              </a:custGeom>
              <a:solidFill>
                <a:srgbClr val="FFFF99"/>
              </a:solidFill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71"/>
              <p:cNvSpPr>
                <a:spLocks noChangeArrowheads="1"/>
              </p:cNvSpPr>
              <p:nvPr/>
            </p:nvSpPr>
            <p:spPr bwMode="auto">
              <a:xfrm>
                <a:off x="1232" y="1372"/>
                <a:ext cx="70" cy="1601"/>
              </a:xfrm>
              <a:prstGeom prst="rect">
                <a:avLst/>
              </a:prstGeom>
              <a:solidFill>
                <a:srgbClr val="FFFF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70"/>
              <p:cNvSpPr>
                <a:spLocks/>
              </p:cNvSpPr>
              <p:nvPr/>
            </p:nvSpPr>
            <p:spPr bwMode="auto">
              <a:xfrm rot="5400000" flipH="1">
                <a:off x="520" y="2072"/>
                <a:ext cx="1658" cy="182"/>
              </a:xfrm>
              <a:custGeom>
                <a:avLst/>
                <a:gdLst>
                  <a:gd name="T0" fmla="*/ 0 w 2602"/>
                  <a:gd name="T1" fmla="*/ 182 h 2323"/>
                  <a:gd name="T2" fmla="*/ 32 w 2602"/>
                  <a:gd name="T3" fmla="*/ 168 h 2323"/>
                  <a:gd name="T4" fmla="*/ 59 w 2602"/>
                  <a:gd name="T5" fmla="*/ 155 h 2323"/>
                  <a:gd name="T6" fmla="*/ 91 w 2602"/>
                  <a:gd name="T7" fmla="*/ 142 h 2323"/>
                  <a:gd name="T8" fmla="*/ 119 w 2602"/>
                  <a:gd name="T9" fmla="*/ 130 h 2323"/>
                  <a:gd name="T10" fmla="*/ 150 w 2602"/>
                  <a:gd name="T11" fmla="*/ 118 h 2323"/>
                  <a:gd name="T12" fmla="*/ 182 w 2602"/>
                  <a:gd name="T13" fmla="*/ 107 h 2323"/>
                  <a:gd name="T14" fmla="*/ 213 w 2602"/>
                  <a:gd name="T15" fmla="*/ 96 h 2323"/>
                  <a:gd name="T16" fmla="*/ 245 w 2602"/>
                  <a:gd name="T17" fmla="*/ 85 h 2323"/>
                  <a:gd name="T18" fmla="*/ 277 w 2602"/>
                  <a:gd name="T19" fmla="*/ 76 h 2323"/>
                  <a:gd name="T20" fmla="*/ 309 w 2602"/>
                  <a:gd name="T21" fmla="*/ 67 h 2323"/>
                  <a:gd name="T22" fmla="*/ 345 w 2602"/>
                  <a:gd name="T23" fmla="*/ 58 h 2323"/>
                  <a:gd name="T24" fmla="*/ 377 w 2602"/>
                  <a:gd name="T25" fmla="*/ 50 h 2323"/>
                  <a:gd name="T26" fmla="*/ 409 w 2602"/>
                  <a:gd name="T27" fmla="*/ 43 h 2323"/>
                  <a:gd name="T28" fmla="*/ 445 w 2602"/>
                  <a:gd name="T29" fmla="*/ 36 h 2323"/>
                  <a:gd name="T30" fmla="*/ 477 w 2602"/>
                  <a:gd name="T31" fmla="*/ 30 h 2323"/>
                  <a:gd name="T32" fmla="*/ 514 w 2602"/>
                  <a:gd name="T33" fmla="*/ 24 h 2323"/>
                  <a:gd name="T34" fmla="*/ 550 w 2602"/>
                  <a:gd name="T35" fmla="*/ 19 h 2323"/>
                  <a:gd name="T36" fmla="*/ 582 w 2602"/>
                  <a:gd name="T37" fmla="*/ 14 h 2323"/>
                  <a:gd name="T38" fmla="*/ 618 w 2602"/>
                  <a:gd name="T39" fmla="*/ 11 h 2323"/>
                  <a:gd name="T40" fmla="*/ 654 w 2602"/>
                  <a:gd name="T41" fmla="*/ 7 h 2323"/>
                  <a:gd name="T42" fmla="*/ 686 w 2602"/>
                  <a:gd name="T43" fmla="*/ 4 h 2323"/>
                  <a:gd name="T44" fmla="*/ 723 w 2602"/>
                  <a:gd name="T45" fmla="*/ 2 h 2323"/>
                  <a:gd name="T46" fmla="*/ 759 w 2602"/>
                  <a:gd name="T47" fmla="*/ 1 h 2323"/>
                  <a:gd name="T48" fmla="*/ 795 w 2602"/>
                  <a:gd name="T49" fmla="*/ 0 h 2323"/>
                  <a:gd name="T50" fmla="*/ 832 w 2602"/>
                  <a:gd name="T51" fmla="*/ 0 h 2323"/>
                  <a:gd name="T52" fmla="*/ 863 w 2602"/>
                  <a:gd name="T53" fmla="*/ 0 h 2323"/>
                  <a:gd name="T54" fmla="*/ 900 w 2602"/>
                  <a:gd name="T55" fmla="*/ 1 h 2323"/>
                  <a:gd name="T56" fmla="*/ 936 w 2602"/>
                  <a:gd name="T57" fmla="*/ 2 h 2323"/>
                  <a:gd name="T58" fmla="*/ 972 w 2602"/>
                  <a:gd name="T59" fmla="*/ 4 h 2323"/>
                  <a:gd name="T60" fmla="*/ 1004 w 2602"/>
                  <a:gd name="T61" fmla="*/ 7 h 2323"/>
                  <a:gd name="T62" fmla="*/ 1041 w 2602"/>
                  <a:gd name="T63" fmla="*/ 11 h 2323"/>
                  <a:gd name="T64" fmla="*/ 1077 w 2602"/>
                  <a:gd name="T65" fmla="*/ 14 h 2323"/>
                  <a:gd name="T66" fmla="*/ 1108 w 2602"/>
                  <a:gd name="T67" fmla="*/ 19 h 2323"/>
                  <a:gd name="T68" fmla="*/ 1144 w 2602"/>
                  <a:gd name="T69" fmla="*/ 24 h 2323"/>
                  <a:gd name="T70" fmla="*/ 1181 w 2602"/>
                  <a:gd name="T71" fmla="*/ 30 h 2323"/>
                  <a:gd name="T72" fmla="*/ 1213 w 2602"/>
                  <a:gd name="T73" fmla="*/ 36 h 2323"/>
                  <a:gd name="T74" fmla="*/ 1249 w 2602"/>
                  <a:gd name="T75" fmla="*/ 43 h 2323"/>
                  <a:gd name="T76" fmla="*/ 1281 w 2602"/>
                  <a:gd name="T77" fmla="*/ 50 h 2323"/>
                  <a:gd name="T78" fmla="*/ 1313 w 2602"/>
                  <a:gd name="T79" fmla="*/ 58 h 2323"/>
                  <a:gd name="T80" fmla="*/ 1349 w 2602"/>
                  <a:gd name="T81" fmla="*/ 67 h 2323"/>
                  <a:gd name="T82" fmla="*/ 1381 w 2602"/>
                  <a:gd name="T83" fmla="*/ 76 h 2323"/>
                  <a:gd name="T84" fmla="*/ 1413 w 2602"/>
                  <a:gd name="T85" fmla="*/ 85 h 2323"/>
                  <a:gd name="T86" fmla="*/ 1445 w 2602"/>
                  <a:gd name="T87" fmla="*/ 96 h 2323"/>
                  <a:gd name="T88" fmla="*/ 1476 w 2602"/>
                  <a:gd name="T89" fmla="*/ 107 h 2323"/>
                  <a:gd name="T90" fmla="*/ 1508 w 2602"/>
                  <a:gd name="T91" fmla="*/ 118 h 2323"/>
                  <a:gd name="T92" fmla="*/ 1539 w 2602"/>
                  <a:gd name="T93" fmla="*/ 130 h 2323"/>
                  <a:gd name="T94" fmla="*/ 1567 w 2602"/>
                  <a:gd name="T95" fmla="*/ 142 h 2323"/>
                  <a:gd name="T96" fmla="*/ 1599 w 2602"/>
                  <a:gd name="T97" fmla="*/ 155 h 2323"/>
                  <a:gd name="T98" fmla="*/ 1626 w 2602"/>
                  <a:gd name="T99" fmla="*/ 168 h 2323"/>
                  <a:gd name="T100" fmla="*/ 1658 w 2602"/>
                  <a:gd name="T101" fmla="*/ 182 h 23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602"/>
                  <a:gd name="T154" fmla="*/ 0 h 2323"/>
                  <a:gd name="T155" fmla="*/ 2602 w 2602"/>
                  <a:gd name="T156" fmla="*/ 2323 h 232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602" h="2323">
                    <a:moveTo>
                      <a:pt x="0" y="2323"/>
                    </a:moveTo>
                    <a:lnTo>
                      <a:pt x="50" y="2145"/>
                    </a:lnTo>
                    <a:lnTo>
                      <a:pt x="93" y="1974"/>
                    </a:lnTo>
                    <a:lnTo>
                      <a:pt x="143" y="1810"/>
                    </a:lnTo>
                    <a:lnTo>
                      <a:pt x="186" y="1653"/>
                    </a:lnTo>
                    <a:lnTo>
                      <a:pt x="236" y="1504"/>
                    </a:lnTo>
                    <a:lnTo>
                      <a:pt x="286" y="1361"/>
                    </a:lnTo>
                    <a:lnTo>
                      <a:pt x="335" y="1226"/>
                    </a:lnTo>
                    <a:lnTo>
                      <a:pt x="385" y="1090"/>
                    </a:lnTo>
                    <a:lnTo>
                      <a:pt x="435" y="969"/>
                    </a:lnTo>
                    <a:lnTo>
                      <a:pt x="485" y="855"/>
                    </a:lnTo>
                    <a:lnTo>
                      <a:pt x="542" y="741"/>
                    </a:lnTo>
                    <a:lnTo>
                      <a:pt x="592" y="641"/>
                    </a:lnTo>
                    <a:lnTo>
                      <a:pt x="642" y="549"/>
                    </a:lnTo>
                    <a:lnTo>
                      <a:pt x="699" y="456"/>
                    </a:lnTo>
                    <a:lnTo>
                      <a:pt x="749" y="378"/>
                    </a:lnTo>
                    <a:lnTo>
                      <a:pt x="806" y="306"/>
                    </a:lnTo>
                    <a:lnTo>
                      <a:pt x="863" y="242"/>
                    </a:lnTo>
                    <a:lnTo>
                      <a:pt x="913" y="185"/>
                    </a:lnTo>
                    <a:lnTo>
                      <a:pt x="970" y="135"/>
                    </a:lnTo>
                    <a:lnTo>
                      <a:pt x="1027" y="93"/>
                    </a:lnTo>
                    <a:lnTo>
                      <a:pt x="1077" y="57"/>
                    </a:lnTo>
                    <a:lnTo>
                      <a:pt x="1134" y="29"/>
                    </a:lnTo>
                    <a:lnTo>
                      <a:pt x="1191" y="14"/>
                    </a:lnTo>
                    <a:lnTo>
                      <a:pt x="1248" y="0"/>
                    </a:lnTo>
                    <a:lnTo>
                      <a:pt x="1305" y="0"/>
                    </a:lnTo>
                    <a:lnTo>
                      <a:pt x="1355" y="0"/>
                    </a:lnTo>
                    <a:lnTo>
                      <a:pt x="1412" y="14"/>
                    </a:lnTo>
                    <a:lnTo>
                      <a:pt x="1469" y="29"/>
                    </a:lnTo>
                    <a:lnTo>
                      <a:pt x="1526" y="57"/>
                    </a:lnTo>
                    <a:lnTo>
                      <a:pt x="1576" y="93"/>
                    </a:lnTo>
                    <a:lnTo>
                      <a:pt x="1633" y="135"/>
                    </a:lnTo>
                    <a:lnTo>
                      <a:pt x="1690" y="185"/>
                    </a:lnTo>
                    <a:lnTo>
                      <a:pt x="1739" y="242"/>
                    </a:lnTo>
                    <a:lnTo>
                      <a:pt x="1796" y="306"/>
                    </a:lnTo>
                    <a:lnTo>
                      <a:pt x="1853" y="378"/>
                    </a:lnTo>
                    <a:lnTo>
                      <a:pt x="1903" y="456"/>
                    </a:lnTo>
                    <a:lnTo>
                      <a:pt x="1960" y="549"/>
                    </a:lnTo>
                    <a:lnTo>
                      <a:pt x="2010" y="641"/>
                    </a:lnTo>
                    <a:lnTo>
                      <a:pt x="2060" y="741"/>
                    </a:lnTo>
                    <a:lnTo>
                      <a:pt x="2117" y="855"/>
                    </a:lnTo>
                    <a:lnTo>
                      <a:pt x="2167" y="969"/>
                    </a:lnTo>
                    <a:lnTo>
                      <a:pt x="2217" y="1090"/>
                    </a:lnTo>
                    <a:lnTo>
                      <a:pt x="2267" y="1226"/>
                    </a:lnTo>
                    <a:lnTo>
                      <a:pt x="2317" y="1361"/>
                    </a:lnTo>
                    <a:lnTo>
                      <a:pt x="2367" y="1504"/>
                    </a:lnTo>
                    <a:lnTo>
                      <a:pt x="2416" y="1653"/>
                    </a:lnTo>
                    <a:lnTo>
                      <a:pt x="2459" y="1810"/>
                    </a:lnTo>
                    <a:lnTo>
                      <a:pt x="2509" y="1974"/>
                    </a:lnTo>
                    <a:lnTo>
                      <a:pt x="2552" y="2145"/>
                    </a:lnTo>
                    <a:lnTo>
                      <a:pt x="2602" y="2323"/>
                    </a:lnTo>
                  </a:path>
                </a:pathLst>
              </a:custGeom>
              <a:solidFill>
                <a:srgbClr val="FFFF99"/>
              </a:solidFill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7579976" y="2667000"/>
              <a:ext cx="0" cy="762807"/>
            </a:xfrm>
            <a:prstGeom prst="line">
              <a:avLst/>
            </a:prstGeom>
            <a:ln w="730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328741" y="1692795"/>
            <a:ext cx="4781947" cy="3155349"/>
            <a:chOff x="4243618" y="1432953"/>
            <a:chExt cx="4781947" cy="3155349"/>
          </a:xfrm>
        </p:grpSpPr>
        <p:grpSp>
          <p:nvGrpSpPr>
            <p:cNvPr id="19" name="Group 18"/>
            <p:cNvGrpSpPr/>
            <p:nvPr/>
          </p:nvGrpSpPr>
          <p:grpSpPr>
            <a:xfrm>
              <a:off x="4324487" y="3429807"/>
              <a:ext cx="1187147" cy="809826"/>
              <a:chOff x="4324487" y="3429807"/>
              <a:chExt cx="1187147" cy="809826"/>
            </a:xfrm>
          </p:grpSpPr>
          <p:cxnSp>
            <p:nvCxnSpPr>
              <p:cNvPr id="31" name="Straight Arrow Connector 30"/>
              <p:cNvCxnSpPr/>
              <p:nvPr/>
            </p:nvCxnSpPr>
            <p:spPr bwMode="auto">
              <a:xfrm>
                <a:off x="4335324" y="3869115"/>
                <a:ext cx="1176310" cy="370518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 flipV="1">
                <a:off x="4324487" y="3429807"/>
                <a:ext cx="1187147" cy="396519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0" name="Group 19"/>
            <p:cNvGrpSpPr/>
            <p:nvPr/>
          </p:nvGrpSpPr>
          <p:grpSpPr>
            <a:xfrm>
              <a:off x="4243618" y="1432953"/>
              <a:ext cx="4781947" cy="3155349"/>
              <a:chOff x="4243618" y="1432953"/>
              <a:chExt cx="4781947" cy="315534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243618" y="1432953"/>
                <a:ext cx="4781947" cy="3151085"/>
                <a:chOff x="4243618" y="1432953"/>
                <a:chExt cx="4781947" cy="3151085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243618" y="2022482"/>
                  <a:ext cx="1187147" cy="809826"/>
                  <a:chOff x="3452797" y="1919543"/>
                  <a:chExt cx="1187147" cy="809826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 bwMode="auto">
                  <a:xfrm>
                    <a:off x="3463634" y="2358851"/>
                    <a:ext cx="1176310" cy="370518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rgbClr val="C0000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  <p:cxnSp>
                <p:nvCxnSpPr>
                  <p:cNvPr id="30" name="Straight Arrow Connector 29"/>
                  <p:cNvCxnSpPr/>
                  <p:nvPr/>
                </p:nvCxnSpPr>
                <p:spPr bwMode="auto">
                  <a:xfrm flipV="1">
                    <a:off x="3452797" y="1919543"/>
                    <a:ext cx="1187147" cy="396519"/>
                  </a:xfrm>
                  <a:prstGeom prst="straightConnector1">
                    <a:avLst/>
                  </a:prstGeom>
                  <a:solidFill>
                    <a:schemeClr val="accent1"/>
                  </a:solidFill>
                  <a:ln w="50800" cap="flat" cmpd="sng" algn="ctr">
                    <a:solidFill>
                      <a:srgbClr val="002060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</p:spPr>
              </p:cxn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7975277" y="1432953"/>
                  <a:ext cx="1050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+1 order</a:t>
                  </a:r>
                  <a:endParaRPr 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80164" y="4214706"/>
                  <a:ext cx="9413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-1 order</a:t>
                  </a:r>
                  <a:endParaRPr lang="en-US" dirty="0"/>
                </a:p>
              </p:txBody>
            </p:sp>
          </p:grpSp>
          <p:cxnSp>
            <p:nvCxnSpPr>
              <p:cNvPr id="22" name="Straight Arrow Connector 21"/>
              <p:cNvCxnSpPr/>
              <p:nvPr/>
            </p:nvCxnSpPr>
            <p:spPr bwMode="auto">
              <a:xfrm flipV="1">
                <a:off x="5709495" y="1834035"/>
                <a:ext cx="1870481" cy="180832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3" name="Straight Arrow Connector 22"/>
              <p:cNvCxnSpPr>
                <a:stCxn id="17" idx="31"/>
              </p:cNvCxnSpPr>
              <p:nvPr/>
            </p:nvCxnSpPr>
            <p:spPr bwMode="auto">
              <a:xfrm flipV="1">
                <a:off x="4897799" y="2184293"/>
                <a:ext cx="1787715" cy="1488628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5755725" y="4264697"/>
                <a:ext cx="1870481" cy="180832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5" name="Straight Arrow Connector 24"/>
              <p:cNvCxnSpPr>
                <a:stCxn id="17" idx="47"/>
              </p:cNvCxnSpPr>
              <p:nvPr/>
            </p:nvCxnSpPr>
            <p:spPr bwMode="auto">
              <a:xfrm>
                <a:off x="4888549" y="3140841"/>
                <a:ext cx="1698601" cy="1447461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33" name="Group 32"/>
          <p:cNvGrpSpPr/>
          <p:nvPr/>
        </p:nvGrpSpPr>
        <p:grpSpPr>
          <a:xfrm>
            <a:off x="3322391" y="2687237"/>
            <a:ext cx="4384244" cy="1407325"/>
            <a:chOff x="4237268" y="2427395"/>
            <a:chExt cx="4384244" cy="1407325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 flipV="1">
              <a:off x="4237268" y="2427395"/>
              <a:ext cx="11430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762576" y="2526681"/>
              <a:ext cx="1817400" cy="55515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V="1">
              <a:off x="4318137" y="3834720"/>
              <a:ext cx="11430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5762576" y="3152231"/>
              <a:ext cx="1817400" cy="55515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7750696" y="2897167"/>
              <a:ext cx="87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r>
                <a:rPr lang="en-US" dirty="0" smtClean="0"/>
                <a:t> order</a:t>
              </a:r>
              <a:endParaRPr lang="en-US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987513" y="1241389"/>
            <a:ext cx="1659429" cy="4267200"/>
            <a:chOff x="838200" y="990600"/>
            <a:chExt cx="1659429" cy="4267200"/>
          </a:xfrm>
        </p:grpSpPr>
        <p:grpSp>
          <p:nvGrpSpPr>
            <p:cNvPr id="40" name="Group 71"/>
            <p:cNvGrpSpPr>
              <a:grpSpLocks/>
            </p:cNvGrpSpPr>
            <p:nvPr/>
          </p:nvGrpSpPr>
          <p:grpSpPr bwMode="auto">
            <a:xfrm>
              <a:off x="1007268" y="1811338"/>
              <a:ext cx="1022350" cy="2773363"/>
              <a:chOff x="1439" y="1861"/>
              <a:chExt cx="644" cy="1747"/>
            </a:xfrm>
          </p:grpSpPr>
          <p:sp>
            <p:nvSpPr>
              <p:cNvPr id="46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838200" y="990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990600" y="4572000"/>
              <a:ext cx="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2057400" y="4572000"/>
              <a:ext cx="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990600" y="48768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447800" y="4552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</a:t>
              </a:r>
              <a:endParaRPr lang="en-US" sz="20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4850" y="563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  <a:endParaRPr lang="en-US" dirty="0"/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40517"/>
              </p:ext>
            </p:extLst>
          </p:nvPr>
        </p:nvGraphicFramePr>
        <p:xfrm>
          <a:off x="2063713" y="5634742"/>
          <a:ext cx="669925" cy="357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4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13" y="5634742"/>
                        <a:ext cx="669925" cy="357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428086"/>
              </p:ext>
            </p:extLst>
          </p:nvPr>
        </p:nvGraphicFramePr>
        <p:xfrm>
          <a:off x="3153564" y="5572935"/>
          <a:ext cx="1250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5" name="Equation" r:id="rId5" imgW="1250372" imgH="418937" progId="Equation.DSMT4">
                  <p:embed/>
                </p:oleObj>
              </mc:Choice>
              <mc:Fallback>
                <p:oleObj name="Equation" r:id="rId5" imgW="1250372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53564" y="5572935"/>
                        <a:ext cx="125095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70747"/>
              </p:ext>
            </p:extLst>
          </p:nvPr>
        </p:nvGraphicFramePr>
        <p:xfrm>
          <a:off x="4774203" y="5622683"/>
          <a:ext cx="797922" cy="31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16" name="Equation" r:id="rId7" imgW="609480" imgH="241200" progId="Equation.DSMT4">
                  <p:embed/>
                </p:oleObj>
              </mc:Choice>
              <mc:Fallback>
                <p:oleObj name="Equation" r:id="rId7" imgW="609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74203" y="5622683"/>
                        <a:ext cx="797922" cy="315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6005450" y="5549775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Limited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2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200" dirty="0" smtClean="0"/>
              <a:t>Bragg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14800" y="1693068"/>
            <a:ext cx="4318233" cy="1185863"/>
            <a:chOff x="4343400" y="1600200"/>
            <a:chExt cx="4318233" cy="1185863"/>
          </a:xfrm>
        </p:grpSpPr>
        <p:sp>
          <p:nvSpPr>
            <p:cNvPr id="18" name="TextBox 17"/>
            <p:cNvSpPr txBox="1"/>
            <p:nvPr/>
          </p:nvSpPr>
          <p:spPr>
            <a:xfrm>
              <a:off x="4343400" y="1600200"/>
              <a:ext cx="4318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Wave equation without acoustic wave is </a:t>
              </a:r>
              <a:endParaRPr lang="en-US" dirty="0"/>
            </a:p>
          </p:txBody>
        </p:sp>
        <p:graphicFrame>
          <p:nvGraphicFramePr>
            <p:cNvPr id="23142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0198167"/>
                </p:ext>
              </p:extLst>
            </p:nvPr>
          </p:nvGraphicFramePr>
          <p:xfrm>
            <a:off x="5081588" y="2016125"/>
            <a:ext cx="2217737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36" name="Equation" r:id="rId4" imgW="1206360" imgH="419040" progId="Equation.DSMT4">
                    <p:embed/>
                  </p:oleObj>
                </mc:Choice>
                <mc:Fallback>
                  <p:oleObj name="Equation" r:id="rId4" imgW="1206360" imgH="419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1588" y="2016125"/>
                          <a:ext cx="2217737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4724400" y="2895600"/>
            <a:ext cx="1710725" cy="900113"/>
            <a:chOff x="4724400" y="2895600"/>
            <a:chExt cx="1710725" cy="900113"/>
          </a:xfrm>
        </p:grpSpPr>
        <p:sp>
          <p:nvSpPr>
            <p:cNvPr id="33" name="TextBox 32"/>
            <p:cNvSpPr txBox="1"/>
            <p:nvPr/>
          </p:nvSpPr>
          <p:spPr>
            <a:xfrm>
              <a:off x="4724400" y="2895600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Has a solution </a:t>
              </a:r>
              <a:endParaRPr lang="en-US" dirty="0"/>
            </a:p>
          </p:txBody>
        </p:sp>
        <p:graphicFrame>
          <p:nvGraphicFramePr>
            <p:cNvPr id="2314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861127"/>
                </p:ext>
              </p:extLst>
            </p:nvPr>
          </p:nvGraphicFramePr>
          <p:xfrm>
            <a:off x="4735513" y="3352800"/>
            <a:ext cx="1679575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37" name="Equation" r:id="rId6" imgW="914400" imgH="241200" progId="Equation.DSMT4">
                    <p:embed/>
                  </p:oleObj>
                </mc:Choice>
                <mc:Fallback>
                  <p:oleObj name="Equation" r:id="rId6" imgW="914400" imgH="2412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513" y="3352800"/>
                          <a:ext cx="1679575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29" name="Object 5"/>
          <p:cNvGraphicFramePr>
            <a:graphicFrameLocks noChangeAspect="1"/>
          </p:cNvGraphicFramePr>
          <p:nvPr/>
        </p:nvGraphicFramePr>
        <p:xfrm>
          <a:off x="6553200" y="3352800"/>
          <a:ext cx="16335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38" name="Equation" r:id="rId8" imgW="888840" imgH="228600" progId="Equation.DSMT4">
                  <p:embed/>
                </p:oleObj>
              </mc:Choice>
              <mc:Fallback>
                <p:oleObj name="Equation" r:id="rId8" imgW="88884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352800"/>
                        <a:ext cx="16335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944813" y="3886200"/>
            <a:ext cx="4866947" cy="823913"/>
            <a:chOff x="2944813" y="3886200"/>
            <a:chExt cx="4866947" cy="823913"/>
          </a:xfrm>
        </p:grpSpPr>
        <p:sp>
          <p:nvSpPr>
            <p:cNvPr id="36" name="TextBox 35"/>
            <p:cNvSpPr txBox="1"/>
            <p:nvPr/>
          </p:nvSpPr>
          <p:spPr>
            <a:xfrm>
              <a:off x="4267200" y="3886200"/>
              <a:ext cx="3544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the presence of acoustic wave</a:t>
              </a:r>
              <a:endParaRPr lang="en-US" dirty="0"/>
            </a:p>
          </p:txBody>
        </p:sp>
        <p:graphicFrame>
          <p:nvGraphicFramePr>
            <p:cNvPr id="2314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2825623"/>
                </p:ext>
              </p:extLst>
            </p:nvPr>
          </p:nvGraphicFramePr>
          <p:xfrm>
            <a:off x="2944813" y="4267200"/>
            <a:ext cx="4037012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39" name="Equation" r:id="rId10" imgW="2197080" imgH="241200" progId="Equation.DSMT4">
                    <p:embed/>
                  </p:oleObj>
                </mc:Choice>
                <mc:Fallback>
                  <p:oleObj name="Equation" r:id="rId10" imgW="2197080" imgH="241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813" y="4267200"/>
                          <a:ext cx="4037012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31" name="Object 7"/>
          <p:cNvGraphicFramePr>
            <a:graphicFrameLocks noChangeAspect="1"/>
          </p:cNvGraphicFramePr>
          <p:nvPr/>
        </p:nvGraphicFramePr>
        <p:xfrm>
          <a:off x="7391400" y="4343400"/>
          <a:ext cx="9334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0" name="Equation" r:id="rId12" imgW="507960" imgH="177480" progId="Equation.DSMT4">
                  <p:embed/>
                </p:oleObj>
              </mc:Choice>
              <mc:Fallback>
                <p:oleObj name="Equation" r:id="rId12" imgW="50796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9334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2" name="Object 8"/>
          <p:cNvGraphicFramePr>
            <a:graphicFrameLocks noChangeAspect="1"/>
          </p:cNvGraphicFramePr>
          <p:nvPr/>
        </p:nvGraphicFramePr>
        <p:xfrm>
          <a:off x="1284288" y="4724400"/>
          <a:ext cx="55800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1" name="Equation" r:id="rId14" imgW="3035160" imgH="444240" progId="Equation.DSMT4">
                  <p:embed/>
                </p:oleObj>
              </mc:Choice>
              <mc:Fallback>
                <p:oleObj name="Equation" r:id="rId14" imgW="303516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724400"/>
                        <a:ext cx="558006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8166" y="5562600"/>
            <a:ext cx="9135834" cy="369332"/>
            <a:chOff x="8166" y="5562600"/>
            <a:chExt cx="9135834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8166" y="5562600"/>
              <a:ext cx="9135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Obviously terms with frequencies                               are generated as light propagates  </a:t>
              </a:r>
              <a:endParaRPr lang="en-US" dirty="0"/>
            </a:p>
          </p:txBody>
        </p:sp>
        <p:graphicFrame>
          <p:nvGraphicFramePr>
            <p:cNvPr id="23143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28216"/>
                </p:ext>
              </p:extLst>
            </p:nvPr>
          </p:nvGraphicFramePr>
          <p:xfrm>
            <a:off x="3581400" y="5562600"/>
            <a:ext cx="20066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42" name="Equation" r:id="rId16" imgW="1091880" imgH="190440" progId="Equation.DSMT4">
                    <p:embed/>
                  </p:oleObj>
                </mc:Choice>
                <mc:Fallback>
                  <p:oleObj name="Equation" r:id="rId16" imgW="109188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5562600"/>
                          <a:ext cx="200660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478969"/>
              </p:ext>
            </p:extLst>
          </p:nvPr>
        </p:nvGraphicFramePr>
        <p:xfrm>
          <a:off x="247650" y="5791200"/>
          <a:ext cx="41529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3" name="Equation" r:id="rId18" imgW="2260440" imgH="444240" progId="Equation.DSMT4">
                  <p:embed/>
                </p:oleObj>
              </mc:Choice>
              <mc:Fallback>
                <p:oleObj name="Equation" r:id="rId18" imgW="2260440" imgH="4442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791200"/>
                        <a:ext cx="41529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5" name="Object 11"/>
          <p:cNvGraphicFramePr>
            <a:graphicFrameLocks noChangeAspect="1"/>
          </p:cNvGraphicFramePr>
          <p:nvPr/>
        </p:nvGraphicFramePr>
        <p:xfrm>
          <a:off x="4876800" y="5867400"/>
          <a:ext cx="21685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44" name="Equation" r:id="rId20" imgW="1180800" imgH="419040" progId="Equation.DSMT4">
                  <p:embed/>
                </p:oleObj>
              </mc:Choice>
              <mc:Fallback>
                <p:oleObj name="Equation" r:id="rId20" imgW="1180800" imgH="419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67400"/>
                        <a:ext cx="21685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990600"/>
            <a:ext cx="4800600" cy="3341132"/>
            <a:chOff x="0" y="990600"/>
            <a:chExt cx="4800600" cy="3341132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609600" y="2286000"/>
              <a:ext cx="2590800" cy="685800"/>
              <a:chOff x="1439" y="1861"/>
              <a:chExt cx="644" cy="1747"/>
            </a:xfrm>
          </p:grpSpPr>
          <p:sp>
            <p:nvSpPr>
              <p:cNvPr id="5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 bwMode="auto">
            <a:xfrm>
              <a:off x="228600" y="1905000"/>
              <a:ext cx="3886200" cy="13716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Down Arrow 9"/>
            <p:cNvSpPr/>
            <p:nvPr/>
          </p:nvSpPr>
          <p:spPr bwMode="auto">
            <a:xfrm flipV="1">
              <a:off x="2209800" y="1295400"/>
              <a:ext cx="484632" cy="914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990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396104"/>
                </p:ext>
              </p:extLst>
            </p:nvPr>
          </p:nvGraphicFramePr>
          <p:xfrm>
            <a:off x="674688" y="1371600"/>
            <a:ext cx="17938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45" name="Equation" r:id="rId22" imgW="977760" imgH="228600" progId="Equation.DSMT4">
                    <p:embed/>
                  </p:oleObj>
                </mc:Choice>
                <mc:Fallback>
                  <p:oleObj name="Equation" r:id="rId22" imgW="97776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1371600"/>
                          <a:ext cx="17938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 bwMode="auto">
            <a:xfrm flipV="1">
              <a:off x="2209800" y="1828800"/>
              <a:ext cx="1600200" cy="762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048000" y="3200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order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9712" y="15240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 order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12192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209800" y="2590800"/>
              <a:ext cx="685800" cy="13716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514600" y="39624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 order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3200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2200" y="3581400"/>
              <a:ext cx="364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-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0" y="1524000"/>
              <a:ext cx="4026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+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 bwMode="auto">
            <a:xfrm rot="16200000">
              <a:off x="381000" y="1828800"/>
              <a:ext cx="914400" cy="914400"/>
            </a:xfrm>
            <a:prstGeom prst="arc">
              <a:avLst>
                <a:gd name="adj1" fmla="val 16200000"/>
                <a:gd name="adj2" fmla="val 18900000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198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  <a:endParaRPr lang="en-US" dirty="0">
                <a:latin typeface="Symbol" pitchFamily="18" charset="2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0" y="22860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1" name="Group 50"/>
            <p:cNvGrpSpPr/>
            <p:nvPr/>
          </p:nvGrpSpPr>
          <p:grpSpPr>
            <a:xfrm>
              <a:off x="152400" y="2590800"/>
              <a:ext cx="1519282" cy="1131332"/>
              <a:chOff x="152400" y="2590800"/>
              <a:chExt cx="1519282" cy="1131332"/>
            </a:xfrm>
          </p:grpSpPr>
          <p:cxnSp>
            <p:nvCxnSpPr>
              <p:cNvPr id="46" name="Straight Arrow Connector 45"/>
              <p:cNvCxnSpPr/>
              <p:nvPr/>
            </p:nvCxnSpPr>
            <p:spPr bwMode="auto">
              <a:xfrm flipV="1">
                <a:off x="228600" y="2590800"/>
                <a:ext cx="0" cy="8382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8" name="Straight Arrow Connector 47"/>
              <p:cNvCxnSpPr/>
              <p:nvPr/>
            </p:nvCxnSpPr>
            <p:spPr bwMode="auto">
              <a:xfrm>
                <a:off x="152400" y="3429000"/>
                <a:ext cx="12954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9" name="TextBox 48"/>
              <p:cNvSpPr txBox="1"/>
              <p:nvPr/>
            </p:nvSpPr>
            <p:spPr>
              <a:xfrm>
                <a:off x="1371600" y="3352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8600" y="2590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3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1530"/>
            <a:ext cx="8229600" cy="1143000"/>
          </a:xfrm>
        </p:spPr>
        <p:txBody>
          <a:bodyPr/>
          <a:lstStyle/>
          <a:p>
            <a:r>
              <a:rPr lang="en-US" sz="3200" dirty="0" smtClean="0"/>
              <a:t>Bragg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10100" y="1150983"/>
            <a:ext cx="4156020" cy="1508105"/>
            <a:chOff x="4610100" y="1150983"/>
            <a:chExt cx="4156020" cy="1508105"/>
          </a:xfrm>
        </p:grpSpPr>
        <p:graphicFrame>
          <p:nvGraphicFramePr>
            <p:cNvPr id="2324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99156"/>
                </p:ext>
              </p:extLst>
            </p:nvPr>
          </p:nvGraphicFramePr>
          <p:xfrm>
            <a:off x="4610100" y="1534557"/>
            <a:ext cx="4152900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47" name="Equation" r:id="rId4" imgW="2260440" imgH="444240" progId="Equation.DSMT4">
                    <p:embed/>
                  </p:oleObj>
                </mc:Choice>
                <mc:Fallback>
                  <p:oleObj name="Equation" r:id="rId4" imgW="226044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100" y="1534557"/>
                          <a:ext cx="4152900" cy="815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5029200" y="1150983"/>
              <a:ext cx="3736920" cy="15081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Look for the solution in the form</a:t>
              </a:r>
            </a:p>
            <a:p>
              <a:endParaRPr lang="en-US" b="1" dirty="0"/>
            </a:p>
            <a:p>
              <a:endParaRPr lang="en-US" b="1" dirty="0" smtClean="0"/>
            </a:p>
            <a:p>
              <a:endParaRPr lang="en-US" b="1" dirty="0"/>
            </a:p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="1" dirty="0" smtClean="0"/>
                <a:t> –slowly variable amplitude</a:t>
              </a:r>
              <a:endParaRPr lang="en-US" dirty="0" smtClean="0"/>
            </a:p>
          </p:txBody>
        </p:sp>
      </p:grpSp>
      <p:graphicFrame>
        <p:nvGraphicFramePr>
          <p:cNvPr id="232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548336"/>
              </p:ext>
            </p:extLst>
          </p:nvPr>
        </p:nvGraphicFramePr>
        <p:xfrm>
          <a:off x="4341813" y="2628900"/>
          <a:ext cx="44958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48" name="Equation" r:id="rId6" imgW="2958840" imgH="1282680" progId="Equation.DSMT4">
                  <p:embed/>
                </p:oleObj>
              </mc:Choice>
              <mc:Fallback>
                <p:oleObj name="Equation" r:id="rId6" imgW="2958840" imgH="1282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2628900"/>
                        <a:ext cx="4495800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66496"/>
              </p:ext>
            </p:extLst>
          </p:nvPr>
        </p:nvGraphicFramePr>
        <p:xfrm>
          <a:off x="3862388" y="4419600"/>
          <a:ext cx="538956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49" name="Equation" r:id="rId8" imgW="3492360" imgH="419040" progId="Equation.DSMT4">
                  <p:embed/>
                </p:oleObj>
              </mc:Choice>
              <mc:Fallback>
                <p:oleObj name="Equation" r:id="rId8" imgW="3492360" imgH="4190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419600"/>
                        <a:ext cx="5389562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182414"/>
              </p:ext>
            </p:extLst>
          </p:nvPr>
        </p:nvGraphicFramePr>
        <p:xfrm>
          <a:off x="4130675" y="4953000"/>
          <a:ext cx="431165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50" name="Equation" r:id="rId10" imgW="3111480" imgH="1396800" progId="Equation.DSMT4">
                  <p:embed/>
                </p:oleObj>
              </mc:Choice>
              <mc:Fallback>
                <p:oleObj name="Equation" r:id="rId10" imgW="3111480" imgH="1396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953000"/>
                        <a:ext cx="431165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990600"/>
            <a:ext cx="4800600" cy="3341132"/>
            <a:chOff x="0" y="990600"/>
            <a:chExt cx="4800600" cy="3341132"/>
          </a:xfrm>
        </p:grpSpPr>
        <p:grpSp>
          <p:nvGrpSpPr>
            <p:cNvPr id="4" name="Group 71"/>
            <p:cNvGrpSpPr>
              <a:grpSpLocks/>
            </p:cNvGrpSpPr>
            <p:nvPr/>
          </p:nvGrpSpPr>
          <p:grpSpPr bwMode="auto">
            <a:xfrm>
              <a:off x="609600" y="2286000"/>
              <a:ext cx="2590800" cy="685800"/>
              <a:chOff x="1439" y="1861"/>
              <a:chExt cx="644" cy="1747"/>
            </a:xfrm>
          </p:grpSpPr>
          <p:sp>
            <p:nvSpPr>
              <p:cNvPr id="5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 bwMode="auto">
            <a:xfrm>
              <a:off x="228600" y="1905000"/>
              <a:ext cx="3886200" cy="13716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Down Arrow 9"/>
            <p:cNvSpPr/>
            <p:nvPr/>
          </p:nvSpPr>
          <p:spPr bwMode="auto">
            <a:xfrm flipV="1">
              <a:off x="2209800" y="1295400"/>
              <a:ext cx="484632" cy="914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2000" y="990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graphicFrame>
          <p:nvGraphicFramePr>
            <p:cNvPr id="12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053507"/>
                </p:ext>
              </p:extLst>
            </p:nvPr>
          </p:nvGraphicFramePr>
          <p:xfrm>
            <a:off x="674688" y="1371600"/>
            <a:ext cx="17938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51" name="Equation" r:id="rId12" imgW="977760" imgH="228600" progId="Equation.DSMT4">
                    <p:embed/>
                  </p:oleObj>
                </mc:Choice>
                <mc:Fallback>
                  <p:oleObj name="Equation" r:id="rId12" imgW="97776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1371600"/>
                          <a:ext cx="17938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 bwMode="auto">
            <a:xfrm flipV="1">
              <a:off x="2209800" y="1828800"/>
              <a:ext cx="1600200" cy="762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048000" y="3200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order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9712" y="15240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 order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12192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>
              <a:off x="2209800" y="2590800"/>
              <a:ext cx="685800" cy="13716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2209800" y="39624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 order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91000" y="32004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62200" y="3581400"/>
              <a:ext cx="449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-1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0000" y="1524000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+1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 bwMode="auto">
            <a:xfrm rot="16200000">
              <a:off x="381000" y="1828800"/>
              <a:ext cx="914400" cy="914400"/>
            </a:xfrm>
            <a:prstGeom prst="arc">
              <a:avLst>
                <a:gd name="adj1" fmla="val 16200000"/>
                <a:gd name="adj2" fmla="val 18900000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198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  <a:endParaRPr lang="en-US" dirty="0">
                <a:latin typeface="Symbol" pitchFamily="18" charset="2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H="1">
              <a:off x="0" y="22860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Group 41"/>
            <p:cNvGrpSpPr/>
            <p:nvPr/>
          </p:nvGrpSpPr>
          <p:grpSpPr>
            <a:xfrm>
              <a:off x="152400" y="2590800"/>
              <a:ext cx="1519282" cy="1131332"/>
              <a:chOff x="152400" y="2590800"/>
              <a:chExt cx="1519282" cy="1131332"/>
            </a:xfrm>
          </p:grpSpPr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228600" y="2590800"/>
                <a:ext cx="0" cy="8382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152400" y="3429000"/>
                <a:ext cx="12954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45" name="TextBox 44"/>
              <p:cNvSpPr txBox="1"/>
              <p:nvPr/>
            </p:nvSpPr>
            <p:spPr>
              <a:xfrm>
                <a:off x="1371600" y="3352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8600" y="2590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cxnSp>
        <p:nvCxnSpPr>
          <p:cNvPr id="53" name="Straight Arrow Connector 52"/>
          <p:cNvCxnSpPr/>
          <p:nvPr/>
        </p:nvCxnSpPr>
        <p:spPr bwMode="auto">
          <a:xfrm flipH="1">
            <a:off x="1475232" y="4800600"/>
            <a:ext cx="2438400" cy="3048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99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52400" y="6019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equalize the terms with the same time dependence </a:t>
            </a:r>
            <a:r>
              <a:rPr lang="en-US" dirty="0" err="1" smtClean="0"/>
              <a:t>exp</a:t>
            </a:r>
            <a:r>
              <a:rPr lang="en-US" dirty="0" smtClean="0"/>
              <a:t>[-j(</a:t>
            </a:r>
            <a:r>
              <a:rPr lang="en-US" dirty="0" err="1" smtClean="0">
                <a:latin typeface="Symbol" panose="05050102010706020507" pitchFamily="18" charset="2"/>
              </a:rPr>
              <a:t>w</a:t>
            </a:r>
            <a:r>
              <a:rPr lang="en-US" dirty="0" err="1" smtClean="0"/>
              <a:t>+m</a:t>
            </a:r>
            <a:r>
              <a:rPr lang="en-US" dirty="0" err="1" smtClean="0">
                <a:latin typeface="Symbol" panose="05050102010706020507" pitchFamily="18" charset="2"/>
              </a:rPr>
              <a:t>W</a:t>
            </a:r>
            <a:r>
              <a:rPr lang="en-US" dirty="0" smtClean="0"/>
              <a:t>)t]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68167" y="2985277"/>
            <a:ext cx="762000" cy="838200"/>
            <a:chOff x="5867400" y="2895600"/>
            <a:chExt cx="762000" cy="838200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5943600" y="2895600"/>
              <a:ext cx="685800" cy="6858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V="1">
              <a:off x="5867400" y="2895600"/>
              <a:ext cx="685800" cy="838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17314" y="3884830"/>
            <a:ext cx="3368111" cy="1998445"/>
            <a:chOff x="-79161" y="4021435"/>
            <a:chExt cx="3368111" cy="1998445"/>
          </a:xfrm>
        </p:grpSpPr>
        <p:graphicFrame>
          <p:nvGraphicFramePr>
            <p:cNvPr id="2324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8351850"/>
                </p:ext>
              </p:extLst>
            </p:nvPr>
          </p:nvGraphicFramePr>
          <p:xfrm>
            <a:off x="-79161" y="4921330"/>
            <a:ext cx="2732088" cy="1098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752" name="Equation" r:id="rId14" imgW="2209680" imgH="888840" progId="Equation.DSMT4">
                    <p:embed/>
                  </p:oleObj>
                </mc:Choice>
                <mc:Fallback>
                  <p:oleObj name="Equation" r:id="rId14" imgW="2209680" imgH="8888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9161" y="4921330"/>
                          <a:ext cx="2732088" cy="1098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2914" y="4021435"/>
              <a:ext cx="32760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Substitute into the wave equation</a:t>
              </a:r>
              <a:endParaRPr lang="en-US" dirty="0"/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H="1">
            <a:off x="228600" y="3048000"/>
            <a:ext cx="4114800" cy="1828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H="1" flipV="1">
            <a:off x="2694432" y="5638800"/>
            <a:ext cx="1381986" cy="1397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99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32" name="Group 31"/>
          <p:cNvGrpSpPr/>
          <p:nvPr/>
        </p:nvGrpSpPr>
        <p:grpSpPr>
          <a:xfrm>
            <a:off x="6987367" y="3086100"/>
            <a:ext cx="1305733" cy="1403866"/>
            <a:chOff x="6987367" y="3086100"/>
            <a:chExt cx="1305733" cy="1403866"/>
          </a:xfrm>
        </p:grpSpPr>
        <p:sp>
          <p:nvSpPr>
            <p:cNvPr id="30" name="Oval 29"/>
            <p:cNvSpPr/>
            <p:nvPr/>
          </p:nvSpPr>
          <p:spPr bwMode="auto">
            <a:xfrm>
              <a:off x="7613650" y="3086100"/>
              <a:ext cx="679450" cy="685800"/>
            </a:xfrm>
            <a:prstGeom prst="ellipse">
              <a:avLst/>
            </a:prstGeom>
            <a:solidFill>
              <a:srgbClr val="FFC00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987367" y="3804166"/>
              <a:ext cx="1252565" cy="685800"/>
            </a:xfrm>
            <a:prstGeom prst="ellipse">
              <a:avLst/>
            </a:prstGeom>
            <a:solidFill>
              <a:srgbClr val="FFC00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36516" y="4349750"/>
            <a:ext cx="2645585" cy="1787326"/>
            <a:chOff x="6536516" y="4349750"/>
            <a:chExt cx="2645585" cy="1787326"/>
          </a:xfrm>
        </p:grpSpPr>
        <p:sp>
          <p:nvSpPr>
            <p:cNvPr id="54" name="Oval 53"/>
            <p:cNvSpPr/>
            <p:nvPr/>
          </p:nvSpPr>
          <p:spPr bwMode="auto">
            <a:xfrm>
              <a:off x="6536516" y="4419600"/>
              <a:ext cx="1252565" cy="685800"/>
            </a:xfrm>
            <a:prstGeom prst="ellipse">
              <a:avLst/>
            </a:prstGeom>
            <a:solidFill>
              <a:srgbClr val="FFC000">
                <a:alpha val="21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7613650" y="4953000"/>
              <a:ext cx="1381986" cy="1397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H="1" flipV="1">
              <a:off x="7762014" y="4349750"/>
              <a:ext cx="1115286" cy="74295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00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8239932" y="5182969"/>
              <a:ext cx="94216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These</a:t>
              </a:r>
            </a:p>
            <a:p>
              <a:r>
                <a:rPr lang="en-US" sz="1400" dirty="0" smtClean="0"/>
                <a:t>2 will cancel out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-228600"/>
            <a:ext cx="8229600" cy="1143000"/>
          </a:xfrm>
        </p:spPr>
        <p:txBody>
          <a:bodyPr/>
          <a:lstStyle/>
          <a:p>
            <a:r>
              <a:rPr lang="en-US" sz="3200" dirty="0" smtClean="0"/>
              <a:t>Bragg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971801" y="693188"/>
            <a:ext cx="621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terms with the same time dependence </a:t>
            </a:r>
            <a:r>
              <a:rPr lang="en-US" dirty="0" err="1"/>
              <a:t>exp</a:t>
            </a:r>
            <a:r>
              <a:rPr lang="en-US" dirty="0"/>
              <a:t>[-j(</a:t>
            </a:r>
            <a:r>
              <a:rPr lang="en-US" dirty="0" err="1">
                <a:latin typeface="Symbol" panose="05050102010706020507" pitchFamily="18" charset="2"/>
              </a:rPr>
              <a:t>w</a:t>
            </a:r>
            <a:r>
              <a:rPr lang="en-US" dirty="0" err="1"/>
              <a:t>+m</a:t>
            </a:r>
            <a:r>
              <a:rPr lang="en-US" dirty="0" err="1">
                <a:latin typeface="Symbol" panose="05050102010706020507" pitchFamily="18" charset="2"/>
              </a:rPr>
              <a:t>W</a:t>
            </a:r>
            <a:r>
              <a:rPr lang="en-US" dirty="0"/>
              <a:t>)t]</a:t>
            </a:r>
          </a:p>
          <a:p>
            <a:r>
              <a:rPr lang="en-US" dirty="0"/>
              <a:t>a</a:t>
            </a:r>
            <a:r>
              <a:rPr lang="en-US" dirty="0" smtClean="0"/>
              <a:t>re the terms </a:t>
            </a:r>
            <a:r>
              <a:rPr lang="en-US" dirty="0"/>
              <a:t>w</a:t>
            </a:r>
            <a:r>
              <a:rPr lang="en-US" dirty="0" smtClean="0"/>
              <a:t>ith A</a:t>
            </a:r>
            <a:r>
              <a:rPr lang="en-US" baseline="-25000" dirty="0" smtClean="0"/>
              <a:t>m. </a:t>
            </a:r>
            <a:r>
              <a:rPr lang="en-US" dirty="0" smtClean="0"/>
              <a:t>on the </a:t>
            </a:r>
            <a:r>
              <a:rPr lang="en-US" dirty="0" err="1" smtClean="0"/>
              <a:t>l.h.s</a:t>
            </a:r>
            <a:r>
              <a:rPr lang="en-US" dirty="0" smtClean="0"/>
              <a:t>. and terms with A</a:t>
            </a:r>
            <a:r>
              <a:rPr lang="en-US" baseline="-25000" dirty="0" smtClean="0"/>
              <a:t>m+1</a:t>
            </a:r>
            <a:r>
              <a:rPr lang="en-US" dirty="0" smtClean="0"/>
              <a:t> and A</a:t>
            </a:r>
            <a:r>
              <a:rPr lang="en-US" baseline="-25000" dirty="0" smtClean="0"/>
              <a:t>m-1 </a:t>
            </a:r>
            <a:r>
              <a:rPr lang="en-US" dirty="0" smtClean="0"/>
              <a:t> on the </a:t>
            </a:r>
            <a:r>
              <a:rPr lang="en-US" dirty="0" err="1" smtClean="0"/>
              <a:t>r.h.s</a:t>
            </a:r>
            <a:r>
              <a:rPr lang="en-US" dirty="0" smtClean="0"/>
              <a:t>. </a:t>
            </a:r>
            <a:endParaRPr lang="en-US" dirty="0"/>
          </a:p>
        </p:txBody>
      </p:sp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9022"/>
              </p:ext>
            </p:extLst>
          </p:nvPr>
        </p:nvGraphicFramePr>
        <p:xfrm>
          <a:off x="3043282" y="2067635"/>
          <a:ext cx="58086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35" name="Equation" r:id="rId4" imgW="3987720" imgH="457200" progId="Equation.DSMT4">
                  <p:embed/>
                </p:oleObj>
              </mc:Choice>
              <mc:Fallback>
                <p:oleObj name="Equation" r:id="rId4" imgW="398772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82" y="2067635"/>
                        <a:ext cx="58086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24916" y="3078163"/>
            <a:ext cx="4666172" cy="835025"/>
            <a:chOff x="205734" y="3723259"/>
            <a:chExt cx="4666172" cy="835025"/>
          </a:xfrm>
        </p:grpSpPr>
        <p:sp>
          <p:nvSpPr>
            <p:cNvPr id="50" name="TextBox 49"/>
            <p:cNvSpPr txBox="1"/>
            <p:nvPr/>
          </p:nvSpPr>
          <p:spPr>
            <a:xfrm>
              <a:off x="205734" y="3810000"/>
              <a:ext cx="1923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Introduce wave vector mismatch</a:t>
              </a:r>
              <a:endParaRPr lang="en-US" sz="1600" b="1" dirty="0"/>
            </a:p>
          </p:txBody>
        </p:sp>
        <p:graphicFrame>
          <p:nvGraphicFramePr>
            <p:cNvPr id="23348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3935261"/>
                </p:ext>
              </p:extLst>
            </p:nvPr>
          </p:nvGraphicFramePr>
          <p:xfrm>
            <a:off x="2098543" y="3723259"/>
            <a:ext cx="2668588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36" name="Equation" r:id="rId6" imgW="1562040" imgH="253800" progId="Equation.DSMT4">
                    <p:embed/>
                  </p:oleObj>
                </mc:Choice>
                <mc:Fallback>
                  <p:oleObj name="Equation" r:id="rId6" imgW="1562040" imgH="2538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8543" y="3723259"/>
                          <a:ext cx="2668588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48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068735"/>
                </p:ext>
              </p:extLst>
            </p:nvPr>
          </p:nvGraphicFramePr>
          <p:xfrm>
            <a:off x="2085843" y="4105846"/>
            <a:ext cx="2786063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37" name="Equation" r:id="rId8" imgW="1562040" imgH="253800" progId="Equation.DSMT4">
                    <p:embed/>
                  </p:oleObj>
                </mc:Choice>
                <mc:Fallback>
                  <p:oleObj name="Equation" r:id="rId8" imgW="1562040" imgH="25380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843" y="4105846"/>
                          <a:ext cx="2786063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34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22301"/>
              </p:ext>
            </p:extLst>
          </p:nvPr>
        </p:nvGraphicFramePr>
        <p:xfrm>
          <a:off x="5492882" y="3398841"/>
          <a:ext cx="26050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38" name="Equation" r:id="rId10" imgW="1460160" imgH="393480" progId="Equation.DSMT4">
                  <p:embed/>
                </p:oleObj>
              </mc:Choice>
              <mc:Fallback>
                <p:oleObj name="Equation" r:id="rId10" imgW="1460160" imgH="393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882" y="3398841"/>
                        <a:ext cx="26050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68824"/>
              </p:ext>
            </p:extLst>
          </p:nvPr>
        </p:nvGraphicFramePr>
        <p:xfrm>
          <a:off x="224916" y="3817938"/>
          <a:ext cx="453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39" name="Equation" r:id="rId12" imgW="2463480" imgH="393480" progId="Equation.DSMT4">
                  <p:embed/>
                </p:oleObj>
              </mc:Choice>
              <mc:Fallback>
                <p:oleObj name="Equation" r:id="rId12" imgW="246348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16" y="3817938"/>
                        <a:ext cx="4533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3958361" y="4258211"/>
            <a:ext cx="4953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rgbClr val="000099"/>
                </a:solidFill>
              </a:rPr>
              <a:t>Obviously  solution grows linearly only when </a:t>
            </a:r>
            <a:r>
              <a:rPr lang="en-US" sz="1600" dirty="0" smtClean="0">
                <a:solidFill>
                  <a:srgbClr val="000099"/>
                </a:solidFill>
                <a:latin typeface="Symbol" pitchFamily="18" charset="2"/>
              </a:rPr>
              <a:t>D</a:t>
            </a:r>
            <a:r>
              <a:rPr lang="en-US" sz="1600" b="1" dirty="0" smtClean="0">
                <a:solidFill>
                  <a:srgbClr val="000099"/>
                </a:solidFill>
              </a:rPr>
              <a:t>k</a:t>
            </a:r>
            <a:r>
              <a:rPr lang="en-US" sz="1600" dirty="0" smtClean="0">
                <a:solidFill>
                  <a:srgbClr val="000099"/>
                </a:solidFill>
              </a:rPr>
              <a:t>~0 otherwise it oscillates as </a:t>
            </a:r>
            <a:r>
              <a:rPr lang="en-US" sz="1600" b="1" dirty="0" err="1" smtClean="0">
                <a:solidFill>
                  <a:srgbClr val="000099"/>
                </a:solidFill>
              </a:rPr>
              <a:t>sinc</a:t>
            </a:r>
            <a:r>
              <a:rPr lang="en-US" sz="1600" dirty="0" smtClean="0">
                <a:solidFill>
                  <a:srgbClr val="000099"/>
                </a:solidFill>
              </a:rPr>
              <a:t> function. Clearly no more than  a single wave vector mismatch can be equal to zero simultaneously . Let us say the very first one, between 0 and +1 order</a:t>
            </a:r>
            <a:endParaRPr lang="en-US" sz="1600" dirty="0">
              <a:solidFill>
                <a:srgbClr val="000099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81000" y="5181600"/>
            <a:ext cx="2662282" cy="1219200"/>
            <a:chOff x="381000" y="5181600"/>
            <a:chExt cx="2662282" cy="1219200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381000" y="58674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1828800" y="5257800"/>
              <a:ext cx="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2743200" y="5638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>
              <a:off x="457200" y="5867400"/>
              <a:ext cx="1371600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457200" y="5257800"/>
              <a:ext cx="13716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23348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7484564"/>
                </p:ext>
              </p:extLst>
            </p:nvPr>
          </p:nvGraphicFramePr>
          <p:xfrm>
            <a:off x="890588" y="6076950"/>
            <a:ext cx="2571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40" name="Equation" r:id="rId14" imgW="139680" imgH="164880" progId="Equation.DSMT4">
                    <p:embed/>
                  </p:oleObj>
                </mc:Choice>
                <mc:Fallback>
                  <p:oleObj name="Equation" r:id="rId14" imgW="139680" imgH="1648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588" y="6076950"/>
                          <a:ext cx="25717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48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214063"/>
                </p:ext>
              </p:extLst>
            </p:nvPr>
          </p:nvGraphicFramePr>
          <p:xfrm>
            <a:off x="857250" y="5181600"/>
            <a:ext cx="4206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41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50" y="5181600"/>
                          <a:ext cx="42068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49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9950889"/>
                </p:ext>
              </p:extLst>
            </p:nvPr>
          </p:nvGraphicFramePr>
          <p:xfrm>
            <a:off x="1828800" y="5854700"/>
            <a:ext cx="3810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42" name="Equation" r:id="rId18" imgW="177480" imgH="164880" progId="Equation.DSMT4">
                    <p:embed/>
                  </p:oleObj>
                </mc:Choice>
                <mc:Fallback>
                  <p:oleObj name="Equation" r:id="rId18" imgW="177480" imgH="16488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5854700"/>
                          <a:ext cx="38100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Arc 73"/>
            <p:cNvSpPr/>
            <p:nvPr/>
          </p:nvSpPr>
          <p:spPr bwMode="auto">
            <a:xfrm rot="16200000" flipV="1">
              <a:off x="457200" y="5410200"/>
              <a:ext cx="914400" cy="914400"/>
            </a:xfrm>
            <a:prstGeom prst="arc">
              <a:avLst>
                <a:gd name="adj1" fmla="val 16200000"/>
                <a:gd name="adj2" fmla="val 18900000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295400" y="541020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Symbol" pitchFamily="18" charset="2"/>
                </a:rPr>
                <a:t>q</a:t>
              </a:r>
              <a:r>
                <a:rPr lang="en-US" sz="1200" b="1" dirty="0" err="1" smtClean="0">
                  <a:latin typeface="Symbol" pitchFamily="18" charset="2"/>
                </a:rPr>
                <a:t>B</a:t>
              </a:r>
              <a:endParaRPr lang="en-US" sz="2400" b="1" dirty="0">
                <a:latin typeface="Symbol" pitchFamily="18" charset="2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200400" y="56388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Bragg condition</a:t>
            </a:r>
            <a:endParaRPr lang="en-US" b="1" dirty="0"/>
          </a:p>
        </p:txBody>
      </p:sp>
      <p:graphicFrame>
        <p:nvGraphicFramePr>
          <p:cNvPr id="233491" name="Object 19"/>
          <p:cNvGraphicFramePr>
            <a:graphicFrameLocks noChangeAspect="1"/>
          </p:cNvGraphicFramePr>
          <p:nvPr/>
        </p:nvGraphicFramePr>
        <p:xfrm>
          <a:off x="5181600" y="5486400"/>
          <a:ext cx="29908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43" name="Equation" r:id="rId20" imgW="1676160" imgH="393480" progId="Equation.DSMT4">
                  <p:embed/>
                </p:oleObj>
              </mc:Choice>
              <mc:Fallback>
                <p:oleObj name="Equation" r:id="rId20" imgW="1676160" imgH="393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29908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3352800" y="6019800"/>
            <a:ext cx="2382837" cy="701675"/>
            <a:chOff x="3352800" y="6019800"/>
            <a:chExt cx="2382837" cy="701675"/>
          </a:xfrm>
        </p:grpSpPr>
        <p:sp>
          <p:nvSpPr>
            <p:cNvPr id="78" name="TextBox 77"/>
            <p:cNvSpPr txBox="1"/>
            <p:nvPr/>
          </p:nvSpPr>
          <p:spPr>
            <a:xfrm>
              <a:off x="3352800" y="6172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graphicFrame>
          <p:nvGraphicFramePr>
            <p:cNvPr id="23349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0830477"/>
                </p:ext>
              </p:extLst>
            </p:nvPr>
          </p:nvGraphicFramePr>
          <p:xfrm>
            <a:off x="3810000" y="6019800"/>
            <a:ext cx="1925637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44" name="Equation" r:id="rId22" imgW="1079280" imgH="393480" progId="Equation.DSMT4">
                    <p:embed/>
                  </p:oleObj>
                </mc:Choice>
                <mc:Fallback>
                  <p:oleObj name="Equation" r:id="rId22" imgW="1079280" imgH="39348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6019800"/>
                          <a:ext cx="1925637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" name="TextBox 79"/>
          <p:cNvSpPr txBox="1"/>
          <p:nvPr/>
        </p:nvSpPr>
        <p:spPr>
          <a:xfrm>
            <a:off x="5204992" y="6581000"/>
            <a:ext cx="3977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Acoustic wave creates a moving multilayer reflector</a:t>
            </a:r>
            <a:endParaRPr lang="en-US" sz="12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4635500" y="2551113"/>
            <a:ext cx="3781425" cy="890587"/>
            <a:chOff x="4635500" y="2551113"/>
            <a:chExt cx="3781425" cy="890587"/>
          </a:xfrm>
        </p:grpSpPr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297794"/>
                </p:ext>
              </p:extLst>
            </p:nvPr>
          </p:nvGraphicFramePr>
          <p:xfrm>
            <a:off x="6513513" y="2551113"/>
            <a:ext cx="1903412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145" name="Equation" r:id="rId24" imgW="977760" imgH="457200" progId="Equation.DSMT4">
                    <p:embed/>
                  </p:oleObj>
                </mc:Choice>
                <mc:Fallback>
                  <p:oleObj name="Equation" r:id="rId24" imgW="97776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3513" y="2551113"/>
                          <a:ext cx="1903412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4635500" y="2826350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Coupling strength</a:t>
              </a:r>
              <a:endParaRPr lang="en-US" sz="1600" b="1" dirty="0"/>
            </a:p>
          </p:txBody>
        </p:sp>
      </p:grpSp>
      <p:pic>
        <p:nvPicPr>
          <p:cNvPr id="233545" name="Picture 73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6" y="902482"/>
            <a:ext cx="2746885" cy="2121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888647"/>
              </p:ext>
            </p:extLst>
          </p:nvPr>
        </p:nvGraphicFramePr>
        <p:xfrm>
          <a:off x="207963" y="4659313"/>
          <a:ext cx="24701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46" name="Equation" r:id="rId27" imgW="1384200" imgH="241200" progId="Equation.DSMT4">
                  <p:embed/>
                </p:oleObj>
              </mc:Choice>
              <mc:Fallback>
                <p:oleObj name="Equation" r:id="rId27" imgW="1384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3" y="4659313"/>
                        <a:ext cx="24701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501682"/>
              </p:ext>
            </p:extLst>
          </p:nvPr>
        </p:nvGraphicFramePr>
        <p:xfrm>
          <a:off x="2757533" y="1483876"/>
          <a:ext cx="60944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47" name="Equation" r:id="rId29" imgW="3911400" imgH="444240" progId="Equation.DSMT4">
                  <p:embed/>
                </p:oleObj>
              </mc:Choice>
              <mc:Fallback>
                <p:oleObj name="Equation" r:id="rId29" imgW="3911400" imgH="44424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533" y="1483876"/>
                        <a:ext cx="60944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506738"/>
              </p:ext>
            </p:extLst>
          </p:nvPr>
        </p:nvGraphicFramePr>
        <p:xfrm>
          <a:off x="2290763" y="5037138"/>
          <a:ext cx="1241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148" name="Equation" r:id="rId31" imgW="761760" imgH="228600" progId="Equation.DSMT4">
                  <p:embed/>
                </p:oleObj>
              </mc:Choice>
              <mc:Fallback>
                <p:oleObj name="Equation" r:id="rId31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290763" y="5037138"/>
                        <a:ext cx="1241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76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Bragg’s Law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600200" y="1524000"/>
            <a:ext cx="3997927" cy="3188732"/>
            <a:chOff x="1600200" y="1524000"/>
            <a:chExt cx="3997927" cy="3188732"/>
          </a:xfrm>
        </p:grpSpPr>
        <p:pic>
          <p:nvPicPr>
            <p:cNvPr id="5" name="Picture 2" descr="http://upload.wikimedia.org/wikipedia/commons/thumb/8/83/William_Henry_Bragg_2.jpg/200px-William_Henry_Bragg_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00200" y="1524000"/>
              <a:ext cx="1905000" cy="26860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1905000" y="37338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1862-1942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09800" y="4343400"/>
              <a:ext cx="1300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W.H.Bragg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8600" y="4343400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W.L.Bragg</a:t>
              </a:r>
              <a:endParaRPr lang="en-US" dirty="0"/>
            </a:p>
          </p:txBody>
        </p:sp>
        <p:pic>
          <p:nvPicPr>
            <p:cNvPr id="9" name="Picture 4" descr="http://upload.wikimedia.org/wikipedia/commons/thumb/1/1d/Wl-bragg.jpg/220px-Wl-bragg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57601" y="1524000"/>
              <a:ext cx="1940526" cy="27432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4038600" y="38100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1890-1971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81000" y="5181600"/>
            <a:ext cx="7791450" cy="1539875"/>
            <a:chOff x="381000" y="5181600"/>
            <a:chExt cx="7791450" cy="1539875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381000" y="5867400"/>
              <a:ext cx="2362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1828800" y="5257800"/>
              <a:ext cx="0" cy="11430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2743200" y="5638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457200" y="5867400"/>
              <a:ext cx="1371600" cy="5334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457200" y="5257800"/>
              <a:ext cx="1371600" cy="609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aphicFrame>
          <p:nvGraphicFramePr>
            <p:cNvPr id="16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2158233"/>
                </p:ext>
              </p:extLst>
            </p:nvPr>
          </p:nvGraphicFramePr>
          <p:xfrm>
            <a:off x="890588" y="6076950"/>
            <a:ext cx="25717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8" name="Equation" r:id="rId6" imgW="139680" imgH="164880" progId="Equation.DSMT4">
                    <p:embed/>
                  </p:oleObj>
                </mc:Choice>
                <mc:Fallback>
                  <p:oleObj name="Equation" r:id="rId6" imgW="139680" imgH="16488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588" y="6076950"/>
                          <a:ext cx="257175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44571"/>
                </p:ext>
              </p:extLst>
            </p:nvPr>
          </p:nvGraphicFramePr>
          <p:xfrm>
            <a:off x="857250" y="5181600"/>
            <a:ext cx="4206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9"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50" y="5181600"/>
                          <a:ext cx="42068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6789027"/>
                </p:ext>
              </p:extLst>
            </p:nvPr>
          </p:nvGraphicFramePr>
          <p:xfrm>
            <a:off x="1828800" y="5854700"/>
            <a:ext cx="381000" cy="354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0" name="Equation" r:id="rId10" imgW="177480" imgH="164880" progId="Equation.DSMT4">
                    <p:embed/>
                  </p:oleObj>
                </mc:Choice>
                <mc:Fallback>
                  <p:oleObj name="Equation" r:id="rId10" imgW="177480" imgH="1648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5854700"/>
                          <a:ext cx="381000" cy="354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Arc 18"/>
            <p:cNvSpPr/>
            <p:nvPr/>
          </p:nvSpPr>
          <p:spPr bwMode="auto">
            <a:xfrm rot="16200000" flipV="1">
              <a:off x="457200" y="5410200"/>
              <a:ext cx="914400" cy="914400"/>
            </a:xfrm>
            <a:prstGeom prst="arc">
              <a:avLst>
                <a:gd name="adj1" fmla="val 16200000"/>
                <a:gd name="adj2" fmla="val 18900000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5400" y="541020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>
                  <a:latin typeface="Symbol" pitchFamily="18" charset="2"/>
                </a:rPr>
                <a:t>q</a:t>
              </a:r>
              <a:r>
                <a:rPr lang="en-US" sz="1200" b="1" dirty="0" err="1" smtClean="0">
                  <a:latin typeface="Symbol" pitchFamily="18" charset="2"/>
                </a:rPr>
                <a:t>B</a:t>
              </a:r>
              <a:endParaRPr lang="en-US" sz="2400" b="1" dirty="0">
                <a:latin typeface="Symbol" pitchFamily="18" charset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5638800"/>
              <a:ext cx="1954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Bragg condition</a:t>
              </a:r>
              <a:endParaRPr lang="en-US" b="1" dirty="0"/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693473"/>
                </p:ext>
              </p:extLst>
            </p:nvPr>
          </p:nvGraphicFramePr>
          <p:xfrm>
            <a:off x="5181600" y="5486400"/>
            <a:ext cx="2990850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1" name="Equation" r:id="rId12" imgW="1676160" imgH="393480" progId="Equation.DSMT4">
                    <p:embed/>
                  </p:oleObj>
                </mc:Choice>
                <mc:Fallback>
                  <p:oleObj name="Equation" r:id="rId12" imgW="1676160" imgH="39348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5486400"/>
                          <a:ext cx="2990850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3352800" y="6172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</a:t>
              </a:r>
              <a:endParaRPr lang="en-US" dirty="0"/>
            </a:p>
          </p:txBody>
        </p:sp>
        <p:graphicFrame>
          <p:nvGraphicFramePr>
            <p:cNvPr id="2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5143377"/>
                </p:ext>
              </p:extLst>
            </p:nvPr>
          </p:nvGraphicFramePr>
          <p:xfrm>
            <a:off x="3810000" y="6019800"/>
            <a:ext cx="1925637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22" name="Equation" r:id="rId14" imgW="1079280" imgH="393480" progId="Equation.DSMT4">
                    <p:embed/>
                  </p:oleObj>
                </mc:Choice>
                <mc:Fallback>
                  <p:oleObj name="Equation" r:id="rId14" imgW="1079280" imgH="393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6019800"/>
                          <a:ext cx="1925637" cy="701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Coupled waves equations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0" y="990600"/>
            <a:ext cx="3788229" cy="2429585"/>
            <a:chOff x="0" y="990600"/>
            <a:chExt cx="4114800" cy="2731532"/>
          </a:xfrm>
        </p:grpSpPr>
        <p:grpSp>
          <p:nvGrpSpPr>
            <p:cNvPr id="5" name="Group 71"/>
            <p:cNvGrpSpPr>
              <a:grpSpLocks/>
            </p:cNvGrpSpPr>
            <p:nvPr/>
          </p:nvGrpSpPr>
          <p:grpSpPr bwMode="auto">
            <a:xfrm>
              <a:off x="609600" y="2286000"/>
              <a:ext cx="2590800" cy="685800"/>
              <a:chOff x="1439" y="1861"/>
              <a:chExt cx="644" cy="1747"/>
            </a:xfrm>
          </p:grpSpPr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 bwMode="auto">
            <a:xfrm>
              <a:off x="228600" y="1905000"/>
              <a:ext cx="3886200" cy="13716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Down Arrow 6"/>
            <p:cNvSpPr/>
            <p:nvPr/>
          </p:nvSpPr>
          <p:spPr bwMode="auto">
            <a:xfrm flipV="1">
              <a:off x="2400300" y="1247610"/>
              <a:ext cx="484632" cy="914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990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graphicFrame>
          <p:nvGraphicFramePr>
            <p:cNvPr id="9" name="Object 2"/>
            <p:cNvGraphicFramePr>
              <a:graphicFrameLocks noChangeAspect="1"/>
            </p:cNvGraphicFramePr>
            <p:nvPr/>
          </p:nvGraphicFramePr>
          <p:xfrm>
            <a:off x="674688" y="1371600"/>
            <a:ext cx="17938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3" name="Equation" r:id="rId4" imgW="977760" imgH="228600" progId="Equation.DSMT4">
                    <p:embed/>
                  </p:oleObj>
                </mc:Choice>
                <mc:Fallback>
                  <p:oleObj name="Equation" r:id="rId4" imgW="97776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88" y="1371600"/>
                          <a:ext cx="179387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Straight Arrow Connector 9"/>
            <p:cNvCxnSpPr/>
            <p:nvPr/>
          </p:nvCxnSpPr>
          <p:spPr bwMode="auto">
            <a:xfrm flipV="1">
              <a:off x="2209800" y="1828800"/>
              <a:ext cx="1600200" cy="762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3048000" y="3200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order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59712" y="15240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 order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12192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10759" y="270400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7990" y="1932971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r>
                <a:rPr lang="en-US" b="1" baseline="-25000" dirty="0" smtClean="0"/>
                <a:t>+1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19" name="Arc 18"/>
            <p:cNvSpPr/>
            <p:nvPr/>
          </p:nvSpPr>
          <p:spPr bwMode="auto">
            <a:xfrm rot="16200000">
              <a:off x="381000" y="1828800"/>
              <a:ext cx="914400" cy="914400"/>
            </a:xfrm>
            <a:prstGeom prst="arc">
              <a:avLst>
                <a:gd name="adj1" fmla="val 16200000"/>
                <a:gd name="adj2" fmla="val 18900000"/>
              </a:avLst>
            </a:prstGeom>
            <a:noFill/>
            <a:ln w="158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1981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ymbol" pitchFamily="18" charset="2"/>
                </a:rPr>
                <a:t>q</a:t>
              </a:r>
              <a:endParaRPr lang="en-US" dirty="0">
                <a:latin typeface="Symbol" pitchFamily="18" charset="2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 flipH="1">
              <a:off x="0" y="2286000"/>
              <a:ext cx="1295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2" name="Group 41"/>
            <p:cNvGrpSpPr/>
            <p:nvPr/>
          </p:nvGrpSpPr>
          <p:grpSpPr>
            <a:xfrm>
              <a:off x="152400" y="2590800"/>
              <a:ext cx="1519282" cy="1131332"/>
              <a:chOff x="152400" y="2590800"/>
              <a:chExt cx="1519282" cy="1131332"/>
            </a:xfrm>
          </p:grpSpPr>
          <p:cxnSp>
            <p:nvCxnSpPr>
              <p:cNvPr id="23" name="Straight Arrow Connector 22"/>
              <p:cNvCxnSpPr/>
              <p:nvPr/>
            </p:nvCxnSpPr>
            <p:spPr bwMode="auto">
              <a:xfrm flipV="1">
                <a:off x="228600" y="2590800"/>
                <a:ext cx="0" cy="83820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152400" y="3429000"/>
                <a:ext cx="1295400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25" name="TextBox 24"/>
              <p:cNvSpPr txBox="1"/>
              <p:nvPr/>
            </p:nvSpPr>
            <p:spPr>
              <a:xfrm>
                <a:off x="1371600" y="3352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28600" y="2590800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</p:grp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3962401" y="1600201"/>
          <a:ext cx="1905000" cy="1353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4" name="Equation" r:id="rId6" imgW="1143000" imgH="812520" progId="Equation.DSMT4">
                  <p:embed/>
                </p:oleObj>
              </mc:Choice>
              <mc:Fallback>
                <p:oleObj name="Equation" r:id="rId6" imgW="114300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1600201"/>
                        <a:ext cx="1905000" cy="1353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461180"/>
              </p:ext>
            </p:extLst>
          </p:nvPr>
        </p:nvGraphicFramePr>
        <p:xfrm>
          <a:off x="6048375" y="1716088"/>
          <a:ext cx="17367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5" name="Equation" r:id="rId8" imgW="888840" imgH="457200" progId="Equation.DSMT4">
                  <p:embed/>
                </p:oleObj>
              </mc:Choice>
              <mc:Fallback>
                <p:oleObj name="Equation" r:id="rId8" imgW="88884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1716088"/>
                        <a:ext cx="17367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945567" y="2678852"/>
            <a:ext cx="3995738" cy="803275"/>
            <a:chOff x="4114800" y="2743200"/>
            <a:chExt cx="3995738" cy="803275"/>
          </a:xfrm>
        </p:grpSpPr>
        <p:sp>
          <p:nvSpPr>
            <p:cNvPr id="33" name="TextBox 32"/>
            <p:cNvSpPr txBox="1"/>
            <p:nvPr/>
          </p:nvSpPr>
          <p:spPr>
            <a:xfrm>
              <a:off x="4114800" y="304800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New variables</a:t>
              </a:r>
              <a:endParaRPr lang="en-US" b="1" dirty="0"/>
            </a:p>
          </p:txBody>
        </p:sp>
        <p:graphicFrame>
          <p:nvGraphicFramePr>
            <p:cNvPr id="2355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7901733"/>
                </p:ext>
              </p:extLst>
            </p:nvPr>
          </p:nvGraphicFramePr>
          <p:xfrm>
            <a:off x="5867400" y="2743200"/>
            <a:ext cx="2243138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6" name="Equation" r:id="rId10" imgW="1346040" imgH="482400" progId="Equation.DSMT4">
                    <p:embed/>
                  </p:oleObj>
                </mc:Choice>
                <mc:Fallback>
                  <p:oleObj name="Equation" r:id="rId10" imgW="1346040" imgH="4824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2743200"/>
                          <a:ext cx="2243138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608199"/>
              </p:ext>
            </p:extLst>
          </p:nvPr>
        </p:nvGraphicFramePr>
        <p:xfrm>
          <a:off x="228600" y="3657600"/>
          <a:ext cx="1981200" cy="114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7" name="Equation" r:id="rId12" imgW="1447560" imgH="838080" progId="Equation.DSMT4">
                  <p:embed/>
                </p:oleObj>
              </mc:Choice>
              <mc:Fallback>
                <p:oleObj name="Equation" r:id="rId12" imgW="144756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1981200" cy="114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209800" y="3450223"/>
            <a:ext cx="2363147" cy="1277352"/>
            <a:chOff x="2209800" y="3450223"/>
            <a:chExt cx="2363147" cy="1277352"/>
          </a:xfrm>
        </p:grpSpPr>
        <p:sp>
          <p:nvSpPr>
            <p:cNvPr id="36" name="TextBox 35"/>
            <p:cNvSpPr txBox="1"/>
            <p:nvPr/>
          </p:nvSpPr>
          <p:spPr>
            <a:xfrm>
              <a:off x="2209800" y="3450223"/>
              <a:ext cx="23631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Looking for the solution:</a:t>
              </a:r>
              <a:endParaRPr lang="en-US" sz="1600" dirty="0"/>
            </a:p>
          </p:txBody>
        </p:sp>
        <p:graphicFrame>
          <p:nvGraphicFramePr>
            <p:cNvPr id="2355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498447"/>
                </p:ext>
              </p:extLst>
            </p:nvPr>
          </p:nvGraphicFramePr>
          <p:xfrm>
            <a:off x="2392363" y="3881438"/>
            <a:ext cx="1609725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8" name="Equation" r:id="rId14" imgW="965160" imgH="507960" progId="Equation.DSMT4">
                    <p:embed/>
                  </p:oleObj>
                </mc:Choice>
                <mc:Fallback>
                  <p:oleObj name="Equation" r:id="rId14" imgW="965160" imgH="50796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363" y="3881438"/>
                          <a:ext cx="1609725" cy="846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057901"/>
              </p:ext>
            </p:extLst>
          </p:nvPr>
        </p:nvGraphicFramePr>
        <p:xfrm>
          <a:off x="4572947" y="3788777"/>
          <a:ext cx="2589212" cy="105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9" name="Equation" r:id="rId16" imgW="2057400" imgH="838080" progId="Equation.DSMT4">
                  <p:embed/>
                </p:oleObj>
              </mc:Choice>
              <mc:Fallback>
                <p:oleObj name="Equation" r:id="rId16" imgW="2057400" imgH="8380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947" y="3788777"/>
                        <a:ext cx="2589212" cy="105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78561" y="484453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equation</a:t>
            </a:r>
            <a:endParaRPr lang="en-US" b="1" dirty="0"/>
          </a:p>
        </p:txBody>
      </p:sp>
      <p:graphicFrame>
        <p:nvGraphicFramePr>
          <p:cNvPr id="235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66150"/>
              </p:ext>
            </p:extLst>
          </p:nvPr>
        </p:nvGraphicFramePr>
        <p:xfrm>
          <a:off x="236159" y="5346700"/>
          <a:ext cx="2222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0" name="Equation" r:id="rId18" imgW="1904760" imgH="914400" progId="Equation.DSMT4">
                  <p:embed/>
                </p:oleObj>
              </mc:Choice>
              <mc:Fallback>
                <p:oleObj name="Equation" r:id="rId18" imgW="190476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59" y="5346700"/>
                        <a:ext cx="2222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2468880" y="5212080"/>
          <a:ext cx="1752600" cy="1345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1" name="Equation" r:id="rId20" imgW="1155600" imgH="888840" progId="Equation.DSMT4">
                  <p:embed/>
                </p:oleObj>
              </mc:Choice>
              <mc:Fallback>
                <p:oleObj name="Equation" r:id="rId20" imgW="1155600" imgH="8888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880" y="5212080"/>
                        <a:ext cx="1752600" cy="1345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714980"/>
              </p:ext>
            </p:extLst>
          </p:nvPr>
        </p:nvGraphicFramePr>
        <p:xfrm>
          <a:off x="4365625" y="5394325"/>
          <a:ext cx="45434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2" name="Equation" r:id="rId22" imgW="3670200" imgH="660240" progId="Equation.DSMT4">
                  <p:embed/>
                </p:oleObj>
              </mc:Choice>
              <mc:Fallback>
                <p:oleObj name="Equation" r:id="rId22" imgW="3670200" imgH="6602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394325"/>
                        <a:ext cx="45434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77100" y="3924300"/>
            <a:ext cx="177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The determinant must be equal to zero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Power balance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228600" y="990600"/>
          <a:ext cx="478545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4" name="Equation" r:id="rId4" imgW="3619440" imgH="634680" progId="Equation.DSMT4">
                  <p:embed/>
                </p:oleObj>
              </mc:Choice>
              <mc:Fallback>
                <p:oleObj name="Equation" r:id="rId4" imgW="3619440" imgH="634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78545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90788"/>
              </p:ext>
            </p:extLst>
          </p:nvPr>
        </p:nvGraphicFramePr>
        <p:xfrm>
          <a:off x="5265738" y="1295400"/>
          <a:ext cx="1184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5" name="Equation" r:id="rId6" imgW="952200" imgH="457200" progId="Equation.DSMT4">
                  <p:embed/>
                </p:oleObj>
              </mc:Choice>
              <mc:Fallback>
                <p:oleObj name="Equation" r:id="rId6" imgW="9522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295400"/>
                        <a:ext cx="1184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0574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Boundary conditions: </a:t>
            </a:r>
            <a:endParaRPr lang="en-US" dirty="0"/>
          </a:p>
        </p:txBody>
      </p:sp>
      <p:graphicFrame>
        <p:nvGraphicFramePr>
          <p:cNvPr id="236548" name="Object 4"/>
          <p:cNvGraphicFramePr>
            <a:graphicFrameLocks noChangeAspect="1"/>
          </p:cNvGraphicFramePr>
          <p:nvPr/>
        </p:nvGraphicFramePr>
        <p:xfrm>
          <a:off x="2895600" y="1828800"/>
          <a:ext cx="95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6" name="Equation" r:id="rId8" imgW="634680" imgH="482400" progId="Equation.DSMT4">
                  <p:embed/>
                </p:oleObj>
              </mc:Choice>
              <mc:Fallback>
                <p:oleObj name="Equation" r:id="rId8" imgW="6346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95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14649"/>
              </p:ext>
            </p:extLst>
          </p:nvPr>
        </p:nvGraphicFramePr>
        <p:xfrm>
          <a:off x="4010025" y="1778000"/>
          <a:ext cx="110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7" name="Equation" r:id="rId10" imgW="736560" imgH="634680" progId="Equation.DSMT4">
                  <p:embed/>
                </p:oleObj>
              </mc:Choice>
              <mc:Fallback>
                <p:oleObj name="Equation" r:id="rId10" imgW="73656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1778000"/>
                        <a:ext cx="1104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086714"/>
              </p:ext>
            </p:extLst>
          </p:nvPr>
        </p:nvGraphicFramePr>
        <p:xfrm>
          <a:off x="0" y="2438400"/>
          <a:ext cx="463391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8" name="Equation" r:id="rId12" imgW="3504960" imgH="914400" progId="Equation.DSMT4">
                  <p:embed/>
                </p:oleObj>
              </mc:Choice>
              <mc:Fallback>
                <p:oleObj name="Equation" r:id="rId12" imgW="350496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4633913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4800" y="37338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transfer</a:t>
            </a:r>
            <a:endParaRPr lang="en-US" dirty="0"/>
          </a:p>
        </p:txBody>
      </p:sp>
      <p:graphicFrame>
        <p:nvGraphicFramePr>
          <p:cNvPr id="236551" name="Object 7"/>
          <p:cNvGraphicFramePr>
            <a:graphicFrameLocks noChangeAspect="1"/>
          </p:cNvGraphicFramePr>
          <p:nvPr/>
        </p:nvGraphicFramePr>
        <p:xfrm>
          <a:off x="228600" y="4038600"/>
          <a:ext cx="2552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9" name="Equation" r:id="rId14" imgW="1930320" imgH="990360" progId="Equation.DSMT4">
                  <p:embed/>
                </p:oleObj>
              </mc:Choice>
              <mc:Fallback>
                <p:oleObj name="Equation" r:id="rId14" imgW="1930320" imgH="9903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38600"/>
                        <a:ext cx="2552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13343"/>
              </p:ext>
            </p:extLst>
          </p:nvPr>
        </p:nvGraphicFramePr>
        <p:xfrm>
          <a:off x="7938" y="5181600"/>
          <a:ext cx="36607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0" name="Equation" r:id="rId16" imgW="2768400" imgH="609480" progId="Equation.DSMT4">
                  <p:embed/>
                </p:oleObj>
              </mc:Choice>
              <mc:Fallback>
                <p:oleObj name="Equation" r:id="rId16" imgW="2768400" imgH="609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5181600"/>
                        <a:ext cx="36607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" name="Group 125"/>
          <p:cNvGrpSpPr/>
          <p:nvPr/>
        </p:nvGrpSpPr>
        <p:grpSpPr>
          <a:xfrm>
            <a:off x="4576718" y="2590800"/>
            <a:ext cx="4333964" cy="1969532"/>
            <a:chOff x="4576718" y="2590800"/>
            <a:chExt cx="4333964" cy="1969532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4881518" y="4191000"/>
              <a:ext cx="37338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4881518" y="2743200"/>
              <a:ext cx="0" cy="1447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4881518" y="3048000"/>
              <a:ext cx="365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957718" y="2590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6718" y="28956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881518" y="3657600"/>
              <a:ext cx="3733800" cy="533400"/>
              <a:chOff x="1461139" y="0"/>
              <a:chExt cx="3838938" cy="3121025"/>
            </a:xfrm>
          </p:grpSpPr>
          <p:grpSp>
            <p:nvGrpSpPr>
              <p:cNvPr id="42" name="Group 1"/>
              <p:cNvGrpSpPr/>
              <p:nvPr/>
            </p:nvGrpSpPr>
            <p:grpSpPr>
              <a:xfrm>
                <a:off x="2544043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54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7"/>
              <p:cNvGrpSpPr/>
              <p:nvPr/>
            </p:nvGrpSpPr>
            <p:grpSpPr>
              <a:xfrm>
                <a:off x="1461139" y="0"/>
                <a:ext cx="1074223" cy="3121025"/>
                <a:chOff x="3422651" y="1803400"/>
                <a:chExt cx="2649538" cy="3121025"/>
              </a:xfrm>
            </p:grpSpPr>
            <p:sp>
              <p:nvSpPr>
                <p:cNvPr id="50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172"/>
              <p:cNvGrpSpPr/>
              <p:nvPr/>
            </p:nvGrpSpPr>
            <p:grpSpPr>
              <a:xfrm>
                <a:off x="3922060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45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5334000" y="30480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b="1" baseline="-25000" dirty="0" smtClean="0"/>
                <a:t>0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86400" y="3620869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b="1" baseline="-25000" dirty="0" smtClean="0"/>
                <a:t>+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610600" y="4191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 flipV="1">
              <a:off x="4876800" y="3048000"/>
              <a:ext cx="3733800" cy="533400"/>
              <a:chOff x="1461139" y="0"/>
              <a:chExt cx="3838938" cy="3121025"/>
            </a:xfrm>
          </p:grpSpPr>
          <p:grpSp>
            <p:nvGrpSpPr>
              <p:cNvPr id="63" name="Group 1"/>
              <p:cNvGrpSpPr/>
              <p:nvPr/>
            </p:nvGrpSpPr>
            <p:grpSpPr>
              <a:xfrm>
                <a:off x="2544043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75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7"/>
              <p:cNvGrpSpPr/>
              <p:nvPr/>
            </p:nvGrpSpPr>
            <p:grpSpPr>
              <a:xfrm>
                <a:off x="1461139" y="0"/>
                <a:ext cx="1074223" cy="3121025"/>
                <a:chOff x="3422651" y="1803400"/>
                <a:chExt cx="2649538" cy="3121025"/>
              </a:xfrm>
            </p:grpSpPr>
            <p:sp>
              <p:nvSpPr>
                <p:cNvPr id="71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5" name="Group 172"/>
              <p:cNvGrpSpPr/>
              <p:nvPr/>
            </p:nvGrpSpPr>
            <p:grpSpPr>
              <a:xfrm>
                <a:off x="3922060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66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0" name="TextBox 79"/>
          <p:cNvSpPr txBox="1"/>
          <p:nvPr/>
        </p:nvSpPr>
        <p:spPr>
          <a:xfrm>
            <a:off x="3124200" y="4343400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Complete power transfer is possibly only when 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err="1" smtClean="0"/>
              <a:t>k</a:t>
            </a:r>
            <a:r>
              <a:rPr lang="en-US" dirty="0" smtClean="0"/>
              <a:t>=0 </a:t>
            </a:r>
            <a:endParaRPr lang="en-US" dirty="0"/>
          </a:p>
        </p:txBody>
      </p:sp>
      <p:graphicFrame>
        <p:nvGraphicFramePr>
          <p:cNvPr id="236553" name="Object 9"/>
          <p:cNvGraphicFramePr>
            <a:graphicFrameLocks noChangeAspect="1"/>
          </p:cNvGraphicFramePr>
          <p:nvPr/>
        </p:nvGraphicFramePr>
        <p:xfrm>
          <a:off x="7543800" y="4648200"/>
          <a:ext cx="1274763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1" name="Equation" r:id="rId18" imgW="965160" imgH="482400" progId="Equation.DSMT4">
                  <p:embed/>
                </p:oleObj>
              </mc:Choice>
              <mc:Fallback>
                <p:oleObj name="Equation" r:id="rId18" imgW="96516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648200"/>
                        <a:ext cx="1274763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" name="Group 126"/>
          <p:cNvGrpSpPr/>
          <p:nvPr/>
        </p:nvGrpSpPr>
        <p:grpSpPr>
          <a:xfrm>
            <a:off x="4043318" y="4761131"/>
            <a:ext cx="4333964" cy="1969532"/>
            <a:chOff x="4043318" y="4761131"/>
            <a:chExt cx="4333964" cy="1969532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4348118" y="6361331"/>
              <a:ext cx="37338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/>
            <p:nvPr/>
          </p:nvCxnSpPr>
          <p:spPr bwMode="auto">
            <a:xfrm flipV="1">
              <a:off x="4348118" y="4913531"/>
              <a:ext cx="0" cy="14478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4" name="Straight Connector 83"/>
            <p:cNvCxnSpPr/>
            <p:nvPr/>
          </p:nvCxnSpPr>
          <p:spPr bwMode="auto">
            <a:xfrm>
              <a:off x="4348118" y="5218331"/>
              <a:ext cx="3657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4424318" y="476113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43318" y="50659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348118" y="5257800"/>
              <a:ext cx="3500482" cy="1103531"/>
              <a:chOff x="1461139" y="0"/>
              <a:chExt cx="3838938" cy="3121025"/>
            </a:xfrm>
          </p:grpSpPr>
          <p:grpSp>
            <p:nvGrpSpPr>
              <p:cNvPr id="88" name="Group 1"/>
              <p:cNvGrpSpPr/>
              <p:nvPr/>
            </p:nvGrpSpPr>
            <p:grpSpPr>
              <a:xfrm>
                <a:off x="2544043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100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7"/>
              <p:cNvGrpSpPr/>
              <p:nvPr/>
            </p:nvGrpSpPr>
            <p:grpSpPr>
              <a:xfrm>
                <a:off x="1461139" y="0"/>
                <a:ext cx="1074223" cy="3121025"/>
                <a:chOff x="3422651" y="1803400"/>
                <a:chExt cx="2649538" cy="3121025"/>
              </a:xfrm>
            </p:grpSpPr>
            <p:sp>
              <p:nvSpPr>
                <p:cNvPr id="96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9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172"/>
              <p:cNvGrpSpPr/>
              <p:nvPr/>
            </p:nvGrpSpPr>
            <p:grpSpPr>
              <a:xfrm>
                <a:off x="3922060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91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05" name="TextBox 104"/>
            <p:cNvSpPr txBox="1"/>
            <p:nvPr/>
          </p:nvSpPr>
          <p:spPr>
            <a:xfrm>
              <a:off x="4495800" y="5105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b="1" baseline="-25000" dirty="0" smtClean="0"/>
                <a:t>0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19600" y="5867400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b="1" baseline="-25000" dirty="0" smtClean="0"/>
                <a:t>+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77200" y="636133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grpSp>
          <p:nvGrpSpPr>
            <p:cNvPr id="108" name="Group 107"/>
            <p:cNvGrpSpPr/>
            <p:nvPr/>
          </p:nvGrpSpPr>
          <p:grpSpPr>
            <a:xfrm flipV="1">
              <a:off x="4343400" y="5218329"/>
              <a:ext cx="3500482" cy="1106269"/>
              <a:chOff x="1461139" y="0"/>
              <a:chExt cx="3838938" cy="3121025"/>
            </a:xfrm>
          </p:grpSpPr>
          <p:grpSp>
            <p:nvGrpSpPr>
              <p:cNvPr id="109" name="Group 1"/>
              <p:cNvGrpSpPr/>
              <p:nvPr/>
            </p:nvGrpSpPr>
            <p:grpSpPr>
              <a:xfrm>
                <a:off x="2544043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121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0" name="Group 7"/>
              <p:cNvGrpSpPr/>
              <p:nvPr/>
            </p:nvGrpSpPr>
            <p:grpSpPr>
              <a:xfrm>
                <a:off x="1461139" y="0"/>
                <a:ext cx="1074223" cy="3121025"/>
                <a:chOff x="3422651" y="1803400"/>
                <a:chExt cx="2649538" cy="3121025"/>
              </a:xfrm>
            </p:grpSpPr>
            <p:sp>
              <p:nvSpPr>
                <p:cNvPr id="117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1" name="Group 172"/>
              <p:cNvGrpSpPr/>
              <p:nvPr/>
            </p:nvGrpSpPr>
            <p:grpSpPr>
              <a:xfrm>
                <a:off x="3922060" y="0"/>
                <a:ext cx="1378017" cy="3121025"/>
                <a:chOff x="2673351" y="1803400"/>
                <a:chExt cx="3398838" cy="3121025"/>
              </a:xfrm>
            </p:grpSpPr>
            <p:sp>
              <p:nvSpPr>
                <p:cNvPr id="112" name="Freeform 150"/>
                <p:cNvSpPr>
                  <a:spLocks/>
                </p:cNvSpPr>
                <p:nvPr/>
              </p:nvSpPr>
              <p:spPr bwMode="auto">
                <a:xfrm>
                  <a:off x="2673351" y="3363913"/>
                  <a:ext cx="749300" cy="1528763"/>
                </a:xfrm>
                <a:custGeom>
                  <a:avLst/>
                  <a:gdLst/>
                  <a:ahLst/>
                  <a:cxnLst>
                    <a:cxn ang="0">
                      <a:pos x="5" y="20"/>
                    </a:cxn>
                    <a:cxn ang="0">
                      <a:pos x="15" y="49"/>
                    </a:cxn>
                    <a:cxn ang="0">
                      <a:pos x="25" y="79"/>
                    </a:cxn>
                    <a:cxn ang="0">
                      <a:pos x="35" y="109"/>
                    </a:cxn>
                    <a:cxn ang="0">
                      <a:pos x="50" y="139"/>
                    </a:cxn>
                    <a:cxn ang="0">
                      <a:pos x="60" y="174"/>
                    </a:cxn>
                    <a:cxn ang="0">
                      <a:pos x="70" y="203"/>
                    </a:cxn>
                    <a:cxn ang="0">
                      <a:pos x="80" y="233"/>
                    </a:cxn>
                    <a:cxn ang="0">
                      <a:pos x="90" y="263"/>
                    </a:cxn>
                    <a:cxn ang="0">
                      <a:pos x="99" y="293"/>
                    </a:cxn>
                    <a:cxn ang="0">
                      <a:pos x="109" y="322"/>
                    </a:cxn>
                    <a:cxn ang="0">
                      <a:pos x="124" y="347"/>
                    </a:cxn>
                    <a:cxn ang="0">
                      <a:pos x="134" y="377"/>
                    </a:cxn>
                    <a:cxn ang="0">
                      <a:pos x="144" y="407"/>
                    </a:cxn>
                    <a:cxn ang="0">
                      <a:pos x="154" y="437"/>
                    </a:cxn>
                    <a:cxn ang="0">
                      <a:pos x="164" y="461"/>
                    </a:cxn>
                    <a:cxn ang="0">
                      <a:pos x="174" y="491"/>
                    </a:cxn>
                    <a:cxn ang="0">
                      <a:pos x="189" y="516"/>
                    </a:cxn>
                    <a:cxn ang="0">
                      <a:pos x="199" y="541"/>
                    </a:cxn>
                    <a:cxn ang="0">
                      <a:pos x="209" y="566"/>
                    </a:cxn>
                    <a:cxn ang="0">
                      <a:pos x="219" y="591"/>
                    </a:cxn>
                    <a:cxn ang="0">
                      <a:pos x="229" y="615"/>
                    </a:cxn>
                    <a:cxn ang="0">
                      <a:pos x="239" y="640"/>
                    </a:cxn>
                    <a:cxn ang="0">
                      <a:pos x="253" y="665"/>
                    </a:cxn>
                    <a:cxn ang="0">
                      <a:pos x="263" y="685"/>
                    </a:cxn>
                    <a:cxn ang="0">
                      <a:pos x="273" y="705"/>
                    </a:cxn>
                    <a:cxn ang="0">
                      <a:pos x="283" y="730"/>
                    </a:cxn>
                    <a:cxn ang="0">
                      <a:pos x="293" y="749"/>
                    </a:cxn>
                    <a:cxn ang="0">
                      <a:pos x="303" y="769"/>
                    </a:cxn>
                    <a:cxn ang="0">
                      <a:pos x="313" y="784"/>
                    </a:cxn>
                    <a:cxn ang="0">
                      <a:pos x="328" y="804"/>
                    </a:cxn>
                    <a:cxn ang="0">
                      <a:pos x="338" y="824"/>
                    </a:cxn>
                    <a:cxn ang="0">
                      <a:pos x="348" y="839"/>
                    </a:cxn>
                    <a:cxn ang="0">
                      <a:pos x="358" y="854"/>
                    </a:cxn>
                    <a:cxn ang="0">
                      <a:pos x="368" y="869"/>
                    </a:cxn>
                    <a:cxn ang="0">
                      <a:pos x="378" y="884"/>
                    </a:cxn>
                    <a:cxn ang="0">
                      <a:pos x="392" y="898"/>
                    </a:cxn>
                    <a:cxn ang="0">
                      <a:pos x="402" y="913"/>
                    </a:cxn>
                    <a:cxn ang="0">
                      <a:pos x="417" y="923"/>
                    </a:cxn>
                    <a:cxn ang="0">
                      <a:pos x="432" y="938"/>
                    </a:cxn>
                    <a:cxn ang="0">
                      <a:pos x="447" y="948"/>
                    </a:cxn>
                    <a:cxn ang="0">
                      <a:pos x="462" y="958"/>
                    </a:cxn>
                  </a:cxnLst>
                  <a:rect l="0" t="0" r="r" b="b"/>
                  <a:pathLst>
                    <a:path w="472" h="963">
                      <a:moveTo>
                        <a:pt x="0" y="0"/>
                      </a:moveTo>
                      <a:lnTo>
                        <a:pt x="0" y="10"/>
                      </a:lnTo>
                      <a:lnTo>
                        <a:pt x="5" y="20"/>
                      </a:lnTo>
                      <a:lnTo>
                        <a:pt x="10" y="30"/>
                      </a:lnTo>
                      <a:lnTo>
                        <a:pt x="10" y="39"/>
                      </a:lnTo>
                      <a:lnTo>
                        <a:pt x="15" y="49"/>
                      </a:lnTo>
                      <a:lnTo>
                        <a:pt x="20" y="59"/>
                      </a:lnTo>
                      <a:lnTo>
                        <a:pt x="25" y="69"/>
                      </a:lnTo>
                      <a:lnTo>
                        <a:pt x="25" y="79"/>
                      </a:lnTo>
                      <a:lnTo>
                        <a:pt x="30" y="89"/>
                      </a:lnTo>
                      <a:lnTo>
                        <a:pt x="35" y="99"/>
                      </a:lnTo>
                      <a:lnTo>
                        <a:pt x="35" y="109"/>
                      </a:lnTo>
                      <a:lnTo>
                        <a:pt x="40" y="119"/>
                      </a:lnTo>
                      <a:lnTo>
                        <a:pt x="45" y="129"/>
                      </a:lnTo>
                      <a:lnTo>
                        <a:pt x="50" y="139"/>
                      </a:lnTo>
                      <a:lnTo>
                        <a:pt x="50" y="149"/>
                      </a:lnTo>
                      <a:lnTo>
                        <a:pt x="55" y="164"/>
                      </a:lnTo>
                      <a:lnTo>
                        <a:pt x="60" y="174"/>
                      </a:lnTo>
                      <a:lnTo>
                        <a:pt x="60" y="183"/>
                      </a:lnTo>
                      <a:lnTo>
                        <a:pt x="65" y="193"/>
                      </a:lnTo>
                      <a:lnTo>
                        <a:pt x="70" y="203"/>
                      </a:lnTo>
                      <a:lnTo>
                        <a:pt x="75" y="213"/>
                      </a:lnTo>
                      <a:lnTo>
                        <a:pt x="75" y="223"/>
                      </a:lnTo>
                      <a:lnTo>
                        <a:pt x="80" y="233"/>
                      </a:lnTo>
                      <a:lnTo>
                        <a:pt x="85" y="243"/>
                      </a:lnTo>
                      <a:lnTo>
                        <a:pt x="85" y="253"/>
                      </a:lnTo>
                      <a:lnTo>
                        <a:pt x="90" y="263"/>
                      </a:lnTo>
                      <a:lnTo>
                        <a:pt x="95" y="273"/>
                      </a:lnTo>
                      <a:lnTo>
                        <a:pt x="99" y="283"/>
                      </a:lnTo>
                      <a:lnTo>
                        <a:pt x="99" y="293"/>
                      </a:lnTo>
                      <a:lnTo>
                        <a:pt x="104" y="303"/>
                      </a:lnTo>
                      <a:lnTo>
                        <a:pt x="109" y="313"/>
                      </a:lnTo>
                      <a:lnTo>
                        <a:pt x="109" y="322"/>
                      </a:lnTo>
                      <a:lnTo>
                        <a:pt x="114" y="332"/>
                      </a:lnTo>
                      <a:lnTo>
                        <a:pt x="119" y="342"/>
                      </a:lnTo>
                      <a:lnTo>
                        <a:pt x="124" y="347"/>
                      </a:lnTo>
                      <a:lnTo>
                        <a:pt x="124" y="357"/>
                      </a:lnTo>
                      <a:lnTo>
                        <a:pt x="129" y="367"/>
                      </a:lnTo>
                      <a:lnTo>
                        <a:pt x="134" y="377"/>
                      </a:lnTo>
                      <a:lnTo>
                        <a:pt x="139" y="387"/>
                      </a:lnTo>
                      <a:lnTo>
                        <a:pt x="139" y="397"/>
                      </a:lnTo>
                      <a:lnTo>
                        <a:pt x="144" y="407"/>
                      </a:lnTo>
                      <a:lnTo>
                        <a:pt x="149" y="417"/>
                      </a:lnTo>
                      <a:lnTo>
                        <a:pt x="149" y="427"/>
                      </a:lnTo>
                      <a:lnTo>
                        <a:pt x="154" y="437"/>
                      </a:lnTo>
                      <a:lnTo>
                        <a:pt x="159" y="442"/>
                      </a:lnTo>
                      <a:lnTo>
                        <a:pt x="164" y="452"/>
                      </a:lnTo>
                      <a:lnTo>
                        <a:pt x="164" y="461"/>
                      </a:lnTo>
                      <a:lnTo>
                        <a:pt x="169" y="471"/>
                      </a:lnTo>
                      <a:lnTo>
                        <a:pt x="174" y="481"/>
                      </a:lnTo>
                      <a:lnTo>
                        <a:pt x="174" y="491"/>
                      </a:lnTo>
                      <a:lnTo>
                        <a:pt x="179" y="496"/>
                      </a:lnTo>
                      <a:lnTo>
                        <a:pt x="184" y="506"/>
                      </a:lnTo>
                      <a:lnTo>
                        <a:pt x="189" y="516"/>
                      </a:lnTo>
                      <a:lnTo>
                        <a:pt x="189" y="526"/>
                      </a:lnTo>
                      <a:lnTo>
                        <a:pt x="194" y="531"/>
                      </a:lnTo>
                      <a:lnTo>
                        <a:pt x="199" y="541"/>
                      </a:lnTo>
                      <a:lnTo>
                        <a:pt x="199" y="551"/>
                      </a:lnTo>
                      <a:lnTo>
                        <a:pt x="204" y="561"/>
                      </a:lnTo>
                      <a:lnTo>
                        <a:pt x="209" y="566"/>
                      </a:lnTo>
                      <a:lnTo>
                        <a:pt x="214" y="576"/>
                      </a:lnTo>
                      <a:lnTo>
                        <a:pt x="214" y="586"/>
                      </a:lnTo>
                      <a:lnTo>
                        <a:pt x="219" y="591"/>
                      </a:lnTo>
                      <a:lnTo>
                        <a:pt x="224" y="601"/>
                      </a:lnTo>
                      <a:lnTo>
                        <a:pt x="224" y="605"/>
                      </a:lnTo>
                      <a:lnTo>
                        <a:pt x="229" y="615"/>
                      </a:lnTo>
                      <a:lnTo>
                        <a:pt x="234" y="625"/>
                      </a:lnTo>
                      <a:lnTo>
                        <a:pt x="239" y="630"/>
                      </a:lnTo>
                      <a:lnTo>
                        <a:pt x="239" y="640"/>
                      </a:lnTo>
                      <a:lnTo>
                        <a:pt x="243" y="645"/>
                      </a:lnTo>
                      <a:lnTo>
                        <a:pt x="248" y="655"/>
                      </a:lnTo>
                      <a:lnTo>
                        <a:pt x="253" y="665"/>
                      </a:lnTo>
                      <a:lnTo>
                        <a:pt x="253" y="670"/>
                      </a:lnTo>
                      <a:lnTo>
                        <a:pt x="258" y="680"/>
                      </a:lnTo>
                      <a:lnTo>
                        <a:pt x="263" y="685"/>
                      </a:lnTo>
                      <a:lnTo>
                        <a:pt x="263" y="695"/>
                      </a:lnTo>
                      <a:lnTo>
                        <a:pt x="268" y="700"/>
                      </a:lnTo>
                      <a:lnTo>
                        <a:pt x="273" y="705"/>
                      </a:lnTo>
                      <a:lnTo>
                        <a:pt x="278" y="715"/>
                      </a:lnTo>
                      <a:lnTo>
                        <a:pt x="278" y="720"/>
                      </a:lnTo>
                      <a:lnTo>
                        <a:pt x="283" y="730"/>
                      </a:lnTo>
                      <a:lnTo>
                        <a:pt x="288" y="735"/>
                      </a:lnTo>
                      <a:lnTo>
                        <a:pt x="288" y="740"/>
                      </a:lnTo>
                      <a:lnTo>
                        <a:pt x="293" y="749"/>
                      </a:lnTo>
                      <a:lnTo>
                        <a:pt x="298" y="754"/>
                      </a:lnTo>
                      <a:lnTo>
                        <a:pt x="303" y="759"/>
                      </a:lnTo>
                      <a:lnTo>
                        <a:pt x="303" y="769"/>
                      </a:lnTo>
                      <a:lnTo>
                        <a:pt x="308" y="774"/>
                      </a:lnTo>
                      <a:lnTo>
                        <a:pt x="313" y="779"/>
                      </a:lnTo>
                      <a:lnTo>
                        <a:pt x="313" y="784"/>
                      </a:lnTo>
                      <a:lnTo>
                        <a:pt x="318" y="794"/>
                      </a:lnTo>
                      <a:lnTo>
                        <a:pt x="323" y="799"/>
                      </a:lnTo>
                      <a:lnTo>
                        <a:pt x="328" y="804"/>
                      </a:lnTo>
                      <a:lnTo>
                        <a:pt x="328" y="809"/>
                      </a:lnTo>
                      <a:lnTo>
                        <a:pt x="333" y="814"/>
                      </a:lnTo>
                      <a:lnTo>
                        <a:pt x="338" y="824"/>
                      </a:lnTo>
                      <a:lnTo>
                        <a:pt x="338" y="829"/>
                      </a:lnTo>
                      <a:lnTo>
                        <a:pt x="343" y="834"/>
                      </a:lnTo>
                      <a:lnTo>
                        <a:pt x="348" y="839"/>
                      </a:lnTo>
                      <a:lnTo>
                        <a:pt x="353" y="844"/>
                      </a:lnTo>
                      <a:lnTo>
                        <a:pt x="353" y="849"/>
                      </a:lnTo>
                      <a:lnTo>
                        <a:pt x="358" y="854"/>
                      </a:lnTo>
                      <a:lnTo>
                        <a:pt x="363" y="859"/>
                      </a:lnTo>
                      <a:lnTo>
                        <a:pt x="368" y="864"/>
                      </a:lnTo>
                      <a:lnTo>
                        <a:pt x="368" y="869"/>
                      </a:lnTo>
                      <a:lnTo>
                        <a:pt x="373" y="874"/>
                      </a:lnTo>
                      <a:lnTo>
                        <a:pt x="378" y="879"/>
                      </a:lnTo>
                      <a:lnTo>
                        <a:pt x="378" y="884"/>
                      </a:lnTo>
                      <a:lnTo>
                        <a:pt x="383" y="888"/>
                      </a:lnTo>
                      <a:lnTo>
                        <a:pt x="388" y="893"/>
                      </a:lnTo>
                      <a:lnTo>
                        <a:pt x="392" y="898"/>
                      </a:lnTo>
                      <a:lnTo>
                        <a:pt x="397" y="903"/>
                      </a:lnTo>
                      <a:lnTo>
                        <a:pt x="407" y="913"/>
                      </a:lnTo>
                      <a:lnTo>
                        <a:pt x="402" y="913"/>
                      </a:lnTo>
                      <a:lnTo>
                        <a:pt x="407" y="913"/>
                      </a:lnTo>
                      <a:lnTo>
                        <a:pt x="412" y="918"/>
                      </a:lnTo>
                      <a:lnTo>
                        <a:pt x="417" y="923"/>
                      </a:lnTo>
                      <a:lnTo>
                        <a:pt x="422" y="928"/>
                      </a:lnTo>
                      <a:lnTo>
                        <a:pt x="427" y="933"/>
                      </a:lnTo>
                      <a:lnTo>
                        <a:pt x="432" y="938"/>
                      </a:lnTo>
                      <a:lnTo>
                        <a:pt x="437" y="943"/>
                      </a:lnTo>
                      <a:lnTo>
                        <a:pt x="442" y="948"/>
                      </a:lnTo>
                      <a:lnTo>
                        <a:pt x="447" y="948"/>
                      </a:lnTo>
                      <a:lnTo>
                        <a:pt x="452" y="953"/>
                      </a:lnTo>
                      <a:lnTo>
                        <a:pt x="457" y="958"/>
                      </a:lnTo>
                      <a:lnTo>
                        <a:pt x="462" y="958"/>
                      </a:lnTo>
                      <a:lnTo>
                        <a:pt x="467" y="963"/>
                      </a:lnTo>
                      <a:lnTo>
                        <a:pt x="472" y="963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151"/>
                <p:cNvSpPr>
                  <a:spLocks/>
                </p:cNvSpPr>
                <p:nvPr/>
              </p:nvSpPr>
              <p:spPr bwMode="auto">
                <a:xfrm>
                  <a:off x="3422651" y="3781425"/>
                  <a:ext cx="796925" cy="1143000"/>
                </a:xfrm>
                <a:custGeom>
                  <a:avLst/>
                  <a:gdLst/>
                  <a:ahLst/>
                  <a:cxnLst>
                    <a:cxn ang="0">
                      <a:pos x="10" y="705"/>
                    </a:cxn>
                    <a:cxn ang="0">
                      <a:pos x="25" y="710"/>
                    </a:cxn>
                    <a:cxn ang="0">
                      <a:pos x="40" y="715"/>
                    </a:cxn>
                    <a:cxn ang="0">
                      <a:pos x="55" y="715"/>
                    </a:cxn>
                    <a:cxn ang="0">
                      <a:pos x="69" y="715"/>
                    </a:cxn>
                    <a:cxn ang="0">
                      <a:pos x="84" y="715"/>
                    </a:cxn>
                    <a:cxn ang="0">
                      <a:pos x="99" y="710"/>
                    </a:cxn>
                    <a:cxn ang="0">
                      <a:pos x="114" y="705"/>
                    </a:cxn>
                    <a:cxn ang="0">
                      <a:pos x="129" y="700"/>
                    </a:cxn>
                    <a:cxn ang="0">
                      <a:pos x="144" y="690"/>
                    </a:cxn>
                    <a:cxn ang="0">
                      <a:pos x="159" y="675"/>
                    </a:cxn>
                    <a:cxn ang="0">
                      <a:pos x="179" y="660"/>
                    </a:cxn>
                    <a:cxn ang="0">
                      <a:pos x="189" y="650"/>
                    </a:cxn>
                    <a:cxn ang="0">
                      <a:pos x="194" y="645"/>
                    </a:cxn>
                    <a:cxn ang="0">
                      <a:pos x="204" y="630"/>
                    </a:cxn>
                    <a:cxn ang="0">
                      <a:pos x="218" y="616"/>
                    </a:cxn>
                    <a:cxn ang="0">
                      <a:pos x="228" y="601"/>
                    </a:cxn>
                    <a:cxn ang="0">
                      <a:pos x="238" y="586"/>
                    </a:cxn>
                    <a:cxn ang="0">
                      <a:pos x="248" y="571"/>
                    </a:cxn>
                    <a:cxn ang="0">
                      <a:pos x="263" y="551"/>
                    </a:cxn>
                    <a:cxn ang="0">
                      <a:pos x="273" y="536"/>
                    </a:cxn>
                    <a:cxn ang="0">
                      <a:pos x="283" y="516"/>
                    </a:cxn>
                    <a:cxn ang="0">
                      <a:pos x="293" y="496"/>
                    </a:cxn>
                    <a:cxn ang="0">
                      <a:pos x="303" y="477"/>
                    </a:cxn>
                    <a:cxn ang="0">
                      <a:pos x="313" y="457"/>
                    </a:cxn>
                    <a:cxn ang="0">
                      <a:pos x="323" y="437"/>
                    </a:cxn>
                    <a:cxn ang="0">
                      <a:pos x="338" y="417"/>
                    </a:cxn>
                    <a:cxn ang="0">
                      <a:pos x="348" y="392"/>
                    </a:cxn>
                    <a:cxn ang="0">
                      <a:pos x="357" y="367"/>
                    </a:cxn>
                    <a:cxn ang="0">
                      <a:pos x="367" y="342"/>
                    </a:cxn>
                    <a:cxn ang="0">
                      <a:pos x="377" y="323"/>
                    </a:cxn>
                    <a:cxn ang="0">
                      <a:pos x="387" y="298"/>
                    </a:cxn>
                    <a:cxn ang="0">
                      <a:pos x="402" y="268"/>
                    </a:cxn>
                    <a:cxn ang="0">
                      <a:pos x="412" y="243"/>
                    </a:cxn>
                    <a:cxn ang="0">
                      <a:pos x="422" y="218"/>
                    </a:cxn>
                    <a:cxn ang="0">
                      <a:pos x="432" y="189"/>
                    </a:cxn>
                    <a:cxn ang="0">
                      <a:pos x="442" y="164"/>
                    </a:cxn>
                    <a:cxn ang="0">
                      <a:pos x="452" y="134"/>
                    </a:cxn>
                    <a:cxn ang="0">
                      <a:pos x="462" y="104"/>
                    </a:cxn>
                    <a:cxn ang="0">
                      <a:pos x="477" y="79"/>
                    </a:cxn>
                    <a:cxn ang="0">
                      <a:pos x="487" y="50"/>
                    </a:cxn>
                    <a:cxn ang="0">
                      <a:pos x="497" y="20"/>
                    </a:cxn>
                  </a:cxnLst>
                  <a:rect l="0" t="0" r="r" b="b"/>
                  <a:pathLst>
                    <a:path w="502" h="720">
                      <a:moveTo>
                        <a:pt x="0" y="700"/>
                      </a:moveTo>
                      <a:lnTo>
                        <a:pt x="5" y="705"/>
                      </a:lnTo>
                      <a:lnTo>
                        <a:pt x="10" y="705"/>
                      </a:lnTo>
                      <a:lnTo>
                        <a:pt x="15" y="710"/>
                      </a:lnTo>
                      <a:lnTo>
                        <a:pt x="20" y="710"/>
                      </a:lnTo>
                      <a:lnTo>
                        <a:pt x="25" y="710"/>
                      </a:lnTo>
                      <a:lnTo>
                        <a:pt x="30" y="715"/>
                      </a:lnTo>
                      <a:lnTo>
                        <a:pt x="35" y="715"/>
                      </a:lnTo>
                      <a:lnTo>
                        <a:pt x="40" y="715"/>
                      </a:lnTo>
                      <a:lnTo>
                        <a:pt x="45" y="715"/>
                      </a:lnTo>
                      <a:lnTo>
                        <a:pt x="50" y="715"/>
                      </a:lnTo>
                      <a:lnTo>
                        <a:pt x="55" y="715"/>
                      </a:lnTo>
                      <a:lnTo>
                        <a:pt x="60" y="720"/>
                      </a:lnTo>
                      <a:lnTo>
                        <a:pt x="64" y="715"/>
                      </a:lnTo>
                      <a:lnTo>
                        <a:pt x="69" y="715"/>
                      </a:lnTo>
                      <a:lnTo>
                        <a:pt x="74" y="715"/>
                      </a:lnTo>
                      <a:lnTo>
                        <a:pt x="79" y="715"/>
                      </a:lnTo>
                      <a:lnTo>
                        <a:pt x="84" y="715"/>
                      </a:lnTo>
                      <a:lnTo>
                        <a:pt x="89" y="715"/>
                      </a:lnTo>
                      <a:lnTo>
                        <a:pt x="94" y="710"/>
                      </a:lnTo>
                      <a:lnTo>
                        <a:pt x="99" y="710"/>
                      </a:lnTo>
                      <a:lnTo>
                        <a:pt x="104" y="710"/>
                      </a:lnTo>
                      <a:lnTo>
                        <a:pt x="109" y="705"/>
                      </a:lnTo>
                      <a:lnTo>
                        <a:pt x="114" y="705"/>
                      </a:lnTo>
                      <a:lnTo>
                        <a:pt x="119" y="705"/>
                      </a:lnTo>
                      <a:lnTo>
                        <a:pt x="124" y="700"/>
                      </a:lnTo>
                      <a:lnTo>
                        <a:pt x="129" y="700"/>
                      </a:lnTo>
                      <a:lnTo>
                        <a:pt x="134" y="695"/>
                      </a:lnTo>
                      <a:lnTo>
                        <a:pt x="139" y="690"/>
                      </a:lnTo>
                      <a:lnTo>
                        <a:pt x="144" y="690"/>
                      </a:lnTo>
                      <a:lnTo>
                        <a:pt x="149" y="685"/>
                      </a:lnTo>
                      <a:lnTo>
                        <a:pt x="154" y="680"/>
                      </a:lnTo>
                      <a:lnTo>
                        <a:pt x="159" y="675"/>
                      </a:lnTo>
                      <a:lnTo>
                        <a:pt x="164" y="670"/>
                      </a:lnTo>
                      <a:lnTo>
                        <a:pt x="169" y="670"/>
                      </a:lnTo>
                      <a:lnTo>
                        <a:pt x="179" y="660"/>
                      </a:lnTo>
                      <a:lnTo>
                        <a:pt x="174" y="660"/>
                      </a:lnTo>
                      <a:lnTo>
                        <a:pt x="179" y="660"/>
                      </a:lnTo>
                      <a:lnTo>
                        <a:pt x="189" y="650"/>
                      </a:lnTo>
                      <a:lnTo>
                        <a:pt x="184" y="650"/>
                      </a:lnTo>
                      <a:lnTo>
                        <a:pt x="189" y="650"/>
                      </a:lnTo>
                      <a:lnTo>
                        <a:pt x="194" y="645"/>
                      </a:lnTo>
                      <a:lnTo>
                        <a:pt x="199" y="640"/>
                      </a:lnTo>
                      <a:lnTo>
                        <a:pt x="199" y="635"/>
                      </a:lnTo>
                      <a:lnTo>
                        <a:pt x="204" y="630"/>
                      </a:lnTo>
                      <a:lnTo>
                        <a:pt x="209" y="625"/>
                      </a:lnTo>
                      <a:lnTo>
                        <a:pt x="213" y="621"/>
                      </a:lnTo>
                      <a:lnTo>
                        <a:pt x="218" y="616"/>
                      </a:lnTo>
                      <a:lnTo>
                        <a:pt x="223" y="611"/>
                      </a:lnTo>
                      <a:lnTo>
                        <a:pt x="223" y="606"/>
                      </a:lnTo>
                      <a:lnTo>
                        <a:pt x="228" y="601"/>
                      </a:lnTo>
                      <a:lnTo>
                        <a:pt x="233" y="596"/>
                      </a:lnTo>
                      <a:lnTo>
                        <a:pt x="233" y="591"/>
                      </a:lnTo>
                      <a:lnTo>
                        <a:pt x="238" y="586"/>
                      </a:lnTo>
                      <a:lnTo>
                        <a:pt x="243" y="581"/>
                      </a:lnTo>
                      <a:lnTo>
                        <a:pt x="248" y="576"/>
                      </a:lnTo>
                      <a:lnTo>
                        <a:pt x="248" y="571"/>
                      </a:lnTo>
                      <a:lnTo>
                        <a:pt x="253" y="566"/>
                      </a:lnTo>
                      <a:lnTo>
                        <a:pt x="258" y="561"/>
                      </a:lnTo>
                      <a:lnTo>
                        <a:pt x="263" y="551"/>
                      </a:lnTo>
                      <a:lnTo>
                        <a:pt x="263" y="546"/>
                      </a:lnTo>
                      <a:lnTo>
                        <a:pt x="268" y="541"/>
                      </a:lnTo>
                      <a:lnTo>
                        <a:pt x="273" y="536"/>
                      </a:lnTo>
                      <a:lnTo>
                        <a:pt x="273" y="531"/>
                      </a:lnTo>
                      <a:lnTo>
                        <a:pt x="278" y="521"/>
                      </a:lnTo>
                      <a:lnTo>
                        <a:pt x="283" y="516"/>
                      </a:lnTo>
                      <a:lnTo>
                        <a:pt x="288" y="511"/>
                      </a:lnTo>
                      <a:lnTo>
                        <a:pt x="288" y="506"/>
                      </a:lnTo>
                      <a:lnTo>
                        <a:pt x="293" y="496"/>
                      </a:lnTo>
                      <a:lnTo>
                        <a:pt x="298" y="491"/>
                      </a:lnTo>
                      <a:lnTo>
                        <a:pt x="298" y="486"/>
                      </a:lnTo>
                      <a:lnTo>
                        <a:pt x="303" y="477"/>
                      </a:lnTo>
                      <a:lnTo>
                        <a:pt x="308" y="472"/>
                      </a:lnTo>
                      <a:lnTo>
                        <a:pt x="313" y="467"/>
                      </a:lnTo>
                      <a:lnTo>
                        <a:pt x="313" y="457"/>
                      </a:lnTo>
                      <a:lnTo>
                        <a:pt x="318" y="452"/>
                      </a:lnTo>
                      <a:lnTo>
                        <a:pt x="323" y="442"/>
                      </a:lnTo>
                      <a:lnTo>
                        <a:pt x="323" y="437"/>
                      </a:lnTo>
                      <a:lnTo>
                        <a:pt x="328" y="432"/>
                      </a:lnTo>
                      <a:lnTo>
                        <a:pt x="333" y="422"/>
                      </a:lnTo>
                      <a:lnTo>
                        <a:pt x="338" y="417"/>
                      </a:lnTo>
                      <a:lnTo>
                        <a:pt x="338" y="407"/>
                      </a:lnTo>
                      <a:lnTo>
                        <a:pt x="343" y="402"/>
                      </a:lnTo>
                      <a:lnTo>
                        <a:pt x="348" y="392"/>
                      </a:lnTo>
                      <a:lnTo>
                        <a:pt x="348" y="382"/>
                      </a:lnTo>
                      <a:lnTo>
                        <a:pt x="353" y="377"/>
                      </a:lnTo>
                      <a:lnTo>
                        <a:pt x="357" y="367"/>
                      </a:lnTo>
                      <a:lnTo>
                        <a:pt x="362" y="362"/>
                      </a:lnTo>
                      <a:lnTo>
                        <a:pt x="362" y="352"/>
                      </a:lnTo>
                      <a:lnTo>
                        <a:pt x="367" y="342"/>
                      </a:lnTo>
                      <a:lnTo>
                        <a:pt x="372" y="338"/>
                      </a:lnTo>
                      <a:lnTo>
                        <a:pt x="377" y="328"/>
                      </a:lnTo>
                      <a:lnTo>
                        <a:pt x="377" y="323"/>
                      </a:lnTo>
                      <a:lnTo>
                        <a:pt x="382" y="313"/>
                      </a:lnTo>
                      <a:lnTo>
                        <a:pt x="387" y="303"/>
                      </a:lnTo>
                      <a:lnTo>
                        <a:pt x="387" y="298"/>
                      </a:lnTo>
                      <a:lnTo>
                        <a:pt x="392" y="288"/>
                      </a:lnTo>
                      <a:lnTo>
                        <a:pt x="397" y="278"/>
                      </a:lnTo>
                      <a:lnTo>
                        <a:pt x="402" y="268"/>
                      </a:lnTo>
                      <a:lnTo>
                        <a:pt x="402" y="263"/>
                      </a:lnTo>
                      <a:lnTo>
                        <a:pt x="407" y="253"/>
                      </a:lnTo>
                      <a:lnTo>
                        <a:pt x="412" y="243"/>
                      </a:lnTo>
                      <a:lnTo>
                        <a:pt x="412" y="233"/>
                      </a:lnTo>
                      <a:lnTo>
                        <a:pt x="417" y="228"/>
                      </a:lnTo>
                      <a:lnTo>
                        <a:pt x="422" y="218"/>
                      </a:lnTo>
                      <a:lnTo>
                        <a:pt x="427" y="208"/>
                      </a:lnTo>
                      <a:lnTo>
                        <a:pt x="427" y="198"/>
                      </a:lnTo>
                      <a:lnTo>
                        <a:pt x="432" y="189"/>
                      </a:lnTo>
                      <a:lnTo>
                        <a:pt x="437" y="179"/>
                      </a:lnTo>
                      <a:lnTo>
                        <a:pt x="437" y="174"/>
                      </a:lnTo>
                      <a:lnTo>
                        <a:pt x="442" y="164"/>
                      </a:lnTo>
                      <a:lnTo>
                        <a:pt x="447" y="154"/>
                      </a:lnTo>
                      <a:lnTo>
                        <a:pt x="452" y="144"/>
                      </a:lnTo>
                      <a:lnTo>
                        <a:pt x="452" y="134"/>
                      </a:lnTo>
                      <a:lnTo>
                        <a:pt x="457" y="124"/>
                      </a:lnTo>
                      <a:lnTo>
                        <a:pt x="462" y="114"/>
                      </a:lnTo>
                      <a:lnTo>
                        <a:pt x="462" y="104"/>
                      </a:lnTo>
                      <a:lnTo>
                        <a:pt x="467" y="94"/>
                      </a:lnTo>
                      <a:lnTo>
                        <a:pt x="472" y="84"/>
                      </a:lnTo>
                      <a:lnTo>
                        <a:pt x="477" y="79"/>
                      </a:lnTo>
                      <a:lnTo>
                        <a:pt x="477" y="69"/>
                      </a:lnTo>
                      <a:lnTo>
                        <a:pt x="482" y="59"/>
                      </a:lnTo>
                      <a:lnTo>
                        <a:pt x="487" y="50"/>
                      </a:lnTo>
                      <a:lnTo>
                        <a:pt x="492" y="40"/>
                      </a:lnTo>
                      <a:lnTo>
                        <a:pt x="492" y="30"/>
                      </a:lnTo>
                      <a:lnTo>
                        <a:pt x="497" y="20"/>
                      </a:lnTo>
                      <a:lnTo>
                        <a:pt x="502" y="10"/>
                      </a:lnTo>
                      <a:lnTo>
                        <a:pt x="502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4" name="Freeform 152"/>
                <p:cNvSpPr>
                  <a:spLocks/>
                </p:cNvSpPr>
                <p:nvPr/>
              </p:nvSpPr>
              <p:spPr bwMode="auto">
                <a:xfrm>
                  <a:off x="4219576" y="2000250"/>
                  <a:ext cx="723900" cy="1781175"/>
                </a:xfrm>
                <a:custGeom>
                  <a:avLst/>
                  <a:gdLst/>
                  <a:ahLst/>
                  <a:cxnLst>
                    <a:cxn ang="0">
                      <a:pos x="9" y="1102"/>
                    </a:cxn>
                    <a:cxn ang="0">
                      <a:pos x="19" y="1072"/>
                    </a:cxn>
                    <a:cxn ang="0">
                      <a:pos x="29" y="1042"/>
                    </a:cxn>
                    <a:cxn ang="0">
                      <a:pos x="39" y="1008"/>
                    </a:cxn>
                    <a:cxn ang="0">
                      <a:pos x="49" y="978"/>
                    </a:cxn>
                    <a:cxn ang="0">
                      <a:pos x="64" y="948"/>
                    </a:cxn>
                    <a:cxn ang="0">
                      <a:pos x="74" y="918"/>
                    </a:cxn>
                    <a:cxn ang="0">
                      <a:pos x="84" y="889"/>
                    </a:cxn>
                    <a:cxn ang="0">
                      <a:pos x="94" y="859"/>
                    </a:cxn>
                    <a:cxn ang="0">
                      <a:pos x="104" y="824"/>
                    </a:cxn>
                    <a:cxn ang="0">
                      <a:pos x="114" y="794"/>
                    </a:cxn>
                    <a:cxn ang="0">
                      <a:pos x="129" y="764"/>
                    </a:cxn>
                    <a:cxn ang="0">
                      <a:pos x="139" y="735"/>
                    </a:cxn>
                    <a:cxn ang="0">
                      <a:pos x="149" y="705"/>
                    </a:cxn>
                    <a:cxn ang="0">
                      <a:pos x="158" y="670"/>
                    </a:cxn>
                    <a:cxn ang="0">
                      <a:pos x="168" y="640"/>
                    </a:cxn>
                    <a:cxn ang="0">
                      <a:pos x="178" y="611"/>
                    </a:cxn>
                    <a:cxn ang="0">
                      <a:pos x="188" y="581"/>
                    </a:cxn>
                    <a:cxn ang="0">
                      <a:pos x="203" y="551"/>
                    </a:cxn>
                    <a:cxn ang="0">
                      <a:pos x="213" y="521"/>
                    </a:cxn>
                    <a:cxn ang="0">
                      <a:pos x="223" y="496"/>
                    </a:cxn>
                    <a:cxn ang="0">
                      <a:pos x="233" y="467"/>
                    </a:cxn>
                    <a:cxn ang="0">
                      <a:pos x="243" y="437"/>
                    </a:cxn>
                    <a:cxn ang="0">
                      <a:pos x="253" y="412"/>
                    </a:cxn>
                    <a:cxn ang="0">
                      <a:pos x="268" y="382"/>
                    </a:cxn>
                    <a:cxn ang="0">
                      <a:pos x="278" y="357"/>
                    </a:cxn>
                    <a:cxn ang="0">
                      <a:pos x="288" y="328"/>
                    </a:cxn>
                    <a:cxn ang="0">
                      <a:pos x="297" y="303"/>
                    </a:cxn>
                    <a:cxn ang="0">
                      <a:pos x="307" y="278"/>
                    </a:cxn>
                    <a:cxn ang="0">
                      <a:pos x="317" y="253"/>
                    </a:cxn>
                    <a:cxn ang="0">
                      <a:pos x="327" y="228"/>
                    </a:cxn>
                    <a:cxn ang="0">
                      <a:pos x="342" y="208"/>
                    </a:cxn>
                    <a:cxn ang="0">
                      <a:pos x="352" y="184"/>
                    </a:cxn>
                    <a:cxn ang="0">
                      <a:pos x="362" y="159"/>
                    </a:cxn>
                    <a:cxn ang="0">
                      <a:pos x="372" y="139"/>
                    </a:cxn>
                    <a:cxn ang="0">
                      <a:pos x="382" y="119"/>
                    </a:cxn>
                    <a:cxn ang="0">
                      <a:pos x="392" y="99"/>
                    </a:cxn>
                    <a:cxn ang="0">
                      <a:pos x="407" y="79"/>
                    </a:cxn>
                    <a:cxn ang="0">
                      <a:pos x="417" y="59"/>
                    </a:cxn>
                    <a:cxn ang="0">
                      <a:pos x="427" y="45"/>
                    </a:cxn>
                    <a:cxn ang="0">
                      <a:pos x="437" y="25"/>
                    </a:cxn>
                    <a:cxn ang="0">
                      <a:pos x="446" y="10"/>
                    </a:cxn>
                  </a:cxnLst>
                  <a:rect l="0" t="0" r="r" b="b"/>
                  <a:pathLst>
                    <a:path w="456" h="1122">
                      <a:moveTo>
                        <a:pt x="0" y="1122"/>
                      </a:moveTo>
                      <a:lnTo>
                        <a:pt x="4" y="1112"/>
                      </a:lnTo>
                      <a:lnTo>
                        <a:pt x="9" y="1102"/>
                      </a:lnTo>
                      <a:lnTo>
                        <a:pt x="14" y="1092"/>
                      </a:lnTo>
                      <a:lnTo>
                        <a:pt x="14" y="1082"/>
                      </a:lnTo>
                      <a:lnTo>
                        <a:pt x="19" y="1072"/>
                      </a:lnTo>
                      <a:lnTo>
                        <a:pt x="24" y="1062"/>
                      </a:lnTo>
                      <a:lnTo>
                        <a:pt x="24" y="1052"/>
                      </a:lnTo>
                      <a:lnTo>
                        <a:pt x="29" y="1042"/>
                      </a:lnTo>
                      <a:lnTo>
                        <a:pt x="34" y="1033"/>
                      </a:lnTo>
                      <a:lnTo>
                        <a:pt x="39" y="1023"/>
                      </a:lnTo>
                      <a:lnTo>
                        <a:pt x="39" y="1008"/>
                      </a:lnTo>
                      <a:lnTo>
                        <a:pt x="44" y="998"/>
                      </a:lnTo>
                      <a:lnTo>
                        <a:pt x="49" y="988"/>
                      </a:lnTo>
                      <a:lnTo>
                        <a:pt x="49" y="978"/>
                      </a:lnTo>
                      <a:lnTo>
                        <a:pt x="54" y="968"/>
                      </a:lnTo>
                      <a:lnTo>
                        <a:pt x="59" y="958"/>
                      </a:lnTo>
                      <a:lnTo>
                        <a:pt x="64" y="948"/>
                      </a:lnTo>
                      <a:lnTo>
                        <a:pt x="64" y="938"/>
                      </a:lnTo>
                      <a:lnTo>
                        <a:pt x="69" y="928"/>
                      </a:lnTo>
                      <a:lnTo>
                        <a:pt x="74" y="918"/>
                      </a:lnTo>
                      <a:lnTo>
                        <a:pt x="74" y="908"/>
                      </a:lnTo>
                      <a:lnTo>
                        <a:pt x="79" y="898"/>
                      </a:lnTo>
                      <a:lnTo>
                        <a:pt x="84" y="889"/>
                      </a:lnTo>
                      <a:lnTo>
                        <a:pt x="89" y="879"/>
                      </a:lnTo>
                      <a:lnTo>
                        <a:pt x="89" y="869"/>
                      </a:lnTo>
                      <a:lnTo>
                        <a:pt x="94" y="859"/>
                      </a:lnTo>
                      <a:lnTo>
                        <a:pt x="99" y="844"/>
                      </a:lnTo>
                      <a:lnTo>
                        <a:pt x="104" y="834"/>
                      </a:lnTo>
                      <a:lnTo>
                        <a:pt x="104" y="824"/>
                      </a:lnTo>
                      <a:lnTo>
                        <a:pt x="109" y="814"/>
                      </a:lnTo>
                      <a:lnTo>
                        <a:pt x="114" y="804"/>
                      </a:lnTo>
                      <a:lnTo>
                        <a:pt x="114" y="794"/>
                      </a:lnTo>
                      <a:lnTo>
                        <a:pt x="119" y="784"/>
                      </a:lnTo>
                      <a:lnTo>
                        <a:pt x="124" y="774"/>
                      </a:lnTo>
                      <a:lnTo>
                        <a:pt x="129" y="764"/>
                      </a:lnTo>
                      <a:lnTo>
                        <a:pt x="129" y="754"/>
                      </a:lnTo>
                      <a:lnTo>
                        <a:pt x="134" y="745"/>
                      </a:lnTo>
                      <a:lnTo>
                        <a:pt x="139" y="735"/>
                      </a:lnTo>
                      <a:lnTo>
                        <a:pt x="139" y="725"/>
                      </a:lnTo>
                      <a:lnTo>
                        <a:pt x="144" y="715"/>
                      </a:lnTo>
                      <a:lnTo>
                        <a:pt x="149" y="705"/>
                      </a:lnTo>
                      <a:lnTo>
                        <a:pt x="153" y="690"/>
                      </a:lnTo>
                      <a:lnTo>
                        <a:pt x="153" y="680"/>
                      </a:lnTo>
                      <a:lnTo>
                        <a:pt x="158" y="670"/>
                      </a:lnTo>
                      <a:lnTo>
                        <a:pt x="163" y="660"/>
                      </a:lnTo>
                      <a:lnTo>
                        <a:pt x="163" y="650"/>
                      </a:lnTo>
                      <a:lnTo>
                        <a:pt x="168" y="640"/>
                      </a:lnTo>
                      <a:lnTo>
                        <a:pt x="173" y="630"/>
                      </a:lnTo>
                      <a:lnTo>
                        <a:pt x="178" y="620"/>
                      </a:lnTo>
                      <a:lnTo>
                        <a:pt x="178" y="611"/>
                      </a:lnTo>
                      <a:lnTo>
                        <a:pt x="183" y="601"/>
                      </a:lnTo>
                      <a:lnTo>
                        <a:pt x="188" y="591"/>
                      </a:lnTo>
                      <a:lnTo>
                        <a:pt x="188" y="581"/>
                      </a:lnTo>
                      <a:lnTo>
                        <a:pt x="193" y="571"/>
                      </a:lnTo>
                      <a:lnTo>
                        <a:pt x="198" y="561"/>
                      </a:lnTo>
                      <a:lnTo>
                        <a:pt x="203" y="551"/>
                      </a:lnTo>
                      <a:lnTo>
                        <a:pt x="203" y="541"/>
                      </a:lnTo>
                      <a:lnTo>
                        <a:pt x="208" y="531"/>
                      </a:lnTo>
                      <a:lnTo>
                        <a:pt x="213" y="521"/>
                      </a:lnTo>
                      <a:lnTo>
                        <a:pt x="218" y="511"/>
                      </a:lnTo>
                      <a:lnTo>
                        <a:pt x="218" y="506"/>
                      </a:lnTo>
                      <a:lnTo>
                        <a:pt x="223" y="496"/>
                      </a:lnTo>
                      <a:lnTo>
                        <a:pt x="228" y="486"/>
                      </a:lnTo>
                      <a:lnTo>
                        <a:pt x="228" y="476"/>
                      </a:lnTo>
                      <a:lnTo>
                        <a:pt x="233" y="467"/>
                      </a:lnTo>
                      <a:lnTo>
                        <a:pt x="238" y="457"/>
                      </a:lnTo>
                      <a:lnTo>
                        <a:pt x="243" y="447"/>
                      </a:lnTo>
                      <a:lnTo>
                        <a:pt x="243" y="437"/>
                      </a:lnTo>
                      <a:lnTo>
                        <a:pt x="248" y="427"/>
                      </a:lnTo>
                      <a:lnTo>
                        <a:pt x="253" y="417"/>
                      </a:lnTo>
                      <a:lnTo>
                        <a:pt x="253" y="412"/>
                      </a:lnTo>
                      <a:lnTo>
                        <a:pt x="258" y="402"/>
                      </a:lnTo>
                      <a:lnTo>
                        <a:pt x="263" y="392"/>
                      </a:lnTo>
                      <a:lnTo>
                        <a:pt x="268" y="382"/>
                      </a:lnTo>
                      <a:lnTo>
                        <a:pt x="268" y="372"/>
                      </a:lnTo>
                      <a:lnTo>
                        <a:pt x="273" y="367"/>
                      </a:lnTo>
                      <a:lnTo>
                        <a:pt x="278" y="357"/>
                      </a:lnTo>
                      <a:lnTo>
                        <a:pt x="278" y="347"/>
                      </a:lnTo>
                      <a:lnTo>
                        <a:pt x="283" y="337"/>
                      </a:lnTo>
                      <a:lnTo>
                        <a:pt x="288" y="328"/>
                      </a:lnTo>
                      <a:lnTo>
                        <a:pt x="293" y="323"/>
                      </a:lnTo>
                      <a:lnTo>
                        <a:pt x="293" y="313"/>
                      </a:lnTo>
                      <a:lnTo>
                        <a:pt x="297" y="303"/>
                      </a:lnTo>
                      <a:lnTo>
                        <a:pt x="302" y="293"/>
                      </a:lnTo>
                      <a:lnTo>
                        <a:pt x="302" y="288"/>
                      </a:lnTo>
                      <a:lnTo>
                        <a:pt x="307" y="278"/>
                      </a:lnTo>
                      <a:lnTo>
                        <a:pt x="312" y="268"/>
                      </a:lnTo>
                      <a:lnTo>
                        <a:pt x="317" y="263"/>
                      </a:lnTo>
                      <a:lnTo>
                        <a:pt x="317" y="253"/>
                      </a:lnTo>
                      <a:lnTo>
                        <a:pt x="322" y="248"/>
                      </a:lnTo>
                      <a:lnTo>
                        <a:pt x="327" y="238"/>
                      </a:lnTo>
                      <a:lnTo>
                        <a:pt x="327" y="228"/>
                      </a:lnTo>
                      <a:lnTo>
                        <a:pt x="332" y="223"/>
                      </a:lnTo>
                      <a:lnTo>
                        <a:pt x="337" y="213"/>
                      </a:lnTo>
                      <a:lnTo>
                        <a:pt x="342" y="208"/>
                      </a:lnTo>
                      <a:lnTo>
                        <a:pt x="342" y="198"/>
                      </a:lnTo>
                      <a:lnTo>
                        <a:pt x="347" y="188"/>
                      </a:lnTo>
                      <a:lnTo>
                        <a:pt x="352" y="184"/>
                      </a:lnTo>
                      <a:lnTo>
                        <a:pt x="357" y="174"/>
                      </a:lnTo>
                      <a:lnTo>
                        <a:pt x="357" y="169"/>
                      </a:lnTo>
                      <a:lnTo>
                        <a:pt x="362" y="159"/>
                      </a:lnTo>
                      <a:lnTo>
                        <a:pt x="367" y="154"/>
                      </a:lnTo>
                      <a:lnTo>
                        <a:pt x="367" y="149"/>
                      </a:lnTo>
                      <a:lnTo>
                        <a:pt x="372" y="139"/>
                      </a:lnTo>
                      <a:lnTo>
                        <a:pt x="377" y="134"/>
                      </a:lnTo>
                      <a:lnTo>
                        <a:pt x="382" y="124"/>
                      </a:lnTo>
                      <a:lnTo>
                        <a:pt x="382" y="119"/>
                      </a:lnTo>
                      <a:lnTo>
                        <a:pt x="387" y="114"/>
                      </a:lnTo>
                      <a:lnTo>
                        <a:pt x="392" y="104"/>
                      </a:lnTo>
                      <a:lnTo>
                        <a:pt x="392" y="99"/>
                      </a:lnTo>
                      <a:lnTo>
                        <a:pt x="397" y="94"/>
                      </a:lnTo>
                      <a:lnTo>
                        <a:pt x="402" y="84"/>
                      </a:lnTo>
                      <a:lnTo>
                        <a:pt x="407" y="79"/>
                      </a:lnTo>
                      <a:lnTo>
                        <a:pt x="407" y="74"/>
                      </a:lnTo>
                      <a:lnTo>
                        <a:pt x="412" y="69"/>
                      </a:lnTo>
                      <a:lnTo>
                        <a:pt x="417" y="59"/>
                      </a:lnTo>
                      <a:lnTo>
                        <a:pt x="417" y="54"/>
                      </a:lnTo>
                      <a:lnTo>
                        <a:pt x="422" y="49"/>
                      </a:lnTo>
                      <a:lnTo>
                        <a:pt x="427" y="45"/>
                      </a:lnTo>
                      <a:lnTo>
                        <a:pt x="432" y="40"/>
                      </a:lnTo>
                      <a:lnTo>
                        <a:pt x="432" y="30"/>
                      </a:lnTo>
                      <a:lnTo>
                        <a:pt x="437" y="25"/>
                      </a:lnTo>
                      <a:lnTo>
                        <a:pt x="442" y="20"/>
                      </a:lnTo>
                      <a:lnTo>
                        <a:pt x="442" y="15"/>
                      </a:lnTo>
                      <a:lnTo>
                        <a:pt x="446" y="10"/>
                      </a:lnTo>
                      <a:lnTo>
                        <a:pt x="451" y="5"/>
                      </a:lnTo>
                      <a:lnTo>
                        <a:pt x="456" y="0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153"/>
                <p:cNvSpPr>
                  <a:spLocks/>
                </p:cNvSpPr>
                <p:nvPr/>
              </p:nvSpPr>
              <p:spPr bwMode="auto">
                <a:xfrm>
                  <a:off x="4943476" y="1803400"/>
                  <a:ext cx="828675" cy="747713"/>
                </a:xfrm>
                <a:custGeom>
                  <a:avLst/>
                  <a:gdLst/>
                  <a:ahLst/>
                  <a:cxnLst>
                    <a:cxn ang="0">
                      <a:pos x="5" y="114"/>
                    </a:cxn>
                    <a:cxn ang="0">
                      <a:pos x="15" y="99"/>
                    </a:cxn>
                    <a:cxn ang="0">
                      <a:pos x="25" y="84"/>
                    </a:cxn>
                    <a:cxn ang="0">
                      <a:pos x="40" y="74"/>
                    </a:cxn>
                    <a:cxn ang="0">
                      <a:pos x="50" y="59"/>
                    </a:cxn>
                    <a:cxn ang="0">
                      <a:pos x="70" y="44"/>
                    </a:cxn>
                    <a:cxn ang="0">
                      <a:pos x="80" y="34"/>
                    </a:cxn>
                    <a:cxn ang="0">
                      <a:pos x="85" y="29"/>
                    </a:cxn>
                    <a:cxn ang="0">
                      <a:pos x="100" y="20"/>
                    </a:cxn>
                    <a:cxn ang="0">
                      <a:pos x="115" y="10"/>
                    </a:cxn>
                    <a:cxn ang="0">
                      <a:pos x="130" y="5"/>
                    </a:cxn>
                    <a:cxn ang="0">
                      <a:pos x="144" y="0"/>
                    </a:cxn>
                    <a:cxn ang="0">
                      <a:pos x="159" y="0"/>
                    </a:cxn>
                    <a:cxn ang="0">
                      <a:pos x="174" y="0"/>
                    </a:cxn>
                    <a:cxn ang="0">
                      <a:pos x="189" y="0"/>
                    </a:cxn>
                    <a:cxn ang="0">
                      <a:pos x="204" y="0"/>
                    </a:cxn>
                    <a:cxn ang="0">
                      <a:pos x="219" y="5"/>
                    </a:cxn>
                    <a:cxn ang="0">
                      <a:pos x="234" y="15"/>
                    </a:cxn>
                    <a:cxn ang="0">
                      <a:pos x="249" y="20"/>
                    </a:cxn>
                    <a:cxn ang="0">
                      <a:pos x="264" y="29"/>
                    </a:cxn>
                    <a:cxn ang="0">
                      <a:pos x="279" y="44"/>
                    </a:cxn>
                    <a:cxn ang="0">
                      <a:pos x="293" y="59"/>
                    </a:cxn>
                    <a:cxn ang="0">
                      <a:pos x="308" y="74"/>
                    </a:cxn>
                    <a:cxn ang="0">
                      <a:pos x="323" y="89"/>
                    </a:cxn>
                    <a:cxn ang="0">
                      <a:pos x="333" y="104"/>
                    </a:cxn>
                    <a:cxn ang="0">
                      <a:pos x="343" y="119"/>
                    </a:cxn>
                    <a:cxn ang="0">
                      <a:pos x="358" y="134"/>
                    </a:cxn>
                    <a:cxn ang="0">
                      <a:pos x="368" y="149"/>
                    </a:cxn>
                    <a:cxn ang="0">
                      <a:pos x="378" y="169"/>
                    </a:cxn>
                    <a:cxn ang="0">
                      <a:pos x="388" y="183"/>
                    </a:cxn>
                    <a:cxn ang="0">
                      <a:pos x="398" y="203"/>
                    </a:cxn>
                    <a:cxn ang="0">
                      <a:pos x="408" y="223"/>
                    </a:cxn>
                    <a:cxn ang="0">
                      <a:pos x="418" y="243"/>
                    </a:cxn>
                    <a:cxn ang="0">
                      <a:pos x="432" y="263"/>
                    </a:cxn>
                    <a:cxn ang="0">
                      <a:pos x="442" y="283"/>
                    </a:cxn>
                    <a:cxn ang="0">
                      <a:pos x="452" y="308"/>
                    </a:cxn>
                    <a:cxn ang="0">
                      <a:pos x="462" y="332"/>
                    </a:cxn>
                    <a:cxn ang="0">
                      <a:pos x="472" y="352"/>
                    </a:cxn>
                    <a:cxn ang="0">
                      <a:pos x="482" y="377"/>
                    </a:cxn>
                    <a:cxn ang="0">
                      <a:pos x="497" y="402"/>
                    </a:cxn>
                    <a:cxn ang="0">
                      <a:pos x="507" y="427"/>
                    </a:cxn>
                    <a:cxn ang="0">
                      <a:pos x="517" y="452"/>
                    </a:cxn>
                  </a:cxnLst>
                  <a:rect l="0" t="0" r="r" b="b"/>
                  <a:pathLst>
                    <a:path w="522" h="471">
                      <a:moveTo>
                        <a:pt x="0" y="124"/>
                      </a:moveTo>
                      <a:lnTo>
                        <a:pt x="0" y="119"/>
                      </a:lnTo>
                      <a:lnTo>
                        <a:pt x="5" y="114"/>
                      </a:lnTo>
                      <a:lnTo>
                        <a:pt x="10" y="109"/>
                      </a:lnTo>
                      <a:lnTo>
                        <a:pt x="15" y="104"/>
                      </a:lnTo>
                      <a:lnTo>
                        <a:pt x="15" y="99"/>
                      </a:lnTo>
                      <a:lnTo>
                        <a:pt x="20" y="94"/>
                      </a:lnTo>
                      <a:lnTo>
                        <a:pt x="30" y="84"/>
                      </a:lnTo>
                      <a:lnTo>
                        <a:pt x="25" y="84"/>
                      </a:lnTo>
                      <a:lnTo>
                        <a:pt x="30" y="84"/>
                      </a:lnTo>
                      <a:lnTo>
                        <a:pt x="35" y="79"/>
                      </a:lnTo>
                      <a:lnTo>
                        <a:pt x="40" y="74"/>
                      </a:lnTo>
                      <a:lnTo>
                        <a:pt x="40" y="69"/>
                      </a:lnTo>
                      <a:lnTo>
                        <a:pt x="45" y="64"/>
                      </a:lnTo>
                      <a:lnTo>
                        <a:pt x="50" y="59"/>
                      </a:lnTo>
                      <a:lnTo>
                        <a:pt x="55" y="54"/>
                      </a:lnTo>
                      <a:lnTo>
                        <a:pt x="60" y="54"/>
                      </a:lnTo>
                      <a:lnTo>
                        <a:pt x="70" y="44"/>
                      </a:lnTo>
                      <a:lnTo>
                        <a:pt x="65" y="44"/>
                      </a:lnTo>
                      <a:lnTo>
                        <a:pt x="70" y="44"/>
                      </a:lnTo>
                      <a:lnTo>
                        <a:pt x="80" y="34"/>
                      </a:lnTo>
                      <a:lnTo>
                        <a:pt x="75" y="34"/>
                      </a:lnTo>
                      <a:lnTo>
                        <a:pt x="80" y="34"/>
                      </a:lnTo>
                      <a:lnTo>
                        <a:pt x="85" y="29"/>
                      </a:lnTo>
                      <a:lnTo>
                        <a:pt x="90" y="25"/>
                      </a:lnTo>
                      <a:lnTo>
                        <a:pt x="95" y="25"/>
                      </a:lnTo>
                      <a:lnTo>
                        <a:pt x="100" y="20"/>
                      </a:lnTo>
                      <a:lnTo>
                        <a:pt x="105" y="15"/>
                      </a:lnTo>
                      <a:lnTo>
                        <a:pt x="110" y="15"/>
                      </a:lnTo>
                      <a:lnTo>
                        <a:pt x="115" y="10"/>
                      </a:lnTo>
                      <a:lnTo>
                        <a:pt x="120" y="10"/>
                      </a:lnTo>
                      <a:lnTo>
                        <a:pt x="125" y="10"/>
                      </a:lnTo>
                      <a:lnTo>
                        <a:pt x="130" y="5"/>
                      </a:lnTo>
                      <a:lnTo>
                        <a:pt x="134" y="5"/>
                      </a:lnTo>
                      <a:lnTo>
                        <a:pt x="139" y="0"/>
                      </a:lnTo>
                      <a:lnTo>
                        <a:pt x="144" y="0"/>
                      </a:lnTo>
                      <a:lnTo>
                        <a:pt x="149" y="0"/>
                      </a:lnTo>
                      <a:lnTo>
                        <a:pt x="154" y="0"/>
                      </a:lnTo>
                      <a:lnTo>
                        <a:pt x="159" y="0"/>
                      </a:lnTo>
                      <a:lnTo>
                        <a:pt x="164" y="0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9" y="0"/>
                      </a:lnTo>
                      <a:lnTo>
                        <a:pt x="184" y="0"/>
                      </a:lnTo>
                      <a:lnTo>
                        <a:pt x="189" y="0"/>
                      </a:lnTo>
                      <a:lnTo>
                        <a:pt x="194" y="0"/>
                      </a:lnTo>
                      <a:lnTo>
                        <a:pt x="199" y="0"/>
                      </a:lnTo>
                      <a:lnTo>
                        <a:pt x="204" y="0"/>
                      </a:lnTo>
                      <a:lnTo>
                        <a:pt x="209" y="5"/>
                      </a:lnTo>
                      <a:lnTo>
                        <a:pt x="214" y="5"/>
                      </a:lnTo>
                      <a:lnTo>
                        <a:pt x="219" y="5"/>
                      </a:lnTo>
                      <a:lnTo>
                        <a:pt x="224" y="10"/>
                      </a:lnTo>
                      <a:lnTo>
                        <a:pt x="229" y="10"/>
                      </a:lnTo>
                      <a:lnTo>
                        <a:pt x="234" y="15"/>
                      </a:lnTo>
                      <a:lnTo>
                        <a:pt x="239" y="15"/>
                      </a:lnTo>
                      <a:lnTo>
                        <a:pt x="244" y="20"/>
                      </a:lnTo>
                      <a:lnTo>
                        <a:pt x="249" y="20"/>
                      </a:lnTo>
                      <a:lnTo>
                        <a:pt x="254" y="25"/>
                      </a:lnTo>
                      <a:lnTo>
                        <a:pt x="259" y="29"/>
                      </a:lnTo>
                      <a:lnTo>
                        <a:pt x="264" y="29"/>
                      </a:lnTo>
                      <a:lnTo>
                        <a:pt x="269" y="34"/>
                      </a:lnTo>
                      <a:lnTo>
                        <a:pt x="274" y="39"/>
                      </a:lnTo>
                      <a:lnTo>
                        <a:pt x="279" y="44"/>
                      </a:lnTo>
                      <a:lnTo>
                        <a:pt x="283" y="49"/>
                      </a:lnTo>
                      <a:lnTo>
                        <a:pt x="288" y="54"/>
                      </a:lnTo>
                      <a:lnTo>
                        <a:pt x="293" y="59"/>
                      </a:lnTo>
                      <a:lnTo>
                        <a:pt x="298" y="64"/>
                      </a:lnTo>
                      <a:lnTo>
                        <a:pt x="303" y="69"/>
                      </a:lnTo>
                      <a:lnTo>
                        <a:pt x="308" y="74"/>
                      </a:lnTo>
                      <a:lnTo>
                        <a:pt x="313" y="79"/>
                      </a:lnTo>
                      <a:lnTo>
                        <a:pt x="318" y="84"/>
                      </a:lnTo>
                      <a:lnTo>
                        <a:pt x="323" y="89"/>
                      </a:lnTo>
                      <a:lnTo>
                        <a:pt x="328" y="94"/>
                      </a:lnTo>
                      <a:lnTo>
                        <a:pt x="328" y="99"/>
                      </a:lnTo>
                      <a:lnTo>
                        <a:pt x="333" y="104"/>
                      </a:lnTo>
                      <a:lnTo>
                        <a:pt x="338" y="109"/>
                      </a:lnTo>
                      <a:lnTo>
                        <a:pt x="343" y="114"/>
                      </a:lnTo>
                      <a:lnTo>
                        <a:pt x="343" y="119"/>
                      </a:lnTo>
                      <a:lnTo>
                        <a:pt x="348" y="124"/>
                      </a:lnTo>
                      <a:lnTo>
                        <a:pt x="353" y="129"/>
                      </a:lnTo>
                      <a:lnTo>
                        <a:pt x="358" y="134"/>
                      </a:lnTo>
                      <a:lnTo>
                        <a:pt x="358" y="139"/>
                      </a:lnTo>
                      <a:lnTo>
                        <a:pt x="363" y="144"/>
                      </a:lnTo>
                      <a:lnTo>
                        <a:pt x="368" y="149"/>
                      </a:lnTo>
                      <a:lnTo>
                        <a:pt x="368" y="154"/>
                      </a:lnTo>
                      <a:lnTo>
                        <a:pt x="373" y="164"/>
                      </a:lnTo>
                      <a:lnTo>
                        <a:pt x="378" y="169"/>
                      </a:lnTo>
                      <a:lnTo>
                        <a:pt x="383" y="173"/>
                      </a:lnTo>
                      <a:lnTo>
                        <a:pt x="383" y="178"/>
                      </a:lnTo>
                      <a:lnTo>
                        <a:pt x="388" y="183"/>
                      </a:lnTo>
                      <a:lnTo>
                        <a:pt x="393" y="193"/>
                      </a:lnTo>
                      <a:lnTo>
                        <a:pt x="393" y="198"/>
                      </a:lnTo>
                      <a:lnTo>
                        <a:pt x="398" y="203"/>
                      </a:lnTo>
                      <a:lnTo>
                        <a:pt x="403" y="208"/>
                      </a:lnTo>
                      <a:lnTo>
                        <a:pt x="408" y="218"/>
                      </a:lnTo>
                      <a:lnTo>
                        <a:pt x="408" y="223"/>
                      </a:lnTo>
                      <a:lnTo>
                        <a:pt x="413" y="228"/>
                      </a:lnTo>
                      <a:lnTo>
                        <a:pt x="418" y="238"/>
                      </a:lnTo>
                      <a:lnTo>
                        <a:pt x="418" y="243"/>
                      </a:lnTo>
                      <a:lnTo>
                        <a:pt x="423" y="248"/>
                      </a:lnTo>
                      <a:lnTo>
                        <a:pt x="427" y="258"/>
                      </a:lnTo>
                      <a:lnTo>
                        <a:pt x="432" y="263"/>
                      </a:lnTo>
                      <a:lnTo>
                        <a:pt x="432" y="273"/>
                      </a:lnTo>
                      <a:lnTo>
                        <a:pt x="437" y="278"/>
                      </a:lnTo>
                      <a:lnTo>
                        <a:pt x="442" y="283"/>
                      </a:lnTo>
                      <a:lnTo>
                        <a:pt x="442" y="293"/>
                      </a:lnTo>
                      <a:lnTo>
                        <a:pt x="447" y="298"/>
                      </a:lnTo>
                      <a:lnTo>
                        <a:pt x="452" y="308"/>
                      </a:lnTo>
                      <a:lnTo>
                        <a:pt x="457" y="312"/>
                      </a:lnTo>
                      <a:lnTo>
                        <a:pt x="457" y="322"/>
                      </a:lnTo>
                      <a:lnTo>
                        <a:pt x="462" y="332"/>
                      </a:lnTo>
                      <a:lnTo>
                        <a:pt x="467" y="337"/>
                      </a:lnTo>
                      <a:lnTo>
                        <a:pt x="467" y="347"/>
                      </a:lnTo>
                      <a:lnTo>
                        <a:pt x="472" y="352"/>
                      </a:lnTo>
                      <a:lnTo>
                        <a:pt x="477" y="362"/>
                      </a:lnTo>
                      <a:lnTo>
                        <a:pt x="482" y="372"/>
                      </a:lnTo>
                      <a:lnTo>
                        <a:pt x="482" y="377"/>
                      </a:lnTo>
                      <a:lnTo>
                        <a:pt x="487" y="387"/>
                      </a:lnTo>
                      <a:lnTo>
                        <a:pt x="492" y="392"/>
                      </a:lnTo>
                      <a:lnTo>
                        <a:pt x="497" y="402"/>
                      </a:lnTo>
                      <a:lnTo>
                        <a:pt x="497" y="412"/>
                      </a:lnTo>
                      <a:lnTo>
                        <a:pt x="502" y="417"/>
                      </a:lnTo>
                      <a:lnTo>
                        <a:pt x="507" y="427"/>
                      </a:lnTo>
                      <a:lnTo>
                        <a:pt x="507" y="437"/>
                      </a:lnTo>
                      <a:lnTo>
                        <a:pt x="512" y="447"/>
                      </a:lnTo>
                      <a:lnTo>
                        <a:pt x="517" y="452"/>
                      </a:lnTo>
                      <a:lnTo>
                        <a:pt x="522" y="461"/>
                      </a:lnTo>
                      <a:lnTo>
                        <a:pt x="522" y="471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154"/>
                <p:cNvSpPr>
                  <a:spLocks/>
                </p:cNvSpPr>
                <p:nvPr/>
              </p:nvSpPr>
              <p:spPr bwMode="auto">
                <a:xfrm>
                  <a:off x="5772151" y="2551113"/>
                  <a:ext cx="300038" cy="8286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" y="10"/>
                    </a:cxn>
                    <a:cxn ang="0">
                      <a:pos x="10" y="20"/>
                    </a:cxn>
                    <a:cxn ang="0">
                      <a:pos x="10" y="25"/>
                    </a:cxn>
                    <a:cxn ang="0">
                      <a:pos x="15" y="35"/>
                    </a:cxn>
                    <a:cxn ang="0">
                      <a:pos x="20" y="45"/>
                    </a:cxn>
                    <a:cxn ang="0">
                      <a:pos x="25" y="55"/>
                    </a:cxn>
                    <a:cxn ang="0">
                      <a:pos x="25" y="65"/>
                    </a:cxn>
                    <a:cxn ang="0">
                      <a:pos x="30" y="70"/>
                    </a:cxn>
                    <a:cxn ang="0">
                      <a:pos x="35" y="80"/>
                    </a:cxn>
                    <a:cxn ang="0">
                      <a:pos x="35" y="90"/>
                    </a:cxn>
                    <a:cxn ang="0">
                      <a:pos x="40" y="100"/>
                    </a:cxn>
                    <a:cxn ang="0">
                      <a:pos x="45" y="110"/>
                    </a:cxn>
                    <a:cxn ang="0">
                      <a:pos x="50" y="120"/>
                    </a:cxn>
                    <a:cxn ang="0">
                      <a:pos x="50" y="129"/>
                    </a:cxn>
                    <a:cxn ang="0">
                      <a:pos x="54" y="139"/>
                    </a:cxn>
                    <a:cxn ang="0">
                      <a:pos x="59" y="149"/>
                    </a:cxn>
                    <a:cxn ang="0">
                      <a:pos x="59" y="159"/>
                    </a:cxn>
                    <a:cxn ang="0">
                      <a:pos x="64" y="164"/>
                    </a:cxn>
                    <a:cxn ang="0">
                      <a:pos x="69" y="174"/>
                    </a:cxn>
                    <a:cxn ang="0">
                      <a:pos x="74" y="184"/>
                    </a:cxn>
                    <a:cxn ang="0">
                      <a:pos x="74" y="194"/>
                    </a:cxn>
                    <a:cxn ang="0">
                      <a:pos x="79" y="204"/>
                    </a:cxn>
                    <a:cxn ang="0">
                      <a:pos x="84" y="214"/>
                    </a:cxn>
                    <a:cxn ang="0">
                      <a:pos x="89" y="224"/>
                    </a:cxn>
                    <a:cxn ang="0">
                      <a:pos x="89" y="234"/>
                    </a:cxn>
                    <a:cxn ang="0">
                      <a:pos x="94" y="244"/>
                    </a:cxn>
                    <a:cxn ang="0">
                      <a:pos x="99" y="254"/>
                    </a:cxn>
                    <a:cxn ang="0">
                      <a:pos x="99" y="264"/>
                    </a:cxn>
                    <a:cxn ang="0">
                      <a:pos x="104" y="273"/>
                    </a:cxn>
                    <a:cxn ang="0">
                      <a:pos x="109" y="283"/>
                    </a:cxn>
                    <a:cxn ang="0">
                      <a:pos x="114" y="293"/>
                    </a:cxn>
                    <a:cxn ang="0">
                      <a:pos x="114" y="303"/>
                    </a:cxn>
                    <a:cxn ang="0">
                      <a:pos x="119" y="313"/>
                    </a:cxn>
                    <a:cxn ang="0">
                      <a:pos x="124" y="323"/>
                    </a:cxn>
                    <a:cxn ang="0">
                      <a:pos x="124" y="333"/>
                    </a:cxn>
                    <a:cxn ang="0">
                      <a:pos x="129" y="343"/>
                    </a:cxn>
                    <a:cxn ang="0">
                      <a:pos x="134" y="358"/>
                    </a:cxn>
                    <a:cxn ang="0">
                      <a:pos x="139" y="368"/>
                    </a:cxn>
                    <a:cxn ang="0">
                      <a:pos x="139" y="378"/>
                    </a:cxn>
                    <a:cxn ang="0">
                      <a:pos x="144" y="388"/>
                    </a:cxn>
                    <a:cxn ang="0">
                      <a:pos x="149" y="398"/>
                    </a:cxn>
                    <a:cxn ang="0">
                      <a:pos x="149" y="407"/>
                    </a:cxn>
                    <a:cxn ang="0">
                      <a:pos x="154" y="417"/>
                    </a:cxn>
                    <a:cxn ang="0">
                      <a:pos x="159" y="427"/>
                    </a:cxn>
                    <a:cxn ang="0">
                      <a:pos x="164" y="437"/>
                    </a:cxn>
                    <a:cxn ang="0">
                      <a:pos x="164" y="447"/>
                    </a:cxn>
                    <a:cxn ang="0">
                      <a:pos x="169" y="457"/>
                    </a:cxn>
                    <a:cxn ang="0">
                      <a:pos x="174" y="467"/>
                    </a:cxn>
                    <a:cxn ang="0">
                      <a:pos x="174" y="477"/>
                    </a:cxn>
                    <a:cxn ang="0">
                      <a:pos x="179" y="487"/>
                    </a:cxn>
                    <a:cxn ang="0">
                      <a:pos x="184" y="497"/>
                    </a:cxn>
                    <a:cxn ang="0">
                      <a:pos x="189" y="507"/>
                    </a:cxn>
                    <a:cxn ang="0">
                      <a:pos x="189" y="522"/>
                    </a:cxn>
                  </a:cxnLst>
                  <a:rect l="0" t="0" r="r" b="b"/>
                  <a:pathLst>
                    <a:path w="189" h="522">
                      <a:moveTo>
                        <a:pt x="0" y="0"/>
                      </a:moveTo>
                      <a:lnTo>
                        <a:pt x="5" y="10"/>
                      </a:lnTo>
                      <a:lnTo>
                        <a:pt x="10" y="20"/>
                      </a:lnTo>
                      <a:lnTo>
                        <a:pt x="10" y="25"/>
                      </a:lnTo>
                      <a:lnTo>
                        <a:pt x="15" y="35"/>
                      </a:lnTo>
                      <a:lnTo>
                        <a:pt x="20" y="45"/>
                      </a:lnTo>
                      <a:lnTo>
                        <a:pt x="25" y="55"/>
                      </a:lnTo>
                      <a:lnTo>
                        <a:pt x="25" y="65"/>
                      </a:lnTo>
                      <a:lnTo>
                        <a:pt x="30" y="70"/>
                      </a:lnTo>
                      <a:lnTo>
                        <a:pt x="35" y="80"/>
                      </a:lnTo>
                      <a:lnTo>
                        <a:pt x="35" y="90"/>
                      </a:lnTo>
                      <a:lnTo>
                        <a:pt x="40" y="100"/>
                      </a:lnTo>
                      <a:lnTo>
                        <a:pt x="45" y="110"/>
                      </a:lnTo>
                      <a:lnTo>
                        <a:pt x="50" y="120"/>
                      </a:lnTo>
                      <a:lnTo>
                        <a:pt x="50" y="129"/>
                      </a:lnTo>
                      <a:lnTo>
                        <a:pt x="54" y="139"/>
                      </a:lnTo>
                      <a:lnTo>
                        <a:pt x="59" y="149"/>
                      </a:lnTo>
                      <a:lnTo>
                        <a:pt x="59" y="159"/>
                      </a:lnTo>
                      <a:lnTo>
                        <a:pt x="64" y="164"/>
                      </a:lnTo>
                      <a:lnTo>
                        <a:pt x="69" y="174"/>
                      </a:lnTo>
                      <a:lnTo>
                        <a:pt x="74" y="184"/>
                      </a:lnTo>
                      <a:lnTo>
                        <a:pt x="74" y="194"/>
                      </a:lnTo>
                      <a:lnTo>
                        <a:pt x="79" y="204"/>
                      </a:lnTo>
                      <a:lnTo>
                        <a:pt x="84" y="214"/>
                      </a:lnTo>
                      <a:lnTo>
                        <a:pt x="89" y="224"/>
                      </a:lnTo>
                      <a:lnTo>
                        <a:pt x="89" y="234"/>
                      </a:lnTo>
                      <a:lnTo>
                        <a:pt x="94" y="244"/>
                      </a:lnTo>
                      <a:lnTo>
                        <a:pt x="99" y="254"/>
                      </a:lnTo>
                      <a:lnTo>
                        <a:pt x="99" y="264"/>
                      </a:lnTo>
                      <a:lnTo>
                        <a:pt x="104" y="273"/>
                      </a:lnTo>
                      <a:lnTo>
                        <a:pt x="109" y="283"/>
                      </a:lnTo>
                      <a:lnTo>
                        <a:pt x="114" y="293"/>
                      </a:lnTo>
                      <a:lnTo>
                        <a:pt x="114" y="303"/>
                      </a:lnTo>
                      <a:lnTo>
                        <a:pt x="119" y="313"/>
                      </a:lnTo>
                      <a:lnTo>
                        <a:pt x="124" y="323"/>
                      </a:lnTo>
                      <a:lnTo>
                        <a:pt x="124" y="333"/>
                      </a:lnTo>
                      <a:lnTo>
                        <a:pt x="129" y="343"/>
                      </a:lnTo>
                      <a:lnTo>
                        <a:pt x="134" y="358"/>
                      </a:lnTo>
                      <a:lnTo>
                        <a:pt x="139" y="368"/>
                      </a:lnTo>
                      <a:lnTo>
                        <a:pt x="139" y="378"/>
                      </a:lnTo>
                      <a:lnTo>
                        <a:pt x="144" y="388"/>
                      </a:lnTo>
                      <a:lnTo>
                        <a:pt x="149" y="398"/>
                      </a:lnTo>
                      <a:lnTo>
                        <a:pt x="149" y="407"/>
                      </a:lnTo>
                      <a:lnTo>
                        <a:pt x="154" y="417"/>
                      </a:lnTo>
                      <a:lnTo>
                        <a:pt x="159" y="427"/>
                      </a:lnTo>
                      <a:lnTo>
                        <a:pt x="164" y="437"/>
                      </a:lnTo>
                      <a:lnTo>
                        <a:pt x="164" y="447"/>
                      </a:lnTo>
                      <a:lnTo>
                        <a:pt x="169" y="457"/>
                      </a:lnTo>
                      <a:lnTo>
                        <a:pt x="174" y="467"/>
                      </a:lnTo>
                      <a:lnTo>
                        <a:pt x="174" y="477"/>
                      </a:lnTo>
                      <a:lnTo>
                        <a:pt x="179" y="487"/>
                      </a:lnTo>
                      <a:lnTo>
                        <a:pt x="184" y="497"/>
                      </a:lnTo>
                      <a:lnTo>
                        <a:pt x="189" y="507"/>
                      </a:lnTo>
                      <a:lnTo>
                        <a:pt x="189" y="522"/>
                      </a:lnTo>
                    </a:path>
                  </a:pathLst>
                </a:custGeom>
                <a:noFill/>
                <a:ln w="25400">
                  <a:solidFill>
                    <a:srgbClr val="C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3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11"/>
            <a:ext cx="8229600" cy="1143000"/>
          </a:xfrm>
        </p:spPr>
        <p:txBody>
          <a:bodyPr/>
          <a:lstStyle/>
          <a:p>
            <a:r>
              <a:rPr lang="en-US" sz="3200" dirty="0" smtClean="0"/>
              <a:t>Modulation efficiency and speed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248010" y="627642"/>
            <a:ext cx="2777765" cy="3183365"/>
            <a:chOff x="516241" y="1232431"/>
            <a:chExt cx="2777765" cy="3183365"/>
          </a:xfrm>
        </p:grpSpPr>
        <p:grpSp>
          <p:nvGrpSpPr>
            <p:cNvPr id="217" name="Group 216"/>
            <p:cNvGrpSpPr/>
            <p:nvPr/>
          </p:nvGrpSpPr>
          <p:grpSpPr>
            <a:xfrm>
              <a:off x="898999" y="2947987"/>
              <a:ext cx="2118741" cy="1257300"/>
              <a:chOff x="1779114" y="4010025"/>
              <a:chExt cx="2469914" cy="1257300"/>
            </a:xfrm>
          </p:grpSpPr>
          <p:cxnSp>
            <p:nvCxnSpPr>
              <p:cNvPr id="142" name="Straight Arrow Connector 141"/>
              <p:cNvCxnSpPr>
                <a:endCxn id="220" idx="1"/>
              </p:cNvCxnSpPr>
              <p:nvPr/>
            </p:nvCxnSpPr>
            <p:spPr bwMode="auto">
              <a:xfrm flipV="1">
                <a:off x="1779114" y="5142298"/>
                <a:ext cx="2469914" cy="95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45" name="Straight Arrow Connector 144"/>
              <p:cNvCxnSpPr/>
              <p:nvPr/>
            </p:nvCxnSpPr>
            <p:spPr bwMode="auto">
              <a:xfrm flipV="1">
                <a:off x="1819275" y="4010025"/>
                <a:ext cx="9525" cy="12573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216" name="Freeform 184"/>
            <p:cNvSpPr>
              <a:spLocks/>
            </p:cNvSpPr>
            <p:nvPr/>
          </p:nvSpPr>
          <p:spPr bwMode="auto">
            <a:xfrm>
              <a:off x="998788" y="2989650"/>
              <a:ext cx="1496762" cy="1100136"/>
            </a:xfrm>
            <a:custGeom>
              <a:avLst/>
              <a:gdLst>
                <a:gd name="T0" fmla="*/ 22 w 1459"/>
                <a:gd name="T1" fmla="*/ 1172 h 1173"/>
                <a:gd name="T2" fmla="*/ 51 w 1459"/>
                <a:gd name="T3" fmla="*/ 1169 h 1173"/>
                <a:gd name="T4" fmla="*/ 81 w 1459"/>
                <a:gd name="T5" fmla="*/ 1163 h 1173"/>
                <a:gd name="T6" fmla="*/ 110 w 1459"/>
                <a:gd name="T7" fmla="*/ 1155 h 1173"/>
                <a:gd name="T8" fmla="*/ 139 w 1459"/>
                <a:gd name="T9" fmla="*/ 1144 h 1173"/>
                <a:gd name="T10" fmla="*/ 168 w 1459"/>
                <a:gd name="T11" fmla="*/ 1132 h 1173"/>
                <a:gd name="T12" fmla="*/ 197 w 1459"/>
                <a:gd name="T13" fmla="*/ 1117 h 1173"/>
                <a:gd name="T14" fmla="*/ 226 w 1459"/>
                <a:gd name="T15" fmla="*/ 1101 h 1173"/>
                <a:gd name="T16" fmla="*/ 256 w 1459"/>
                <a:gd name="T17" fmla="*/ 1082 h 1173"/>
                <a:gd name="T18" fmla="*/ 285 w 1459"/>
                <a:gd name="T19" fmla="*/ 1061 h 1173"/>
                <a:gd name="T20" fmla="*/ 314 w 1459"/>
                <a:gd name="T21" fmla="*/ 1039 h 1173"/>
                <a:gd name="T22" fmla="*/ 343 w 1459"/>
                <a:gd name="T23" fmla="*/ 1014 h 1173"/>
                <a:gd name="T24" fmla="*/ 372 w 1459"/>
                <a:gd name="T25" fmla="*/ 988 h 1173"/>
                <a:gd name="T26" fmla="*/ 401 w 1459"/>
                <a:gd name="T27" fmla="*/ 961 h 1173"/>
                <a:gd name="T28" fmla="*/ 431 w 1459"/>
                <a:gd name="T29" fmla="*/ 931 h 1173"/>
                <a:gd name="T30" fmla="*/ 460 w 1459"/>
                <a:gd name="T31" fmla="*/ 901 h 1173"/>
                <a:gd name="T32" fmla="*/ 489 w 1459"/>
                <a:gd name="T33" fmla="*/ 869 h 1173"/>
                <a:gd name="T34" fmla="*/ 518 w 1459"/>
                <a:gd name="T35" fmla="*/ 836 h 1173"/>
                <a:gd name="T36" fmla="*/ 547 w 1459"/>
                <a:gd name="T37" fmla="*/ 803 h 1173"/>
                <a:gd name="T38" fmla="*/ 577 w 1459"/>
                <a:gd name="T39" fmla="*/ 768 h 1173"/>
                <a:gd name="T40" fmla="*/ 606 w 1459"/>
                <a:gd name="T41" fmla="*/ 733 h 1173"/>
                <a:gd name="T42" fmla="*/ 635 w 1459"/>
                <a:gd name="T43" fmla="*/ 697 h 1173"/>
                <a:gd name="T44" fmla="*/ 664 w 1459"/>
                <a:gd name="T45" fmla="*/ 660 h 1173"/>
                <a:gd name="T46" fmla="*/ 693 w 1459"/>
                <a:gd name="T47" fmla="*/ 624 h 1173"/>
                <a:gd name="T48" fmla="*/ 722 w 1459"/>
                <a:gd name="T49" fmla="*/ 587 h 1173"/>
                <a:gd name="T50" fmla="*/ 752 w 1459"/>
                <a:gd name="T51" fmla="*/ 550 h 1173"/>
                <a:gd name="T52" fmla="*/ 781 w 1459"/>
                <a:gd name="T53" fmla="*/ 513 h 1173"/>
                <a:gd name="T54" fmla="*/ 810 w 1459"/>
                <a:gd name="T55" fmla="*/ 477 h 1173"/>
                <a:gd name="T56" fmla="*/ 839 w 1459"/>
                <a:gd name="T57" fmla="*/ 441 h 1173"/>
                <a:gd name="T58" fmla="*/ 868 w 1459"/>
                <a:gd name="T59" fmla="*/ 406 h 1173"/>
                <a:gd name="T60" fmla="*/ 898 w 1459"/>
                <a:gd name="T61" fmla="*/ 371 h 1173"/>
                <a:gd name="T62" fmla="*/ 927 w 1459"/>
                <a:gd name="T63" fmla="*/ 337 h 1173"/>
                <a:gd name="T64" fmla="*/ 956 w 1459"/>
                <a:gd name="T65" fmla="*/ 304 h 1173"/>
                <a:gd name="T66" fmla="*/ 985 w 1459"/>
                <a:gd name="T67" fmla="*/ 272 h 1173"/>
                <a:gd name="T68" fmla="*/ 1014 w 1459"/>
                <a:gd name="T69" fmla="*/ 242 h 1173"/>
                <a:gd name="T70" fmla="*/ 1043 w 1459"/>
                <a:gd name="T71" fmla="*/ 213 h 1173"/>
                <a:gd name="T72" fmla="*/ 1073 w 1459"/>
                <a:gd name="T73" fmla="*/ 185 h 1173"/>
                <a:gd name="T74" fmla="*/ 1102 w 1459"/>
                <a:gd name="T75" fmla="*/ 159 h 1173"/>
                <a:gd name="T76" fmla="*/ 1131 w 1459"/>
                <a:gd name="T77" fmla="*/ 135 h 1173"/>
                <a:gd name="T78" fmla="*/ 1160 w 1459"/>
                <a:gd name="T79" fmla="*/ 112 h 1173"/>
                <a:gd name="T80" fmla="*/ 1189 w 1459"/>
                <a:gd name="T81" fmla="*/ 92 h 1173"/>
                <a:gd name="T82" fmla="*/ 1219 w 1459"/>
                <a:gd name="T83" fmla="*/ 73 h 1173"/>
                <a:gd name="T84" fmla="*/ 1248 w 1459"/>
                <a:gd name="T85" fmla="*/ 56 h 1173"/>
                <a:gd name="T86" fmla="*/ 1277 w 1459"/>
                <a:gd name="T87" fmla="*/ 41 h 1173"/>
                <a:gd name="T88" fmla="*/ 1306 w 1459"/>
                <a:gd name="T89" fmla="*/ 29 h 1173"/>
                <a:gd name="T90" fmla="*/ 1335 w 1459"/>
                <a:gd name="T91" fmla="*/ 19 h 1173"/>
                <a:gd name="T92" fmla="*/ 1364 w 1459"/>
                <a:gd name="T93" fmla="*/ 11 h 1173"/>
                <a:gd name="T94" fmla="*/ 1394 w 1459"/>
                <a:gd name="T95" fmla="*/ 5 h 1173"/>
                <a:gd name="T96" fmla="*/ 1423 w 1459"/>
                <a:gd name="T97" fmla="*/ 1 h 1173"/>
                <a:gd name="T98" fmla="*/ 1452 w 1459"/>
                <a:gd name="T99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9" h="1173">
                  <a:moveTo>
                    <a:pt x="0" y="1173"/>
                  </a:moveTo>
                  <a:lnTo>
                    <a:pt x="8" y="1173"/>
                  </a:lnTo>
                  <a:lnTo>
                    <a:pt x="15" y="1172"/>
                  </a:lnTo>
                  <a:lnTo>
                    <a:pt x="22" y="1172"/>
                  </a:lnTo>
                  <a:lnTo>
                    <a:pt x="30" y="1171"/>
                  </a:lnTo>
                  <a:lnTo>
                    <a:pt x="37" y="1171"/>
                  </a:lnTo>
                  <a:lnTo>
                    <a:pt x="44" y="1170"/>
                  </a:lnTo>
                  <a:lnTo>
                    <a:pt x="51" y="1169"/>
                  </a:lnTo>
                  <a:lnTo>
                    <a:pt x="59" y="1167"/>
                  </a:lnTo>
                  <a:lnTo>
                    <a:pt x="66" y="1166"/>
                  </a:lnTo>
                  <a:lnTo>
                    <a:pt x="73" y="1165"/>
                  </a:lnTo>
                  <a:lnTo>
                    <a:pt x="81" y="1163"/>
                  </a:lnTo>
                  <a:lnTo>
                    <a:pt x="88" y="1161"/>
                  </a:lnTo>
                  <a:lnTo>
                    <a:pt x="95" y="1159"/>
                  </a:lnTo>
                  <a:lnTo>
                    <a:pt x="103" y="1157"/>
                  </a:lnTo>
                  <a:lnTo>
                    <a:pt x="110" y="1155"/>
                  </a:lnTo>
                  <a:lnTo>
                    <a:pt x="117" y="1152"/>
                  </a:lnTo>
                  <a:lnTo>
                    <a:pt x="124" y="1150"/>
                  </a:lnTo>
                  <a:lnTo>
                    <a:pt x="132" y="1147"/>
                  </a:lnTo>
                  <a:lnTo>
                    <a:pt x="139" y="1144"/>
                  </a:lnTo>
                  <a:lnTo>
                    <a:pt x="146" y="1142"/>
                  </a:lnTo>
                  <a:lnTo>
                    <a:pt x="153" y="1138"/>
                  </a:lnTo>
                  <a:lnTo>
                    <a:pt x="161" y="1135"/>
                  </a:lnTo>
                  <a:lnTo>
                    <a:pt x="168" y="1132"/>
                  </a:lnTo>
                  <a:lnTo>
                    <a:pt x="176" y="1129"/>
                  </a:lnTo>
                  <a:lnTo>
                    <a:pt x="183" y="1125"/>
                  </a:lnTo>
                  <a:lnTo>
                    <a:pt x="190" y="1121"/>
                  </a:lnTo>
                  <a:lnTo>
                    <a:pt x="197" y="1117"/>
                  </a:lnTo>
                  <a:lnTo>
                    <a:pt x="205" y="1113"/>
                  </a:lnTo>
                  <a:lnTo>
                    <a:pt x="212" y="1109"/>
                  </a:lnTo>
                  <a:lnTo>
                    <a:pt x="219" y="1105"/>
                  </a:lnTo>
                  <a:lnTo>
                    <a:pt x="226" y="1101"/>
                  </a:lnTo>
                  <a:lnTo>
                    <a:pt x="234" y="1096"/>
                  </a:lnTo>
                  <a:lnTo>
                    <a:pt x="241" y="1091"/>
                  </a:lnTo>
                  <a:lnTo>
                    <a:pt x="248" y="1087"/>
                  </a:lnTo>
                  <a:lnTo>
                    <a:pt x="256" y="1082"/>
                  </a:lnTo>
                  <a:lnTo>
                    <a:pt x="263" y="1077"/>
                  </a:lnTo>
                  <a:lnTo>
                    <a:pt x="270" y="1072"/>
                  </a:lnTo>
                  <a:lnTo>
                    <a:pt x="278" y="1066"/>
                  </a:lnTo>
                  <a:lnTo>
                    <a:pt x="285" y="1061"/>
                  </a:lnTo>
                  <a:lnTo>
                    <a:pt x="292" y="1056"/>
                  </a:lnTo>
                  <a:lnTo>
                    <a:pt x="299" y="1050"/>
                  </a:lnTo>
                  <a:lnTo>
                    <a:pt x="307" y="1044"/>
                  </a:lnTo>
                  <a:lnTo>
                    <a:pt x="314" y="1039"/>
                  </a:lnTo>
                  <a:lnTo>
                    <a:pt x="321" y="1033"/>
                  </a:lnTo>
                  <a:lnTo>
                    <a:pt x="329" y="1027"/>
                  </a:lnTo>
                  <a:lnTo>
                    <a:pt x="336" y="1020"/>
                  </a:lnTo>
                  <a:lnTo>
                    <a:pt x="343" y="1014"/>
                  </a:lnTo>
                  <a:lnTo>
                    <a:pt x="351" y="1008"/>
                  </a:lnTo>
                  <a:lnTo>
                    <a:pt x="358" y="1001"/>
                  </a:lnTo>
                  <a:lnTo>
                    <a:pt x="365" y="995"/>
                  </a:lnTo>
                  <a:lnTo>
                    <a:pt x="372" y="988"/>
                  </a:lnTo>
                  <a:lnTo>
                    <a:pt x="380" y="981"/>
                  </a:lnTo>
                  <a:lnTo>
                    <a:pt x="387" y="975"/>
                  </a:lnTo>
                  <a:lnTo>
                    <a:pt x="394" y="968"/>
                  </a:lnTo>
                  <a:lnTo>
                    <a:pt x="401" y="961"/>
                  </a:lnTo>
                  <a:lnTo>
                    <a:pt x="409" y="953"/>
                  </a:lnTo>
                  <a:lnTo>
                    <a:pt x="416" y="946"/>
                  </a:lnTo>
                  <a:lnTo>
                    <a:pt x="424" y="939"/>
                  </a:lnTo>
                  <a:lnTo>
                    <a:pt x="431" y="931"/>
                  </a:lnTo>
                  <a:lnTo>
                    <a:pt x="438" y="924"/>
                  </a:lnTo>
                  <a:lnTo>
                    <a:pt x="445" y="916"/>
                  </a:lnTo>
                  <a:lnTo>
                    <a:pt x="453" y="909"/>
                  </a:lnTo>
                  <a:lnTo>
                    <a:pt x="460" y="901"/>
                  </a:lnTo>
                  <a:lnTo>
                    <a:pt x="467" y="893"/>
                  </a:lnTo>
                  <a:lnTo>
                    <a:pt x="474" y="885"/>
                  </a:lnTo>
                  <a:lnTo>
                    <a:pt x="482" y="877"/>
                  </a:lnTo>
                  <a:lnTo>
                    <a:pt x="489" y="869"/>
                  </a:lnTo>
                  <a:lnTo>
                    <a:pt x="496" y="861"/>
                  </a:lnTo>
                  <a:lnTo>
                    <a:pt x="504" y="853"/>
                  </a:lnTo>
                  <a:lnTo>
                    <a:pt x="511" y="845"/>
                  </a:lnTo>
                  <a:lnTo>
                    <a:pt x="518" y="836"/>
                  </a:lnTo>
                  <a:lnTo>
                    <a:pt x="526" y="828"/>
                  </a:lnTo>
                  <a:lnTo>
                    <a:pt x="533" y="820"/>
                  </a:lnTo>
                  <a:lnTo>
                    <a:pt x="540" y="811"/>
                  </a:lnTo>
                  <a:lnTo>
                    <a:pt x="547" y="803"/>
                  </a:lnTo>
                  <a:lnTo>
                    <a:pt x="555" y="794"/>
                  </a:lnTo>
                  <a:lnTo>
                    <a:pt x="562" y="785"/>
                  </a:lnTo>
                  <a:lnTo>
                    <a:pt x="569" y="777"/>
                  </a:lnTo>
                  <a:lnTo>
                    <a:pt x="577" y="768"/>
                  </a:lnTo>
                  <a:lnTo>
                    <a:pt x="584" y="759"/>
                  </a:lnTo>
                  <a:lnTo>
                    <a:pt x="591" y="750"/>
                  </a:lnTo>
                  <a:lnTo>
                    <a:pt x="599" y="742"/>
                  </a:lnTo>
                  <a:lnTo>
                    <a:pt x="606" y="733"/>
                  </a:lnTo>
                  <a:lnTo>
                    <a:pt x="613" y="724"/>
                  </a:lnTo>
                  <a:lnTo>
                    <a:pt x="620" y="715"/>
                  </a:lnTo>
                  <a:lnTo>
                    <a:pt x="628" y="706"/>
                  </a:lnTo>
                  <a:lnTo>
                    <a:pt x="635" y="697"/>
                  </a:lnTo>
                  <a:lnTo>
                    <a:pt x="642" y="687"/>
                  </a:lnTo>
                  <a:lnTo>
                    <a:pt x="650" y="678"/>
                  </a:lnTo>
                  <a:lnTo>
                    <a:pt x="657" y="669"/>
                  </a:lnTo>
                  <a:lnTo>
                    <a:pt x="664" y="660"/>
                  </a:lnTo>
                  <a:lnTo>
                    <a:pt x="671" y="651"/>
                  </a:lnTo>
                  <a:lnTo>
                    <a:pt x="679" y="642"/>
                  </a:lnTo>
                  <a:lnTo>
                    <a:pt x="686" y="633"/>
                  </a:lnTo>
                  <a:lnTo>
                    <a:pt x="693" y="624"/>
                  </a:lnTo>
                  <a:lnTo>
                    <a:pt x="701" y="614"/>
                  </a:lnTo>
                  <a:lnTo>
                    <a:pt x="708" y="605"/>
                  </a:lnTo>
                  <a:lnTo>
                    <a:pt x="715" y="596"/>
                  </a:lnTo>
                  <a:lnTo>
                    <a:pt x="722" y="587"/>
                  </a:lnTo>
                  <a:lnTo>
                    <a:pt x="730" y="577"/>
                  </a:lnTo>
                  <a:lnTo>
                    <a:pt x="737" y="568"/>
                  </a:lnTo>
                  <a:lnTo>
                    <a:pt x="744" y="559"/>
                  </a:lnTo>
                  <a:lnTo>
                    <a:pt x="752" y="550"/>
                  </a:lnTo>
                  <a:lnTo>
                    <a:pt x="759" y="541"/>
                  </a:lnTo>
                  <a:lnTo>
                    <a:pt x="766" y="531"/>
                  </a:lnTo>
                  <a:lnTo>
                    <a:pt x="774" y="522"/>
                  </a:lnTo>
                  <a:lnTo>
                    <a:pt x="781" y="513"/>
                  </a:lnTo>
                  <a:lnTo>
                    <a:pt x="788" y="504"/>
                  </a:lnTo>
                  <a:lnTo>
                    <a:pt x="795" y="495"/>
                  </a:lnTo>
                  <a:lnTo>
                    <a:pt x="803" y="486"/>
                  </a:lnTo>
                  <a:lnTo>
                    <a:pt x="810" y="477"/>
                  </a:lnTo>
                  <a:lnTo>
                    <a:pt x="817" y="468"/>
                  </a:lnTo>
                  <a:lnTo>
                    <a:pt x="825" y="459"/>
                  </a:lnTo>
                  <a:lnTo>
                    <a:pt x="832" y="450"/>
                  </a:lnTo>
                  <a:lnTo>
                    <a:pt x="839" y="441"/>
                  </a:lnTo>
                  <a:lnTo>
                    <a:pt x="847" y="432"/>
                  </a:lnTo>
                  <a:lnTo>
                    <a:pt x="854" y="423"/>
                  </a:lnTo>
                  <a:lnTo>
                    <a:pt x="861" y="414"/>
                  </a:lnTo>
                  <a:lnTo>
                    <a:pt x="868" y="406"/>
                  </a:lnTo>
                  <a:lnTo>
                    <a:pt x="876" y="397"/>
                  </a:lnTo>
                  <a:lnTo>
                    <a:pt x="883" y="388"/>
                  </a:lnTo>
                  <a:lnTo>
                    <a:pt x="890" y="379"/>
                  </a:lnTo>
                  <a:lnTo>
                    <a:pt x="898" y="371"/>
                  </a:lnTo>
                  <a:lnTo>
                    <a:pt x="905" y="362"/>
                  </a:lnTo>
                  <a:lnTo>
                    <a:pt x="912" y="354"/>
                  </a:lnTo>
                  <a:lnTo>
                    <a:pt x="919" y="345"/>
                  </a:lnTo>
                  <a:lnTo>
                    <a:pt x="927" y="337"/>
                  </a:lnTo>
                  <a:lnTo>
                    <a:pt x="934" y="329"/>
                  </a:lnTo>
                  <a:lnTo>
                    <a:pt x="941" y="320"/>
                  </a:lnTo>
                  <a:lnTo>
                    <a:pt x="949" y="312"/>
                  </a:lnTo>
                  <a:lnTo>
                    <a:pt x="956" y="304"/>
                  </a:lnTo>
                  <a:lnTo>
                    <a:pt x="963" y="296"/>
                  </a:lnTo>
                  <a:lnTo>
                    <a:pt x="970" y="288"/>
                  </a:lnTo>
                  <a:lnTo>
                    <a:pt x="978" y="280"/>
                  </a:lnTo>
                  <a:lnTo>
                    <a:pt x="985" y="272"/>
                  </a:lnTo>
                  <a:lnTo>
                    <a:pt x="992" y="265"/>
                  </a:lnTo>
                  <a:lnTo>
                    <a:pt x="1000" y="257"/>
                  </a:lnTo>
                  <a:lnTo>
                    <a:pt x="1007" y="249"/>
                  </a:lnTo>
                  <a:lnTo>
                    <a:pt x="1014" y="242"/>
                  </a:lnTo>
                  <a:lnTo>
                    <a:pt x="1022" y="235"/>
                  </a:lnTo>
                  <a:lnTo>
                    <a:pt x="1029" y="227"/>
                  </a:lnTo>
                  <a:lnTo>
                    <a:pt x="1036" y="220"/>
                  </a:lnTo>
                  <a:lnTo>
                    <a:pt x="1043" y="213"/>
                  </a:lnTo>
                  <a:lnTo>
                    <a:pt x="1051" y="206"/>
                  </a:lnTo>
                  <a:lnTo>
                    <a:pt x="1058" y="199"/>
                  </a:lnTo>
                  <a:lnTo>
                    <a:pt x="1065" y="192"/>
                  </a:lnTo>
                  <a:lnTo>
                    <a:pt x="1073" y="185"/>
                  </a:lnTo>
                  <a:lnTo>
                    <a:pt x="1080" y="179"/>
                  </a:lnTo>
                  <a:lnTo>
                    <a:pt x="1087" y="172"/>
                  </a:lnTo>
                  <a:lnTo>
                    <a:pt x="1094" y="165"/>
                  </a:lnTo>
                  <a:lnTo>
                    <a:pt x="1102" y="159"/>
                  </a:lnTo>
                  <a:lnTo>
                    <a:pt x="1109" y="153"/>
                  </a:lnTo>
                  <a:lnTo>
                    <a:pt x="1116" y="147"/>
                  </a:lnTo>
                  <a:lnTo>
                    <a:pt x="1124" y="141"/>
                  </a:lnTo>
                  <a:lnTo>
                    <a:pt x="1131" y="135"/>
                  </a:lnTo>
                  <a:lnTo>
                    <a:pt x="1138" y="129"/>
                  </a:lnTo>
                  <a:lnTo>
                    <a:pt x="1146" y="123"/>
                  </a:lnTo>
                  <a:lnTo>
                    <a:pt x="1153" y="118"/>
                  </a:lnTo>
                  <a:lnTo>
                    <a:pt x="1160" y="112"/>
                  </a:lnTo>
                  <a:lnTo>
                    <a:pt x="1167" y="107"/>
                  </a:lnTo>
                  <a:lnTo>
                    <a:pt x="1175" y="102"/>
                  </a:lnTo>
                  <a:lnTo>
                    <a:pt x="1182" y="96"/>
                  </a:lnTo>
                  <a:lnTo>
                    <a:pt x="1189" y="92"/>
                  </a:lnTo>
                  <a:lnTo>
                    <a:pt x="1197" y="87"/>
                  </a:lnTo>
                  <a:lnTo>
                    <a:pt x="1204" y="82"/>
                  </a:lnTo>
                  <a:lnTo>
                    <a:pt x="1211" y="77"/>
                  </a:lnTo>
                  <a:lnTo>
                    <a:pt x="1219" y="73"/>
                  </a:lnTo>
                  <a:lnTo>
                    <a:pt x="1226" y="68"/>
                  </a:lnTo>
                  <a:lnTo>
                    <a:pt x="1233" y="64"/>
                  </a:lnTo>
                  <a:lnTo>
                    <a:pt x="1240" y="60"/>
                  </a:lnTo>
                  <a:lnTo>
                    <a:pt x="1248" y="56"/>
                  </a:lnTo>
                  <a:lnTo>
                    <a:pt x="1255" y="52"/>
                  </a:lnTo>
                  <a:lnTo>
                    <a:pt x="1262" y="48"/>
                  </a:lnTo>
                  <a:lnTo>
                    <a:pt x="1270" y="45"/>
                  </a:lnTo>
                  <a:lnTo>
                    <a:pt x="1277" y="41"/>
                  </a:lnTo>
                  <a:lnTo>
                    <a:pt x="1284" y="38"/>
                  </a:lnTo>
                  <a:lnTo>
                    <a:pt x="1291" y="35"/>
                  </a:lnTo>
                  <a:lnTo>
                    <a:pt x="1299" y="32"/>
                  </a:lnTo>
                  <a:lnTo>
                    <a:pt x="1306" y="29"/>
                  </a:lnTo>
                  <a:lnTo>
                    <a:pt x="1313" y="26"/>
                  </a:lnTo>
                  <a:lnTo>
                    <a:pt x="1321" y="23"/>
                  </a:lnTo>
                  <a:lnTo>
                    <a:pt x="1328" y="21"/>
                  </a:lnTo>
                  <a:lnTo>
                    <a:pt x="1335" y="19"/>
                  </a:lnTo>
                  <a:lnTo>
                    <a:pt x="1342" y="16"/>
                  </a:lnTo>
                  <a:lnTo>
                    <a:pt x="1350" y="14"/>
                  </a:lnTo>
                  <a:lnTo>
                    <a:pt x="1357" y="12"/>
                  </a:lnTo>
                  <a:lnTo>
                    <a:pt x="1364" y="11"/>
                  </a:lnTo>
                  <a:lnTo>
                    <a:pt x="1372" y="9"/>
                  </a:lnTo>
                  <a:lnTo>
                    <a:pt x="1379" y="7"/>
                  </a:lnTo>
                  <a:lnTo>
                    <a:pt x="1386" y="6"/>
                  </a:lnTo>
                  <a:lnTo>
                    <a:pt x="1394" y="5"/>
                  </a:lnTo>
                  <a:lnTo>
                    <a:pt x="1401" y="4"/>
                  </a:lnTo>
                  <a:lnTo>
                    <a:pt x="1408" y="3"/>
                  </a:lnTo>
                  <a:lnTo>
                    <a:pt x="1415" y="2"/>
                  </a:lnTo>
                  <a:lnTo>
                    <a:pt x="1423" y="1"/>
                  </a:lnTo>
                  <a:lnTo>
                    <a:pt x="1430" y="1"/>
                  </a:lnTo>
                  <a:lnTo>
                    <a:pt x="1437" y="0"/>
                  </a:lnTo>
                  <a:lnTo>
                    <a:pt x="1445" y="0"/>
                  </a:lnTo>
                  <a:lnTo>
                    <a:pt x="1452" y="0"/>
                  </a:lnTo>
                  <a:lnTo>
                    <a:pt x="1459" y="0"/>
                  </a:lnTo>
                </a:path>
              </a:pathLst>
            </a:custGeom>
            <a:noFill/>
            <a:ln w="28575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017740" y="3916007"/>
              <a:ext cx="276266" cy="328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587" y="1232431"/>
              <a:ext cx="2608691" cy="1578150"/>
            </a:xfrm>
            <a:prstGeom prst="rect">
              <a:avLst/>
            </a:prstGeom>
          </p:spPr>
        </p:pic>
        <p:sp>
          <p:nvSpPr>
            <p:cNvPr id="223" name="TextBox 222"/>
            <p:cNvSpPr txBox="1"/>
            <p:nvPr/>
          </p:nvSpPr>
          <p:spPr>
            <a:xfrm>
              <a:off x="551502" y="270368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16241" y="389559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</a:t>
              </a:r>
              <a:r>
                <a:rPr lang="en-US" baseline="-25000" dirty="0"/>
                <a:t>+</a:t>
              </a:r>
              <a:endParaRPr lang="en-US" dirty="0"/>
            </a:p>
          </p:txBody>
        </p:sp>
        <p:cxnSp>
          <p:nvCxnSpPr>
            <p:cNvPr id="226" name="Straight Connector 225"/>
            <p:cNvCxnSpPr/>
            <p:nvPr/>
          </p:nvCxnSpPr>
          <p:spPr bwMode="auto">
            <a:xfrm flipH="1">
              <a:off x="2495550" y="2365245"/>
              <a:ext cx="19050" cy="1772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TextBox 226"/>
            <p:cNvSpPr txBox="1"/>
            <p:nvPr/>
          </p:nvSpPr>
          <p:spPr>
            <a:xfrm>
              <a:off x="2238714" y="40464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28" name="Freeform 184"/>
            <p:cNvSpPr>
              <a:spLocks/>
            </p:cNvSpPr>
            <p:nvPr/>
          </p:nvSpPr>
          <p:spPr bwMode="auto">
            <a:xfrm flipV="1">
              <a:off x="975957" y="2967989"/>
              <a:ext cx="1496762" cy="1100136"/>
            </a:xfrm>
            <a:custGeom>
              <a:avLst/>
              <a:gdLst>
                <a:gd name="T0" fmla="*/ 22 w 1459"/>
                <a:gd name="T1" fmla="*/ 1172 h 1173"/>
                <a:gd name="T2" fmla="*/ 51 w 1459"/>
                <a:gd name="T3" fmla="*/ 1169 h 1173"/>
                <a:gd name="T4" fmla="*/ 81 w 1459"/>
                <a:gd name="T5" fmla="*/ 1163 h 1173"/>
                <a:gd name="T6" fmla="*/ 110 w 1459"/>
                <a:gd name="T7" fmla="*/ 1155 h 1173"/>
                <a:gd name="T8" fmla="*/ 139 w 1459"/>
                <a:gd name="T9" fmla="*/ 1144 h 1173"/>
                <a:gd name="T10" fmla="*/ 168 w 1459"/>
                <a:gd name="T11" fmla="*/ 1132 h 1173"/>
                <a:gd name="T12" fmla="*/ 197 w 1459"/>
                <a:gd name="T13" fmla="*/ 1117 h 1173"/>
                <a:gd name="T14" fmla="*/ 226 w 1459"/>
                <a:gd name="T15" fmla="*/ 1101 h 1173"/>
                <a:gd name="T16" fmla="*/ 256 w 1459"/>
                <a:gd name="T17" fmla="*/ 1082 h 1173"/>
                <a:gd name="T18" fmla="*/ 285 w 1459"/>
                <a:gd name="T19" fmla="*/ 1061 h 1173"/>
                <a:gd name="T20" fmla="*/ 314 w 1459"/>
                <a:gd name="T21" fmla="*/ 1039 h 1173"/>
                <a:gd name="T22" fmla="*/ 343 w 1459"/>
                <a:gd name="T23" fmla="*/ 1014 h 1173"/>
                <a:gd name="T24" fmla="*/ 372 w 1459"/>
                <a:gd name="T25" fmla="*/ 988 h 1173"/>
                <a:gd name="T26" fmla="*/ 401 w 1459"/>
                <a:gd name="T27" fmla="*/ 961 h 1173"/>
                <a:gd name="T28" fmla="*/ 431 w 1459"/>
                <a:gd name="T29" fmla="*/ 931 h 1173"/>
                <a:gd name="T30" fmla="*/ 460 w 1459"/>
                <a:gd name="T31" fmla="*/ 901 h 1173"/>
                <a:gd name="T32" fmla="*/ 489 w 1459"/>
                <a:gd name="T33" fmla="*/ 869 h 1173"/>
                <a:gd name="T34" fmla="*/ 518 w 1459"/>
                <a:gd name="T35" fmla="*/ 836 h 1173"/>
                <a:gd name="T36" fmla="*/ 547 w 1459"/>
                <a:gd name="T37" fmla="*/ 803 h 1173"/>
                <a:gd name="T38" fmla="*/ 577 w 1459"/>
                <a:gd name="T39" fmla="*/ 768 h 1173"/>
                <a:gd name="T40" fmla="*/ 606 w 1459"/>
                <a:gd name="T41" fmla="*/ 733 h 1173"/>
                <a:gd name="T42" fmla="*/ 635 w 1459"/>
                <a:gd name="T43" fmla="*/ 697 h 1173"/>
                <a:gd name="T44" fmla="*/ 664 w 1459"/>
                <a:gd name="T45" fmla="*/ 660 h 1173"/>
                <a:gd name="T46" fmla="*/ 693 w 1459"/>
                <a:gd name="T47" fmla="*/ 624 h 1173"/>
                <a:gd name="T48" fmla="*/ 722 w 1459"/>
                <a:gd name="T49" fmla="*/ 587 h 1173"/>
                <a:gd name="T50" fmla="*/ 752 w 1459"/>
                <a:gd name="T51" fmla="*/ 550 h 1173"/>
                <a:gd name="T52" fmla="*/ 781 w 1459"/>
                <a:gd name="T53" fmla="*/ 513 h 1173"/>
                <a:gd name="T54" fmla="*/ 810 w 1459"/>
                <a:gd name="T55" fmla="*/ 477 h 1173"/>
                <a:gd name="T56" fmla="*/ 839 w 1459"/>
                <a:gd name="T57" fmla="*/ 441 h 1173"/>
                <a:gd name="T58" fmla="*/ 868 w 1459"/>
                <a:gd name="T59" fmla="*/ 406 h 1173"/>
                <a:gd name="T60" fmla="*/ 898 w 1459"/>
                <a:gd name="T61" fmla="*/ 371 h 1173"/>
                <a:gd name="T62" fmla="*/ 927 w 1459"/>
                <a:gd name="T63" fmla="*/ 337 h 1173"/>
                <a:gd name="T64" fmla="*/ 956 w 1459"/>
                <a:gd name="T65" fmla="*/ 304 h 1173"/>
                <a:gd name="T66" fmla="*/ 985 w 1459"/>
                <a:gd name="T67" fmla="*/ 272 h 1173"/>
                <a:gd name="T68" fmla="*/ 1014 w 1459"/>
                <a:gd name="T69" fmla="*/ 242 h 1173"/>
                <a:gd name="T70" fmla="*/ 1043 w 1459"/>
                <a:gd name="T71" fmla="*/ 213 h 1173"/>
                <a:gd name="T72" fmla="*/ 1073 w 1459"/>
                <a:gd name="T73" fmla="*/ 185 h 1173"/>
                <a:gd name="T74" fmla="*/ 1102 w 1459"/>
                <a:gd name="T75" fmla="*/ 159 h 1173"/>
                <a:gd name="T76" fmla="*/ 1131 w 1459"/>
                <a:gd name="T77" fmla="*/ 135 h 1173"/>
                <a:gd name="T78" fmla="*/ 1160 w 1459"/>
                <a:gd name="T79" fmla="*/ 112 h 1173"/>
                <a:gd name="T80" fmla="*/ 1189 w 1459"/>
                <a:gd name="T81" fmla="*/ 92 h 1173"/>
                <a:gd name="T82" fmla="*/ 1219 w 1459"/>
                <a:gd name="T83" fmla="*/ 73 h 1173"/>
                <a:gd name="T84" fmla="*/ 1248 w 1459"/>
                <a:gd name="T85" fmla="*/ 56 h 1173"/>
                <a:gd name="T86" fmla="*/ 1277 w 1459"/>
                <a:gd name="T87" fmla="*/ 41 h 1173"/>
                <a:gd name="T88" fmla="*/ 1306 w 1459"/>
                <a:gd name="T89" fmla="*/ 29 h 1173"/>
                <a:gd name="T90" fmla="*/ 1335 w 1459"/>
                <a:gd name="T91" fmla="*/ 19 h 1173"/>
                <a:gd name="T92" fmla="*/ 1364 w 1459"/>
                <a:gd name="T93" fmla="*/ 11 h 1173"/>
                <a:gd name="T94" fmla="*/ 1394 w 1459"/>
                <a:gd name="T95" fmla="*/ 5 h 1173"/>
                <a:gd name="T96" fmla="*/ 1423 w 1459"/>
                <a:gd name="T97" fmla="*/ 1 h 1173"/>
                <a:gd name="T98" fmla="*/ 1452 w 1459"/>
                <a:gd name="T99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9" h="1173">
                  <a:moveTo>
                    <a:pt x="0" y="1173"/>
                  </a:moveTo>
                  <a:lnTo>
                    <a:pt x="8" y="1173"/>
                  </a:lnTo>
                  <a:lnTo>
                    <a:pt x="15" y="1172"/>
                  </a:lnTo>
                  <a:lnTo>
                    <a:pt x="22" y="1172"/>
                  </a:lnTo>
                  <a:lnTo>
                    <a:pt x="30" y="1171"/>
                  </a:lnTo>
                  <a:lnTo>
                    <a:pt x="37" y="1171"/>
                  </a:lnTo>
                  <a:lnTo>
                    <a:pt x="44" y="1170"/>
                  </a:lnTo>
                  <a:lnTo>
                    <a:pt x="51" y="1169"/>
                  </a:lnTo>
                  <a:lnTo>
                    <a:pt x="59" y="1167"/>
                  </a:lnTo>
                  <a:lnTo>
                    <a:pt x="66" y="1166"/>
                  </a:lnTo>
                  <a:lnTo>
                    <a:pt x="73" y="1165"/>
                  </a:lnTo>
                  <a:lnTo>
                    <a:pt x="81" y="1163"/>
                  </a:lnTo>
                  <a:lnTo>
                    <a:pt x="88" y="1161"/>
                  </a:lnTo>
                  <a:lnTo>
                    <a:pt x="95" y="1159"/>
                  </a:lnTo>
                  <a:lnTo>
                    <a:pt x="103" y="1157"/>
                  </a:lnTo>
                  <a:lnTo>
                    <a:pt x="110" y="1155"/>
                  </a:lnTo>
                  <a:lnTo>
                    <a:pt x="117" y="1152"/>
                  </a:lnTo>
                  <a:lnTo>
                    <a:pt x="124" y="1150"/>
                  </a:lnTo>
                  <a:lnTo>
                    <a:pt x="132" y="1147"/>
                  </a:lnTo>
                  <a:lnTo>
                    <a:pt x="139" y="1144"/>
                  </a:lnTo>
                  <a:lnTo>
                    <a:pt x="146" y="1142"/>
                  </a:lnTo>
                  <a:lnTo>
                    <a:pt x="153" y="1138"/>
                  </a:lnTo>
                  <a:lnTo>
                    <a:pt x="161" y="1135"/>
                  </a:lnTo>
                  <a:lnTo>
                    <a:pt x="168" y="1132"/>
                  </a:lnTo>
                  <a:lnTo>
                    <a:pt x="176" y="1129"/>
                  </a:lnTo>
                  <a:lnTo>
                    <a:pt x="183" y="1125"/>
                  </a:lnTo>
                  <a:lnTo>
                    <a:pt x="190" y="1121"/>
                  </a:lnTo>
                  <a:lnTo>
                    <a:pt x="197" y="1117"/>
                  </a:lnTo>
                  <a:lnTo>
                    <a:pt x="205" y="1113"/>
                  </a:lnTo>
                  <a:lnTo>
                    <a:pt x="212" y="1109"/>
                  </a:lnTo>
                  <a:lnTo>
                    <a:pt x="219" y="1105"/>
                  </a:lnTo>
                  <a:lnTo>
                    <a:pt x="226" y="1101"/>
                  </a:lnTo>
                  <a:lnTo>
                    <a:pt x="234" y="1096"/>
                  </a:lnTo>
                  <a:lnTo>
                    <a:pt x="241" y="1091"/>
                  </a:lnTo>
                  <a:lnTo>
                    <a:pt x="248" y="1087"/>
                  </a:lnTo>
                  <a:lnTo>
                    <a:pt x="256" y="1082"/>
                  </a:lnTo>
                  <a:lnTo>
                    <a:pt x="263" y="1077"/>
                  </a:lnTo>
                  <a:lnTo>
                    <a:pt x="270" y="1072"/>
                  </a:lnTo>
                  <a:lnTo>
                    <a:pt x="278" y="1066"/>
                  </a:lnTo>
                  <a:lnTo>
                    <a:pt x="285" y="1061"/>
                  </a:lnTo>
                  <a:lnTo>
                    <a:pt x="292" y="1056"/>
                  </a:lnTo>
                  <a:lnTo>
                    <a:pt x="299" y="1050"/>
                  </a:lnTo>
                  <a:lnTo>
                    <a:pt x="307" y="1044"/>
                  </a:lnTo>
                  <a:lnTo>
                    <a:pt x="314" y="1039"/>
                  </a:lnTo>
                  <a:lnTo>
                    <a:pt x="321" y="1033"/>
                  </a:lnTo>
                  <a:lnTo>
                    <a:pt x="329" y="1027"/>
                  </a:lnTo>
                  <a:lnTo>
                    <a:pt x="336" y="1020"/>
                  </a:lnTo>
                  <a:lnTo>
                    <a:pt x="343" y="1014"/>
                  </a:lnTo>
                  <a:lnTo>
                    <a:pt x="351" y="1008"/>
                  </a:lnTo>
                  <a:lnTo>
                    <a:pt x="358" y="1001"/>
                  </a:lnTo>
                  <a:lnTo>
                    <a:pt x="365" y="995"/>
                  </a:lnTo>
                  <a:lnTo>
                    <a:pt x="372" y="988"/>
                  </a:lnTo>
                  <a:lnTo>
                    <a:pt x="380" y="981"/>
                  </a:lnTo>
                  <a:lnTo>
                    <a:pt x="387" y="975"/>
                  </a:lnTo>
                  <a:lnTo>
                    <a:pt x="394" y="968"/>
                  </a:lnTo>
                  <a:lnTo>
                    <a:pt x="401" y="961"/>
                  </a:lnTo>
                  <a:lnTo>
                    <a:pt x="409" y="953"/>
                  </a:lnTo>
                  <a:lnTo>
                    <a:pt x="416" y="946"/>
                  </a:lnTo>
                  <a:lnTo>
                    <a:pt x="424" y="939"/>
                  </a:lnTo>
                  <a:lnTo>
                    <a:pt x="431" y="931"/>
                  </a:lnTo>
                  <a:lnTo>
                    <a:pt x="438" y="924"/>
                  </a:lnTo>
                  <a:lnTo>
                    <a:pt x="445" y="916"/>
                  </a:lnTo>
                  <a:lnTo>
                    <a:pt x="453" y="909"/>
                  </a:lnTo>
                  <a:lnTo>
                    <a:pt x="460" y="901"/>
                  </a:lnTo>
                  <a:lnTo>
                    <a:pt x="467" y="893"/>
                  </a:lnTo>
                  <a:lnTo>
                    <a:pt x="474" y="885"/>
                  </a:lnTo>
                  <a:lnTo>
                    <a:pt x="482" y="877"/>
                  </a:lnTo>
                  <a:lnTo>
                    <a:pt x="489" y="869"/>
                  </a:lnTo>
                  <a:lnTo>
                    <a:pt x="496" y="861"/>
                  </a:lnTo>
                  <a:lnTo>
                    <a:pt x="504" y="853"/>
                  </a:lnTo>
                  <a:lnTo>
                    <a:pt x="511" y="845"/>
                  </a:lnTo>
                  <a:lnTo>
                    <a:pt x="518" y="836"/>
                  </a:lnTo>
                  <a:lnTo>
                    <a:pt x="526" y="828"/>
                  </a:lnTo>
                  <a:lnTo>
                    <a:pt x="533" y="820"/>
                  </a:lnTo>
                  <a:lnTo>
                    <a:pt x="540" y="811"/>
                  </a:lnTo>
                  <a:lnTo>
                    <a:pt x="547" y="803"/>
                  </a:lnTo>
                  <a:lnTo>
                    <a:pt x="555" y="794"/>
                  </a:lnTo>
                  <a:lnTo>
                    <a:pt x="562" y="785"/>
                  </a:lnTo>
                  <a:lnTo>
                    <a:pt x="569" y="777"/>
                  </a:lnTo>
                  <a:lnTo>
                    <a:pt x="577" y="768"/>
                  </a:lnTo>
                  <a:lnTo>
                    <a:pt x="584" y="759"/>
                  </a:lnTo>
                  <a:lnTo>
                    <a:pt x="591" y="750"/>
                  </a:lnTo>
                  <a:lnTo>
                    <a:pt x="599" y="742"/>
                  </a:lnTo>
                  <a:lnTo>
                    <a:pt x="606" y="733"/>
                  </a:lnTo>
                  <a:lnTo>
                    <a:pt x="613" y="724"/>
                  </a:lnTo>
                  <a:lnTo>
                    <a:pt x="620" y="715"/>
                  </a:lnTo>
                  <a:lnTo>
                    <a:pt x="628" y="706"/>
                  </a:lnTo>
                  <a:lnTo>
                    <a:pt x="635" y="697"/>
                  </a:lnTo>
                  <a:lnTo>
                    <a:pt x="642" y="687"/>
                  </a:lnTo>
                  <a:lnTo>
                    <a:pt x="650" y="678"/>
                  </a:lnTo>
                  <a:lnTo>
                    <a:pt x="657" y="669"/>
                  </a:lnTo>
                  <a:lnTo>
                    <a:pt x="664" y="660"/>
                  </a:lnTo>
                  <a:lnTo>
                    <a:pt x="671" y="651"/>
                  </a:lnTo>
                  <a:lnTo>
                    <a:pt x="679" y="642"/>
                  </a:lnTo>
                  <a:lnTo>
                    <a:pt x="686" y="633"/>
                  </a:lnTo>
                  <a:lnTo>
                    <a:pt x="693" y="624"/>
                  </a:lnTo>
                  <a:lnTo>
                    <a:pt x="701" y="614"/>
                  </a:lnTo>
                  <a:lnTo>
                    <a:pt x="708" y="605"/>
                  </a:lnTo>
                  <a:lnTo>
                    <a:pt x="715" y="596"/>
                  </a:lnTo>
                  <a:lnTo>
                    <a:pt x="722" y="587"/>
                  </a:lnTo>
                  <a:lnTo>
                    <a:pt x="730" y="577"/>
                  </a:lnTo>
                  <a:lnTo>
                    <a:pt x="737" y="568"/>
                  </a:lnTo>
                  <a:lnTo>
                    <a:pt x="744" y="559"/>
                  </a:lnTo>
                  <a:lnTo>
                    <a:pt x="752" y="550"/>
                  </a:lnTo>
                  <a:lnTo>
                    <a:pt x="759" y="541"/>
                  </a:lnTo>
                  <a:lnTo>
                    <a:pt x="766" y="531"/>
                  </a:lnTo>
                  <a:lnTo>
                    <a:pt x="774" y="522"/>
                  </a:lnTo>
                  <a:lnTo>
                    <a:pt x="781" y="513"/>
                  </a:lnTo>
                  <a:lnTo>
                    <a:pt x="788" y="504"/>
                  </a:lnTo>
                  <a:lnTo>
                    <a:pt x="795" y="495"/>
                  </a:lnTo>
                  <a:lnTo>
                    <a:pt x="803" y="486"/>
                  </a:lnTo>
                  <a:lnTo>
                    <a:pt x="810" y="477"/>
                  </a:lnTo>
                  <a:lnTo>
                    <a:pt x="817" y="468"/>
                  </a:lnTo>
                  <a:lnTo>
                    <a:pt x="825" y="459"/>
                  </a:lnTo>
                  <a:lnTo>
                    <a:pt x="832" y="450"/>
                  </a:lnTo>
                  <a:lnTo>
                    <a:pt x="839" y="441"/>
                  </a:lnTo>
                  <a:lnTo>
                    <a:pt x="847" y="432"/>
                  </a:lnTo>
                  <a:lnTo>
                    <a:pt x="854" y="423"/>
                  </a:lnTo>
                  <a:lnTo>
                    <a:pt x="861" y="414"/>
                  </a:lnTo>
                  <a:lnTo>
                    <a:pt x="868" y="406"/>
                  </a:lnTo>
                  <a:lnTo>
                    <a:pt x="876" y="397"/>
                  </a:lnTo>
                  <a:lnTo>
                    <a:pt x="883" y="388"/>
                  </a:lnTo>
                  <a:lnTo>
                    <a:pt x="890" y="379"/>
                  </a:lnTo>
                  <a:lnTo>
                    <a:pt x="898" y="371"/>
                  </a:lnTo>
                  <a:lnTo>
                    <a:pt x="905" y="362"/>
                  </a:lnTo>
                  <a:lnTo>
                    <a:pt x="912" y="354"/>
                  </a:lnTo>
                  <a:lnTo>
                    <a:pt x="919" y="345"/>
                  </a:lnTo>
                  <a:lnTo>
                    <a:pt x="927" y="337"/>
                  </a:lnTo>
                  <a:lnTo>
                    <a:pt x="934" y="329"/>
                  </a:lnTo>
                  <a:lnTo>
                    <a:pt x="941" y="320"/>
                  </a:lnTo>
                  <a:lnTo>
                    <a:pt x="949" y="312"/>
                  </a:lnTo>
                  <a:lnTo>
                    <a:pt x="956" y="304"/>
                  </a:lnTo>
                  <a:lnTo>
                    <a:pt x="963" y="296"/>
                  </a:lnTo>
                  <a:lnTo>
                    <a:pt x="970" y="288"/>
                  </a:lnTo>
                  <a:lnTo>
                    <a:pt x="978" y="280"/>
                  </a:lnTo>
                  <a:lnTo>
                    <a:pt x="985" y="272"/>
                  </a:lnTo>
                  <a:lnTo>
                    <a:pt x="992" y="265"/>
                  </a:lnTo>
                  <a:lnTo>
                    <a:pt x="1000" y="257"/>
                  </a:lnTo>
                  <a:lnTo>
                    <a:pt x="1007" y="249"/>
                  </a:lnTo>
                  <a:lnTo>
                    <a:pt x="1014" y="242"/>
                  </a:lnTo>
                  <a:lnTo>
                    <a:pt x="1022" y="235"/>
                  </a:lnTo>
                  <a:lnTo>
                    <a:pt x="1029" y="227"/>
                  </a:lnTo>
                  <a:lnTo>
                    <a:pt x="1036" y="220"/>
                  </a:lnTo>
                  <a:lnTo>
                    <a:pt x="1043" y="213"/>
                  </a:lnTo>
                  <a:lnTo>
                    <a:pt x="1051" y="206"/>
                  </a:lnTo>
                  <a:lnTo>
                    <a:pt x="1058" y="199"/>
                  </a:lnTo>
                  <a:lnTo>
                    <a:pt x="1065" y="192"/>
                  </a:lnTo>
                  <a:lnTo>
                    <a:pt x="1073" y="185"/>
                  </a:lnTo>
                  <a:lnTo>
                    <a:pt x="1080" y="179"/>
                  </a:lnTo>
                  <a:lnTo>
                    <a:pt x="1087" y="172"/>
                  </a:lnTo>
                  <a:lnTo>
                    <a:pt x="1094" y="165"/>
                  </a:lnTo>
                  <a:lnTo>
                    <a:pt x="1102" y="159"/>
                  </a:lnTo>
                  <a:lnTo>
                    <a:pt x="1109" y="153"/>
                  </a:lnTo>
                  <a:lnTo>
                    <a:pt x="1116" y="147"/>
                  </a:lnTo>
                  <a:lnTo>
                    <a:pt x="1124" y="141"/>
                  </a:lnTo>
                  <a:lnTo>
                    <a:pt x="1131" y="135"/>
                  </a:lnTo>
                  <a:lnTo>
                    <a:pt x="1138" y="129"/>
                  </a:lnTo>
                  <a:lnTo>
                    <a:pt x="1146" y="123"/>
                  </a:lnTo>
                  <a:lnTo>
                    <a:pt x="1153" y="118"/>
                  </a:lnTo>
                  <a:lnTo>
                    <a:pt x="1160" y="112"/>
                  </a:lnTo>
                  <a:lnTo>
                    <a:pt x="1167" y="107"/>
                  </a:lnTo>
                  <a:lnTo>
                    <a:pt x="1175" y="102"/>
                  </a:lnTo>
                  <a:lnTo>
                    <a:pt x="1182" y="96"/>
                  </a:lnTo>
                  <a:lnTo>
                    <a:pt x="1189" y="92"/>
                  </a:lnTo>
                  <a:lnTo>
                    <a:pt x="1197" y="87"/>
                  </a:lnTo>
                  <a:lnTo>
                    <a:pt x="1204" y="82"/>
                  </a:lnTo>
                  <a:lnTo>
                    <a:pt x="1211" y="77"/>
                  </a:lnTo>
                  <a:lnTo>
                    <a:pt x="1219" y="73"/>
                  </a:lnTo>
                  <a:lnTo>
                    <a:pt x="1226" y="68"/>
                  </a:lnTo>
                  <a:lnTo>
                    <a:pt x="1233" y="64"/>
                  </a:lnTo>
                  <a:lnTo>
                    <a:pt x="1240" y="60"/>
                  </a:lnTo>
                  <a:lnTo>
                    <a:pt x="1248" y="56"/>
                  </a:lnTo>
                  <a:lnTo>
                    <a:pt x="1255" y="52"/>
                  </a:lnTo>
                  <a:lnTo>
                    <a:pt x="1262" y="48"/>
                  </a:lnTo>
                  <a:lnTo>
                    <a:pt x="1270" y="45"/>
                  </a:lnTo>
                  <a:lnTo>
                    <a:pt x="1277" y="41"/>
                  </a:lnTo>
                  <a:lnTo>
                    <a:pt x="1284" y="38"/>
                  </a:lnTo>
                  <a:lnTo>
                    <a:pt x="1291" y="35"/>
                  </a:lnTo>
                  <a:lnTo>
                    <a:pt x="1299" y="32"/>
                  </a:lnTo>
                  <a:lnTo>
                    <a:pt x="1306" y="29"/>
                  </a:lnTo>
                  <a:lnTo>
                    <a:pt x="1313" y="26"/>
                  </a:lnTo>
                  <a:lnTo>
                    <a:pt x="1321" y="23"/>
                  </a:lnTo>
                  <a:lnTo>
                    <a:pt x="1328" y="21"/>
                  </a:lnTo>
                  <a:lnTo>
                    <a:pt x="1335" y="19"/>
                  </a:lnTo>
                  <a:lnTo>
                    <a:pt x="1342" y="16"/>
                  </a:lnTo>
                  <a:lnTo>
                    <a:pt x="1350" y="14"/>
                  </a:lnTo>
                  <a:lnTo>
                    <a:pt x="1357" y="12"/>
                  </a:lnTo>
                  <a:lnTo>
                    <a:pt x="1364" y="11"/>
                  </a:lnTo>
                  <a:lnTo>
                    <a:pt x="1372" y="9"/>
                  </a:lnTo>
                  <a:lnTo>
                    <a:pt x="1379" y="7"/>
                  </a:lnTo>
                  <a:lnTo>
                    <a:pt x="1386" y="6"/>
                  </a:lnTo>
                  <a:lnTo>
                    <a:pt x="1394" y="5"/>
                  </a:lnTo>
                  <a:lnTo>
                    <a:pt x="1401" y="4"/>
                  </a:lnTo>
                  <a:lnTo>
                    <a:pt x="1408" y="3"/>
                  </a:lnTo>
                  <a:lnTo>
                    <a:pt x="1415" y="2"/>
                  </a:lnTo>
                  <a:lnTo>
                    <a:pt x="1423" y="1"/>
                  </a:lnTo>
                  <a:lnTo>
                    <a:pt x="1430" y="1"/>
                  </a:lnTo>
                  <a:lnTo>
                    <a:pt x="1437" y="0"/>
                  </a:lnTo>
                  <a:lnTo>
                    <a:pt x="1445" y="0"/>
                  </a:lnTo>
                  <a:lnTo>
                    <a:pt x="1452" y="0"/>
                  </a:lnTo>
                  <a:lnTo>
                    <a:pt x="1459" y="0"/>
                  </a:lnTo>
                </a:path>
              </a:pathLst>
            </a:custGeom>
            <a:noFill/>
            <a:ln w="28575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229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71054"/>
              </p:ext>
            </p:extLst>
          </p:nvPr>
        </p:nvGraphicFramePr>
        <p:xfrm>
          <a:off x="3558828" y="1268229"/>
          <a:ext cx="1051272" cy="27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0" name="Equation" r:id="rId4" imgW="763715" imgH="200111" progId="Equation.DSMT4">
                  <p:embed/>
                </p:oleObj>
              </mc:Choice>
              <mc:Fallback>
                <p:oleObj name="Equation" r:id="rId4" imgW="763715" imgH="20011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8828" y="1268229"/>
                        <a:ext cx="1051272" cy="27538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1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" name="Object 2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083501"/>
              </p:ext>
            </p:extLst>
          </p:nvPr>
        </p:nvGraphicFramePr>
        <p:xfrm>
          <a:off x="5067009" y="1177321"/>
          <a:ext cx="1184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1" name="Equation" r:id="rId6" imgW="1183633" imgH="457088" progId="Equation.DSMT4">
                  <p:embed/>
                </p:oleObj>
              </mc:Choice>
              <mc:Fallback>
                <p:oleObj name="Equation" r:id="rId6" imgW="1183633" imgH="4570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7009" y="1177321"/>
                        <a:ext cx="1184275" cy="4572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44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" name="Object 2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33332"/>
              </p:ext>
            </p:extLst>
          </p:nvPr>
        </p:nvGraphicFramePr>
        <p:xfrm>
          <a:off x="6553200" y="1232431"/>
          <a:ext cx="1320800" cy="254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2" name="Equation" r:id="rId8" imgW="1136013" imgH="219186" progId="Equation.DSMT4">
                  <p:embed/>
                </p:oleObj>
              </mc:Choice>
              <mc:Fallback>
                <p:oleObj name="Equation" r:id="rId8" imgW="1136013" imgH="2191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1232431"/>
                        <a:ext cx="1320800" cy="254568"/>
                      </a:xfrm>
                      <a:prstGeom prst="rect">
                        <a:avLst/>
                      </a:prstGeom>
                      <a:solidFill>
                        <a:srgbClr val="00B0F0">
                          <a:alpha val="56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" name="Object 2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67008"/>
              </p:ext>
            </p:extLst>
          </p:nvPr>
        </p:nvGraphicFramePr>
        <p:xfrm>
          <a:off x="6665371" y="1537719"/>
          <a:ext cx="787109" cy="21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3" name="Equation" r:id="rId10" imgW="582256" imgH="161960" progId="Equation.DSMT4">
                  <p:embed/>
                </p:oleObj>
              </mc:Choice>
              <mc:Fallback>
                <p:oleObj name="Equation" r:id="rId10" imgW="582256" imgH="1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65371" y="1537719"/>
                        <a:ext cx="787109" cy="21876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42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" name="Object 2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149521"/>
              </p:ext>
            </p:extLst>
          </p:nvPr>
        </p:nvGraphicFramePr>
        <p:xfrm>
          <a:off x="3459863" y="1947409"/>
          <a:ext cx="468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4" name="Equation" r:id="rId12" imgW="4686550" imgH="504596" progId="Equation.DSMT4">
                  <p:embed/>
                </p:oleObj>
              </mc:Choice>
              <mc:Fallback>
                <p:oleObj name="Equation" r:id="rId12" imgW="4686550" imgH="5045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59863" y="1947409"/>
                        <a:ext cx="46863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" name="TextBox 235"/>
          <p:cNvSpPr txBox="1"/>
          <p:nvPr/>
        </p:nvSpPr>
        <p:spPr>
          <a:xfrm>
            <a:off x="3622768" y="2626116"/>
            <a:ext cx="4360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Complete power transfer-100% modulation</a:t>
            </a:r>
            <a:endParaRPr lang="en-US" sz="1600" b="1" dirty="0"/>
          </a:p>
        </p:txBody>
      </p:sp>
      <p:graphicFrame>
        <p:nvGraphicFramePr>
          <p:cNvPr id="237" name="Object 2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300515"/>
              </p:ext>
            </p:extLst>
          </p:nvPr>
        </p:nvGraphicFramePr>
        <p:xfrm>
          <a:off x="3558828" y="3180827"/>
          <a:ext cx="212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5" name="Equation" r:id="rId14" imgW="2120760" imgH="495000" progId="Equation.DSMT4">
                  <p:embed/>
                </p:oleObj>
              </mc:Choice>
              <mc:Fallback>
                <p:oleObj name="Equation" r:id="rId14" imgW="2120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58828" y="3180827"/>
                        <a:ext cx="2120900" cy="4953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  <a:alpha val="22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" name="Object 2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11470"/>
              </p:ext>
            </p:extLst>
          </p:nvPr>
        </p:nvGraphicFramePr>
        <p:xfrm>
          <a:off x="6395287" y="304521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36" name="Equation" r:id="rId16" imgW="1193012" imgH="457088" progId="Equation.DSMT4">
                  <p:embed/>
                </p:oleObj>
              </mc:Choice>
              <mc:Fallback>
                <p:oleObj name="Equation" r:id="rId16" imgW="1193012" imgH="45708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95287" y="3045210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" name="Group 245"/>
          <p:cNvGrpSpPr/>
          <p:nvPr/>
        </p:nvGrpSpPr>
        <p:grpSpPr>
          <a:xfrm>
            <a:off x="198797" y="3896930"/>
            <a:ext cx="3028590" cy="1190625"/>
            <a:chOff x="248010" y="4286250"/>
            <a:chExt cx="3028590" cy="1190625"/>
          </a:xfrm>
        </p:grpSpPr>
        <p:sp>
          <p:nvSpPr>
            <p:cNvPr id="245" name="Rounded Rectangle 244"/>
            <p:cNvSpPr/>
            <p:nvPr/>
          </p:nvSpPr>
          <p:spPr bwMode="auto">
            <a:xfrm>
              <a:off x="248010" y="4286250"/>
              <a:ext cx="3028590" cy="1190625"/>
            </a:xfrm>
            <a:prstGeom prst="roundRect">
              <a:avLst/>
            </a:prstGeom>
            <a:solidFill>
              <a:schemeClr val="accent1">
                <a:alpha val="32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21955" y="4344217"/>
              <a:ext cx="1648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Example: </a:t>
              </a:r>
              <a:r>
                <a:rPr lang="en-US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TeO</a:t>
              </a:r>
              <a:r>
                <a:rPr lang="en-US" baseline="-25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dirty="0"/>
            </a:p>
            <a:p>
              <a:r>
                <a:rPr lang="en-US" dirty="0" smtClean="0"/>
                <a:t> </a:t>
              </a:r>
              <a:endParaRPr lang="en-US" dirty="0"/>
            </a:p>
          </p:txBody>
        </p:sp>
        <p:graphicFrame>
          <p:nvGraphicFramePr>
            <p:cNvPr id="244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774495"/>
                </p:ext>
              </p:extLst>
            </p:nvPr>
          </p:nvGraphicFramePr>
          <p:xfrm>
            <a:off x="400051" y="4686683"/>
            <a:ext cx="2705100" cy="635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37" name="Equation" r:id="rId18" imgW="2705040" imgH="634680" progId="Equation.DSMT4">
                    <p:embed/>
                  </p:oleObj>
                </mc:Choice>
                <mc:Fallback>
                  <p:oleObj name="Equation" r:id="rId18" imgW="2705040" imgH="634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00051" y="4686683"/>
                          <a:ext cx="2705100" cy="635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0" name="Group 249"/>
          <p:cNvGrpSpPr/>
          <p:nvPr/>
        </p:nvGrpSpPr>
        <p:grpSpPr>
          <a:xfrm>
            <a:off x="3617414" y="3986659"/>
            <a:ext cx="2841625" cy="785047"/>
            <a:chOff x="3549650" y="4451221"/>
            <a:chExt cx="2841625" cy="785047"/>
          </a:xfrm>
        </p:grpSpPr>
        <p:sp>
          <p:nvSpPr>
            <p:cNvPr id="249" name="Rounded Rectangle 248"/>
            <p:cNvSpPr/>
            <p:nvPr/>
          </p:nvSpPr>
          <p:spPr bwMode="auto">
            <a:xfrm>
              <a:off x="3549650" y="4451221"/>
              <a:ext cx="2841625" cy="785047"/>
            </a:xfrm>
            <a:prstGeom prst="round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aphicFrame>
          <p:nvGraphicFramePr>
            <p:cNvPr id="247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265346"/>
                </p:ext>
              </p:extLst>
            </p:nvPr>
          </p:nvGraphicFramePr>
          <p:xfrm>
            <a:off x="3748097" y="4598738"/>
            <a:ext cx="1424836" cy="266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38" name="Equation" r:id="rId20" imgW="1068913" imgH="200111" progId="Equation.DSMT4">
                    <p:embed/>
                  </p:oleObj>
                </mc:Choice>
                <mc:Fallback>
                  <p:oleObj name="Equation" r:id="rId20" imgW="1068913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748097" y="4598738"/>
                          <a:ext cx="1424836" cy="266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8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986172"/>
                </p:ext>
              </p:extLst>
            </p:nvPr>
          </p:nvGraphicFramePr>
          <p:xfrm>
            <a:off x="3558828" y="4923816"/>
            <a:ext cx="2832447" cy="312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39" name="Equation" r:id="rId22" imgW="1985227" imgH="219186" progId="Equation.DSMT4">
                    <p:embed/>
                  </p:oleObj>
                </mc:Choice>
                <mc:Fallback>
                  <p:oleObj name="Equation" r:id="rId22" imgW="1985227" imgH="21918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558828" y="4923816"/>
                          <a:ext cx="2832447" cy="3124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" name="Objec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960342"/>
              </p:ext>
            </p:extLst>
          </p:nvPr>
        </p:nvGraphicFramePr>
        <p:xfrm>
          <a:off x="6789408" y="4108617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40" name="Equation" r:id="rId24" imgW="1842008" imgH="418937" progId="Equation.DSMT4">
                  <p:embed/>
                </p:oleObj>
              </mc:Choice>
              <mc:Fallback>
                <p:oleObj name="Equation" r:id="rId24" imgW="1842008" imgH="4189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89408" y="4108617"/>
                        <a:ext cx="1841500" cy="4191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7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" name="Group 255"/>
          <p:cNvGrpSpPr/>
          <p:nvPr/>
        </p:nvGrpSpPr>
        <p:grpSpPr>
          <a:xfrm>
            <a:off x="825810" y="5108325"/>
            <a:ext cx="7048190" cy="457200"/>
            <a:chOff x="825810" y="5670869"/>
            <a:chExt cx="7048190" cy="457200"/>
          </a:xfrm>
        </p:grpSpPr>
        <p:sp>
          <p:nvSpPr>
            <p:cNvPr id="253" name="Rectangle 252"/>
            <p:cNvSpPr/>
            <p:nvPr/>
          </p:nvSpPr>
          <p:spPr>
            <a:xfrm>
              <a:off x="825810" y="5722696"/>
              <a:ext cx="22893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 small acoustic powers</a:t>
              </a:r>
              <a:endParaRPr lang="en-US" sz="1600" dirty="0"/>
            </a:p>
          </p:txBody>
        </p:sp>
        <p:graphicFrame>
          <p:nvGraphicFramePr>
            <p:cNvPr id="254" name="Object 2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372059"/>
                </p:ext>
              </p:extLst>
            </p:nvPr>
          </p:nvGraphicFramePr>
          <p:xfrm>
            <a:off x="3227387" y="5670869"/>
            <a:ext cx="24431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41" name="Equation" r:id="rId26" imgW="2443384" imgH="457088" progId="Equation.DSMT4">
                    <p:embed/>
                  </p:oleObj>
                </mc:Choice>
                <mc:Fallback>
                  <p:oleObj name="Equation" r:id="rId26" imgW="2443384" imgH="457088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227387" y="5670869"/>
                          <a:ext cx="2443163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5" name="TextBox 254"/>
            <p:cNvSpPr txBox="1"/>
            <p:nvPr/>
          </p:nvSpPr>
          <p:spPr>
            <a:xfrm>
              <a:off x="5704816" y="5708863"/>
              <a:ext cx="21691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</a:t>
              </a:r>
              <a:r>
                <a:rPr lang="en-US" sz="1600" dirty="0" smtClean="0"/>
                <a:t>ame as Raman Nath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797" y="5699942"/>
            <a:ext cx="8945203" cy="397318"/>
            <a:chOff x="198797" y="5699942"/>
            <a:chExt cx="8945203" cy="397318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198797" y="5699942"/>
              <a:ext cx="8945203" cy="39731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98797" y="5699942"/>
              <a:ext cx="72186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Modulation speed: limited by the sound  transit time across the beam waist </a:t>
              </a:r>
              <a:r>
                <a:rPr lang="en-US" sz="1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6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8843098"/>
                </p:ext>
              </p:extLst>
            </p:nvPr>
          </p:nvGraphicFramePr>
          <p:xfrm>
            <a:off x="7346063" y="5728025"/>
            <a:ext cx="1600200" cy="282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42" name="Equation" r:id="rId28" imgW="1295280" imgH="228600" progId="Equation.DSMT4">
                    <p:embed/>
                  </p:oleObj>
                </mc:Choice>
                <mc:Fallback>
                  <p:oleObj name="Equation" r:id="rId28" imgW="1295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346063" y="5728025"/>
                          <a:ext cx="1600200" cy="2823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511572" y="6284418"/>
            <a:ext cx="2917819" cy="573582"/>
            <a:chOff x="511572" y="6284418"/>
            <a:chExt cx="2917819" cy="573582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511572" y="6284418"/>
              <a:ext cx="2917819" cy="57358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044" y="632669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</a:t>
              </a:r>
              <a:endParaRPr lang="en-US" dirty="0"/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432433"/>
                </p:ext>
              </p:extLst>
            </p:nvPr>
          </p:nvGraphicFramePr>
          <p:xfrm>
            <a:off x="1061350" y="6363239"/>
            <a:ext cx="1036879" cy="296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43" name="Equation" r:id="rId30" imgW="799920" imgH="228600" progId="Equation.DSMT4">
                    <p:embed/>
                  </p:oleObj>
                </mc:Choice>
                <mc:Fallback>
                  <p:oleObj name="Equation" r:id="rId30" imgW="7999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61350" y="6363239"/>
                          <a:ext cx="1036879" cy="2962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662434"/>
                </p:ext>
              </p:extLst>
            </p:nvPr>
          </p:nvGraphicFramePr>
          <p:xfrm>
            <a:off x="2213584" y="6384389"/>
            <a:ext cx="1100451" cy="253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2144" name="Equation" r:id="rId32" imgW="990360" imgH="228600" progId="Equation.DSMT4">
                    <p:embed/>
                  </p:oleObj>
                </mc:Choice>
                <mc:Fallback>
                  <p:oleObj name="Equation" r:id="rId32" imgW="9903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213584" y="6384389"/>
                          <a:ext cx="1100451" cy="2539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6197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Effect of Strain</a:t>
            </a:r>
            <a:endParaRPr lang="en-US" sz="2800" dirty="0"/>
          </a:p>
        </p:txBody>
      </p:sp>
      <p:grpSp>
        <p:nvGrpSpPr>
          <p:cNvPr id="210" name="Group 209"/>
          <p:cNvGrpSpPr/>
          <p:nvPr/>
        </p:nvGrpSpPr>
        <p:grpSpPr>
          <a:xfrm>
            <a:off x="304800" y="889000"/>
            <a:ext cx="2209800" cy="2209800"/>
            <a:chOff x="304800" y="889000"/>
            <a:chExt cx="2209800" cy="2209800"/>
          </a:xfrm>
        </p:grpSpPr>
        <p:grpSp>
          <p:nvGrpSpPr>
            <p:cNvPr id="32" name="Group 31"/>
            <p:cNvGrpSpPr/>
            <p:nvPr/>
          </p:nvGrpSpPr>
          <p:grpSpPr>
            <a:xfrm>
              <a:off x="304800" y="889000"/>
              <a:ext cx="2209800" cy="2209800"/>
              <a:chOff x="1600200" y="4191000"/>
              <a:chExt cx="2209800" cy="2209800"/>
            </a:xfrm>
          </p:grpSpPr>
          <p:grpSp>
            <p:nvGrpSpPr>
              <p:cNvPr id="33" name="Group 169"/>
              <p:cNvGrpSpPr/>
              <p:nvPr/>
            </p:nvGrpSpPr>
            <p:grpSpPr>
              <a:xfrm>
                <a:off x="2590800" y="5105400"/>
                <a:ext cx="304800" cy="369332"/>
                <a:chOff x="838200" y="5181600"/>
                <a:chExt cx="304800" cy="369332"/>
              </a:xfrm>
            </p:grpSpPr>
            <p:sp>
              <p:nvSpPr>
                <p:cNvPr id="58" name="Oval 57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4" name="Group 172"/>
              <p:cNvGrpSpPr/>
              <p:nvPr/>
            </p:nvGrpSpPr>
            <p:grpSpPr>
              <a:xfrm>
                <a:off x="34290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6" name="Oval 55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5" name="Group 173"/>
              <p:cNvGrpSpPr/>
              <p:nvPr/>
            </p:nvGrpSpPr>
            <p:grpSpPr>
              <a:xfrm>
                <a:off x="1600200" y="51054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4" name="Oval 53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6" name="Group 176"/>
              <p:cNvGrpSpPr/>
              <p:nvPr/>
            </p:nvGrpSpPr>
            <p:grpSpPr>
              <a:xfrm>
                <a:off x="16764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52" name="Oval 5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7" name="Group 179"/>
              <p:cNvGrpSpPr/>
              <p:nvPr/>
            </p:nvGrpSpPr>
            <p:grpSpPr>
              <a:xfrm>
                <a:off x="2514600" y="6019800"/>
                <a:ext cx="381000" cy="381000"/>
                <a:chOff x="5562600" y="4648200"/>
                <a:chExt cx="381000" cy="381000"/>
              </a:xfrm>
            </p:grpSpPr>
            <p:sp>
              <p:nvSpPr>
                <p:cNvPr id="50" name="Oval 49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8" name="Group 182"/>
              <p:cNvGrpSpPr/>
              <p:nvPr/>
            </p:nvGrpSpPr>
            <p:grpSpPr>
              <a:xfrm>
                <a:off x="3505200" y="6019800"/>
                <a:ext cx="304800" cy="369332"/>
                <a:chOff x="838200" y="5181600"/>
                <a:chExt cx="304800" cy="369332"/>
              </a:xfrm>
            </p:grpSpPr>
            <p:sp>
              <p:nvSpPr>
                <p:cNvPr id="48" name="Oval 47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39" name="Group 185"/>
              <p:cNvGrpSpPr/>
              <p:nvPr/>
            </p:nvGrpSpPr>
            <p:grpSpPr>
              <a:xfrm>
                <a:off x="16002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46" name="Oval 45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40" name="Group 188"/>
              <p:cNvGrpSpPr/>
              <p:nvPr/>
            </p:nvGrpSpPr>
            <p:grpSpPr>
              <a:xfrm>
                <a:off x="2438400" y="4191000"/>
                <a:ext cx="381000" cy="381000"/>
                <a:chOff x="5562600" y="4648200"/>
                <a:chExt cx="381000" cy="381000"/>
              </a:xfrm>
            </p:grpSpPr>
            <p:sp>
              <p:nvSpPr>
                <p:cNvPr id="44" name="Oval 43"/>
                <p:cNvSpPr/>
                <p:nvPr/>
              </p:nvSpPr>
              <p:spPr bwMode="auto">
                <a:xfrm>
                  <a:off x="5562600" y="4648200"/>
                  <a:ext cx="381000" cy="381000"/>
                </a:xfrm>
                <a:prstGeom prst="ellipse">
                  <a:avLst/>
                </a:prstGeom>
                <a:solidFill>
                  <a:srgbClr val="0033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5638800" y="46482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  <p:grpSp>
            <p:nvGrpSpPr>
              <p:cNvPr id="41" name="Group 191"/>
              <p:cNvGrpSpPr/>
              <p:nvPr/>
            </p:nvGrpSpPr>
            <p:grpSpPr>
              <a:xfrm>
                <a:off x="3429000" y="4191000"/>
                <a:ext cx="304800" cy="369332"/>
                <a:chOff x="838200" y="5181600"/>
                <a:chExt cx="304800" cy="369332"/>
              </a:xfrm>
            </p:grpSpPr>
            <p:sp>
              <p:nvSpPr>
                <p:cNvPr id="42" name="Oval 41"/>
                <p:cNvSpPr/>
                <p:nvPr/>
              </p:nvSpPr>
              <p:spPr bwMode="auto">
                <a:xfrm>
                  <a:off x="838200" y="5181600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  <a:ln w="9525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838200" y="518160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solidFill>
                      <a:srgbClr val="FFFF00"/>
                    </a:solidFill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914400" y="1270000"/>
              <a:ext cx="1550883" cy="1219200"/>
              <a:chOff x="2209800" y="4572000"/>
              <a:chExt cx="1550883" cy="1219200"/>
            </a:xfrm>
          </p:grpSpPr>
          <p:sp>
            <p:nvSpPr>
              <p:cNvPr id="61" name="Oval 60"/>
              <p:cNvSpPr/>
              <p:nvPr/>
            </p:nvSpPr>
            <p:spPr bwMode="auto">
              <a:xfrm>
                <a:off x="2209800" y="4724400"/>
                <a:ext cx="1066800" cy="1066800"/>
              </a:xfrm>
              <a:prstGeom prst="ellipse">
                <a:avLst/>
              </a:prstGeom>
              <a:solidFill>
                <a:srgbClr val="00B0F0">
                  <a:alpha val="4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819400" y="45720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e-cloud</a:t>
                </a:r>
                <a:endParaRPr lang="en-US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14400" y="1407160"/>
              <a:ext cx="1493520" cy="666474"/>
              <a:chOff x="2209800" y="4709160"/>
              <a:chExt cx="1493520" cy="666474"/>
            </a:xfrm>
          </p:grpSpPr>
          <p:grpSp>
            <p:nvGrpSpPr>
              <p:cNvPr id="64" name="Group 58"/>
              <p:cNvGrpSpPr/>
              <p:nvPr/>
            </p:nvGrpSpPr>
            <p:grpSpPr>
              <a:xfrm>
                <a:off x="27432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81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89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3" name="Curved Connector 9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4" name="Curved Connector 9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90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91" name="Curved Connector 9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92" name="Curved Connector 9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82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83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7" name="Curved Connector 8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8" name="Curved Connector 8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84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85" name="Curved Connector 8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6" name="Curved Connector 8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65" name="Group 58"/>
              <p:cNvGrpSpPr/>
              <p:nvPr/>
            </p:nvGrpSpPr>
            <p:grpSpPr>
              <a:xfrm>
                <a:off x="2209800" y="518160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67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75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9" name="Curved Connector 7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80" name="Curved Connector 7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76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7" name="Curved Connector 7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8" name="Curved Connector 7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68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69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3" name="Curved Connector 7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4" name="Curved Connector 7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70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71" name="Curved Connector 7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72" name="Curved Connector 7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66" name="TextBox 65"/>
              <p:cNvSpPr txBox="1"/>
              <p:nvPr/>
            </p:nvSpPr>
            <p:spPr>
              <a:xfrm>
                <a:off x="2331720" y="470916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Ky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295400" y="1423184"/>
              <a:ext cx="741680" cy="1280547"/>
              <a:chOff x="2590800" y="4725184"/>
              <a:chExt cx="741680" cy="1280547"/>
            </a:xfrm>
          </p:grpSpPr>
          <p:grpSp>
            <p:nvGrpSpPr>
              <p:cNvPr id="96" name="Group 58"/>
              <p:cNvGrpSpPr/>
              <p:nvPr/>
            </p:nvGrpSpPr>
            <p:grpSpPr>
              <a:xfrm rot="16200000">
                <a:off x="2476892" y="4839092"/>
                <a:ext cx="456416" cy="228600"/>
                <a:chOff x="1447800" y="533400"/>
                <a:chExt cx="6705600" cy="381000"/>
              </a:xfrm>
            </p:grpSpPr>
            <p:grpSp>
              <p:nvGrpSpPr>
                <p:cNvPr id="113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2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5" name="Curved Connector 12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6" name="Curved Connector 12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2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23" name="Curved Connector 12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4" name="Curved Connector 12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14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15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9" name="Curved Connector 11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0" name="Curved Connector 11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16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7" name="Curved Connector 11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8" name="Curved Connector 11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97" name="Group 58"/>
              <p:cNvGrpSpPr/>
              <p:nvPr/>
            </p:nvGrpSpPr>
            <p:grpSpPr>
              <a:xfrm rot="16200000">
                <a:off x="2459609" y="5465191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99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0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11" name="Curved Connector 11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2" name="Curved Connector 11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0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9" name="Curved Connector 10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10" name="Curved Connector 10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100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10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5" name="Curved Connector 10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6" name="Curved Connector 10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10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103" name="Curved Connector 10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04" name="Curved Connector 10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sp>
            <p:nvSpPr>
              <p:cNvPr id="98" name="TextBox 97"/>
              <p:cNvSpPr txBox="1"/>
              <p:nvPr/>
            </p:nvSpPr>
            <p:spPr>
              <a:xfrm>
                <a:off x="2799080" y="53594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Kx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</p:grpSp>
      <p:grpSp>
        <p:nvGrpSpPr>
          <p:cNvPr id="211" name="Group 210"/>
          <p:cNvGrpSpPr/>
          <p:nvPr/>
        </p:nvGrpSpPr>
        <p:grpSpPr>
          <a:xfrm>
            <a:off x="151036" y="3799840"/>
            <a:ext cx="3506360" cy="3313331"/>
            <a:chOff x="94537" y="3544669"/>
            <a:chExt cx="3506360" cy="3313331"/>
          </a:xfrm>
        </p:grpSpPr>
        <p:sp>
          <p:nvSpPr>
            <p:cNvPr id="132" name="Rectangle 7"/>
            <p:cNvSpPr>
              <a:spLocks noChangeArrowheads="1"/>
            </p:cNvSpPr>
            <p:nvPr/>
          </p:nvSpPr>
          <p:spPr bwMode="auto">
            <a:xfrm>
              <a:off x="94537" y="3759708"/>
              <a:ext cx="3506360" cy="225475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233680" y="3544669"/>
              <a:ext cx="3302000" cy="3313331"/>
              <a:chOff x="1955800" y="381000"/>
              <a:chExt cx="3302000" cy="3313331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2971800" y="304800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-U</a:t>
                </a:r>
                <a:r>
                  <a:rPr lang="en-US" baseline="-25000" dirty="0" smtClean="0"/>
                  <a:t>0</a:t>
                </a:r>
                <a:endParaRPr lang="en-US" dirty="0" smtClean="0"/>
              </a:p>
              <a:p>
                <a:endParaRPr lang="en-US" dirty="0"/>
              </a:p>
            </p:txBody>
          </p:sp>
          <p:grpSp>
            <p:nvGrpSpPr>
              <p:cNvPr id="136" name="Group 82"/>
              <p:cNvGrpSpPr/>
              <p:nvPr/>
            </p:nvGrpSpPr>
            <p:grpSpPr>
              <a:xfrm>
                <a:off x="1955800" y="381000"/>
                <a:ext cx="3302000" cy="3124200"/>
                <a:chOff x="1955800" y="381000"/>
                <a:chExt cx="3302000" cy="3124200"/>
              </a:xfrm>
            </p:grpSpPr>
            <p:sp>
              <p:nvSpPr>
                <p:cNvPr id="137" name="Freeform 66"/>
                <p:cNvSpPr>
                  <a:spLocks/>
                </p:cNvSpPr>
                <p:nvPr/>
              </p:nvSpPr>
              <p:spPr bwMode="auto">
                <a:xfrm>
                  <a:off x="2483172" y="864108"/>
                  <a:ext cx="1924763" cy="225475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5" y="80"/>
                    </a:cxn>
                    <a:cxn ang="0">
                      <a:pos x="55" y="288"/>
                    </a:cxn>
                    <a:cxn ang="0">
                      <a:pos x="89" y="492"/>
                    </a:cxn>
                    <a:cxn ang="0">
                      <a:pos x="129" y="685"/>
                    </a:cxn>
                    <a:cxn ang="0">
                      <a:pos x="164" y="869"/>
                    </a:cxn>
                    <a:cxn ang="0">
                      <a:pos x="204" y="1048"/>
                    </a:cxn>
                    <a:cxn ang="0">
                      <a:pos x="238" y="1216"/>
                    </a:cxn>
                    <a:cxn ang="0">
                      <a:pos x="278" y="1380"/>
                    </a:cxn>
                    <a:cxn ang="0">
                      <a:pos x="313" y="1534"/>
                    </a:cxn>
                    <a:cxn ang="0">
                      <a:pos x="353" y="1678"/>
                    </a:cxn>
                    <a:cxn ang="0">
                      <a:pos x="387" y="1817"/>
                    </a:cxn>
                    <a:cxn ang="0">
                      <a:pos x="422" y="1946"/>
                    </a:cxn>
                    <a:cxn ang="0">
                      <a:pos x="462" y="2070"/>
                    </a:cxn>
                    <a:cxn ang="0">
                      <a:pos x="497" y="2185"/>
                    </a:cxn>
                    <a:cxn ang="0">
                      <a:pos x="536" y="2289"/>
                    </a:cxn>
                    <a:cxn ang="0">
                      <a:pos x="571" y="2388"/>
                    </a:cxn>
                    <a:cxn ang="0">
                      <a:pos x="611" y="2478"/>
                    </a:cxn>
                    <a:cxn ang="0">
                      <a:pos x="646" y="2562"/>
                    </a:cxn>
                    <a:cxn ang="0">
                      <a:pos x="685" y="2636"/>
                    </a:cxn>
                    <a:cxn ang="0">
                      <a:pos x="720" y="2706"/>
                    </a:cxn>
                    <a:cxn ang="0">
                      <a:pos x="760" y="2765"/>
                    </a:cxn>
                    <a:cxn ang="0">
                      <a:pos x="795" y="2815"/>
                    </a:cxn>
                    <a:cxn ang="0">
                      <a:pos x="834" y="2860"/>
                    </a:cxn>
                    <a:cxn ang="0">
                      <a:pos x="869" y="2895"/>
                    </a:cxn>
                    <a:cxn ang="0">
                      <a:pos x="909" y="2919"/>
                    </a:cxn>
                    <a:cxn ang="0">
                      <a:pos x="943" y="2939"/>
                    </a:cxn>
                    <a:cxn ang="0">
                      <a:pos x="983" y="2954"/>
                    </a:cxn>
                    <a:cxn ang="0">
                      <a:pos x="1018" y="2959"/>
                    </a:cxn>
                    <a:cxn ang="0">
                      <a:pos x="1053" y="2954"/>
                    </a:cxn>
                    <a:cxn ang="0">
                      <a:pos x="1092" y="2939"/>
                    </a:cxn>
                    <a:cxn ang="0">
                      <a:pos x="1127" y="2919"/>
                    </a:cxn>
                    <a:cxn ang="0">
                      <a:pos x="1167" y="2895"/>
                    </a:cxn>
                    <a:cxn ang="0">
                      <a:pos x="1202" y="2860"/>
                    </a:cxn>
                    <a:cxn ang="0">
                      <a:pos x="1241" y="2815"/>
                    </a:cxn>
                    <a:cxn ang="0">
                      <a:pos x="1276" y="2765"/>
                    </a:cxn>
                    <a:cxn ang="0">
                      <a:pos x="1316" y="2706"/>
                    </a:cxn>
                    <a:cxn ang="0">
                      <a:pos x="1351" y="2636"/>
                    </a:cxn>
                    <a:cxn ang="0">
                      <a:pos x="1390" y="2562"/>
                    </a:cxn>
                    <a:cxn ang="0">
                      <a:pos x="1425" y="2478"/>
                    </a:cxn>
                    <a:cxn ang="0">
                      <a:pos x="1465" y="2388"/>
                    </a:cxn>
                    <a:cxn ang="0">
                      <a:pos x="1500" y="2289"/>
                    </a:cxn>
                    <a:cxn ang="0">
                      <a:pos x="1539" y="2185"/>
                    </a:cxn>
                    <a:cxn ang="0">
                      <a:pos x="1574" y="2070"/>
                    </a:cxn>
                    <a:cxn ang="0">
                      <a:pos x="1614" y="1946"/>
                    </a:cxn>
                    <a:cxn ang="0">
                      <a:pos x="1649" y="1817"/>
                    </a:cxn>
                    <a:cxn ang="0">
                      <a:pos x="1683" y="1678"/>
                    </a:cxn>
                    <a:cxn ang="0">
                      <a:pos x="1723" y="1534"/>
                    </a:cxn>
                    <a:cxn ang="0">
                      <a:pos x="1758" y="1380"/>
                    </a:cxn>
                    <a:cxn ang="0">
                      <a:pos x="1798" y="1216"/>
                    </a:cxn>
                    <a:cxn ang="0">
                      <a:pos x="1832" y="1048"/>
                    </a:cxn>
                    <a:cxn ang="0">
                      <a:pos x="1872" y="869"/>
                    </a:cxn>
                    <a:cxn ang="0">
                      <a:pos x="1907" y="685"/>
                    </a:cxn>
                    <a:cxn ang="0">
                      <a:pos x="1947" y="492"/>
                    </a:cxn>
                    <a:cxn ang="0">
                      <a:pos x="1981" y="288"/>
                    </a:cxn>
                    <a:cxn ang="0">
                      <a:pos x="2021" y="80"/>
                    </a:cxn>
                    <a:cxn ang="0">
                      <a:pos x="2036" y="0"/>
                    </a:cxn>
                  </a:cxnLst>
                  <a:rect l="0" t="0" r="r" b="b"/>
                  <a:pathLst>
                    <a:path w="2036" h="2959">
                      <a:moveTo>
                        <a:pt x="0" y="0"/>
                      </a:moveTo>
                      <a:lnTo>
                        <a:pt x="15" y="80"/>
                      </a:lnTo>
                      <a:lnTo>
                        <a:pt x="55" y="288"/>
                      </a:lnTo>
                      <a:lnTo>
                        <a:pt x="89" y="492"/>
                      </a:lnTo>
                      <a:lnTo>
                        <a:pt x="129" y="685"/>
                      </a:lnTo>
                      <a:lnTo>
                        <a:pt x="164" y="869"/>
                      </a:lnTo>
                      <a:lnTo>
                        <a:pt x="204" y="1048"/>
                      </a:lnTo>
                      <a:lnTo>
                        <a:pt x="238" y="1216"/>
                      </a:lnTo>
                      <a:lnTo>
                        <a:pt x="278" y="1380"/>
                      </a:lnTo>
                      <a:lnTo>
                        <a:pt x="313" y="1534"/>
                      </a:lnTo>
                      <a:lnTo>
                        <a:pt x="353" y="1678"/>
                      </a:lnTo>
                      <a:lnTo>
                        <a:pt x="387" y="1817"/>
                      </a:lnTo>
                      <a:lnTo>
                        <a:pt x="422" y="1946"/>
                      </a:lnTo>
                      <a:lnTo>
                        <a:pt x="462" y="2070"/>
                      </a:lnTo>
                      <a:lnTo>
                        <a:pt x="497" y="2185"/>
                      </a:lnTo>
                      <a:lnTo>
                        <a:pt x="536" y="2289"/>
                      </a:lnTo>
                      <a:lnTo>
                        <a:pt x="571" y="2388"/>
                      </a:lnTo>
                      <a:lnTo>
                        <a:pt x="611" y="2478"/>
                      </a:lnTo>
                      <a:lnTo>
                        <a:pt x="646" y="2562"/>
                      </a:lnTo>
                      <a:lnTo>
                        <a:pt x="685" y="2636"/>
                      </a:lnTo>
                      <a:lnTo>
                        <a:pt x="720" y="2706"/>
                      </a:lnTo>
                      <a:lnTo>
                        <a:pt x="760" y="2765"/>
                      </a:lnTo>
                      <a:lnTo>
                        <a:pt x="795" y="2815"/>
                      </a:lnTo>
                      <a:lnTo>
                        <a:pt x="834" y="2860"/>
                      </a:lnTo>
                      <a:lnTo>
                        <a:pt x="869" y="2895"/>
                      </a:lnTo>
                      <a:lnTo>
                        <a:pt x="909" y="2919"/>
                      </a:lnTo>
                      <a:lnTo>
                        <a:pt x="943" y="2939"/>
                      </a:lnTo>
                      <a:lnTo>
                        <a:pt x="983" y="2954"/>
                      </a:lnTo>
                      <a:lnTo>
                        <a:pt x="1018" y="2959"/>
                      </a:lnTo>
                      <a:lnTo>
                        <a:pt x="1053" y="2954"/>
                      </a:lnTo>
                      <a:lnTo>
                        <a:pt x="1092" y="2939"/>
                      </a:lnTo>
                      <a:lnTo>
                        <a:pt x="1127" y="2919"/>
                      </a:lnTo>
                      <a:lnTo>
                        <a:pt x="1167" y="2895"/>
                      </a:lnTo>
                      <a:lnTo>
                        <a:pt x="1202" y="2860"/>
                      </a:lnTo>
                      <a:lnTo>
                        <a:pt x="1241" y="2815"/>
                      </a:lnTo>
                      <a:lnTo>
                        <a:pt x="1276" y="2765"/>
                      </a:lnTo>
                      <a:lnTo>
                        <a:pt x="1316" y="2706"/>
                      </a:lnTo>
                      <a:lnTo>
                        <a:pt x="1351" y="2636"/>
                      </a:lnTo>
                      <a:lnTo>
                        <a:pt x="1390" y="2562"/>
                      </a:lnTo>
                      <a:lnTo>
                        <a:pt x="1425" y="2478"/>
                      </a:lnTo>
                      <a:lnTo>
                        <a:pt x="1465" y="2388"/>
                      </a:lnTo>
                      <a:lnTo>
                        <a:pt x="1500" y="2289"/>
                      </a:lnTo>
                      <a:lnTo>
                        <a:pt x="1539" y="2185"/>
                      </a:lnTo>
                      <a:lnTo>
                        <a:pt x="1574" y="2070"/>
                      </a:lnTo>
                      <a:lnTo>
                        <a:pt x="1614" y="1946"/>
                      </a:lnTo>
                      <a:lnTo>
                        <a:pt x="1649" y="1817"/>
                      </a:lnTo>
                      <a:lnTo>
                        <a:pt x="1683" y="1678"/>
                      </a:lnTo>
                      <a:lnTo>
                        <a:pt x="1723" y="1534"/>
                      </a:lnTo>
                      <a:lnTo>
                        <a:pt x="1758" y="1380"/>
                      </a:lnTo>
                      <a:lnTo>
                        <a:pt x="1798" y="1216"/>
                      </a:lnTo>
                      <a:lnTo>
                        <a:pt x="1832" y="1048"/>
                      </a:lnTo>
                      <a:lnTo>
                        <a:pt x="1872" y="869"/>
                      </a:lnTo>
                      <a:lnTo>
                        <a:pt x="1907" y="685"/>
                      </a:lnTo>
                      <a:lnTo>
                        <a:pt x="1947" y="492"/>
                      </a:lnTo>
                      <a:lnTo>
                        <a:pt x="1981" y="288"/>
                      </a:lnTo>
                      <a:lnTo>
                        <a:pt x="2021" y="80"/>
                      </a:lnTo>
                      <a:lnTo>
                        <a:pt x="2036" y="0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cxnSp>
              <p:nvCxnSpPr>
                <p:cNvPr id="138" name="Straight Connector 137"/>
                <p:cNvCxnSpPr/>
                <p:nvPr/>
              </p:nvCxnSpPr>
              <p:spPr bwMode="auto">
                <a:xfrm flipV="1">
                  <a:off x="1955800" y="1205131"/>
                  <a:ext cx="3302000" cy="34389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139" name="Straight Connector 138"/>
                <p:cNvCxnSpPr/>
                <p:nvPr/>
              </p:nvCxnSpPr>
              <p:spPr bwMode="auto">
                <a:xfrm flipH="1" flipV="1">
                  <a:off x="3415301" y="762000"/>
                  <a:ext cx="45378" cy="2743200"/>
                </a:xfrm>
                <a:prstGeom prst="line">
                  <a:avLst/>
                </a:prstGeom>
                <a:solidFill>
                  <a:schemeClr val="accent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40" name="TextBox 139"/>
                <p:cNvSpPr txBox="1"/>
                <p:nvPr/>
              </p:nvSpPr>
              <p:spPr>
                <a:xfrm>
                  <a:off x="4775200" y="807720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 smtClean="0"/>
                    <a:t>x,y</a:t>
                  </a:r>
                  <a:endParaRPr lang="en-US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3200400" y="3810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U(</a:t>
                  </a:r>
                  <a:r>
                    <a:rPr lang="en-US" dirty="0" err="1" smtClean="0"/>
                    <a:t>x,y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3429000" y="838200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</p:grpSp>
      </p:grpSp>
      <p:sp>
        <p:nvSpPr>
          <p:cNvPr id="217" name="TextBox 216"/>
          <p:cNvSpPr txBox="1"/>
          <p:nvPr/>
        </p:nvSpPr>
        <p:spPr>
          <a:xfrm>
            <a:off x="2854960" y="166624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Apply Strain</a:t>
            </a:r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5420360" y="278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249160" y="278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5305425" y="1000125"/>
            <a:ext cx="2209800" cy="2209800"/>
            <a:chOff x="5344160" y="960120"/>
            <a:chExt cx="2209800" cy="2209800"/>
          </a:xfrm>
        </p:grpSpPr>
        <p:sp>
          <p:nvSpPr>
            <p:cNvPr id="244" name="Oval 243"/>
            <p:cNvSpPr/>
            <p:nvPr/>
          </p:nvSpPr>
          <p:spPr bwMode="auto">
            <a:xfrm>
              <a:off x="6334760" y="187452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5344160" y="960120"/>
              <a:ext cx="2209800" cy="2209800"/>
              <a:chOff x="5344160" y="960120"/>
              <a:chExt cx="2209800" cy="2209800"/>
            </a:xfrm>
          </p:grpSpPr>
          <p:sp>
            <p:nvSpPr>
              <p:cNvPr id="242" name="Oval 241"/>
              <p:cNvSpPr/>
              <p:nvPr/>
            </p:nvSpPr>
            <p:spPr bwMode="auto">
              <a:xfrm>
                <a:off x="7172960" y="1874520"/>
                <a:ext cx="381000" cy="381000"/>
              </a:xfrm>
              <a:prstGeom prst="ellipse">
                <a:avLst/>
              </a:prstGeom>
              <a:solidFill>
                <a:srgbClr val="000099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0" name="Oval 239"/>
              <p:cNvSpPr/>
              <p:nvPr/>
            </p:nvSpPr>
            <p:spPr bwMode="auto">
              <a:xfrm>
                <a:off x="5344160" y="1874520"/>
                <a:ext cx="381000" cy="381000"/>
              </a:xfrm>
              <a:prstGeom prst="ellipse">
                <a:avLst/>
              </a:prstGeom>
              <a:solidFill>
                <a:srgbClr val="000099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                  </a:t>
                </a:r>
              </a:p>
            </p:txBody>
          </p:sp>
          <p:sp>
            <p:nvSpPr>
              <p:cNvPr id="238" name="Oval 237"/>
              <p:cNvSpPr/>
              <p:nvPr/>
            </p:nvSpPr>
            <p:spPr bwMode="auto">
              <a:xfrm>
                <a:off x="5420360" y="2788920"/>
                <a:ext cx="304800" cy="304800"/>
              </a:xfrm>
              <a:prstGeom prst="ellipse">
                <a:avLst/>
              </a:prstGeom>
              <a:solidFill>
                <a:srgbClr val="C00000">
                  <a:alpha val="40000"/>
                </a:srgbClr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>
                <a:off x="6258560" y="2788920"/>
                <a:ext cx="381000" cy="381000"/>
              </a:xfrm>
              <a:prstGeom prst="ellipse">
                <a:avLst/>
              </a:prstGeom>
              <a:solidFill>
                <a:srgbClr val="000099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7249160" y="2788920"/>
                <a:ext cx="304800" cy="304800"/>
              </a:xfrm>
              <a:prstGeom prst="ellipse">
                <a:avLst/>
              </a:prstGeom>
              <a:solidFill>
                <a:srgbClr val="C00000">
                  <a:alpha val="40000"/>
                </a:srgbClr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 bwMode="auto">
              <a:xfrm>
                <a:off x="5344160" y="960120"/>
                <a:ext cx="304800" cy="304800"/>
              </a:xfrm>
              <a:prstGeom prst="ellipse">
                <a:avLst/>
              </a:prstGeom>
              <a:solidFill>
                <a:srgbClr val="C00000">
                  <a:alpha val="40000"/>
                </a:srgbClr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                   </a:t>
                </a:r>
              </a:p>
            </p:txBody>
          </p:sp>
          <p:sp>
            <p:nvSpPr>
              <p:cNvPr id="230" name="Oval 229"/>
              <p:cNvSpPr/>
              <p:nvPr/>
            </p:nvSpPr>
            <p:spPr bwMode="auto">
              <a:xfrm>
                <a:off x="6182360" y="960120"/>
                <a:ext cx="381000" cy="381000"/>
              </a:xfrm>
              <a:prstGeom prst="ellipse">
                <a:avLst/>
              </a:prstGeom>
              <a:solidFill>
                <a:srgbClr val="000099">
                  <a:alpha val="4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 bwMode="auto">
              <a:xfrm>
                <a:off x="7172960" y="960120"/>
                <a:ext cx="304800" cy="304800"/>
              </a:xfrm>
              <a:prstGeom prst="ellipse">
                <a:avLst/>
              </a:prstGeom>
              <a:solidFill>
                <a:srgbClr val="C00000">
                  <a:alpha val="40000"/>
                </a:srgbClr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229" name="TextBox 228"/>
          <p:cNvSpPr txBox="1"/>
          <p:nvPr/>
        </p:nvSpPr>
        <p:spPr>
          <a:xfrm>
            <a:off x="7172960" y="9601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867400" y="1295400"/>
            <a:ext cx="2067560" cy="1530252"/>
            <a:chOff x="5867400" y="1295400"/>
            <a:chExt cx="2067560" cy="1530252"/>
          </a:xfrm>
        </p:grpSpPr>
        <p:grpSp>
          <p:nvGrpSpPr>
            <p:cNvPr id="216" name="Group 215"/>
            <p:cNvGrpSpPr/>
            <p:nvPr/>
          </p:nvGrpSpPr>
          <p:grpSpPr>
            <a:xfrm>
              <a:off x="5867400" y="1295400"/>
              <a:ext cx="1550883" cy="1371600"/>
              <a:chOff x="5953760" y="1341120"/>
              <a:chExt cx="1550883" cy="1371600"/>
            </a:xfrm>
          </p:grpSpPr>
          <p:sp>
            <p:nvSpPr>
              <p:cNvPr id="245" name="TextBox 244"/>
              <p:cNvSpPr txBox="1"/>
              <p:nvPr/>
            </p:nvSpPr>
            <p:spPr>
              <a:xfrm>
                <a:off x="6334760" y="187452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 bwMode="auto">
              <a:xfrm>
                <a:off x="5984240" y="1432560"/>
                <a:ext cx="1016000" cy="1280160"/>
              </a:xfrm>
              <a:prstGeom prst="ellipse">
                <a:avLst/>
              </a:prstGeom>
              <a:solidFill>
                <a:srgbClr val="00B0F0">
                  <a:alpha val="42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6563360" y="134112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e-cloud</a:t>
                </a:r>
                <a:endParaRPr lang="en-US" dirty="0"/>
              </a:p>
            </p:txBody>
          </p:sp>
          <p:grpSp>
            <p:nvGrpSpPr>
              <p:cNvPr id="250" name="Group 58"/>
              <p:cNvGrpSpPr/>
              <p:nvPr/>
            </p:nvGrpSpPr>
            <p:grpSpPr>
              <a:xfrm>
                <a:off x="6487160" y="195072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267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75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79" name="Curved Connector 27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80" name="Curved Connector 27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76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77" name="Curved Connector 27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78" name="Curved Connector 27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68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69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73" name="Curved Connector 27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74" name="Curved Connector 27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70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71" name="Curved Connector 27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72" name="Curved Connector 27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251" name="Group 58"/>
              <p:cNvGrpSpPr/>
              <p:nvPr/>
            </p:nvGrpSpPr>
            <p:grpSpPr>
              <a:xfrm>
                <a:off x="5953760" y="1950720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253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6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65" name="Curved Connector 26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66" name="Curved Connector 26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6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63" name="Curved Connector 26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64" name="Curved Connector 26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54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55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59" name="Curved Connector 25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60" name="Curved Connector 25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56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57" name="Curved Connector 25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58" name="Curved Connector 25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282" name="Group 58"/>
              <p:cNvGrpSpPr/>
              <p:nvPr/>
            </p:nvGrpSpPr>
            <p:grpSpPr>
              <a:xfrm rot="16200000">
                <a:off x="6220852" y="1608212"/>
                <a:ext cx="456416" cy="228600"/>
                <a:chOff x="1447800" y="533400"/>
                <a:chExt cx="6705600" cy="381000"/>
              </a:xfrm>
            </p:grpSpPr>
            <p:grpSp>
              <p:nvGrpSpPr>
                <p:cNvPr id="299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0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311" name="Curved Connector 31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2" name="Curved Connector 31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0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309" name="Curved Connector 30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10" name="Curved Connector 30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300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301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305" name="Curved Connector 30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06" name="Curved Connector 30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02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303" name="Curved Connector 302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04" name="Curved Connector 303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  <p:grpSp>
            <p:nvGrpSpPr>
              <p:cNvPr id="283" name="Group 58"/>
              <p:cNvGrpSpPr/>
              <p:nvPr/>
            </p:nvGrpSpPr>
            <p:grpSpPr>
              <a:xfrm rot="16200000">
                <a:off x="6203569" y="2234311"/>
                <a:ext cx="456416" cy="194034"/>
                <a:chOff x="1447800" y="533400"/>
                <a:chExt cx="6705600" cy="381000"/>
              </a:xfrm>
            </p:grpSpPr>
            <p:grpSp>
              <p:nvGrpSpPr>
                <p:cNvPr id="285" name="Group 411"/>
                <p:cNvGrpSpPr/>
                <p:nvPr/>
              </p:nvGrpSpPr>
              <p:grpSpPr>
                <a:xfrm>
                  <a:off x="14478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93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97" name="Curved Connector 296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98" name="Curved Connector 297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94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95" name="Curved Connector 294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96" name="Curved Connector 295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  <p:grpSp>
              <p:nvGrpSpPr>
                <p:cNvPr id="286" name="Group 412"/>
                <p:cNvGrpSpPr/>
                <p:nvPr/>
              </p:nvGrpSpPr>
              <p:grpSpPr>
                <a:xfrm>
                  <a:off x="4800600" y="533400"/>
                  <a:ext cx="3352800" cy="381000"/>
                  <a:chOff x="4267200" y="838200"/>
                  <a:chExt cx="3352800" cy="381000"/>
                </a:xfrm>
              </p:grpSpPr>
              <p:grpSp>
                <p:nvGrpSpPr>
                  <p:cNvPr id="287" name="Group 407"/>
                  <p:cNvGrpSpPr/>
                  <p:nvPr/>
                </p:nvGrpSpPr>
                <p:grpSpPr>
                  <a:xfrm>
                    <a:off x="42672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91" name="Curved Connector 290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92" name="Curved Connector 291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288" name="Group 408"/>
                  <p:cNvGrpSpPr/>
                  <p:nvPr/>
                </p:nvGrpSpPr>
                <p:grpSpPr>
                  <a:xfrm>
                    <a:off x="5943600" y="838200"/>
                    <a:ext cx="1676400" cy="381000"/>
                    <a:chOff x="4267200" y="838200"/>
                    <a:chExt cx="1676400" cy="381000"/>
                  </a:xfrm>
                </p:grpSpPr>
                <p:cxnSp>
                  <p:nvCxnSpPr>
                    <p:cNvPr id="289" name="Curved Connector 288"/>
                    <p:cNvCxnSpPr/>
                    <p:nvPr/>
                  </p:nvCxnSpPr>
                  <p:spPr bwMode="auto">
                    <a:xfrm>
                      <a:off x="51054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90" name="Curved Connector 289"/>
                    <p:cNvCxnSpPr/>
                    <p:nvPr/>
                  </p:nvCxnSpPr>
                  <p:spPr bwMode="auto">
                    <a:xfrm flipH="1">
                      <a:off x="4267200" y="838200"/>
                      <a:ext cx="838200" cy="381000"/>
                    </a:xfrm>
                    <a:prstGeom prst="curvedConnector3">
                      <a:avLst>
                        <a:gd name="adj1" fmla="val 50000"/>
                      </a:avLst>
                    </a:prstGeom>
                    <a:solidFill>
                      <a:schemeClr val="accent1"/>
                    </a:solidFill>
                    <a:ln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</p:grpSp>
          </p:grpSp>
        </p:grpSp>
        <p:grpSp>
          <p:nvGrpSpPr>
            <p:cNvPr id="219" name="Group 218"/>
            <p:cNvGrpSpPr/>
            <p:nvPr/>
          </p:nvGrpSpPr>
          <p:grpSpPr>
            <a:xfrm>
              <a:off x="6410960" y="1569720"/>
              <a:ext cx="1524000" cy="1255932"/>
              <a:chOff x="6410960" y="1569720"/>
              <a:chExt cx="1524000" cy="125593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6563360" y="156972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Kx</a:t>
                </a:r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6410960" y="2179321"/>
                <a:ext cx="980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Ky</a:t>
                </a:r>
                <a:endParaRPr lang="en-US" dirty="0" smtClean="0"/>
              </a:p>
              <a:p>
                <a:endParaRPr lang="en-US" dirty="0"/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4439920" y="-10160"/>
            <a:ext cx="4043680" cy="3810000"/>
            <a:chOff x="4439920" y="-10160"/>
            <a:chExt cx="4043680" cy="3810000"/>
          </a:xfrm>
        </p:grpSpPr>
        <p:sp>
          <p:nvSpPr>
            <p:cNvPr id="313" name="Right Arrow 312"/>
            <p:cNvSpPr/>
            <p:nvPr/>
          </p:nvSpPr>
          <p:spPr bwMode="auto">
            <a:xfrm>
              <a:off x="4439920" y="1828800"/>
              <a:ext cx="568960" cy="50800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4" name="Right Arrow 313"/>
            <p:cNvSpPr/>
            <p:nvPr/>
          </p:nvSpPr>
          <p:spPr bwMode="auto">
            <a:xfrm flipH="1">
              <a:off x="7853680" y="1838960"/>
              <a:ext cx="629920" cy="50800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5" name="Right Arrow 314"/>
            <p:cNvSpPr/>
            <p:nvPr/>
          </p:nvSpPr>
          <p:spPr bwMode="auto">
            <a:xfrm rot="16200000">
              <a:off x="6050280" y="86360"/>
              <a:ext cx="701040" cy="508000"/>
            </a:xfrm>
            <a:prstGeom prst="rightArrow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6" name="Right Arrow 315"/>
            <p:cNvSpPr/>
            <p:nvPr/>
          </p:nvSpPr>
          <p:spPr bwMode="auto">
            <a:xfrm rot="16200000" flipH="1">
              <a:off x="6309360" y="3352800"/>
              <a:ext cx="386080" cy="508000"/>
            </a:xfrm>
            <a:prstGeom prst="rightArrow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414110" y="798499"/>
            <a:ext cx="2019781" cy="2545080"/>
            <a:chOff x="5445760" y="767080"/>
            <a:chExt cx="2019781" cy="2545080"/>
          </a:xfrm>
        </p:grpSpPr>
        <p:sp>
          <p:nvSpPr>
            <p:cNvPr id="317" name="Oval 316"/>
            <p:cNvSpPr/>
            <p:nvPr/>
          </p:nvSpPr>
          <p:spPr bwMode="auto">
            <a:xfrm>
              <a:off x="5542280" y="298196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9" name="Oval 318"/>
            <p:cNvSpPr/>
            <p:nvPr/>
          </p:nvSpPr>
          <p:spPr bwMode="auto">
            <a:xfrm>
              <a:off x="7160741" y="2991414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0" name="Oval 319"/>
            <p:cNvSpPr/>
            <p:nvPr/>
          </p:nvSpPr>
          <p:spPr bwMode="auto">
            <a:xfrm>
              <a:off x="7015480" y="8382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1" name="Oval 320"/>
            <p:cNvSpPr/>
            <p:nvPr/>
          </p:nvSpPr>
          <p:spPr bwMode="auto">
            <a:xfrm>
              <a:off x="5471160" y="82804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2" name="Oval 321"/>
            <p:cNvSpPr/>
            <p:nvPr/>
          </p:nvSpPr>
          <p:spPr bwMode="auto">
            <a:xfrm>
              <a:off x="7010400" y="187452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3" name="Oval 322"/>
            <p:cNvSpPr/>
            <p:nvPr/>
          </p:nvSpPr>
          <p:spPr bwMode="auto">
            <a:xfrm>
              <a:off x="6177280" y="76708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6309360" y="293116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5445760" y="186436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915418" y="3729221"/>
            <a:ext cx="4162618" cy="3313331"/>
            <a:chOff x="1955800" y="381000"/>
            <a:chExt cx="4162618" cy="3313331"/>
          </a:xfrm>
        </p:grpSpPr>
        <p:sp>
          <p:nvSpPr>
            <p:cNvPr id="330" name="TextBox 329"/>
            <p:cNvSpPr txBox="1"/>
            <p:nvPr/>
          </p:nvSpPr>
          <p:spPr>
            <a:xfrm>
              <a:off x="2971800" y="3048000"/>
              <a:ext cx="53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-U</a:t>
              </a:r>
              <a:r>
                <a:rPr lang="en-US" baseline="-25000" dirty="0" smtClean="0"/>
                <a:t>0</a:t>
              </a:r>
              <a:endParaRPr lang="en-US" dirty="0" smtClean="0"/>
            </a:p>
            <a:p>
              <a:endParaRPr lang="en-US" dirty="0"/>
            </a:p>
          </p:txBody>
        </p:sp>
        <p:grpSp>
          <p:nvGrpSpPr>
            <p:cNvPr id="331" name="Group 82"/>
            <p:cNvGrpSpPr/>
            <p:nvPr/>
          </p:nvGrpSpPr>
          <p:grpSpPr>
            <a:xfrm>
              <a:off x="1955800" y="381000"/>
              <a:ext cx="4162618" cy="3124200"/>
              <a:chOff x="1955800" y="381000"/>
              <a:chExt cx="4162618" cy="3124200"/>
            </a:xfrm>
          </p:grpSpPr>
          <p:sp>
            <p:nvSpPr>
              <p:cNvPr id="332" name="Freeform 66"/>
              <p:cNvSpPr>
                <a:spLocks/>
              </p:cNvSpPr>
              <p:nvPr/>
            </p:nvSpPr>
            <p:spPr bwMode="auto">
              <a:xfrm>
                <a:off x="2483172" y="864108"/>
                <a:ext cx="1924763" cy="225475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80"/>
                  </a:cxn>
                  <a:cxn ang="0">
                    <a:pos x="55" y="288"/>
                  </a:cxn>
                  <a:cxn ang="0">
                    <a:pos x="89" y="492"/>
                  </a:cxn>
                  <a:cxn ang="0">
                    <a:pos x="129" y="685"/>
                  </a:cxn>
                  <a:cxn ang="0">
                    <a:pos x="164" y="869"/>
                  </a:cxn>
                  <a:cxn ang="0">
                    <a:pos x="204" y="1048"/>
                  </a:cxn>
                  <a:cxn ang="0">
                    <a:pos x="238" y="1216"/>
                  </a:cxn>
                  <a:cxn ang="0">
                    <a:pos x="278" y="1380"/>
                  </a:cxn>
                  <a:cxn ang="0">
                    <a:pos x="313" y="1534"/>
                  </a:cxn>
                  <a:cxn ang="0">
                    <a:pos x="353" y="1678"/>
                  </a:cxn>
                  <a:cxn ang="0">
                    <a:pos x="387" y="1817"/>
                  </a:cxn>
                  <a:cxn ang="0">
                    <a:pos x="422" y="1946"/>
                  </a:cxn>
                  <a:cxn ang="0">
                    <a:pos x="462" y="2070"/>
                  </a:cxn>
                  <a:cxn ang="0">
                    <a:pos x="497" y="2185"/>
                  </a:cxn>
                  <a:cxn ang="0">
                    <a:pos x="536" y="2289"/>
                  </a:cxn>
                  <a:cxn ang="0">
                    <a:pos x="571" y="2388"/>
                  </a:cxn>
                  <a:cxn ang="0">
                    <a:pos x="611" y="2478"/>
                  </a:cxn>
                  <a:cxn ang="0">
                    <a:pos x="646" y="2562"/>
                  </a:cxn>
                  <a:cxn ang="0">
                    <a:pos x="685" y="2636"/>
                  </a:cxn>
                  <a:cxn ang="0">
                    <a:pos x="720" y="2706"/>
                  </a:cxn>
                  <a:cxn ang="0">
                    <a:pos x="760" y="2765"/>
                  </a:cxn>
                  <a:cxn ang="0">
                    <a:pos x="795" y="2815"/>
                  </a:cxn>
                  <a:cxn ang="0">
                    <a:pos x="834" y="2860"/>
                  </a:cxn>
                  <a:cxn ang="0">
                    <a:pos x="869" y="2895"/>
                  </a:cxn>
                  <a:cxn ang="0">
                    <a:pos x="909" y="2919"/>
                  </a:cxn>
                  <a:cxn ang="0">
                    <a:pos x="943" y="2939"/>
                  </a:cxn>
                  <a:cxn ang="0">
                    <a:pos x="983" y="2954"/>
                  </a:cxn>
                  <a:cxn ang="0">
                    <a:pos x="1018" y="2959"/>
                  </a:cxn>
                  <a:cxn ang="0">
                    <a:pos x="1053" y="2954"/>
                  </a:cxn>
                  <a:cxn ang="0">
                    <a:pos x="1092" y="2939"/>
                  </a:cxn>
                  <a:cxn ang="0">
                    <a:pos x="1127" y="2919"/>
                  </a:cxn>
                  <a:cxn ang="0">
                    <a:pos x="1167" y="2895"/>
                  </a:cxn>
                  <a:cxn ang="0">
                    <a:pos x="1202" y="2860"/>
                  </a:cxn>
                  <a:cxn ang="0">
                    <a:pos x="1241" y="2815"/>
                  </a:cxn>
                  <a:cxn ang="0">
                    <a:pos x="1276" y="2765"/>
                  </a:cxn>
                  <a:cxn ang="0">
                    <a:pos x="1316" y="2706"/>
                  </a:cxn>
                  <a:cxn ang="0">
                    <a:pos x="1351" y="2636"/>
                  </a:cxn>
                  <a:cxn ang="0">
                    <a:pos x="1390" y="2562"/>
                  </a:cxn>
                  <a:cxn ang="0">
                    <a:pos x="1425" y="2478"/>
                  </a:cxn>
                  <a:cxn ang="0">
                    <a:pos x="1465" y="2388"/>
                  </a:cxn>
                  <a:cxn ang="0">
                    <a:pos x="1500" y="2289"/>
                  </a:cxn>
                  <a:cxn ang="0">
                    <a:pos x="1539" y="2185"/>
                  </a:cxn>
                  <a:cxn ang="0">
                    <a:pos x="1574" y="2070"/>
                  </a:cxn>
                  <a:cxn ang="0">
                    <a:pos x="1614" y="1946"/>
                  </a:cxn>
                  <a:cxn ang="0">
                    <a:pos x="1649" y="1817"/>
                  </a:cxn>
                  <a:cxn ang="0">
                    <a:pos x="1683" y="1678"/>
                  </a:cxn>
                  <a:cxn ang="0">
                    <a:pos x="1723" y="1534"/>
                  </a:cxn>
                  <a:cxn ang="0">
                    <a:pos x="1758" y="1380"/>
                  </a:cxn>
                  <a:cxn ang="0">
                    <a:pos x="1798" y="1216"/>
                  </a:cxn>
                  <a:cxn ang="0">
                    <a:pos x="1832" y="1048"/>
                  </a:cxn>
                  <a:cxn ang="0">
                    <a:pos x="1872" y="869"/>
                  </a:cxn>
                  <a:cxn ang="0">
                    <a:pos x="1907" y="685"/>
                  </a:cxn>
                  <a:cxn ang="0">
                    <a:pos x="1947" y="492"/>
                  </a:cxn>
                  <a:cxn ang="0">
                    <a:pos x="1981" y="288"/>
                  </a:cxn>
                  <a:cxn ang="0">
                    <a:pos x="2021" y="80"/>
                  </a:cxn>
                  <a:cxn ang="0">
                    <a:pos x="2036" y="0"/>
                  </a:cxn>
                </a:cxnLst>
                <a:rect l="0" t="0" r="r" b="b"/>
                <a:pathLst>
                  <a:path w="2036" h="2959">
                    <a:moveTo>
                      <a:pt x="0" y="0"/>
                    </a:moveTo>
                    <a:lnTo>
                      <a:pt x="15" y="80"/>
                    </a:lnTo>
                    <a:lnTo>
                      <a:pt x="55" y="288"/>
                    </a:lnTo>
                    <a:lnTo>
                      <a:pt x="89" y="492"/>
                    </a:lnTo>
                    <a:lnTo>
                      <a:pt x="129" y="685"/>
                    </a:lnTo>
                    <a:lnTo>
                      <a:pt x="164" y="869"/>
                    </a:lnTo>
                    <a:lnTo>
                      <a:pt x="204" y="1048"/>
                    </a:lnTo>
                    <a:lnTo>
                      <a:pt x="238" y="1216"/>
                    </a:lnTo>
                    <a:lnTo>
                      <a:pt x="278" y="1380"/>
                    </a:lnTo>
                    <a:lnTo>
                      <a:pt x="313" y="1534"/>
                    </a:lnTo>
                    <a:lnTo>
                      <a:pt x="353" y="1678"/>
                    </a:lnTo>
                    <a:lnTo>
                      <a:pt x="387" y="1817"/>
                    </a:lnTo>
                    <a:lnTo>
                      <a:pt x="422" y="1946"/>
                    </a:lnTo>
                    <a:lnTo>
                      <a:pt x="462" y="2070"/>
                    </a:lnTo>
                    <a:lnTo>
                      <a:pt x="497" y="2185"/>
                    </a:lnTo>
                    <a:lnTo>
                      <a:pt x="536" y="2289"/>
                    </a:lnTo>
                    <a:lnTo>
                      <a:pt x="571" y="2388"/>
                    </a:lnTo>
                    <a:lnTo>
                      <a:pt x="611" y="2478"/>
                    </a:lnTo>
                    <a:lnTo>
                      <a:pt x="646" y="2562"/>
                    </a:lnTo>
                    <a:lnTo>
                      <a:pt x="685" y="2636"/>
                    </a:lnTo>
                    <a:lnTo>
                      <a:pt x="720" y="2706"/>
                    </a:lnTo>
                    <a:lnTo>
                      <a:pt x="760" y="2765"/>
                    </a:lnTo>
                    <a:lnTo>
                      <a:pt x="795" y="2815"/>
                    </a:lnTo>
                    <a:lnTo>
                      <a:pt x="834" y="2860"/>
                    </a:lnTo>
                    <a:lnTo>
                      <a:pt x="869" y="2895"/>
                    </a:lnTo>
                    <a:lnTo>
                      <a:pt x="909" y="2919"/>
                    </a:lnTo>
                    <a:lnTo>
                      <a:pt x="943" y="2939"/>
                    </a:lnTo>
                    <a:lnTo>
                      <a:pt x="983" y="2954"/>
                    </a:lnTo>
                    <a:lnTo>
                      <a:pt x="1018" y="2959"/>
                    </a:lnTo>
                    <a:lnTo>
                      <a:pt x="1053" y="2954"/>
                    </a:lnTo>
                    <a:lnTo>
                      <a:pt x="1092" y="2939"/>
                    </a:lnTo>
                    <a:lnTo>
                      <a:pt x="1127" y="2919"/>
                    </a:lnTo>
                    <a:lnTo>
                      <a:pt x="1167" y="2895"/>
                    </a:lnTo>
                    <a:lnTo>
                      <a:pt x="1202" y="2860"/>
                    </a:lnTo>
                    <a:lnTo>
                      <a:pt x="1241" y="2815"/>
                    </a:lnTo>
                    <a:lnTo>
                      <a:pt x="1276" y="2765"/>
                    </a:lnTo>
                    <a:lnTo>
                      <a:pt x="1316" y="2706"/>
                    </a:lnTo>
                    <a:lnTo>
                      <a:pt x="1351" y="2636"/>
                    </a:lnTo>
                    <a:lnTo>
                      <a:pt x="1390" y="2562"/>
                    </a:lnTo>
                    <a:lnTo>
                      <a:pt x="1425" y="2478"/>
                    </a:lnTo>
                    <a:lnTo>
                      <a:pt x="1465" y="2388"/>
                    </a:lnTo>
                    <a:lnTo>
                      <a:pt x="1500" y="2289"/>
                    </a:lnTo>
                    <a:lnTo>
                      <a:pt x="1539" y="2185"/>
                    </a:lnTo>
                    <a:lnTo>
                      <a:pt x="1574" y="2070"/>
                    </a:lnTo>
                    <a:lnTo>
                      <a:pt x="1614" y="1946"/>
                    </a:lnTo>
                    <a:lnTo>
                      <a:pt x="1649" y="1817"/>
                    </a:lnTo>
                    <a:lnTo>
                      <a:pt x="1683" y="1678"/>
                    </a:lnTo>
                    <a:lnTo>
                      <a:pt x="1723" y="1534"/>
                    </a:lnTo>
                    <a:lnTo>
                      <a:pt x="1758" y="1380"/>
                    </a:lnTo>
                    <a:lnTo>
                      <a:pt x="1798" y="1216"/>
                    </a:lnTo>
                    <a:lnTo>
                      <a:pt x="1832" y="1048"/>
                    </a:lnTo>
                    <a:lnTo>
                      <a:pt x="1872" y="869"/>
                    </a:lnTo>
                    <a:lnTo>
                      <a:pt x="1907" y="685"/>
                    </a:lnTo>
                    <a:lnTo>
                      <a:pt x="1947" y="492"/>
                    </a:lnTo>
                    <a:lnTo>
                      <a:pt x="1981" y="288"/>
                    </a:lnTo>
                    <a:lnTo>
                      <a:pt x="2021" y="80"/>
                    </a:lnTo>
                    <a:lnTo>
                      <a:pt x="2036" y="0"/>
                    </a:lnTo>
                  </a:path>
                </a:pathLst>
              </a:custGeom>
              <a:noFill/>
              <a:ln w="254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333" name="Straight Connector 332"/>
              <p:cNvCxnSpPr/>
              <p:nvPr/>
            </p:nvCxnSpPr>
            <p:spPr bwMode="auto">
              <a:xfrm flipV="1">
                <a:off x="1955800" y="1237488"/>
                <a:ext cx="3683000" cy="2032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334" name="Straight Connector 333"/>
              <p:cNvCxnSpPr/>
              <p:nvPr/>
            </p:nvCxnSpPr>
            <p:spPr bwMode="auto">
              <a:xfrm flipH="1" flipV="1">
                <a:off x="3415301" y="762000"/>
                <a:ext cx="45378" cy="27432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35" name="TextBox 334"/>
              <p:cNvSpPr txBox="1"/>
              <p:nvPr/>
            </p:nvSpPr>
            <p:spPr>
              <a:xfrm>
                <a:off x="5638800" y="990600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x,y</a:t>
                </a:r>
                <a:endParaRPr lang="en-US" dirty="0"/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3200400" y="3810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337" name="TextBox 336"/>
              <p:cNvSpPr txBox="1"/>
              <p:nvPr/>
            </p:nvSpPr>
            <p:spPr>
              <a:xfrm>
                <a:off x="3429000" y="83820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</p:grpSp>
      <p:sp>
        <p:nvSpPr>
          <p:cNvPr id="339" name="Freeform 66"/>
          <p:cNvSpPr>
            <a:spLocks/>
          </p:cNvSpPr>
          <p:nvPr/>
        </p:nvSpPr>
        <p:spPr bwMode="auto">
          <a:xfrm>
            <a:off x="5300550" y="4242809"/>
            <a:ext cx="2154868" cy="22547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80"/>
              </a:cxn>
              <a:cxn ang="0">
                <a:pos x="55" y="288"/>
              </a:cxn>
              <a:cxn ang="0">
                <a:pos x="89" y="492"/>
              </a:cxn>
              <a:cxn ang="0">
                <a:pos x="129" y="685"/>
              </a:cxn>
              <a:cxn ang="0">
                <a:pos x="164" y="869"/>
              </a:cxn>
              <a:cxn ang="0">
                <a:pos x="204" y="1048"/>
              </a:cxn>
              <a:cxn ang="0">
                <a:pos x="238" y="1216"/>
              </a:cxn>
              <a:cxn ang="0">
                <a:pos x="278" y="1380"/>
              </a:cxn>
              <a:cxn ang="0">
                <a:pos x="313" y="1534"/>
              </a:cxn>
              <a:cxn ang="0">
                <a:pos x="353" y="1678"/>
              </a:cxn>
              <a:cxn ang="0">
                <a:pos x="387" y="1817"/>
              </a:cxn>
              <a:cxn ang="0">
                <a:pos x="422" y="1946"/>
              </a:cxn>
              <a:cxn ang="0">
                <a:pos x="462" y="2070"/>
              </a:cxn>
              <a:cxn ang="0">
                <a:pos x="497" y="2185"/>
              </a:cxn>
              <a:cxn ang="0">
                <a:pos x="536" y="2289"/>
              </a:cxn>
              <a:cxn ang="0">
                <a:pos x="571" y="2388"/>
              </a:cxn>
              <a:cxn ang="0">
                <a:pos x="611" y="2478"/>
              </a:cxn>
              <a:cxn ang="0">
                <a:pos x="646" y="2562"/>
              </a:cxn>
              <a:cxn ang="0">
                <a:pos x="685" y="2636"/>
              </a:cxn>
              <a:cxn ang="0">
                <a:pos x="720" y="2706"/>
              </a:cxn>
              <a:cxn ang="0">
                <a:pos x="760" y="2765"/>
              </a:cxn>
              <a:cxn ang="0">
                <a:pos x="795" y="2815"/>
              </a:cxn>
              <a:cxn ang="0">
                <a:pos x="834" y="2860"/>
              </a:cxn>
              <a:cxn ang="0">
                <a:pos x="869" y="2895"/>
              </a:cxn>
              <a:cxn ang="0">
                <a:pos x="909" y="2919"/>
              </a:cxn>
              <a:cxn ang="0">
                <a:pos x="943" y="2939"/>
              </a:cxn>
              <a:cxn ang="0">
                <a:pos x="983" y="2954"/>
              </a:cxn>
              <a:cxn ang="0">
                <a:pos x="1018" y="2959"/>
              </a:cxn>
              <a:cxn ang="0">
                <a:pos x="1053" y="2954"/>
              </a:cxn>
              <a:cxn ang="0">
                <a:pos x="1092" y="2939"/>
              </a:cxn>
              <a:cxn ang="0">
                <a:pos x="1127" y="2919"/>
              </a:cxn>
              <a:cxn ang="0">
                <a:pos x="1167" y="2895"/>
              </a:cxn>
              <a:cxn ang="0">
                <a:pos x="1202" y="2860"/>
              </a:cxn>
              <a:cxn ang="0">
                <a:pos x="1241" y="2815"/>
              </a:cxn>
              <a:cxn ang="0">
                <a:pos x="1276" y="2765"/>
              </a:cxn>
              <a:cxn ang="0">
                <a:pos x="1316" y="2706"/>
              </a:cxn>
              <a:cxn ang="0">
                <a:pos x="1351" y="2636"/>
              </a:cxn>
              <a:cxn ang="0">
                <a:pos x="1390" y="2562"/>
              </a:cxn>
              <a:cxn ang="0">
                <a:pos x="1425" y="2478"/>
              </a:cxn>
              <a:cxn ang="0">
                <a:pos x="1465" y="2388"/>
              </a:cxn>
              <a:cxn ang="0">
                <a:pos x="1500" y="2289"/>
              </a:cxn>
              <a:cxn ang="0">
                <a:pos x="1539" y="2185"/>
              </a:cxn>
              <a:cxn ang="0">
                <a:pos x="1574" y="2070"/>
              </a:cxn>
              <a:cxn ang="0">
                <a:pos x="1614" y="1946"/>
              </a:cxn>
              <a:cxn ang="0">
                <a:pos x="1649" y="1817"/>
              </a:cxn>
              <a:cxn ang="0">
                <a:pos x="1683" y="1678"/>
              </a:cxn>
              <a:cxn ang="0">
                <a:pos x="1723" y="1534"/>
              </a:cxn>
              <a:cxn ang="0">
                <a:pos x="1758" y="1380"/>
              </a:cxn>
              <a:cxn ang="0">
                <a:pos x="1798" y="1216"/>
              </a:cxn>
              <a:cxn ang="0">
                <a:pos x="1832" y="1048"/>
              </a:cxn>
              <a:cxn ang="0">
                <a:pos x="1872" y="869"/>
              </a:cxn>
              <a:cxn ang="0">
                <a:pos x="1907" y="685"/>
              </a:cxn>
              <a:cxn ang="0">
                <a:pos x="1947" y="492"/>
              </a:cxn>
              <a:cxn ang="0">
                <a:pos x="1981" y="288"/>
              </a:cxn>
              <a:cxn ang="0">
                <a:pos x="2021" y="80"/>
              </a:cxn>
              <a:cxn ang="0">
                <a:pos x="2036" y="0"/>
              </a:cxn>
            </a:cxnLst>
            <a:rect l="0" t="0" r="r" b="b"/>
            <a:pathLst>
              <a:path w="2036" h="2959">
                <a:moveTo>
                  <a:pt x="0" y="0"/>
                </a:moveTo>
                <a:lnTo>
                  <a:pt x="15" y="80"/>
                </a:lnTo>
                <a:lnTo>
                  <a:pt x="55" y="288"/>
                </a:lnTo>
                <a:lnTo>
                  <a:pt x="89" y="492"/>
                </a:lnTo>
                <a:lnTo>
                  <a:pt x="129" y="685"/>
                </a:lnTo>
                <a:lnTo>
                  <a:pt x="164" y="869"/>
                </a:lnTo>
                <a:lnTo>
                  <a:pt x="204" y="1048"/>
                </a:lnTo>
                <a:lnTo>
                  <a:pt x="238" y="1216"/>
                </a:lnTo>
                <a:lnTo>
                  <a:pt x="278" y="1380"/>
                </a:lnTo>
                <a:lnTo>
                  <a:pt x="313" y="1534"/>
                </a:lnTo>
                <a:lnTo>
                  <a:pt x="353" y="1678"/>
                </a:lnTo>
                <a:lnTo>
                  <a:pt x="387" y="1817"/>
                </a:lnTo>
                <a:lnTo>
                  <a:pt x="422" y="1946"/>
                </a:lnTo>
                <a:lnTo>
                  <a:pt x="462" y="2070"/>
                </a:lnTo>
                <a:lnTo>
                  <a:pt x="497" y="2185"/>
                </a:lnTo>
                <a:lnTo>
                  <a:pt x="536" y="2289"/>
                </a:lnTo>
                <a:lnTo>
                  <a:pt x="571" y="2388"/>
                </a:lnTo>
                <a:lnTo>
                  <a:pt x="611" y="2478"/>
                </a:lnTo>
                <a:lnTo>
                  <a:pt x="646" y="2562"/>
                </a:lnTo>
                <a:lnTo>
                  <a:pt x="685" y="2636"/>
                </a:lnTo>
                <a:lnTo>
                  <a:pt x="720" y="2706"/>
                </a:lnTo>
                <a:lnTo>
                  <a:pt x="760" y="2765"/>
                </a:lnTo>
                <a:lnTo>
                  <a:pt x="795" y="2815"/>
                </a:lnTo>
                <a:lnTo>
                  <a:pt x="834" y="2860"/>
                </a:lnTo>
                <a:lnTo>
                  <a:pt x="869" y="2895"/>
                </a:lnTo>
                <a:lnTo>
                  <a:pt x="909" y="2919"/>
                </a:lnTo>
                <a:lnTo>
                  <a:pt x="943" y="2939"/>
                </a:lnTo>
                <a:lnTo>
                  <a:pt x="983" y="2954"/>
                </a:lnTo>
                <a:lnTo>
                  <a:pt x="1018" y="2959"/>
                </a:lnTo>
                <a:lnTo>
                  <a:pt x="1053" y="2954"/>
                </a:lnTo>
                <a:lnTo>
                  <a:pt x="1092" y="2939"/>
                </a:lnTo>
                <a:lnTo>
                  <a:pt x="1127" y="2919"/>
                </a:lnTo>
                <a:lnTo>
                  <a:pt x="1167" y="2895"/>
                </a:lnTo>
                <a:lnTo>
                  <a:pt x="1202" y="2860"/>
                </a:lnTo>
                <a:lnTo>
                  <a:pt x="1241" y="2815"/>
                </a:lnTo>
                <a:lnTo>
                  <a:pt x="1276" y="2765"/>
                </a:lnTo>
                <a:lnTo>
                  <a:pt x="1316" y="2706"/>
                </a:lnTo>
                <a:lnTo>
                  <a:pt x="1351" y="2636"/>
                </a:lnTo>
                <a:lnTo>
                  <a:pt x="1390" y="2562"/>
                </a:lnTo>
                <a:lnTo>
                  <a:pt x="1425" y="2478"/>
                </a:lnTo>
                <a:lnTo>
                  <a:pt x="1465" y="2388"/>
                </a:lnTo>
                <a:lnTo>
                  <a:pt x="1500" y="2289"/>
                </a:lnTo>
                <a:lnTo>
                  <a:pt x="1539" y="2185"/>
                </a:lnTo>
                <a:lnTo>
                  <a:pt x="1574" y="2070"/>
                </a:lnTo>
                <a:lnTo>
                  <a:pt x="1614" y="1946"/>
                </a:lnTo>
                <a:lnTo>
                  <a:pt x="1649" y="1817"/>
                </a:lnTo>
                <a:lnTo>
                  <a:pt x="1683" y="1678"/>
                </a:lnTo>
                <a:lnTo>
                  <a:pt x="1723" y="1534"/>
                </a:lnTo>
                <a:lnTo>
                  <a:pt x="1758" y="1380"/>
                </a:lnTo>
                <a:lnTo>
                  <a:pt x="1798" y="1216"/>
                </a:lnTo>
                <a:lnTo>
                  <a:pt x="1832" y="1048"/>
                </a:lnTo>
                <a:lnTo>
                  <a:pt x="1872" y="869"/>
                </a:lnTo>
                <a:lnTo>
                  <a:pt x="1907" y="685"/>
                </a:lnTo>
                <a:lnTo>
                  <a:pt x="1947" y="492"/>
                </a:lnTo>
                <a:lnTo>
                  <a:pt x="1981" y="288"/>
                </a:lnTo>
                <a:lnTo>
                  <a:pt x="2021" y="80"/>
                </a:lnTo>
                <a:lnTo>
                  <a:pt x="2036" y="0"/>
                </a:lnTo>
              </a:path>
            </a:pathLst>
          </a:custGeom>
          <a:noFill/>
          <a:ln w="2540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66"/>
          <p:cNvSpPr>
            <a:spLocks/>
          </p:cNvSpPr>
          <p:nvPr/>
        </p:nvSpPr>
        <p:spPr bwMode="auto">
          <a:xfrm>
            <a:off x="5564711" y="4212329"/>
            <a:ext cx="1677348" cy="225475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" y="80"/>
              </a:cxn>
              <a:cxn ang="0">
                <a:pos x="55" y="288"/>
              </a:cxn>
              <a:cxn ang="0">
                <a:pos x="89" y="492"/>
              </a:cxn>
              <a:cxn ang="0">
                <a:pos x="129" y="685"/>
              </a:cxn>
              <a:cxn ang="0">
                <a:pos x="164" y="869"/>
              </a:cxn>
              <a:cxn ang="0">
                <a:pos x="204" y="1048"/>
              </a:cxn>
              <a:cxn ang="0">
                <a:pos x="238" y="1216"/>
              </a:cxn>
              <a:cxn ang="0">
                <a:pos x="278" y="1380"/>
              </a:cxn>
              <a:cxn ang="0">
                <a:pos x="313" y="1534"/>
              </a:cxn>
              <a:cxn ang="0">
                <a:pos x="353" y="1678"/>
              </a:cxn>
              <a:cxn ang="0">
                <a:pos x="387" y="1817"/>
              </a:cxn>
              <a:cxn ang="0">
                <a:pos x="422" y="1946"/>
              </a:cxn>
              <a:cxn ang="0">
                <a:pos x="462" y="2070"/>
              </a:cxn>
              <a:cxn ang="0">
                <a:pos x="497" y="2185"/>
              </a:cxn>
              <a:cxn ang="0">
                <a:pos x="536" y="2289"/>
              </a:cxn>
              <a:cxn ang="0">
                <a:pos x="571" y="2388"/>
              </a:cxn>
              <a:cxn ang="0">
                <a:pos x="611" y="2478"/>
              </a:cxn>
              <a:cxn ang="0">
                <a:pos x="646" y="2562"/>
              </a:cxn>
              <a:cxn ang="0">
                <a:pos x="685" y="2636"/>
              </a:cxn>
              <a:cxn ang="0">
                <a:pos x="720" y="2706"/>
              </a:cxn>
              <a:cxn ang="0">
                <a:pos x="760" y="2765"/>
              </a:cxn>
              <a:cxn ang="0">
                <a:pos x="795" y="2815"/>
              </a:cxn>
              <a:cxn ang="0">
                <a:pos x="834" y="2860"/>
              </a:cxn>
              <a:cxn ang="0">
                <a:pos x="869" y="2895"/>
              </a:cxn>
              <a:cxn ang="0">
                <a:pos x="909" y="2919"/>
              </a:cxn>
              <a:cxn ang="0">
                <a:pos x="943" y="2939"/>
              </a:cxn>
              <a:cxn ang="0">
                <a:pos x="983" y="2954"/>
              </a:cxn>
              <a:cxn ang="0">
                <a:pos x="1018" y="2959"/>
              </a:cxn>
              <a:cxn ang="0">
                <a:pos x="1053" y="2954"/>
              </a:cxn>
              <a:cxn ang="0">
                <a:pos x="1092" y="2939"/>
              </a:cxn>
              <a:cxn ang="0">
                <a:pos x="1127" y="2919"/>
              </a:cxn>
              <a:cxn ang="0">
                <a:pos x="1167" y="2895"/>
              </a:cxn>
              <a:cxn ang="0">
                <a:pos x="1202" y="2860"/>
              </a:cxn>
              <a:cxn ang="0">
                <a:pos x="1241" y="2815"/>
              </a:cxn>
              <a:cxn ang="0">
                <a:pos x="1276" y="2765"/>
              </a:cxn>
              <a:cxn ang="0">
                <a:pos x="1316" y="2706"/>
              </a:cxn>
              <a:cxn ang="0">
                <a:pos x="1351" y="2636"/>
              </a:cxn>
              <a:cxn ang="0">
                <a:pos x="1390" y="2562"/>
              </a:cxn>
              <a:cxn ang="0">
                <a:pos x="1425" y="2478"/>
              </a:cxn>
              <a:cxn ang="0">
                <a:pos x="1465" y="2388"/>
              </a:cxn>
              <a:cxn ang="0">
                <a:pos x="1500" y="2289"/>
              </a:cxn>
              <a:cxn ang="0">
                <a:pos x="1539" y="2185"/>
              </a:cxn>
              <a:cxn ang="0">
                <a:pos x="1574" y="2070"/>
              </a:cxn>
              <a:cxn ang="0">
                <a:pos x="1614" y="1946"/>
              </a:cxn>
              <a:cxn ang="0">
                <a:pos x="1649" y="1817"/>
              </a:cxn>
              <a:cxn ang="0">
                <a:pos x="1683" y="1678"/>
              </a:cxn>
              <a:cxn ang="0">
                <a:pos x="1723" y="1534"/>
              </a:cxn>
              <a:cxn ang="0">
                <a:pos x="1758" y="1380"/>
              </a:cxn>
              <a:cxn ang="0">
                <a:pos x="1798" y="1216"/>
              </a:cxn>
              <a:cxn ang="0">
                <a:pos x="1832" y="1048"/>
              </a:cxn>
              <a:cxn ang="0">
                <a:pos x="1872" y="869"/>
              </a:cxn>
              <a:cxn ang="0">
                <a:pos x="1907" y="685"/>
              </a:cxn>
              <a:cxn ang="0">
                <a:pos x="1947" y="492"/>
              </a:cxn>
              <a:cxn ang="0">
                <a:pos x="1981" y="288"/>
              </a:cxn>
              <a:cxn ang="0">
                <a:pos x="2021" y="80"/>
              </a:cxn>
              <a:cxn ang="0">
                <a:pos x="2036" y="0"/>
              </a:cxn>
            </a:cxnLst>
            <a:rect l="0" t="0" r="r" b="b"/>
            <a:pathLst>
              <a:path w="2036" h="2959">
                <a:moveTo>
                  <a:pt x="0" y="0"/>
                </a:moveTo>
                <a:lnTo>
                  <a:pt x="15" y="80"/>
                </a:lnTo>
                <a:lnTo>
                  <a:pt x="55" y="288"/>
                </a:lnTo>
                <a:lnTo>
                  <a:pt x="89" y="492"/>
                </a:lnTo>
                <a:lnTo>
                  <a:pt x="129" y="685"/>
                </a:lnTo>
                <a:lnTo>
                  <a:pt x="164" y="869"/>
                </a:lnTo>
                <a:lnTo>
                  <a:pt x="204" y="1048"/>
                </a:lnTo>
                <a:lnTo>
                  <a:pt x="238" y="1216"/>
                </a:lnTo>
                <a:lnTo>
                  <a:pt x="278" y="1380"/>
                </a:lnTo>
                <a:lnTo>
                  <a:pt x="313" y="1534"/>
                </a:lnTo>
                <a:lnTo>
                  <a:pt x="353" y="1678"/>
                </a:lnTo>
                <a:lnTo>
                  <a:pt x="387" y="1817"/>
                </a:lnTo>
                <a:lnTo>
                  <a:pt x="422" y="1946"/>
                </a:lnTo>
                <a:lnTo>
                  <a:pt x="462" y="2070"/>
                </a:lnTo>
                <a:lnTo>
                  <a:pt x="497" y="2185"/>
                </a:lnTo>
                <a:lnTo>
                  <a:pt x="536" y="2289"/>
                </a:lnTo>
                <a:lnTo>
                  <a:pt x="571" y="2388"/>
                </a:lnTo>
                <a:lnTo>
                  <a:pt x="611" y="2478"/>
                </a:lnTo>
                <a:lnTo>
                  <a:pt x="646" y="2562"/>
                </a:lnTo>
                <a:lnTo>
                  <a:pt x="685" y="2636"/>
                </a:lnTo>
                <a:lnTo>
                  <a:pt x="720" y="2706"/>
                </a:lnTo>
                <a:lnTo>
                  <a:pt x="760" y="2765"/>
                </a:lnTo>
                <a:lnTo>
                  <a:pt x="795" y="2815"/>
                </a:lnTo>
                <a:lnTo>
                  <a:pt x="834" y="2860"/>
                </a:lnTo>
                <a:lnTo>
                  <a:pt x="869" y="2895"/>
                </a:lnTo>
                <a:lnTo>
                  <a:pt x="909" y="2919"/>
                </a:lnTo>
                <a:lnTo>
                  <a:pt x="943" y="2939"/>
                </a:lnTo>
                <a:lnTo>
                  <a:pt x="983" y="2954"/>
                </a:lnTo>
                <a:lnTo>
                  <a:pt x="1018" y="2959"/>
                </a:lnTo>
                <a:lnTo>
                  <a:pt x="1053" y="2954"/>
                </a:lnTo>
                <a:lnTo>
                  <a:pt x="1092" y="2939"/>
                </a:lnTo>
                <a:lnTo>
                  <a:pt x="1127" y="2919"/>
                </a:lnTo>
                <a:lnTo>
                  <a:pt x="1167" y="2895"/>
                </a:lnTo>
                <a:lnTo>
                  <a:pt x="1202" y="2860"/>
                </a:lnTo>
                <a:lnTo>
                  <a:pt x="1241" y="2815"/>
                </a:lnTo>
                <a:lnTo>
                  <a:pt x="1276" y="2765"/>
                </a:lnTo>
                <a:lnTo>
                  <a:pt x="1316" y="2706"/>
                </a:lnTo>
                <a:lnTo>
                  <a:pt x="1351" y="2636"/>
                </a:lnTo>
                <a:lnTo>
                  <a:pt x="1390" y="2562"/>
                </a:lnTo>
                <a:lnTo>
                  <a:pt x="1425" y="2478"/>
                </a:lnTo>
                <a:lnTo>
                  <a:pt x="1465" y="2388"/>
                </a:lnTo>
                <a:lnTo>
                  <a:pt x="1500" y="2289"/>
                </a:lnTo>
                <a:lnTo>
                  <a:pt x="1539" y="2185"/>
                </a:lnTo>
                <a:lnTo>
                  <a:pt x="1574" y="2070"/>
                </a:lnTo>
                <a:lnTo>
                  <a:pt x="1614" y="1946"/>
                </a:lnTo>
                <a:lnTo>
                  <a:pt x="1649" y="1817"/>
                </a:lnTo>
                <a:lnTo>
                  <a:pt x="1683" y="1678"/>
                </a:lnTo>
                <a:lnTo>
                  <a:pt x="1723" y="1534"/>
                </a:lnTo>
                <a:lnTo>
                  <a:pt x="1758" y="1380"/>
                </a:lnTo>
                <a:lnTo>
                  <a:pt x="1798" y="1216"/>
                </a:lnTo>
                <a:lnTo>
                  <a:pt x="1832" y="1048"/>
                </a:lnTo>
                <a:lnTo>
                  <a:pt x="1872" y="869"/>
                </a:lnTo>
                <a:lnTo>
                  <a:pt x="1907" y="685"/>
                </a:lnTo>
                <a:lnTo>
                  <a:pt x="1947" y="492"/>
                </a:lnTo>
                <a:lnTo>
                  <a:pt x="1981" y="288"/>
                </a:lnTo>
                <a:lnTo>
                  <a:pt x="2021" y="80"/>
                </a:lnTo>
                <a:lnTo>
                  <a:pt x="20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339" grpId="0" animBg="1"/>
      <p:bldP spid="3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37570" name="Picture 2" descr="http://www.terpconnect.umd.edu/~candres/images/ao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6774" y="1315279"/>
            <a:ext cx="1997765" cy="1997766"/>
          </a:xfrm>
          <a:prstGeom prst="rect">
            <a:avLst/>
          </a:prstGeom>
          <a:noFill/>
        </p:spPr>
      </p:pic>
      <p:pic>
        <p:nvPicPr>
          <p:cNvPr id="237572" name="Picture 4" descr="http://www.hofstragroup.com/media/product_images/productimage-picture-burleigh-isomet-acousto-optic-modulator-aom-1240-16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8913" y="862346"/>
            <a:ext cx="4038600" cy="3028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18501" y="3560661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By changing RF frequency one can change deflection angle </a:t>
            </a:r>
            <a:endParaRPr lang="en-US" dirty="0"/>
          </a:p>
        </p:txBody>
      </p:sp>
      <p:pic>
        <p:nvPicPr>
          <p:cNvPr id="242690" name="Picture 2" descr="G&amp;H AODF diagr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2" y="4079675"/>
            <a:ext cx="3891868" cy="275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Acousto-optic modulators and deflectors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494860"/>
              </p:ext>
            </p:extLst>
          </p:nvPr>
        </p:nvGraphicFramePr>
        <p:xfrm>
          <a:off x="4610100" y="4691270"/>
          <a:ext cx="2293900" cy="307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8" name="Equation" r:id="rId7" imgW="1892160" imgH="253800" progId="Equation.DSMT4">
                  <p:embed/>
                </p:oleObj>
              </mc:Choice>
              <mc:Fallback>
                <p:oleObj name="Equation" r:id="rId7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0100" y="4691270"/>
                        <a:ext cx="2293900" cy="307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66461"/>
              </p:ext>
            </p:extLst>
          </p:nvPr>
        </p:nvGraphicFramePr>
        <p:xfrm>
          <a:off x="5059363" y="5273675"/>
          <a:ext cx="14287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39" name="Equation" r:id="rId9" imgW="1180800" imgH="253800" progId="Equation.DSMT4">
                  <p:embed/>
                </p:oleObj>
              </mc:Choice>
              <mc:Fallback>
                <p:oleObj name="Equation" r:id="rId9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9363" y="5273675"/>
                        <a:ext cx="1428750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114800" y="5715816"/>
            <a:ext cx="4572000" cy="8710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course there is  a limit to deflection angel because eventually one cannot get good momentum matching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Collinear interaction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33126"/>
              </p:ext>
            </p:extLst>
          </p:nvPr>
        </p:nvGraphicFramePr>
        <p:xfrm>
          <a:off x="4957421" y="919320"/>
          <a:ext cx="1910932" cy="919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5" name="Equation" r:id="rId3" imgW="3267069" imgH="1571523" progId="Equation.DSMT4">
                  <p:embed/>
                </p:oleObj>
              </mc:Choice>
              <mc:Fallback>
                <p:oleObj name="Equation" r:id="rId3" imgW="3267069" imgH="15715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7421" y="919320"/>
                        <a:ext cx="1910932" cy="919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11958"/>
              </p:ext>
            </p:extLst>
          </p:nvPr>
        </p:nvGraphicFramePr>
        <p:xfrm>
          <a:off x="4054071" y="2020693"/>
          <a:ext cx="49911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6" name="Equation" r:id="rId5" imgW="4991040" imgH="1422360" progId="Equation.DSMT4">
                  <p:embed/>
                </p:oleObj>
              </mc:Choice>
              <mc:Fallback>
                <p:oleObj name="Equation" r:id="rId5" imgW="499104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54071" y="2020693"/>
                        <a:ext cx="4991100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31471"/>
              </p:ext>
            </p:extLst>
          </p:nvPr>
        </p:nvGraphicFramePr>
        <p:xfrm>
          <a:off x="4215435" y="3848037"/>
          <a:ext cx="1014136" cy="327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7" name="Equation" r:id="rId7" imgW="787320" imgH="253800" progId="Equation.DSMT4">
                  <p:embed/>
                </p:oleObj>
              </mc:Choice>
              <mc:Fallback>
                <p:oleObj name="Equation" r:id="rId7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5435" y="3848037"/>
                        <a:ext cx="1014136" cy="327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248615"/>
              </p:ext>
            </p:extLst>
          </p:nvPr>
        </p:nvGraphicFramePr>
        <p:xfrm>
          <a:off x="5376162" y="3870191"/>
          <a:ext cx="141763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58" name="Equation" r:id="rId9" imgW="1143000" imgH="253800" progId="Equation.DSMT4">
                  <p:embed/>
                </p:oleObj>
              </mc:Choice>
              <mc:Fallback>
                <p:oleObj name="Equation" r:id="rId9" imgW="1143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6162" y="3870191"/>
                        <a:ext cx="1417637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Group 91"/>
          <p:cNvGrpSpPr/>
          <p:nvPr/>
        </p:nvGrpSpPr>
        <p:grpSpPr>
          <a:xfrm>
            <a:off x="26776" y="4612664"/>
            <a:ext cx="9000669" cy="773033"/>
            <a:chOff x="26776" y="4612664"/>
            <a:chExt cx="9000669" cy="773033"/>
          </a:xfrm>
        </p:grpSpPr>
        <p:sp>
          <p:nvSpPr>
            <p:cNvPr id="71" name="TextBox 70"/>
            <p:cNvSpPr txBox="1"/>
            <p:nvPr/>
          </p:nvSpPr>
          <p:spPr>
            <a:xfrm>
              <a:off x="26776" y="4624837"/>
              <a:ext cx="9000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This off-diagonal element couples extraordinary wave       with ordinary wave       with wavevector</a:t>
              </a:r>
            </a:p>
            <a:p>
              <a:r>
                <a:rPr lang="en-US" sz="1600" dirty="0"/>
                <a:t>m</a:t>
              </a:r>
              <a:r>
                <a:rPr lang="en-US" sz="1600" dirty="0" smtClean="0"/>
                <a:t>ismatch     </a:t>
              </a:r>
              <a:endParaRPr lang="en-US" sz="1600" dirty="0"/>
            </a:p>
          </p:txBody>
        </p:sp>
        <p:graphicFrame>
          <p:nvGraphicFramePr>
            <p:cNvPr id="73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6018165"/>
                </p:ext>
              </p:extLst>
            </p:nvPr>
          </p:nvGraphicFramePr>
          <p:xfrm>
            <a:off x="4957421" y="4624837"/>
            <a:ext cx="266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59" name="Equation" r:id="rId11" imgW="266675" imgH="342900" progId="Equation.DSMT4">
                    <p:embed/>
                  </p:oleObj>
                </mc:Choice>
                <mc:Fallback>
                  <p:oleObj name="Equation" r:id="rId11" imgW="266675" imgH="342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957421" y="4624837"/>
                          <a:ext cx="266700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149331"/>
                </p:ext>
              </p:extLst>
            </p:nvPr>
          </p:nvGraphicFramePr>
          <p:xfrm>
            <a:off x="7064077" y="4612664"/>
            <a:ext cx="322578" cy="36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0" name="Equation" r:id="rId13" imgW="203040" imgH="228600" progId="Equation.DSMT4">
                    <p:embed/>
                  </p:oleObj>
                </mc:Choice>
                <mc:Fallback>
                  <p:oleObj name="Equation" r:id="rId13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064077" y="4612664"/>
                          <a:ext cx="322578" cy="36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35012"/>
                </p:ext>
              </p:extLst>
            </p:nvPr>
          </p:nvGraphicFramePr>
          <p:xfrm>
            <a:off x="1137717" y="4953897"/>
            <a:ext cx="1168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1" name="Equation" r:id="rId15" imgW="1168200" imgH="241200" progId="Equation.DSMT4">
                    <p:embed/>
                  </p:oleObj>
                </mc:Choice>
                <mc:Fallback>
                  <p:oleObj name="Equation" r:id="rId15" imgW="1168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37717" y="4953897"/>
                          <a:ext cx="11684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75"/>
            <p:cNvSpPr txBox="1"/>
            <p:nvPr/>
          </p:nvSpPr>
          <p:spPr>
            <a:xfrm>
              <a:off x="2473236" y="4905235"/>
              <a:ext cx="2509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For collinear propagation </a:t>
              </a:r>
              <a:endParaRPr lang="en-US" sz="1600" dirty="0"/>
            </a:p>
          </p:txBody>
        </p:sp>
        <p:graphicFrame>
          <p:nvGraphicFramePr>
            <p:cNvPr id="77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407550"/>
                </p:ext>
              </p:extLst>
            </p:nvPr>
          </p:nvGraphicFramePr>
          <p:xfrm>
            <a:off x="5009449" y="4953897"/>
            <a:ext cx="3568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2" name="Equation" r:id="rId17" imgW="3568680" imgH="431640" progId="Equation.DSMT4">
                    <p:embed/>
                  </p:oleObj>
                </mc:Choice>
                <mc:Fallback>
                  <p:oleObj name="Equation" r:id="rId17" imgW="35686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09449" y="4953897"/>
                          <a:ext cx="3568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06636"/>
              </p:ext>
            </p:extLst>
          </p:nvPr>
        </p:nvGraphicFramePr>
        <p:xfrm>
          <a:off x="551186" y="5743529"/>
          <a:ext cx="1762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63" name="Equation" r:id="rId19" imgW="1320480" imgH="495000" progId="Equation.DSMT4">
                  <p:embed/>
                </p:oleObj>
              </mc:Choice>
              <mc:Fallback>
                <p:oleObj name="Equation" r:id="rId19" imgW="1320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186" y="5743529"/>
                        <a:ext cx="17621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01367"/>
              </p:ext>
            </p:extLst>
          </p:nvPr>
        </p:nvGraphicFramePr>
        <p:xfrm>
          <a:off x="2749442" y="5743530"/>
          <a:ext cx="1136517" cy="54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64" name="Equation" r:id="rId21" imgW="952200" imgH="457200" progId="Equation.DSMT4">
                  <p:embed/>
                </p:oleObj>
              </mc:Choice>
              <mc:Fallback>
                <p:oleObj name="Equation" r:id="rId21" imgW="95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49442" y="5743530"/>
                        <a:ext cx="1136517" cy="547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967948"/>
              </p:ext>
            </p:extLst>
          </p:nvPr>
        </p:nvGraphicFramePr>
        <p:xfrm>
          <a:off x="4610100" y="5745927"/>
          <a:ext cx="1663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65" name="Equation" r:id="rId23" imgW="1663560" imgH="495000" progId="Equation.DSMT4">
                  <p:embed/>
                </p:oleObj>
              </mc:Choice>
              <mc:Fallback>
                <p:oleObj name="Equation" r:id="rId23" imgW="16635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10100" y="5745927"/>
                        <a:ext cx="16637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-116292" y="1137432"/>
            <a:ext cx="4688292" cy="3536033"/>
            <a:chOff x="-116292" y="1137432"/>
            <a:chExt cx="4688292" cy="3536033"/>
          </a:xfrm>
        </p:grpSpPr>
        <p:grpSp>
          <p:nvGrpSpPr>
            <p:cNvPr id="6" name="Group 71"/>
            <p:cNvGrpSpPr>
              <a:grpSpLocks/>
            </p:cNvGrpSpPr>
            <p:nvPr/>
          </p:nvGrpSpPr>
          <p:grpSpPr bwMode="auto">
            <a:xfrm rot="16200000">
              <a:off x="1668393" y="1251146"/>
              <a:ext cx="1022350" cy="3399669"/>
              <a:chOff x="1439" y="1861"/>
              <a:chExt cx="644" cy="1747"/>
            </a:xfrm>
          </p:grpSpPr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987513" y="124138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57201" y="3443093"/>
              <a:ext cx="3422201" cy="743010"/>
              <a:chOff x="1187902" y="3494057"/>
              <a:chExt cx="3094382" cy="743010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>
                <a:off x="1187902" y="3513167"/>
                <a:ext cx="0" cy="685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4282284" y="3551267"/>
                <a:ext cx="0" cy="6858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TextBox 10"/>
              <p:cNvSpPr txBox="1"/>
              <p:nvPr/>
            </p:nvSpPr>
            <p:spPr>
              <a:xfrm>
                <a:off x="1645102" y="3494057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</a:t>
                </a:r>
                <a:endParaRPr lang="en-US" sz="2000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 bwMode="auto">
              <a:xfrm>
                <a:off x="1210920" y="3894167"/>
                <a:ext cx="30713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</p:spPr>
          </p:cxnSp>
        </p:grpSp>
        <p:grpSp>
          <p:nvGrpSpPr>
            <p:cNvPr id="34" name="Group 33"/>
            <p:cNvGrpSpPr/>
            <p:nvPr/>
          </p:nvGrpSpPr>
          <p:grpSpPr>
            <a:xfrm>
              <a:off x="375778" y="1137432"/>
              <a:ext cx="1201000" cy="1287522"/>
              <a:chOff x="375778" y="1137432"/>
              <a:chExt cx="1201000" cy="1287522"/>
            </a:xfrm>
          </p:grpSpPr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894522" y="1520687"/>
                <a:ext cx="0" cy="5665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 flipH="1">
                <a:off x="675861" y="2101141"/>
                <a:ext cx="218661" cy="278295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894522" y="2087217"/>
                <a:ext cx="56653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1" name="TextBox 30"/>
              <p:cNvSpPr txBox="1"/>
              <p:nvPr/>
            </p:nvSpPr>
            <p:spPr>
              <a:xfrm>
                <a:off x="375778" y="205562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75860" y="1137432"/>
                <a:ext cx="36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10434" y="1686969"/>
                <a:ext cx="36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36" name="Straight Arrow Connector 35"/>
            <p:cNvCxnSpPr/>
            <p:nvPr/>
          </p:nvCxnSpPr>
          <p:spPr bwMode="auto">
            <a:xfrm flipH="1">
              <a:off x="3576091" y="1876061"/>
              <a:ext cx="303311" cy="4416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479733" y="1426055"/>
              <a:ext cx="0" cy="4455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527062" y="4148003"/>
              <a:ext cx="1593805" cy="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1527062" y="4300403"/>
              <a:ext cx="1812486" cy="3240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34837" y="4148003"/>
              <a:ext cx="31465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936038"/>
                </p:ext>
              </p:extLst>
            </p:nvPr>
          </p:nvGraphicFramePr>
          <p:xfrm>
            <a:off x="2436813" y="3760788"/>
            <a:ext cx="331787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6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436813" y="3760788"/>
                          <a:ext cx="331787" cy="425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813112"/>
                </p:ext>
              </p:extLst>
            </p:nvPr>
          </p:nvGraphicFramePr>
          <p:xfrm>
            <a:off x="2696700" y="4268653"/>
            <a:ext cx="3381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7" name="Equation" r:id="rId27" imgW="190440" imgH="228600" progId="Equation.DSMT4">
                    <p:embed/>
                  </p:oleObj>
                </mc:Choice>
                <mc:Fallback>
                  <p:oleObj name="Equation" r:id="rId27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696700" y="4268653"/>
                          <a:ext cx="338137" cy="404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445015"/>
                </p:ext>
              </p:extLst>
            </p:nvPr>
          </p:nvGraphicFramePr>
          <p:xfrm>
            <a:off x="203646" y="1515438"/>
            <a:ext cx="274430" cy="352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8" name="Equation" r:id="rId29" imgW="177480" imgH="228600" progId="Equation.DSMT4">
                    <p:embed/>
                  </p:oleObj>
                </mc:Choice>
                <mc:Fallback>
                  <p:oleObj name="Equation" r:id="rId29" imgW="1774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03646" y="1515438"/>
                          <a:ext cx="274430" cy="352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302276"/>
                </p:ext>
              </p:extLst>
            </p:nvPr>
          </p:nvGraphicFramePr>
          <p:xfrm>
            <a:off x="3398230" y="1643492"/>
            <a:ext cx="396523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9" name="Equation" r:id="rId31" imgW="203040" imgH="228600" progId="Equation.DSMT4">
                    <p:embed/>
                  </p:oleObj>
                </mc:Choice>
                <mc:Fallback>
                  <p:oleObj name="Equation" r:id="rId31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398230" y="1643492"/>
                          <a:ext cx="396523" cy="446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805873"/>
                </p:ext>
              </p:extLst>
            </p:nvPr>
          </p:nvGraphicFramePr>
          <p:xfrm>
            <a:off x="489562" y="1748050"/>
            <a:ext cx="3238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70" name="Equation" r:id="rId33" imgW="323863" imgH="419134" progId="Equation.DSMT4">
                    <p:embed/>
                  </p:oleObj>
                </mc:Choice>
                <mc:Fallback>
                  <p:oleObj name="Equation" r:id="rId33" imgW="323863" imgH="419134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89562" y="1748050"/>
                          <a:ext cx="323850" cy="419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Straight Arrow Connector 56"/>
            <p:cNvCxnSpPr/>
            <p:nvPr/>
          </p:nvCxnSpPr>
          <p:spPr bwMode="auto">
            <a:xfrm flipV="1">
              <a:off x="3879402" y="1866536"/>
              <a:ext cx="692598" cy="952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460824"/>
                </p:ext>
              </p:extLst>
            </p:nvPr>
          </p:nvGraphicFramePr>
          <p:xfrm>
            <a:off x="4091658" y="1896879"/>
            <a:ext cx="33337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71" name="Equation" r:id="rId35" imgW="333343" imgH="400152" progId="Equation.DSMT4">
                    <p:embed/>
                  </p:oleObj>
                </mc:Choice>
                <mc:Fallback>
                  <p:oleObj name="Equation" r:id="rId35" imgW="333343" imgH="40015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091658" y="1896879"/>
                          <a:ext cx="333375" cy="400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Straight Arrow Connector 60"/>
            <p:cNvCxnSpPr/>
            <p:nvPr/>
          </p:nvCxnSpPr>
          <p:spPr bwMode="auto">
            <a:xfrm flipV="1">
              <a:off x="507668" y="1838573"/>
              <a:ext cx="692598" cy="9525"/>
            </a:xfrm>
            <a:prstGeom prst="straightConnector1">
              <a:avLst/>
            </a:prstGeom>
            <a:solidFill>
              <a:schemeClr val="accent1"/>
            </a:solidFill>
            <a:ln w="412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1751447" y="197892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LiNbO</a:t>
              </a:r>
              <a:r>
                <a:rPr lang="en-US" b="1" baseline="-25000" dirty="0" smtClean="0"/>
                <a:t>3</a:t>
              </a:r>
              <a:endParaRPr lang="en-US" b="1" dirty="0"/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031225"/>
                </p:ext>
              </p:extLst>
            </p:nvPr>
          </p:nvGraphicFramePr>
          <p:xfrm>
            <a:off x="3073173" y="3740723"/>
            <a:ext cx="377135" cy="350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72" name="Equation" r:id="rId37" imgW="177480" imgH="164880" progId="Equation.DSMT4">
                    <p:embed/>
                  </p:oleObj>
                </mc:Choice>
                <mc:Fallback>
                  <p:oleObj name="Equation" r:id="rId37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073173" y="3740723"/>
                          <a:ext cx="377135" cy="3501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179994"/>
                </p:ext>
              </p:extLst>
            </p:nvPr>
          </p:nvGraphicFramePr>
          <p:xfrm>
            <a:off x="1280077" y="2765335"/>
            <a:ext cx="361950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73" name="Equation" r:id="rId39" imgW="362090" imgH="333409" progId="Equation.DSMT4">
                    <p:embed/>
                  </p:oleObj>
                </mc:Choice>
                <mc:Fallback>
                  <p:oleObj name="Equation" r:id="rId39" imgW="362090" imgH="333409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280077" y="2765335"/>
                          <a:ext cx="361950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/>
            <p:cNvCxnSpPr/>
            <p:nvPr/>
          </p:nvCxnSpPr>
          <p:spPr bwMode="auto">
            <a:xfrm>
              <a:off x="1672863" y="2954948"/>
              <a:ext cx="314650" cy="0"/>
            </a:xfrm>
            <a:prstGeom prst="straightConnector1">
              <a:avLst/>
            </a:prstGeom>
            <a:solidFill>
              <a:schemeClr val="accent1"/>
            </a:solidFill>
            <a:ln w="539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340861" y="2468997"/>
              <a:ext cx="0" cy="9911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85" name="TextBox 84"/>
            <p:cNvSpPr txBox="1"/>
            <p:nvPr/>
          </p:nvSpPr>
          <p:spPr>
            <a:xfrm>
              <a:off x="-116292" y="284629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73160" y="221474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 bwMode="auto">
            <a:xfrm flipH="1">
              <a:off x="3725921" y="1982031"/>
              <a:ext cx="371619" cy="5043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  <p:sp>
        <p:nvSpPr>
          <p:cNvPr id="91" name="TextBox 90"/>
          <p:cNvSpPr txBox="1"/>
          <p:nvPr/>
        </p:nvSpPr>
        <p:spPr>
          <a:xfrm>
            <a:off x="2103120" y="6483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313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Acousto-optic tunable filter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4" y="1218855"/>
            <a:ext cx="2932043" cy="2159253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46652" y="1134372"/>
            <a:ext cx="4393096" cy="1529315"/>
            <a:chOff x="546652" y="1134372"/>
            <a:chExt cx="4393096" cy="1529315"/>
          </a:xfrm>
        </p:grpSpPr>
        <p:grpSp>
          <p:nvGrpSpPr>
            <p:cNvPr id="8" name="Group 7"/>
            <p:cNvGrpSpPr/>
            <p:nvPr/>
          </p:nvGrpSpPr>
          <p:grpSpPr>
            <a:xfrm>
              <a:off x="3906077" y="2097156"/>
              <a:ext cx="616226" cy="566531"/>
              <a:chOff x="5536096" y="1610139"/>
              <a:chExt cx="655982" cy="655983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5536096" y="1610139"/>
                <a:ext cx="655982" cy="65598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 flipV="1">
                <a:off x="5536096" y="1610139"/>
                <a:ext cx="655982" cy="65598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" name="Straight Arrow Connector 9"/>
            <p:cNvCxnSpPr/>
            <p:nvPr/>
          </p:nvCxnSpPr>
          <p:spPr bwMode="auto">
            <a:xfrm flipV="1">
              <a:off x="755374" y="1967948"/>
              <a:ext cx="9939" cy="4124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>
              <a:off x="3734626" y="1254327"/>
              <a:ext cx="455545" cy="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V="1">
              <a:off x="4214190" y="1134372"/>
              <a:ext cx="0" cy="12460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214190" y="2380421"/>
              <a:ext cx="72555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H="1">
              <a:off x="4681329" y="2380421"/>
              <a:ext cx="228600" cy="283266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546652" y="2380421"/>
              <a:ext cx="427382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436902"/>
              </p:ext>
            </p:extLst>
          </p:nvPr>
        </p:nvGraphicFramePr>
        <p:xfrm>
          <a:off x="5420138" y="1379175"/>
          <a:ext cx="2527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3" name="Equation" r:id="rId5" imgW="2158920" imgH="431640" progId="Equation.DSMT4">
                  <p:embed/>
                </p:oleObj>
              </mc:Choice>
              <mc:Fallback>
                <p:oleObj name="Equation" r:id="rId5" imgW="2158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0138" y="1379175"/>
                        <a:ext cx="2527300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32168" y="1026839"/>
            <a:ext cx="477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Optical frequency at which the wave vectors are matched </a:t>
            </a:r>
            <a:endParaRPr lang="en-US" sz="1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030199"/>
              </p:ext>
            </p:extLst>
          </p:nvPr>
        </p:nvGraphicFramePr>
        <p:xfrm>
          <a:off x="5672138" y="1962150"/>
          <a:ext cx="10112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4" name="Equation" r:id="rId7" imgW="723600" imgH="431640" progId="Equation.DSMT4">
                  <p:embed/>
                </p:oleObj>
              </mc:Choice>
              <mc:Fallback>
                <p:oleObj name="Equation" r:id="rId7" imgW="723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72138" y="1962150"/>
                        <a:ext cx="1011237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351357"/>
              </p:ext>
            </p:extLst>
          </p:nvPr>
        </p:nvGraphicFramePr>
        <p:xfrm>
          <a:off x="6838120" y="2123102"/>
          <a:ext cx="1226862" cy="32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5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8120" y="2123102"/>
                        <a:ext cx="1226862" cy="320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941447" y="2622329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Then at frequency </a:t>
            </a:r>
            <a:endParaRPr lang="en-US" sz="16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45529"/>
              </p:ext>
            </p:extLst>
          </p:nvPr>
        </p:nvGraphicFramePr>
        <p:xfrm>
          <a:off x="6917597" y="2611432"/>
          <a:ext cx="781810" cy="37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6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7597" y="2611432"/>
                        <a:ext cx="781810" cy="37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08347"/>
              </p:ext>
            </p:extLst>
          </p:nvPr>
        </p:nvGraphicFramePr>
        <p:xfrm>
          <a:off x="5536406" y="3078904"/>
          <a:ext cx="20335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7" name="Equation" r:id="rId13" imgW="1295280" imgH="203040" progId="Equation.DSMT4">
                  <p:embed/>
                </p:oleObj>
              </mc:Choice>
              <mc:Fallback>
                <p:oleObj name="Equation" r:id="rId13" imgW="1295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36406" y="3078904"/>
                        <a:ext cx="2033588" cy="31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119099" y="3336959"/>
            <a:ext cx="8013732" cy="374305"/>
            <a:chOff x="119099" y="3336959"/>
            <a:chExt cx="8013732" cy="374305"/>
          </a:xfrm>
        </p:grpSpPr>
        <p:sp>
          <p:nvSpPr>
            <p:cNvPr id="32" name="TextBox 31"/>
            <p:cNvSpPr txBox="1"/>
            <p:nvPr/>
          </p:nvSpPr>
          <p:spPr>
            <a:xfrm>
              <a:off x="119099" y="3372710"/>
              <a:ext cx="801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</a:t>
              </a:r>
              <a:r>
                <a:rPr lang="en-US" sz="1600" dirty="0" smtClean="0"/>
                <a:t>ength and power are adjusted for complete power transfer (polarization rotation) at </a:t>
              </a:r>
              <a:endParaRPr lang="en-US" sz="1600" dirty="0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1453573"/>
                </p:ext>
              </p:extLst>
            </p:nvPr>
          </p:nvGraphicFramePr>
          <p:xfrm>
            <a:off x="7764094" y="3336959"/>
            <a:ext cx="265430" cy="367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78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64094" y="3336959"/>
                          <a:ext cx="265430" cy="3675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015750"/>
              </p:ext>
            </p:extLst>
          </p:nvPr>
        </p:nvGraphicFramePr>
        <p:xfrm>
          <a:off x="8132042" y="3396892"/>
          <a:ext cx="919850" cy="247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79" name="Equation" r:id="rId17" imgW="660240" imgH="177480" progId="Equation.DSMT4">
                  <p:embed/>
                </p:oleObj>
              </mc:Choice>
              <mc:Fallback>
                <p:oleObj name="Equation" r:id="rId17" imgW="660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32042" y="3396892"/>
                        <a:ext cx="919850" cy="247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66692"/>
              </p:ext>
            </p:extLst>
          </p:nvPr>
        </p:nvGraphicFramePr>
        <p:xfrm>
          <a:off x="605816" y="3655975"/>
          <a:ext cx="7423708" cy="75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0" name="Equation" r:id="rId19" imgW="6781680" imgH="685800" progId="Equation.DSMT4">
                  <p:embed/>
                </p:oleObj>
              </mc:Choice>
              <mc:Fallback>
                <p:oleObj name="Equation" r:id="rId19" imgW="678168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5816" y="3655975"/>
                        <a:ext cx="7423708" cy="75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29989"/>
              </p:ext>
            </p:extLst>
          </p:nvPr>
        </p:nvGraphicFramePr>
        <p:xfrm>
          <a:off x="6302407" y="4674567"/>
          <a:ext cx="1397000" cy="69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81" name="Equation" r:id="rId21" imgW="1180800" imgH="583920" progId="Equation.DSMT4">
                  <p:embed/>
                </p:oleObj>
              </mc:Choice>
              <mc:Fallback>
                <p:oleObj name="Equation" r:id="rId21" imgW="11808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02407" y="4674567"/>
                        <a:ext cx="1397000" cy="69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4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9311" y="4295311"/>
            <a:ext cx="3695977" cy="2605584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939748" y="5216552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changing acoustic frequency we can select optical frequency within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l-G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4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Non-collinear AOTF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" name="Picture 4" descr="https://micro.magnet.fsu.edu/primer/java/filters/aotf/aotfjavafigur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64" y="1869406"/>
            <a:ext cx="4933515" cy="29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Acousto-optic spectrum analyzer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2" y="2281197"/>
            <a:ext cx="7075521" cy="444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Strain tensor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1" name="Right Arrow 80"/>
          <p:cNvSpPr/>
          <p:nvPr/>
        </p:nvSpPr>
        <p:spPr bwMode="auto">
          <a:xfrm>
            <a:off x="457200" y="2971800"/>
            <a:ext cx="568960" cy="508000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" name="Right Arrow 81"/>
          <p:cNvSpPr/>
          <p:nvPr/>
        </p:nvSpPr>
        <p:spPr bwMode="auto">
          <a:xfrm flipH="1">
            <a:off x="3886200" y="2971800"/>
            <a:ext cx="629920" cy="508000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3" name="Right Arrow 82"/>
          <p:cNvSpPr/>
          <p:nvPr/>
        </p:nvSpPr>
        <p:spPr bwMode="auto">
          <a:xfrm rot="16200000">
            <a:off x="2138680" y="1264920"/>
            <a:ext cx="701040" cy="508000"/>
          </a:xfrm>
          <a:prstGeom prst="righ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Right Arrow 83"/>
          <p:cNvSpPr/>
          <p:nvPr/>
        </p:nvSpPr>
        <p:spPr bwMode="auto">
          <a:xfrm rot="16200000" flipH="1">
            <a:off x="2357120" y="4531360"/>
            <a:ext cx="386080" cy="508000"/>
          </a:xfrm>
          <a:prstGeom prst="rightArrow">
            <a:avLst/>
          </a:prstGeom>
          <a:solidFill>
            <a:srgbClr val="00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391920" y="1945640"/>
            <a:ext cx="2209800" cy="2545080"/>
            <a:chOff x="1391920" y="1945640"/>
            <a:chExt cx="2209800" cy="2545080"/>
          </a:xfrm>
        </p:grpSpPr>
        <p:sp>
          <p:nvSpPr>
            <p:cNvPr id="4" name="Oval 3"/>
            <p:cNvSpPr/>
            <p:nvPr/>
          </p:nvSpPr>
          <p:spPr bwMode="auto">
            <a:xfrm>
              <a:off x="2372360" y="306324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82520" y="3053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20720" y="3053080"/>
              <a:ext cx="381000" cy="381000"/>
            </a:xfrm>
            <a:prstGeom prst="ellipse">
              <a:avLst/>
            </a:prstGeom>
            <a:solidFill>
              <a:srgbClr val="000099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91920" y="3053080"/>
              <a:ext cx="381000" cy="381000"/>
            </a:xfrm>
            <a:prstGeom prst="ellipse">
              <a:avLst/>
            </a:prstGeom>
            <a:solidFill>
              <a:srgbClr val="000099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       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468120" y="3967480"/>
              <a:ext cx="304800" cy="3048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68120" y="39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306320" y="3967480"/>
              <a:ext cx="381000" cy="381000"/>
            </a:xfrm>
            <a:prstGeom prst="ellipse">
              <a:avLst/>
            </a:prstGeom>
            <a:solidFill>
              <a:srgbClr val="000099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3296920" y="3967480"/>
              <a:ext cx="304800" cy="3048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6920" y="39674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391920" y="2138680"/>
              <a:ext cx="304800" cy="3048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                   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311400" y="2138680"/>
              <a:ext cx="381000" cy="381000"/>
            </a:xfrm>
            <a:prstGeom prst="ellipse">
              <a:avLst/>
            </a:prstGeom>
            <a:solidFill>
              <a:srgbClr val="000099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3220720" y="2138680"/>
              <a:ext cx="304800" cy="3048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0720" y="21386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1590040" y="416052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2326640" y="410972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3246120" y="417068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063240" y="201676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1518920" y="2006600"/>
              <a:ext cx="304800" cy="304800"/>
            </a:xfrm>
            <a:prstGeom prst="ellipse">
              <a:avLst/>
            </a:prstGeom>
            <a:solidFill>
              <a:srgbClr val="C0000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058160" y="305308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2306320" y="194564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2357120" y="410972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1493520" y="3042920"/>
              <a:ext cx="381000" cy="381000"/>
            </a:xfrm>
            <a:prstGeom prst="ellipse">
              <a:avLst/>
            </a:prstGeom>
            <a:solidFill>
              <a:srgbClr val="0033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cxnSp>
        <p:nvCxnSpPr>
          <p:cNvPr id="95" name="Straight Arrow Connector 94"/>
          <p:cNvCxnSpPr/>
          <p:nvPr/>
        </p:nvCxnSpPr>
        <p:spPr bwMode="auto">
          <a:xfrm>
            <a:off x="426720" y="3210560"/>
            <a:ext cx="4480560" cy="1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flipH="1" flipV="1">
            <a:off x="2489200" y="325120"/>
            <a:ext cx="50800" cy="52933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897120" y="3042921"/>
            <a:ext cx="4673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133600" y="289561"/>
            <a:ext cx="46736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2971800" y="1219200"/>
            <a:ext cx="2130540" cy="1224280"/>
            <a:chOff x="2971800" y="1219200"/>
            <a:chExt cx="2130540" cy="1224280"/>
          </a:xfrm>
        </p:grpSpPr>
        <p:cxnSp>
          <p:nvCxnSpPr>
            <p:cNvPr id="111" name="Straight Connector 110"/>
            <p:cNvCxnSpPr/>
            <p:nvPr/>
          </p:nvCxnSpPr>
          <p:spPr bwMode="auto">
            <a:xfrm flipV="1">
              <a:off x="3200400" y="1600200"/>
              <a:ext cx="0" cy="533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Straight Connector 111"/>
            <p:cNvCxnSpPr>
              <a:stCxn id="15" idx="4"/>
            </p:cNvCxnSpPr>
            <p:nvPr/>
          </p:nvCxnSpPr>
          <p:spPr bwMode="auto">
            <a:xfrm flipH="1" flipV="1">
              <a:off x="3352800" y="1600200"/>
              <a:ext cx="20320" cy="8432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 bwMode="auto">
            <a:xfrm>
              <a:off x="3200400" y="2133600"/>
              <a:ext cx="990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3352800" y="2286000"/>
              <a:ext cx="838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/>
            <p:nvPr/>
          </p:nvCxnSpPr>
          <p:spPr bwMode="auto">
            <a:xfrm>
              <a:off x="4114800" y="190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5" name="Straight Arrow Connector 124"/>
            <p:cNvCxnSpPr/>
            <p:nvPr/>
          </p:nvCxnSpPr>
          <p:spPr bwMode="auto">
            <a:xfrm flipV="1">
              <a:off x="4114800" y="2286000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flipV="1">
              <a:off x="4114800" y="19812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 bwMode="auto">
            <a:xfrm rot="16200000">
              <a:off x="3086100" y="14859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2" name="Straight Arrow Connector 131"/>
            <p:cNvCxnSpPr/>
            <p:nvPr/>
          </p:nvCxnSpPr>
          <p:spPr bwMode="auto">
            <a:xfrm rot="16200000" flipV="1">
              <a:off x="3429000" y="1524000"/>
              <a:ext cx="0" cy="15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rot="16200000" flipV="1">
              <a:off x="3276600" y="1371600"/>
              <a:ext cx="0" cy="457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133"/>
            <p:cNvSpPr txBox="1"/>
            <p:nvPr/>
          </p:nvSpPr>
          <p:spPr>
            <a:xfrm>
              <a:off x="4191000" y="2057400"/>
              <a:ext cx="911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v(</a:t>
              </a:r>
              <a:r>
                <a:rPr lang="en-US" dirty="0" err="1" smtClean="0"/>
                <a:t>x,y,z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24200" y="1219200"/>
              <a:ext cx="924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u(</a:t>
              </a:r>
              <a:r>
                <a:rPr lang="en-US" dirty="0" err="1" smtClean="0"/>
                <a:t>x,y,z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aphicFrame>
        <p:nvGraphicFramePr>
          <p:cNvPr id="200706" name="Object 2"/>
          <p:cNvGraphicFramePr>
            <a:graphicFrameLocks noChangeAspect="1"/>
          </p:cNvGraphicFramePr>
          <p:nvPr/>
        </p:nvGraphicFramePr>
        <p:xfrm>
          <a:off x="5486400" y="1447800"/>
          <a:ext cx="281693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0" name="Equation" r:id="rId4" imgW="1295280" imgH="736560" progId="Equation.DSMT4">
                  <p:embed/>
                </p:oleObj>
              </mc:Choice>
              <mc:Fallback>
                <p:oleObj name="Equation" r:id="rId4" imgW="129528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2816932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114800" y="3429000"/>
            <a:ext cx="3867150" cy="1320800"/>
            <a:chOff x="4114800" y="3429000"/>
            <a:chExt cx="3975100" cy="1368425"/>
          </a:xfrm>
        </p:grpSpPr>
        <p:sp>
          <p:nvSpPr>
            <p:cNvPr id="137" name="TextBox 136"/>
            <p:cNvSpPr txBox="1"/>
            <p:nvPr/>
          </p:nvSpPr>
          <p:spPr>
            <a:xfrm>
              <a:off x="5562600" y="3429000"/>
              <a:ext cx="2403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Tension/Compression</a:t>
              </a:r>
              <a:endParaRPr lang="en-US" dirty="0"/>
            </a:p>
          </p:txBody>
        </p:sp>
        <p:graphicFrame>
          <p:nvGraphicFramePr>
            <p:cNvPr id="2007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361183"/>
                </p:ext>
              </p:extLst>
            </p:nvPr>
          </p:nvGraphicFramePr>
          <p:xfrm>
            <a:off x="4114800" y="3886200"/>
            <a:ext cx="3975100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21" name="Equation" r:id="rId6" imgW="1828800" imgH="419040" progId="Equation.DSMT4">
                    <p:embed/>
                  </p:oleObj>
                </mc:Choice>
                <mc:Fallback>
                  <p:oleObj name="Equation" r:id="rId6" imgW="1828800" imgH="41904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00" y="3886200"/>
                          <a:ext cx="3975100" cy="911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" name="TextBox 138"/>
          <p:cNvSpPr txBox="1"/>
          <p:nvPr/>
        </p:nvSpPr>
        <p:spPr>
          <a:xfrm>
            <a:off x="0" y="51816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u, v, and w are the displacements from equilibrium position along x, y and z respectively.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4876800"/>
            <a:ext cx="4179888" cy="1733550"/>
            <a:chOff x="4343400" y="4876800"/>
            <a:chExt cx="4179888" cy="1733550"/>
          </a:xfrm>
        </p:grpSpPr>
        <p:sp>
          <p:nvSpPr>
            <p:cNvPr id="140" name="TextBox 139"/>
            <p:cNvSpPr txBox="1"/>
            <p:nvPr/>
          </p:nvSpPr>
          <p:spPr>
            <a:xfrm>
              <a:off x="5410200" y="48768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Shear</a:t>
              </a:r>
              <a:endParaRPr lang="en-US" dirty="0"/>
            </a:p>
          </p:txBody>
        </p:sp>
        <p:graphicFrame>
          <p:nvGraphicFramePr>
            <p:cNvPr id="20070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725523"/>
                </p:ext>
              </p:extLst>
            </p:nvPr>
          </p:nvGraphicFramePr>
          <p:xfrm>
            <a:off x="4343400" y="5181600"/>
            <a:ext cx="4179888" cy="1428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22" name="Equation" r:id="rId8" imgW="2527200" imgH="863280" progId="Equation.DSMT4">
                    <p:embed/>
                  </p:oleObj>
                </mc:Choice>
                <mc:Fallback>
                  <p:oleObj name="Equation" r:id="rId8" imgW="2527200" imgH="86328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5181600"/>
                          <a:ext cx="4179888" cy="1428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0"/>
            <a:ext cx="8229600" cy="1143000"/>
          </a:xfrm>
        </p:spPr>
        <p:txBody>
          <a:bodyPr/>
          <a:lstStyle/>
          <a:p>
            <a:r>
              <a:rPr lang="en-US" sz="3200" dirty="0" smtClean="0"/>
              <a:t>Changes in index ellipsoid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371600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one-index notation for the strain tensor</a:t>
            </a:r>
            <a:endParaRPr lang="en-US" dirty="0"/>
          </a:p>
        </p:txBody>
      </p:sp>
      <p:graphicFrame>
        <p:nvGraphicFramePr>
          <p:cNvPr id="201730" name="Object 2"/>
          <p:cNvGraphicFramePr>
            <a:graphicFrameLocks noChangeAspect="1"/>
          </p:cNvGraphicFramePr>
          <p:nvPr/>
        </p:nvGraphicFramePr>
        <p:xfrm>
          <a:off x="-41275" y="1828800"/>
          <a:ext cx="3203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6" name="Equation" r:id="rId4" imgW="1473120" imgH="736560" progId="Equation.DSMT4">
                  <p:embed/>
                </p:oleObj>
              </mc:Choice>
              <mc:Fallback>
                <p:oleObj name="Equation" r:id="rId4" imgW="1473120" imgH="736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275" y="1828800"/>
                        <a:ext cx="32035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1" name="Object 3"/>
          <p:cNvGraphicFramePr>
            <a:graphicFrameLocks noChangeAspect="1"/>
          </p:cNvGraphicFramePr>
          <p:nvPr/>
        </p:nvGraphicFramePr>
        <p:xfrm>
          <a:off x="3276600" y="1828800"/>
          <a:ext cx="838200" cy="170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67" name="Equation" r:id="rId6" imgW="685800" imgH="1396800" progId="Equation.DSMT4">
                  <p:embed/>
                </p:oleObj>
              </mc:Choice>
              <mc:Fallback>
                <p:oleObj name="Equation" r:id="rId6" imgW="685800" imgH="1396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838200" cy="1706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3429000"/>
            <a:ext cx="3231160" cy="1104105"/>
            <a:chOff x="0" y="3429000"/>
            <a:chExt cx="3231160" cy="1104105"/>
          </a:xfrm>
        </p:grpSpPr>
        <p:graphicFrame>
          <p:nvGraphicFramePr>
            <p:cNvPr id="28" name="Object 13"/>
            <p:cNvGraphicFramePr>
              <a:graphicFrameLocks noChangeAspect="1"/>
            </p:cNvGraphicFramePr>
            <p:nvPr/>
          </p:nvGraphicFramePr>
          <p:xfrm>
            <a:off x="0" y="3810000"/>
            <a:ext cx="1676400" cy="723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68" name="Equation" r:id="rId8" imgW="1714320" imgH="736560" progId="Equation.DSMT4">
                    <p:embed/>
                  </p:oleObj>
                </mc:Choice>
                <mc:Fallback>
                  <p:oleObj name="Equation" r:id="rId8" imgW="1714320" imgH="73656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10000"/>
                          <a:ext cx="1676400" cy="723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1828800" y="3886200"/>
            <a:ext cx="140236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969" name="Equation" r:id="rId10" imgW="1054080" imgH="457200" progId="Equation.DSMT4">
                    <p:embed/>
                  </p:oleObj>
                </mc:Choice>
                <mc:Fallback>
                  <p:oleObj name="Equation" r:id="rId10" imgW="1054080" imgH="4572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3886200"/>
                          <a:ext cx="1402360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457200" y="3429000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Original index ellipsoid</a:t>
              </a:r>
              <a:endParaRPr lang="en-US" dirty="0"/>
            </a:p>
          </p:txBody>
        </p:sp>
      </p:grpSp>
      <p:pic>
        <p:nvPicPr>
          <p:cNvPr id="201735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" y="4876800"/>
            <a:ext cx="2995612" cy="1646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Box 31"/>
          <p:cNvSpPr txBox="1"/>
          <p:nvPr/>
        </p:nvSpPr>
        <p:spPr>
          <a:xfrm>
            <a:off x="5257800" y="1371600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Introduce 6x6 strain optic tensor 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40882" y="1828800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Changes in the impermeability tensor</a:t>
            </a:r>
            <a:endParaRPr lang="en-US" dirty="0"/>
          </a:p>
        </p:txBody>
      </p:sp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5257800" y="2403475"/>
          <a:ext cx="23780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0" name="Equation" r:id="rId13" imgW="1574640" imgH="482400" progId="Equation.DSMT4">
                  <p:embed/>
                </p:oleObj>
              </mc:Choice>
              <mc:Fallback>
                <p:oleObj name="Equation" r:id="rId13" imgW="157464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03475"/>
                        <a:ext cx="23780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257800" y="3429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index ellipsoid</a:t>
            </a:r>
            <a:endParaRPr lang="en-US" dirty="0"/>
          </a:p>
        </p:txBody>
      </p:sp>
      <p:graphicFrame>
        <p:nvGraphicFramePr>
          <p:cNvPr id="2017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010518"/>
              </p:ext>
            </p:extLst>
          </p:nvPr>
        </p:nvGraphicFramePr>
        <p:xfrm>
          <a:off x="3162300" y="3733800"/>
          <a:ext cx="58054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71" name="Equation" r:id="rId15" imgW="4851360" imgH="990360" progId="Equation.DSMT4">
                  <p:embed/>
                </p:oleObj>
              </mc:Choice>
              <mc:Fallback>
                <p:oleObj name="Equation" r:id="rId15" imgW="4851360" imgH="990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733800"/>
                        <a:ext cx="58054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1738" name="Picture 1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5105400" y="4880998"/>
            <a:ext cx="2941637" cy="1977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/>
      <p:bldP spid="33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Examples of strain optical (</a:t>
            </a:r>
            <a:r>
              <a:rPr lang="en-US" sz="3200" dirty="0" err="1" smtClean="0"/>
              <a:t>photoeastic</a:t>
            </a:r>
            <a:r>
              <a:rPr lang="en-US" sz="3200" dirty="0" smtClean="0"/>
              <a:t>) tensor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8600" y="2895600"/>
            <a:ext cx="3711575" cy="369332"/>
            <a:chOff x="228600" y="2895600"/>
            <a:chExt cx="371157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228600" y="28956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Fused Silica </a:t>
              </a:r>
              <a:endParaRPr lang="en-US" dirty="0"/>
            </a:p>
          </p:txBody>
        </p:sp>
        <p:graphicFrame>
          <p:nvGraphicFramePr>
            <p:cNvPr id="202755" name="Object 3"/>
            <p:cNvGraphicFramePr>
              <a:graphicFrameLocks noChangeAspect="1"/>
            </p:cNvGraphicFramePr>
            <p:nvPr/>
          </p:nvGraphicFramePr>
          <p:xfrm>
            <a:off x="1981200" y="2895600"/>
            <a:ext cx="1958975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3" name="Equation" r:id="rId4" imgW="1473120" imgH="228600" progId="Equation.DSMT4">
                    <p:embed/>
                  </p:oleObj>
                </mc:Choice>
                <mc:Fallback>
                  <p:oleObj name="Equation" r:id="rId4" imgW="147312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2895600"/>
                          <a:ext cx="1958975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533400" y="1600200"/>
            <a:ext cx="9220200" cy="1229127"/>
            <a:chOff x="533400" y="1600200"/>
            <a:chExt cx="9220200" cy="1229127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600200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Isotropic media</a:t>
              </a:r>
              <a:endParaRPr lang="en-US" dirty="0"/>
            </a:p>
          </p:txBody>
        </p:sp>
        <p:graphicFrame>
          <p:nvGraphicFramePr>
            <p:cNvPr id="202754" name="Object 2"/>
            <p:cNvGraphicFramePr>
              <a:graphicFrameLocks noChangeAspect="1"/>
            </p:cNvGraphicFramePr>
            <p:nvPr/>
          </p:nvGraphicFramePr>
          <p:xfrm>
            <a:off x="2590800" y="1600200"/>
            <a:ext cx="3276600" cy="1229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4" name="Equation" r:id="rId6" imgW="3720960" imgH="1396800" progId="Equation.DSMT4">
                    <p:embed/>
                  </p:oleObj>
                </mc:Choice>
                <mc:Fallback>
                  <p:oleObj name="Equation" r:id="rId6" imgW="3720960" imgH="13968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600200"/>
                          <a:ext cx="3276600" cy="1229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019800" y="1600200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Just two independent components</a:t>
              </a:r>
              <a:endParaRPr lang="en-US" sz="1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67200" y="2819400"/>
            <a:ext cx="2984500" cy="381000"/>
            <a:chOff x="4267200" y="2819400"/>
            <a:chExt cx="2984500" cy="381000"/>
          </a:xfrm>
        </p:grpSpPr>
        <p:sp>
          <p:nvSpPr>
            <p:cNvPr id="9" name="TextBox 8"/>
            <p:cNvSpPr txBox="1"/>
            <p:nvPr/>
          </p:nvSpPr>
          <p:spPr>
            <a:xfrm>
              <a:off x="4267200" y="281940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water </a:t>
              </a:r>
              <a:endParaRPr lang="en-US" dirty="0"/>
            </a:p>
          </p:txBody>
        </p:sp>
        <p:graphicFrame>
          <p:nvGraphicFramePr>
            <p:cNvPr id="202756" name="Object 4"/>
            <p:cNvGraphicFramePr>
              <a:graphicFrameLocks noChangeAspect="1"/>
            </p:cNvGraphicFramePr>
            <p:nvPr/>
          </p:nvGraphicFramePr>
          <p:xfrm>
            <a:off x="5410200" y="2895600"/>
            <a:ext cx="1841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5" name="Equation" r:id="rId8" imgW="1384200" imgH="228600" progId="Equation.DSMT4">
                    <p:embed/>
                  </p:oleObj>
                </mc:Choice>
                <mc:Fallback>
                  <p:oleObj name="Equation" r:id="rId8" imgW="13842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2895600"/>
                          <a:ext cx="18415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304800" y="426720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Impermeability tensor</a:t>
            </a:r>
            <a:endParaRPr lang="en-US" dirty="0"/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422768"/>
              </p:ext>
            </p:extLst>
          </p:nvPr>
        </p:nvGraphicFramePr>
        <p:xfrm>
          <a:off x="457200" y="4724400"/>
          <a:ext cx="6529388" cy="1441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6" name="Equation" r:id="rId10" imgW="6349680" imgH="1396800" progId="Equation.DSMT4">
                  <p:embed/>
                </p:oleObj>
              </mc:Choice>
              <mc:Fallback>
                <p:oleObj name="Equation" r:id="rId10" imgW="6349680" imgH="1396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24400"/>
                        <a:ext cx="6529388" cy="1441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/>
          <p:cNvGraphicFramePr>
            <a:graphicFrameLocks noChangeAspect="1"/>
          </p:cNvGraphicFramePr>
          <p:nvPr/>
        </p:nvGraphicFramePr>
        <p:xfrm>
          <a:off x="466725" y="6156325"/>
          <a:ext cx="2889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17" name="Equation" r:id="rId12" imgW="2171520" imgH="393480" progId="Equation.DSMT4">
                  <p:embed/>
                </p:oleObj>
              </mc:Choice>
              <mc:Fallback>
                <p:oleObj name="Equation" r:id="rId12" imgW="217152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6156325"/>
                        <a:ext cx="2889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86200" y="62484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becomes uniaxial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9705" y="3320526"/>
            <a:ext cx="8994770" cy="779819"/>
            <a:chOff x="139705" y="3320526"/>
            <a:chExt cx="8994770" cy="779819"/>
          </a:xfrm>
        </p:grpSpPr>
        <p:grpSp>
          <p:nvGrpSpPr>
            <p:cNvPr id="21" name="Group 20"/>
            <p:cNvGrpSpPr/>
            <p:nvPr/>
          </p:nvGrpSpPr>
          <p:grpSpPr>
            <a:xfrm>
              <a:off x="139705" y="3320526"/>
              <a:ext cx="8994770" cy="762524"/>
              <a:chOff x="228600" y="3352800"/>
              <a:chExt cx="8994770" cy="76252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28600" y="3352800"/>
                <a:ext cx="8994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Consider longitudinal acoustic wave propagating along z direction in isotropic medium </a:t>
                </a:r>
                <a:endParaRPr lang="en-US" dirty="0"/>
              </a:p>
            </p:txBody>
          </p:sp>
          <p:graphicFrame>
            <p:nvGraphicFramePr>
              <p:cNvPr id="202758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2747688"/>
                  </p:ext>
                </p:extLst>
              </p:nvPr>
            </p:nvGraphicFramePr>
            <p:xfrm>
              <a:off x="4638670" y="3777187"/>
              <a:ext cx="3394075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018" name="Equation" r:id="rId14" imgW="2552400" imgH="253800" progId="Equation.DSMT4">
                      <p:embed/>
                    </p:oleObj>
                  </mc:Choice>
                  <mc:Fallback>
                    <p:oleObj name="Equation" r:id="rId14" imgW="255240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8670" y="3777187"/>
                            <a:ext cx="3394075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4733143"/>
                </p:ext>
              </p:extLst>
            </p:nvPr>
          </p:nvGraphicFramePr>
          <p:xfrm>
            <a:off x="1470025" y="3706813"/>
            <a:ext cx="2273300" cy="393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019" name="Equation" r:id="rId16" imgW="1473120" imgH="253800" progId="Equation.DSMT4">
                    <p:embed/>
                  </p:oleObj>
                </mc:Choice>
                <mc:Fallback>
                  <p:oleObj name="Equation" r:id="rId16" imgW="14731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70025" y="3706813"/>
                          <a:ext cx="2273300" cy="393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Examples of strain optical (</a:t>
            </a:r>
            <a:r>
              <a:rPr lang="en-US" sz="3200" dirty="0" err="1" smtClean="0"/>
              <a:t>photoelastic</a:t>
            </a:r>
            <a:r>
              <a:rPr lang="en-US" sz="3200" dirty="0" smtClean="0"/>
              <a:t>) tensor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3360" y="1519238"/>
            <a:ext cx="8534400" cy="1579562"/>
            <a:chOff x="213360" y="1519238"/>
            <a:chExt cx="8534400" cy="1579562"/>
          </a:xfrm>
        </p:grpSpPr>
        <p:graphicFrame>
          <p:nvGraphicFramePr>
            <p:cNvPr id="20275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0132609"/>
                </p:ext>
              </p:extLst>
            </p:nvPr>
          </p:nvGraphicFramePr>
          <p:xfrm>
            <a:off x="1590675" y="1519238"/>
            <a:ext cx="3262313" cy="157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75" name="Equation" r:id="rId4" imgW="2882880" imgH="1396800" progId="Equation.DSMT4">
                    <p:embed/>
                  </p:oleObj>
                </mc:Choice>
                <mc:Fallback>
                  <p:oleObj name="Equation" r:id="rId4" imgW="2882880" imgH="1396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675" y="1519238"/>
                          <a:ext cx="3262313" cy="1579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213360" y="1595120"/>
              <a:ext cx="1180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 LiNbO</a:t>
              </a:r>
              <a:r>
                <a:rPr lang="en-US" baseline="-25000" dirty="0" smtClean="0"/>
                <a:t>3</a:t>
              </a:r>
              <a:endParaRPr lang="en-US" dirty="0" smtClean="0"/>
            </a:p>
            <a:p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3960" y="1539240"/>
              <a:ext cx="3733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 independent components</a:t>
              </a:r>
              <a:endParaRPr lang="en-US" sz="1400" dirty="0"/>
            </a:p>
          </p:txBody>
        </p:sp>
      </p:grpSp>
      <p:graphicFrame>
        <p:nvGraphicFramePr>
          <p:cNvPr id="2232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942931"/>
              </p:ext>
            </p:extLst>
          </p:nvPr>
        </p:nvGraphicFramePr>
        <p:xfrm>
          <a:off x="1054100" y="4191000"/>
          <a:ext cx="502761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76" name="Equation" r:id="rId6" imgW="4889160" imgH="1396800" progId="Equation.DSMT4">
                  <p:embed/>
                </p:oleObj>
              </mc:Choice>
              <mc:Fallback>
                <p:oleObj name="Equation" r:id="rId6" imgW="4889160" imgH="1396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191000"/>
                        <a:ext cx="502761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81000" y="5791200"/>
            <a:ext cx="6527800" cy="641350"/>
            <a:chOff x="381000" y="5791200"/>
            <a:chExt cx="6527800" cy="641350"/>
          </a:xfrm>
        </p:grpSpPr>
        <p:sp>
          <p:nvSpPr>
            <p:cNvPr id="17" name="TextBox 16"/>
            <p:cNvSpPr txBox="1"/>
            <p:nvPr/>
          </p:nvSpPr>
          <p:spPr>
            <a:xfrm>
              <a:off x="381000" y="5943600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Ellipsoid equation</a:t>
              </a:r>
              <a:endParaRPr lang="en-US" dirty="0"/>
            </a:p>
          </p:txBody>
        </p:sp>
        <p:graphicFrame>
          <p:nvGraphicFramePr>
            <p:cNvPr id="22324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7475086"/>
                </p:ext>
              </p:extLst>
            </p:nvPr>
          </p:nvGraphicFramePr>
          <p:xfrm>
            <a:off x="2606675" y="5791200"/>
            <a:ext cx="43021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77" name="Equation" r:id="rId8" imgW="3225600" imgH="482400" progId="Equation.DSMT4">
                    <p:embed/>
                  </p:oleObj>
                </mc:Choice>
                <mc:Fallback>
                  <p:oleObj name="Equation" r:id="rId8" imgW="3225600" imgH="4824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6675" y="5791200"/>
                          <a:ext cx="4302125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1676400" y="6488668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Medium becomes biaxial with principal axes  rotated in </a:t>
            </a:r>
            <a:r>
              <a:rPr lang="en-US" dirty="0" err="1" smtClean="0"/>
              <a:t>yz</a:t>
            </a:r>
            <a:r>
              <a:rPr lang="en-US" dirty="0" smtClean="0"/>
              <a:t> plane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084" y="3099970"/>
            <a:ext cx="9704953" cy="767516"/>
            <a:chOff x="9084" y="3099970"/>
            <a:chExt cx="9704953" cy="767516"/>
          </a:xfrm>
        </p:grpSpPr>
        <p:grpSp>
          <p:nvGrpSpPr>
            <p:cNvPr id="20" name="Group 19"/>
            <p:cNvGrpSpPr/>
            <p:nvPr/>
          </p:nvGrpSpPr>
          <p:grpSpPr>
            <a:xfrm>
              <a:off x="9084" y="3099970"/>
              <a:ext cx="9704953" cy="767516"/>
              <a:chOff x="0" y="3200400"/>
              <a:chExt cx="9704953" cy="767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0" y="3200400"/>
                <a:ext cx="97049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Consider transverse (shear) acoustic wave propagating along z direction and polarized along y direction in LiNbO</a:t>
                </a:r>
                <a:r>
                  <a:rPr lang="en-US" sz="1400" baseline="-25000" dirty="0" smtClean="0"/>
                  <a:t>3</a:t>
                </a:r>
                <a:endParaRPr lang="en-US" sz="1400" dirty="0"/>
              </a:p>
            </p:txBody>
          </p:sp>
          <p:graphicFrame>
            <p:nvGraphicFramePr>
              <p:cNvPr id="15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253458"/>
                  </p:ext>
                </p:extLst>
              </p:nvPr>
            </p:nvGraphicFramePr>
            <p:xfrm>
              <a:off x="3378641" y="3629779"/>
              <a:ext cx="3852863" cy="338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3478" name="Equation" r:id="rId10" imgW="2895480" imgH="253800" progId="Equation.DSMT4">
                      <p:embed/>
                    </p:oleObj>
                  </mc:Choice>
                  <mc:Fallback>
                    <p:oleObj name="Equation" r:id="rId10" imgW="28954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8641" y="3629779"/>
                            <a:ext cx="3852863" cy="338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255539"/>
                </p:ext>
              </p:extLst>
            </p:nvPr>
          </p:nvGraphicFramePr>
          <p:xfrm>
            <a:off x="1177924" y="3494404"/>
            <a:ext cx="1568203" cy="326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3479" name="Equation" r:id="rId12" imgW="1218960" imgH="253800" progId="Equation.DSMT4">
                    <p:embed/>
                  </p:oleObj>
                </mc:Choice>
                <mc:Fallback>
                  <p:oleObj name="Equation" r:id="rId12" imgW="12189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77924" y="3494404"/>
                          <a:ext cx="1568203" cy="3267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3350"/>
            <a:ext cx="8229600" cy="1143000"/>
          </a:xfrm>
        </p:spPr>
        <p:txBody>
          <a:bodyPr/>
          <a:lstStyle/>
          <a:p>
            <a:r>
              <a:rPr lang="en-US" sz="3200" dirty="0" smtClean="0"/>
              <a:t>Photoelastic coefficients at </a:t>
            </a:r>
            <a:r>
              <a:rPr lang="el-G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200" dirty="0" smtClean="0"/>
              <a:t>632nm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97088" y="1276350"/>
            <a:ext cx="5204167" cy="53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905" y="-95934"/>
            <a:ext cx="8229600" cy="1143000"/>
          </a:xfrm>
        </p:spPr>
        <p:txBody>
          <a:bodyPr/>
          <a:lstStyle/>
          <a:p>
            <a:r>
              <a:rPr lang="en-US" sz="3200" dirty="0" smtClean="0"/>
              <a:t>Light diffraction on acoustic waves (phonons)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81400" y="1524000"/>
            <a:ext cx="2812861" cy="2971800"/>
            <a:chOff x="3581400" y="1524000"/>
            <a:chExt cx="2812861" cy="2971800"/>
          </a:xfrm>
        </p:grpSpPr>
        <p:grpSp>
          <p:nvGrpSpPr>
            <p:cNvPr id="54" name="Group 53"/>
            <p:cNvGrpSpPr/>
            <p:nvPr/>
          </p:nvGrpSpPr>
          <p:grpSpPr>
            <a:xfrm>
              <a:off x="3581400" y="1905000"/>
              <a:ext cx="1219200" cy="1295400"/>
              <a:chOff x="3581400" y="1905000"/>
              <a:chExt cx="1219200" cy="1295400"/>
            </a:xfrm>
          </p:grpSpPr>
          <p:cxnSp>
            <p:nvCxnSpPr>
              <p:cNvPr id="49" name="Straight Arrow Connector 48"/>
              <p:cNvCxnSpPr/>
              <p:nvPr/>
            </p:nvCxnSpPr>
            <p:spPr bwMode="auto">
              <a:xfrm>
                <a:off x="3657600" y="3200400"/>
                <a:ext cx="1143000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 flipV="1">
                <a:off x="3581400" y="2590800"/>
                <a:ext cx="1219200" cy="22860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3" name="Straight Arrow Connector 52"/>
              <p:cNvCxnSpPr/>
              <p:nvPr/>
            </p:nvCxnSpPr>
            <p:spPr bwMode="auto">
              <a:xfrm flipV="1">
                <a:off x="3733800" y="1905000"/>
                <a:ext cx="990600" cy="45720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5" name="Group 54"/>
            <p:cNvGrpSpPr/>
            <p:nvPr/>
          </p:nvGrpSpPr>
          <p:grpSpPr>
            <a:xfrm flipV="1">
              <a:off x="3581400" y="3200400"/>
              <a:ext cx="1219200" cy="1295400"/>
              <a:chOff x="3581400" y="1905000"/>
              <a:chExt cx="1219200" cy="1295400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3657600" y="3200400"/>
                <a:ext cx="1143000" cy="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3581400" y="2590800"/>
                <a:ext cx="1219200" cy="22860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3733800" y="1905000"/>
                <a:ext cx="990600" cy="457200"/>
              </a:xfrm>
              <a:prstGeom prst="straightConnector1">
                <a:avLst/>
              </a:prstGeom>
              <a:solidFill>
                <a:schemeClr val="accent1"/>
              </a:solidFill>
              <a:ln w="508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9" name="TextBox 58"/>
            <p:cNvSpPr txBox="1"/>
            <p:nvPr/>
          </p:nvSpPr>
          <p:spPr>
            <a:xfrm>
              <a:off x="4662056" y="4082534"/>
              <a:ext cx="173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Diffracted Light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14800" y="27432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order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14800" y="335280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  order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4800" y="22098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 order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86200" y="15240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+2 order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91000" y="38862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-2 order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" y="990600"/>
            <a:ext cx="1659429" cy="4267200"/>
            <a:chOff x="838200" y="990600"/>
            <a:chExt cx="1659429" cy="4267200"/>
          </a:xfrm>
        </p:grpSpPr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1007268" y="1811338"/>
              <a:ext cx="1022350" cy="2773363"/>
              <a:chOff x="1439" y="1861"/>
              <a:chExt cx="644" cy="1747"/>
            </a:xfrm>
          </p:grpSpPr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838200" y="9906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990600" y="4572000"/>
              <a:ext cx="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2057400" y="4572000"/>
              <a:ext cx="0" cy="685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 bwMode="auto">
            <a:xfrm>
              <a:off x="990600" y="4876800"/>
              <a:ext cx="10668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1447800" y="455289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L</a:t>
              </a:r>
              <a:endParaRPr lang="en-US" sz="2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14400" y="4953000"/>
              <a:ext cx="12586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interaction length</a:t>
              </a:r>
              <a:endParaRPr lang="en-US" sz="1100" dirty="0"/>
            </a:p>
          </p:txBody>
        </p:sp>
        <p:graphicFrame>
          <p:nvGraphicFramePr>
            <p:cNvPr id="22425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6301236"/>
                </p:ext>
              </p:extLst>
            </p:nvPr>
          </p:nvGraphicFramePr>
          <p:xfrm>
            <a:off x="1219200" y="1295399"/>
            <a:ext cx="1143000" cy="466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1" name="Equation" r:id="rId4" imgW="622080" imgH="253800" progId="Equation.DSMT4">
                    <p:embed/>
                  </p:oleObj>
                </mc:Choice>
                <mc:Fallback>
                  <p:oleObj name="Equation" r:id="rId4" imgW="622080" imgH="2538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1295399"/>
                          <a:ext cx="1143000" cy="466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-34925" y="914400"/>
            <a:ext cx="1166813" cy="3657600"/>
            <a:chOff x="-34925" y="914400"/>
            <a:chExt cx="1166813" cy="3657600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152400" y="2057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28600" y="4572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228600" y="3810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28600" y="28956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0" y="9144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  <p:graphicFrame>
          <p:nvGraphicFramePr>
            <p:cNvPr id="2242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0986678"/>
                </p:ext>
              </p:extLst>
            </p:nvPr>
          </p:nvGraphicFramePr>
          <p:xfrm>
            <a:off x="-34925" y="1524000"/>
            <a:ext cx="1166813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2" name="Equation" r:id="rId6" imgW="634680" imgH="253800" progId="Equation.DSMT4">
                    <p:embed/>
                  </p:oleObj>
                </mc:Choice>
                <mc:Fallback>
                  <p:oleObj name="Equation" r:id="rId6" imgW="634680" imgH="253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4925" y="1524000"/>
                          <a:ext cx="1166813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TextBox 80"/>
          <p:cNvSpPr txBox="1"/>
          <p:nvPr/>
        </p:nvSpPr>
        <p:spPr>
          <a:xfrm>
            <a:off x="152400" y="5638800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Two regimes</a:t>
            </a:r>
            <a:endParaRPr lang="en-US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60802" y="5108694"/>
            <a:ext cx="4285696" cy="955596"/>
            <a:chOff x="1905000" y="5181600"/>
            <a:chExt cx="4285696" cy="955596"/>
          </a:xfrm>
        </p:grpSpPr>
        <p:graphicFrame>
          <p:nvGraphicFramePr>
            <p:cNvPr id="22426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863174"/>
                </p:ext>
              </p:extLst>
            </p:nvPr>
          </p:nvGraphicFramePr>
          <p:xfrm>
            <a:off x="1905000" y="5181600"/>
            <a:ext cx="1865312" cy="769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3" name="Equation" r:id="rId8" imgW="1015920" imgH="419040" progId="Equation.DSMT4">
                    <p:embed/>
                  </p:oleObj>
                </mc:Choice>
                <mc:Fallback>
                  <p:oleObj name="Equation" r:id="rId8" imgW="1015920" imgH="4190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5181600"/>
                          <a:ext cx="1865312" cy="769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Box 82"/>
            <p:cNvSpPr txBox="1"/>
            <p:nvPr/>
          </p:nvSpPr>
          <p:spPr>
            <a:xfrm>
              <a:off x="3907361" y="5213866"/>
              <a:ext cx="22833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Raman-</a:t>
              </a:r>
              <a:r>
                <a:rPr lang="en-US" dirty="0" err="1" smtClean="0"/>
                <a:t>Nath</a:t>
              </a:r>
              <a:r>
                <a:rPr lang="en-US" dirty="0" smtClean="0"/>
                <a:t> diffraction (Multiple diffraction orders)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08427" y="6085324"/>
            <a:ext cx="4724400" cy="769938"/>
            <a:chOff x="1981200" y="5943600"/>
            <a:chExt cx="4724400" cy="769938"/>
          </a:xfrm>
        </p:grpSpPr>
        <p:graphicFrame>
          <p:nvGraphicFramePr>
            <p:cNvPr id="2242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195072"/>
                </p:ext>
              </p:extLst>
            </p:nvPr>
          </p:nvGraphicFramePr>
          <p:xfrm>
            <a:off x="1981200" y="5943600"/>
            <a:ext cx="1865313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4" name="Equation" r:id="rId10" imgW="1015920" imgH="419040" progId="Equation.DSMT4">
                    <p:embed/>
                  </p:oleObj>
                </mc:Choice>
                <mc:Fallback>
                  <p:oleObj name="Equation" r:id="rId10" imgW="1015920" imgH="41904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5943600"/>
                          <a:ext cx="1865313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TextBox 84"/>
            <p:cNvSpPr txBox="1"/>
            <p:nvPr/>
          </p:nvSpPr>
          <p:spPr>
            <a:xfrm>
              <a:off x="3799588" y="6019800"/>
              <a:ext cx="29060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Bragg diffraction (Single diffraction order)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43600" y="1828800"/>
            <a:ext cx="2590800" cy="1905000"/>
            <a:chOff x="5943600" y="1828800"/>
            <a:chExt cx="2590800" cy="1905000"/>
          </a:xfrm>
        </p:grpSpPr>
        <p:grpSp>
          <p:nvGrpSpPr>
            <p:cNvPr id="86" name="Group 71"/>
            <p:cNvGrpSpPr>
              <a:grpSpLocks/>
            </p:cNvGrpSpPr>
            <p:nvPr/>
          </p:nvGrpSpPr>
          <p:grpSpPr bwMode="auto">
            <a:xfrm>
              <a:off x="5943600" y="3048000"/>
              <a:ext cx="2590800" cy="685800"/>
              <a:chOff x="1439" y="1861"/>
              <a:chExt cx="644" cy="1747"/>
            </a:xfrm>
          </p:grpSpPr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1439" y="1861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1443" y="2294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1440" y="2733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Rectangle 32"/>
              <p:cNvSpPr>
                <a:spLocks noChangeArrowheads="1"/>
              </p:cNvSpPr>
              <p:nvPr/>
            </p:nvSpPr>
            <p:spPr bwMode="auto">
              <a:xfrm>
                <a:off x="1446" y="3167"/>
                <a:ext cx="637" cy="441"/>
              </a:xfrm>
              <a:prstGeom prst="rect">
                <a:avLst/>
              </a:prstGeom>
              <a:gradFill rotWithShape="1">
                <a:gsLst>
                  <a:gs pos="0">
                    <a:srgbClr val="99CC00"/>
                  </a:gs>
                  <a:gs pos="50000">
                    <a:schemeClr val="tx2"/>
                  </a:gs>
                  <a:gs pos="100000">
                    <a:srgbClr val="99CC0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2" name="Down Arrow 91"/>
            <p:cNvSpPr/>
            <p:nvPr/>
          </p:nvSpPr>
          <p:spPr bwMode="auto">
            <a:xfrm flipV="1">
              <a:off x="7543800" y="2057400"/>
              <a:ext cx="484632" cy="914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96000" y="1828800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</a:t>
              </a:r>
              <a:endParaRPr lang="en-US" dirty="0"/>
            </a:p>
          </p:txBody>
        </p:sp>
        <p:graphicFrame>
          <p:nvGraphicFramePr>
            <p:cNvPr id="9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3170737"/>
                </p:ext>
              </p:extLst>
            </p:nvPr>
          </p:nvGraphicFramePr>
          <p:xfrm>
            <a:off x="6477000" y="2133599"/>
            <a:ext cx="1143000" cy="466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5" name="Equation" r:id="rId12" imgW="622080" imgH="253800" progId="Equation.DSMT4">
                    <p:embed/>
                  </p:oleObj>
                </mc:Choice>
                <mc:Fallback>
                  <p:oleObj name="Equation" r:id="rId12" imgW="622080" imgH="2538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000" y="2133599"/>
                          <a:ext cx="1143000" cy="466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8001000" y="2286000"/>
            <a:ext cx="1143000" cy="2045732"/>
            <a:chOff x="8001000" y="2286000"/>
            <a:chExt cx="1143000" cy="2045732"/>
          </a:xfrm>
        </p:grpSpPr>
        <p:cxnSp>
          <p:nvCxnSpPr>
            <p:cNvPr id="96" name="Straight Arrow Connector 95"/>
            <p:cNvCxnSpPr/>
            <p:nvPr/>
          </p:nvCxnSpPr>
          <p:spPr bwMode="auto">
            <a:xfrm>
              <a:off x="8229600" y="3581400"/>
              <a:ext cx="914400" cy="3810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7" name="Straight Arrow Connector 96"/>
            <p:cNvCxnSpPr/>
            <p:nvPr/>
          </p:nvCxnSpPr>
          <p:spPr bwMode="auto">
            <a:xfrm flipV="1">
              <a:off x="8229600" y="2590800"/>
              <a:ext cx="914400" cy="4572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8001000" y="396240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 order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93712" y="2286000"/>
              <a:ext cx="1050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+1 order</a:t>
              </a:r>
              <a:endParaRPr lang="en-US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6553200" y="12954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Bragg Diffraction</a:t>
            </a:r>
            <a:endParaRPr lang="en-US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34000" y="1981200"/>
            <a:ext cx="990600" cy="990600"/>
            <a:chOff x="5334000" y="1981200"/>
            <a:chExt cx="990600" cy="990600"/>
          </a:xfrm>
        </p:grpSpPr>
        <p:cxnSp>
          <p:nvCxnSpPr>
            <p:cNvPr id="91" name="Straight Arrow Connector 90"/>
            <p:cNvCxnSpPr/>
            <p:nvPr/>
          </p:nvCxnSpPr>
          <p:spPr bwMode="auto">
            <a:xfrm>
              <a:off x="5562600" y="2667000"/>
              <a:ext cx="762000" cy="30480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3" name="TextBox 102"/>
            <p:cNvSpPr txBox="1"/>
            <p:nvPr/>
          </p:nvSpPr>
          <p:spPr>
            <a:xfrm>
              <a:off x="5334000" y="1981200"/>
              <a:ext cx="7489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Light </a:t>
              </a:r>
            </a:p>
            <a:p>
              <a:r>
                <a:rPr lang="en-US" dirty="0" smtClean="0"/>
                <a:t>wave</a:t>
              </a:r>
              <a:endParaRPr lang="en-US" dirty="0"/>
            </a:p>
          </p:txBody>
        </p:sp>
      </p:grpSp>
      <p:sp>
        <p:nvSpPr>
          <p:cNvPr id="104" name="Rectangle 103"/>
          <p:cNvSpPr/>
          <p:nvPr/>
        </p:nvSpPr>
        <p:spPr>
          <a:xfrm>
            <a:off x="152400" y="609600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Raman-</a:t>
            </a:r>
            <a:r>
              <a:rPr lang="en-US" b="1" dirty="0" err="1" smtClean="0"/>
              <a:t>Nath</a:t>
            </a:r>
            <a:r>
              <a:rPr lang="en-US" b="1" dirty="0" smtClean="0"/>
              <a:t> diffraction </a:t>
            </a:r>
            <a:endParaRPr lang="en-US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914400"/>
            <a:ext cx="3237645" cy="4343400"/>
            <a:chOff x="1524000" y="914400"/>
            <a:chExt cx="3237645" cy="4343400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 rot="16200000">
              <a:off x="1416050" y="2793206"/>
              <a:ext cx="2690813" cy="914400"/>
              <a:chOff x="1404" y="893"/>
              <a:chExt cx="3093" cy="2437"/>
            </a:xfrm>
          </p:grpSpPr>
          <p:grpSp>
            <p:nvGrpSpPr>
              <p:cNvPr id="15" name="Group 34"/>
              <p:cNvGrpSpPr>
                <a:grpSpLocks/>
              </p:cNvGrpSpPr>
              <p:nvPr/>
            </p:nvGrpSpPr>
            <p:grpSpPr bwMode="auto">
              <a:xfrm>
                <a:off x="1404" y="893"/>
                <a:ext cx="3029" cy="2437"/>
                <a:chOff x="1404" y="893"/>
                <a:chExt cx="3029" cy="2437"/>
              </a:xfrm>
            </p:grpSpPr>
            <p:sp>
              <p:nvSpPr>
                <p:cNvPr id="17" name="Freeform 35"/>
                <p:cNvSpPr>
                  <a:spLocks/>
                </p:cNvSpPr>
                <p:nvPr/>
              </p:nvSpPr>
              <p:spPr bwMode="auto">
                <a:xfrm>
                  <a:off x="1404" y="893"/>
                  <a:ext cx="506" cy="2430"/>
                </a:xfrm>
                <a:custGeom>
                  <a:avLst/>
                  <a:gdLst>
                    <a:gd name="T0" fmla="*/ 7 w 506"/>
                    <a:gd name="T1" fmla="*/ 2430 h 2430"/>
                    <a:gd name="T2" fmla="*/ 22 w 506"/>
                    <a:gd name="T3" fmla="*/ 2409 h 2430"/>
                    <a:gd name="T4" fmla="*/ 29 w 506"/>
                    <a:gd name="T5" fmla="*/ 2387 h 2430"/>
                    <a:gd name="T6" fmla="*/ 43 w 506"/>
                    <a:gd name="T7" fmla="*/ 2345 h 2430"/>
                    <a:gd name="T8" fmla="*/ 57 w 506"/>
                    <a:gd name="T9" fmla="*/ 2302 h 2430"/>
                    <a:gd name="T10" fmla="*/ 64 w 506"/>
                    <a:gd name="T11" fmla="*/ 2245 h 2430"/>
                    <a:gd name="T12" fmla="*/ 79 w 506"/>
                    <a:gd name="T13" fmla="*/ 2181 h 2430"/>
                    <a:gd name="T14" fmla="*/ 93 w 506"/>
                    <a:gd name="T15" fmla="*/ 2102 h 2430"/>
                    <a:gd name="T16" fmla="*/ 100 w 506"/>
                    <a:gd name="T17" fmla="*/ 2024 h 2430"/>
                    <a:gd name="T18" fmla="*/ 114 w 506"/>
                    <a:gd name="T19" fmla="*/ 1931 h 2430"/>
                    <a:gd name="T20" fmla="*/ 121 w 506"/>
                    <a:gd name="T21" fmla="*/ 1839 h 2430"/>
                    <a:gd name="T22" fmla="*/ 136 w 506"/>
                    <a:gd name="T23" fmla="*/ 1732 h 2430"/>
                    <a:gd name="T24" fmla="*/ 150 w 506"/>
                    <a:gd name="T25" fmla="*/ 1625 h 2430"/>
                    <a:gd name="T26" fmla="*/ 157 w 506"/>
                    <a:gd name="T27" fmla="*/ 1518 h 2430"/>
                    <a:gd name="T28" fmla="*/ 171 w 506"/>
                    <a:gd name="T29" fmla="*/ 1404 h 2430"/>
                    <a:gd name="T30" fmla="*/ 186 w 506"/>
                    <a:gd name="T31" fmla="*/ 1290 h 2430"/>
                    <a:gd name="T32" fmla="*/ 193 w 506"/>
                    <a:gd name="T33" fmla="*/ 1176 h 2430"/>
                    <a:gd name="T34" fmla="*/ 207 w 506"/>
                    <a:gd name="T35" fmla="*/ 1062 h 2430"/>
                    <a:gd name="T36" fmla="*/ 214 w 506"/>
                    <a:gd name="T37" fmla="*/ 948 h 2430"/>
                    <a:gd name="T38" fmla="*/ 228 w 506"/>
                    <a:gd name="T39" fmla="*/ 841 h 2430"/>
                    <a:gd name="T40" fmla="*/ 243 w 506"/>
                    <a:gd name="T41" fmla="*/ 734 h 2430"/>
                    <a:gd name="T42" fmla="*/ 250 w 506"/>
                    <a:gd name="T43" fmla="*/ 627 h 2430"/>
                    <a:gd name="T44" fmla="*/ 264 w 506"/>
                    <a:gd name="T45" fmla="*/ 527 h 2430"/>
                    <a:gd name="T46" fmla="*/ 278 w 506"/>
                    <a:gd name="T47" fmla="*/ 442 h 2430"/>
                    <a:gd name="T48" fmla="*/ 285 w 506"/>
                    <a:gd name="T49" fmla="*/ 356 h 2430"/>
                    <a:gd name="T50" fmla="*/ 300 w 506"/>
                    <a:gd name="T51" fmla="*/ 278 h 2430"/>
                    <a:gd name="T52" fmla="*/ 307 w 506"/>
                    <a:gd name="T53" fmla="*/ 207 h 2430"/>
                    <a:gd name="T54" fmla="*/ 321 w 506"/>
                    <a:gd name="T55" fmla="*/ 150 h 2430"/>
                    <a:gd name="T56" fmla="*/ 335 w 506"/>
                    <a:gd name="T57" fmla="*/ 100 h 2430"/>
                    <a:gd name="T58" fmla="*/ 342 w 506"/>
                    <a:gd name="T59" fmla="*/ 57 h 2430"/>
                    <a:gd name="T60" fmla="*/ 357 w 506"/>
                    <a:gd name="T61" fmla="*/ 29 h 2430"/>
                    <a:gd name="T62" fmla="*/ 378 w 506"/>
                    <a:gd name="T63" fmla="*/ 0 h 2430"/>
                    <a:gd name="T64" fmla="*/ 385 w 506"/>
                    <a:gd name="T65" fmla="*/ 0 h 2430"/>
                    <a:gd name="T66" fmla="*/ 399 w 506"/>
                    <a:gd name="T67" fmla="*/ 14 h 2430"/>
                    <a:gd name="T68" fmla="*/ 414 w 506"/>
                    <a:gd name="T69" fmla="*/ 36 h 2430"/>
                    <a:gd name="T70" fmla="*/ 428 w 506"/>
                    <a:gd name="T71" fmla="*/ 71 h 2430"/>
                    <a:gd name="T72" fmla="*/ 435 w 506"/>
                    <a:gd name="T73" fmla="*/ 114 h 2430"/>
                    <a:gd name="T74" fmla="*/ 449 w 506"/>
                    <a:gd name="T75" fmla="*/ 164 h 2430"/>
                    <a:gd name="T76" fmla="*/ 463 w 506"/>
                    <a:gd name="T77" fmla="*/ 228 h 2430"/>
                    <a:gd name="T78" fmla="*/ 471 w 506"/>
                    <a:gd name="T79" fmla="*/ 299 h 2430"/>
                    <a:gd name="T80" fmla="*/ 485 w 506"/>
                    <a:gd name="T81" fmla="*/ 378 h 2430"/>
                    <a:gd name="T82" fmla="*/ 492 w 506"/>
                    <a:gd name="T83" fmla="*/ 470 h 243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06"/>
                    <a:gd name="T127" fmla="*/ 0 h 2430"/>
                    <a:gd name="T128" fmla="*/ 506 w 506"/>
                    <a:gd name="T129" fmla="*/ 2430 h 243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06" h="2430">
                      <a:moveTo>
                        <a:pt x="7" y="2430"/>
                      </a:moveTo>
                      <a:lnTo>
                        <a:pt x="0" y="2430"/>
                      </a:lnTo>
                      <a:lnTo>
                        <a:pt x="7" y="2430"/>
                      </a:lnTo>
                      <a:lnTo>
                        <a:pt x="15" y="2423"/>
                      </a:lnTo>
                      <a:lnTo>
                        <a:pt x="15" y="2416"/>
                      </a:lnTo>
                      <a:lnTo>
                        <a:pt x="22" y="2409"/>
                      </a:lnTo>
                      <a:lnTo>
                        <a:pt x="22" y="2402"/>
                      </a:lnTo>
                      <a:lnTo>
                        <a:pt x="29" y="2394"/>
                      </a:lnTo>
                      <a:lnTo>
                        <a:pt x="29" y="2387"/>
                      </a:lnTo>
                      <a:lnTo>
                        <a:pt x="36" y="2373"/>
                      </a:lnTo>
                      <a:lnTo>
                        <a:pt x="36" y="2359"/>
                      </a:lnTo>
                      <a:lnTo>
                        <a:pt x="43" y="2345"/>
                      </a:lnTo>
                      <a:lnTo>
                        <a:pt x="50" y="2330"/>
                      </a:lnTo>
                      <a:lnTo>
                        <a:pt x="50" y="2316"/>
                      </a:lnTo>
                      <a:lnTo>
                        <a:pt x="57" y="2302"/>
                      </a:lnTo>
                      <a:lnTo>
                        <a:pt x="57" y="2280"/>
                      </a:lnTo>
                      <a:lnTo>
                        <a:pt x="64" y="2266"/>
                      </a:lnTo>
                      <a:lnTo>
                        <a:pt x="64" y="2245"/>
                      </a:lnTo>
                      <a:lnTo>
                        <a:pt x="72" y="2223"/>
                      </a:lnTo>
                      <a:lnTo>
                        <a:pt x="72" y="2202"/>
                      </a:lnTo>
                      <a:lnTo>
                        <a:pt x="79" y="2181"/>
                      </a:lnTo>
                      <a:lnTo>
                        <a:pt x="79" y="2152"/>
                      </a:lnTo>
                      <a:lnTo>
                        <a:pt x="86" y="2131"/>
                      </a:lnTo>
                      <a:lnTo>
                        <a:pt x="93" y="2102"/>
                      </a:lnTo>
                      <a:lnTo>
                        <a:pt x="93" y="2074"/>
                      </a:lnTo>
                      <a:lnTo>
                        <a:pt x="100" y="2052"/>
                      </a:lnTo>
                      <a:lnTo>
                        <a:pt x="100" y="2024"/>
                      </a:lnTo>
                      <a:lnTo>
                        <a:pt x="107" y="1988"/>
                      </a:lnTo>
                      <a:lnTo>
                        <a:pt x="107" y="1960"/>
                      </a:lnTo>
                      <a:lnTo>
                        <a:pt x="114" y="1931"/>
                      </a:lnTo>
                      <a:lnTo>
                        <a:pt x="114" y="1903"/>
                      </a:lnTo>
                      <a:lnTo>
                        <a:pt x="121" y="1867"/>
                      </a:lnTo>
                      <a:lnTo>
                        <a:pt x="121" y="1839"/>
                      </a:lnTo>
                      <a:lnTo>
                        <a:pt x="129" y="1803"/>
                      </a:lnTo>
                      <a:lnTo>
                        <a:pt x="129" y="1767"/>
                      </a:lnTo>
                      <a:lnTo>
                        <a:pt x="136" y="1732"/>
                      </a:lnTo>
                      <a:lnTo>
                        <a:pt x="143" y="1696"/>
                      </a:lnTo>
                      <a:lnTo>
                        <a:pt x="143" y="1660"/>
                      </a:lnTo>
                      <a:lnTo>
                        <a:pt x="150" y="1625"/>
                      </a:lnTo>
                      <a:lnTo>
                        <a:pt x="150" y="1589"/>
                      </a:lnTo>
                      <a:lnTo>
                        <a:pt x="157" y="1554"/>
                      </a:lnTo>
                      <a:lnTo>
                        <a:pt x="157" y="1518"/>
                      </a:lnTo>
                      <a:lnTo>
                        <a:pt x="164" y="1482"/>
                      </a:lnTo>
                      <a:lnTo>
                        <a:pt x="164" y="1447"/>
                      </a:lnTo>
                      <a:lnTo>
                        <a:pt x="171" y="1404"/>
                      </a:lnTo>
                      <a:lnTo>
                        <a:pt x="171" y="1368"/>
                      </a:lnTo>
                      <a:lnTo>
                        <a:pt x="178" y="1333"/>
                      </a:lnTo>
                      <a:lnTo>
                        <a:pt x="186" y="1290"/>
                      </a:lnTo>
                      <a:lnTo>
                        <a:pt x="186" y="1254"/>
                      </a:lnTo>
                      <a:lnTo>
                        <a:pt x="193" y="1219"/>
                      </a:lnTo>
                      <a:lnTo>
                        <a:pt x="193" y="1176"/>
                      </a:lnTo>
                      <a:lnTo>
                        <a:pt x="200" y="1140"/>
                      </a:lnTo>
                      <a:lnTo>
                        <a:pt x="200" y="1097"/>
                      </a:lnTo>
                      <a:lnTo>
                        <a:pt x="207" y="1062"/>
                      </a:lnTo>
                      <a:lnTo>
                        <a:pt x="207" y="1026"/>
                      </a:lnTo>
                      <a:lnTo>
                        <a:pt x="214" y="983"/>
                      </a:lnTo>
                      <a:lnTo>
                        <a:pt x="214" y="948"/>
                      </a:lnTo>
                      <a:lnTo>
                        <a:pt x="221" y="912"/>
                      </a:lnTo>
                      <a:lnTo>
                        <a:pt x="228" y="877"/>
                      </a:lnTo>
                      <a:lnTo>
                        <a:pt x="228" y="841"/>
                      </a:lnTo>
                      <a:lnTo>
                        <a:pt x="235" y="805"/>
                      </a:lnTo>
                      <a:lnTo>
                        <a:pt x="235" y="770"/>
                      </a:lnTo>
                      <a:lnTo>
                        <a:pt x="243" y="734"/>
                      </a:lnTo>
                      <a:lnTo>
                        <a:pt x="243" y="698"/>
                      </a:lnTo>
                      <a:lnTo>
                        <a:pt x="250" y="663"/>
                      </a:lnTo>
                      <a:lnTo>
                        <a:pt x="250" y="627"/>
                      </a:lnTo>
                      <a:lnTo>
                        <a:pt x="257" y="592"/>
                      </a:lnTo>
                      <a:lnTo>
                        <a:pt x="257" y="563"/>
                      </a:lnTo>
                      <a:lnTo>
                        <a:pt x="264" y="527"/>
                      </a:lnTo>
                      <a:lnTo>
                        <a:pt x="264" y="499"/>
                      </a:lnTo>
                      <a:lnTo>
                        <a:pt x="271" y="470"/>
                      </a:lnTo>
                      <a:lnTo>
                        <a:pt x="278" y="442"/>
                      </a:lnTo>
                      <a:lnTo>
                        <a:pt x="278" y="406"/>
                      </a:lnTo>
                      <a:lnTo>
                        <a:pt x="285" y="378"/>
                      </a:lnTo>
                      <a:lnTo>
                        <a:pt x="285" y="356"/>
                      </a:lnTo>
                      <a:lnTo>
                        <a:pt x="292" y="328"/>
                      </a:lnTo>
                      <a:lnTo>
                        <a:pt x="292" y="299"/>
                      </a:lnTo>
                      <a:lnTo>
                        <a:pt x="300" y="278"/>
                      </a:lnTo>
                      <a:lnTo>
                        <a:pt x="300" y="249"/>
                      </a:lnTo>
                      <a:lnTo>
                        <a:pt x="307" y="228"/>
                      </a:lnTo>
                      <a:lnTo>
                        <a:pt x="307" y="207"/>
                      </a:lnTo>
                      <a:lnTo>
                        <a:pt x="314" y="185"/>
                      </a:lnTo>
                      <a:lnTo>
                        <a:pt x="321" y="164"/>
                      </a:lnTo>
                      <a:lnTo>
                        <a:pt x="321" y="150"/>
                      </a:lnTo>
                      <a:lnTo>
                        <a:pt x="328" y="128"/>
                      </a:lnTo>
                      <a:lnTo>
                        <a:pt x="328" y="114"/>
                      </a:lnTo>
                      <a:lnTo>
                        <a:pt x="335" y="100"/>
                      </a:lnTo>
                      <a:lnTo>
                        <a:pt x="335" y="86"/>
                      </a:lnTo>
                      <a:lnTo>
                        <a:pt x="342" y="71"/>
                      </a:lnTo>
                      <a:lnTo>
                        <a:pt x="342" y="57"/>
                      </a:lnTo>
                      <a:lnTo>
                        <a:pt x="349" y="43"/>
                      </a:lnTo>
                      <a:lnTo>
                        <a:pt x="349" y="36"/>
                      </a:lnTo>
                      <a:lnTo>
                        <a:pt x="357" y="29"/>
                      </a:lnTo>
                      <a:lnTo>
                        <a:pt x="357" y="21"/>
                      </a:lnTo>
                      <a:lnTo>
                        <a:pt x="364" y="14"/>
                      </a:lnTo>
                      <a:lnTo>
                        <a:pt x="378" y="0"/>
                      </a:lnTo>
                      <a:lnTo>
                        <a:pt x="371" y="0"/>
                      </a:lnTo>
                      <a:lnTo>
                        <a:pt x="378" y="0"/>
                      </a:lnTo>
                      <a:lnTo>
                        <a:pt x="385" y="0"/>
                      </a:lnTo>
                      <a:lnTo>
                        <a:pt x="392" y="0"/>
                      </a:lnTo>
                      <a:lnTo>
                        <a:pt x="399" y="7"/>
                      </a:lnTo>
                      <a:lnTo>
                        <a:pt x="399" y="14"/>
                      </a:lnTo>
                      <a:lnTo>
                        <a:pt x="406" y="21"/>
                      </a:lnTo>
                      <a:lnTo>
                        <a:pt x="414" y="29"/>
                      </a:lnTo>
                      <a:lnTo>
                        <a:pt x="414" y="36"/>
                      </a:lnTo>
                      <a:lnTo>
                        <a:pt x="421" y="43"/>
                      </a:lnTo>
                      <a:lnTo>
                        <a:pt x="421" y="57"/>
                      </a:lnTo>
                      <a:lnTo>
                        <a:pt x="428" y="71"/>
                      </a:lnTo>
                      <a:lnTo>
                        <a:pt x="428" y="86"/>
                      </a:lnTo>
                      <a:lnTo>
                        <a:pt x="435" y="100"/>
                      </a:lnTo>
                      <a:lnTo>
                        <a:pt x="435" y="114"/>
                      </a:lnTo>
                      <a:lnTo>
                        <a:pt x="442" y="128"/>
                      </a:lnTo>
                      <a:lnTo>
                        <a:pt x="442" y="150"/>
                      </a:lnTo>
                      <a:lnTo>
                        <a:pt x="449" y="164"/>
                      </a:lnTo>
                      <a:lnTo>
                        <a:pt x="456" y="185"/>
                      </a:lnTo>
                      <a:lnTo>
                        <a:pt x="456" y="207"/>
                      </a:lnTo>
                      <a:lnTo>
                        <a:pt x="463" y="228"/>
                      </a:lnTo>
                      <a:lnTo>
                        <a:pt x="463" y="249"/>
                      </a:lnTo>
                      <a:lnTo>
                        <a:pt x="471" y="278"/>
                      </a:lnTo>
                      <a:lnTo>
                        <a:pt x="471" y="299"/>
                      </a:lnTo>
                      <a:lnTo>
                        <a:pt x="478" y="328"/>
                      </a:lnTo>
                      <a:lnTo>
                        <a:pt x="478" y="356"/>
                      </a:lnTo>
                      <a:lnTo>
                        <a:pt x="485" y="378"/>
                      </a:lnTo>
                      <a:lnTo>
                        <a:pt x="485" y="406"/>
                      </a:lnTo>
                      <a:lnTo>
                        <a:pt x="492" y="442"/>
                      </a:lnTo>
                      <a:lnTo>
                        <a:pt x="492" y="470"/>
                      </a:lnTo>
                      <a:lnTo>
                        <a:pt x="499" y="499"/>
                      </a:lnTo>
                      <a:lnTo>
                        <a:pt x="506" y="527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36"/>
                <p:cNvSpPr>
                  <a:spLocks/>
                </p:cNvSpPr>
                <p:nvPr/>
              </p:nvSpPr>
              <p:spPr bwMode="auto">
                <a:xfrm>
                  <a:off x="1910" y="1420"/>
                  <a:ext cx="499" cy="1910"/>
                </a:xfrm>
                <a:custGeom>
                  <a:avLst/>
                  <a:gdLst>
                    <a:gd name="T0" fmla="*/ 7 w 499"/>
                    <a:gd name="T1" fmla="*/ 65 h 1910"/>
                    <a:gd name="T2" fmla="*/ 15 w 499"/>
                    <a:gd name="T3" fmla="*/ 171 h 1910"/>
                    <a:gd name="T4" fmla="*/ 29 w 499"/>
                    <a:gd name="T5" fmla="*/ 278 h 1910"/>
                    <a:gd name="T6" fmla="*/ 43 w 499"/>
                    <a:gd name="T7" fmla="*/ 385 h 1910"/>
                    <a:gd name="T8" fmla="*/ 50 w 499"/>
                    <a:gd name="T9" fmla="*/ 499 h 1910"/>
                    <a:gd name="T10" fmla="*/ 64 w 499"/>
                    <a:gd name="T11" fmla="*/ 613 h 1910"/>
                    <a:gd name="T12" fmla="*/ 72 w 499"/>
                    <a:gd name="T13" fmla="*/ 727 h 1910"/>
                    <a:gd name="T14" fmla="*/ 86 w 499"/>
                    <a:gd name="T15" fmla="*/ 841 h 1910"/>
                    <a:gd name="T16" fmla="*/ 100 w 499"/>
                    <a:gd name="T17" fmla="*/ 955 h 1910"/>
                    <a:gd name="T18" fmla="*/ 107 w 499"/>
                    <a:gd name="T19" fmla="*/ 1062 h 1910"/>
                    <a:gd name="T20" fmla="*/ 121 w 499"/>
                    <a:gd name="T21" fmla="*/ 1169 h 1910"/>
                    <a:gd name="T22" fmla="*/ 136 w 499"/>
                    <a:gd name="T23" fmla="*/ 1276 h 1910"/>
                    <a:gd name="T24" fmla="*/ 143 w 499"/>
                    <a:gd name="T25" fmla="*/ 1376 h 1910"/>
                    <a:gd name="T26" fmla="*/ 157 w 499"/>
                    <a:gd name="T27" fmla="*/ 1461 h 1910"/>
                    <a:gd name="T28" fmla="*/ 164 w 499"/>
                    <a:gd name="T29" fmla="*/ 1547 h 1910"/>
                    <a:gd name="T30" fmla="*/ 178 w 499"/>
                    <a:gd name="T31" fmla="*/ 1625 h 1910"/>
                    <a:gd name="T32" fmla="*/ 193 w 499"/>
                    <a:gd name="T33" fmla="*/ 1696 h 1910"/>
                    <a:gd name="T34" fmla="*/ 200 w 499"/>
                    <a:gd name="T35" fmla="*/ 1753 h 1910"/>
                    <a:gd name="T36" fmla="*/ 214 w 499"/>
                    <a:gd name="T37" fmla="*/ 1803 h 1910"/>
                    <a:gd name="T38" fmla="*/ 228 w 499"/>
                    <a:gd name="T39" fmla="*/ 1846 h 1910"/>
                    <a:gd name="T40" fmla="*/ 235 w 499"/>
                    <a:gd name="T41" fmla="*/ 1875 h 1910"/>
                    <a:gd name="T42" fmla="*/ 257 w 499"/>
                    <a:gd name="T43" fmla="*/ 1903 h 1910"/>
                    <a:gd name="T44" fmla="*/ 264 w 499"/>
                    <a:gd name="T45" fmla="*/ 1910 h 1910"/>
                    <a:gd name="T46" fmla="*/ 285 w 499"/>
                    <a:gd name="T47" fmla="*/ 1889 h 1910"/>
                    <a:gd name="T48" fmla="*/ 292 w 499"/>
                    <a:gd name="T49" fmla="*/ 1867 h 1910"/>
                    <a:gd name="T50" fmla="*/ 307 w 499"/>
                    <a:gd name="T51" fmla="*/ 1832 h 1910"/>
                    <a:gd name="T52" fmla="*/ 321 w 499"/>
                    <a:gd name="T53" fmla="*/ 1789 h 1910"/>
                    <a:gd name="T54" fmla="*/ 328 w 499"/>
                    <a:gd name="T55" fmla="*/ 1739 h 1910"/>
                    <a:gd name="T56" fmla="*/ 342 w 499"/>
                    <a:gd name="T57" fmla="*/ 1675 h 1910"/>
                    <a:gd name="T58" fmla="*/ 349 w 499"/>
                    <a:gd name="T59" fmla="*/ 1604 h 1910"/>
                    <a:gd name="T60" fmla="*/ 364 w 499"/>
                    <a:gd name="T61" fmla="*/ 1525 h 1910"/>
                    <a:gd name="T62" fmla="*/ 378 w 499"/>
                    <a:gd name="T63" fmla="*/ 1433 h 1910"/>
                    <a:gd name="T64" fmla="*/ 385 w 499"/>
                    <a:gd name="T65" fmla="*/ 1340 h 1910"/>
                    <a:gd name="T66" fmla="*/ 399 w 499"/>
                    <a:gd name="T67" fmla="*/ 1240 h 1910"/>
                    <a:gd name="T68" fmla="*/ 414 w 499"/>
                    <a:gd name="T69" fmla="*/ 1133 h 1910"/>
                    <a:gd name="T70" fmla="*/ 421 w 499"/>
                    <a:gd name="T71" fmla="*/ 1027 h 1910"/>
                    <a:gd name="T72" fmla="*/ 435 w 499"/>
                    <a:gd name="T73" fmla="*/ 920 h 1910"/>
                    <a:gd name="T74" fmla="*/ 442 w 499"/>
                    <a:gd name="T75" fmla="*/ 806 h 1910"/>
                    <a:gd name="T76" fmla="*/ 456 w 499"/>
                    <a:gd name="T77" fmla="*/ 692 h 1910"/>
                    <a:gd name="T78" fmla="*/ 471 w 499"/>
                    <a:gd name="T79" fmla="*/ 570 h 1910"/>
                    <a:gd name="T80" fmla="*/ 478 w 499"/>
                    <a:gd name="T81" fmla="*/ 456 h 1910"/>
                    <a:gd name="T82" fmla="*/ 492 w 499"/>
                    <a:gd name="T83" fmla="*/ 350 h 191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99"/>
                    <a:gd name="T127" fmla="*/ 0 h 1910"/>
                    <a:gd name="T128" fmla="*/ 499 w 499"/>
                    <a:gd name="T129" fmla="*/ 1910 h 191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99" h="1910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" y="65"/>
                      </a:lnTo>
                      <a:lnTo>
                        <a:pt x="7" y="100"/>
                      </a:lnTo>
                      <a:lnTo>
                        <a:pt x="15" y="136"/>
                      </a:lnTo>
                      <a:lnTo>
                        <a:pt x="15" y="171"/>
                      </a:lnTo>
                      <a:lnTo>
                        <a:pt x="22" y="207"/>
                      </a:lnTo>
                      <a:lnTo>
                        <a:pt x="22" y="243"/>
                      </a:lnTo>
                      <a:lnTo>
                        <a:pt x="29" y="278"/>
                      </a:lnTo>
                      <a:lnTo>
                        <a:pt x="29" y="314"/>
                      </a:lnTo>
                      <a:lnTo>
                        <a:pt x="36" y="350"/>
                      </a:lnTo>
                      <a:lnTo>
                        <a:pt x="43" y="385"/>
                      </a:lnTo>
                      <a:lnTo>
                        <a:pt x="43" y="421"/>
                      </a:lnTo>
                      <a:lnTo>
                        <a:pt x="50" y="456"/>
                      </a:lnTo>
                      <a:lnTo>
                        <a:pt x="50" y="499"/>
                      </a:lnTo>
                      <a:lnTo>
                        <a:pt x="57" y="535"/>
                      </a:lnTo>
                      <a:lnTo>
                        <a:pt x="57" y="570"/>
                      </a:lnTo>
                      <a:lnTo>
                        <a:pt x="64" y="613"/>
                      </a:lnTo>
                      <a:lnTo>
                        <a:pt x="64" y="649"/>
                      </a:lnTo>
                      <a:lnTo>
                        <a:pt x="72" y="684"/>
                      </a:lnTo>
                      <a:lnTo>
                        <a:pt x="72" y="727"/>
                      </a:lnTo>
                      <a:lnTo>
                        <a:pt x="79" y="763"/>
                      </a:lnTo>
                      <a:lnTo>
                        <a:pt x="86" y="806"/>
                      </a:lnTo>
                      <a:lnTo>
                        <a:pt x="86" y="841"/>
                      </a:lnTo>
                      <a:lnTo>
                        <a:pt x="93" y="877"/>
                      </a:lnTo>
                      <a:lnTo>
                        <a:pt x="93" y="920"/>
                      </a:lnTo>
                      <a:lnTo>
                        <a:pt x="100" y="955"/>
                      </a:lnTo>
                      <a:lnTo>
                        <a:pt x="100" y="991"/>
                      </a:lnTo>
                      <a:lnTo>
                        <a:pt x="107" y="1027"/>
                      </a:lnTo>
                      <a:lnTo>
                        <a:pt x="107" y="1062"/>
                      </a:lnTo>
                      <a:lnTo>
                        <a:pt x="114" y="1098"/>
                      </a:lnTo>
                      <a:lnTo>
                        <a:pt x="114" y="1133"/>
                      </a:lnTo>
                      <a:lnTo>
                        <a:pt x="121" y="1169"/>
                      </a:lnTo>
                      <a:lnTo>
                        <a:pt x="121" y="1205"/>
                      </a:lnTo>
                      <a:lnTo>
                        <a:pt x="129" y="1240"/>
                      </a:lnTo>
                      <a:lnTo>
                        <a:pt x="136" y="1276"/>
                      </a:lnTo>
                      <a:lnTo>
                        <a:pt x="136" y="1312"/>
                      </a:lnTo>
                      <a:lnTo>
                        <a:pt x="143" y="1340"/>
                      </a:lnTo>
                      <a:lnTo>
                        <a:pt x="143" y="1376"/>
                      </a:lnTo>
                      <a:lnTo>
                        <a:pt x="150" y="1404"/>
                      </a:lnTo>
                      <a:lnTo>
                        <a:pt x="150" y="1433"/>
                      </a:lnTo>
                      <a:lnTo>
                        <a:pt x="157" y="1461"/>
                      </a:lnTo>
                      <a:lnTo>
                        <a:pt x="157" y="1497"/>
                      </a:lnTo>
                      <a:lnTo>
                        <a:pt x="164" y="1525"/>
                      </a:lnTo>
                      <a:lnTo>
                        <a:pt x="164" y="1547"/>
                      </a:lnTo>
                      <a:lnTo>
                        <a:pt x="171" y="1575"/>
                      </a:lnTo>
                      <a:lnTo>
                        <a:pt x="178" y="1604"/>
                      </a:lnTo>
                      <a:lnTo>
                        <a:pt x="178" y="1625"/>
                      </a:lnTo>
                      <a:lnTo>
                        <a:pt x="186" y="1654"/>
                      </a:lnTo>
                      <a:lnTo>
                        <a:pt x="186" y="1675"/>
                      </a:lnTo>
                      <a:lnTo>
                        <a:pt x="193" y="1696"/>
                      </a:lnTo>
                      <a:lnTo>
                        <a:pt x="193" y="1718"/>
                      </a:lnTo>
                      <a:lnTo>
                        <a:pt x="200" y="1739"/>
                      </a:lnTo>
                      <a:lnTo>
                        <a:pt x="200" y="1753"/>
                      </a:lnTo>
                      <a:lnTo>
                        <a:pt x="207" y="1775"/>
                      </a:lnTo>
                      <a:lnTo>
                        <a:pt x="207" y="1789"/>
                      </a:lnTo>
                      <a:lnTo>
                        <a:pt x="214" y="1803"/>
                      </a:lnTo>
                      <a:lnTo>
                        <a:pt x="214" y="1818"/>
                      </a:lnTo>
                      <a:lnTo>
                        <a:pt x="221" y="1832"/>
                      </a:lnTo>
                      <a:lnTo>
                        <a:pt x="228" y="1846"/>
                      </a:lnTo>
                      <a:lnTo>
                        <a:pt x="228" y="1860"/>
                      </a:lnTo>
                      <a:lnTo>
                        <a:pt x="235" y="1867"/>
                      </a:lnTo>
                      <a:lnTo>
                        <a:pt x="235" y="1875"/>
                      </a:lnTo>
                      <a:lnTo>
                        <a:pt x="243" y="1882"/>
                      </a:lnTo>
                      <a:lnTo>
                        <a:pt x="243" y="1889"/>
                      </a:lnTo>
                      <a:lnTo>
                        <a:pt x="257" y="1903"/>
                      </a:lnTo>
                      <a:lnTo>
                        <a:pt x="250" y="1903"/>
                      </a:lnTo>
                      <a:lnTo>
                        <a:pt x="257" y="1903"/>
                      </a:lnTo>
                      <a:lnTo>
                        <a:pt x="264" y="1910"/>
                      </a:lnTo>
                      <a:lnTo>
                        <a:pt x="271" y="1903"/>
                      </a:lnTo>
                      <a:lnTo>
                        <a:pt x="278" y="1896"/>
                      </a:lnTo>
                      <a:lnTo>
                        <a:pt x="285" y="1889"/>
                      </a:lnTo>
                      <a:lnTo>
                        <a:pt x="285" y="1882"/>
                      </a:lnTo>
                      <a:lnTo>
                        <a:pt x="292" y="1875"/>
                      </a:lnTo>
                      <a:lnTo>
                        <a:pt x="292" y="1867"/>
                      </a:lnTo>
                      <a:lnTo>
                        <a:pt x="300" y="1860"/>
                      </a:lnTo>
                      <a:lnTo>
                        <a:pt x="300" y="1846"/>
                      </a:lnTo>
                      <a:lnTo>
                        <a:pt x="307" y="1832"/>
                      </a:lnTo>
                      <a:lnTo>
                        <a:pt x="314" y="1818"/>
                      </a:lnTo>
                      <a:lnTo>
                        <a:pt x="314" y="1803"/>
                      </a:lnTo>
                      <a:lnTo>
                        <a:pt x="321" y="1789"/>
                      </a:lnTo>
                      <a:lnTo>
                        <a:pt x="321" y="1775"/>
                      </a:lnTo>
                      <a:lnTo>
                        <a:pt x="328" y="1753"/>
                      </a:lnTo>
                      <a:lnTo>
                        <a:pt x="328" y="1739"/>
                      </a:lnTo>
                      <a:lnTo>
                        <a:pt x="335" y="1718"/>
                      </a:lnTo>
                      <a:lnTo>
                        <a:pt x="335" y="1696"/>
                      </a:lnTo>
                      <a:lnTo>
                        <a:pt x="342" y="1675"/>
                      </a:lnTo>
                      <a:lnTo>
                        <a:pt x="342" y="1654"/>
                      </a:lnTo>
                      <a:lnTo>
                        <a:pt x="349" y="1625"/>
                      </a:lnTo>
                      <a:lnTo>
                        <a:pt x="349" y="1604"/>
                      </a:lnTo>
                      <a:lnTo>
                        <a:pt x="357" y="1575"/>
                      </a:lnTo>
                      <a:lnTo>
                        <a:pt x="364" y="1547"/>
                      </a:lnTo>
                      <a:lnTo>
                        <a:pt x="364" y="1525"/>
                      </a:lnTo>
                      <a:lnTo>
                        <a:pt x="371" y="1497"/>
                      </a:lnTo>
                      <a:lnTo>
                        <a:pt x="371" y="1461"/>
                      </a:lnTo>
                      <a:lnTo>
                        <a:pt x="378" y="1433"/>
                      </a:lnTo>
                      <a:lnTo>
                        <a:pt x="378" y="1404"/>
                      </a:lnTo>
                      <a:lnTo>
                        <a:pt x="385" y="1376"/>
                      </a:lnTo>
                      <a:lnTo>
                        <a:pt x="385" y="1340"/>
                      </a:lnTo>
                      <a:lnTo>
                        <a:pt x="392" y="1312"/>
                      </a:lnTo>
                      <a:lnTo>
                        <a:pt x="392" y="1276"/>
                      </a:lnTo>
                      <a:lnTo>
                        <a:pt x="399" y="1240"/>
                      </a:lnTo>
                      <a:lnTo>
                        <a:pt x="406" y="1205"/>
                      </a:lnTo>
                      <a:lnTo>
                        <a:pt x="406" y="1169"/>
                      </a:lnTo>
                      <a:lnTo>
                        <a:pt x="414" y="1133"/>
                      </a:lnTo>
                      <a:lnTo>
                        <a:pt x="414" y="1098"/>
                      </a:lnTo>
                      <a:lnTo>
                        <a:pt x="421" y="1062"/>
                      </a:lnTo>
                      <a:lnTo>
                        <a:pt x="421" y="1027"/>
                      </a:lnTo>
                      <a:lnTo>
                        <a:pt x="428" y="991"/>
                      </a:lnTo>
                      <a:lnTo>
                        <a:pt x="428" y="955"/>
                      </a:lnTo>
                      <a:lnTo>
                        <a:pt x="435" y="920"/>
                      </a:lnTo>
                      <a:lnTo>
                        <a:pt x="435" y="877"/>
                      </a:lnTo>
                      <a:lnTo>
                        <a:pt x="442" y="841"/>
                      </a:lnTo>
                      <a:lnTo>
                        <a:pt x="442" y="806"/>
                      </a:lnTo>
                      <a:lnTo>
                        <a:pt x="449" y="763"/>
                      </a:lnTo>
                      <a:lnTo>
                        <a:pt x="456" y="727"/>
                      </a:lnTo>
                      <a:lnTo>
                        <a:pt x="456" y="692"/>
                      </a:lnTo>
                      <a:lnTo>
                        <a:pt x="463" y="649"/>
                      </a:lnTo>
                      <a:lnTo>
                        <a:pt x="463" y="613"/>
                      </a:lnTo>
                      <a:lnTo>
                        <a:pt x="471" y="570"/>
                      </a:lnTo>
                      <a:lnTo>
                        <a:pt x="471" y="535"/>
                      </a:lnTo>
                      <a:lnTo>
                        <a:pt x="478" y="499"/>
                      </a:lnTo>
                      <a:lnTo>
                        <a:pt x="478" y="456"/>
                      </a:lnTo>
                      <a:lnTo>
                        <a:pt x="485" y="421"/>
                      </a:lnTo>
                      <a:lnTo>
                        <a:pt x="485" y="385"/>
                      </a:lnTo>
                      <a:lnTo>
                        <a:pt x="492" y="350"/>
                      </a:lnTo>
                      <a:lnTo>
                        <a:pt x="499" y="314"/>
                      </a:lnTo>
                      <a:lnTo>
                        <a:pt x="499" y="278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37"/>
                <p:cNvSpPr>
                  <a:spLocks/>
                </p:cNvSpPr>
                <p:nvPr/>
              </p:nvSpPr>
              <p:spPr bwMode="auto">
                <a:xfrm>
                  <a:off x="2409" y="893"/>
                  <a:ext cx="506" cy="2394"/>
                </a:xfrm>
                <a:custGeom>
                  <a:avLst/>
                  <a:gdLst>
                    <a:gd name="T0" fmla="*/ 7 w 506"/>
                    <a:gd name="T1" fmla="*/ 734 h 2394"/>
                    <a:gd name="T2" fmla="*/ 22 w 506"/>
                    <a:gd name="T3" fmla="*/ 627 h 2394"/>
                    <a:gd name="T4" fmla="*/ 29 w 506"/>
                    <a:gd name="T5" fmla="*/ 527 h 2394"/>
                    <a:gd name="T6" fmla="*/ 43 w 506"/>
                    <a:gd name="T7" fmla="*/ 442 h 2394"/>
                    <a:gd name="T8" fmla="*/ 57 w 506"/>
                    <a:gd name="T9" fmla="*/ 356 h 2394"/>
                    <a:gd name="T10" fmla="*/ 64 w 506"/>
                    <a:gd name="T11" fmla="*/ 278 h 2394"/>
                    <a:gd name="T12" fmla="*/ 79 w 506"/>
                    <a:gd name="T13" fmla="*/ 207 h 2394"/>
                    <a:gd name="T14" fmla="*/ 93 w 506"/>
                    <a:gd name="T15" fmla="*/ 150 h 2394"/>
                    <a:gd name="T16" fmla="*/ 100 w 506"/>
                    <a:gd name="T17" fmla="*/ 100 h 2394"/>
                    <a:gd name="T18" fmla="*/ 114 w 506"/>
                    <a:gd name="T19" fmla="*/ 57 h 2394"/>
                    <a:gd name="T20" fmla="*/ 121 w 506"/>
                    <a:gd name="T21" fmla="*/ 29 h 2394"/>
                    <a:gd name="T22" fmla="*/ 136 w 506"/>
                    <a:gd name="T23" fmla="*/ 7 h 2394"/>
                    <a:gd name="T24" fmla="*/ 157 w 506"/>
                    <a:gd name="T25" fmla="*/ 0 h 2394"/>
                    <a:gd name="T26" fmla="*/ 178 w 506"/>
                    <a:gd name="T27" fmla="*/ 21 h 2394"/>
                    <a:gd name="T28" fmla="*/ 185 w 506"/>
                    <a:gd name="T29" fmla="*/ 43 h 2394"/>
                    <a:gd name="T30" fmla="*/ 200 w 506"/>
                    <a:gd name="T31" fmla="*/ 86 h 2394"/>
                    <a:gd name="T32" fmla="*/ 207 w 506"/>
                    <a:gd name="T33" fmla="*/ 128 h 2394"/>
                    <a:gd name="T34" fmla="*/ 221 w 506"/>
                    <a:gd name="T35" fmla="*/ 185 h 2394"/>
                    <a:gd name="T36" fmla="*/ 235 w 506"/>
                    <a:gd name="T37" fmla="*/ 249 h 2394"/>
                    <a:gd name="T38" fmla="*/ 242 w 506"/>
                    <a:gd name="T39" fmla="*/ 328 h 2394"/>
                    <a:gd name="T40" fmla="*/ 257 w 506"/>
                    <a:gd name="T41" fmla="*/ 406 h 2394"/>
                    <a:gd name="T42" fmla="*/ 271 w 506"/>
                    <a:gd name="T43" fmla="*/ 499 h 2394"/>
                    <a:gd name="T44" fmla="*/ 278 w 506"/>
                    <a:gd name="T45" fmla="*/ 592 h 2394"/>
                    <a:gd name="T46" fmla="*/ 292 w 506"/>
                    <a:gd name="T47" fmla="*/ 698 h 2394"/>
                    <a:gd name="T48" fmla="*/ 299 w 506"/>
                    <a:gd name="T49" fmla="*/ 805 h 2394"/>
                    <a:gd name="T50" fmla="*/ 314 w 506"/>
                    <a:gd name="T51" fmla="*/ 912 h 2394"/>
                    <a:gd name="T52" fmla="*/ 328 w 506"/>
                    <a:gd name="T53" fmla="*/ 1026 h 2394"/>
                    <a:gd name="T54" fmla="*/ 335 w 506"/>
                    <a:gd name="T55" fmla="*/ 1140 h 2394"/>
                    <a:gd name="T56" fmla="*/ 349 w 506"/>
                    <a:gd name="T57" fmla="*/ 1254 h 2394"/>
                    <a:gd name="T58" fmla="*/ 364 w 506"/>
                    <a:gd name="T59" fmla="*/ 1368 h 2394"/>
                    <a:gd name="T60" fmla="*/ 371 w 506"/>
                    <a:gd name="T61" fmla="*/ 1482 h 2394"/>
                    <a:gd name="T62" fmla="*/ 385 w 506"/>
                    <a:gd name="T63" fmla="*/ 1589 h 2394"/>
                    <a:gd name="T64" fmla="*/ 392 w 506"/>
                    <a:gd name="T65" fmla="*/ 1696 h 2394"/>
                    <a:gd name="T66" fmla="*/ 406 w 506"/>
                    <a:gd name="T67" fmla="*/ 1803 h 2394"/>
                    <a:gd name="T68" fmla="*/ 421 w 506"/>
                    <a:gd name="T69" fmla="*/ 1903 h 2394"/>
                    <a:gd name="T70" fmla="*/ 428 w 506"/>
                    <a:gd name="T71" fmla="*/ 1988 h 2394"/>
                    <a:gd name="T72" fmla="*/ 442 w 506"/>
                    <a:gd name="T73" fmla="*/ 2074 h 2394"/>
                    <a:gd name="T74" fmla="*/ 456 w 506"/>
                    <a:gd name="T75" fmla="*/ 2152 h 2394"/>
                    <a:gd name="T76" fmla="*/ 463 w 506"/>
                    <a:gd name="T77" fmla="*/ 2223 h 2394"/>
                    <a:gd name="T78" fmla="*/ 478 w 506"/>
                    <a:gd name="T79" fmla="*/ 2280 h 2394"/>
                    <a:gd name="T80" fmla="*/ 485 w 506"/>
                    <a:gd name="T81" fmla="*/ 2330 h 2394"/>
                    <a:gd name="T82" fmla="*/ 499 w 506"/>
                    <a:gd name="T83" fmla="*/ 2373 h 239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06"/>
                    <a:gd name="T127" fmla="*/ 0 h 2394"/>
                    <a:gd name="T128" fmla="*/ 506 w 506"/>
                    <a:gd name="T129" fmla="*/ 2394 h 239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06" h="2394">
                      <a:moveTo>
                        <a:pt x="0" y="805"/>
                      </a:moveTo>
                      <a:lnTo>
                        <a:pt x="7" y="770"/>
                      </a:lnTo>
                      <a:lnTo>
                        <a:pt x="7" y="734"/>
                      </a:lnTo>
                      <a:lnTo>
                        <a:pt x="14" y="698"/>
                      </a:lnTo>
                      <a:lnTo>
                        <a:pt x="14" y="663"/>
                      </a:lnTo>
                      <a:lnTo>
                        <a:pt x="22" y="627"/>
                      </a:lnTo>
                      <a:lnTo>
                        <a:pt x="22" y="592"/>
                      </a:lnTo>
                      <a:lnTo>
                        <a:pt x="29" y="563"/>
                      </a:lnTo>
                      <a:lnTo>
                        <a:pt x="29" y="527"/>
                      </a:lnTo>
                      <a:lnTo>
                        <a:pt x="36" y="499"/>
                      </a:lnTo>
                      <a:lnTo>
                        <a:pt x="43" y="470"/>
                      </a:lnTo>
                      <a:lnTo>
                        <a:pt x="43" y="442"/>
                      </a:lnTo>
                      <a:lnTo>
                        <a:pt x="50" y="406"/>
                      </a:lnTo>
                      <a:lnTo>
                        <a:pt x="50" y="378"/>
                      </a:lnTo>
                      <a:lnTo>
                        <a:pt x="57" y="356"/>
                      </a:lnTo>
                      <a:lnTo>
                        <a:pt x="57" y="328"/>
                      </a:lnTo>
                      <a:lnTo>
                        <a:pt x="64" y="299"/>
                      </a:lnTo>
                      <a:lnTo>
                        <a:pt x="64" y="278"/>
                      </a:lnTo>
                      <a:lnTo>
                        <a:pt x="71" y="249"/>
                      </a:lnTo>
                      <a:lnTo>
                        <a:pt x="71" y="228"/>
                      </a:lnTo>
                      <a:lnTo>
                        <a:pt x="79" y="207"/>
                      </a:lnTo>
                      <a:lnTo>
                        <a:pt x="79" y="185"/>
                      </a:lnTo>
                      <a:lnTo>
                        <a:pt x="86" y="164"/>
                      </a:lnTo>
                      <a:lnTo>
                        <a:pt x="93" y="150"/>
                      </a:lnTo>
                      <a:lnTo>
                        <a:pt x="93" y="128"/>
                      </a:lnTo>
                      <a:lnTo>
                        <a:pt x="100" y="114"/>
                      </a:lnTo>
                      <a:lnTo>
                        <a:pt x="100" y="100"/>
                      </a:lnTo>
                      <a:lnTo>
                        <a:pt x="107" y="86"/>
                      </a:lnTo>
                      <a:lnTo>
                        <a:pt x="107" y="71"/>
                      </a:lnTo>
                      <a:lnTo>
                        <a:pt x="114" y="57"/>
                      </a:lnTo>
                      <a:lnTo>
                        <a:pt x="114" y="43"/>
                      </a:lnTo>
                      <a:lnTo>
                        <a:pt x="121" y="36"/>
                      </a:lnTo>
                      <a:lnTo>
                        <a:pt x="121" y="29"/>
                      </a:lnTo>
                      <a:lnTo>
                        <a:pt x="128" y="21"/>
                      </a:lnTo>
                      <a:lnTo>
                        <a:pt x="136" y="14"/>
                      </a:lnTo>
                      <a:lnTo>
                        <a:pt x="136" y="7"/>
                      </a:lnTo>
                      <a:lnTo>
                        <a:pt x="143" y="0"/>
                      </a:lnTo>
                      <a:lnTo>
                        <a:pt x="150" y="0"/>
                      </a:lnTo>
                      <a:lnTo>
                        <a:pt x="157" y="0"/>
                      </a:lnTo>
                      <a:lnTo>
                        <a:pt x="164" y="7"/>
                      </a:lnTo>
                      <a:lnTo>
                        <a:pt x="171" y="14"/>
                      </a:lnTo>
                      <a:lnTo>
                        <a:pt x="178" y="21"/>
                      </a:lnTo>
                      <a:lnTo>
                        <a:pt x="178" y="29"/>
                      </a:lnTo>
                      <a:lnTo>
                        <a:pt x="185" y="36"/>
                      </a:lnTo>
                      <a:lnTo>
                        <a:pt x="185" y="43"/>
                      </a:lnTo>
                      <a:lnTo>
                        <a:pt x="193" y="57"/>
                      </a:lnTo>
                      <a:lnTo>
                        <a:pt x="193" y="71"/>
                      </a:lnTo>
                      <a:lnTo>
                        <a:pt x="200" y="86"/>
                      </a:lnTo>
                      <a:lnTo>
                        <a:pt x="200" y="100"/>
                      </a:lnTo>
                      <a:lnTo>
                        <a:pt x="207" y="114"/>
                      </a:lnTo>
                      <a:lnTo>
                        <a:pt x="207" y="128"/>
                      </a:lnTo>
                      <a:lnTo>
                        <a:pt x="214" y="150"/>
                      </a:lnTo>
                      <a:lnTo>
                        <a:pt x="214" y="164"/>
                      </a:lnTo>
                      <a:lnTo>
                        <a:pt x="221" y="185"/>
                      </a:lnTo>
                      <a:lnTo>
                        <a:pt x="228" y="207"/>
                      </a:lnTo>
                      <a:lnTo>
                        <a:pt x="228" y="228"/>
                      </a:lnTo>
                      <a:lnTo>
                        <a:pt x="235" y="249"/>
                      </a:lnTo>
                      <a:lnTo>
                        <a:pt x="235" y="278"/>
                      </a:lnTo>
                      <a:lnTo>
                        <a:pt x="242" y="299"/>
                      </a:lnTo>
                      <a:lnTo>
                        <a:pt x="242" y="328"/>
                      </a:lnTo>
                      <a:lnTo>
                        <a:pt x="250" y="356"/>
                      </a:lnTo>
                      <a:lnTo>
                        <a:pt x="250" y="378"/>
                      </a:lnTo>
                      <a:lnTo>
                        <a:pt x="257" y="406"/>
                      </a:lnTo>
                      <a:lnTo>
                        <a:pt x="257" y="442"/>
                      </a:lnTo>
                      <a:lnTo>
                        <a:pt x="264" y="470"/>
                      </a:lnTo>
                      <a:lnTo>
                        <a:pt x="271" y="499"/>
                      </a:lnTo>
                      <a:lnTo>
                        <a:pt x="271" y="527"/>
                      </a:lnTo>
                      <a:lnTo>
                        <a:pt x="278" y="563"/>
                      </a:lnTo>
                      <a:lnTo>
                        <a:pt x="278" y="592"/>
                      </a:lnTo>
                      <a:lnTo>
                        <a:pt x="285" y="627"/>
                      </a:lnTo>
                      <a:lnTo>
                        <a:pt x="285" y="663"/>
                      </a:lnTo>
                      <a:lnTo>
                        <a:pt x="292" y="698"/>
                      </a:lnTo>
                      <a:lnTo>
                        <a:pt x="292" y="734"/>
                      </a:lnTo>
                      <a:lnTo>
                        <a:pt x="299" y="770"/>
                      </a:lnTo>
                      <a:lnTo>
                        <a:pt x="299" y="805"/>
                      </a:lnTo>
                      <a:lnTo>
                        <a:pt x="307" y="841"/>
                      </a:lnTo>
                      <a:lnTo>
                        <a:pt x="307" y="877"/>
                      </a:lnTo>
                      <a:lnTo>
                        <a:pt x="314" y="912"/>
                      </a:lnTo>
                      <a:lnTo>
                        <a:pt x="321" y="948"/>
                      </a:lnTo>
                      <a:lnTo>
                        <a:pt x="321" y="983"/>
                      </a:lnTo>
                      <a:lnTo>
                        <a:pt x="328" y="1026"/>
                      </a:lnTo>
                      <a:lnTo>
                        <a:pt x="328" y="1062"/>
                      </a:lnTo>
                      <a:lnTo>
                        <a:pt x="335" y="1097"/>
                      </a:lnTo>
                      <a:lnTo>
                        <a:pt x="335" y="1140"/>
                      </a:lnTo>
                      <a:lnTo>
                        <a:pt x="342" y="1176"/>
                      </a:lnTo>
                      <a:lnTo>
                        <a:pt x="342" y="1211"/>
                      </a:lnTo>
                      <a:lnTo>
                        <a:pt x="349" y="1254"/>
                      </a:lnTo>
                      <a:lnTo>
                        <a:pt x="349" y="1290"/>
                      </a:lnTo>
                      <a:lnTo>
                        <a:pt x="356" y="1333"/>
                      </a:lnTo>
                      <a:lnTo>
                        <a:pt x="364" y="1368"/>
                      </a:lnTo>
                      <a:lnTo>
                        <a:pt x="364" y="1404"/>
                      </a:lnTo>
                      <a:lnTo>
                        <a:pt x="371" y="1447"/>
                      </a:lnTo>
                      <a:lnTo>
                        <a:pt x="371" y="1482"/>
                      </a:lnTo>
                      <a:lnTo>
                        <a:pt x="378" y="1518"/>
                      </a:lnTo>
                      <a:lnTo>
                        <a:pt x="378" y="1554"/>
                      </a:lnTo>
                      <a:lnTo>
                        <a:pt x="385" y="1589"/>
                      </a:lnTo>
                      <a:lnTo>
                        <a:pt x="385" y="1625"/>
                      </a:lnTo>
                      <a:lnTo>
                        <a:pt x="392" y="1660"/>
                      </a:lnTo>
                      <a:lnTo>
                        <a:pt x="392" y="1696"/>
                      </a:lnTo>
                      <a:lnTo>
                        <a:pt x="399" y="1732"/>
                      </a:lnTo>
                      <a:lnTo>
                        <a:pt x="406" y="1767"/>
                      </a:lnTo>
                      <a:lnTo>
                        <a:pt x="406" y="1803"/>
                      </a:lnTo>
                      <a:lnTo>
                        <a:pt x="413" y="1839"/>
                      </a:lnTo>
                      <a:lnTo>
                        <a:pt x="413" y="1867"/>
                      </a:lnTo>
                      <a:lnTo>
                        <a:pt x="421" y="1903"/>
                      </a:lnTo>
                      <a:lnTo>
                        <a:pt x="421" y="1931"/>
                      </a:lnTo>
                      <a:lnTo>
                        <a:pt x="428" y="1960"/>
                      </a:lnTo>
                      <a:lnTo>
                        <a:pt x="428" y="1988"/>
                      </a:lnTo>
                      <a:lnTo>
                        <a:pt x="435" y="2024"/>
                      </a:lnTo>
                      <a:lnTo>
                        <a:pt x="435" y="2052"/>
                      </a:lnTo>
                      <a:lnTo>
                        <a:pt x="442" y="2074"/>
                      </a:lnTo>
                      <a:lnTo>
                        <a:pt x="442" y="2102"/>
                      </a:lnTo>
                      <a:lnTo>
                        <a:pt x="449" y="2131"/>
                      </a:lnTo>
                      <a:lnTo>
                        <a:pt x="456" y="2152"/>
                      </a:lnTo>
                      <a:lnTo>
                        <a:pt x="456" y="2181"/>
                      </a:lnTo>
                      <a:lnTo>
                        <a:pt x="463" y="2202"/>
                      </a:lnTo>
                      <a:lnTo>
                        <a:pt x="463" y="2223"/>
                      </a:lnTo>
                      <a:lnTo>
                        <a:pt x="471" y="2245"/>
                      </a:lnTo>
                      <a:lnTo>
                        <a:pt x="471" y="2266"/>
                      </a:lnTo>
                      <a:lnTo>
                        <a:pt x="478" y="2280"/>
                      </a:lnTo>
                      <a:lnTo>
                        <a:pt x="478" y="2302"/>
                      </a:lnTo>
                      <a:lnTo>
                        <a:pt x="485" y="2316"/>
                      </a:lnTo>
                      <a:lnTo>
                        <a:pt x="485" y="2330"/>
                      </a:lnTo>
                      <a:lnTo>
                        <a:pt x="492" y="2345"/>
                      </a:lnTo>
                      <a:lnTo>
                        <a:pt x="499" y="2359"/>
                      </a:lnTo>
                      <a:lnTo>
                        <a:pt x="499" y="2373"/>
                      </a:lnTo>
                      <a:lnTo>
                        <a:pt x="506" y="2387"/>
                      </a:lnTo>
                      <a:lnTo>
                        <a:pt x="506" y="2394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38"/>
                <p:cNvSpPr>
                  <a:spLocks/>
                </p:cNvSpPr>
                <p:nvPr/>
              </p:nvSpPr>
              <p:spPr bwMode="auto">
                <a:xfrm>
                  <a:off x="2915" y="893"/>
                  <a:ext cx="513" cy="2430"/>
                </a:xfrm>
                <a:custGeom>
                  <a:avLst/>
                  <a:gdLst>
                    <a:gd name="T0" fmla="*/ 7 w 513"/>
                    <a:gd name="T1" fmla="*/ 2409 h 2430"/>
                    <a:gd name="T2" fmla="*/ 22 w 513"/>
                    <a:gd name="T3" fmla="*/ 2430 h 2430"/>
                    <a:gd name="T4" fmla="*/ 36 w 513"/>
                    <a:gd name="T5" fmla="*/ 2430 h 2430"/>
                    <a:gd name="T6" fmla="*/ 50 w 513"/>
                    <a:gd name="T7" fmla="*/ 2416 h 2430"/>
                    <a:gd name="T8" fmla="*/ 64 w 513"/>
                    <a:gd name="T9" fmla="*/ 2394 h 2430"/>
                    <a:gd name="T10" fmla="*/ 71 w 513"/>
                    <a:gd name="T11" fmla="*/ 2359 h 2430"/>
                    <a:gd name="T12" fmla="*/ 86 w 513"/>
                    <a:gd name="T13" fmla="*/ 2316 h 2430"/>
                    <a:gd name="T14" fmla="*/ 100 w 513"/>
                    <a:gd name="T15" fmla="*/ 2266 h 2430"/>
                    <a:gd name="T16" fmla="*/ 107 w 513"/>
                    <a:gd name="T17" fmla="*/ 2202 h 2430"/>
                    <a:gd name="T18" fmla="*/ 121 w 513"/>
                    <a:gd name="T19" fmla="*/ 2131 h 2430"/>
                    <a:gd name="T20" fmla="*/ 136 w 513"/>
                    <a:gd name="T21" fmla="*/ 2052 h 2430"/>
                    <a:gd name="T22" fmla="*/ 143 w 513"/>
                    <a:gd name="T23" fmla="*/ 1960 h 2430"/>
                    <a:gd name="T24" fmla="*/ 157 w 513"/>
                    <a:gd name="T25" fmla="*/ 1867 h 2430"/>
                    <a:gd name="T26" fmla="*/ 164 w 513"/>
                    <a:gd name="T27" fmla="*/ 1767 h 2430"/>
                    <a:gd name="T28" fmla="*/ 178 w 513"/>
                    <a:gd name="T29" fmla="*/ 1660 h 2430"/>
                    <a:gd name="T30" fmla="*/ 193 w 513"/>
                    <a:gd name="T31" fmla="*/ 1554 h 2430"/>
                    <a:gd name="T32" fmla="*/ 200 w 513"/>
                    <a:gd name="T33" fmla="*/ 1447 h 2430"/>
                    <a:gd name="T34" fmla="*/ 214 w 513"/>
                    <a:gd name="T35" fmla="*/ 1333 h 2430"/>
                    <a:gd name="T36" fmla="*/ 228 w 513"/>
                    <a:gd name="T37" fmla="*/ 1219 h 2430"/>
                    <a:gd name="T38" fmla="*/ 235 w 513"/>
                    <a:gd name="T39" fmla="*/ 1097 h 2430"/>
                    <a:gd name="T40" fmla="*/ 250 w 513"/>
                    <a:gd name="T41" fmla="*/ 983 h 2430"/>
                    <a:gd name="T42" fmla="*/ 264 w 513"/>
                    <a:gd name="T43" fmla="*/ 877 h 2430"/>
                    <a:gd name="T44" fmla="*/ 271 w 513"/>
                    <a:gd name="T45" fmla="*/ 770 h 2430"/>
                    <a:gd name="T46" fmla="*/ 285 w 513"/>
                    <a:gd name="T47" fmla="*/ 663 h 2430"/>
                    <a:gd name="T48" fmla="*/ 292 w 513"/>
                    <a:gd name="T49" fmla="*/ 563 h 2430"/>
                    <a:gd name="T50" fmla="*/ 307 w 513"/>
                    <a:gd name="T51" fmla="*/ 470 h 2430"/>
                    <a:gd name="T52" fmla="*/ 321 w 513"/>
                    <a:gd name="T53" fmla="*/ 378 h 2430"/>
                    <a:gd name="T54" fmla="*/ 328 w 513"/>
                    <a:gd name="T55" fmla="*/ 299 h 2430"/>
                    <a:gd name="T56" fmla="*/ 342 w 513"/>
                    <a:gd name="T57" fmla="*/ 228 h 2430"/>
                    <a:gd name="T58" fmla="*/ 356 w 513"/>
                    <a:gd name="T59" fmla="*/ 164 h 2430"/>
                    <a:gd name="T60" fmla="*/ 364 w 513"/>
                    <a:gd name="T61" fmla="*/ 114 h 2430"/>
                    <a:gd name="T62" fmla="*/ 378 w 513"/>
                    <a:gd name="T63" fmla="*/ 71 h 2430"/>
                    <a:gd name="T64" fmla="*/ 385 w 513"/>
                    <a:gd name="T65" fmla="*/ 36 h 2430"/>
                    <a:gd name="T66" fmla="*/ 399 w 513"/>
                    <a:gd name="T67" fmla="*/ 14 h 2430"/>
                    <a:gd name="T68" fmla="*/ 413 w 513"/>
                    <a:gd name="T69" fmla="*/ 0 h 2430"/>
                    <a:gd name="T70" fmla="*/ 435 w 513"/>
                    <a:gd name="T71" fmla="*/ 7 h 2430"/>
                    <a:gd name="T72" fmla="*/ 449 w 513"/>
                    <a:gd name="T73" fmla="*/ 29 h 2430"/>
                    <a:gd name="T74" fmla="*/ 456 w 513"/>
                    <a:gd name="T75" fmla="*/ 57 h 2430"/>
                    <a:gd name="T76" fmla="*/ 471 w 513"/>
                    <a:gd name="T77" fmla="*/ 100 h 2430"/>
                    <a:gd name="T78" fmla="*/ 478 w 513"/>
                    <a:gd name="T79" fmla="*/ 150 h 2430"/>
                    <a:gd name="T80" fmla="*/ 492 w 513"/>
                    <a:gd name="T81" fmla="*/ 207 h 2430"/>
                    <a:gd name="T82" fmla="*/ 506 w 513"/>
                    <a:gd name="T83" fmla="*/ 278 h 2430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13"/>
                    <a:gd name="T127" fmla="*/ 0 h 2430"/>
                    <a:gd name="T128" fmla="*/ 513 w 513"/>
                    <a:gd name="T129" fmla="*/ 2430 h 2430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13" h="2430">
                      <a:moveTo>
                        <a:pt x="0" y="2394"/>
                      </a:moveTo>
                      <a:lnTo>
                        <a:pt x="7" y="2402"/>
                      </a:lnTo>
                      <a:lnTo>
                        <a:pt x="7" y="2409"/>
                      </a:lnTo>
                      <a:lnTo>
                        <a:pt x="14" y="2416"/>
                      </a:lnTo>
                      <a:lnTo>
                        <a:pt x="14" y="2423"/>
                      </a:lnTo>
                      <a:lnTo>
                        <a:pt x="22" y="2430"/>
                      </a:lnTo>
                      <a:lnTo>
                        <a:pt x="29" y="2430"/>
                      </a:lnTo>
                      <a:lnTo>
                        <a:pt x="43" y="2430"/>
                      </a:lnTo>
                      <a:lnTo>
                        <a:pt x="36" y="2430"/>
                      </a:lnTo>
                      <a:lnTo>
                        <a:pt x="43" y="2430"/>
                      </a:lnTo>
                      <a:lnTo>
                        <a:pt x="50" y="2423"/>
                      </a:lnTo>
                      <a:lnTo>
                        <a:pt x="50" y="2416"/>
                      </a:lnTo>
                      <a:lnTo>
                        <a:pt x="57" y="2409"/>
                      </a:lnTo>
                      <a:lnTo>
                        <a:pt x="57" y="2402"/>
                      </a:lnTo>
                      <a:lnTo>
                        <a:pt x="64" y="2394"/>
                      </a:lnTo>
                      <a:lnTo>
                        <a:pt x="64" y="2387"/>
                      </a:lnTo>
                      <a:lnTo>
                        <a:pt x="71" y="2373"/>
                      </a:lnTo>
                      <a:lnTo>
                        <a:pt x="71" y="2359"/>
                      </a:lnTo>
                      <a:lnTo>
                        <a:pt x="79" y="2345"/>
                      </a:lnTo>
                      <a:lnTo>
                        <a:pt x="86" y="2330"/>
                      </a:lnTo>
                      <a:lnTo>
                        <a:pt x="86" y="2316"/>
                      </a:lnTo>
                      <a:lnTo>
                        <a:pt x="93" y="2302"/>
                      </a:lnTo>
                      <a:lnTo>
                        <a:pt x="93" y="2280"/>
                      </a:lnTo>
                      <a:lnTo>
                        <a:pt x="100" y="2266"/>
                      </a:lnTo>
                      <a:lnTo>
                        <a:pt x="100" y="2245"/>
                      </a:lnTo>
                      <a:lnTo>
                        <a:pt x="107" y="2223"/>
                      </a:lnTo>
                      <a:lnTo>
                        <a:pt x="107" y="2202"/>
                      </a:lnTo>
                      <a:lnTo>
                        <a:pt x="114" y="2181"/>
                      </a:lnTo>
                      <a:lnTo>
                        <a:pt x="114" y="2152"/>
                      </a:lnTo>
                      <a:lnTo>
                        <a:pt x="121" y="2131"/>
                      </a:lnTo>
                      <a:lnTo>
                        <a:pt x="128" y="2102"/>
                      </a:lnTo>
                      <a:lnTo>
                        <a:pt x="128" y="2074"/>
                      </a:lnTo>
                      <a:lnTo>
                        <a:pt x="136" y="2052"/>
                      </a:lnTo>
                      <a:lnTo>
                        <a:pt x="136" y="2024"/>
                      </a:lnTo>
                      <a:lnTo>
                        <a:pt x="143" y="1988"/>
                      </a:lnTo>
                      <a:lnTo>
                        <a:pt x="143" y="1960"/>
                      </a:lnTo>
                      <a:lnTo>
                        <a:pt x="150" y="1931"/>
                      </a:lnTo>
                      <a:lnTo>
                        <a:pt x="150" y="1903"/>
                      </a:lnTo>
                      <a:lnTo>
                        <a:pt x="157" y="1867"/>
                      </a:lnTo>
                      <a:lnTo>
                        <a:pt x="157" y="1839"/>
                      </a:lnTo>
                      <a:lnTo>
                        <a:pt x="164" y="1803"/>
                      </a:lnTo>
                      <a:lnTo>
                        <a:pt x="164" y="1767"/>
                      </a:lnTo>
                      <a:lnTo>
                        <a:pt x="171" y="1732"/>
                      </a:lnTo>
                      <a:lnTo>
                        <a:pt x="178" y="1696"/>
                      </a:lnTo>
                      <a:lnTo>
                        <a:pt x="178" y="1660"/>
                      </a:lnTo>
                      <a:lnTo>
                        <a:pt x="185" y="1625"/>
                      </a:lnTo>
                      <a:lnTo>
                        <a:pt x="185" y="1589"/>
                      </a:lnTo>
                      <a:lnTo>
                        <a:pt x="193" y="1554"/>
                      </a:lnTo>
                      <a:lnTo>
                        <a:pt x="193" y="1518"/>
                      </a:lnTo>
                      <a:lnTo>
                        <a:pt x="200" y="1482"/>
                      </a:lnTo>
                      <a:lnTo>
                        <a:pt x="200" y="1447"/>
                      </a:lnTo>
                      <a:lnTo>
                        <a:pt x="207" y="1404"/>
                      </a:lnTo>
                      <a:lnTo>
                        <a:pt x="207" y="1368"/>
                      </a:lnTo>
                      <a:lnTo>
                        <a:pt x="214" y="1333"/>
                      </a:lnTo>
                      <a:lnTo>
                        <a:pt x="221" y="1290"/>
                      </a:lnTo>
                      <a:lnTo>
                        <a:pt x="221" y="1254"/>
                      </a:lnTo>
                      <a:lnTo>
                        <a:pt x="228" y="1219"/>
                      </a:lnTo>
                      <a:lnTo>
                        <a:pt x="228" y="1176"/>
                      </a:lnTo>
                      <a:lnTo>
                        <a:pt x="235" y="1140"/>
                      </a:lnTo>
                      <a:lnTo>
                        <a:pt x="235" y="1097"/>
                      </a:lnTo>
                      <a:lnTo>
                        <a:pt x="242" y="1062"/>
                      </a:lnTo>
                      <a:lnTo>
                        <a:pt x="242" y="1026"/>
                      </a:lnTo>
                      <a:lnTo>
                        <a:pt x="250" y="983"/>
                      </a:lnTo>
                      <a:lnTo>
                        <a:pt x="250" y="948"/>
                      </a:lnTo>
                      <a:lnTo>
                        <a:pt x="257" y="912"/>
                      </a:lnTo>
                      <a:lnTo>
                        <a:pt x="264" y="877"/>
                      </a:lnTo>
                      <a:lnTo>
                        <a:pt x="264" y="841"/>
                      </a:lnTo>
                      <a:lnTo>
                        <a:pt x="271" y="805"/>
                      </a:lnTo>
                      <a:lnTo>
                        <a:pt x="271" y="770"/>
                      </a:lnTo>
                      <a:lnTo>
                        <a:pt x="278" y="734"/>
                      </a:lnTo>
                      <a:lnTo>
                        <a:pt x="278" y="698"/>
                      </a:lnTo>
                      <a:lnTo>
                        <a:pt x="285" y="663"/>
                      </a:lnTo>
                      <a:lnTo>
                        <a:pt x="285" y="627"/>
                      </a:lnTo>
                      <a:lnTo>
                        <a:pt x="292" y="592"/>
                      </a:lnTo>
                      <a:lnTo>
                        <a:pt x="292" y="563"/>
                      </a:lnTo>
                      <a:lnTo>
                        <a:pt x="299" y="527"/>
                      </a:lnTo>
                      <a:lnTo>
                        <a:pt x="299" y="499"/>
                      </a:lnTo>
                      <a:lnTo>
                        <a:pt x="307" y="470"/>
                      </a:lnTo>
                      <a:lnTo>
                        <a:pt x="314" y="442"/>
                      </a:lnTo>
                      <a:lnTo>
                        <a:pt x="314" y="406"/>
                      </a:lnTo>
                      <a:lnTo>
                        <a:pt x="321" y="378"/>
                      </a:lnTo>
                      <a:lnTo>
                        <a:pt x="321" y="356"/>
                      </a:lnTo>
                      <a:lnTo>
                        <a:pt x="328" y="328"/>
                      </a:lnTo>
                      <a:lnTo>
                        <a:pt x="328" y="299"/>
                      </a:lnTo>
                      <a:lnTo>
                        <a:pt x="335" y="278"/>
                      </a:lnTo>
                      <a:lnTo>
                        <a:pt x="335" y="249"/>
                      </a:lnTo>
                      <a:lnTo>
                        <a:pt x="342" y="228"/>
                      </a:lnTo>
                      <a:lnTo>
                        <a:pt x="342" y="207"/>
                      </a:lnTo>
                      <a:lnTo>
                        <a:pt x="349" y="185"/>
                      </a:lnTo>
                      <a:lnTo>
                        <a:pt x="356" y="164"/>
                      </a:lnTo>
                      <a:lnTo>
                        <a:pt x="356" y="150"/>
                      </a:lnTo>
                      <a:lnTo>
                        <a:pt x="364" y="128"/>
                      </a:lnTo>
                      <a:lnTo>
                        <a:pt x="364" y="114"/>
                      </a:lnTo>
                      <a:lnTo>
                        <a:pt x="371" y="100"/>
                      </a:lnTo>
                      <a:lnTo>
                        <a:pt x="371" y="86"/>
                      </a:lnTo>
                      <a:lnTo>
                        <a:pt x="378" y="71"/>
                      </a:lnTo>
                      <a:lnTo>
                        <a:pt x="378" y="57"/>
                      </a:lnTo>
                      <a:lnTo>
                        <a:pt x="385" y="43"/>
                      </a:lnTo>
                      <a:lnTo>
                        <a:pt x="385" y="36"/>
                      </a:lnTo>
                      <a:lnTo>
                        <a:pt x="392" y="29"/>
                      </a:lnTo>
                      <a:lnTo>
                        <a:pt x="392" y="21"/>
                      </a:lnTo>
                      <a:lnTo>
                        <a:pt x="399" y="14"/>
                      </a:lnTo>
                      <a:lnTo>
                        <a:pt x="413" y="0"/>
                      </a:lnTo>
                      <a:lnTo>
                        <a:pt x="406" y="0"/>
                      </a:lnTo>
                      <a:lnTo>
                        <a:pt x="413" y="0"/>
                      </a:lnTo>
                      <a:lnTo>
                        <a:pt x="421" y="0"/>
                      </a:lnTo>
                      <a:lnTo>
                        <a:pt x="428" y="0"/>
                      </a:lnTo>
                      <a:lnTo>
                        <a:pt x="435" y="7"/>
                      </a:lnTo>
                      <a:lnTo>
                        <a:pt x="435" y="14"/>
                      </a:lnTo>
                      <a:lnTo>
                        <a:pt x="442" y="21"/>
                      </a:lnTo>
                      <a:lnTo>
                        <a:pt x="449" y="29"/>
                      </a:lnTo>
                      <a:lnTo>
                        <a:pt x="449" y="36"/>
                      </a:lnTo>
                      <a:lnTo>
                        <a:pt x="456" y="43"/>
                      </a:lnTo>
                      <a:lnTo>
                        <a:pt x="456" y="57"/>
                      </a:lnTo>
                      <a:lnTo>
                        <a:pt x="463" y="71"/>
                      </a:lnTo>
                      <a:lnTo>
                        <a:pt x="463" y="86"/>
                      </a:lnTo>
                      <a:lnTo>
                        <a:pt x="471" y="100"/>
                      </a:lnTo>
                      <a:lnTo>
                        <a:pt x="471" y="114"/>
                      </a:lnTo>
                      <a:lnTo>
                        <a:pt x="478" y="128"/>
                      </a:lnTo>
                      <a:lnTo>
                        <a:pt x="478" y="150"/>
                      </a:lnTo>
                      <a:lnTo>
                        <a:pt x="485" y="164"/>
                      </a:lnTo>
                      <a:lnTo>
                        <a:pt x="492" y="185"/>
                      </a:lnTo>
                      <a:lnTo>
                        <a:pt x="492" y="207"/>
                      </a:lnTo>
                      <a:lnTo>
                        <a:pt x="499" y="228"/>
                      </a:lnTo>
                      <a:lnTo>
                        <a:pt x="499" y="249"/>
                      </a:lnTo>
                      <a:lnTo>
                        <a:pt x="506" y="278"/>
                      </a:lnTo>
                      <a:lnTo>
                        <a:pt x="506" y="299"/>
                      </a:lnTo>
                      <a:lnTo>
                        <a:pt x="513" y="328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39"/>
                <p:cNvSpPr>
                  <a:spLocks/>
                </p:cNvSpPr>
                <p:nvPr/>
              </p:nvSpPr>
              <p:spPr bwMode="auto">
                <a:xfrm>
                  <a:off x="3428" y="1221"/>
                  <a:ext cx="499" cy="2109"/>
                </a:xfrm>
                <a:custGeom>
                  <a:avLst/>
                  <a:gdLst>
                    <a:gd name="T0" fmla="*/ 7 w 499"/>
                    <a:gd name="T1" fmla="*/ 50 h 2109"/>
                    <a:gd name="T2" fmla="*/ 15 w 499"/>
                    <a:gd name="T3" fmla="*/ 142 h 2109"/>
                    <a:gd name="T4" fmla="*/ 29 w 499"/>
                    <a:gd name="T5" fmla="*/ 235 h 2109"/>
                    <a:gd name="T6" fmla="*/ 43 w 499"/>
                    <a:gd name="T7" fmla="*/ 335 h 2109"/>
                    <a:gd name="T8" fmla="*/ 50 w 499"/>
                    <a:gd name="T9" fmla="*/ 442 h 2109"/>
                    <a:gd name="T10" fmla="*/ 64 w 499"/>
                    <a:gd name="T11" fmla="*/ 549 h 2109"/>
                    <a:gd name="T12" fmla="*/ 79 w 499"/>
                    <a:gd name="T13" fmla="*/ 655 h 2109"/>
                    <a:gd name="T14" fmla="*/ 86 w 499"/>
                    <a:gd name="T15" fmla="*/ 769 h 2109"/>
                    <a:gd name="T16" fmla="*/ 100 w 499"/>
                    <a:gd name="T17" fmla="*/ 883 h 2109"/>
                    <a:gd name="T18" fmla="*/ 114 w 499"/>
                    <a:gd name="T19" fmla="*/ 1005 h 2109"/>
                    <a:gd name="T20" fmla="*/ 121 w 499"/>
                    <a:gd name="T21" fmla="*/ 1119 h 2109"/>
                    <a:gd name="T22" fmla="*/ 136 w 499"/>
                    <a:gd name="T23" fmla="*/ 1226 h 2109"/>
                    <a:gd name="T24" fmla="*/ 143 w 499"/>
                    <a:gd name="T25" fmla="*/ 1332 h 2109"/>
                    <a:gd name="T26" fmla="*/ 157 w 499"/>
                    <a:gd name="T27" fmla="*/ 1439 h 2109"/>
                    <a:gd name="T28" fmla="*/ 171 w 499"/>
                    <a:gd name="T29" fmla="*/ 1539 h 2109"/>
                    <a:gd name="T30" fmla="*/ 178 w 499"/>
                    <a:gd name="T31" fmla="*/ 1632 h 2109"/>
                    <a:gd name="T32" fmla="*/ 193 w 499"/>
                    <a:gd name="T33" fmla="*/ 1724 h 2109"/>
                    <a:gd name="T34" fmla="*/ 207 w 499"/>
                    <a:gd name="T35" fmla="*/ 1803 h 2109"/>
                    <a:gd name="T36" fmla="*/ 214 w 499"/>
                    <a:gd name="T37" fmla="*/ 1874 h 2109"/>
                    <a:gd name="T38" fmla="*/ 228 w 499"/>
                    <a:gd name="T39" fmla="*/ 1938 h 2109"/>
                    <a:gd name="T40" fmla="*/ 235 w 499"/>
                    <a:gd name="T41" fmla="*/ 1988 h 2109"/>
                    <a:gd name="T42" fmla="*/ 250 w 499"/>
                    <a:gd name="T43" fmla="*/ 2031 h 2109"/>
                    <a:gd name="T44" fmla="*/ 264 w 499"/>
                    <a:gd name="T45" fmla="*/ 2066 h 2109"/>
                    <a:gd name="T46" fmla="*/ 271 w 499"/>
                    <a:gd name="T47" fmla="*/ 2088 h 2109"/>
                    <a:gd name="T48" fmla="*/ 285 w 499"/>
                    <a:gd name="T49" fmla="*/ 2102 h 2109"/>
                    <a:gd name="T50" fmla="*/ 307 w 499"/>
                    <a:gd name="T51" fmla="*/ 2095 h 2109"/>
                    <a:gd name="T52" fmla="*/ 321 w 499"/>
                    <a:gd name="T53" fmla="*/ 2074 h 2109"/>
                    <a:gd name="T54" fmla="*/ 328 w 499"/>
                    <a:gd name="T55" fmla="*/ 2045 h 2109"/>
                    <a:gd name="T56" fmla="*/ 342 w 499"/>
                    <a:gd name="T57" fmla="*/ 2002 h 2109"/>
                    <a:gd name="T58" fmla="*/ 357 w 499"/>
                    <a:gd name="T59" fmla="*/ 1952 h 2109"/>
                    <a:gd name="T60" fmla="*/ 364 w 499"/>
                    <a:gd name="T61" fmla="*/ 1895 h 2109"/>
                    <a:gd name="T62" fmla="*/ 378 w 499"/>
                    <a:gd name="T63" fmla="*/ 1824 h 2109"/>
                    <a:gd name="T64" fmla="*/ 392 w 499"/>
                    <a:gd name="T65" fmla="*/ 1746 h 2109"/>
                    <a:gd name="T66" fmla="*/ 399 w 499"/>
                    <a:gd name="T67" fmla="*/ 1660 h 2109"/>
                    <a:gd name="T68" fmla="*/ 414 w 499"/>
                    <a:gd name="T69" fmla="*/ 1575 h 2109"/>
                    <a:gd name="T70" fmla="*/ 421 w 499"/>
                    <a:gd name="T71" fmla="*/ 1475 h 2109"/>
                    <a:gd name="T72" fmla="*/ 435 w 499"/>
                    <a:gd name="T73" fmla="*/ 1368 h 2109"/>
                    <a:gd name="T74" fmla="*/ 449 w 499"/>
                    <a:gd name="T75" fmla="*/ 1261 h 2109"/>
                    <a:gd name="T76" fmla="*/ 456 w 499"/>
                    <a:gd name="T77" fmla="*/ 1154 h 2109"/>
                    <a:gd name="T78" fmla="*/ 471 w 499"/>
                    <a:gd name="T79" fmla="*/ 1040 h 2109"/>
                    <a:gd name="T80" fmla="*/ 485 w 499"/>
                    <a:gd name="T81" fmla="*/ 926 h 2109"/>
                    <a:gd name="T82" fmla="*/ 492 w 499"/>
                    <a:gd name="T83" fmla="*/ 812 h 210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499"/>
                    <a:gd name="T127" fmla="*/ 0 h 2109"/>
                    <a:gd name="T128" fmla="*/ 499 w 499"/>
                    <a:gd name="T129" fmla="*/ 2109 h 210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499" h="2109">
                      <a:moveTo>
                        <a:pt x="0" y="0"/>
                      </a:moveTo>
                      <a:lnTo>
                        <a:pt x="0" y="28"/>
                      </a:lnTo>
                      <a:lnTo>
                        <a:pt x="7" y="50"/>
                      </a:lnTo>
                      <a:lnTo>
                        <a:pt x="7" y="78"/>
                      </a:lnTo>
                      <a:lnTo>
                        <a:pt x="15" y="114"/>
                      </a:lnTo>
                      <a:lnTo>
                        <a:pt x="15" y="142"/>
                      </a:lnTo>
                      <a:lnTo>
                        <a:pt x="22" y="171"/>
                      </a:lnTo>
                      <a:lnTo>
                        <a:pt x="29" y="199"/>
                      </a:lnTo>
                      <a:lnTo>
                        <a:pt x="29" y="235"/>
                      </a:lnTo>
                      <a:lnTo>
                        <a:pt x="36" y="264"/>
                      </a:lnTo>
                      <a:lnTo>
                        <a:pt x="36" y="299"/>
                      </a:lnTo>
                      <a:lnTo>
                        <a:pt x="43" y="335"/>
                      </a:lnTo>
                      <a:lnTo>
                        <a:pt x="43" y="370"/>
                      </a:lnTo>
                      <a:lnTo>
                        <a:pt x="50" y="406"/>
                      </a:lnTo>
                      <a:lnTo>
                        <a:pt x="50" y="442"/>
                      </a:lnTo>
                      <a:lnTo>
                        <a:pt x="57" y="477"/>
                      </a:lnTo>
                      <a:lnTo>
                        <a:pt x="57" y="513"/>
                      </a:lnTo>
                      <a:lnTo>
                        <a:pt x="64" y="549"/>
                      </a:lnTo>
                      <a:lnTo>
                        <a:pt x="72" y="584"/>
                      </a:lnTo>
                      <a:lnTo>
                        <a:pt x="72" y="620"/>
                      </a:lnTo>
                      <a:lnTo>
                        <a:pt x="79" y="655"/>
                      </a:lnTo>
                      <a:lnTo>
                        <a:pt x="79" y="698"/>
                      </a:lnTo>
                      <a:lnTo>
                        <a:pt x="86" y="734"/>
                      </a:lnTo>
                      <a:lnTo>
                        <a:pt x="86" y="769"/>
                      </a:lnTo>
                      <a:lnTo>
                        <a:pt x="93" y="812"/>
                      </a:lnTo>
                      <a:lnTo>
                        <a:pt x="93" y="848"/>
                      </a:lnTo>
                      <a:lnTo>
                        <a:pt x="100" y="883"/>
                      </a:lnTo>
                      <a:lnTo>
                        <a:pt x="100" y="926"/>
                      </a:lnTo>
                      <a:lnTo>
                        <a:pt x="107" y="962"/>
                      </a:lnTo>
                      <a:lnTo>
                        <a:pt x="114" y="1005"/>
                      </a:lnTo>
                      <a:lnTo>
                        <a:pt x="114" y="1040"/>
                      </a:lnTo>
                      <a:lnTo>
                        <a:pt x="121" y="1076"/>
                      </a:lnTo>
                      <a:lnTo>
                        <a:pt x="121" y="1119"/>
                      </a:lnTo>
                      <a:lnTo>
                        <a:pt x="129" y="1154"/>
                      </a:lnTo>
                      <a:lnTo>
                        <a:pt x="129" y="1190"/>
                      </a:lnTo>
                      <a:lnTo>
                        <a:pt x="136" y="1226"/>
                      </a:lnTo>
                      <a:lnTo>
                        <a:pt x="136" y="1261"/>
                      </a:lnTo>
                      <a:lnTo>
                        <a:pt x="143" y="1297"/>
                      </a:lnTo>
                      <a:lnTo>
                        <a:pt x="143" y="1332"/>
                      </a:lnTo>
                      <a:lnTo>
                        <a:pt x="150" y="1368"/>
                      </a:lnTo>
                      <a:lnTo>
                        <a:pt x="150" y="1404"/>
                      </a:lnTo>
                      <a:lnTo>
                        <a:pt x="157" y="1439"/>
                      </a:lnTo>
                      <a:lnTo>
                        <a:pt x="164" y="1475"/>
                      </a:lnTo>
                      <a:lnTo>
                        <a:pt x="164" y="1511"/>
                      </a:lnTo>
                      <a:lnTo>
                        <a:pt x="171" y="1539"/>
                      </a:lnTo>
                      <a:lnTo>
                        <a:pt x="171" y="1575"/>
                      </a:lnTo>
                      <a:lnTo>
                        <a:pt x="178" y="1603"/>
                      </a:lnTo>
                      <a:lnTo>
                        <a:pt x="178" y="1632"/>
                      </a:lnTo>
                      <a:lnTo>
                        <a:pt x="186" y="1660"/>
                      </a:lnTo>
                      <a:lnTo>
                        <a:pt x="186" y="1696"/>
                      </a:lnTo>
                      <a:lnTo>
                        <a:pt x="193" y="1724"/>
                      </a:lnTo>
                      <a:lnTo>
                        <a:pt x="193" y="1746"/>
                      </a:lnTo>
                      <a:lnTo>
                        <a:pt x="200" y="1774"/>
                      </a:lnTo>
                      <a:lnTo>
                        <a:pt x="207" y="1803"/>
                      </a:lnTo>
                      <a:lnTo>
                        <a:pt x="207" y="1824"/>
                      </a:lnTo>
                      <a:lnTo>
                        <a:pt x="214" y="1853"/>
                      </a:lnTo>
                      <a:lnTo>
                        <a:pt x="214" y="1874"/>
                      </a:lnTo>
                      <a:lnTo>
                        <a:pt x="221" y="1895"/>
                      </a:lnTo>
                      <a:lnTo>
                        <a:pt x="221" y="1917"/>
                      </a:lnTo>
                      <a:lnTo>
                        <a:pt x="228" y="1938"/>
                      </a:lnTo>
                      <a:lnTo>
                        <a:pt x="228" y="1952"/>
                      </a:lnTo>
                      <a:lnTo>
                        <a:pt x="235" y="1974"/>
                      </a:lnTo>
                      <a:lnTo>
                        <a:pt x="235" y="1988"/>
                      </a:lnTo>
                      <a:lnTo>
                        <a:pt x="243" y="2002"/>
                      </a:lnTo>
                      <a:lnTo>
                        <a:pt x="243" y="2017"/>
                      </a:lnTo>
                      <a:lnTo>
                        <a:pt x="250" y="2031"/>
                      </a:lnTo>
                      <a:lnTo>
                        <a:pt x="257" y="2045"/>
                      </a:lnTo>
                      <a:lnTo>
                        <a:pt x="257" y="2059"/>
                      </a:lnTo>
                      <a:lnTo>
                        <a:pt x="264" y="2066"/>
                      </a:lnTo>
                      <a:lnTo>
                        <a:pt x="264" y="2074"/>
                      </a:lnTo>
                      <a:lnTo>
                        <a:pt x="271" y="2081"/>
                      </a:lnTo>
                      <a:lnTo>
                        <a:pt x="271" y="2088"/>
                      </a:lnTo>
                      <a:lnTo>
                        <a:pt x="285" y="2102"/>
                      </a:lnTo>
                      <a:lnTo>
                        <a:pt x="278" y="2102"/>
                      </a:lnTo>
                      <a:lnTo>
                        <a:pt x="285" y="2102"/>
                      </a:lnTo>
                      <a:lnTo>
                        <a:pt x="292" y="2109"/>
                      </a:lnTo>
                      <a:lnTo>
                        <a:pt x="300" y="2102"/>
                      </a:lnTo>
                      <a:lnTo>
                        <a:pt x="307" y="2095"/>
                      </a:lnTo>
                      <a:lnTo>
                        <a:pt x="314" y="2088"/>
                      </a:lnTo>
                      <a:lnTo>
                        <a:pt x="314" y="2081"/>
                      </a:lnTo>
                      <a:lnTo>
                        <a:pt x="321" y="2074"/>
                      </a:lnTo>
                      <a:lnTo>
                        <a:pt x="321" y="2066"/>
                      </a:lnTo>
                      <a:lnTo>
                        <a:pt x="328" y="2059"/>
                      </a:lnTo>
                      <a:lnTo>
                        <a:pt x="328" y="2045"/>
                      </a:lnTo>
                      <a:lnTo>
                        <a:pt x="335" y="2031"/>
                      </a:lnTo>
                      <a:lnTo>
                        <a:pt x="342" y="2017"/>
                      </a:lnTo>
                      <a:lnTo>
                        <a:pt x="342" y="2002"/>
                      </a:lnTo>
                      <a:lnTo>
                        <a:pt x="349" y="1988"/>
                      </a:lnTo>
                      <a:lnTo>
                        <a:pt x="349" y="1974"/>
                      </a:lnTo>
                      <a:lnTo>
                        <a:pt x="357" y="1952"/>
                      </a:lnTo>
                      <a:lnTo>
                        <a:pt x="357" y="1938"/>
                      </a:lnTo>
                      <a:lnTo>
                        <a:pt x="364" y="1917"/>
                      </a:lnTo>
                      <a:lnTo>
                        <a:pt x="364" y="1895"/>
                      </a:lnTo>
                      <a:lnTo>
                        <a:pt x="371" y="1874"/>
                      </a:lnTo>
                      <a:lnTo>
                        <a:pt x="371" y="1853"/>
                      </a:lnTo>
                      <a:lnTo>
                        <a:pt x="378" y="1824"/>
                      </a:lnTo>
                      <a:lnTo>
                        <a:pt x="378" y="1803"/>
                      </a:lnTo>
                      <a:lnTo>
                        <a:pt x="385" y="1774"/>
                      </a:lnTo>
                      <a:lnTo>
                        <a:pt x="392" y="1746"/>
                      </a:lnTo>
                      <a:lnTo>
                        <a:pt x="392" y="1724"/>
                      </a:lnTo>
                      <a:lnTo>
                        <a:pt x="399" y="1696"/>
                      </a:lnTo>
                      <a:lnTo>
                        <a:pt x="399" y="1660"/>
                      </a:lnTo>
                      <a:lnTo>
                        <a:pt x="406" y="1632"/>
                      </a:lnTo>
                      <a:lnTo>
                        <a:pt x="406" y="1603"/>
                      </a:lnTo>
                      <a:lnTo>
                        <a:pt x="414" y="1575"/>
                      </a:lnTo>
                      <a:lnTo>
                        <a:pt x="414" y="1539"/>
                      </a:lnTo>
                      <a:lnTo>
                        <a:pt x="421" y="1511"/>
                      </a:lnTo>
                      <a:lnTo>
                        <a:pt x="421" y="1475"/>
                      </a:lnTo>
                      <a:lnTo>
                        <a:pt x="428" y="1439"/>
                      </a:lnTo>
                      <a:lnTo>
                        <a:pt x="435" y="1404"/>
                      </a:lnTo>
                      <a:lnTo>
                        <a:pt x="435" y="1368"/>
                      </a:lnTo>
                      <a:lnTo>
                        <a:pt x="442" y="1332"/>
                      </a:lnTo>
                      <a:lnTo>
                        <a:pt x="442" y="1297"/>
                      </a:lnTo>
                      <a:lnTo>
                        <a:pt x="449" y="1261"/>
                      </a:lnTo>
                      <a:lnTo>
                        <a:pt x="449" y="1226"/>
                      </a:lnTo>
                      <a:lnTo>
                        <a:pt x="456" y="1190"/>
                      </a:lnTo>
                      <a:lnTo>
                        <a:pt x="456" y="1154"/>
                      </a:lnTo>
                      <a:lnTo>
                        <a:pt x="464" y="1119"/>
                      </a:lnTo>
                      <a:lnTo>
                        <a:pt x="464" y="1076"/>
                      </a:lnTo>
                      <a:lnTo>
                        <a:pt x="471" y="1040"/>
                      </a:lnTo>
                      <a:lnTo>
                        <a:pt x="471" y="1005"/>
                      </a:lnTo>
                      <a:lnTo>
                        <a:pt x="478" y="962"/>
                      </a:lnTo>
                      <a:lnTo>
                        <a:pt x="485" y="926"/>
                      </a:lnTo>
                      <a:lnTo>
                        <a:pt x="485" y="883"/>
                      </a:lnTo>
                      <a:lnTo>
                        <a:pt x="492" y="848"/>
                      </a:lnTo>
                      <a:lnTo>
                        <a:pt x="492" y="812"/>
                      </a:lnTo>
                      <a:lnTo>
                        <a:pt x="499" y="769"/>
                      </a:lnTo>
                      <a:lnTo>
                        <a:pt x="499" y="734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40"/>
                <p:cNvSpPr>
                  <a:spLocks/>
                </p:cNvSpPr>
                <p:nvPr/>
              </p:nvSpPr>
              <p:spPr bwMode="auto">
                <a:xfrm>
                  <a:off x="3927" y="893"/>
                  <a:ext cx="506" cy="2302"/>
                </a:xfrm>
                <a:custGeom>
                  <a:avLst/>
                  <a:gdLst>
                    <a:gd name="T0" fmla="*/ 7 w 506"/>
                    <a:gd name="T1" fmla="*/ 983 h 2302"/>
                    <a:gd name="T2" fmla="*/ 22 w 506"/>
                    <a:gd name="T3" fmla="*/ 877 h 2302"/>
                    <a:gd name="T4" fmla="*/ 36 w 506"/>
                    <a:gd name="T5" fmla="*/ 770 h 2302"/>
                    <a:gd name="T6" fmla="*/ 43 w 506"/>
                    <a:gd name="T7" fmla="*/ 663 h 2302"/>
                    <a:gd name="T8" fmla="*/ 57 w 506"/>
                    <a:gd name="T9" fmla="*/ 563 h 2302"/>
                    <a:gd name="T10" fmla="*/ 71 w 506"/>
                    <a:gd name="T11" fmla="*/ 470 h 2302"/>
                    <a:gd name="T12" fmla="*/ 79 w 506"/>
                    <a:gd name="T13" fmla="*/ 378 h 2302"/>
                    <a:gd name="T14" fmla="*/ 93 w 506"/>
                    <a:gd name="T15" fmla="*/ 299 h 2302"/>
                    <a:gd name="T16" fmla="*/ 100 w 506"/>
                    <a:gd name="T17" fmla="*/ 228 h 2302"/>
                    <a:gd name="T18" fmla="*/ 114 w 506"/>
                    <a:gd name="T19" fmla="*/ 164 h 2302"/>
                    <a:gd name="T20" fmla="*/ 128 w 506"/>
                    <a:gd name="T21" fmla="*/ 114 h 2302"/>
                    <a:gd name="T22" fmla="*/ 136 w 506"/>
                    <a:gd name="T23" fmla="*/ 71 h 2302"/>
                    <a:gd name="T24" fmla="*/ 150 w 506"/>
                    <a:gd name="T25" fmla="*/ 36 h 2302"/>
                    <a:gd name="T26" fmla="*/ 164 w 506"/>
                    <a:gd name="T27" fmla="*/ 14 h 2302"/>
                    <a:gd name="T28" fmla="*/ 178 w 506"/>
                    <a:gd name="T29" fmla="*/ 0 h 2302"/>
                    <a:gd name="T30" fmla="*/ 200 w 506"/>
                    <a:gd name="T31" fmla="*/ 14 h 2302"/>
                    <a:gd name="T32" fmla="*/ 214 w 506"/>
                    <a:gd name="T33" fmla="*/ 36 h 2302"/>
                    <a:gd name="T34" fmla="*/ 221 w 506"/>
                    <a:gd name="T35" fmla="*/ 71 h 2302"/>
                    <a:gd name="T36" fmla="*/ 235 w 506"/>
                    <a:gd name="T37" fmla="*/ 114 h 2302"/>
                    <a:gd name="T38" fmla="*/ 242 w 506"/>
                    <a:gd name="T39" fmla="*/ 164 h 2302"/>
                    <a:gd name="T40" fmla="*/ 257 w 506"/>
                    <a:gd name="T41" fmla="*/ 228 h 2302"/>
                    <a:gd name="T42" fmla="*/ 271 w 506"/>
                    <a:gd name="T43" fmla="*/ 299 h 2302"/>
                    <a:gd name="T44" fmla="*/ 278 w 506"/>
                    <a:gd name="T45" fmla="*/ 378 h 2302"/>
                    <a:gd name="T46" fmla="*/ 292 w 506"/>
                    <a:gd name="T47" fmla="*/ 470 h 2302"/>
                    <a:gd name="T48" fmla="*/ 307 w 506"/>
                    <a:gd name="T49" fmla="*/ 563 h 2302"/>
                    <a:gd name="T50" fmla="*/ 314 w 506"/>
                    <a:gd name="T51" fmla="*/ 663 h 2302"/>
                    <a:gd name="T52" fmla="*/ 328 w 506"/>
                    <a:gd name="T53" fmla="*/ 770 h 2302"/>
                    <a:gd name="T54" fmla="*/ 335 w 506"/>
                    <a:gd name="T55" fmla="*/ 877 h 2302"/>
                    <a:gd name="T56" fmla="*/ 349 w 506"/>
                    <a:gd name="T57" fmla="*/ 983 h 2302"/>
                    <a:gd name="T58" fmla="*/ 364 w 506"/>
                    <a:gd name="T59" fmla="*/ 1097 h 2302"/>
                    <a:gd name="T60" fmla="*/ 371 w 506"/>
                    <a:gd name="T61" fmla="*/ 1211 h 2302"/>
                    <a:gd name="T62" fmla="*/ 385 w 506"/>
                    <a:gd name="T63" fmla="*/ 1333 h 2302"/>
                    <a:gd name="T64" fmla="*/ 399 w 506"/>
                    <a:gd name="T65" fmla="*/ 1447 h 2302"/>
                    <a:gd name="T66" fmla="*/ 406 w 506"/>
                    <a:gd name="T67" fmla="*/ 1554 h 2302"/>
                    <a:gd name="T68" fmla="*/ 421 w 506"/>
                    <a:gd name="T69" fmla="*/ 1660 h 2302"/>
                    <a:gd name="T70" fmla="*/ 435 w 506"/>
                    <a:gd name="T71" fmla="*/ 1767 h 2302"/>
                    <a:gd name="T72" fmla="*/ 442 w 506"/>
                    <a:gd name="T73" fmla="*/ 1867 h 2302"/>
                    <a:gd name="T74" fmla="*/ 456 w 506"/>
                    <a:gd name="T75" fmla="*/ 1960 h 2302"/>
                    <a:gd name="T76" fmla="*/ 463 w 506"/>
                    <a:gd name="T77" fmla="*/ 2052 h 2302"/>
                    <a:gd name="T78" fmla="*/ 478 w 506"/>
                    <a:gd name="T79" fmla="*/ 2131 h 2302"/>
                    <a:gd name="T80" fmla="*/ 492 w 506"/>
                    <a:gd name="T81" fmla="*/ 2202 h 2302"/>
                    <a:gd name="T82" fmla="*/ 499 w 506"/>
                    <a:gd name="T83" fmla="*/ 2266 h 2302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506"/>
                    <a:gd name="T127" fmla="*/ 0 h 2302"/>
                    <a:gd name="T128" fmla="*/ 506 w 506"/>
                    <a:gd name="T129" fmla="*/ 2302 h 2302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506" h="2302">
                      <a:moveTo>
                        <a:pt x="0" y="1062"/>
                      </a:moveTo>
                      <a:lnTo>
                        <a:pt x="7" y="1026"/>
                      </a:lnTo>
                      <a:lnTo>
                        <a:pt x="7" y="983"/>
                      </a:lnTo>
                      <a:lnTo>
                        <a:pt x="14" y="948"/>
                      </a:lnTo>
                      <a:lnTo>
                        <a:pt x="14" y="912"/>
                      </a:lnTo>
                      <a:lnTo>
                        <a:pt x="22" y="877"/>
                      </a:lnTo>
                      <a:lnTo>
                        <a:pt x="29" y="841"/>
                      </a:lnTo>
                      <a:lnTo>
                        <a:pt x="29" y="805"/>
                      </a:lnTo>
                      <a:lnTo>
                        <a:pt x="36" y="770"/>
                      </a:lnTo>
                      <a:lnTo>
                        <a:pt x="36" y="734"/>
                      </a:lnTo>
                      <a:lnTo>
                        <a:pt x="43" y="698"/>
                      </a:lnTo>
                      <a:lnTo>
                        <a:pt x="43" y="663"/>
                      </a:lnTo>
                      <a:lnTo>
                        <a:pt x="50" y="627"/>
                      </a:lnTo>
                      <a:lnTo>
                        <a:pt x="50" y="592"/>
                      </a:lnTo>
                      <a:lnTo>
                        <a:pt x="57" y="563"/>
                      </a:lnTo>
                      <a:lnTo>
                        <a:pt x="57" y="527"/>
                      </a:lnTo>
                      <a:lnTo>
                        <a:pt x="64" y="499"/>
                      </a:lnTo>
                      <a:lnTo>
                        <a:pt x="71" y="470"/>
                      </a:lnTo>
                      <a:lnTo>
                        <a:pt x="71" y="442"/>
                      </a:lnTo>
                      <a:lnTo>
                        <a:pt x="79" y="406"/>
                      </a:lnTo>
                      <a:lnTo>
                        <a:pt x="79" y="378"/>
                      </a:lnTo>
                      <a:lnTo>
                        <a:pt x="86" y="356"/>
                      </a:lnTo>
                      <a:lnTo>
                        <a:pt x="86" y="328"/>
                      </a:lnTo>
                      <a:lnTo>
                        <a:pt x="93" y="299"/>
                      </a:lnTo>
                      <a:lnTo>
                        <a:pt x="93" y="278"/>
                      </a:lnTo>
                      <a:lnTo>
                        <a:pt x="100" y="249"/>
                      </a:lnTo>
                      <a:lnTo>
                        <a:pt x="100" y="228"/>
                      </a:lnTo>
                      <a:lnTo>
                        <a:pt x="107" y="207"/>
                      </a:lnTo>
                      <a:lnTo>
                        <a:pt x="107" y="185"/>
                      </a:lnTo>
                      <a:lnTo>
                        <a:pt x="114" y="164"/>
                      </a:lnTo>
                      <a:lnTo>
                        <a:pt x="121" y="150"/>
                      </a:lnTo>
                      <a:lnTo>
                        <a:pt x="121" y="128"/>
                      </a:lnTo>
                      <a:lnTo>
                        <a:pt x="128" y="114"/>
                      </a:lnTo>
                      <a:lnTo>
                        <a:pt x="128" y="100"/>
                      </a:lnTo>
                      <a:lnTo>
                        <a:pt x="136" y="86"/>
                      </a:lnTo>
                      <a:lnTo>
                        <a:pt x="136" y="71"/>
                      </a:lnTo>
                      <a:lnTo>
                        <a:pt x="143" y="57"/>
                      </a:lnTo>
                      <a:lnTo>
                        <a:pt x="143" y="43"/>
                      </a:lnTo>
                      <a:lnTo>
                        <a:pt x="150" y="36"/>
                      </a:lnTo>
                      <a:lnTo>
                        <a:pt x="150" y="29"/>
                      </a:lnTo>
                      <a:lnTo>
                        <a:pt x="157" y="21"/>
                      </a:lnTo>
                      <a:lnTo>
                        <a:pt x="164" y="14"/>
                      </a:lnTo>
                      <a:lnTo>
                        <a:pt x="164" y="7"/>
                      </a:lnTo>
                      <a:lnTo>
                        <a:pt x="171" y="0"/>
                      </a:lnTo>
                      <a:lnTo>
                        <a:pt x="178" y="0"/>
                      </a:lnTo>
                      <a:lnTo>
                        <a:pt x="185" y="0"/>
                      </a:lnTo>
                      <a:lnTo>
                        <a:pt x="193" y="7"/>
                      </a:lnTo>
                      <a:lnTo>
                        <a:pt x="200" y="14"/>
                      </a:lnTo>
                      <a:lnTo>
                        <a:pt x="207" y="21"/>
                      </a:lnTo>
                      <a:lnTo>
                        <a:pt x="207" y="29"/>
                      </a:lnTo>
                      <a:lnTo>
                        <a:pt x="214" y="36"/>
                      </a:lnTo>
                      <a:lnTo>
                        <a:pt x="214" y="43"/>
                      </a:lnTo>
                      <a:lnTo>
                        <a:pt x="221" y="57"/>
                      </a:lnTo>
                      <a:lnTo>
                        <a:pt x="221" y="71"/>
                      </a:lnTo>
                      <a:lnTo>
                        <a:pt x="228" y="86"/>
                      </a:lnTo>
                      <a:lnTo>
                        <a:pt x="228" y="100"/>
                      </a:lnTo>
                      <a:lnTo>
                        <a:pt x="235" y="114"/>
                      </a:lnTo>
                      <a:lnTo>
                        <a:pt x="235" y="128"/>
                      </a:lnTo>
                      <a:lnTo>
                        <a:pt x="242" y="150"/>
                      </a:lnTo>
                      <a:lnTo>
                        <a:pt x="242" y="164"/>
                      </a:lnTo>
                      <a:lnTo>
                        <a:pt x="250" y="185"/>
                      </a:lnTo>
                      <a:lnTo>
                        <a:pt x="257" y="207"/>
                      </a:lnTo>
                      <a:lnTo>
                        <a:pt x="257" y="228"/>
                      </a:lnTo>
                      <a:lnTo>
                        <a:pt x="264" y="249"/>
                      </a:lnTo>
                      <a:lnTo>
                        <a:pt x="264" y="278"/>
                      </a:lnTo>
                      <a:lnTo>
                        <a:pt x="271" y="299"/>
                      </a:lnTo>
                      <a:lnTo>
                        <a:pt x="271" y="328"/>
                      </a:lnTo>
                      <a:lnTo>
                        <a:pt x="278" y="356"/>
                      </a:lnTo>
                      <a:lnTo>
                        <a:pt x="278" y="378"/>
                      </a:lnTo>
                      <a:lnTo>
                        <a:pt x="285" y="406"/>
                      </a:lnTo>
                      <a:lnTo>
                        <a:pt x="285" y="442"/>
                      </a:lnTo>
                      <a:lnTo>
                        <a:pt x="292" y="470"/>
                      </a:lnTo>
                      <a:lnTo>
                        <a:pt x="299" y="499"/>
                      </a:lnTo>
                      <a:lnTo>
                        <a:pt x="299" y="527"/>
                      </a:lnTo>
                      <a:lnTo>
                        <a:pt x="307" y="563"/>
                      </a:lnTo>
                      <a:lnTo>
                        <a:pt x="307" y="592"/>
                      </a:lnTo>
                      <a:lnTo>
                        <a:pt x="314" y="627"/>
                      </a:lnTo>
                      <a:lnTo>
                        <a:pt x="314" y="663"/>
                      </a:lnTo>
                      <a:lnTo>
                        <a:pt x="321" y="698"/>
                      </a:lnTo>
                      <a:lnTo>
                        <a:pt x="321" y="734"/>
                      </a:lnTo>
                      <a:lnTo>
                        <a:pt x="328" y="770"/>
                      </a:lnTo>
                      <a:lnTo>
                        <a:pt x="328" y="805"/>
                      </a:lnTo>
                      <a:lnTo>
                        <a:pt x="335" y="841"/>
                      </a:lnTo>
                      <a:lnTo>
                        <a:pt x="335" y="877"/>
                      </a:lnTo>
                      <a:lnTo>
                        <a:pt x="342" y="912"/>
                      </a:lnTo>
                      <a:lnTo>
                        <a:pt x="349" y="948"/>
                      </a:lnTo>
                      <a:lnTo>
                        <a:pt x="349" y="983"/>
                      </a:lnTo>
                      <a:lnTo>
                        <a:pt x="356" y="1026"/>
                      </a:lnTo>
                      <a:lnTo>
                        <a:pt x="356" y="1062"/>
                      </a:lnTo>
                      <a:lnTo>
                        <a:pt x="364" y="1097"/>
                      </a:lnTo>
                      <a:lnTo>
                        <a:pt x="364" y="1140"/>
                      </a:lnTo>
                      <a:lnTo>
                        <a:pt x="371" y="1176"/>
                      </a:lnTo>
                      <a:lnTo>
                        <a:pt x="371" y="1211"/>
                      </a:lnTo>
                      <a:lnTo>
                        <a:pt x="378" y="1254"/>
                      </a:lnTo>
                      <a:lnTo>
                        <a:pt x="378" y="1290"/>
                      </a:lnTo>
                      <a:lnTo>
                        <a:pt x="385" y="1333"/>
                      </a:lnTo>
                      <a:lnTo>
                        <a:pt x="392" y="1368"/>
                      </a:lnTo>
                      <a:lnTo>
                        <a:pt x="392" y="1404"/>
                      </a:lnTo>
                      <a:lnTo>
                        <a:pt x="399" y="1447"/>
                      </a:lnTo>
                      <a:lnTo>
                        <a:pt x="399" y="1482"/>
                      </a:lnTo>
                      <a:lnTo>
                        <a:pt x="406" y="1518"/>
                      </a:lnTo>
                      <a:lnTo>
                        <a:pt x="406" y="1554"/>
                      </a:lnTo>
                      <a:lnTo>
                        <a:pt x="413" y="1589"/>
                      </a:lnTo>
                      <a:lnTo>
                        <a:pt x="413" y="1625"/>
                      </a:lnTo>
                      <a:lnTo>
                        <a:pt x="421" y="1660"/>
                      </a:lnTo>
                      <a:lnTo>
                        <a:pt x="421" y="1696"/>
                      </a:lnTo>
                      <a:lnTo>
                        <a:pt x="428" y="1732"/>
                      </a:lnTo>
                      <a:lnTo>
                        <a:pt x="435" y="1767"/>
                      </a:lnTo>
                      <a:lnTo>
                        <a:pt x="435" y="1803"/>
                      </a:lnTo>
                      <a:lnTo>
                        <a:pt x="442" y="1839"/>
                      </a:lnTo>
                      <a:lnTo>
                        <a:pt x="442" y="1867"/>
                      </a:lnTo>
                      <a:lnTo>
                        <a:pt x="449" y="1903"/>
                      </a:lnTo>
                      <a:lnTo>
                        <a:pt x="449" y="1931"/>
                      </a:lnTo>
                      <a:lnTo>
                        <a:pt x="456" y="1960"/>
                      </a:lnTo>
                      <a:lnTo>
                        <a:pt x="456" y="1988"/>
                      </a:lnTo>
                      <a:lnTo>
                        <a:pt x="463" y="2024"/>
                      </a:lnTo>
                      <a:lnTo>
                        <a:pt x="463" y="2052"/>
                      </a:lnTo>
                      <a:lnTo>
                        <a:pt x="471" y="2074"/>
                      </a:lnTo>
                      <a:lnTo>
                        <a:pt x="471" y="2102"/>
                      </a:lnTo>
                      <a:lnTo>
                        <a:pt x="478" y="2131"/>
                      </a:lnTo>
                      <a:lnTo>
                        <a:pt x="485" y="2152"/>
                      </a:lnTo>
                      <a:lnTo>
                        <a:pt x="485" y="2181"/>
                      </a:lnTo>
                      <a:lnTo>
                        <a:pt x="492" y="2202"/>
                      </a:lnTo>
                      <a:lnTo>
                        <a:pt x="492" y="2223"/>
                      </a:lnTo>
                      <a:lnTo>
                        <a:pt x="499" y="2245"/>
                      </a:lnTo>
                      <a:lnTo>
                        <a:pt x="499" y="2266"/>
                      </a:lnTo>
                      <a:lnTo>
                        <a:pt x="506" y="2280"/>
                      </a:lnTo>
                      <a:lnTo>
                        <a:pt x="506" y="2302"/>
                      </a:lnTo>
                    </a:path>
                  </a:pathLst>
                </a:custGeom>
                <a:noFill/>
                <a:ln w="38100" cmpd="sng">
                  <a:solidFill>
                    <a:srgbClr val="3366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4433" y="3195"/>
                <a:ext cx="64" cy="135"/>
              </a:xfrm>
              <a:custGeom>
                <a:avLst/>
                <a:gdLst>
                  <a:gd name="T0" fmla="*/ 0 w 64"/>
                  <a:gd name="T1" fmla="*/ 0 h 135"/>
                  <a:gd name="T2" fmla="*/ 7 w 64"/>
                  <a:gd name="T3" fmla="*/ 14 h 135"/>
                  <a:gd name="T4" fmla="*/ 7 w 64"/>
                  <a:gd name="T5" fmla="*/ 28 h 135"/>
                  <a:gd name="T6" fmla="*/ 14 w 64"/>
                  <a:gd name="T7" fmla="*/ 43 h 135"/>
                  <a:gd name="T8" fmla="*/ 22 w 64"/>
                  <a:gd name="T9" fmla="*/ 57 h 135"/>
                  <a:gd name="T10" fmla="*/ 22 w 64"/>
                  <a:gd name="T11" fmla="*/ 71 h 135"/>
                  <a:gd name="T12" fmla="*/ 29 w 64"/>
                  <a:gd name="T13" fmla="*/ 85 h 135"/>
                  <a:gd name="T14" fmla="*/ 29 w 64"/>
                  <a:gd name="T15" fmla="*/ 92 h 135"/>
                  <a:gd name="T16" fmla="*/ 36 w 64"/>
                  <a:gd name="T17" fmla="*/ 100 h 135"/>
                  <a:gd name="T18" fmla="*/ 36 w 64"/>
                  <a:gd name="T19" fmla="*/ 107 h 135"/>
                  <a:gd name="T20" fmla="*/ 43 w 64"/>
                  <a:gd name="T21" fmla="*/ 114 h 135"/>
                  <a:gd name="T22" fmla="*/ 43 w 64"/>
                  <a:gd name="T23" fmla="*/ 121 h 135"/>
                  <a:gd name="T24" fmla="*/ 50 w 64"/>
                  <a:gd name="T25" fmla="*/ 128 h 135"/>
                  <a:gd name="T26" fmla="*/ 57 w 64"/>
                  <a:gd name="T27" fmla="*/ 128 h 135"/>
                  <a:gd name="T28" fmla="*/ 64 w 64"/>
                  <a:gd name="T29" fmla="*/ 135 h 13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4"/>
                  <a:gd name="T46" fmla="*/ 0 h 135"/>
                  <a:gd name="T47" fmla="*/ 64 w 64"/>
                  <a:gd name="T48" fmla="*/ 135 h 13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4" h="135">
                    <a:moveTo>
                      <a:pt x="0" y="0"/>
                    </a:moveTo>
                    <a:lnTo>
                      <a:pt x="7" y="14"/>
                    </a:lnTo>
                    <a:lnTo>
                      <a:pt x="7" y="28"/>
                    </a:lnTo>
                    <a:lnTo>
                      <a:pt x="14" y="43"/>
                    </a:lnTo>
                    <a:lnTo>
                      <a:pt x="22" y="57"/>
                    </a:lnTo>
                    <a:lnTo>
                      <a:pt x="22" y="71"/>
                    </a:lnTo>
                    <a:lnTo>
                      <a:pt x="29" y="85"/>
                    </a:lnTo>
                    <a:lnTo>
                      <a:pt x="29" y="92"/>
                    </a:lnTo>
                    <a:lnTo>
                      <a:pt x="36" y="100"/>
                    </a:lnTo>
                    <a:lnTo>
                      <a:pt x="36" y="107"/>
                    </a:lnTo>
                    <a:lnTo>
                      <a:pt x="43" y="114"/>
                    </a:lnTo>
                    <a:lnTo>
                      <a:pt x="43" y="121"/>
                    </a:lnTo>
                    <a:lnTo>
                      <a:pt x="50" y="128"/>
                    </a:lnTo>
                    <a:lnTo>
                      <a:pt x="57" y="128"/>
                    </a:lnTo>
                    <a:lnTo>
                      <a:pt x="64" y="135"/>
                    </a:lnTo>
                  </a:path>
                </a:pathLst>
              </a:custGeom>
              <a:noFill/>
              <a:ln w="38100" cmpd="sng">
                <a:solidFill>
                  <a:srgbClr val="33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32855" y="1524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z</a:t>
              </a:r>
              <a:endParaRPr lang="en-US" b="1" dirty="0"/>
            </a:p>
          </p:txBody>
        </p:sp>
        <p:cxnSp>
          <p:nvCxnSpPr>
            <p:cNvPr id="31" name="Straight Arrow Connector 30"/>
            <p:cNvCxnSpPr>
              <a:stCxn id="26" idx="2"/>
            </p:cNvCxnSpPr>
            <p:nvPr/>
          </p:nvCxnSpPr>
          <p:spPr bwMode="auto">
            <a:xfrm flipV="1">
              <a:off x="1524000" y="4572000"/>
              <a:ext cx="2304255" cy="1270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Down Arrow 32"/>
            <p:cNvSpPr/>
            <p:nvPr/>
          </p:nvSpPr>
          <p:spPr bwMode="auto">
            <a:xfrm flipV="1">
              <a:off x="2743200" y="914400"/>
              <a:ext cx="484632" cy="914400"/>
            </a:xfrm>
            <a:prstGeom prst="downArrow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 bwMode="auto">
            <a:xfrm>
              <a:off x="3200400" y="2590800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3200400" y="1905000"/>
              <a:ext cx="5334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V="1">
              <a:off x="3657600" y="19050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733800" y="1981200"/>
              <a:ext cx="10278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ymbol" pitchFamily="18" charset="2"/>
                </a:rPr>
                <a:t>L=2p/</a:t>
              </a:r>
              <a:r>
                <a:rPr lang="en-US" sz="2000" dirty="0" smtClean="0">
                  <a:latin typeface="+mn-lt"/>
                </a:rPr>
                <a:t>K</a:t>
              </a:r>
              <a:endParaRPr lang="en-US" sz="2000" dirty="0">
                <a:latin typeface="+mn-l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29619" y="1828800"/>
              <a:ext cx="2509087" cy="3429000"/>
              <a:chOff x="2029619" y="1828800"/>
              <a:chExt cx="2509087" cy="3429000"/>
            </a:xfrm>
          </p:grpSpPr>
          <p:sp>
            <p:nvSpPr>
              <p:cNvPr id="13" name="Line 43"/>
              <p:cNvSpPr>
                <a:spLocks noChangeShapeType="1"/>
              </p:cNvSpPr>
              <p:nvPr/>
            </p:nvSpPr>
            <p:spPr bwMode="auto">
              <a:xfrm flipV="1">
                <a:off x="2717005" y="1828800"/>
                <a:ext cx="11113" cy="2806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28255" y="4495800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/>
                  <a:t>S,</a:t>
                </a:r>
                <a:r>
                  <a:rPr lang="en-US" b="1" dirty="0" err="1" smtClean="0">
                    <a:latin typeface="Symbol" panose="05050102010706020507" pitchFamily="18" charset="2"/>
                  </a:rPr>
                  <a:t>D</a:t>
                </a:r>
                <a:r>
                  <a:rPr lang="en-US" b="1" dirty="0" err="1" smtClean="0"/>
                  <a:t>n</a:t>
                </a:r>
                <a:endParaRPr lang="en-US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029619" y="4611469"/>
                <a:ext cx="21339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Acoustic Amplitude</a:t>
                </a:r>
              </a:p>
              <a:p>
                <a:r>
                  <a:rPr lang="en-US" dirty="0"/>
                  <a:t>a</a:t>
                </a:r>
                <a:r>
                  <a:rPr lang="en-US" dirty="0" smtClean="0"/>
                  <a:t>nd Index Change</a:t>
                </a:r>
                <a:endParaRPr lang="en-US" dirty="0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6339585" y="4805935"/>
            <a:ext cx="2670137" cy="1486991"/>
            <a:chOff x="6339585" y="4805935"/>
            <a:chExt cx="2670137" cy="1486991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6339585" y="4805935"/>
              <a:ext cx="2670137" cy="1471575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93654" y="4821351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Example: SiO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3248828"/>
                </p:ext>
              </p:extLst>
            </p:nvPr>
          </p:nvGraphicFramePr>
          <p:xfrm>
            <a:off x="7710832" y="5190683"/>
            <a:ext cx="1094333" cy="254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6" name="Equation" r:id="rId14" imgW="696615" imgH="161960" progId="Equation.DSMT4">
                    <p:embed/>
                  </p:oleObj>
                </mc:Choice>
                <mc:Fallback>
                  <p:oleObj name="Equation" r:id="rId14" imgW="696615" imgH="16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710832" y="5190683"/>
                          <a:ext cx="1094333" cy="2542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240818"/>
                </p:ext>
              </p:extLst>
            </p:nvPr>
          </p:nvGraphicFramePr>
          <p:xfrm>
            <a:off x="6866232" y="5558056"/>
            <a:ext cx="1507536" cy="263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7" name="Equation" r:id="rId16" imgW="1145393" imgH="200111" progId="Equation.DSMT4">
                    <p:embed/>
                  </p:oleObj>
                </mc:Choice>
                <mc:Fallback>
                  <p:oleObj name="Equation" r:id="rId16" imgW="1145393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866232" y="5558056"/>
                          <a:ext cx="1507536" cy="2630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467744"/>
                </p:ext>
              </p:extLst>
            </p:nvPr>
          </p:nvGraphicFramePr>
          <p:xfrm>
            <a:off x="6391083" y="5167956"/>
            <a:ext cx="1364345" cy="324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8" name="Equation" r:id="rId18" imgW="839834" imgH="200111" progId="Equation.DSMT4">
                    <p:embed/>
                  </p:oleObj>
                </mc:Choice>
                <mc:Fallback>
                  <p:oleObj name="Equation" r:id="rId18" imgW="839834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391083" y="5167956"/>
                          <a:ext cx="1364345" cy="3249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331235"/>
                </p:ext>
              </p:extLst>
            </p:nvPr>
          </p:nvGraphicFramePr>
          <p:xfrm>
            <a:off x="6925714" y="5790843"/>
            <a:ext cx="952725" cy="273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69" name="Equation" r:id="rId20" imgW="696615" imgH="200111" progId="Equation.DSMT4">
                    <p:embed/>
                  </p:oleObj>
                </mc:Choice>
                <mc:Fallback>
                  <p:oleObj name="Equation" r:id="rId20" imgW="696615" imgH="200111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25714" y="5790843"/>
                          <a:ext cx="952725" cy="2734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8942821"/>
                </p:ext>
              </p:extLst>
            </p:nvPr>
          </p:nvGraphicFramePr>
          <p:xfrm>
            <a:off x="7921865" y="5817582"/>
            <a:ext cx="584374" cy="224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70" name="Equation" r:id="rId22" imgW="419917" imgH="161960" progId="Equation.DSMT4">
                    <p:embed/>
                  </p:oleObj>
                </mc:Choice>
                <mc:Fallback>
                  <p:oleObj name="Equation" r:id="rId22" imgW="419917" imgH="16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921865" y="5817582"/>
                          <a:ext cx="584374" cy="224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02175"/>
                </p:ext>
              </p:extLst>
            </p:nvPr>
          </p:nvGraphicFramePr>
          <p:xfrm>
            <a:off x="7157725" y="6038369"/>
            <a:ext cx="1033859" cy="254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571" name="Equation" r:id="rId24" imgW="734855" imgH="181035" progId="Equation.DSMT4">
                    <p:embed/>
                  </p:oleObj>
                </mc:Choice>
                <mc:Fallback>
                  <p:oleObj name="Equation" r:id="rId24" imgW="734855" imgH="181035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157725" y="6038369"/>
                          <a:ext cx="1033859" cy="2545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866"/>
            <a:ext cx="8229600" cy="1143000"/>
          </a:xfrm>
        </p:spPr>
        <p:txBody>
          <a:bodyPr/>
          <a:lstStyle/>
          <a:p>
            <a:r>
              <a:rPr lang="en-US" sz="3200" dirty="0" smtClean="0"/>
              <a:t>Raman-</a:t>
            </a:r>
            <a:r>
              <a:rPr lang="en-US" sz="3200" dirty="0" err="1" smtClean="0"/>
              <a:t>Nath</a:t>
            </a:r>
            <a:r>
              <a:rPr lang="en-US" sz="3200" dirty="0" smtClean="0"/>
              <a:t> diffraction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49DAA-2B2A-4017-895E-FC6C49EBF0C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66800"/>
            <a:ext cx="2904672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2970624" y="951984"/>
            <a:ext cx="5955476" cy="838607"/>
            <a:chOff x="2970624" y="951984"/>
            <a:chExt cx="5955476" cy="838607"/>
          </a:xfrm>
        </p:grpSpPr>
        <p:sp>
          <p:nvSpPr>
            <p:cNvPr id="5" name="TextBox 4"/>
            <p:cNvSpPr txBox="1"/>
            <p:nvPr/>
          </p:nvSpPr>
          <p:spPr>
            <a:xfrm>
              <a:off x="2970624" y="951984"/>
              <a:ext cx="5955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Acoustic wave produces </a:t>
              </a:r>
              <a:r>
                <a:rPr lang="en-US" b="1" dirty="0" smtClean="0"/>
                <a:t>moving</a:t>
              </a:r>
              <a:r>
                <a:rPr lang="en-US" dirty="0" smtClean="0"/>
                <a:t> refractive index grating</a:t>
              </a:r>
              <a:endParaRPr lang="en-US" dirty="0"/>
            </a:p>
          </p:txBody>
        </p:sp>
        <p:graphicFrame>
          <p:nvGraphicFramePr>
            <p:cNvPr id="22528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8792337"/>
                </p:ext>
              </p:extLst>
            </p:nvPr>
          </p:nvGraphicFramePr>
          <p:xfrm>
            <a:off x="3797300" y="1371491"/>
            <a:ext cx="3289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0" name="Equation" r:id="rId5" imgW="1790640" imgH="228600" progId="Equation.DSMT4">
                    <p:embed/>
                  </p:oleObj>
                </mc:Choice>
                <mc:Fallback>
                  <p:oleObj name="Equation" r:id="rId5" imgW="179064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300" y="1371491"/>
                          <a:ext cx="328930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"/>
          <p:cNvGrpSpPr/>
          <p:nvPr/>
        </p:nvGrpSpPr>
        <p:grpSpPr>
          <a:xfrm>
            <a:off x="3200400" y="2057400"/>
            <a:ext cx="5495925" cy="972354"/>
            <a:chOff x="3200400" y="2057400"/>
            <a:chExt cx="5495925" cy="972354"/>
          </a:xfrm>
        </p:grpSpPr>
        <p:sp>
          <p:nvSpPr>
            <p:cNvPr id="7" name="TextBox 6"/>
            <p:cNvSpPr txBox="1"/>
            <p:nvPr/>
          </p:nvSpPr>
          <p:spPr>
            <a:xfrm>
              <a:off x="3962400" y="2057400"/>
              <a:ext cx="4134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b="1" dirty="0" smtClean="0"/>
                <a:t>thin</a:t>
              </a:r>
              <a:r>
                <a:rPr lang="en-US" dirty="0" smtClean="0"/>
                <a:t> plate (small L) phase delay is </a:t>
              </a:r>
              <a:endParaRPr lang="en-US" dirty="0"/>
            </a:p>
          </p:txBody>
        </p:sp>
        <p:graphicFrame>
          <p:nvGraphicFramePr>
            <p:cNvPr id="22528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370580"/>
                </p:ext>
              </p:extLst>
            </p:nvPr>
          </p:nvGraphicFramePr>
          <p:xfrm>
            <a:off x="3200400" y="2362200"/>
            <a:ext cx="5495925" cy="667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1" name="Equation" r:id="rId7" imgW="3543120" imgH="431640" progId="Equation.DSMT4">
                    <p:embed/>
                  </p:oleObj>
                </mc:Choice>
                <mc:Fallback>
                  <p:oleObj name="Equation" r:id="rId7" imgW="3543120" imgH="43164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2362200"/>
                          <a:ext cx="5495925" cy="667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152400" y="3352800"/>
            <a:ext cx="4927600" cy="457200"/>
            <a:chOff x="152400" y="3352800"/>
            <a:chExt cx="4927600" cy="457200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3429000"/>
              <a:ext cx="1956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Transmitted field is </a:t>
              </a:r>
              <a:endParaRPr lang="en-US" sz="1600" dirty="0"/>
            </a:p>
          </p:txBody>
        </p:sp>
        <p:graphicFrame>
          <p:nvGraphicFramePr>
            <p:cNvPr id="2252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371815"/>
                </p:ext>
              </p:extLst>
            </p:nvPr>
          </p:nvGraphicFramePr>
          <p:xfrm>
            <a:off x="2220913" y="3352800"/>
            <a:ext cx="285908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2" name="Equation" r:id="rId9" imgW="1587240" imgH="253800" progId="Equation.DSMT4">
                    <p:embed/>
                  </p:oleObj>
                </mc:Choice>
                <mc:Fallback>
                  <p:oleObj name="Equation" r:id="rId9" imgW="1587240" imgH="253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913" y="3352800"/>
                          <a:ext cx="2859087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"/>
          <p:cNvGrpSpPr/>
          <p:nvPr/>
        </p:nvGrpSpPr>
        <p:grpSpPr>
          <a:xfrm>
            <a:off x="158750" y="4114800"/>
            <a:ext cx="5243513" cy="2743200"/>
            <a:chOff x="158750" y="4114800"/>
            <a:chExt cx="5243513" cy="2743200"/>
          </a:xfrm>
        </p:grpSpPr>
        <p:sp>
          <p:nvSpPr>
            <p:cNvPr id="11" name="TextBox 10"/>
            <p:cNvSpPr txBox="1"/>
            <p:nvPr/>
          </p:nvSpPr>
          <p:spPr>
            <a:xfrm>
              <a:off x="609600" y="4114800"/>
              <a:ext cx="434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Expand into the Fourier series using properties of Bessel function</a:t>
              </a:r>
              <a:endParaRPr lang="en-US" dirty="0"/>
            </a:p>
          </p:txBody>
        </p:sp>
        <p:graphicFrame>
          <p:nvGraphicFramePr>
            <p:cNvPr id="22528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8767032"/>
                </p:ext>
              </p:extLst>
            </p:nvPr>
          </p:nvGraphicFramePr>
          <p:xfrm>
            <a:off x="158750" y="4648200"/>
            <a:ext cx="524351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3" name="Equation" r:id="rId11" imgW="4241520" imgH="431640" progId="Equation.DSMT4">
                    <p:embed/>
                  </p:oleObj>
                </mc:Choice>
                <mc:Fallback>
                  <p:oleObj name="Equation" r:id="rId11" imgW="4241520" imgH="43164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50" y="4648200"/>
                          <a:ext cx="5243513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62000" y="5181600"/>
              <a:ext cx="30353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37492" y="3687971"/>
            <a:ext cx="4259263" cy="506413"/>
            <a:chOff x="914400" y="3657600"/>
            <a:chExt cx="4259263" cy="506413"/>
          </a:xfrm>
        </p:grpSpPr>
        <p:sp>
          <p:nvSpPr>
            <p:cNvPr id="14" name="TextBox 13"/>
            <p:cNvSpPr txBox="1"/>
            <p:nvPr/>
          </p:nvSpPr>
          <p:spPr>
            <a:xfrm>
              <a:off x="914400" y="3810000"/>
              <a:ext cx="65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drop </a:t>
              </a:r>
              <a:endParaRPr lang="en-US" sz="1600" dirty="0"/>
            </a:p>
          </p:txBody>
        </p:sp>
        <p:graphicFrame>
          <p:nvGraphicFramePr>
            <p:cNvPr id="2252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9845636"/>
                </p:ext>
              </p:extLst>
            </p:nvPr>
          </p:nvGraphicFramePr>
          <p:xfrm>
            <a:off x="1600200" y="3810000"/>
            <a:ext cx="241300" cy="310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4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3810000"/>
                          <a:ext cx="241300" cy="310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8218127"/>
                </p:ext>
              </p:extLst>
            </p:nvPr>
          </p:nvGraphicFramePr>
          <p:xfrm>
            <a:off x="2160588" y="3657600"/>
            <a:ext cx="3013075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5" name="Equation" r:id="rId16" imgW="1434960" imgH="241200" progId="Equation.DSMT4">
                    <p:embed/>
                  </p:oleObj>
                </mc:Choice>
                <mc:Fallback>
                  <p:oleObj name="Equation" r:id="rId16" imgW="1434960" imgH="2412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588" y="3657600"/>
                          <a:ext cx="3013075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5867400" y="3733800"/>
            <a:ext cx="2057400" cy="2846206"/>
            <a:chOff x="5562601" y="609600"/>
            <a:chExt cx="2057400" cy="2846206"/>
          </a:xfrm>
        </p:grpSpPr>
        <p:pic>
          <p:nvPicPr>
            <p:cNvPr id="19" name="Picture 66" descr="http://flashnewstoday.com/wp-content/uploads/2010/11/raman.jpg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5562601" y="609600"/>
              <a:ext cx="2057400" cy="284620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943600" y="3048000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1888-1970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80506" y="2971800"/>
            <a:ext cx="2383930" cy="338554"/>
            <a:chOff x="2780506" y="2971800"/>
            <a:chExt cx="2383930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780506" y="2971800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Incident field </a:t>
              </a:r>
              <a:endParaRPr lang="en-US" sz="1600" dirty="0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2903476"/>
                </p:ext>
              </p:extLst>
            </p:nvPr>
          </p:nvGraphicFramePr>
          <p:xfrm>
            <a:off x="4211936" y="3039879"/>
            <a:ext cx="952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46" name="Equation" r:id="rId19" imgW="952200" imgH="253800" progId="Equation.DSMT4">
                    <p:embed/>
                  </p:oleObj>
                </mc:Choice>
                <mc:Fallback>
                  <p:oleObj name="Equation" r:id="rId19" imgW="9522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11936" y="3039879"/>
                          <a:ext cx="952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10207</TotalTime>
  <Words>870</Words>
  <Application>Microsoft Office PowerPoint</Application>
  <PresentationFormat>On-screen Show (4:3)</PresentationFormat>
  <Paragraphs>305</Paragraphs>
  <Slides>24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宋体</vt:lpstr>
      <vt:lpstr>Arial</vt:lpstr>
      <vt:lpstr>Calibri</vt:lpstr>
      <vt:lpstr>Helvetica</vt:lpstr>
      <vt:lpstr>Symbol</vt:lpstr>
      <vt:lpstr>Times New Roman</vt:lpstr>
      <vt:lpstr>Default Design</vt:lpstr>
      <vt:lpstr>Equation</vt:lpstr>
      <vt:lpstr>MathType 7.0 Equation</vt:lpstr>
      <vt:lpstr>Lecture 26</vt:lpstr>
      <vt:lpstr>Effect of Strain</vt:lpstr>
      <vt:lpstr>Strain tensor</vt:lpstr>
      <vt:lpstr>Changes in index ellipsoid </vt:lpstr>
      <vt:lpstr>Examples of strain optical (photoeastic) tensor</vt:lpstr>
      <vt:lpstr>Examples of strain optical (photoelastic) tensor</vt:lpstr>
      <vt:lpstr>Photoelastic coefficients at λ=632nm </vt:lpstr>
      <vt:lpstr>Light diffraction on acoustic waves (phonons)</vt:lpstr>
      <vt:lpstr>Raman-Nath diffraction</vt:lpstr>
      <vt:lpstr>Raman-Nath diffraction</vt:lpstr>
      <vt:lpstr>Raman-Nath diffraction</vt:lpstr>
      <vt:lpstr>Raman Nath modulator</vt:lpstr>
      <vt:lpstr>Bragg diffraction</vt:lpstr>
      <vt:lpstr>Bragg diffraction</vt:lpstr>
      <vt:lpstr>Bragg diffraction</vt:lpstr>
      <vt:lpstr>Bragg’s Law</vt:lpstr>
      <vt:lpstr>Coupled waves equations</vt:lpstr>
      <vt:lpstr>Power balance</vt:lpstr>
      <vt:lpstr>Modulation efficiency and speed</vt:lpstr>
      <vt:lpstr>Acousto-optic modulators and deflectors</vt:lpstr>
      <vt:lpstr>Collinear interaction</vt:lpstr>
      <vt:lpstr>Acousto-optic tunable filter</vt:lpstr>
      <vt:lpstr>Non-collinear AOTF</vt:lpstr>
      <vt:lpstr>Acousto-optic spectrum analyzer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</dc:creator>
  <cp:lastModifiedBy>jacob khurgin</cp:lastModifiedBy>
  <cp:revision>341</cp:revision>
  <cp:lastPrinted>1601-01-01T00:00:00Z</cp:lastPrinted>
  <dcterms:created xsi:type="dcterms:W3CDTF">1601-01-01T00:00:00Z</dcterms:created>
  <dcterms:modified xsi:type="dcterms:W3CDTF">2021-03-01T20:36:57Z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