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1" r:id="rId3"/>
    <p:sldId id="283" r:id="rId4"/>
    <p:sldId id="284" r:id="rId5"/>
    <p:sldId id="285" r:id="rId6"/>
    <p:sldId id="286" r:id="rId7"/>
    <p:sldId id="287" r:id="rId8"/>
    <p:sldId id="289" r:id="rId9"/>
    <p:sldId id="290" r:id="rId10"/>
    <p:sldId id="295" r:id="rId11"/>
    <p:sldId id="297" r:id="rId12"/>
    <p:sldId id="302" r:id="rId13"/>
    <p:sldId id="303" r:id="rId14"/>
    <p:sldId id="291" r:id="rId15"/>
    <p:sldId id="292" r:id="rId16"/>
    <p:sldId id="293" r:id="rId17"/>
    <p:sldId id="294" r:id="rId18"/>
    <p:sldId id="296" r:id="rId19"/>
    <p:sldId id="298" r:id="rId20"/>
    <p:sldId id="301" r:id="rId21"/>
    <p:sldId id="304" r:id="rId22"/>
    <p:sldId id="305"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8080"/>
    <a:srgbClr val="660033"/>
    <a:srgbClr val="336600"/>
    <a:srgbClr val="CC66FF"/>
    <a:srgbClr val="FFFF99"/>
    <a:srgbClr val="FF0066"/>
    <a:srgbClr val="66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5091" autoAdjust="0"/>
  </p:normalViewPr>
  <p:slideViewPr>
    <p:cSldViewPr>
      <p:cViewPr varScale="1">
        <p:scale>
          <a:sx n="106" d="100"/>
          <a:sy n="106" d="100"/>
        </p:scale>
        <p:origin x="1092" y="96"/>
      </p:cViewPr>
      <p:guideLst>
        <p:guide orient="horz" pos="2208"/>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2" Type="http://schemas.openxmlformats.org/officeDocument/2006/relationships/image" Target="../media/image2.wmf"/><Relationship Id="rId16" Type="http://schemas.openxmlformats.org/officeDocument/2006/relationships/image" Target="../media/image16.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5" Type="http://schemas.openxmlformats.org/officeDocument/2006/relationships/image" Target="../media/image1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 Id="rId14"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4" Type="http://schemas.openxmlformats.org/officeDocument/2006/relationships/image" Target="../media/image11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image" Target="../media/image125.wmf"/><Relationship Id="rId3" Type="http://schemas.openxmlformats.org/officeDocument/2006/relationships/image" Target="../media/image32.wmf"/><Relationship Id="rId7" Type="http://schemas.openxmlformats.org/officeDocument/2006/relationships/image" Target="../media/image119.wmf"/><Relationship Id="rId12" Type="http://schemas.openxmlformats.org/officeDocument/2006/relationships/image" Target="../media/image124.wmf"/><Relationship Id="rId2" Type="http://schemas.openxmlformats.org/officeDocument/2006/relationships/image" Target="../media/image31.wmf"/><Relationship Id="rId16" Type="http://schemas.openxmlformats.org/officeDocument/2006/relationships/image" Target="../media/image128.wmf"/><Relationship Id="rId1" Type="http://schemas.openxmlformats.org/officeDocument/2006/relationships/image" Target="../media/image56.wmf"/><Relationship Id="rId6" Type="http://schemas.openxmlformats.org/officeDocument/2006/relationships/image" Target="../media/image118.wmf"/><Relationship Id="rId11" Type="http://schemas.openxmlformats.org/officeDocument/2006/relationships/image" Target="../media/image123.wmf"/><Relationship Id="rId5" Type="http://schemas.openxmlformats.org/officeDocument/2006/relationships/image" Target="../media/image117.wmf"/><Relationship Id="rId15" Type="http://schemas.openxmlformats.org/officeDocument/2006/relationships/image" Target="../media/image127.wmf"/><Relationship Id="rId10" Type="http://schemas.openxmlformats.org/officeDocument/2006/relationships/image" Target="../media/image122.wmf"/><Relationship Id="rId4" Type="http://schemas.openxmlformats.org/officeDocument/2006/relationships/image" Target="../media/image58.emf"/><Relationship Id="rId9" Type="http://schemas.openxmlformats.org/officeDocument/2006/relationships/image" Target="../media/image121.wmf"/><Relationship Id="rId14" Type="http://schemas.openxmlformats.org/officeDocument/2006/relationships/image" Target="../media/image12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5" Type="http://schemas.openxmlformats.org/officeDocument/2006/relationships/image" Target="../media/image134.wmf"/><Relationship Id="rId4" Type="http://schemas.openxmlformats.org/officeDocument/2006/relationships/image" Target="../media/image13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66.emf"/><Relationship Id="rId1" Type="http://schemas.openxmlformats.org/officeDocument/2006/relationships/image" Target="../media/image136.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image" Target="../media/image152.wmf"/><Relationship Id="rId3" Type="http://schemas.openxmlformats.org/officeDocument/2006/relationships/image" Target="../media/image142.wmf"/><Relationship Id="rId7" Type="http://schemas.openxmlformats.org/officeDocument/2006/relationships/image" Target="../media/image146.wmf"/><Relationship Id="rId12" Type="http://schemas.openxmlformats.org/officeDocument/2006/relationships/image" Target="../media/image151.wmf"/><Relationship Id="rId2" Type="http://schemas.openxmlformats.org/officeDocument/2006/relationships/image" Target="../media/image2.wmf"/><Relationship Id="rId16" Type="http://schemas.openxmlformats.org/officeDocument/2006/relationships/image" Target="../media/image155.wmf"/><Relationship Id="rId1" Type="http://schemas.openxmlformats.org/officeDocument/2006/relationships/image" Target="../media/image141.wmf"/><Relationship Id="rId6" Type="http://schemas.openxmlformats.org/officeDocument/2006/relationships/image" Target="../media/image145.wmf"/><Relationship Id="rId11" Type="http://schemas.openxmlformats.org/officeDocument/2006/relationships/image" Target="../media/image150.wmf"/><Relationship Id="rId5" Type="http://schemas.openxmlformats.org/officeDocument/2006/relationships/image" Target="../media/image144.wmf"/><Relationship Id="rId15" Type="http://schemas.openxmlformats.org/officeDocument/2006/relationships/image" Target="../media/image154.wmf"/><Relationship Id="rId10" Type="http://schemas.openxmlformats.org/officeDocument/2006/relationships/image" Target="../media/image149.wmf"/><Relationship Id="rId4" Type="http://schemas.openxmlformats.org/officeDocument/2006/relationships/image" Target="../media/image143.wmf"/><Relationship Id="rId9" Type="http://schemas.openxmlformats.org/officeDocument/2006/relationships/image" Target="../media/image148.wmf"/><Relationship Id="rId14" Type="http://schemas.openxmlformats.org/officeDocument/2006/relationships/image" Target="../media/image153.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image" Target="../media/image167.wmf"/><Relationship Id="rId3" Type="http://schemas.openxmlformats.org/officeDocument/2006/relationships/image" Target="../media/image158.emf"/><Relationship Id="rId7" Type="http://schemas.openxmlformats.org/officeDocument/2006/relationships/image" Target="../media/image162.wmf"/><Relationship Id="rId12" Type="http://schemas.openxmlformats.org/officeDocument/2006/relationships/image" Target="../media/image166.wmf"/><Relationship Id="rId2" Type="http://schemas.openxmlformats.org/officeDocument/2006/relationships/image" Target="../media/image157.wmf"/><Relationship Id="rId1" Type="http://schemas.openxmlformats.org/officeDocument/2006/relationships/image" Target="../media/image156.wmf"/><Relationship Id="rId6" Type="http://schemas.openxmlformats.org/officeDocument/2006/relationships/image" Target="../media/image161.wmf"/><Relationship Id="rId11" Type="http://schemas.openxmlformats.org/officeDocument/2006/relationships/image" Target="../media/image165.wmf"/><Relationship Id="rId5" Type="http://schemas.openxmlformats.org/officeDocument/2006/relationships/image" Target="../media/image160.wmf"/><Relationship Id="rId15" Type="http://schemas.openxmlformats.org/officeDocument/2006/relationships/image" Target="../media/image169.wmf"/><Relationship Id="rId10" Type="http://schemas.openxmlformats.org/officeDocument/2006/relationships/image" Target="../media/image164.wmf"/><Relationship Id="rId4" Type="http://schemas.openxmlformats.org/officeDocument/2006/relationships/image" Target="../media/image159.wmf"/><Relationship Id="rId9" Type="http://schemas.openxmlformats.org/officeDocument/2006/relationships/image" Target="../media/image163.wmf"/><Relationship Id="rId14" Type="http://schemas.openxmlformats.org/officeDocument/2006/relationships/image" Target="../media/image16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 Id="rId4" Type="http://schemas.openxmlformats.org/officeDocument/2006/relationships/image" Target="../media/image17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5" Type="http://schemas.openxmlformats.org/officeDocument/2006/relationships/image" Target="../media/image182.wmf"/><Relationship Id="rId4" Type="http://schemas.openxmlformats.org/officeDocument/2006/relationships/image" Target="../media/image18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4.wmf"/><Relationship Id="rId1" Type="http://schemas.openxmlformats.org/officeDocument/2006/relationships/image" Target="../media/image183.wmf"/><Relationship Id="rId4" Type="http://schemas.openxmlformats.org/officeDocument/2006/relationships/image" Target="../media/image18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11" Type="http://schemas.openxmlformats.org/officeDocument/2006/relationships/image" Target="../media/image27.wmf"/><Relationship Id="rId5" Type="http://schemas.openxmlformats.org/officeDocument/2006/relationships/image" Target="../media/image21.wm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image" Target="../media/image5.wmf"/><Relationship Id="rId3" Type="http://schemas.openxmlformats.org/officeDocument/2006/relationships/image" Target="../media/image30.wmf"/><Relationship Id="rId7" Type="http://schemas.openxmlformats.org/officeDocument/2006/relationships/image" Target="../media/image34.wmf"/><Relationship Id="rId12" Type="http://schemas.openxmlformats.org/officeDocument/2006/relationships/image" Target="../media/image38.wmf"/><Relationship Id="rId17" Type="http://schemas.openxmlformats.org/officeDocument/2006/relationships/image" Target="../media/image42.wmf"/><Relationship Id="rId2" Type="http://schemas.openxmlformats.org/officeDocument/2006/relationships/image" Target="../media/image29.wmf"/><Relationship Id="rId16" Type="http://schemas.openxmlformats.org/officeDocument/2006/relationships/image" Target="../media/image41.wmf"/><Relationship Id="rId1" Type="http://schemas.openxmlformats.org/officeDocument/2006/relationships/image" Target="../media/image28.wmf"/><Relationship Id="rId6" Type="http://schemas.openxmlformats.org/officeDocument/2006/relationships/image" Target="../media/image33.wmf"/><Relationship Id="rId11" Type="http://schemas.openxmlformats.org/officeDocument/2006/relationships/image" Target="../media/image2.wmf"/><Relationship Id="rId5" Type="http://schemas.openxmlformats.org/officeDocument/2006/relationships/image" Target="../media/image32.wmf"/><Relationship Id="rId15" Type="http://schemas.openxmlformats.org/officeDocument/2006/relationships/image" Target="../media/image40.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 Id="rId14" Type="http://schemas.openxmlformats.org/officeDocument/2006/relationships/image" Target="../media/image3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image" Target="../media/image29.wmf"/><Relationship Id="rId18" Type="http://schemas.openxmlformats.org/officeDocument/2006/relationships/image" Target="../media/image55.emf"/><Relationship Id="rId3" Type="http://schemas.openxmlformats.org/officeDocument/2006/relationships/image" Target="../media/image45.wmf"/><Relationship Id="rId7" Type="http://schemas.openxmlformats.org/officeDocument/2006/relationships/image" Target="../media/image49.wmf"/><Relationship Id="rId12" Type="http://schemas.openxmlformats.org/officeDocument/2006/relationships/image" Target="../media/image28.wmf"/><Relationship Id="rId17" Type="http://schemas.openxmlformats.org/officeDocument/2006/relationships/image" Target="../media/image54.emf"/><Relationship Id="rId2" Type="http://schemas.openxmlformats.org/officeDocument/2006/relationships/image" Target="../media/image44.wmf"/><Relationship Id="rId16" Type="http://schemas.openxmlformats.org/officeDocument/2006/relationships/image" Target="../media/image32.wmf"/><Relationship Id="rId1" Type="http://schemas.openxmlformats.org/officeDocument/2006/relationships/image" Target="../media/image43.wmf"/><Relationship Id="rId6" Type="http://schemas.openxmlformats.org/officeDocument/2006/relationships/image" Target="../media/image48.wmf"/><Relationship Id="rId11" Type="http://schemas.openxmlformats.org/officeDocument/2006/relationships/image" Target="../media/image53.emf"/><Relationship Id="rId5" Type="http://schemas.openxmlformats.org/officeDocument/2006/relationships/image" Target="../media/image47.wmf"/><Relationship Id="rId15" Type="http://schemas.openxmlformats.org/officeDocument/2006/relationships/image" Target="../media/image31.wmf"/><Relationship Id="rId10" Type="http://schemas.openxmlformats.org/officeDocument/2006/relationships/image" Target="../media/image52.wmf"/><Relationship Id="rId4" Type="http://schemas.openxmlformats.org/officeDocument/2006/relationships/image" Target="../media/image46.wmf"/><Relationship Id="rId9" Type="http://schemas.openxmlformats.org/officeDocument/2006/relationships/image" Target="../media/image51.wmf"/><Relationship Id="rId14"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image" Target="../media/image68.wmf"/><Relationship Id="rId18" Type="http://schemas.openxmlformats.org/officeDocument/2006/relationships/image" Target="../media/image73.wmf"/><Relationship Id="rId3" Type="http://schemas.openxmlformats.org/officeDocument/2006/relationships/image" Target="../media/image58.emf"/><Relationship Id="rId7" Type="http://schemas.openxmlformats.org/officeDocument/2006/relationships/image" Target="../media/image62.emf"/><Relationship Id="rId12" Type="http://schemas.openxmlformats.org/officeDocument/2006/relationships/image" Target="../media/image67.wmf"/><Relationship Id="rId17" Type="http://schemas.openxmlformats.org/officeDocument/2006/relationships/image" Target="../media/image72.wmf"/><Relationship Id="rId2" Type="http://schemas.openxmlformats.org/officeDocument/2006/relationships/image" Target="../media/image57.wmf"/><Relationship Id="rId16" Type="http://schemas.openxmlformats.org/officeDocument/2006/relationships/image" Target="../media/image71.wmf"/><Relationship Id="rId1" Type="http://schemas.openxmlformats.org/officeDocument/2006/relationships/image" Target="../media/image56.wmf"/><Relationship Id="rId6" Type="http://schemas.openxmlformats.org/officeDocument/2006/relationships/image" Target="../media/image61.emf"/><Relationship Id="rId11" Type="http://schemas.openxmlformats.org/officeDocument/2006/relationships/image" Target="../media/image66.emf"/><Relationship Id="rId5" Type="http://schemas.openxmlformats.org/officeDocument/2006/relationships/image" Target="../media/image60.emf"/><Relationship Id="rId15" Type="http://schemas.openxmlformats.org/officeDocument/2006/relationships/image" Target="../media/image70.wmf"/><Relationship Id="rId10" Type="http://schemas.openxmlformats.org/officeDocument/2006/relationships/image" Target="../media/image65.emf"/><Relationship Id="rId19" Type="http://schemas.openxmlformats.org/officeDocument/2006/relationships/image" Target="../media/image74.wmf"/><Relationship Id="rId4" Type="http://schemas.openxmlformats.org/officeDocument/2006/relationships/image" Target="../media/image59.wmf"/><Relationship Id="rId9" Type="http://schemas.openxmlformats.org/officeDocument/2006/relationships/image" Target="../media/image64.wmf"/><Relationship Id="rId14" Type="http://schemas.openxmlformats.org/officeDocument/2006/relationships/image" Target="../media/image69.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10" Type="http://schemas.openxmlformats.org/officeDocument/2006/relationships/image" Target="../media/image86.wmf"/><Relationship Id="rId4" Type="http://schemas.openxmlformats.org/officeDocument/2006/relationships/image" Target="../media/image80.wmf"/><Relationship Id="rId9" Type="http://schemas.openxmlformats.org/officeDocument/2006/relationships/image" Target="../media/image8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95.wmf"/><Relationship Id="rId4" Type="http://schemas.openxmlformats.org/officeDocument/2006/relationships/image" Target="../media/image9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02.wmf"/><Relationship Id="rId7" Type="http://schemas.openxmlformats.org/officeDocument/2006/relationships/image" Target="../media/image106.wmf"/><Relationship Id="rId12" Type="http://schemas.openxmlformats.org/officeDocument/2006/relationships/image" Target="../media/image111.e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11" Type="http://schemas.openxmlformats.org/officeDocument/2006/relationships/image" Target="../media/image110.emf"/><Relationship Id="rId5" Type="http://schemas.openxmlformats.org/officeDocument/2006/relationships/image" Target="../media/image104.wmf"/><Relationship Id="rId10" Type="http://schemas.openxmlformats.org/officeDocument/2006/relationships/image" Target="../media/image109.emf"/><Relationship Id="rId4" Type="http://schemas.openxmlformats.org/officeDocument/2006/relationships/image" Target="../media/image103.wmf"/><Relationship Id="rId9" Type="http://schemas.openxmlformats.org/officeDocument/2006/relationships/image" Target="../media/image10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7D8EA46-2114-4D29-B35A-08201C601295}" type="slidenum">
              <a:rPr lang="en-US"/>
              <a:pPr>
                <a:defRPr/>
              </a:pPr>
              <a:t>‹#›</a:t>
            </a:fld>
            <a:endParaRPr lang="en-US"/>
          </a:p>
        </p:txBody>
      </p:sp>
    </p:spTree>
    <p:extLst>
      <p:ext uri="{BB962C8B-B14F-4D97-AF65-F5344CB8AC3E}">
        <p14:creationId xmlns:p14="http://schemas.microsoft.com/office/powerpoint/2010/main" val="33423117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F6C32E9-E7D2-4994-AC0F-7F8C6612DAA3}" type="slidenum">
              <a:rPr lang="en-US" smtClean="0"/>
              <a:pPr/>
              <a:t>1</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90995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70AD53-548E-4DDB-B786-2EA63D49FE9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BF51B4-5A98-4641-8359-E108AB4DD74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5ABE36-7E36-4047-B221-FE498DDFCE8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1A4677-A278-47C8-9278-C375BD43ED1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4054713-128B-4D9E-9056-173521B5C52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98B59F1-D70D-4E04-9C0E-9C8D7EE2599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DAF7307-02A3-48C8-AE8D-7BB40796744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1060777-97FC-4BFA-AFBF-4EDADF88D8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C9C8F28-77E1-4B15-A17A-47B4C7F96E5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4153608-F462-4477-A649-75AC8B3392C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4B52A62-5407-4CD9-BCDB-B04249D50D1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FC8564D-C4D2-4861-B39B-98382A0B1B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04.bin"/><Relationship Id="rId18" Type="http://schemas.openxmlformats.org/officeDocument/2006/relationships/image" Target="../media/image107.wmf"/><Relationship Id="rId26" Type="http://schemas.openxmlformats.org/officeDocument/2006/relationships/oleObject" Target="../embeddings/oleObject110.bin"/><Relationship Id="rId3" Type="http://schemas.openxmlformats.org/officeDocument/2006/relationships/oleObject" Target="../embeddings/oleObject99.bin"/><Relationship Id="rId21" Type="http://schemas.openxmlformats.org/officeDocument/2006/relationships/image" Target="../media/image108.emf"/><Relationship Id="rId7" Type="http://schemas.openxmlformats.org/officeDocument/2006/relationships/oleObject" Target="../embeddings/oleObject101.bin"/><Relationship Id="rId12" Type="http://schemas.openxmlformats.org/officeDocument/2006/relationships/image" Target="../media/image104.wmf"/><Relationship Id="rId17" Type="http://schemas.openxmlformats.org/officeDocument/2006/relationships/oleObject" Target="../embeddings/oleObject106.bin"/><Relationship Id="rId25" Type="http://schemas.openxmlformats.org/officeDocument/2006/relationships/image" Target="../media/image110.emf"/><Relationship Id="rId2" Type="http://schemas.openxmlformats.org/officeDocument/2006/relationships/slideLayout" Target="../slideLayouts/slideLayout2.xml"/><Relationship Id="rId16" Type="http://schemas.openxmlformats.org/officeDocument/2006/relationships/image" Target="../media/image106.wmf"/><Relationship Id="rId20" Type="http://schemas.openxmlformats.org/officeDocument/2006/relationships/oleObject" Target="../embeddings/oleObject107.bin"/><Relationship Id="rId1" Type="http://schemas.openxmlformats.org/officeDocument/2006/relationships/vmlDrawing" Target="../drawings/vmlDrawing9.vml"/><Relationship Id="rId6" Type="http://schemas.openxmlformats.org/officeDocument/2006/relationships/image" Target="../media/image101.wmf"/><Relationship Id="rId11" Type="http://schemas.openxmlformats.org/officeDocument/2006/relationships/oleObject" Target="../embeddings/oleObject103.bin"/><Relationship Id="rId24" Type="http://schemas.openxmlformats.org/officeDocument/2006/relationships/oleObject" Target="../embeddings/oleObject109.bin"/><Relationship Id="rId5" Type="http://schemas.openxmlformats.org/officeDocument/2006/relationships/oleObject" Target="../embeddings/oleObject100.bin"/><Relationship Id="rId15" Type="http://schemas.openxmlformats.org/officeDocument/2006/relationships/oleObject" Target="../embeddings/oleObject105.bin"/><Relationship Id="rId23" Type="http://schemas.openxmlformats.org/officeDocument/2006/relationships/image" Target="../media/image109.emf"/><Relationship Id="rId10" Type="http://schemas.openxmlformats.org/officeDocument/2006/relationships/image" Target="../media/image103.wmf"/><Relationship Id="rId19" Type="http://schemas.openxmlformats.org/officeDocument/2006/relationships/image" Target="../media/image112.gif"/><Relationship Id="rId4" Type="http://schemas.openxmlformats.org/officeDocument/2006/relationships/image" Target="../media/image100.wmf"/><Relationship Id="rId9" Type="http://schemas.openxmlformats.org/officeDocument/2006/relationships/oleObject" Target="../embeddings/oleObject102.bin"/><Relationship Id="rId14" Type="http://schemas.openxmlformats.org/officeDocument/2006/relationships/image" Target="../media/image105.wmf"/><Relationship Id="rId22" Type="http://schemas.openxmlformats.org/officeDocument/2006/relationships/oleObject" Target="../embeddings/oleObject108.bin"/><Relationship Id="rId27" Type="http://schemas.openxmlformats.org/officeDocument/2006/relationships/image" Target="../media/image111.emf"/></Relationships>
</file>

<file path=ppt/slides/_rels/slide11.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14.wmf"/><Relationship Id="rId5" Type="http://schemas.openxmlformats.org/officeDocument/2006/relationships/oleObject" Target="../embeddings/oleObject112.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114.bin"/></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118.bin"/><Relationship Id="rId18" Type="http://schemas.openxmlformats.org/officeDocument/2006/relationships/image" Target="../media/image120.wmf"/><Relationship Id="rId26" Type="http://schemas.openxmlformats.org/officeDocument/2006/relationships/image" Target="../media/image124.wmf"/><Relationship Id="rId3" Type="http://schemas.openxmlformats.org/officeDocument/2006/relationships/oleObject" Target="../embeddings/oleObject60.bin"/><Relationship Id="rId21" Type="http://schemas.openxmlformats.org/officeDocument/2006/relationships/oleObject" Target="../embeddings/oleObject122.bin"/><Relationship Id="rId34" Type="http://schemas.openxmlformats.org/officeDocument/2006/relationships/image" Target="../media/image128.wmf"/><Relationship Id="rId7" Type="http://schemas.openxmlformats.org/officeDocument/2006/relationships/oleObject" Target="../embeddings/oleObject116.bin"/><Relationship Id="rId12" Type="http://schemas.openxmlformats.org/officeDocument/2006/relationships/image" Target="../media/image117.wmf"/><Relationship Id="rId17" Type="http://schemas.openxmlformats.org/officeDocument/2006/relationships/oleObject" Target="../embeddings/oleObject120.bin"/><Relationship Id="rId25" Type="http://schemas.openxmlformats.org/officeDocument/2006/relationships/oleObject" Target="../embeddings/oleObject124.bin"/><Relationship Id="rId33" Type="http://schemas.openxmlformats.org/officeDocument/2006/relationships/oleObject" Target="../embeddings/oleObject128.bin"/><Relationship Id="rId2" Type="http://schemas.openxmlformats.org/officeDocument/2006/relationships/slideLayout" Target="../slideLayouts/slideLayout2.xml"/><Relationship Id="rId16" Type="http://schemas.openxmlformats.org/officeDocument/2006/relationships/image" Target="../media/image119.wmf"/><Relationship Id="rId20" Type="http://schemas.openxmlformats.org/officeDocument/2006/relationships/image" Target="../media/image121.wmf"/><Relationship Id="rId29" Type="http://schemas.openxmlformats.org/officeDocument/2006/relationships/oleObject" Target="../embeddings/oleObject126.bin"/><Relationship Id="rId1" Type="http://schemas.openxmlformats.org/officeDocument/2006/relationships/vmlDrawing" Target="../drawings/vmlDrawing11.vml"/><Relationship Id="rId6" Type="http://schemas.openxmlformats.org/officeDocument/2006/relationships/image" Target="../media/image31.wmf"/><Relationship Id="rId11" Type="http://schemas.openxmlformats.org/officeDocument/2006/relationships/oleObject" Target="../embeddings/oleObject117.bin"/><Relationship Id="rId24" Type="http://schemas.openxmlformats.org/officeDocument/2006/relationships/image" Target="../media/image123.wmf"/><Relationship Id="rId32" Type="http://schemas.openxmlformats.org/officeDocument/2006/relationships/image" Target="../media/image127.wmf"/><Relationship Id="rId5" Type="http://schemas.openxmlformats.org/officeDocument/2006/relationships/oleObject" Target="../embeddings/oleObject115.bin"/><Relationship Id="rId15" Type="http://schemas.openxmlformats.org/officeDocument/2006/relationships/oleObject" Target="../embeddings/oleObject119.bin"/><Relationship Id="rId23" Type="http://schemas.openxmlformats.org/officeDocument/2006/relationships/oleObject" Target="../embeddings/oleObject123.bin"/><Relationship Id="rId28" Type="http://schemas.openxmlformats.org/officeDocument/2006/relationships/image" Target="../media/image125.wmf"/><Relationship Id="rId10" Type="http://schemas.openxmlformats.org/officeDocument/2006/relationships/image" Target="../media/image58.emf"/><Relationship Id="rId19" Type="http://schemas.openxmlformats.org/officeDocument/2006/relationships/oleObject" Target="../embeddings/oleObject121.bin"/><Relationship Id="rId31" Type="http://schemas.openxmlformats.org/officeDocument/2006/relationships/oleObject" Target="../embeddings/oleObject127.bin"/><Relationship Id="rId4" Type="http://schemas.openxmlformats.org/officeDocument/2006/relationships/image" Target="../media/image56.wmf"/><Relationship Id="rId9" Type="http://schemas.openxmlformats.org/officeDocument/2006/relationships/oleObject" Target="../embeddings/oleObject62.bin"/><Relationship Id="rId14" Type="http://schemas.openxmlformats.org/officeDocument/2006/relationships/image" Target="../media/image118.wmf"/><Relationship Id="rId22" Type="http://schemas.openxmlformats.org/officeDocument/2006/relationships/image" Target="../media/image122.wmf"/><Relationship Id="rId27" Type="http://schemas.openxmlformats.org/officeDocument/2006/relationships/oleObject" Target="../embeddings/oleObject125.bin"/><Relationship Id="rId30" Type="http://schemas.openxmlformats.org/officeDocument/2006/relationships/image" Target="../media/image126.wmf"/><Relationship Id="rId35" Type="http://schemas.openxmlformats.org/officeDocument/2006/relationships/image" Target="../media/image129.emf"/><Relationship Id="rId8" Type="http://schemas.openxmlformats.org/officeDocument/2006/relationships/image" Target="../media/image32.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31.bin"/><Relationship Id="rId13" Type="http://schemas.openxmlformats.org/officeDocument/2006/relationships/image" Target="../media/image134.wmf"/><Relationship Id="rId3" Type="http://schemas.openxmlformats.org/officeDocument/2006/relationships/oleObject" Target="../embeddings/oleObject129.bin"/><Relationship Id="rId7" Type="http://schemas.openxmlformats.org/officeDocument/2006/relationships/image" Target="../media/image135.png"/><Relationship Id="rId12" Type="http://schemas.openxmlformats.org/officeDocument/2006/relationships/oleObject" Target="../embeddings/oleObject13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31.wmf"/><Relationship Id="rId11" Type="http://schemas.openxmlformats.org/officeDocument/2006/relationships/image" Target="../media/image133.wmf"/><Relationship Id="rId5" Type="http://schemas.openxmlformats.org/officeDocument/2006/relationships/oleObject" Target="../embeddings/oleObject130.bin"/><Relationship Id="rId10" Type="http://schemas.openxmlformats.org/officeDocument/2006/relationships/oleObject" Target="../embeddings/oleObject132.bin"/><Relationship Id="rId4" Type="http://schemas.openxmlformats.org/officeDocument/2006/relationships/image" Target="../media/image130.wmf"/><Relationship Id="rId9" Type="http://schemas.openxmlformats.org/officeDocument/2006/relationships/image" Target="../media/image132.wmf"/></Relationships>
</file>

<file path=ppt/slides/_rels/slide14.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oleObject" Target="../embeddings/oleObject139.bin"/><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39.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6.e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image" Target="../media/image138.wmf"/><Relationship Id="rId4" Type="http://schemas.openxmlformats.org/officeDocument/2006/relationships/image" Target="../media/image136.wmf"/><Relationship Id="rId9" Type="http://schemas.openxmlformats.org/officeDocument/2006/relationships/oleObject" Target="../embeddings/oleObject137.bin"/><Relationship Id="rId14" Type="http://schemas.openxmlformats.org/officeDocument/2006/relationships/image" Target="../media/image140.wmf"/></Relationships>
</file>

<file path=ppt/slides/_rels/slide15.xml.rels><?xml version="1.0" encoding="UTF-8" standalone="yes"?>
<Relationships xmlns="http://schemas.openxmlformats.org/package/2006/relationships"><Relationship Id="rId13" Type="http://schemas.openxmlformats.org/officeDocument/2006/relationships/oleObject" Target="../embeddings/oleObject144.bin"/><Relationship Id="rId18" Type="http://schemas.openxmlformats.org/officeDocument/2006/relationships/image" Target="../media/image147.wmf"/><Relationship Id="rId26" Type="http://schemas.openxmlformats.org/officeDocument/2006/relationships/image" Target="../media/image151.wmf"/><Relationship Id="rId3" Type="http://schemas.openxmlformats.org/officeDocument/2006/relationships/oleObject" Target="../embeddings/oleObject140.bin"/><Relationship Id="rId21" Type="http://schemas.openxmlformats.org/officeDocument/2006/relationships/oleObject" Target="../embeddings/oleObject148.bin"/><Relationship Id="rId34" Type="http://schemas.openxmlformats.org/officeDocument/2006/relationships/image" Target="../media/image155.wmf"/><Relationship Id="rId7" Type="http://schemas.openxmlformats.org/officeDocument/2006/relationships/oleObject" Target="../embeddings/oleObject141.bin"/><Relationship Id="rId12" Type="http://schemas.openxmlformats.org/officeDocument/2006/relationships/image" Target="../media/image144.wmf"/><Relationship Id="rId17" Type="http://schemas.openxmlformats.org/officeDocument/2006/relationships/oleObject" Target="../embeddings/oleObject146.bin"/><Relationship Id="rId25" Type="http://schemas.openxmlformats.org/officeDocument/2006/relationships/oleObject" Target="../embeddings/oleObject150.bin"/><Relationship Id="rId33" Type="http://schemas.openxmlformats.org/officeDocument/2006/relationships/oleObject" Target="../embeddings/oleObject154.bin"/><Relationship Id="rId2" Type="http://schemas.openxmlformats.org/officeDocument/2006/relationships/slideLayout" Target="../slideLayouts/slideLayout2.xml"/><Relationship Id="rId16" Type="http://schemas.openxmlformats.org/officeDocument/2006/relationships/image" Target="../media/image146.wmf"/><Relationship Id="rId20" Type="http://schemas.openxmlformats.org/officeDocument/2006/relationships/image" Target="../media/image148.wmf"/><Relationship Id="rId29" Type="http://schemas.openxmlformats.org/officeDocument/2006/relationships/oleObject" Target="../embeddings/oleObject152.bin"/><Relationship Id="rId1" Type="http://schemas.openxmlformats.org/officeDocument/2006/relationships/vmlDrawing" Target="../drawings/vmlDrawing14.vml"/><Relationship Id="rId6" Type="http://schemas.openxmlformats.org/officeDocument/2006/relationships/image" Target="../media/image2.wmf"/><Relationship Id="rId11" Type="http://schemas.openxmlformats.org/officeDocument/2006/relationships/oleObject" Target="../embeddings/oleObject143.bin"/><Relationship Id="rId24" Type="http://schemas.openxmlformats.org/officeDocument/2006/relationships/image" Target="../media/image150.wmf"/><Relationship Id="rId32" Type="http://schemas.openxmlformats.org/officeDocument/2006/relationships/image" Target="../media/image154.wmf"/><Relationship Id="rId5" Type="http://schemas.openxmlformats.org/officeDocument/2006/relationships/oleObject" Target="../embeddings/oleObject2.bin"/><Relationship Id="rId15" Type="http://schemas.openxmlformats.org/officeDocument/2006/relationships/oleObject" Target="../embeddings/oleObject145.bin"/><Relationship Id="rId23" Type="http://schemas.openxmlformats.org/officeDocument/2006/relationships/oleObject" Target="../embeddings/oleObject149.bin"/><Relationship Id="rId28" Type="http://schemas.openxmlformats.org/officeDocument/2006/relationships/image" Target="../media/image152.wmf"/><Relationship Id="rId10" Type="http://schemas.openxmlformats.org/officeDocument/2006/relationships/image" Target="../media/image143.wmf"/><Relationship Id="rId19" Type="http://schemas.openxmlformats.org/officeDocument/2006/relationships/oleObject" Target="../embeddings/oleObject147.bin"/><Relationship Id="rId31" Type="http://schemas.openxmlformats.org/officeDocument/2006/relationships/oleObject" Target="../embeddings/oleObject153.bin"/><Relationship Id="rId4" Type="http://schemas.openxmlformats.org/officeDocument/2006/relationships/image" Target="../media/image141.wmf"/><Relationship Id="rId9" Type="http://schemas.openxmlformats.org/officeDocument/2006/relationships/oleObject" Target="../embeddings/oleObject142.bin"/><Relationship Id="rId14" Type="http://schemas.openxmlformats.org/officeDocument/2006/relationships/image" Target="../media/image145.wmf"/><Relationship Id="rId22" Type="http://schemas.openxmlformats.org/officeDocument/2006/relationships/image" Target="../media/image149.wmf"/><Relationship Id="rId27" Type="http://schemas.openxmlformats.org/officeDocument/2006/relationships/oleObject" Target="../embeddings/oleObject151.bin"/><Relationship Id="rId30" Type="http://schemas.openxmlformats.org/officeDocument/2006/relationships/image" Target="../media/image153.wmf"/><Relationship Id="rId8" Type="http://schemas.openxmlformats.org/officeDocument/2006/relationships/image" Target="../media/image142.wmf"/></Relationships>
</file>

<file path=ppt/slides/_rels/slide16.xml.rels><?xml version="1.0" encoding="UTF-8" standalone="yes"?>
<Relationships xmlns="http://schemas.openxmlformats.org/package/2006/relationships"><Relationship Id="rId13" Type="http://schemas.openxmlformats.org/officeDocument/2006/relationships/image" Target="../media/image160.wmf"/><Relationship Id="rId18" Type="http://schemas.openxmlformats.org/officeDocument/2006/relationships/oleObject" Target="../embeddings/oleObject162.bin"/><Relationship Id="rId26" Type="http://schemas.openxmlformats.org/officeDocument/2006/relationships/oleObject" Target="../embeddings/oleObject166.bin"/><Relationship Id="rId3" Type="http://schemas.openxmlformats.org/officeDocument/2006/relationships/image" Target="../media/image170.emf"/><Relationship Id="rId21" Type="http://schemas.openxmlformats.org/officeDocument/2006/relationships/image" Target="../media/image163.wmf"/><Relationship Id="rId7" Type="http://schemas.openxmlformats.org/officeDocument/2006/relationships/image" Target="../media/image157.wmf"/><Relationship Id="rId12" Type="http://schemas.openxmlformats.org/officeDocument/2006/relationships/oleObject" Target="../embeddings/oleObject159.bin"/><Relationship Id="rId17" Type="http://schemas.openxmlformats.org/officeDocument/2006/relationships/image" Target="../media/image162.wmf"/><Relationship Id="rId25" Type="http://schemas.openxmlformats.org/officeDocument/2006/relationships/image" Target="../media/image165.wmf"/><Relationship Id="rId33" Type="http://schemas.openxmlformats.org/officeDocument/2006/relationships/image" Target="../media/image169.wmf"/><Relationship Id="rId2" Type="http://schemas.openxmlformats.org/officeDocument/2006/relationships/slideLayout" Target="../slideLayouts/slideLayout2.xml"/><Relationship Id="rId16" Type="http://schemas.openxmlformats.org/officeDocument/2006/relationships/oleObject" Target="../embeddings/oleObject161.bin"/><Relationship Id="rId20" Type="http://schemas.openxmlformats.org/officeDocument/2006/relationships/oleObject" Target="../embeddings/oleObject163.bin"/><Relationship Id="rId29" Type="http://schemas.openxmlformats.org/officeDocument/2006/relationships/image" Target="../media/image167.wmf"/><Relationship Id="rId1" Type="http://schemas.openxmlformats.org/officeDocument/2006/relationships/vmlDrawing" Target="../drawings/vmlDrawing15.vml"/><Relationship Id="rId6" Type="http://schemas.openxmlformats.org/officeDocument/2006/relationships/oleObject" Target="../embeddings/oleObject156.bin"/><Relationship Id="rId11" Type="http://schemas.openxmlformats.org/officeDocument/2006/relationships/image" Target="../media/image159.wmf"/><Relationship Id="rId24" Type="http://schemas.openxmlformats.org/officeDocument/2006/relationships/oleObject" Target="../embeddings/oleObject165.bin"/><Relationship Id="rId32" Type="http://schemas.openxmlformats.org/officeDocument/2006/relationships/oleObject" Target="../embeddings/oleObject169.bin"/><Relationship Id="rId5" Type="http://schemas.openxmlformats.org/officeDocument/2006/relationships/image" Target="../media/image156.wmf"/><Relationship Id="rId15" Type="http://schemas.openxmlformats.org/officeDocument/2006/relationships/image" Target="../media/image161.wmf"/><Relationship Id="rId23" Type="http://schemas.openxmlformats.org/officeDocument/2006/relationships/image" Target="../media/image164.wmf"/><Relationship Id="rId28" Type="http://schemas.openxmlformats.org/officeDocument/2006/relationships/oleObject" Target="../embeddings/oleObject167.bin"/><Relationship Id="rId10" Type="http://schemas.openxmlformats.org/officeDocument/2006/relationships/oleObject" Target="../embeddings/oleObject158.bin"/><Relationship Id="rId19" Type="http://schemas.openxmlformats.org/officeDocument/2006/relationships/image" Target="../media/image155.wmf"/><Relationship Id="rId31" Type="http://schemas.openxmlformats.org/officeDocument/2006/relationships/image" Target="../media/image168.wmf"/><Relationship Id="rId4" Type="http://schemas.openxmlformats.org/officeDocument/2006/relationships/oleObject" Target="../embeddings/oleObject155.bin"/><Relationship Id="rId9" Type="http://schemas.openxmlformats.org/officeDocument/2006/relationships/image" Target="../media/image158.emf"/><Relationship Id="rId14" Type="http://schemas.openxmlformats.org/officeDocument/2006/relationships/oleObject" Target="../embeddings/oleObject160.bin"/><Relationship Id="rId22" Type="http://schemas.openxmlformats.org/officeDocument/2006/relationships/oleObject" Target="../embeddings/oleObject164.bin"/><Relationship Id="rId27" Type="http://schemas.openxmlformats.org/officeDocument/2006/relationships/image" Target="../media/image166.wmf"/><Relationship Id="rId30" Type="http://schemas.openxmlformats.org/officeDocument/2006/relationships/oleObject" Target="../embeddings/oleObject168.bin"/><Relationship Id="rId8" Type="http://schemas.openxmlformats.org/officeDocument/2006/relationships/oleObject" Target="../embeddings/oleObject157.bin"/></Relationships>
</file>

<file path=ppt/slides/_rels/slide17.x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oleObject" Target="../embeddings/oleObject170.bin"/><Relationship Id="rId7" Type="http://schemas.openxmlformats.org/officeDocument/2006/relationships/oleObject" Target="../embeddings/oleObject17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72.wmf"/><Relationship Id="rId5" Type="http://schemas.openxmlformats.org/officeDocument/2006/relationships/oleObject" Target="../embeddings/oleObject171.bin"/><Relationship Id="rId4" Type="http://schemas.openxmlformats.org/officeDocument/2006/relationships/image" Target="../media/image171.wmf"/></Relationships>
</file>

<file path=ppt/slides/_rels/slide18.x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oleObject" Target="../embeddings/oleObject173.bin"/><Relationship Id="rId7" Type="http://schemas.openxmlformats.org/officeDocument/2006/relationships/oleObject" Target="../embeddings/oleObject17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75.wmf"/><Relationship Id="rId5" Type="http://schemas.openxmlformats.org/officeDocument/2006/relationships/oleObject" Target="../embeddings/oleObject174.bin"/><Relationship Id="rId10" Type="http://schemas.openxmlformats.org/officeDocument/2006/relationships/image" Target="../media/image177.wmf"/><Relationship Id="rId4" Type="http://schemas.openxmlformats.org/officeDocument/2006/relationships/image" Target="../media/image174.wmf"/><Relationship Id="rId9" Type="http://schemas.openxmlformats.org/officeDocument/2006/relationships/oleObject" Target="../embeddings/oleObject176.bin"/></Relationships>
</file>

<file path=ppt/slides/_rels/slide19.x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182.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79.wmf"/><Relationship Id="rId11" Type="http://schemas.openxmlformats.org/officeDocument/2006/relationships/oleObject" Target="../embeddings/oleObject181.bin"/><Relationship Id="rId5" Type="http://schemas.openxmlformats.org/officeDocument/2006/relationships/oleObject" Target="../embeddings/oleObject178.bin"/><Relationship Id="rId10" Type="http://schemas.openxmlformats.org/officeDocument/2006/relationships/image" Target="../media/image181.wmf"/><Relationship Id="rId4" Type="http://schemas.openxmlformats.org/officeDocument/2006/relationships/image" Target="../media/image178.wmf"/><Relationship Id="rId9" Type="http://schemas.openxmlformats.org/officeDocument/2006/relationships/oleObject" Target="../embeddings/oleObject180.bin"/></Relationships>
</file>

<file path=ppt/slides/_rels/slide2.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8.wmf"/><Relationship Id="rId26" Type="http://schemas.openxmlformats.org/officeDocument/2006/relationships/image" Target="../media/image12.wmf"/><Relationship Id="rId3" Type="http://schemas.openxmlformats.org/officeDocument/2006/relationships/oleObject" Target="../embeddings/oleObject1.bin"/><Relationship Id="rId21" Type="http://schemas.openxmlformats.org/officeDocument/2006/relationships/oleObject" Target="../embeddings/oleObject10.bin"/><Relationship Id="rId34" Type="http://schemas.openxmlformats.org/officeDocument/2006/relationships/image" Target="../media/image16.wmf"/><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7.wmf"/><Relationship Id="rId20" Type="http://schemas.openxmlformats.org/officeDocument/2006/relationships/image" Target="../media/image9.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24" Type="http://schemas.openxmlformats.org/officeDocument/2006/relationships/image" Target="../media/image11.wmf"/><Relationship Id="rId32" Type="http://schemas.openxmlformats.org/officeDocument/2006/relationships/image" Target="../media/image15.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3.wmf"/><Relationship Id="rId10" Type="http://schemas.openxmlformats.org/officeDocument/2006/relationships/image" Target="../media/image4.wmf"/><Relationship Id="rId19" Type="http://schemas.openxmlformats.org/officeDocument/2006/relationships/oleObject" Target="../embeddings/oleObject9.bin"/><Relationship Id="rId31" Type="http://schemas.openxmlformats.org/officeDocument/2006/relationships/oleObject" Target="../embeddings/oleObject15.bin"/><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 Id="rId22" Type="http://schemas.openxmlformats.org/officeDocument/2006/relationships/image" Target="../media/image10.wmf"/><Relationship Id="rId27" Type="http://schemas.openxmlformats.org/officeDocument/2006/relationships/oleObject" Target="../embeddings/oleObject13.bin"/><Relationship Id="rId30" Type="http://schemas.openxmlformats.org/officeDocument/2006/relationships/image" Target="../media/image14.wmf"/><Relationship Id="rId8" Type="http://schemas.openxmlformats.org/officeDocument/2006/relationships/image" Target="../media/image3.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84.bin"/><Relationship Id="rId3" Type="http://schemas.openxmlformats.org/officeDocument/2006/relationships/image" Target="../media/image186.emf"/><Relationship Id="rId7" Type="http://schemas.openxmlformats.org/officeDocument/2006/relationships/image" Target="../media/image184.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183.bin"/><Relationship Id="rId11" Type="http://schemas.openxmlformats.org/officeDocument/2006/relationships/image" Target="../media/image185.wmf"/><Relationship Id="rId5" Type="http://schemas.openxmlformats.org/officeDocument/2006/relationships/image" Target="../media/image183.wmf"/><Relationship Id="rId10" Type="http://schemas.openxmlformats.org/officeDocument/2006/relationships/oleObject" Target="../embeddings/oleObject185.bin"/><Relationship Id="rId4" Type="http://schemas.openxmlformats.org/officeDocument/2006/relationships/oleObject" Target="../embeddings/oleObject182.bin"/><Relationship Id="rId9" Type="http://schemas.openxmlformats.org/officeDocument/2006/relationships/image" Target="../media/image181.wmf"/></Relationships>
</file>

<file path=ppt/slides/_rels/slide21.xml.rels><?xml version="1.0" encoding="UTF-8" standalone="yes"?>
<Relationships xmlns="http://schemas.openxmlformats.org/package/2006/relationships"><Relationship Id="rId3" Type="http://schemas.openxmlformats.org/officeDocument/2006/relationships/image" Target="../media/image188.gif"/><Relationship Id="rId7" Type="http://schemas.openxmlformats.org/officeDocument/2006/relationships/image" Target="../media/image192.gif"/><Relationship Id="rId2" Type="http://schemas.openxmlformats.org/officeDocument/2006/relationships/image" Target="../media/image187.gif"/><Relationship Id="rId1" Type="http://schemas.openxmlformats.org/officeDocument/2006/relationships/slideLayout" Target="../slideLayouts/slideLayout2.xml"/><Relationship Id="rId6" Type="http://schemas.openxmlformats.org/officeDocument/2006/relationships/image" Target="../media/image191.gif"/><Relationship Id="rId5" Type="http://schemas.openxmlformats.org/officeDocument/2006/relationships/image" Target="../media/image190.jpeg"/><Relationship Id="rId4" Type="http://schemas.openxmlformats.org/officeDocument/2006/relationships/image" Target="../media/image189.gif"/></Relationships>
</file>

<file path=ppt/slides/_rels/slide22.xml.rels><?xml version="1.0" encoding="UTF-8" standalone="yes"?>
<Relationships xmlns="http://schemas.openxmlformats.org/package/2006/relationships"><Relationship Id="rId3" Type="http://schemas.openxmlformats.org/officeDocument/2006/relationships/image" Target="../media/image194.emf"/><Relationship Id="rId2" Type="http://schemas.openxmlformats.org/officeDocument/2006/relationships/image" Target="../media/image193.jpeg"/><Relationship Id="rId1" Type="http://schemas.openxmlformats.org/officeDocument/2006/relationships/slideLayout" Target="../slideLayouts/slideLayout2.xml"/><Relationship Id="rId6" Type="http://schemas.openxmlformats.org/officeDocument/2006/relationships/image" Target="../media/image197.emf"/><Relationship Id="rId5" Type="http://schemas.openxmlformats.org/officeDocument/2006/relationships/image" Target="../media/image196.emf"/><Relationship Id="rId4" Type="http://schemas.openxmlformats.org/officeDocument/2006/relationships/image" Target="../media/image195.emf"/></Relationships>
</file>

<file path=ppt/slides/_rels/slide3.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2.bin"/><Relationship Id="rId18" Type="http://schemas.openxmlformats.org/officeDocument/2006/relationships/image" Target="../media/image24.wmf"/><Relationship Id="rId3" Type="http://schemas.openxmlformats.org/officeDocument/2006/relationships/oleObject" Target="../embeddings/oleObject17.bin"/><Relationship Id="rId21" Type="http://schemas.openxmlformats.org/officeDocument/2006/relationships/oleObject" Target="../embeddings/oleObject26.bin"/><Relationship Id="rId7" Type="http://schemas.openxmlformats.org/officeDocument/2006/relationships/oleObject" Target="../embeddings/oleObject19.bin"/><Relationship Id="rId12" Type="http://schemas.openxmlformats.org/officeDocument/2006/relationships/image" Target="../media/image21.wmf"/><Relationship Id="rId17" Type="http://schemas.openxmlformats.org/officeDocument/2006/relationships/oleObject" Target="../embeddings/oleObject24.bin"/><Relationship Id="rId2" Type="http://schemas.openxmlformats.org/officeDocument/2006/relationships/slideLayout" Target="../slideLayouts/slideLayout2.xml"/><Relationship Id="rId16" Type="http://schemas.openxmlformats.org/officeDocument/2006/relationships/image" Target="../media/image23.wmf"/><Relationship Id="rId20" Type="http://schemas.openxmlformats.org/officeDocument/2006/relationships/image" Target="../media/image25.wmf"/><Relationship Id="rId1" Type="http://schemas.openxmlformats.org/officeDocument/2006/relationships/vmlDrawing" Target="../drawings/vmlDrawing2.vml"/><Relationship Id="rId6" Type="http://schemas.openxmlformats.org/officeDocument/2006/relationships/image" Target="../media/image18.wmf"/><Relationship Id="rId11" Type="http://schemas.openxmlformats.org/officeDocument/2006/relationships/oleObject" Target="../embeddings/oleObject21.bin"/><Relationship Id="rId24" Type="http://schemas.openxmlformats.org/officeDocument/2006/relationships/image" Target="../media/image27.wmf"/><Relationship Id="rId5" Type="http://schemas.openxmlformats.org/officeDocument/2006/relationships/oleObject" Target="../embeddings/oleObject18.bin"/><Relationship Id="rId15" Type="http://schemas.openxmlformats.org/officeDocument/2006/relationships/oleObject" Target="../embeddings/oleObject23.bin"/><Relationship Id="rId23" Type="http://schemas.openxmlformats.org/officeDocument/2006/relationships/oleObject" Target="../embeddings/oleObject27.bin"/><Relationship Id="rId10" Type="http://schemas.openxmlformats.org/officeDocument/2006/relationships/image" Target="../media/image20.wmf"/><Relationship Id="rId19" Type="http://schemas.openxmlformats.org/officeDocument/2006/relationships/oleObject" Target="../embeddings/oleObject25.bin"/><Relationship Id="rId4" Type="http://schemas.openxmlformats.org/officeDocument/2006/relationships/image" Target="../media/image17.wmf"/><Relationship Id="rId9" Type="http://schemas.openxmlformats.org/officeDocument/2006/relationships/oleObject" Target="../embeddings/oleObject20.bin"/><Relationship Id="rId14" Type="http://schemas.openxmlformats.org/officeDocument/2006/relationships/image" Target="../media/image22.wmf"/><Relationship Id="rId22" Type="http://schemas.openxmlformats.org/officeDocument/2006/relationships/image" Target="../media/image26.wmf"/></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33.bin"/><Relationship Id="rId18" Type="http://schemas.openxmlformats.org/officeDocument/2006/relationships/image" Target="../media/image35.wmf"/><Relationship Id="rId26" Type="http://schemas.openxmlformats.org/officeDocument/2006/relationships/image" Target="../media/image38.wmf"/><Relationship Id="rId3" Type="http://schemas.openxmlformats.org/officeDocument/2006/relationships/oleObject" Target="../embeddings/oleObject28.bin"/><Relationship Id="rId21" Type="http://schemas.openxmlformats.org/officeDocument/2006/relationships/oleObject" Target="../embeddings/oleObject37.bin"/><Relationship Id="rId34" Type="http://schemas.openxmlformats.org/officeDocument/2006/relationships/image" Target="../media/image41.wmf"/><Relationship Id="rId7" Type="http://schemas.openxmlformats.org/officeDocument/2006/relationships/oleObject" Target="../embeddings/oleObject30.bin"/><Relationship Id="rId12" Type="http://schemas.openxmlformats.org/officeDocument/2006/relationships/image" Target="../media/image32.wmf"/><Relationship Id="rId17" Type="http://schemas.openxmlformats.org/officeDocument/2006/relationships/oleObject" Target="../embeddings/oleObject35.bin"/><Relationship Id="rId25" Type="http://schemas.openxmlformats.org/officeDocument/2006/relationships/oleObject" Target="../embeddings/oleObject38.bin"/><Relationship Id="rId33" Type="http://schemas.openxmlformats.org/officeDocument/2006/relationships/oleObject" Target="../embeddings/oleObject42.bin"/><Relationship Id="rId2" Type="http://schemas.openxmlformats.org/officeDocument/2006/relationships/slideLayout" Target="../slideLayouts/slideLayout2.xml"/><Relationship Id="rId16" Type="http://schemas.openxmlformats.org/officeDocument/2006/relationships/image" Target="../media/image34.wmf"/><Relationship Id="rId20" Type="http://schemas.openxmlformats.org/officeDocument/2006/relationships/image" Target="../media/image36.wmf"/><Relationship Id="rId29" Type="http://schemas.openxmlformats.org/officeDocument/2006/relationships/oleObject" Target="../embeddings/oleObject40.bin"/><Relationship Id="rId1" Type="http://schemas.openxmlformats.org/officeDocument/2006/relationships/vmlDrawing" Target="../drawings/vmlDrawing3.vml"/><Relationship Id="rId6" Type="http://schemas.openxmlformats.org/officeDocument/2006/relationships/image" Target="../media/image29.wmf"/><Relationship Id="rId11" Type="http://schemas.openxmlformats.org/officeDocument/2006/relationships/oleObject" Target="../embeddings/oleObject32.bin"/><Relationship Id="rId24" Type="http://schemas.openxmlformats.org/officeDocument/2006/relationships/image" Target="../media/image2.wmf"/><Relationship Id="rId32" Type="http://schemas.openxmlformats.org/officeDocument/2006/relationships/image" Target="../media/image40.wmf"/><Relationship Id="rId5" Type="http://schemas.openxmlformats.org/officeDocument/2006/relationships/oleObject" Target="../embeddings/oleObject29.bin"/><Relationship Id="rId15" Type="http://schemas.openxmlformats.org/officeDocument/2006/relationships/oleObject" Target="../embeddings/oleObject34.bin"/><Relationship Id="rId23" Type="http://schemas.openxmlformats.org/officeDocument/2006/relationships/oleObject" Target="../embeddings/oleObject2.bin"/><Relationship Id="rId28" Type="http://schemas.openxmlformats.org/officeDocument/2006/relationships/image" Target="../media/image5.wmf"/><Relationship Id="rId36" Type="http://schemas.openxmlformats.org/officeDocument/2006/relationships/image" Target="../media/image42.wmf"/><Relationship Id="rId10" Type="http://schemas.openxmlformats.org/officeDocument/2006/relationships/image" Target="../media/image31.wmf"/><Relationship Id="rId19" Type="http://schemas.openxmlformats.org/officeDocument/2006/relationships/oleObject" Target="../embeddings/oleObject36.bin"/><Relationship Id="rId31" Type="http://schemas.openxmlformats.org/officeDocument/2006/relationships/oleObject" Target="../embeddings/oleObject41.bin"/><Relationship Id="rId4" Type="http://schemas.openxmlformats.org/officeDocument/2006/relationships/image" Target="../media/image28.wmf"/><Relationship Id="rId9" Type="http://schemas.openxmlformats.org/officeDocument/2006/relationships/oleObject" Target="../embeddings/oleObject31.bin"/><Relationship Id="rId14" Type="http://schemas.openxmlformats.org/officeDocument/2006/relationships/image" Target="../media/image33.wmf"/><Relationship Id="rId22" Type="http://schemas.openxmlformats.org/officeDocument/2006/relationships/image" Target="../media/image37.wmf"/><Relationship Id="rId27" Type="http://schemas.openxmlformats.org/officeDocument/2006/relationships/oleObject" Target="../embeddings/oleObject39.bin"/><Relationship Id="rId30" Type="http://schemas.openxmlformats.org/officeDocument/2006/relationships/image" Target="../media/image39.wmf"/><Relationship Id="rId35" Type="http://schemas.openxmlformats.org/officeDocument/2006/relationships/oleObject" Target="../embeddings/oleObject43.bin"/><Relationship Id="rId8" Type="http://schemas.openxmlformats.org/officeDocument/2006/relationships/image" Target="../media/image30.wmf"/></Relationships>
</file>

<file path=ppt/slides/_rels/slide5.xml.rels><?xml version="1.0" encoding="UTF-8" standalone="yes"?>
<Relationships xmlns="http://schemas.openxmlformats.org/package/2006/relationships"><Relationship Id="rId13" Type="http://schemas.openxmlformats.org/officeDocument/2006/relationships/oleObject" Target="../embeddings/oleObject49.bin"/><Relationship Id="rId18" Type="http://schemas.openxmlformats.org/officeDocument/2006/relationships/image" Target="../media/image50.wmf"/><Relationship Id="rId26" Type="http://schemas.openxmlformats.org/officeDocument/2006/relationships/image" Target="../media/image28.wmf"/><Relationship Id="rId21" Type="http://schemas.openxmlformats.org/officeDocument/2006/relationships/oleObject" Target="../embeddings/oleObject53.bin"/><Relationship Id="rId34" Type="http://schemas.openxmlformats.org/officeDocument/2006/relationships/image" Target="../media/image32.wmf"/><Relationship Id="rId7" Type="http://schemas.openxmlformats.org/officeDocument/2006/relationships/oleObject" Target="../embeddings/oleObject46.bin"/><Relationship Id="rId12" Type="http://schemas.openxmlformats.org/officeDocument/2006/relationships/image" Target="../media/image47.wmf"/><Relationship Id="rId17" Type="http://schemas.openxmlformats.org/officeDocument/2006/relationships/oleObject" Target="../embeddings/oleObject51.bin"/><Relationship Id="rId25" Type="http://schemas.openxmlformats.org/officeDocument/2006/relationships/oleObject" Target="../embeddings/oleObject55.bin"/><Relationship Id="rId33" Type="http://schemas.openxmlformats.org/officeDocument/2006/relationships/oleObject" Target="../embeddings/oleObject32.bin"/><Relationship Id="rId38" Type="http://schemas.openxmlformats.org/officeDocument/2006/relationships/image" Target="../media/image55.emf"/><Relationship Id="rId2" Type="http://schemas.openxmlformats.org/officeDocument/2006/relationships/slideLayout" Target="../slideLayouts/slideLayout2.xml"/><Relationship Id="rId16" Type="http://schemas.openxmlformats.org/officeDocument/2006/relationships/image" Target="../media/image49.wmf"/><Relationship Id="rId20" Type="http://schemas.openxmlformats.org/officeDocument/2006/relationships/image" Target="../media/image51.wmf"/><Relationship Id="rId29" Type="http://schemas.openxmlformats.org/officeDocument/2006/relationships/oleObject" Target="../embeddings/oleObject57.bin"/><Relationship Id="rId1" Type="http://schemas.openxmlformats.org/officeDocument/2006/relationships/vmlDrawing" Target="../drawings/vmlDrawing4.vml"/><Relationship Id="rId6" Type="http://schemas.openxmlformats.org/officeDocument/2006/relationships/image" Target="../media/image44.wmf"/><Relationship Id="rId11" Type="http://schemas.openxmlformats.org/officeDocument/2006/relationships/oleObject" Target="../embeddings/oleObject48.bin"/><Relationship Id="rId24" Type="http://schemas.openxmlformats.org/officeDocument/2006/relationships/image" Target="../media/image53.emf"/><Relationship Id="rId32" Type="http://schemas.openxmlformats.org/officeDocument/2006/relationships/image" Target="../media/image31.wmf"/><Relationship Id="rId37" Type="http://schemas.openxmlformats.org/officeDocument/2006/relationships/oleObject" Target="../embeddings/oleObject59.bin"/><Relationship Id="rId5" Type="http://schemas.openxmlformats.org/officeDocument/2006/relationships/oleObject" Target="../embeddings/oleObject45.bin"/><Relationship Id="rId15" Type="http://schemas.openxmlformats.org/officeDocument/2006/relationships/oleObject" Target="../embeddings/oleObject50.bin"/><Relationship Id="rId23" Type="http://schemas.openxmlformats.org/officeDocument/2006/relationships/oleObject" Target="../embeddings/oleObject54.bin"/><Relationship Id="rId28" Type="http://schemas.openxmlformats.org/officeDocument/2006/relationships/image" Target="../media/image29.wmf"/><Relationship Id="rId36" Type="http://schemas.openxmlformats.org/officeDocument/2006/relationships/image" Target="../media/image54.emf"/><Relationship Id="rId10" Type="http://schemas.openxmlformats.org/officeDocument/2006/relationships/image" Target="../media/image46.wmf"/><Relationship Id="rId19" Type="http://schemas.openxmlformats.org/officeDocument/2006/relationships/oleObject" Target="../embeddings/oleObject52.bin"/><Relationship Id="rId31" Type="http://schemas.openxmlformats.org/officeDocument/2006/relationships/oleObject" Target="../embeddings/oleObject31.bin"/><Relationship Id="rId4" Type="http://schemas.openxmlformats.org/officeDocument/2006/relationships/image" Target="../media/image43.wmf"/><Relationship Id="rId9" Type="http://schemas.openxmlformats.org/officeDocument/2006/relationships/oleObject" Target="../embeddings/oleObject47.bin"/><Relationship Id="rId14" Type="http://schemas.openxmlformats.org/officeDocument/2006/relationships/image" Target="../media/image48.wmf"/><Relationship Id="rId22" Type="http://schemas.openxmlformats.org/officeDocument/2006/relationships/image" Target="../media/image52.wmf"/><Relationship Id="rId27" Type="http://schemas.openxmlformats.org/officeDocument/2006/relationships/oleObject" Target="../embeddings/oleObject56.bin"/><Relationship Id="rId30" Type="http://schemas.openxmlformats.org/officeDocument/2006/relationships/image" Target="../media/image30.wmf"/><Relationship Id="rId35" Type="http://schemas.openxmlformats.org/officeDocument/2006/relationships/oleObject" Target="../embeddings/oleObject58.bin"/><Relationship Id="rId8" Type="http://schemas.openxmlformats.org/officeDocument/2006/relationships/image" Target="../media/image45.wmf"/><Relationship Id="rId3" Type="http://schemas.openxmlformats.org/officeDocument/2006/relationships/oleObject" Target="../embeddings/oleObject44.bin"/></Relationships>
</file>

<file path=ppt/slides/_rels/slide6.xml.rels><?xml version="1.0" encoding="UTF-8" standalone="yes"?>
<Relationships xmlns="http://schemas.openxmlformats.org/package/2006/relationships"><Relationship Id="rId13" Type="http://schemas.openxmlformats.org/officeDocument/2006/relationships/oleObject" Target="../embeddings/oleObject65.bin"/><Relationship Id="rId18" Type="http://schemas.openxmlformats.org/officeDocument/2006/relationships/image" Target="../media/image63.wmf"/><Relationship Id="rId26" Type="http://schemas.openxmlformats.org/officeDocument/2006/relationships/image" Target="../media/image67.wmf"/><Relationship Id="rId39" Type="http://schemas.openxmlformats.org/officeDocument/2006/relationships/image" Target="../media/image73.wmf"/><Relationship Id="rId21" Type="http://schemas.openxmlformats.org/officeDocument/2006/relationships/oleObject" Target="../embeddings/oleObject69.bin"/><Relationship Id="rId34" Type="http://schemas.openxmlformats.org/officeDocument/2006/relationships/oleObject" Target="../embeddings/oleObject75.bin"/><Relationship Id="rId42" Type="http://schemas.openxmlformats.org/officeDocument/2006/relationships/image" Target="../media/image76.png"/><Relationship Id="rId7" Type="http://schemas.openxmlformats.org/officeDocument/2006/relationships/oleObject" Target="../embeddings/oleObject62.bin"/><Relationship Id="rId2" Type="http://schemas.openxmlformats.org/officeDocument/2006/relationships/slideLayout" Target="../slideLayouts/slideLayout2.xml"/><Relationship Id="rId16" Type="http://schemas.openxmlformats.org/officeDocument/2006/relationships/image" Target="../media/image62.emf"/><Relationship Id="rId20" Type="http://schemas.openxmlformats.org/officeDocument/2006/relationships/image" Target="../media/image64.wmf"/><Relationship Id="rId29" Type="http://schemas.openxmlformats.org/officeDocument/2006/relationships/image" Target="../media/image68.wmf"/><Relationship Id="rId41" Type="http://schemas.openxmlformats.org/officeDocument/2006/relationships/image" Target="../media/image74.wmf"/><Relationship Id="rId1" Type="http://schemas.openxmlformats.org/officeDocument/2006/relationships/vmlDrawing" Target="../drawings/vmlDrawing5.vml"/><Relationship Id="rId6" Type="http://schemas.openxmlformats.org/officeDocument/2006/relationships/image" Target="../media/image57.wmf"/><Relationship Id="rId11" Type="http://schemas.openxmlformats.org/officeDocument/2006/relationships/oleObject" Target="../embeddings/oleObject64.bin"/><Relationship Id="rId24" Type="http://schemas.openxmlformats.org/officeDocument/2006/relationships/image" Target="../media/image66.emf"/><Relationship Id="rId32" Type="http://schemas.openxmlformats.org/officeDocument/2006/relationships/oleObject" Target="../embeddings/oleObject74.bin"/><Relationship Id="rId37" Type="http://schemas.openxmlformats.org/officeDocument/2006/relationships/image" Target="../media/image72.wmf"/><Relationship Id="rId40" Type="http://schemas.openxmlformats.org/officeDocument/2006/relationships/oleObject" Target="../embeddings/oleObject78.bin"/><Relationship Id="rId5" Type="http://schemas.openxmlformats.org/officeDocument/2006/relationships/oleObject" Target="../embeddings/oleObject61.bin"/><Relationship Id="rId15" Type="http://schemas.openxmlformats.org/officeDocument/2006/relationships/oleObject" Target="../embeddings/oleObject66.bin"/><Relationship Id="rId23" Type="http://schemas.openxmlformats.org/officeDocument/2006/relationships/oleObject" Target="../embeddings/oleObject70.bin"/><Relationship Id="rId28" Type="http://schemas.openxmlformats.org/officeDocument/2006/relationships/oleObject" Target="../embeddings/oleObject72.bin"/><Relationship Id="rId36" Type="http://schemas.openxmlformats.org/officeDocument/2006/relationships/oleObject" Target="../embeddings/oleObject76.bin"/><Relationship Id="rId10" Type="http://schemas.openxmlformats.org/officeDocument/2006/relationships/image" Target="../media/image59.wmf"/><Relationship Id="rId19" Type="http://schemas.openxmlformats.org/officeDocument/2006/relationships/oleObject" Target="../embeddings/oleObject68.bin"/><Relationship Id="rId31" Type="http://schemas.openxmlformats.org/officeDocument/2006/relationships/image" Target="../media/image69.wmf"/><Relationship Id="rId4" Type="http://schemas.openxmlformats.org/officeDocument/2006/relationships/image" Target="../media/image56.wmf"/><Relationship Id="rId9" Type="http://schemas.openxmlformats.org/officeDocument/2006/relationships/oleObject" Target="../embeddings/oleObject63.bin"/><Relationship Id="rId14" Type="http://schemas.openxmlformats.org/officeDocument/2006/relationships/image" Target="../media/image61.emf"/><Relationship Id="rId22" Type="http://schemas.openxmlformats.org/officeDocument/2006/relationships/image" Target="../media/image65.emf"/><Relationship Id="rId27" Type="http://schemas.openxmlformats.org/officeDocument/2006/relationships/image" Target="../media/image75.png"/><Relationship Id="rId30" Type="http://schemas.openxmlformats.org/officeDocument/2006/relationships/oleObject" Target="../embeddings/oleObject73.bin"/><Relationship Id="rId35" Type="http://schemas.openxmlformats.org/officeDocument/2006/relationships/image" Target="../media/image71.wmf"/><Relationship Id="rId8" Type="http://schemas.openxmlformats.org/officeDocument/2006/relationships/image" Target="../media/image58.emf"/><Relationship Id="rId3" Type="http://schemas.openxmlformats.org/officeDocument/2006/relationships/oleObject" Target="../embeddings/oleObject60.bin"/><Relationship Id="rId12" Type="http://schemas.openxmlformats.org/officeDocument/2006/relationships/image" Target="../media/image60.emf"/><Relationship Id="rId17" Type="http://schemas.openxmlformats.org/officeDocument/2006/relationships/oleObject" Target="../embeddings/oleObject67.bin"/><Relationship Id="rId25" Type="http://schemas.openxmlformats.org/officeDocument/2006/relationships/oleObject" Target="../embeddings/oleObject71.bin"/><Relationship Id="rId33" Type="http://schemas.openxmlformats.org/officeDocument/2006/relationships/image" Target="../media/image70.wmf"/><Relationship Id="rId38" Type="http://schemas.openxmlformats.org/officeDocument/2006/relationships/oleObject" Target="../embeddings/oleObject77.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81.wmf"/><Relationship Id="rId18" Type="http://schemas.openxmlformats.org/officeDocument/2006/relationships/oleObject" Target="../embeddings/oleObject86.bin"/><Relationship Id="rId3" Type="http://schemas.openxmlformats.org/officeDocument/2006/relationships/image" Target="../media/image87.jpeg"/><Relationship Id="rId21" Type="http://schemas.openxmlformats.org/officeDocument/2006/relationships/image" Target="../media/image85.wmf"/><Relationship Id="rId7" Type="http://schemas.openxmlformats.org/officeDocument/2006/relationships/image" Target="../media/image78.wmf"/><Relationship Id="rId12" Type="http://schemas.openxmlformats.org/officeDocument/2006/relationships/oleObject" Target="../embeddings/oleObject83.bin"/><Relationship Id="rId17" Type="http://schemas.openxmlformats.org/officeDocument/2006/relationships/image" Target="../media/image83.wmf"/><Relationship Id="rId2" Type="http://schemas.openxmlformats.org/officeDocument/2006/relationships/slideLayout" Target="../slideLayouts/slideLayout2.xml"/><Relationship Id="rId16" Type="http://schemas.openxmlformats.org/officeDocument/2006/relationships/oleObject" Target="../embeddings/oleObject85.bin"/><Relationship Id="rId20" Type="http://schemas.openxmlformats.org/officeDocument/2006/relationships/oleObject" Target="../embeddings/oleObject87.bin"/><Relationship Id="rId1" Type="http://schemas.openxmlformats.org/officeDocument/2006/relationships/vmlDrawing" Target="../drawings/vmlDrawing6.vml"/><Relationship Id="rId6" Type="http://schemas.openxmlformats.org/officeDocument/2006/relationships/oleObject" Target="../embeddings/oleObject80.bin"/><Relationship Id="rId11" Type="http://schemas.openxmlformats.org/officeDocument/2006/relationships/image" Target="../media/image80.wmf"/><Relationship Id="rId24" Type="http://schemas.openxmlformats.org/officeDocument/2006/relationships/image" Target="../media/image88.png"/><Relationship Id="rId5" Type="http://schemas.openxmlformats.org/officeDocument/2006/relationships/image" Target="../media/image77.wmf"/><Relationship Id="rId15" Type="http://schemas.openxmlformats.org/officeDocument/2006/relationships/image" Target="../media/image82.wmf"/><Relationship Id="rId23" Type="http://schemas.openxmlformats.org/officeDocument/2006/relationships/image" Target="../media/image86.wmf"/><Relationship Id="rId10" Type="http://schemas.openxmlformats.org/officeDocument/2006/relationships/oleObject" Target="../embeddings/oleObject82.bin"/><Relationship Id="rId19" Type="http://schemas.openxmlformats.org/officeDocument/2006/relationships/image" Target="../media/image84.wmf"/><Relationship Id="rId4" Type="http://schemas.openxmlformats.org/officeDocument/2006/relationships/oleObject" Target="../embeddings/oleObject79.bin"/><Relationship Id="rId9" Type="http://schemas.openxmlformats.org/officeDocument/2006/relationships/image" Target="../media/image79.wmf"/><Relationship Id="rId14" Type="http://schemas.openxmlformats.org/officeDocument/2006/relationships/oleObject" Target="../embeddings/oleObject84.bin"/><Relationship Id="rId22" Type="http://schemas.openxmlformats.org/officeDocument/2006/relationships/oleObject" Target="../embeddings/oleObject88.bin"/></Relationships>
</file>

<file path=ppt/slides/_rels/slide8.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94.bin"/><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90.wmf"/><Relationship Id="rId11" Type="http://schemas.openxmlformats.org/officeDocument/2006/relationships/oleObject" Target="../embeddings/oleObject93.bin"/><Relationship Id="rId5" Type="http://schemas.openxmlformats.org/officeDocument/2006/relationships/oleObject" Target="../embeddings/oleObject90.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92.bin"/><Relationship Id="rId14" Type="http://schemas.openxmlformats.org/officeDocument/2006/relationships/image" Target="../media/image94.wmf"/></Relationships>
</file>

<file path=ppt/slides/_rels/slide9.xml.rels><?xml version="1.0" encoding="UTF-8" standalone="yes"?>
<Relationships xmlns="http://schemas.openxmlformats.org/package/2006/relationships"><Relationship Id="rId8" Type="http://schemas.openxmlformats.org/officeDocument/2006/relationships/image" Target="../media/image97.e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96.emf"/><Relationship Id="rId11" Type="http://schemas.openxmlformats.org/officeDocument/2006/relationships/image" Target="../media/image98.wmf"/><Relationship Id="rId5" Type="http://schemas.openxmlformats.org/officeDocument/2006/relationships/oleObject" Target="../embeddings/oleObject96.bin"/><Relationship Id="rId10" Type="http://schemas.openxmlformats.org/officeDocument/2006/relationships/oleObject" Target="../embeddings/oleObject98.bin"/><Relationship Id="rId4" Type="http://schemas.openxmlformats.org/officeDocument/2006/relationships/image" Target="../media/image95.wmf"/><Relationship Id="rId9" Type="http://schemas.openxmlformats.org/officeDocument/2006/relationships/image" Target="../media/image9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6A986689-822A-4042-83BD-F011132A3E93}" type="slidenum">
              <a:rPr lang="en-US" smtClean="0"/>
              <a:pPr/>
              <a:t>1</a:t>
            </a:fld>
            <a:endParaRPr lang="en-US" smtClean="0"/>
          </a:p>
        </p:txBody>
      </p:sp>
      <p:sp>
        <p:nvSpPr>
          <p:cNvPr id="11267" name="Rectangle 2"/>
          <p:cNvSpPr>
            <a:spLocks noGrp="1" noChangeArrowheads="1"/>
          </p:cNvSpPr>
          <p:nvPr>
            <p:ph type="ctrTitle"/>
          </p:nvPr>
        </p:nvSpPr>
        <p:spPr/>
        <p:txBody>
          <a:bodyPr/>
          <a:lstStyle/>
          <a:p>
            <a:pPr eaLnBrk="1" hangingPunct="1"/>
            <a:r>
              <a:rPr lang="en-US" dirty="0" smtClean="0"/>
              <a:t>Lecture 30</a:t>
            </a:r>
          </a:p>
        </p:txBody>
      </p:sp>
      <p:sp>
        <p:nvSpPr>
          <p:cNvPr id="11268" name="Rectangle 3"/>
          <p:cNvSpPr>
            <a:spLocks noGrp="1" noChangeArrowheads="1"/>
          </p:cNvSpPr>
          <p:nvPr>
            <p:ph type="subTitle" idx="1"/>
          </p:nvPr>
        </p:nvSpPr>
        <p:spPr/>
        <p:txBody>
          <a:bodyPr/>
          <a:lstStyle/>
          <a:p>
            <a:pPr eaLnBrk="1" hangingPunct="1"/>
            <a:r>
              <a:rPr lang="en-US" dirty="0" smtClean="0"/>
              <a:t>Waveguide coupling</a:t>
            </a:r>
          </a:p>
          <a:p>
            <a:pPr eaLnBrk="1" hangingPunct="1"/>
            <a:r>
              <a:rPr lang="en-US" dirty="0" smtClean="0"/>
              <a:t>Integrated Electro-optic modulators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510"/>
            <a:ext cx="8229600" cy="1143000"/>
          </a:xfrm>
        </p:spPr>
        <p:txBody>
          <a:bodyPr/>
          <a:lstStyle/>
          <a:p>
            <a:r>
              <a:rPr lang="en-US" sz="3200" dirty="0" smtClean="0"/>
              <a:t>Optical </a:t>
            </a:r>
            <a:r>
              <a:rPr lang="en-US" sz="3200" dirty="0" err="1" smtClean="0"/>
              <a:t>Interleaver</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10</a:t>
            </a:fld>
            <a:endParaRPr lang="en-US"/>
          </a:p>
        </p:txBody>
      </p:sp>
      <p:sp>
        <p:nvSpPr>
          <p:cNvPr id="107" name="Text Box 5"/>
          <p:cNvSpPr txBox="1">
            <a:spLocks noChangeArrowheads="1"/>
          </p:cNvSpPr>
          <p:nvPr/>
        </p:nvSpPr>
        <p:spPr bwMode="auto">
          <a:xfrm>
            <a:off x="4381589" y="5116948"/>
            <a:ext cx="184740" cy="369623"/>
          </a:xfrm>
          <a:prstGeom prst="rect">
            <a:avLst/>
          </a:prstGeom>
          <a:noFill/>
          <a:ln w="9525">
            <a:noFill/>
            <a:miter lim="800000"/>
            <a:headEnd/>
            <a:tailEnd/>
          </a:ln>
          <a:effectLst/>
        </p:spPr>
        <p:txBody>
          <a:bodyPr wrap="none">
            <a:spAutoFit/>
          </a:bodyPr>
          <a:lstStyle/>
          <a:p>
            <a:endParaRPr lang="en-US" dirty="0"/>
          </a:p>
        </p:txBody>
      </p:sp>
      <p:grpSp>
        <p:nvGrpSpPr>
          <p:cNvPr id="254" name="Group 253"/>
          <p:cNvGrpSpPr/>
          <p:nvPr/>
        </p:nvGrpSpPr>
        <p:grpSpPr>
          <a:xfrm>
            <a:off x="532805" y="4164495"/>
            <a:ext cx="1515641" cy="798776"/>
            <a:chOff x="-26121" y="863437"/>
            <a:chExt cx="1515641" cy="798776"/>
          </a:xfrm>
        </p:grpSpPr>
        <p:grpSp>
          <p:nvGrpSpPr>
            <p:cNvPr id="241" name="Group 240"/>
            <p:cNvGrpSpPr/>
            <p:nvPr/>
          </p:nvGrpSpPr>
          <p:grpSpPr>
            <a:xfrm>
              <a:off x="54873" y="863437"/>
              <a:ext cx="1334609" cy="406101"/>
              <a:chOff x="4572000" y="3429000"/>
              <a:chExt cx="1762388" cy="905608"/>
            </a:xfrm>
          </p:grpSpPr>
          <p:cxnSp>
            <p:nvCxnSpPr>
              <p:cNvPr id="233" name="Straight Arrow Connector 232"/>
              <p:cNvCxnSpPr/>
              <p:nvPr/>
            </p:nvCxnSpPr>
            <p:spPr bwMode="auto">
              <a:xfrm flipV="1">
                <a:off x="4572000" y="3429000"/>
                <a:ext cx="0" cy="905608"/>
              </a:xfrm>
              <a:prstGeom prst="straightConnector1">
                <a:avLst/>
              </a:prstGeom>
              <a:solidFill>
                <a:schemeClr val="accent1"/>
              </a:solidFill>
              <a:ln w="38100" cap="flat" cmpd="sng" algn="ctr">
                <a:solidFill>
                  <a:srgbClr val="C00000"/>
                </a:solidFill>
                <a:prstDash val="solid"/>
                <a:round/>
                <a:headEnd type="none" w="med" len="med"/>
                <a:tailEnd type="triangle"/>
              </a:ln>
              <a:effectLst/>
            </p:spPr>
          </p:cxnSp>
          <p:cxnSp>
            <p:nvCxnSpPr>
              <p:cNvPr id="234" name="Straight Arrow Connector 233"/>
              <p:cNvCxnSpPr/>
              <p:nvPr/>
            </p:nvCxnSpPr>
            <p:spPr bwMode="auto">
              <a:xfrm flipV="1">
                <a:off x="4813082" y="3429000"/>
                <a:ext cx="0" cy="905608"/>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235" name="Straight Arrow Connector 234"/>
              <p:cNvCxnSpPr/>
              <p:nvPr/>
            </p:nvCxnSpPr>
            <p:spPr bwMode="auto">
              <a:xfrm flipV="1">
                <a:off x="5080010" y="3429000"/>
                <a:ext cx="0" cy="905608"/>
              </a:xfrm>
              <a:prstGeom prst="straightConnector1">
                <a:avLst/>
              </a:prstGeom>
              <a:solidFill>
                <a:schemeClr val="accent1"/>
              </a:solidFill>
              <a:ln w="38100" cap="flat" cmpd="sng" algn="ctr">
                <a:solidFill>
                  <a:srgbClr val="FFC000"/>
                </a:solidFill>
                <a:prstDash val="solid"/>
                <a:round/>
                <a:headEnd type="none" w="med" len="med"/>
                <a:tailEnd type="triangle"/>
              </a:ln>
              <a:effectLst/>
            </p:spPr>
          </p:cxnSp>
          <p:cxnSp>
            <p:nvCxnSpPr>
              <p:cNvPr id="236" name="Straight Arrow Connector 235"/>
              <p:cNvCxnSpPr/>
              <p:nvPr/>
            </p:nvCxnSpPr>
            <p:spPr bwMode="auto">
              <a:xfrm flipV="1">
                <a:off x="5321092" y="3429000"/>
                <a:ext cx="0" cy="905608"/>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cxnSp>
            <p:nvCxnSpPr>
              <p:cNvPr id="237" name="Straight Arrow Connector 236"/>
              <p:cNvCxnSpPr/>
              <p:nvPr/>
            </p:nvCxnSpPr>
            <p:spPr bwMode="auto">
              <a:xfrm flipV="1">
                <a:off x="5585296" y="3429000"/>
                <a:ext cx="0" cy="905608"/>
              </a:xfrm>
              <a:prstGeom prst="straightConnector1">
                <a:avLst/>
              </a:prstGeom>
              <a:solidFill>
                <a:schemeClr val="accent1"/>
              </a:solidFill>
              <a:ln w="38100" cap="flat" cmpd="sng" algn="ctr">
                <a:solidFill>
                  <a:srgbClr val="00B050"/>
                </a:solidFill>
                <a:prstDash val="solid"/>
                <a:round/>
                <a:headEnd type="none" w="med" len="med"/>
                <a:tailEnd type="triangle"/>
              </a:ln>
              <a:effectLst/>
            </p:spPr>
          </p:cxnSp>
          <p:cxnSp>
            <p:nvCxnSpPr>
              <p:cNvPr id="238" name="Straight Arrow Connector 237"/>
              <p:cNvCxnSpPr/>
              <p:nvPr/>
            </p:nvCxnSpPr>
            <p:spPr bwMode="auto">
              <a:xfrm flipV="1">
                <a:off x="5826378" y="3429000"/>
                <a:ext cx="0" cy="905608"/>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239" name="Straight Arrow Connector 238"/>
              <p:cNvCxnSpPr/>
              <p:nvPr/>
            </p:nvCxnSpPr>
            <p:spPr bwMode="auto">
              <a:xfrm flipV="1">
                <a:off x="6093306" y="3429000"/>
                <a:ext cx="0" cy="905608"/>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40" name="Straight Arrow Connector 239"/>
              <p:cNvCxnSpPr/>
              <p:nvPr/>
            </p:nvCxnSpPr>
            <p:spPr bwMode="auto">
              <a:xfrm flipV="1">
                <a:off x="6334388" y="3429000"/>
                <a:ext cx="0" cy="905608"/>
              </a:xfrm>
              <a:prstGeom prst="straightConnector1">
                <a:avLst/>
              </a:prstGeom>
              <a:solidFill>
                <a:schemeClr val="accent1"/>
              </a:solidFill>
              <a:ln w="38100" cap="flat" cmpd="sng" algn="ctr">
                <a:solidFill>
                  <a:srgbClr val="002060"/>
                </a:solidFill>
                <a:prstDash val="solid"/>
                <a:round/>
                <a:headEnd type="none" w="med" len="med"/>
                <a:tailEnd type="triangle"/>
              </a:ln>
              <a:effectLst/>
            </p:spPr>
          </p:cxnSp>
        </p:grpSp>
        <p:graphicFrame>
          <p:nvGraphicFramePr>
            <p:cNvPr id="281" name="Object 280"/>
            <p:cNvGraphicFramePr>
              <a:graphicFrameLocks noChangeAspect="1"/>
            </p:cNvGraphicFramePr>
            <p:nvPr>
              <p:extLst>
                <p:ext uri="{D42A27DB-BD31-4B8C-83A1-F6EECF244321}">
                  <p14:modId xmlns:p14="http://schemas.microsoft.com/office/powerpoint/2010/main" val="2931032203"/>
                </p:ext>
              </p:extLst>
            </p:nvPr>
          </p:nvGraphicFramePr>
          <p:xfrm>
            <a:off x="-26121" y="1333519"/>
            <a:ext cx="1515641" cy="328694"/>
          </p:xfrm>
          <a:graphic>
            <a:graphicData uri="http://schemas.openxmlformats.org/presentationml/2006/ole">
              <mc:AlternateContent xmlns:mc="http://schemas.openxmlformats.org/markup-compatibility/2006">
                <mc:Choice xmlns:v="urn:schemas-microsoft-com:vml" Requires="v">
                  <p:oleObj spid="_x0000_s42428" name="Equation" r:id="rId3" imgW="1054080" imgH="228600" progId="Equation.DSMT4">
                    <p:embed/>
                  </p:oleObj>
                </mc:Choice>
                <mc:Fallback>
                  <p:oleObj name="Equation" r:id="rId3" imgW="1054080" imgH="228600" progId="Equation.DSMT4">
                    <p:embed/>
                    <p:pic>
                      <p:nvPicPr>
                        <p:cNvPr id="0" name=""/>
                        <p:cNvPicPr/>
                        <p:nvPr/>
                      </p:nvPicPr>
                      <p:blipFill>
                        <a:blip r:embed="rId4"/>
                        <a:stretch>
                          <a:fillRect/>
                        </a:stretch>
                      </p:blipFill>
                      <p:spPr>
                        <a:xfrm>
                          <a:off x="-26121" y="1333519"/>
                          <a:ext cx="1515641" cy="328694"/>
                        </a:xfrm>
                        <a:prstGeom prst="rect">
                          <a:avLst/>
                        </a:prstGeom>
                      </p:spPr>
                    </p:pic>
                  </p:oleObj>
                </mc:Fallback>
              </mc:AlternateContent>
            </a:graphicData>
          </a:graphic>
        </p:graphicFrame>
      </p:grpSp>
      <p:grpSp>
        <p:nvGrpSpPr>
          <p:cNvPr id="256" name="Group 255"/>
          <p:cNvGrpSpPr/>
          <p:nvPr/>
        </p:nvGrpSpPr>
        <p:grpSpPr>
          <a:xfrm>
            <a:off x="2917416" y="4118887"/>
            <a:ext cx="1152044" cy="631333"/>
            <a:chOff x="2358490" y="817829"/>
            <a:chExt cx="1152044" cy="631333"/>
          </a:xfrm>
        </p:grpSpPr>
        <p:grpSp>
          <p:nvGrpSpPr>
            <p:cNvPr id="260" name="Group 259"/>
            <p:cNvGrpSpPr/>
            <p:nvPr/>
          </p:nvGrpSpPr>
          <p:grpSpPr>
            <a:xfrm>
              <a:off x="2358490" y="817829"/>
              <a:ext cx="1152044" cy="352030"/>
              <a:chOff x="4572000" y="3429000"/>
              <a:chExt cx="1521306" cy="905608"/>
            </a:xfrm>
          </p:grpSpPr>
          <p:cxnSp>
            <p:nvCxnSpPr>
              <p:cNvPr id="261" name="Straight Arrow Connector 260"/>
              <p:cNvCxnSpPr/>
              <p:nvPr/>
            </p:nvCxnSpPr>
            <p:spPr bwMode="auto">
              <a:xfrm flipV="1">
                <a:off x="4572000" y="3429000"/>
                <a:ext cx="0" cy="905608"/>
              </a:xfrm>
              <a:prstGeom prst="straightConnector1">
                <a:avLst/>
              </a:prstGeom>
              <a:solidFill>
                <a:schemeClr val="accent1"/>
              </a:solidFill>
              <a:ln w="38100" cap="flat" cmpd="sng" algn="ctr">
                <a:solidFill>
                  <a:srgbClr val="C00000"/>
                </a:solidFill>
                <a:prstDash val="solid"/>
                <a:round/>
                <a:headEnd type="none" w="med" len="med"/>
                <a:tailEnd type="triangle"/>
              </a:ln>
              <a:effectLst/>
            </p:spPr>
          </p:cxnSp>
          <p:cxnSp>
            <p:nvCxnSpPr>
              <p:cNvPr id="263" name="Straight Arrow Connector 262"/>
              <p:cNvCxnSpPr/>
              <p:nvPr/>
            </p:nvCxnSpPr>
            <p:spPr bwMode="auto">
              <a:xfrm flipV="1">
                <a:off x="5080010" y="3429000"/>
                <a:ext cx="0" cy="905608"/>
              </a:xfrm>
              <a:prstGeom prst="straightConnector1">
                <a:avLst/>
              </a:prstGeom>
              <a:solidFill>
                <a:schemeClr val="accent1"/>
              </a:solidFill>
              <a:ln w="38100" cap="flat" cmpd="sng" algn="ctr">
                <a:solidFill>
                  <a:srgbClr val="FFC000"/>
                </a:solidFill>
                <a:prstDash val="solid"/>
                <a:round/>
                <a:headEnd type="none" w="med" len="med"/>
                <a:tailEnd type="triangle"/>
              </a:ln>
              <a:effectLst/>
            </p:spPr>
          </p:cxnSp>
          <p:cxnSp>
            <p:nvCxnSpPr>
              <p:cNvPr id="265" name="Straight Arrow Connector 264"/>
              <p:cNvCxnSpPr/>
              <p:nvPr/>
            </p:nvCxnSpPr>
            <p:spPr bwMode="auto">
              <a:xfrm flipV="1">
                <a:off x="5585296" y="3429000"/>
                <a:ext cx="0" cy="905608"/>
              </a:xfrm>
              <a:prstGeom prst="straightConnector1">
                <a:avLst/>
              </a:prstGeom>
              <a:solidFill>
                <a:schemeClr val="accent1"/>
              </a:solidFill>
              <a:ln w="38100" cap="flat" cmpd="sng" algn="ctr">
                <a:solidFill>
                  <a:srgbClr val="00B050"/>
                </a:solidFill>
                <a:prstDash val="solid"/>
                <a:round/>
                <a:headEnd type="none" w="med" len="med"/>
                <a:tailEnd type="triangle"/>
              </a:ln>
              <a:effectLst/>
            </p:spPr>
          </p:cxnSp>
          <p:cxnSp>
            <p:nvCxnSpPr>
              <p:cNvPr id="267" name="Straight Arrow Connector 266"/>
              <p:cNvCxnSpPr/>
              <p:nvPr/>
            </p:nvCxnSpPr>
            <p:spPr bwMode="auto">
              <a:xfrm flipV="1">
                <a:off x="6093306" y="3429000"/>
                <a:ext cx="0" cy="905608"/>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graphicFrame>
          <p:nvGraphicFramePr>
            <p:cNvPr id="283" name="Object 282"/>
            <p:cNvGraphicFramePr>
              <a:graphicFrameLocks noChangeAspect="1"/>
            </p:cNvGraphicFramePr>
            <p:nvPr>
              <p:extLst>
                <p:ext uri="{D42A27DB-BD31-4B8C-83A1-F6EECF244321}">
                  <p14:modId xmlns:p14="http://schemas.microsoft.com/office/powerpoint/2010/main" val="143869229"/>
                </p:ext>
              </p:extLst>
            </p:nvPr>
          </p:nvGraphicFramePr>
          <p:xfrm>
            <a:off x="2716112" y="1220562"/>
            <a:ext cx="546100" cy="228600"/>
          </p:xfrm>
          <a:graphic>
            <a:graphicData uri="http://schemas.openxmlformats.org/presentationml/2006/ole">
              <mc:AlternateContent xmlns:mc="http://schemas.openxmlformats.org/markup-compatibility/2006">
                <mc:Choice xmlns:v="urn:schemas-microsoft-com:vml" Requires="v">
                  <p:oleObj spid="_x0000_s42429" name="Equation" r:id="rId5" imgW="545760" imgH="228600" progId="Equation.DSMT4">
                    <p:embed/>
                  </p:oleObj>
                </mc:Choice>
                <mc:Fallback>
                  <p:oleObj name="Equation" r:id="rId5" imgW="545760" imgH="228600" progId="Equation.DSMT4">
                    <p:embed/>
                    <p:pic>
                      <p:nvPicPr>
                        <p:cNvPr id="0" name=""/>
                        <p:cNvPicPr/>
                        <p:nvPr/>
                      </p:nvPicPr>
                      <p:blipFill>
                        <a:blip r:embed="rId6"/>
                        <a:stretch>
                          <a:fillRect/>
                        </a:stretch>
                      </p:blipFill>
                      <p:spPr>
                        <a:xfrm>
                          <a:off x="2716112" y="1220562"/>
                          <a:ext cx="546100" cy="228600"/>
                        </a:xfrm>
                        <a:prstGeom prst="rect">
                          <a:avLst/>
                        </a:prstGeom>
                      </p:spPr>
                    </p:pic>
                  </p:oleObj>
                </mc:Fallback>
              </mc:AlternateContent>
            </a:graphicData>
          </a:graphic>
        </p:graphicFrame>
      </p:grpSp>
      <p:grpSp>
        <p:nvGrpSpPr>
          <p:cNvPr id="264" name="Group 263"/>
          <p:cNvGrpSpPr/>
          <p:nvPr/>
        </p:nvGrpSpPr>
        <p:grpSpPr>
          <a:xfrm>
            <a:off x="7678914" y="4470917"/>
            <a:ext cx="297973" cy="1976566"/>
            <a:chOff x="7119988" y="1169859"/>
            <a:chExt cx="297973" cy="1976566"/>
          </a:xfrm>
        </p:grpSpPr>
        <p:cxnSp>
          <p:nvCxnSpPr>
            <p:cNvPr id="243" name="Straight Arrow Connector 242"/>
            <p:cNvCxnSpPr/>
            <p:nvPr/>
          </p:nvCxnSpPr>
          <p:spPr bwMode="auto">
            <a:xfrm flipV="1">
              <a:off x="7391400" y="1169859"/>
              <a:ext cx="0" cy="214512"/>
            </a:xfrm>
            <a:prstGeom prst="straightConnector1">
              <a:avLst/>
            </a:prstGeom>
            <a:solidFill>
              <a:schemeClr val="accent1"/>
            </a:solidFill>
            <a:ln w="38100" cap="flat" cmpd="sng" algn="ctr">
              <a:solidFill>
                <a:srgbClr val="C00000"/>
              </a:solidFill>
              <a:prstDash val="solid"/>
              <a:round/>
              <a:headEnd type="none" w="med" len="med"/>
              <a:tailEnd type="triangle"/>
            </a:ln>
            <a:effectLst/>
          </p:spPr>
        </p:cxnSp>
        <p:cxnSp>
          <p:nvCxnSpPr>
            <p:cNvPr id="246" name="Straight Arrow Connector 245"/>
            <p:cNvCxnSpPr/>
            <p:nvPr/>
          </p:nvCxnSpPr>
          <p:spPr bwMode="auto">
            <a:xfrm flipV="1">
              <a:off x="7413459" y="2537857"/>
              <a:ext cx="4502" cy="271461"/>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cxnSp>
          <p:nvCxnSpPr>
            <p:cNvPr id="247" name="Straight Arrow Connector 246"/>
            <p:cNvCxnSpPr/>
            <p:nvPr/>
          </p:nvCxnSpPr>
          <p:spPr bwMode="auto">
            <a:xfrm flipV="1">
              <a:off x="7391400" y="1353171"/>
              <a:ext cx="0" cy="255193"/>
            </a:xfrm>
            <a:prstGeom prst="straightConnector1">
              <a:avLst/>
            </a:prstGeom>
            <a:solidFill>
              <a:schemeClr val="accent1"/>
            </a:solidFill>
            <a:ln w="38100" cap="flat" cmpd="sng" algn="ctr">
              <a:solidFill>
                <a:srgbClr val="00B050"/>
              </a:solidFill>
              <a:prstDash val="solid"/>
              <a:round/>
              <a:headEnd type="none" w="med" len="med"/>
              <a:tailEnd type="triangle"/>
            </a:ln>
            <a:effectLst/>
          </p:spPr>
        </p:cxnSp>
        <p:cxnSp>
          <p:nvCxnSpPr>
            <p:cNvPr id="250" name="Straight Arrow Connector 249"/>
            <p:cNvCxnSpPr/>
            <p:nvPr/>
          </p:nvCxnSpPr>
          <p:spPr bwMode="auto">
            <a:xfrm flipV="1">
              <a:off x="7405576" y="2891232"/>
              <a:ext cx="0" cy="255193"/>
            </a:xfrm>
            <a:prstGeom prst="straightConnector1">
              <a:avLst/>
            </a:prstGeom>
            <a:solidFill>
              <a:schemeClr val="accent1"/>
            </a:solidFill>
            <a:ln w="38100" cap="flat" cmpd="sng" algn="ctr">
              <a:solidFill>
                <a:srgbClr val="002060"/>
              </a:solidFill>
              <a:prstDash val="solid"/>
              <a:round/>
              <a:headEnd type="none" w="med" len="med"/>
              <a:tailEnd type="triangle"/>
            </a:ln>
            <a:effectLst/>
          </p:spPr>
        </p:cxnSp>
        <p:graphicFrame>
          <p:nvGraphicFramePr>
            <p:cNvPr id="280" name="Object 279"/>
            <p:cNvGraphicFramePr>
              <a:graphicFrameLocks noChangeAspect="1"/>
            </p:cNvGraphicFramePr>
            <p:nvPr>
              <p:extLst>
                <p:ext uri="{D42A27DB-BD31-4B8C-83A1-F6EECF244321}">
                  <p14:modId xmlns:p14="http://schemas.microsoft.com/office/powerpoint/2010/main" val="3867326502"/>
                </p:ext>
              </p:extLst>
            </p:nvPr>
          </p:nvGraphicFramePr>
          <p:xfrm>
            <a:off x="7119988" y="1169859"/>
            <a:ext cx="190500" cy="1854200"/>
          </p:xfrm>
          <a:graphic>
            <a:graphicData uri="http://schemas.openxmlformats.org/presentationml/2006/ole">
              <mc:AlternateContent xmlns:mc="http://schemas.openxmlformats.org/markup-compatibility/2006">
                <mc:Choice xmlns:v="urn:schemas-microsoft-com:vml" Requires="v">
                  <p:oleObj spid="_x0000_s42430" name="Equation" r:id="rId7" imgW="190440" imgH="1854000" progId="Equation.DSMT4">
                    <p:embed/>
                  </p:oleObj>
                </mc:Choice>
                <mc:Fallback>
                  <p:oleObj name="Equation" r:id="rId7" imgW="190440" imgH="1854000" progId="Equation.DSMT4">
                    <p:embed/>
                    <p:pic>
                      <p:nvPicPr>
                        <p:cNvPr id="0" name=""/>
                        <p:cNvPicPr/>
                        <p:nvPr/>
                      </p:nvPicPr>
                      <p:blipFill>
                        <a:blip r:embed="rId8"/>
                        <a:stretch>
                          <a:fillRect/>
                        </a:stretch>
                      </p:blipFill>
                      <p:spPr>
                        <a:xfrm>
                          <a:off x="7119988" y="1169859"/>
                          <a:ext cx="190500" cy="1854200"/>
                        </a:xfrm>
                        <a:prstGeom prst="rect">
                          <a:avLst/>
                        </a:prstGeom>
                      </p:spPr>
                    </p:pic>
                  </p:oleObj>
                </mc:Fallback>
              </mc:AlternateContent>
            </a:graphicData>
          </a:graphic>
        </p:graphicFrame>
        <p:cxnSp>
          <p:nvCxnSpPr>
            <p:cNvPr id="244" name="Straight Arrow Connector 243"/>
            <p:cNvCxnSpPr/>
            <p:nvPr/>
          </p:nvCxnSpPr>
          <p:spPr bwMode="auto">
            <a:xfrm flipV="1">
              <a:off x="7391400" y="2037954"/>
              <a:ext cx="0" cy="25189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245" name="Straight Arrow Connector 244"/>
            <p:cNvCxnSpPr/>
            <p:nvPr/>
          </p:nvCxnSpPr>
          <p:spPr bwMode="auto">
            <a:xfrm flipV="1">
              <a:off x="7400963" y="1571599"/>
              <a:ext cx="3472" cy="235092"/>
            </a:xfrm>
            <a:prstGeom prst="straightConnector1">
              <a:avLst/>
            </a:prstGeom>
            <a:solidFill>
              <a:schemeClr val="accent1"/>
            </a:solidFill>
            <a:ln w="38100" cap="flat" cmpd="sng" algn="ctr">
              <a:solidFill>
                <a:srgbClr val="FFC000"/>
              </a:solidFill>
              <a:prstDash val="solid"/>
              <a:round/>
              <a:headEnd type="none" w="med" len="med"/>
              <a:tailEnd type="triangle"/>
            </a:ln>
            <a:effectLst/>
          </p:spPr>
        </p:cxnSp>
        <p:cxnSp>
          <p:nvCxnSpPr>
            <p:cNvPr id="248" name="Straight Arrow Connector 247"/>
            <p:cNvCxnSpPr/>
            <p:nvPr/>
          </p:nvCxnSpPr>
          <p:spPr bwMode="auto">
            <a:xfrm flipV="1">
              <a:off x="7400963" y="2277799"/>
              <a:ext cx="0" cy="255193"/>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249" name="Straight Arrow Connector 248"/>
            <p:cNvCxnSpPr/>
            <p:nvPr/>
          </p:nvCxnSpPr>
          <p:spPr bwMode="auto">
            <a:xfrm flipV="1">
              <a:off x="7376798" y="1845576"/>
              <a:ext cx="0" cy="255193"/>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grpSp>
        <p:nvGrpSpPr>
          <p:cNvPr id="258" name="Group 257"/>
          <p:cNvGrpSpPr/>
          <p:nvPr/>
        </p:nvGrpSpPr>
        <p:grpSpPr>
          <a:xfrm>
            <a:off x="2651758" y="5245707"/>
            <a:ext cx="1152044" cy="830405"/>
            <a:chOff x="2092832" y="1944649"/>
            <a:chExt cx="1152044" cy="830405"/>
          </a:xfrm>
        </p:grpSpPr>
        <p:grpSp>
          <p:nvGrpSpPr>
            <p:cNvPr id="251" name="Group 250"/>
            <p:cNvGrpSpPr/>
            <p:nvPr/>
          </p:nvGrpSpPr>
          <p:grpSpPr>
            <a:xfrm>
              <a:off x="2092832" y="2364000"/>
              <a:ext cx="1152044" cy="411054"/>
              <a:chOff x="4813082" y="3429000"/>
              <a:chExt cx="1521306" cy="905608"/>
            </a:xfrm>
          </p:grpSpPr>
          <p:cxnSp>
            <p:nvCxnSpPr>
              <p:cNvPr id="253" name="Straight Arrow Connector 252"/>
              <p:cNvCxnSpPr/>
              <p:nvPr/>
            </p:nvCxnSpPr>
            <p:spPr bwMode="auto">
              <a:xfrm flipV="1">
                <a:off x="4813082" y="3429000"/>
                <a:ext cx="0" cy="905608"/>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255" name="Straight Arrow Connector 254"/>
              <p:cNvCxnSpPr/>
              <p:nvPr/>
            </p:nvCxnSpPr>
            <p:spPr bwMode="auto">
              <a:xfrm flipV="1">
                <a:off x="5321092" y="3429000"/>
                <a:ext cx="0" cy="905608"/>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cxnSp>
            <p:nvCxnSpPr>
              <p:cNvPr id="257" name="Straight Arrow Connector 256"/>
              <p:cNvCxnSpPr/>
              <p:nvPr/>
            </p:nvCxnSpPr>
            <p:spPr bwMode="auto">
              <a:xfrm flipV="1">
                <a:off x="5826378" y="3429000"/>
                <a:ext cx="0" cy="905608"/>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259" name="Straight Arrow Connector 258"/>
              <p:cNvCxnSpPr/>
              <p:nvPr/>
            </p:nvCxnSpPr>
            <p:spPr bwMode="auto">
              <a:xfrm flipV="1">
                <a:off x="6334388" y="3429000"/>
                <a:ext cx="0" cy="905608"/>
              </a:xfrm>
              <a:prstGeom prst="straightConnector1">
                <a:avLst/>
              </a:prstGeom>
              <a:solidFill>
                <a:schemeClr val="accent1"/>
              </a:solidFill>
              <a:ln w="38100" cap="flat" cmpd="sng" algn="ctr">
                <a:solidFill>
                  <a:srgbClr val="002060"/>
                </a:solidFill>
                <a:prstDash val="solid"/>
                <a:round/>
                <a:headEnd type="none" w="med" len="med"/>
                <a:tailEnd type="triangle"/>
              </a:ln>
              <a:effectLst/>
            </p:spPr>
          </p:cxnSp>
        </p:grpSp>
        <p:graphicFrame>
          <p:nvGraphicFramePr>
            <p:cNvPr id="284" name="Object 283"/>
            <p:cNvGraphicFramePr>
              <a:graphicFrameLocks noChangeAspect="1"/>
            </p:cNvGraphicFramePr>
            <p:nvPr>
              <p:extLst>
                <p:ext uri="{D42A27DB-BD31-4B8C-83A1-F6EECF244321}">
                  <p14:modId xmlns:p14="http://schemas.microsoft.com/office/powerpoint/2010/main" val="2657112744"/>
                </p:ext>
              </p:extLst>
            </p:nvPr>
          </p:nvGraphicFramePr>
          <p:xfrm>
            <a:off x="2623167" y="1944649"/>
            <a:ext cx="558800" cy="228600"/>
          </p:xfrm>
          <a:graphic>
            <a:graphicData uri="http://schemas.openxmlformats.org/presentationml/2006/ole">
              <mc:AlternateContent xmlns:mc="http://schemas.openxmlformats.org/markup-compatibility/2006">
                <mc:Choice xmlns:v="urn:schemas-microsoft-com:vml" Requires="v">
                  <p:oleObj spid="_x0000_s42431" name="Equation" r:id="rId9" imgW="558720" imgH="228600" progId="Equation.DSMT4">
                    <p:embed/>
                  </p:oleObj>
                </mc:Choice>
                <mc:Fallback>
                  <p:oleObj name="Equation" r:id="rId9" imgW="558720" imgH="228600" progId="Equation.DSMT4">
                    <p:embed/>
                    <p:pic>
                      <p:nvPicPr>
                        <p:cNvPr id="0" name=""/>
                        <p:cNvPicPr/>
                        <p:nvPr/>
                      </p:nvPicPr>
                      <p:blipFill>
                        <a:blip r:embed="rId10"/>
                        <a:stretch>
                          <a:fillRect/>
                        </a:stretch>
                      </p:blipFill>
                      <p:spPr>
                        <a:xfrm>
                          <a:off x="2623167" y="1944649"/>
                          <a:ext cx="558800" cy="228600"/>
                        </a:xfrm>
                        <a:prstGeom prst="rect">
                          <a:avLst/>
                        </a:prstGeom>
                      </p:spPr>
                    </p:pic>
                  </p:oleObj>
                </mc:Fallback>
              </mc:AlternateContent>
            </a:graphicData>
          </a:graphic>
        </p:graphicFrame>
      </p:grpSp>
      <p:grpSp>
        <p:nvGrpSpPr>
          <p:cNvPr id="262" name="Group 261"/>
          <p:cNvGrpSpPr/>
          <p:nvPr/>
        </p:nvGrpSpPr>
        <p:grpSpPr>
          <a:xfrm>
            <a:off x="5257800" y="4239773"/>
            <a:ext cx="823262" cy="1663573"/>
            <a:chOff x="4698874" y="938715"/>
            <a:chExt cx="823262" cy="1663573"/>
          </a:xfrm>
        </p:grpSpPr>
        <p:graphicFrame>
          <p:nvGraphicFramePr>
            <p:cNvPr id="286" name="Object 285"/>
            <p:cNvGraphicFramePr>
              <a:graphicFrameLocks noChangeAspect="1"/>
            </p:cNvGraphicFramePr>
            <p:nvPr>
              <p:extLst>
                <p:ext uri="{D42A27DB-BD31-4B8C-83A1-F6EECF244321}">
                  <p14:modId xmlns:p14="http://schemas.microsoft.com/office/powerpoint/2010/main" val="2547917016"/>
                </p:ext>
              </p:extLst>
            </p:nvPr>
          </p:nvGraphicFramePr>
          <p:xfrm>
            <a:off x="4909525" y="1003570"/>
            <a:ext cx="279400" cy="228600"/>
          </p:xfrm>
          <a:graphic>
            <a:graphicData uri="http://schemas.openxmlformats.org/presentationml/2006/ole">
              <mc:AlternateContent xmlns:mc="http://schemas.openxmlformats.org/markup-compatibility/2006">
                <mc:Choice xmlns:v="urn:schemas-microsoft-com:vml" Requires="v">
                  <p:oleObj spid="_x0000_s42432" name="Equation" r:id="rId11" imgW="279360" imgH="228600" progId="Equation.DSMT4">
                    <p:embed/>
                  </p:oleObj>
                </mc:Choice>
                <mc:Fallback>
                  <p:oleObj name="Equation" r:id="rId11" imgW="279360" imgH="228600" progId="Equation.DSMT4">
                    <p:embed/>
                    <p:pic>
                      <p:nvPicPr>
                        <p:cNvPr id="0" name=""/>
                        <p:cNvPicPr/>
                        <p:nvPr/>
                      </p:nvPicPr>
                      <p:blipFill>
                        <a:blip r:embed="rId12"/>
                        <a:stretch>
                          <a:fillRect/>
                        </a:stretch>
                      </p:blipFill>
                      <p:spPr>
                        <a:xfrm>
                          <a:off x="4909525" y="1003570"/>
                          <a:ext cx="279400" cy="228600"/>
                        </a:xfrm>
                        <a:prstGeom prst="rect">
                          <a:avLst/>
                        </a:prstGeom>
                      </p:spPr>
                    </p:pic>
                  </p:oleObj>
                </mc:Fallback>
              </mc:AlternateContent>
            </a:graphicData>
          </a:graphic>
        </p:graphicFrame>
        <p:graphicFrame>
          <p:nvGraphicFramePr>
            <p:cNvPr id="288" name="Object 287"/>
            <p:cNvGraphicFramePr>
              <a:graphicFrameLocks noChangeAspect="1"/>
            </p:cNvGraphicFramePr>
            <p:nvPr>
              <p:extLst>
                <p:ext uri="{D42A27DB-BD31-4B8C-83A1-F6EECF244321}">
                  <p14:modId xmlns:p14="http://schemas.microsoft.com/office/powerpoint/2010/main" val="4192859764"/>
                </p:ext>
              </p:extLst>
            </p:nvPr>
          </p:nvGraphicFramePr>
          <p:xfrm>
            <a:off x="4854459" y="2373161"/>
            <a:ext cx="304800" cy="228600"/>
          </p:xfrm>
          <a:graphic>
            <a:graphicData uri="http://schemas.openxmlformats.org/presentationml/2006/ole">
              <mc:AlternateContent xmlns:mc="http://schemas.openxmlformats.org/markup-compatibility/2006">
                <mc:Choice xmlns:v="urn:schemas-microsoft-com:vml" Requires="v">
                  <p:oleObj spid="_x0000_s42433" name="Equation" r:id="rId13" imgW="304560" imgH="228600" progId="Equation.DSMT4">
                    <p:embed/>
                  </p:oleObj>
                </mc:Choice>
                <mc:Fallback>
                  <p:oleObj name="Equation" r:id="rId13" imgW="304560" imgH="228600" progId="Equation.DSMT4">
                    <p:embed/>
                    <p:pic>
                      <p:nvPicPr>
                        <p:cNvPr id="0" name=""/>
                        <p:cNvPicPr/>
                        <p:nvPr/>
                      </p:nvPicPr>
                      <p:blipFill>
                        <a:blip r:embed="rId14"/>
                        <a:stretch>
                          <a:fillRect/>
                        </a:stretch>
                      </p:blipFill>
                      <p:spPr>
                        <a:xfrm>
                          <a:off x="4854459" y="2373161"/>
                          <a:ext cx="304800" cy="228600"/>
                        </a:xfrm>
                        <a:prstGeom prst="rect">
                          <a:avLst/>
                        </a:prstGeom>
                      </p:spPr>
                    </p:pic>
                  </p:oleObj>
                </mc:Fallback>
              </mc:AlternateContent>
            </a:graphicData>
          </a:graphic>
        </p:graphicFrame>
        <p:grpSp>
          <p:nvGrpSpPr>
            <p:cNvPr id="289" name="Group 288"/>
            <p:cNvGrpSpPr/>
            <p:nvPr/>
          </p:nvGrpSpPr>
          <p:grpSpPr>
            <a:xfrm>
              <a:off x="4754794" y="938715"/>
              <a:ext cx="767342" cy="267876"/>
              <a:chOff x="4572000" y="3429000"/>
              <a:chExt cx="1013296" cy="905608"/>
            </a:xfrm>
          </p:grpSpPr>
          <p:cxnSp>
            <p:nvCxnSpPr>
              <p:cNvPr id="290" name="Straight Arrow Connector 289"/>
              <p:cNvCxnSpPr/>
              <p:nvPr/>
            </p:nvCxnSpPr>
            <p:spPr bwMode="auto">
              <a:xfrm flipV="1">
                <a:off x="4572000" y="3429000"/>
                <a:ext cx="0" cy="905608"/>
              </a:xfrm>
              <a:prstGeom prst="straightConnector1">
                <a:avLst/>
              </a:prstGeom>
              <a:solidFill>
                <a:schemeClr val="accent1"/>
              </a:solidFill>
              <a:ln w="38100" cap="flat" cmpd="sng" algn="ctr">
                <a:solidFill>
                  <a:srgbClr val="C00000"/>
                </a:solidFill>
                <a:prstDash val="solid"/>
                <a:round/>
                <a:headEnd type="none" w="med" len="med"/>
                <a:tailEnd type="triangle"/>
              </a:ln>
              <a:effectLst/>
            </p:spPr>
          </p:cxnSp>
          <p:cxnSp>
            <p:nvCxnSpPr>
              <p:cNvPr id="292" name="Straight Arrow Connector 291"/>
              <p:cNvCxnSpPr/>
              <p:nvPr/>
            </p:nvCxnSpPr>
            <p:spPr bwMode="auto">
              <a:xfrm flipV="1">
                <a:off x="5585296" y="3429000"/>
                <a:ext cx="0" cy="905608"/>
              </a:xfrm>
              <a:prstGeom prst="straightConnector1">
                <a:avLst/>
              </a:prstGeom>
              <a:solidFill>
                <a:schemeClr val="accent1"/>
              </a:solidFill>
              <a:ln w="38100" cap="flat" cmpd="sng" algn="ctr">
                <a:solidFill>
                  <a:srgbClr val="00B050"/>
                </a:solidFill>
                <a:prstDash val="solid"/>
                <a:round/>
                <a:headEnd type="none" w="med" len="med"/>
                <a:tailEnd type="triangle"/>
              </a:ln>
              <a:effectLst/>
            </p:spPr>
          </p:cxnSp>
        </p:grpSp>
        <p:grpSp>
          <p:nvGrpSpPr>
            <p:cNvPr id="304" name="Group 303"/>
            <p:cNvGrpSpPr/>
            <p:nvPr/>
          </p:nvGrpSpPr>
          <p:grpSpPr>
            <a:xfrm>
              <a:off x="4698874" y="2412953"/>
              <a:ext cx="767342" cy="189335"/>
              <a:chOff x="5321092" y="3429000"/>
              <a:chExt cx="1013296" cy="905608"/>
            </a:xfrm>
          </p:grpSpPr>
          <p:cxnSp>
            <p:nvCxnSpPr>
              <p:cNvPr id="306" name="Straight Arrow Connector 305"/>
              <p:cNvCxnSpPr/>
              <p:nvPr/>
            </p:nvCxnSpPr>
            <p:spPr bwMode="auto">
              <a:xfrm flipV="1">
                <a:off x="5321092" y="3429000"/>
                <a:ext cx="0" cy="905608"/>
              </a:xfrm>
              <a:prstGeom prst="straightConnector1">
                <a:avLst/>
              </a:prstGeom>
              <a:solidFill>
                <a:schemeClr val="accent1"/>
              </a:solidFill>
              <a:ln w="38100" cap="flat" cmpd="sng" algn="ctr">
                <a:solidFill>
                  <a:srgbClr val="FFFF00"/>
                </a:solidFill>
                <a:prstDash val="solid"/>
                <a:round/>
                <a:headEnd type="none" w="med" len="med"/>
                <a:tailEnd type="triangle"/>
              </a:ln>
              <a:effectLst/>
            </p:spPr>
          </p:cxnSp>
          <p:cxnSp>
            <p:nvCxnSpPr>
              <p:cNvPr id="308" name="Straight Arrow Connector 307"/>
              <p:cNvCxnSpPr/>
              <p:nvPr/>
            </p:nvCxnSpPr>
            <p:spPr bwMode="auto">
              <a:xfrm flipV="1">
                <a:off x="6334388" y="3429000"/>
                <a:ext cx="0" cy="905608"/>
              </a:xfrm>
              <a:prstGeom prst="straightConnector1">
                <a:avLst/>
              </a:prstGeom>
              <a:solidFill>
                <a:schemeClr val="accent1"/>
              </a:solidFill>
              <a:ln w="38100" cap="flat" cmpd="sng" algn="ctr">
                <a:solidFill>
                  <a:srgbClr val="002060"/>
                </a:solidFill>
                <a:prstDash val="solid"/>
                <a:round/>
                <a:headEnd type="none" w="med" len="med"/>
                <a:tailEnd type="triangle"/>
              </a:ln>
              <a:effectLst/>
            </p:spPr>
          </p:cxnSp>
        </p:grpSp>
        <p:graphicFrame>
          <p:nvGraphicFramePr>
            <p:cNvPr id="285" name="Object 284"/>
            <p:cNvGraphicFramePr>
              <a:graphicFrameLocks noChangeAspect="1"/>
            </p:cNvGraphicFramePr>
            <p:nvPr>
              <p:extLst>
                <p:ext uri="{D42A27DB-BD31-4B8C-83A1-F6EECF244321}">
                  <p14:modId xmlns:p14="http://schemas.microsoft.com/office/powerpoint/2010/main" val="1201829349"/>
                </p:ext>
              </p:extLst>
            </p:nvPr>
          </p:nvGraphicFramePr>
          <p:xfrm>
            <a:off x="4916953" y="1533858"/>
            <a:ext cx="304800" cy="228600"/>
          </p:xfrm>
          <a:graphic>
            <a:graphicData uri="http://schemas.openxmlformats.org/presentationml/2006/ole">
              <mc:AlternateContent xmlns:mc="http://schemas.openxmlformats.org/markup-compatibility/2006">
                <mc:Choice xmlns:v="urn:schemas-microsoft-com:vml" Requires="v">
                  <p:oleObj spid="_x0000_s42434" name="Equation" r:id="rId15" imgW="304560" imgH="228600" progId="Equation.DSMT4">
                    <p:embed/>
                  </p:oleObj>
                </mc:Choice>
                <mc:Fallback>
                  <p:oleObj name="Equation" r:id="rId15" imgW="304560" imgH="228600" progId="Equation.DSMT4">
                    <p:embed/>
                    <p:pic>
                      <p:nvPicPr>
                        <p:cNvPr id="0" name=""/>
                        <p:cNvPicPr/>
                        <p:nvPr/>
                      </p:nvPicPr>
                      <p:blipFill>
                        <a:blip r:embed="rId16"/>
                        <a:stretch>
                          <a:fillRect/>
                        </a:stretch>
                      </p:blipFill>
                      <p:spPr>
                        <a:xfrm>
                          <a:off x="4916953" y="1533858"/>
                          <a:ext cx="304800" cy="228600"/>
                        </a:xfrm>
                        <a:prstGeom prst="rect">
                          <a:avLst/>
                        </a:prstGeom>
                      </p:spPr>
                    </p:pic>
                  </p:oleObj>
                </mc:Fallback>
              </mc:AlternateContent>
            </a:graphicData>
          </a:graphic>
        </p:graphicFrame>
        <p:graphicFrame>
          <p:nvGraphicFramePr>
            <p:cNvPr id="287" name="Object 286"/>
            <p:cNvGraphicFramePr>
              <a:graphicFrameLocks noChangeAspect="1"/>
            </p:cNvGraphicFramePr>
            <p:nvPr>
              <p:extLst>
                <p:ext uri="{D42A27DB-BD31-4B8C-83A1-F6EECF244321}">
                  <p14:modId xmlns:p14="http://schemas.microsoft.com/office/powerpoint/2010/main" val="1875798180"/>
                </p:ext>
              </p:extLst>
            </p:nvPr>
          </p:nvGraphicFramePr>
          <p:xfrm>
            <a:off x="4875917" y="1908343"/>
            <a:ext cx="304800" cy="228600"/>
          </p:xfrm>
          <a:graphic>
            <a:graphicData uri="http://schemas.openxmlformats.org/presentationml/2006/ole">
              <mc:AlternateContent xmlns:mc="http://schemas.openxmlformats.org/markup-compatibility/2006">
                <mc:Choice xmlns:v="urn:schemas-microsoft-com:vml" Requires="v">
                  <p:oleObj spid="_x0000_s42435" name="Equation" r:id="rId17" imgW="304560" imgH="228600" progId="Equation.DSMT4">
                    <p:embed/>
                  </p:oleObj>
                </mc:Choice>
                <mc:Fallback>
                  <p:oleObj name="Equation" r:id="rId17" imgW="304560" imgH="228600" progId="Equation.DSMT4">
                    <p:embed/>
                    <p:pic>
                      <p:nvPicPr>
                        <p:cNvPr id="0" name=""/>
                        <p:cNvPicPr/>
                        <p:nvPr/>
                      </p:nvPicPr>
                      <p:blipFill>
                        <a:blip r:embed="rId18"/>
                        <a:stretch>
                          <a:fillRect/>
                        </a:stretch>
                      </p:blipFill>
                      <p:spPr>
                        <a:xfrm>
                          <a:off x="4875917" y="1908343"/>
                          <a:ext cx="304800" cy="228600"/>
                        </a:xfrm>
                        <a:prstGeom prst="rect">
                          <a:avLst/>
                        </a:prstGeom>
                      </p:spPr>
                    </p:pic>
                  </p:oleObj>
                </mc:Fallback>
              </mc:AlternateContent>
            </a:graphicData>
          </a:graphic>
        </p:graphicFrame>
        <p:grpSp>
          <p:nvGrpSpPr>
            <p:cNvPr id="294" name="Group 293"/>
            <p:cNvGrpSpPr/>
            <p:nvPr/>
          </p:nvGrpSpPr>
          <p:grpSpPr>
            <a:xfrm>
              <a:off x="4735507" y="1453425"/>
              <a:ext cx="767342" cy="267642"/>
              <a:chOff x="5080010" y="3429000"/>
              <a:chExt cx="1013296" cy="905608"/>
            </a:xfrm>
          </p:grpSpPr>
          <p:cxnSp>
            <p:nvCxnSpPr>
              <p:cNvPr id="296" name="Straight Arrow Connector 295"/>
              <p:cNvCxnSpPr/>
              <p:nvPr/>
            </p:nvCxnSpPr>
            <p:spPr bwMode="auto">
              <a:xfrm flipV="1">
                <a:off x="5080010" y="3429000"/>
                <a:ext cx="0" cy="905608"/>
              </a:xfrm>
              <a:prstGeom prst="straightConnector1">
                <a:avLst/>
              </a:prstGeom>
              <a:solidFill>
                <a:schemeClr val="accent1"/>
              </a:solidFill>
              <a:ln w="38100" cap="flat" cmpd="sng" algn="ctr">
                <a:solidFill>
                  <a:srgbClr val="FFC000"/>
                </a:solidFill>
                <a:prstDash val="solid"/>
                <a:round/>
                <a:headEnd type="none" w="med" len="med"/>
                <a:tailEnd type="triangle"/>
              </a:ln>
              <a:effectLst/>
            </p:spPr>
          </p:cxnSp>
          <p:cxnSp>
            <p:nvCxnSpPr>
              <p:cNvPr id="298" name="Straight Arrow Connector 297"/>
              <p:cNvCxnSpPr/>
              <p:nvPr/>
            </p:nvCxnSpPr>
            <p:spPr bwMode="auto">
              <a:xfrm flipV="1">
                <a:off x="6093306" y="3429000"/>
                <a:ext cx="0" cy="905608"/>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grpSp>
          <p:nvGrpSpPr>
            <p:cNvPr id="299" name="Group 298"/>
            <p:cNvGrpSpPr/>
            <p:nvPr/>
          </p:nvGrpSpPr>
          <p:grpSpPr>
            <a:xfrm>
              <a:off x="4716701" y="1898981"/>
              <a:ext cx="767342" cy="264154"/>
              <a:chOff x="4813082" y="3429000"/>
              <a:chExt cx="1013296" cy="905608"/>
            </a:xfrm>
          </p:grpSpPr>
          <p:cxnSp>
            <p:nvCxnSpPr>
              <p:cNvPr id="300" name="Straight Arrow Connector 299"/>
              <p:cNvCxnSpPr/>
              <p:nvPr/>
            </p:nvCxnSpPr>
            <p:spPr bwMode="auto">
              <a:xfrm flipV="1">
                <a:off x="4813082" y="3429000"/>
                <a:ext cx="0" cy="905608"/>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302" name="Straight Arrow Connector 301"/>
              <p:cNvCxnSpPr/>
              <p:nvPr/>
            </p:nvCxnSpPr>
            <p:spPr bwMode="auto">
              <a:xfrm flipV="1">
                <a:off x="5826378" y="3429000"/>
                <a:ext cx="0" cy="905608"/>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grpSp>
      </p:grpSp>
      <p:grpSp>
        <p:nvGrpSpPr>
          <p:cNvPr id="252" name="Group 251"/>
          <p:cNvGrpSpPr/>
          <p:nvPr/>
        </p:nvGrpSpPr>
        <p:grpSpPr>
          <a:xfrm>
            <a:off x="961158" y="4421265"/>
            <a:ext cx="4443196" cy="1767680"/>
            <a:chOff x="402232" y="1120207"/>
            <a:chExt cx="4443196" cy="1767680"/>
          </a:xfrm>
        </p:grpSpPr>
        <p:sp>
          <p:nvSpPr>
            <p:cNvPr id="325" name="TextBox 324"/>
            <p:cNvSpPr txBox="1"/>
            <p:nvPr/>
          </p:nvSpPr>
          <p:spPr>
            <a:xfrm>
              <a:off x="1210286" y="1980477"/>
              <a:ext cx="1276311" cy="369332"/>
            </a:xfrm>
            <a:prstGeom prst="rect">
              <a:avLst/>
            </a:prstGeom>
            <a:noFill/>
          </p:spPr>
          <p:txBody>
            <a:bodyPr wrap="none" rtlCol="0">
              <a:spAutoFit/>
            </a:bodyPr>
            <a:lstStyle/>
            <a:p>
              <a:r>
                <a:rPr lang="en-US" dirty="0" smtClean="0"/>
                <a:t>FSR</a:t>
              </a:r>
              <a:r>
                <a:rPr lang="en-US" baseline="-25000" dirty="0" smtClean="0"/>
                <a:t>1</a:t>
              </a:r>
              <a:r>
                <a:rPr lang="en-US" dirty="0" smtClean="0"/>
                <a:t> =2</a:t>
              </a:r>
              <a:r>
                <a:rPr lang="el-GR" dirty="0" smtClean="0"/>
                <a:t>Δ</a:t>
              </a:r>
              <a:r>
                <a:rPr lang="en-US" dirty="0" smtClean="0"/>
                <a:t>f</a:t>
              </a:r>
              <a:endParaRPr lang="en-US" dirty="0"/>
            </a:p>
          </p:txBody>
        </p:sp>
        <p:grpSp>
          <p:nvGrpSpPr>
            <p:cNvPr id="70" name="Group 69"/>
            <p:cNvGrpSpPr/>
            <p:nvPr/>
          </p:nvGrpSpPr>
          <p:grpSpPr>
            <a:xfrm>
              <a:off x="402232" y="1120207"/>
              <a:ext cx="4443196" cy="1767680"/>
              <a:chOff x="402232" y="1120207"/>
              <a:chExt cx="4443196" cy="1767680"/>
            </a:xfrm>
          </p:grpSpPr>
          <p:grpSp>
            <p:nvGrpSpPr>
              <p:cNvPr id="108" name="Group 16"/>
              <p:cNvGrpSpPr>
                <a:grpSpLocks/>
              </p:cNvGrpSpPr>
              <p:nvPr/>
            </p:nvGrpSpPr>
            <p:grpSpPr bwMode="auto">
              <a:xfrm>
                <a:off x="3162587" y="2161044"/>
                <a:ext cx="1676400" cy="526745"/>
                <a:chOff x="1440" y="10920"/>
                <a:chExt cx="8235" cy="2047"/>
              </a:xfrm>
            </p:grpSpPr>
            <p:grpSp>
              <p:nvGrpSpPr>
                <p:cNvPr id="109" name="Group 17"/>
                <p:cNvGrpSpPr>
                  <a:grpSpLocks/>
                </p:cNvGrpSpPr>
                <p:nvPr/>
              </p:nvGrpSpPr>
              <p:grpSpPr bwMode="auto">
                <a:xfrm>
                  <a:off x="1440" y="11088"/>
                  <a:ext cx="2736" cy="1008"/>
                  <a:chOff x="1872" y="5040"/>
                  <a:chExt cx="6192" cy="1152"/>
                </a:xfrm>
              </p:grpSpPr>
              <p:grpSp>
                <p:nvGrpSpPr>
                  <p:cNvPr id="125" name="Group 18"/>
                  <p:cNvGrpSpPr>
                    <a:grpSpLocks/>
                  </p:cNvGrpSpPr>
                  <p:nvPr/>
                </p:nvGrpSpPr>
                <p:grpSpPr bwMode="auto">
                  <a:xfrm>
                    <a:off x="1872" y="5040"/>
                    <a:ext cx="6192" cy="432"/>
                    <a:chOff x="1872" y="5040"/>
                    <a:chExt cx="6192" cy="432"/>
                  </a:xfrm>
                </p:grpSpPr>
                <p:sp>
                  <p:nvSpPr>
                    <p:cNvPr id="132" name="Line 19"/>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133" name="Line 20"/>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134" name="Line 21"/>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135" name="Line 22"/>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136" name="Line 23"/>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nvGrpSpPr>
                  <p:cNvPr id="126" name="Group 24"/>
                  <p:cNvGrpSpPr>
                    <a:grpSpLocks/>
                  </p:cNvGrpSpPr>
                  <p:nvPr/>
                </p:nvGrpSpPr>
                <p:grpSpPr bwMode="auto">
                  <a:xfrm flipV="1">
                    <a:off x="1872" y="5760"/>
                    <a:ext cx="6192" cy="432"/>
                    <a:chOff x="1872" y="5040"/>
                    <a:chExt cx="6192" cy="432"/>
                  </a:xfrm>
                </p:grpSpPr>
                <p:sp>
                  <p:nvSpPr>
                    <p:cNvPr id="127" name="Line 25"/>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128" name="Line 26"/>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129" name="Line 27"/>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130" name="Line 28"/>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131" name="Line 29"/>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grpSp>
              <p:nvGrpSpPr>
                <p:cNvPr id="110" name="Group 30"/>
                <p:cNvGrpSpPr>
                  <a:grpSpLocks/>
                </p:cNvGrpSpPr>
                <p:nvPr/>
              </p:nvGrpSpPr>
              <p:grpSpPr bwMode="auto">
                <a:xfrm>
                  <a:off x="6939" y="11089"/>
                  <a:ext cx="2736" cy="1878"/>
                  <a:chOff x="1872" y="5040"/>
                  <a:chExt cx="6192" cy="2146"/>
                </a:xfrm>
              </p:grpSpPr>
              <p:grpSp>
                <p:nvGrpSpPr>
                  <p:cNvPr id="113" name="Group 31"/>
                  <p:cNvGrpSpPr>
                    <a:grpSpLocks/>
                  </p:cNvGrpSpPr>
                  <p:nvPr/>
                </p:nvGrpSpPr>
                <p:grpSpPr bwMode="auto">
                  <a:xfrm>
                    <a:off x="1872" y="5040"/>
                    <a:ext cx="6192" cy="432"/>
                    <a:chOff x="1872" y="5040"/>
                    <a:chExt cx="6192" cy="432"/>
                  </a:xfrm>
                </p:grpSpPr>
                <p:sp>
                  <p:nvSpPr>
                    <p:cNvPr id="120" name="Line 32"/>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121" name="Line 33"/>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122" name="Line 34"/>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123" name="Line 35"/>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124" name="Line 36"/>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nvGrpSpPr>
                  <p:cNvPr id="114" name="Group 37"/>
                  <p:cNvGrpSpPr>
                    <a:grpSpLocks/>
                  </p:cNvGrpSpPr>
                  <p:nvPr/>
                </p:nvGrpSpPr>
                <p:grpSpPr bwMode="auto">
                  <a:xfrm flipV="1">
                    <a:off x="1872" y="5760"/>
                    <a:ext cx="5904" cy="1426"/>
                    <a:chOff x="1872" y="4046"/>
                    <a:chExt cx="5904" cy="1426"/>
                  </a:xfrm>
                </p:grpSpPr>
                <p:sp>
                  <p:nvSpPr>
                    <p:cNvPr id="115" name="Line 38"/>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116" name="Line 39"/>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117" name="Line 40"/>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118" name="Line 41"/>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119" name="Line 42"/>
                    <p:cNvSpPr>
                      <a:spLocks noChangeShapeType="1"/>
                    </p:cNvSpPr>
                    <p:nvPr/>
                  </p:nvSpPr>
                  <p:spPr bwMode="auto">
                    <a:xfrm flipV="1">
                      <a:off x="6192" y="4046"/>
                      <a:ext cx="1584" cy="994"/>
                    </a:xfrm>
                    <a:prstGeom prst="line">
                      <a:avLst/>
                    </a:prstGeom>
                    <a:noFill/>
                    <a:ln w="38100">
                      <a:solidFill>
                        <a:srgbClr val="000000"/>
                      </a:solidFill>
                      <a:round/>
                      <a:headEnd/>
                      <a:tailEnd/>
                    </a:ln>
                  </p:spPr>
                  <p:txBody>
                    <a:bodyPr/>
                    <a:lstStyle/>
                    <a:p>
                      <a:endParaRPr lang="en-US"/>
                    </a:p>
                  </p:txBody>
                </p:sp>
              </p:grpSp>
            </p:grpSp>
            <p:sp>
              <p:nvSpPr>
                <p:cNvPr id="111" name="Line 43"/>
                <p:cNvSpPr>
                  <a:spLocks noChangeShapeType="1"/>
                </p:cNvSpPr>
                <p:nvPr/>
              </p:nvSpPr>
              <p:spPr bwMode="auto">
                <a:xfrm>
                  <a:off x="4176" y="12096"/>
                  <a:ext cx="2763" cy="0"/>
                </a:xfrm>
                <a:prstGeom prst="line">
                  <a:avLst/>
                </a:prstGeom>
                <a:noFill/>
                <a:ln w="38100">
                  <a:solidFill>
                    <a:srgbClr val="000000"/>
                  </a:solidFill>
                  <a:round/>
                  <a:headEnd/>
                  <a:tailEnd/>
                </a:ln>
              </p:spPr>
              <p:txBody>
                <a:bodyPr/>
                <a:lstStyle/>
                <a:p>
                  <a:endParaRPr lang="en-US"/>
                </a:p>
              </p:txBody>
            </p:sp>
            <p:sp>
              <p:nvSpPr>
                <p:cNvPr id="112" name="Freeform 44"/>
                <p:cNvSpPr>
                  <a:spLocks/>
                </p:cNvSpPr>
                <p:nvPr/>
              </p:nvSpPr>
              <p:spPr bwMode="auto">
                <a:xfrm>
                  <a:off x="4176" y="10920"/>
                  <a:ext cx="2763" cy="192"/>
                </a:xfrm>
                <a:custGeom>
                  <a:avLst/>
                  <a:gdLst/>
                  <a:ahLst/>
                  <a:cxnLst>
                    <a:cxn ang="0">
                      <a:pos x="0" y="168"/>
                    </a:cxn>
                    <a:cxn ang="0">
                      <a:pos x="432" y="168"/>
                    </a:cxn>
                    <a:cxn ang="0">
                      <a:pos x="1008" y="24"/>
                    </a:cxn>
                    <a:cxn ang="0">
                      <a:pos x="1872" y="24"/>
                    </a:cxn>
                    <a:cxn ang="0">
                      <a:pos x="2448" y="168"/>
                    </a:cxn>
                    <a:cxn ang="0">
                      <a:pos x="2763" y="168"/>
                    </a:cxn>
                  </a:cxnLst>
                  <a:rect l="0" t="0" r="r" b="b"/>
                  <a:pathLst>
                    <a:path w="2763" h="192">
                      <a:moveTo>
                        <a:pt x="0" y="168"/>
                      </a:moveTo>
                      <a:cubicBezTo>
                        <a:pt x="132" y="180"/>
                        <a:pt x="264" y="192"/>
                        <a:pt x="432" y="168"/>
                      </a:cubicBezTo>
                      <a:cubicBezTo>
                        <a:pt x="600" y="144"/>
                        <a:pt x="768" y="48"/>
                        <a:pt x="1008" y="24"/>
                      </a:cubicBezTo>
                      <a:cubicBezTo>
                        <a:pt x="1248" y="0"/>
                        <a:pt x="1632" y="0"/>
                        <a:pt x="1872" y="24"/>
                      </a:cubicBezTo>
                      <a:cubicBezTo>
                        <a:pt x="2112" y="48"/>
                        <a:pt x="2300" y="144"/>
                        <a:pt x="2448" y="168"/>
                      </a:cubicBezTo>
                      <a:cubicBezTo>
                        <a:pt x="2596" y="192"/>
                        <a:pt x="2679" y="180"/>
                        <a:pt x="2763" y="168"/>
                      </a:cubicBezTo>
                    </a:path>
                  </a:pathLst>
                </a:custGeom>
                <a:noFill/>
                <a:ln w="38100" cmpd="sng">
                  <a:solidFill>
                    <a:srgbClr val="000000"/>
                  </a:solidFill>
                  <a:round/>
                  <a:headEnd/>
                  <a:tailEnd/>
                </a:ln>
              </p:spPr>
              <p:txBody>
                <a:bodyPr/>
                <a:lstStyle/>
                <a:p>
                  <a:endParaRPr lang="en-US"/>
                </a:p>
              </p:txBody>
            </p:sp>
          </p:grpSp>
          <p:grpSp>
            <p:nvGrpSpPr>
              <p:cNvPr id="71" name="Group 59"/>
              <p:cNvGrpSpPr>
                <a:grpSpLocks/>
              </p:cNvGrpSpPr>
              <p:nvPr/>
            </p:nvGrpSpPr>
            <p:grpSpPr bwMode="auto">
              <a:xfrm>
                <a:off x="3169028" y="1120207"/>
                <a:ext cx="1676400" cy="650383"/>
                <a:chOff x="1296" y="135"/>
                <a:chExt cx="3294" cy="1010"/>
              </a:xfrm>
            </p:grpSpPr>
            <p:sp>
              <p:nvSpPr>
                <p:cNvPr id="72" name="Text Box 5"/>
                <p:cNvSpPr txBox="1">
                  <a:spLocks noChangeArrowheads="1"/>
                </p:cNvSpPr>
                <p:nvPr/>
              </p:nvSpPr>
              <p:spPr bwMode="auto">
                <a:xfrm>
                  <a:off x="2593" y="135"/>
                  <a:ext cx="1144" cy="574"/>
                </a:xfrm>
                <a:prstGeom prst="rect">
                  <a:avLst/>
                </a:prstGeom>
                <a:noFill/>
                <a:ln w="9525">
                  <a:noFill/>
                  <a:miter lim="800000"/>
                  <a:headEnd/>
                  <a:tailEnd/>
                </a:ln>
                <a:effectLst/>
              </p:spPr>
              <p:txBody>
                <a:bodyPr wrap="none">
                  <a:spAutoFit/>
                </a:bodyPr>
                <a:lstStyle/>
                <a:p>
                  <a:r>
                    <a:rPr lang="en-US" dirty="0" smtClean="0">
                      <a:sym typeface="Symbol" pitchFamily="18" charset="2"/>
                    </a:rPr>
                    <a:t>2</a:t>
                  </a:r>
                  <a:r>
                    <a:rPr lang="en-US" dirty="0">
                      <a:sym typeface="Symbol" pitchFamily="18" charset="2"/>
                    </a:rPr>
                    <a:t>L</a:t>
                  </a:r>
                  <a:endParaRPr lang="en-US" dirty="0"/>
                </a:p>
              </p:txBody>
            </p:sp>
            <p:grpSp>
              <p:nvGrpSpPr>
                <p:cNvPr id="73" name="Group 16"/>
                <p:cNvGrpSpPr>
                  <a:grpSpLocks/>
                </p:cNvGrpSpPr>
                <p:nvPr/>
              </p:nvGrpSpPr>
              <p:grpSpPr bwMode="auto">
                <a:xfrm>
                  <a:off x="1296" y="462"/>
                  <a:ext cx="3294" cy="683"/>
                  <a:chOff x="1440" y="10388"/>
                  <a:chExt cx="8235" cy="1708"/>
                </a:xfrm>
              </p:grpSpPr>
              <p:grpSp>
                <p:nvGrpSpPr>
                  <p:cNvPr id="74" name="Group 17"/>
                  <p:cNvGrpSpPr>
                    <a:grpSpLocks/>
                  </p:cNvGrpSpPr>
                  <p:nvPr/>
                </p:nvGrpSpPr>
                <p:grpSpPr bwMode="auto">
                  <a:xfrm>
                    <a:off x="1440" y="11088"/>
                    <a:ext cx="2736" cy="1008"/>
                    <a:chOff x="1872" y="5040"/>
                    <a:chExt cx="6192" cy="1152"/>
                  </a:xfrm>
                </p:grpSpPr>
                <p:grpSp>
                  <p:nvGrpSpPr>
                    <p:cNvPr id="90" name="Group 18"/>
                    <p:cNvGrpSpPr>
                      <a:grpSpLocks/>
                    </p:cNvGrpSpPr>
                    <p:nvPr/>
                  </p:nvGrpSpPr>
                  <p:grpSpPr bwMode="auto">
                    <a:xfrm>
                      <a:off x="1872" y="5040"/>
                      <a:ext cx="6192" cy="432"/>
                      <a:chOff x="1872" y="5040"/>
                      <a:chExt cx="6192" cy="432"/>
                    </a:xfrm>
                  </p:grpSpPr>
                  <p:sp>
                    <p:nvSpPr>
                      <p:cNvPr id="97" name="Line 19"/>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98" name="Line 20"/>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99" name="Line 21"/>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100" name="Line 22"/>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101" name="Line 23"/>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nvGrpSpPr>
                    <p:cNvPr id="91" name="Group 24"/>
                    <p:cNvGrpSpPr>
                      <a:grpSpLocks/>
                    </p:cNvGrpSpPr>
                    <p:nvPr/>
                  </p:nvGrpSpPr>
                  <p:grpSpPr bwMode="auto">
                    <a:xfrm flipV="1">
                      <a:off x="1872" y="5760"/>
                      <a:ext cx="6192" cy="432"/>
                      <a:chOff x="1872" y="5040"/>
                      <a:chExt cx="6192" cy="432"/>
                    </a:xfrm>
                  </p:grpSpPr>
                  <p:sp>
                    <p:nvSpPr>
                      <p:cNvPr id="92" name="Line 25"/>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93" name="Line 26"/>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94" name="Line 27"/>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95" name="Line 28"/>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96" name="Line 29"/>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grpSp>
                <p:nvGrpSpPr>
                  <p:cNvPr id="75" name="Group 30"/>
                  <p:cNvGrpSpPr>
                    <a:grpSpLocks/>
                  </p:cNvGrpSpPr>
                  <p:nvPr/>
                </p:nvGrpSpPr>
                <p:grpSpPr bwMode="auto">
                  <a:xfrm>
                    <a:off x="6939" y="10388"/>
                    <a:ext cx="2736" cy="1708"/>
                    <a:chOff x="1872" y="4240"/>
                    <a:chExt cx="6192" cy="1952"/>
                  </a:xfrm>
                </p:grpSpPr>
                <p:grpSp>
                  <p:nvGrpSpPr>
                    <p:cNvPr id="78" name="Group 31"/>
                    <p:cNvGrpSpPr>
                      <a:grpSpLocks/>
                    </p:cNvGrpSpPr>
                    <p:nvPr/>
                  </p:nvGrpSpPr>
                  <p:grpSpPr bwMode="auto">
                    <a:xfrm>
                      <a:off x="1872" y="4240"/>
                      <a:ext cx="5616" cy="1232"/>
                      <a:chOff x="1872" y="4240"/>
                      <a:chExt cx="5616" cy="1232"/>
                    </a:xfrm>
                  </p:grpSpPr>
                  <p:sp>
                    <p:nvSpPr>
                      <p:cNvPr id="85" name="Line 32"/>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86" name="Line 33"/>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87" name="Line 34"/>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88" name="Line 35"/>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89" name="Line 36"/>
                      <p:cNvSpPr>
                        <a:spLocks noChangeShapeType="1"/>
                      </p:cNvSpPr>
                      <p:nvPr/>
                    </p:nvSpPr>
                    <p:spPr bwMode="auto">
                      <a:xfrm flipV="1">
                        <a:off x="6192" y="4240"/>
                        <a:ext cx="1296" cy="800"/>
                      </a:xfrm>
                      <a:prstGeom prst="line">
                        <a:avLst/>
                      </a:prstGeom>
                      <a:noFill/>
                      <a:ln w="38100">
                        <a:solidFill>
                          <a:srgbClr val="000000"/>
                        </a:solidFill>
                        <a:round/>
                        <a:headEnd/>
                        <a:tailEnd/>
                      </a:ln>
                    </p:spPr>
                    <p:txBody>
                      <a:bodyPr/>
                      <a:lstStyle/>
                      <a:p>
                        <a:endParaRPr lang="en-US"/>
                      </a:p>
                    </p:txBody>
                  </p:sp>
                </p:grpSp>
                <p:grpSp>
                  <p:nvGrpSpPr>
                    <p:cNvPr id="79" name="Group 37"/>
                    <p:cNvGrpSpPr>
                      <a:grpSpLocks/>
                    </p:cNvGrpSpPr>
                    <p:nvPr/>
                  </p:nvGrpSpPr>
                  <p:grpSpPr bwMode="auto">
                    <a:xfrm flipV="1">
                      <a:off x="1872" y="5760"/>
                      <a:ext cx="6192" cy="432"/>
                      <a:chOff x="1872" y="5040"/>
                      <a:chExt cx="6192" cy="432"/>
                    </a:xfrm>
                  </p:grpSpPr>
                  <p:sp>
                    <p:nvSpPr>
                      <p:cNvPr id="80" name="Line 38"/>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81" name="Line 39"/>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82" name="Line 40"/>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83" name="Line 41"/>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84" name="Line 42"/>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sp>
                <p:nvSpPr>
                  <p:cNvPr id="76" name="Line 43"/>
                  <p:cNvSpPr>
                    <a:spLocks noChangeShapeType="1"/>
                  </p:cNvSpPr>
                  <p:nvPr/>
                </p:nvSpPr>
                <p:spPr bwMode="auto">
                  <a:xfrm>
                    <a:off x="4176" y="12096"/>
                    <a:ext cx="2763" cy="0"/>
                  </a:xfrm>
                  <a:prstGeom prst="line">
                    <a:avLst/>
                  </a:prstGeom>
                  <a:noFill/>
                  <a:ln w="38100">
                    <a:solidFill>
                      <a:srgbClr val="000000"/>
                    </a:solidFill>
                    <a:round/>
                    <a:headEnd/>
                    <a:tailEnd/>
                  </a:ln>
                </p:spPr>
                <p:txBody>
                  <a:bodyPr/>
                  <a:lstStyle/>
                  <a:p>
                    <a:endParaRPr lang="en-US"/>
                  </a:p>
                </p:txBody>
              </p:sp>
              <p:sp>
                <p:nvSpPr>
                  <p:cNvPr id="77" name="Freeform 44"/>
                  <p:cNvSpPr>
                    <a:spLocks/>
                  </p:cNvSpPr>
                  <p:nvPr/>
                </p:nvSpPr>
                <p:spPr bwMode="auto">
                  <a:xfrm>
                    <a:off x="4176" y="10920"/>
                    <a:ext cx="2763" cy="192"/>
                  </a:xfrm>
                  <a:custGeom>
                    <a:avLst/>
                    <a:gdLst/>
                    <a:ahLst/>
                    <a:cxnLst>
                      <a:cxn ang="0">
                        <a:pos x="0" y="168"/>
                      </a:cxn>
                      <a:cxn ang="0">
                        <a:pos x="432" y="168"/>
                      </a:cxn>
                      <a:cxn ang="0">
                        <a:pos x="1008" y="24"/>
                      </a:cxn>
                      <a:cxn ang="0">
                        <a:pos x="1872" y="24"/>
                      </a:cxn>
                      <a:cxn ang="0">
                        <a:pos x="2448" y="168"/>
                      </a:cxn>
                      <a:cxn ang="0">
                        <a:pos x="2763" y="168"/>
                      </a:cxn>
                    </a:cxnLst>
                    <a:rect l="0" t="0" r="r" b="b"/>
                    <a:pathLst>
                      <a:path w="2763" h="192">
                        <a:moveTo>
                          <a:pt x="0" y="168"/>
                        </a:moveTo>
                        <a:cubicBezTo>
                          <a:pt x="132" y="180"/>
                          <a:pt x="264" y="192"/>
                          <a:pt x="432" y="168"/>
                        </a:cubicBezTo>
                        <a:cubicBezTo>
                          <a:pt x="600" y="144"/>
                          <a:pt x="768" y="48"/>
                          <a:pt x="1008" y="24"/>
                        </a:cubicBezTo>
                        <a:cubicBezTo>
                          <a:pt x="1248" y="0"/>
                          <a:pt x="1632" y="0"/>
                          <a:pt x="1872" y="24"/>
                        </a:cubicBezTo>
                        <a:cubicBezTo>
                          <a:pt x="2112" y="48"/>
                          <a:pt x="2300" y="144"/>
                          <a:pt x="2448" y="168"/>
                        </a:cubicBezTo>
                        <a:cubicBezTo>
                          <a:pt x="2596" y="192"/>
                          <a:pt x="2679" y="180"/>
                          <a:pt x="2763" y="168"/>
                        </a:cubicBezTo>
                      </a:path>
                    </a:pathLst>
                  </a:custGeom>
                  <a:noFill/>
                  <a:ln w="38100" cmpd="sng">
                    <a:solidFill>
                      <a:srgbClr val="000000"/>
                    </a:solidFill>
                    <a:round/>
                    <a:headEnd/>
                    <a:tailEnd/>
                  </a:ln>
                </p:spPr>
                <p:txBody>
                  <a:bodyPr/>
                  <a:lstStyle/>
                  <a:p>
                    <a:endParaRPr lang="en-US"/>
                  </a:p>
                </p:txBody>
              </p:sp>
            </p:grpSp>
          </p:grpSp>
          <p:sp>
            <p:nvSpPr>
              <p:cNvPr id="102" name="Line 43"/>
              <p:cNvSpPr>
                <a:spLocks noChangeShapeType="1"/>
              </p:cNvSpPr>
              <p:nvPr/>
            </p:nvSpPr>
            <p:spPr bwMode="auto">
              <a:xfrm>
                <a:off x="2606564" y="1510964"/>
                <a:ext cx="562464" cy="0"/>
              </a:xfrm>
              <a:prstGeom prst="line">
                <a:avLst/>
              </a:prstGeom>
              <a:noFill/>
              <a:ln w="38100">
                <a:solidFill>
                  <a:srgbClr val="000000"/>
                </a:solidFill>
                <a:round/>
                <a:headEnd/>
                <a:tailEnd/>
              </a:ln>
            </p:spPr>
            <p:txBody>
              <a:bodyPr/>
              <a:lstStyle/>
              <a:p>
                <a:endParaRPr lang="en-US"/>
              </a:p>
            </p:txBody>
          </p:sp>
          <p:sp>
            <p:nvSpPr>
              <p:cNvPr id="103" name="Line 43"/>
              <p:cNvSpPr>
                <a:spLocks noChangeShapeType="1"/>
              </p:cNvSpPr>
              <p:nvPr/>
            </p:nvSpPr>
            <p:spPr bwMode="auto">
              <a:xfrm>
                <a:off x="2606564" y="2201351"/>
                <a:ext cx="562464" cy="0"/>
              </a:xfrm>
              <a:prstGeom prst="line">
                <a:avLst/>
              </a:prstGeom>
              <a:noFill/>
              <a:ln w="38100">
                <a:solidFill>
                  <a:srgbClr val="000000"/>
                </a:solidFill>
                <a:round/>
                <a:headEnd/>
                <a:tailEnd/>
              </a:ln>
            </p:spPr>
            <p:txBody>
              <a:bodyPr/>
              <a:lstStyle/>
              <a:p>
                <a:endParaRPr lang="en-US"/>
              </a:p>
            </p:txBody>
          </p:sp>
          <p:grpSp>
            <p:nvGrpSpPr>
              <p:cNvPr id="37" name="Group 36"/>
              <p:cNvGrpSpPr/>
              <p:nvPr/>
            </p:nvGrpSpPr>
            <p:grpSpPr>
              <a:xfrm>
                <a:off x="402232" y="1248128"/>
                <a:ext cx="2222004" cy="969393"/>
                <a:chOff x="402232" y="1248128"/>
                <a:chExt cx="2222004" cy="969393"/>
              </a:xfrm>
            </p:grpSpPr>
            <p:grpSp>
              <p:nvGrpSpPr>
                <p:cNvPr id="5" name="Group 59"/>
                <p:cNvGrpSpPr>
                  <a:grpSpLocks/>
                </p:cNvGrpSpPr>
                <p:nvPr/>
              </p:nvGrpSpPr>
              <p:grpSpPr bwMode="auto">
                <a:xfrm>
                  <a:off x="964696" y="1248128"/>
                  <a:ext cx="1659540" cy="969393"/>
                  <a:chOff x="1296" y="135"/>
                  <a:chExt cx="3187" cy="1313"/>
                </a:xfrm>
              </p:grpSpPr>
              <p:sp>
                <p:nvSpPr>
                  <p:cNvPr id="6" name="Text Box 5"/>
                  <p:cNvSpPr txBox="1">
                    <a:spLocks noChangeArrowheads="1"/>
                  </p:cNvSpPr>
                  <p:nvPr/>
                </p:nvSpPr>
                <p:spPr bwMode="auto">
                  <a:xfrm>
                    <a:off x="2593" y="135"/>
                    <a:ext cx="1118" cy="500"/>
                  </a:xfrm>
                  <a:prstGeom prst="rect">
                    <a:avLst/>
                  </a:prstGeom>
                  <a:noFill/>
                  <a:ln w="9525">
                    <a:noFill/>
                    <a:miter lim="800000"/>
                    <a:headEnd/>
                    <a:tailEnd/>
                  </a:ln>
                  <a:effectLst/>
                </p:spPr>
                <p:txBody>
                  <a:bodyPr wrap="none">
                    <a:spAutoFit/>
                  </a:bodyPr>
                  <a:lstStyle/>
                  <a:p>
                    <a:r>
                      <a:rPr lang="en-US" dirty="0" smtClean="0">
                        <a:sym typeface="Symbol" pitchFamily="18" charset="2"/>
                      </a:rPr>
                      <a:t>4</a:t>
                    </a:r>
                    <a:r>
                      <a:rPr lang="en-US" dirty="0">
                        <a:sym typeface="Symbol" pitchFamily="18" charset="2"/>
                      </a:rPr>
                      <a:t>L</a:t>
                    </a:r>
                    <a:endParaRPr lang="en-US" dirty="0"/>
                  </a:p>
                </p:txBody>
              </p:sp>
              <p:grpSp>
                <p:nvGrpSpPr>
                  <p:cNvPr id="8" name="Group 16"/>
                  <p:cNvGrpSpPr>
                    <a:grpSpLocks/>
                  </p:cNvGrpSpPr>
                  <p:nvPr/>
                </p:nvGrpSpPr>
                <p:grpSpPr bwMode="auto">
                  <a:xfrm>
                    <a:off x="1296" y="491"/>
                    <a:ext cx="3187" cy="957"/>
                    <a:chOff x="1440" y="10464"/>
                    <a:chExt cx="7968" cy="2394"/>
                  </a:xfrm>
                </p:grpSpPr>
                <p:grpSp>
                  <p:nvGrpSpPr>
                    <p:cNvPr id="9" name="Group 17"/>
                    <p:cNvGrpSpPr>
                      <a:grpSpLocks/>
                    </p:cNvGrpSpPr>
                    <p:nvPr/>
                  </p:nvGrpSpPr>
                  <p:grpSpPr bwMode="auto">
                    <a:xfrm>
                      <a:off x="1440" y="11088"/>
                      <a:ext cx="2736" cy="1008"/>
                      <a:chOff x="1872" y="5040"/>
                      <a:chExt cx="6192" cy="1152"/>
                    </a:xfrm>
                  </p:grpSpPr>
                  <p:grpSp>
                    <p:nvGrpSpPr>
                      <p:cNvPr id="25" name="Group 18"/>
                      <p:cNvGrpSpPr>
                        <a:grpSpLocks/>
                      </p:cNvGrpSpPr>
                      <p:nvPr/>
                    </p:nvGrpSpPr>
                    <p:grpSpPr bwMode="auto">
                      <a:xfrm>
                        <a:off x="1872" y="5040"/>
                        <a:ext cx="6192" cy="432"/>
                        <a:chOff x="1872" y="5040"/>
                        <a:chExt cx="6192" cy="432"/>
                      </a:xfrm>
                    </p:grpSpPr>
                    <p:sp>
                      <p:nvSpPr>
                        <p:cNvPr id="32" name="Line 19"/>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33" name="Line 20"/>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34" name="Line 21"/>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35" name="Line 22"/>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36" name="Line 23"/>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nvGrpSpPr>
                      <p:cNvPr id="26" name="Group 24"/>
                      <p:cNvGrpSpPr>
                        <a:grpSpLocks/>
                      </p:cNvGrpSpPr>
                      <p:nvPr/>
                    </p:nvGrpSpPr>
                    <p:grpSpPr bwMode="auto">
                      <a:xfrm flipV="1">
                        <a:off x="1872" y="5760"/>
                        <a:ext cx="6192" cy="432"/>
                        <a:chOff x="1872" y="5040"/>
                        <a:chExt cx="6192" cy="432"/>
                      </a:xfrm>
                    </p:grpSpPr>
                    <p:sp>
                      <p:nvSpPr>
                        <p:cNvPr id="27" name="Line 25"/>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28" name="Line 26"/>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29" name="Line 27"/>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30" name="Line 28"/>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31" name="Line 29"/>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grpSp>
                  <p:nvGrpSpPr>
                    <p:cNvPr id="10" name="Group 30"/>
                    <p:cNvGrpSpPr>
                      <a:grpSpLocks/>
                    </p:cNvGrpSpPr>
                    <p:nvPr/>
                  </p:nvGrpSpPr>
                  <p:grpSpPr bwMode="auto">
                    <a:xfrm>
                      <a:off x="6939" y="10464"/>
                      <a:ext cx="2469" cy="2394"/>
                      <a:chOff x="1872" y="4325"/>
                      <a:chExt cx="5587" cy="2735"/>
                    </a:xfrm>
                  </p:grpSpPr>
                  <p:grpSp>
                    <p:nvGrpSpPr>
                      <p:cNvPr id="13" name="Group 31"/>
                      <p:cNvGrpSpPr>
                        <a:grpSpLocks/>
                      </p:cNvGrpSpPr>
                      <p:nvPr/>
                    </p:nvGrpSpPr>
                    <p:grpSpPr bwMode="auto">
                      <a:xfrm>
                        <a:off x="1872" y="4325"/>
                        <a:ext cx="5395" cy="1147"/>
                        <a:chOff x="1872" y="4325"/>
                        <a:chExt cx="5395" cy="1147"/>
                      </a:xfrm>
                    </p:grpSpPr>
                    <p:sp>
                      <p:nvSpPr>
                        <p:cNvPr id="20" name="Line 32"/>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21" name="Line 33"/>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22" name="Line 34"/>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23" name="Line 35"/>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24" name="Line 36"/>
                        <p:cNvSpPr>
                          <a:spLocks noChangeShapeType="1"/>
                        </p:cNvSpPr>
                        <p:nvPr/>
                      </p:nvSpPr>
                      <p:spPr bwMode="auto">
                        <a:xfrm flipV="1">
                          <a:off x="6192" y="4325"/>
                          <a:ext cx="1075" cy="715"/>
                        </a:xfrm>
                        <a:prstGeom prst="line">
                          <a:avLst/>
                        </a:prstGeom>
                        <a:noFill/>
                        <a:ln w="38100">
                          <a:solidFill>
                            <a:srgbClr val="000000"/>
                          </a:solidFill>
                          <a:round/>
                          <a:headEnd/>
                          <a:tailEnd/>
                        </a:ln>
                      </p:spPr>
                      <p:txBody>
                        <a:bodyPr/>
                        <a:lstStyle/>
                        <a:p>
                          <a:endParaRPr lang="en-US"/>
                        </a:p>
                      </p:txBody>
                    </p:sp>
                  </p:grpSp>
                  <p:grpSp>
                    <p:nvGrpSpPr>
                      <p:cNvPr id="14" name="Group 37"/>
                      <p:cNvGrpSpPr>
                        <a:grpSpLocks/>
                      </p:cNvGrpSpPr>
                      <p:nvPr/>
                    </p:nvGrpSpPr>
                    <p:grpSpPr bwMode="auto">
                      <a:xfrm flipV="1">
                        <a:off x="1872" y="5760"/>
                        <a:ext cx="5587" cy="1300"/>
                        <a:chOff x="1872" y="4172"/>
                        <a:chExt cx="5587" cy="1300"/>
                      </a:xfrm>
                    </p:grpSpPr>
                    <p:sp>
                      <p:nvSpPr>
                        <p:cNvPr id="15" name="Line 38"/>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16" name="Line 39"/>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17" name="Line 40"/>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18" name="Line 41"/>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19" name="Line 42"/>
                        <p:cNvSpPr>
                          <a:spLocks noChangeShapeType="1"/>
                        </p:cNvSpPr>
                        <p:nvPr/>
                      </p:nvSpPr>
                      <p:spPr bwMode="auto">
                        <a:xfrm flipV="1">
                          <a:off x="6192" y="4172"/>
                          <a:ext cx="1267" cy="868"/>
                        </a:xfrm>
                        <a:prstGeom prst="line">
                          <a:avLst/>
                        </a:prstGeom>
                        <a:noFill/>
                        <a:ln w="38100">
                          <a:solidFill>
                            <a:srgbClr val="000000"/>
                          </a:solidFill>
                          <a:round/>
                          <a:headEnd/>
                          <a:tailEnd/>
                        </a:ln>
                      </p:spPr>
                      <p:txBody>
                        <a:bodyPr/>
                        <a:lstStyle/>
                        <a:p>
                          <a:endParaRPr lang="en-US"/>
                        </a:p>
                      </p:txBody>
                    </p:sp>
                  </p:grpSp>
                </p:grpSp>
                <p:sp>
                  <p:nvSpPr>
                    <p:cNvPr id="11" name="Line 43"/>
                    <p:cNvSpPr>
                      <a:spLocks noChangeShapeType="1"/>
                    </p:cNvSpPr>
                    <p:nvPr/>
                  </p:nvSpPr>
                  <p:spPr bwMode="auto">
                    <a:xfrm>
                      <a:off x="4176" y="12096"/>
                      <a:ext cx="2763" cy="0"/>
                    </a:xfrm>
                    <a:prstGeom prst="line">
                      <a:avLst/>
                    </a:prstGeom>
                    <a:noFill/>
                    <a:ln w="38100">
                      <a:solidFill>
                        <a:srgbClr val="000000"/>
                      </a:solidFill>
                      <a:round/>
                      <a:headEnd/>
                      <a:tailEnd/>
                    </a:ln>
                  </p:spPr>
                  <p:txBody>
                    <a:bodyPr/>
                    <a:lstStyle/>
                    <a:p>
                      <a:endParaRPr lang="en-US"/>
                    </a:p>
                  </p:txBody>
                </p:sp>
                <p:sp>
                  <p:nvSpPr>
                    <p:cNvPr id="12" name="Freeform 44"/>
                    <p:cNvSpPr>
                      <a:spLocks/>
                    </p:cNvSpPr>
                    <p:nvPr/>
                  </p:nvSpPr>
                  <p:spPr bwMode="auto">
                    <a:xfrm>
                      <a:off x="4176" y="10920"/>
                      <a:ext cx="2763" cy="192"/>
                    </a:xfrm>
                    <a:custGeom>
                      <a:avLst/>
                      <a:gdLst/>
                      <a:ahLst/>
                      <a:cxnLst>
                        <a:cxn ang="0">
                          <a:pos x="0" y="168"/>
                        </a:cxn>
                        <a:cxn ang="0">
                          <a:pos x="432" y="168"/>
                        </a:cxn>
                        <a:cxn ang="0">
                          <a:pos x="1008" y="24"/>
                        </a:cxn>
                        <a:cxn ang="0">
                          <a:pos x="1872" y="24"/>
                        </a:cxn>
                        <a:cxn ang="0">
                          <a:pos x="2448" y="168"/>
                        </a:cxn>
                        <a:cxn ang="0">
                          <a:pos x="2763" y="168"/>
                        </a:cxn>
                      </a:cxnLst>
                      <a:rect l="0" t="0" r="r" b="b"/>
                      <a:pathLst>
                        <a:path w="2763" h="192">
                          <a:moveTo>
                            <a:pt x="0" y="168"/>
                          </a:moveTo>
                          <a:cubicBezTo>
                            <a:pt x="132" y="180"/>
                            <a:pt x="264" y="192"/>
                            <a:pt x="432" y="168"/>
                          </a:cubicBezTo>
                          <a:cubicBezTo>
                            <a:pt x="600" y="144"/>
                            <a:pt x="768" y="48"/>
                            <a:pt x="1008" y="24"/>
                          </a:cubicBezTo>
                          <a:cubicBezTo>
                            <a:pt x="1248" y="0"/>
                            <a:pt x="1632" y="0"/>
                            <a:pt x="1872" y="24"/>
                          </a:cubicBezTo>
                          <a:cubicBezTo>
                            <a:pt x="2112" y="48"/>
                            <a:pt x="2300" y="144"/>
                            <a:pt x="2448" y="168"/>
                          </a:cubicBezTo>
                          <a:cubicBezTo>
                            <a:pt x="2596" y="192"/>
                            <a:pt x="2679" y="180"/>
                            <a:pt x="2763" y="168"/>
                          </a:cubicBezTo>
                        </a:path>
                      </a:pathLst>
                    </a:custGeom>
                    <a:noFill/>
                    <a:ln w="38100" cmpd="sng">
                      <a:solidFill>
                        <a:srgbClr val="000000"/>
                      </a:solidFill>
                      <a:round/>
                      <a:headEnd/>
                      <a:tailEnd/>
                    </a:ln>
                  </p:spPr>
                  <p:txBody>
                    <a:bodyPr/>
                    <a:lstStyle/>
                    <a:p>
                      <a:endParaRPr lang="en-US"/>
                    </a:p>
                  </p:txBody>
                </p:sp>
              </p:grpSp>
            </p:grpSp>
            <p:sp>
              <p:nvSpPr>
                <p:cNvPr id="282" name="Line 43"/>
                <p:cNvSpPr>
                  <a:spLocks noChangeShapeType="1"/>
                </p:cNvSpPr>
                <p:nvPr/>
              </p:nvSpPr>
              <p:spPr bwMode="auto">
                <a:xfrm>
                  <a:off x="402232" y="1695129"/>
                  <a:ext cx="562464" cy="0"/>
                </a:xfrm>
                <a:prstGeom prst="line">
                  <a:avLst/>
                </a:prstGeom>
                <a:noFill/>
                <a:ln w="38100">
                  <a:solidFill>
                    <a:srgbClr val="000000"/>
                  </a:solidFill>
                  <a:round/>
                  <a:headEnd/>
                  <a:tailEnd/>
                </a:ln>
              </p:spPr>
              <p:txBody>
                <a:bodyPr/>
                <a:lstStyle/>
                <a:p>
                  <a:endParaRPr lang="en-US"/>
                </a:p>
              </p:txBody>
            </p:sp>
          </p:grpSp>
          <p:sp>
            <p:nvSpPr>
              <p:cNvPr id="326" name="TextBox 325"/>
              <p:cNvSpPr txBox="1"/>
              <p:nvPr/>
            </p:nvSpPr>
            <p:spPr>
              <a:xfrm>
                <a:off x="3427443" y="2518555"/>
                <a:ext cx="1276311" cy="369332"/>
              </a:xfrm>
              <a:prstGeom prst="rect">
                <a:avLst/>
              </a:prstGeom>
              <a:noFill/>
            </p:spPr>
            <p:txBody>
              <a:bodyPr wrap="none" rtlCol="0">
                <a:spAutoFit/>
              </a:bodyPr>
              <a:lstStyle/>
              <a:p>
                <a:r>
                  <a:rPr lang="en-US" dirty="0" smtClean="0"/>
                  <a:t>FSR</a:t>
                </a:r>
                <a:r>
                  <a:rPr lang="en-US" baseline="-25000" dirty="0"/>
                  <a:t>2</a:t>
                </a:r>
                <a:r>
                  <a:rPr lang="en-US" dirty="0" smtClean="0"/>
                  <a:t> =4</a:t>
                </a:r>
                <a:r>
                  <a:rPr lang="el-GR" dirty="0" smtClean="0"/>
                  <a:t>Δ</a:t>
                </a:r>
                <a:r>
                  <a:rPr lang="en-US" dirty="0" smtClean="0"/>
                  <a:t>f</a:t>
                </a:r>
                <a:endParaRPr lang="en-US" dirty="0"/>
              </a:p>
            </p:txBody>
          </p:sp>
        </p:grpSp>
      </p:grpSp>
      <p:grpSp>
        <p:nvGrpSpPr>
          <p:cNvPr id="242" name="Group 241"/>
          <p:cNvGrpSpPr/>
          <p:nvPr/>
        </p:nvGrpSpPr>
        <p:grpSpPr>
          <a:xfrm>
            <a:off x="5346103" y="4150655"/>
            <a:ext cx="2271209" cy="2589465"/>
            <a:chOff x="4787177" y="849597"/>
            <a:chExt cx="2271209" cy="2589465"/>
          </a:xfrm>
        </p:grpSpPr>
        <p:sp>
          <p:nvSpPr>
            <p:cNvPr id="231" name="Text Box 5"/>
            <p:cNvSpPr txBox="1">
              <a:spLocks noChangeArrowheads="1"/>
            </p:cNvSpPr>
            <p:nvPr/>
          </p:nvSpPr>
          <p:spPr bwMode="auto">
            <a:xfrm>
              <a:off x="6003437" y="849597"/>
              <a:ext cx="453970" cy="369332"/>
            </a:xfrm>
            <a:prstGeom prst="rect">
              <a:avLst/>
            </a:prstGeom>
            <a:noFill/>
            <a:ln w="9525">
              <a:noFill/>
              <a:miter lim="800000"/>
              <a:headEnd/>
              <a:tailEnd/>
            </a:ln>
            <a:effectLst/>
          </p:spPr>
          <p:txBody>
            <a:bodyPr wrap="none">
              <a:spAutoFit/>
            </a:bodyPr>
            <a:lstStyle/>
            <a:p>
              <a:r>
                <a:rPr lang="en-US" dirty="0" smtClean="0">
                  <a:sym typeface="Symbol" pitchFamily="18" charset="2"/>
                </a:rPr>
                <a:t></a:t>
              </a:r>
              <a:r>
                <a:rPr lang="en-US" dirty="0">
                  <a:sym typeface="Symbol" pitchFamily="18" charset="2"/>
                </a:rPr>
                <a:t>L</a:t>
              </a:r>
              <a:endParaRPr lang="en-US" dirty="0"/>
            </a:p>
          </p:txBody>
        </p:sp>
        <p:grpSp>
          <p:nvGrpSpPr>
            <p:cNvPr id="232" name="Group 231"/>
            <p:cNvGrpSpPr/>
            <p:nvPr/>
          </p:nvGrpSpPr>
          <p:grpSpPr>
            <a:xfrm>
              <a:off x="4787177" y="946696"/>
              <a:ext cx="2271209" cy="2492366"/>
              <a:chOff x="4787177" y="946696"/>
              <a:chExt cx="2271209" cy="2492366"/>
            </a:xfrm>
          </p:grpSpPr>
          <p:sp>
            <p:nvSpPr>
              <p:cNvPr id="69" name="Line 43"/>
              <p:cNvSpPr>
                <a:spLocks noChangeShapeType="1"/>
              </p:cNvSpPr>
              <p:nvPr/>
            </p:nvSpPr>
            <p:spPr bwMode="auto">
              <a:xfrm>
                <a:off x="4787177" y="1330777"/>
                <a:ext cx="562464" cy="0"/>
              </a:xfrm>
              <a:prstGeom prst="line">
                <a:avLst/>
              </a:prstGeom>
              <a:noFill/>
              <a:ln w="38100">
                <a:solidFill>
                  <a:srgbClr val="000000"/>
                </a:solidFill>
                <a:round/>
                <a:headEnd/>
                <a:tailEnd/>
              </a:ln>
            </p:spPr>
            <p:txBody>
              <a:bodyPr/>
              <a:lstStyle/>
              <a:p>
                <a:endParaRPr lang="en-US"/>
              </a:p>
            </p:txBody>
          </p:sp>
          <p:grpSp>
            <p:nvGrpSpPr>
              <p:cNvPr id="38" name="Group 59"/>
              <p:cNvGrpSpPr>
                <a:grpSpLocks/>
              </p:cNvGrpSpPr>
              <p:nvPr/>
            </p:nvGrpSpPr>
            <p:grpSpPr bwMode="auto">
              <a:xfrm>
                <a:off x="5349641" y="2288077"/>
                <a:ext cx="1676400" cy="648451"/>
                <a:chOff x="1296" y="135"/>
                <a:chExt cx="3294" cy="1007"/>
              </a:xfrm>
            </p:grpSpPr>
            <p:sp>
              <p:nvSpPr>
                <p:cNvPr id="39" name="Text Box 5"/>
                <p:cNvSpPr txBox="1">
                  <a:spLocks noChangeArrowheads="1"/>
                </p:cNvSpPr>
                <p:nvPr/>
              </p:nvSpPr>
              <p:spPr bwMode="auto">
                <a:xfrm>
                  <a:off x="2593" y="135"/>
                  <a:ext cx="363" cy="574"/>
                </a:xfrm>
                <a:prstGeom prst="rect">
                  <a:avLst/>
                </a:prstGeom>
                <a:noFill/>
                <a:ln w="9525">
                  <a:noFill/>
                  <a:miter lim="800000"/>
                  <a:headEnd/>
                  <a:tailEnd/>
                </a:ln>
                <a:effectLst/>
              </p:spPr>
              <p:txBody>
                <a:bodyPr wrap="none">
                  <a:spAutoFit/>
                </a:bodyPr>
                <a:lstStyle/>
                <a:p>
                  <a:endParaRPr lang="en-US" dirty="0"/>
                </a:p>
              </p:txBody>
            </p:sp>
            <p:grpSp>
              <p:nvGrpSpPr>
                <p:cNvPr id="40" name="Group 16"/>
                <p:cNvGrpSpPr>
                  <a:grpSpLocks/>
                </p:cNvGrpSpPr>
                <p:nvPr/>
              </p:nvGrpSpPr>
              <p:grpSpPr bwMode="auto">
                <a:xfrm>
                  <a:off x="1296" y="672"/>
                  <a:ext cx="3294" cy="470"/>
                  <a:chOff x="1440" y="10920"/>
                  <a:chExt cx="8235" cy="1176"/>
                </a:xfrm>
              </p:grpSpPr>
              <p:grpSp>
                <p:nvGrpSpPr>
                  <p:cNvPr id="41" name="Group 17"/>
                  <p:cNvGrpSpPr>
                    <a:grpSpLocks/>
                  </p:cNvGrpSpPr>
                  <p:nvPr/>
                </p:nvGrpSpPr>
                <p:grpSpPr bwMode="auto">
                  <a:xfrm>
                    <a:off x="1440" y="11088"/>
                    <a:ext cx="2736" cy="1008"/>
                    <a:chOff x="1872" y="5040"/>
                    <a:chExt cx="6192" cy="1152"/>
                  </a:xfrm>
                </p:grpSpPr>
                <p:grpSp>
                  <p:nvGrpSpPr>
                    <p:cNvPr id="57" name="Group 18"/>
                    <p:cNvGrpSpPr>
                      <a:grpSpLocks/>
                    </p:cNvGrpSpPr>
                    <p:nvPr/>
                  </p:nvGrpSpPr>
                  <p:grpSpPr bwMode="auto">
                    <a:xfrm>
                      <a:off x="1872" y="5040"/>
                      <a:ext cx="6192" cy="432"/>
                      <a:chOff x="1872" y="5040"/>
                      <a:chExt cx="6192" cy="432"/>
                    </a:xfrm>
                  </p:grpSpPr>
                  <p:sp>
                    <p:nvSpPr>
                      <p:cNvPr id="64" name="Line 19"/>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65" name="Line 20"/>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66" name="Line 21"/>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67" name="Line 22"/>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68" name="Line 23"/>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nvGrpSpPr>
                    <p:cNvPr id="58" name="Group 24"/>
                    <p:cNvGrpSpPr>
                      <a:grpSpLocks/>
                    </p:cNvGrpSpPr>
                    <p:nvPr/>
                  </p:nvGrpSpPr>
                  <p:grpSpPr bwMode="auto">
                    <a:xfrm flipV="1">
                      <a:off x="1872" y="5760"/>
                      <a:ext cx="6192" cy="432"/>
                      <a:chOff x="1872" y="5040"/>
                      <a:chExt cx="6192" cy="432"/>
                    </a:xfrm>
                  </p:grpSpPr>
                  <p:sp>
                    <p:nvSpPr>
                      <p:cNvPr id="59" name="Line 25"/>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60" name="Line 26"/>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61" name="Line 27"/>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62" name="Line 28"/>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63" name="Line 29"/>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grpSp>
                <p:nvGrpSpPr>
                  <p:cNvPr id="42" name="Group 30"/>
                  <p:cNvGrpSpPr>
                    <a:grpSpLocks/>
                  </p:cNvGrpSpPr>
                  <p:nvPr/>
                </p:nvGrpSpPr>
                <p:grpSpPr bwMode="auto">
                  <a:xfrm>
                    <a:off x="6939" y="11088"/>
                    <a:ext cx="2736" cy="1008"/>
                    <a:chOff x="1872" y="5040"/>
                    <a:chExt cx="6192" cy="1152"/>
                  </a:xfrm>
                </p:grpSpPr>
                <p:grpSp>
                  <p:nvGrpSpPr>
                    <p:cNvPr id="45" name="Group 31"/>
                    <p:cNvGrpSpPr>
                      <a:grpSpLocks/>
                    </p:cNvGrpSpPr>
                    <p:nvPr/>
                  </p:nvGrpSpPr>
                  <p:grpSpPr bwMode="auto">
                    <a:xfrm>
                      <a:off x="1872" y="5040"/>
                      <a:ext cx="6192" cy="432"/>
                      <a:chOff x="1872" y="5040"/>
                      <a:chExt cx="6192" cy="432"/>
                    </a:xfrm>
                  </p:grpSpPr>
                  <p:sp>
                    <p:nvSpPr>
                      <p:cNvPr id="52" name="Line 32"/>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53" name="Line 33"/>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54" name="Line 34"/>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55" name="Line 35"/>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56" name="Line 36"/>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nvGrpSpPr>
                    <p:cNvPr id="46" name="Group 37"/>
                    <p:cNvGrpSpPr>
                      <a:grpSpLocks/>
                    </p:cNvGrpSpPr>
                    <p:nvPr/>
                  </p:nvGrpSpPr>
                  <p:grpSpPr bwMode="auto">
                    <a:xfrm flipV="1">
                      <a:off x="1872" y="5760"/>
                      <a:ext cx="6192" cy="432"/>
                      <a:chOff x="1872" y="5040"/>
                      <a:chExt cx="6192" cy="432"/>
                    </a:xfrm>
                  </p:grpSpPr>
                  <p:sp>
                    <p:nvSpPr>
                      <p:cNvPr id="47" name="Line 38"/>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48" name="Line 39"/>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49" name="Line 40"/>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50" name="Line 41"/>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51" name="Line 42"/>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sp>
                <p:nvSpPr>
                  <p:cNvPr id="43" name="Line 43"/>
                  <p:cNvSpPr>
                    <a:spLocks noChangeShapeType="1"/>
                  </p:cNvSpPr>
                  <p:nvPr/>
                </p:nvSpPr>
                <p:spPr bwMode="auto">
                  <a:xfrm>
                    <a:off x="4176" y="12096"/>
                    <a:ext cx="2763" cy="0"/>
                  </a:xfrm>
                  <a:prstGeom prst="line">
                    <a:avLst/>
                  </a:prstGeom>
                  <a:noFill/>
                  <a:ln w="38100">
                    <a:solidFill>
                      <a:srgbClr val="000000"/>
                    </a:solidFill>
                    <a:round/>
                    <a:headEnd/>
                    <a:tailEnd/>
                  </a:ln>
                </p:spPr>
                <p:txBody>
                  <a:bodyPr/>
                  <a:lstStyle/>
                  <a:p>
                    <a:endParaRPr lang="en-US"/>
                  </a:p>
                </p:txBody>
              </p:sp>
              <p:sp>
                <p:nvSpPr>
                  <p:cNvPr id="44" name="Freeform 44"/>
                  <p:cNvSpPr>
                    <a:spLocks/>
                  </p:cNvSpPr>
                  <p:nvPr/>
                </p:nvSpPr>
                <p:spPr bwMode="auto">
                  <a:xfrm>
                    <a:off x="4176" y="10920"/>
                    <a:ext cx="2763" cy="192"/>
                  </a:xfrm>
                  <a:custGeom>
                    <a:avLst/>
                    <a:gdLst/>
                    <a:ahLst/>
                    <a:cxnLst>
                      <a:cxn ang="0">
                        <a:pos x="0" y="168"/>
                      </a:cxn>
                      <a:cxn ang="0">
                        <a:pos x="432" y="168"/>
                      </a:cxn>
                      <a:cxn ang="0">
                        <a:pos x="1008" y="24"/>
                      </a:cxn>
                      <a:cxn ang="0">
                        <a:pos x="1872" y="24"/>
                      </a:cxn>
                      <a:cxn ang="0">
                        <a:pos x="2448" y="168"/>
                      </a:cxn>
                      <a:cxn ang="0">
                        <a:pos x="2763" y="168"/>
                      </a:cxn>
                    </a:cxnLst>
                    <a:rect l="0" t="0" r="r" b="b"/>
                    <a:pathLst>
                      <a:path w="2763" h="192">
                        <a:moveTo>
                          <a:pt x="0" y="168"/>
                        </a:moveTo>
                        <a:cubicBezTo>
                          <a:pt x="132" y="180"/>
                          <a:pt x="264" y="192"/>
                          <a:pt x="432" y="168"/>
                        </a:cubicBezTo>
                        <a:cubicBezTo>
                          <a:pt x="600" y="144"/>
                          <a:pt x="768" y="48"/>
                          <a:pt x="1008" y="24"/>
                        </a:cubicBezTo>
                        <a:cubicBezTo>
                          <a:pt x="1248" y="0"/>
                          <a:pt x="1632" y="0"/>
                          <a:pt x="1872" y="24"/>
                        </a:cubicBezTo>
                        <a:cubicBezTo>
                          <a:pt x="2112" y="48"/>
                          <a:pt x="2300" y="144"/>
                          <a:pt x="2448" y="168"/>
                        </a:cubicBezTo>
                        <a:cubicBezTo>
                          <a:pt x="2596" y="192"/>
                          <a:pt x="2679" y="180"/>
                          <a:pt x="2763" y="168"/>
                        </a:cubicBezTo>
                      </a:path>
                    </a:pathLst>
                  </a:custGeom>
                  <a:noFill/>
                  <a:ln w="38100" cmpd="sng">
                    <a:solidFill>
                      <a:srgbClr val="000000"/>
                    </a:solidFill>
                    <a:round/>
                    <a:headEnd/>
                    <a:tailEnd/>
                  </a:ln>
                </p:spPr>
                <p:txBody>
                  <a:bodyPr/>
                  <a:lstStyle/>
                  <a:p>
                    <a:endParaRPr lang="en-US"/>
                  </a:p>
                </p:txBody>
              </p:sp>
            </p:grpSp>
          </p:grpSp>
          <p:sp>
            <p:nvSpPr>
              <p:cNvPr id="104" name="Line 43"/>
              <p:cNvSpPr>
                <a:spLocks noChangeShapeType="1"/>
              </p:cNvSpPr>
              <p:nvPr/>
            </p:nvSpPr>
            <p:spPr bwMode="auto">
              <a:xfrm>
                <a:off x="4813082" y="2673588"/>
                <a:ext cx="562464" cy="0"/>
              </a:xfrm>
              <a:prstGeom prst="line">
                <a:avLst/>
              </a:prstGeom>
              <a:noFill/>
              <a:ln w="38100">
                <a:solidFill>
                  <a:srgbClr val="000000"/>
                </a:solidFill>
                <a:round/>
                <a:headEnd/>
                <a:tailEnd/>
              </a:ln>
            </p:spPr>
            <p:txBody>
              <a:bodyPr/>
              <a:lstStyle/>
              <a:p>
                <a:endParaRPr lang="en-US"/>
              </a:p>
            </p:txBody>
          </p:sp>
          <p:sp>
            <p:nvSpPr>
              <p:cNvPr id="105" name="Line 43"/>
              <p:cNvSpPr>
                <a:spLocks noChangeShapeType="1"/>
              </p:cNvSpPr>
              <p:nvPr/>
            </p:nvSpPr>
            <p:spPr bwMode="auto">
              <a:xfrm>
                <a:off x="4813082" y="2208190"/>
                <a:ext cx="562464" cy="0"/>
              </a:xfrm>
              <a:prstGeom prst="line">
                <a:avLst/>
              </a:prstGeom>
              <a:noFill/>
              <a:ln w="38100">
                <a:solidFill>
                  <a:srgbClr val="000000"/>
                </a:solidFill>
                <a:round/>
                <a:headEnd/>
                <a:tailEnd/>
              </a:ln>
            </p:spPr>
            <p:txBody>
              <a:bodyPr/>
              <a:lstStyle/>
              <a:p>
                <a:endParaRPr lang="en-US"/>
              </a:p>
            </p:txBody>
          </p:sp>
          <p:grpSp>
            <p:nvGrpSpPr>
              <p:cNvPr id="137" name="Group 59"/>
              <p:cNvGrpSpPr>
                <a:grpSpLocks/>
              </p:cNvGrpSpPr>
              <p:nvPr/>
            </p:nvGrpSpPr>
            <p:grpSpPr bwMode="auto">
              <a:xfrm>
                <a:off x="5349641" y="1832627"/>
                <a:ext cx="1676400" cy="648451"/>
                <a:chOff x="1296" y="135"/>
                <a:chExt cx="3294" cy="1007"/>
              </a:xfrm>
            </p:grpSpPr>
            <p:sp>
              <p:nvSpPr>
                <p:cNvPr id="138" name="Text Box 5"/>
                <p:cNvSpPr txBox="1">
                  <a:spLocks noChangeArrowheads="1"/>
                </p:cNvSpPr>
                <p:nvPr/>
              </p:nvSpPr>
              <p:spPr bwMode="auto">
                <a:xfrm>
                  <a:off x="2593" y="135"/>
                  <a:ext cx="363" cy="574"/>
                </a:xfrm>
                <a:prstGeom prst="rect">
                  <a:avLst/>
                </a:prstGeom>
                <a:noFill/>
                <a:ln w="9525">
                  <a:noFill/>
                  <a:miter lim="800000"/>
                  <a:headEnd/>
                  <a:tailEnd/>
                </a:ln>
                <a:effectLst/>
              </p:spPr>
              <p:txBody>
                <a:bodyPr wrap="none">
                  <a:spAutoFit/>
                </a:bodyPr>
                <a:lstStyle/>
                <a:p>
                  <a:endParaRPr lang="en-US" dirty="0"/>
                </a:p>
              </p:txBody>
            </p:sp>
            <p:grpSp>
              <p:nvGrpSpPr>
                <p:cNvPr id="139" name="Group 16"/>
                <p:cNvGrpSpPr>
                  <a:grpSpLocks/>
                </p:cNvGrpSpPr>
                <p:nvPr/>
              </p:nvGrpSpPr>
              <p:grpSpPr bwMode="auto">
                <a:xfrm>
                  <a:off x="1296" y="672"/>
                  <a:ext cx="3294" cy="470"/>
                  <a:chOff x="1440" y="10920"/>
                  <a:chExt cx="8235" cy="1176"/>
                </a:xfrm>
              </p:grpSpPr>
              <p:grpSp>
                <p:nvGrpSpPr>
                  <p:cNvPr id="140" name="Group 17"/>
                  <p:cNvGrpSpPr>
                    <a:grpSpLocks/>
                  </p:cNvGrpSpPr>
                  <p:nvPr/>
                </p:nvGrpSpPr>
                <p:grpSpPr bwMode="auto">
                  <a:xfrm>
                    <a:off x="1440" y="11088"/>
                    <a:ext cx="2736" cy="1008"/>
                    <a:chOff x="1872" y="5040"/>
                    <a:chExt cx="6192" cy="1152"/>
                  </a:xfrm>
                </p:grpSpPr>
                <p:grpSp>
                  <p:nvGrpSpPr>
                    <p:cNvPr id="156" name="Group 18"/>
                    <p:cNvGrpSpPr>
                      <a:grpSpLocks/>
                    </p:cNvGrpSpPr>
                    <p:nvPr/>
                  </p:nvGrpSpPr>
                  <p:grpSpPr bwMode="auto">
                    <a:xfrm>
                      <a:off x="1872" y="5040"/>
                      <a:ext cx="6192" cy="432"/>
                      <a:chOff x="1872" y="5040"/>
                      <a:chExt cx="6192" cy="432"/>
                    </a:xfrm>
                  </p:grpSpPr>
                  <p:sp>
                    <p:nvSpPr>
                      <p:cNvPr id="163" name="Line 19"/>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164" name="Line 20"/>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165" name="Line 21"/>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166" name="Line 22"/>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167" name="Line 23"/>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nvGrpSpPr>
                    <p:cNvPr id="157" name="Group 24"/>
                    <p:cNvGrpSpPr>
                      <a:grpSpLocks/>
                    </p:cNvGrpSpPr>
                    <p:nvPr/>
                  </p:nvGrpSpPr>
                  <p:grpSpPr bwMode="auto">
                    <a:xfrm flipV="1">
                      <a:off x="1872" y="5760"/>
                      <a:ext cx="6192" cy="432"/>
                      <a:chOff x="1872" y="5040"/>
                      <a:chExt cx="6192" cy="432"/>
                    </a:xfrm>
                  </p:grpSpPr>
                  <p:sp>
                    <p:nvSpPr>
                      <p:cNvPr id="158" name="Line 25"/>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159" name="Line 26"/>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160" name="Line 27"/>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161" name="Line 28"/>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162" name="Line 29"/>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grpSp>
                <p:nvGrpSpPr>
                  <p:cNvPr id="141" name="Group 30"/>
                  <p:cNvGrpSpPr>
                    <a:grpSpLocks/>
                  </p:cNvGrpSpPr>
                  <p:nvPr/>
                </p:nvGrpSpPr>
                <p:grpSpPr bwMode="auto">
                  <a:xfrm>
                    <a:off x="6939" y="11088"/>
                    <a:ext cx="2736" cy="1008"/>
                    <a:chOff x="1872" y="5040"/>
                    <a:chExt cx="6192" cy="1152"/>
                  </a:xfrm>
                </p:grpSpPr>
                <p:grpSp>
                  <p:nvGrpSpPr>
                    <p:cNvPr id="144" name="Group 31"/>
                    <p:cNvGrpSpPr>
                      <a:grpSpLocks/>
                    </p:cNvGrpSpPr>
                    <p:nvPr/>
                  </p:nvGrpSpPr>
                  <p:grpSpPr bwMode="auto">
                    <a:xfrm>
                      <a:off x="1872" y="5040"/>
                      <a:ext cx="6192" cy="432"/>
                      <a:chOff x="1872" y="5040"/>
                      <a:chExt cx="6192" cy="432"/>
                    </a:xfrm>
                  </p:grpSpPr>
                  <p:sp>
                    <p:nvSpPr>
                      <p:cNvPr id="151" name="Line 32"/>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152" name="Line 33"/>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153" name="Line 34"/>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154" name="Line 35"/>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155" name="Line 36"/>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nvGrpSpPr>
                    <p:cNvPr id="145" name="Group 37"/>
                    <p:cNvGrpSpPr>
                      <a:grpSpLocks/>
                    </p:cNvGrpSpPr>
                    <p:nvPr/>
                  </p:nvGrpSpPr>
                  <p:grpSpPr bwMode="auto">
                    <a:xfrm flipV="1">
                      <a:off x="1872" y="5760"/>
                      <a:ext cx="6192" cy="432"/>
                      <a:chOff x="1872" y="5040"/>
                      <a:chExt cx="6192" cy="432"/>
                    </a:xfrm>
                  </p:grpSpPr>
                  <p:sp>
                    <p:nvSpPr>
                      <p:cNvPr id="146" name="Line 38"/>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147" name="Line 39"/>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148" name="Line 40"/>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149" name="Line 41"/>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150" name="Line 42"/>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sp>
                <p:nvSpPr>
                  <p:cNvPr id="142" name="Line 43"/>
                  <p:cNvSpPr>
                    <a:spLocks noChangeShapeType="1"/>
                  </p:cNvSpPr>
                  <p:nvPr/>
                </p:nvSpPr>
                <p:spPr bwMode="auto">
                  <a:xfrm>
                    <a:off x="4176" y="12096"/>
                    <a:ext cx="2763" cy="0"/>
                  </a:xfrm>
                  <a:prstGeom prst="line">
                    <a:avLst/>
                  </a:prstGeom>
                  <a:noFill/>
                  <a:ln w="38100">
                    <a:solidFill>
                      <a:srgbClr val="000000"/>
                    </a:solidFill>
                    <a:round/>
                    <a:headEnd/>
                    <a:tailEnd/>
                  </a:ln>
                </p:spPr>
                <p:txBody>
                  <a:bodyPr/>
                  <a:lstStyle/>
                  <a:p>
                    <a:endParaRPr lang="en-US"/>
                  </a:p>
                </p:txBody>
              </p:sp>
              <p:sp>
                <p:nvSpPr>
                  <p:cNvPr id="143" name="Freeform 44"/>
                  <p:cNvSpPr>
                    <a:spLocks/>
                  </p:cNvSpPr>
                  <p:nvPr/>
                </p:nvSpPr>
                <p:spPr bwMode="auto">
                  <a:xfrm>
                    <a:off x="4176" y="10920"/>
                    <a:ext cx="2763" cy="192"/>
                  </a:xfrm>
                  <a:custGeom>
                    <a:avLst/>
                    <a:gdLst/>
                    <a:ahLst/>
                    <a:cxnLst>
                      <a:cxn ang="0">
                        <a:pos x="0" y="168"/>
                      </a:cxn>
                      <a:cxn ang="0">
                        <a:pos x="432" y="168"/>
                      </a:cxn>
                      <a:cxn ang="0">
                        <a:pos x="1008" y="24"/>
                      </a:cxn>
                      <a:cxn ang="0">
                        <a:pos x="1872" y="24"/>
                      </a:cxn>
                      <a:cxn ang="0">
                        <a:pos x="2448" y="168"/>
                      </a:cxn>
                      <a:cxn ang="0">
                        <a:pos x="2763" y="168"/>
                      </a:cxn>
                    </a:cxnLst>
                    <a:rect l="0" t="0" r="r" b="b"/>
                    <a:pathLst>
                      <a:path w="2763" h="192">
                        <a:moveTo>
                          <a:pt x="0" y="168"/>
                        </a:moveTo>
                        <a:cubicBezTo>
                          <a:pt x="132" y="180"/>
                          <a:pt x="264" y="192"/>
                          <a:pt x="432" y="168"/>
                        </a:cubicBezTo>
                        <a:cubicBezTo>
                          <a:pt x="600" y="144"/>
                          <a:pt x="768" y="48"/>
                          <a:pt x="1008" y="24"/>
                        </a:cubicBezTo>
                        <a:cubicBezTo>
                          <a:pt x="1248" y="0"/>
                          <a:pt x="1632" y="0"/>
                          <a:pt x="1872" y="24"/>
                        </a:cubicBezTo>
                        <a:cubicBezTo>
                          <a:pt x="2112" y="48"/>
                          <a:pt x="2300" y="144"/>
                          <a:pt x="2448" y="168"/>
                        </a:cubicBezTo>
                        <a:cubicBezTo>
                          <a:pt x="2596" y="192"/>
                          <a:pt x="2679" y="180"/>
                          <a:pt x="2763" y="168"/>
                        </a:cubicBezTo>
                      </a:path>
                    </a:pathLst>
                  </a:custGeom>
                  <a:noFill/>
                  <a:ln w="38100" cmpd="sng">
                    <a:solidFill>
                      <a:srgbClr val="000000"/>
                    </a:solidFill>
                    <a:round/>
                    <a:headEnd/>
                    <a:tailEnd/>
                  </a:ln>
                </p:spPr>
                <p:txBody>
                  <a:bodyPr/>
                  <a:lstStyle/>
                  <a:p>
                    <a:endParaRPr lang="en-US"/>
                  </a:p>
                </p:txBody>
              </p:sp>
            </p:grpSp>
          </p:grpSp>
          <p:grpSp>
            <p:nvGrpSpPr>
              <p:cNvPr id="168" name="Group 59"/>
              <p:cNvGrpSpPr>
                <a:grpSpLocks/>
              </p:cNvGrpSpPr>
              <p:nvPr/>
            </p:nvGrpSpPr>
            <p:grpSpPr bwMode="auto">
              <a:xfrm>
                <a:off x="5349641" y="946696"/>
                <a:ext cx="1676400" cy="648451"/>
                <a:chOff x="1296" y="135"/>
                <a:chExt cx="3294" cy="1007"/>
              </a:xfrm>
            </p:grpSpPr>
            <p:sp>
              <p:nvSpPr>
                <p:cNvPr id="169" name="Text Box 5"/>
                <p:cNvSpPr txBox="1">
                  <a:spLocks noChangeArrowheads="1"/>
                </p:cNvSpPr>
                <p:nvPr/>
              </p:nvSpPr>
              <p:spPr bwMode="auto">
                <a:xfrm>
                  <a:off x="2593" y="135"/>
                  <a:ext cx="363" cy="574"/>
                </a:xfrm>
                <a:prstGeom prst="rect">
                  <a:avLst/>
                </a:prstGeom>
                <a:noFill/>
                <a:ln w="9525">
                  <a:noFill/>
                  <a:miter lim="800000"/>
                  <a:headEnd/>
                  <a:tailEnd/>
                </a:ln>
                <a:effectLst/>
              </p:spPr>
              <p:txBody>
                <a:bodyPr wrap="none">
                  <a:spAutoFit/>
                </a:bodyPr>
                <a:lstStyle/>
                <a:p>
                  <a:endParaRPr lang="en-US" dirty="0"/>
                </a:p>
              </p:txBody>
            </p:sp>
            <p:grpSp>
              <p:nvGrpSpPr>
                <p:cNvPr id="170" name="Group 16"/>
                <p:cNvGrpSpPr>
                  <a:grpSpLocks/>
                </p:cNvGrpSpPr>
                <p:nvPr/>
              </p:nvGrpSpPr>
              <p:grpSpPr bwMode="auto">
                <a:xfrm>
                  <a:off x="1296" y="672"/>
                  <a:ext cx="3294" cy="470"/>
                  <a:chOff x="1440" y="10920"/>
                  <a:chExt cx="8235" cy="1176"/>
                </a:xfrm>
              </p:grpSpPr>
              <p:grpSp>
                <p:nvGrpSpPr>
                  <p:cNvPr id="171" name="Group 17"/>
                  <p:cNvGrpSpPr>
                    <a:grpSpLocks/>
                  </p:cNvGrpSpPr>
                  <p:nvPr/>
                </p:nvGrpSpPr>
                <p:grpSpPr bwMode="auto">
                  <a:xfrm>
                    <a:off x="1440" y="11088"/>
                    <a:ext cx="2736" cy="1008"/>
                    <a:chOff x="1872" y="5040"/>
                    <a:chExt cx="6192" cy="1152"/>
                  </a:xfrm>
                </p:grpSpPr>
                <p:grpSp>
                  <p:nvGrpSpPr>
                    <p:cNvPr id="187" name="Group 18"/>
                    <p:cNvGrpSpPr>
                      <a:grpSpLocks/>
                    </p:cNvGrpSpPr>
                    <p:nvPr/>
                  </p:nvGrpSpPr>
                  <p:grpSpPr bwMode="auto">
                    <a:xfrm>
                      <a:off x="1872" y="5040"/>
                      <a:ext cx="6192" cy="432"/>
                      <a:chOff x="1872" y="5040"/>
                      <a:chExt cx="6192" cy="432"/>
                    </a:xfrm>
                  </p:grpSpPr>
                  <p:sp>
                    <p:nvSpPr>
                      <p:cNvPr id="194" name="Line 19"/>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195" name="Line 20"/>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196" name="Line 21"/>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197" name="Line 22"/>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198" name="Line 23"/>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nvGrpSpPr>
                    <p:cNvPr id="188" name="Group 24"/>
                    <p:cNvGrpSpPr>
                      <a:grpSpLocks/>
                    </p:cNvGrpSpPr>
                    <p:nvPr/>
                  </p:nvGrpSpPr>
                  <p:grpSpPr bwMode="auto">
                    <a:xfrm flipV="1">
                      <a:off x="1872" y="5760"/>
                      <a:ext cx="6192" cy="432"/>
                      <a:chOff x="1872" y="5040"/>
                      <a:chExt cx="6192" cy="432"/>
                    </a:xfrm>
                  </p:grpSpPr>
                  <p:sp>
                    <p:nvSpPr>
                      <p:cNvPr id="189" name="Line 25"/>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190" name="Line 26"/>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191" name="Line 27"/>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192" name="Line 28"/>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193" name="Line 29"/>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grpSp>
                <p:nvGrpSpPr>
                  <p:cNvPr id="172" name="Group 30"/>
                  <p:cNvGrpSpPr>
                    <a:grpSpLocks/>
                  </p:cNvGrpSpPr>
                  <p:nvPr/>
                </p:nvGrpSpPr>
                <p:grpSpPr bwMode="auto">
                  <a:xfrm>
                    <a:off x="6939" y="11088"/>
                    <a:ext cx="2736" cy="1008"/>
                    <a:chOff x="1872" y="5040"/>
                    <a:chExt cx="6192" cy="1152"/>
                  </a:xfrm>
                </p:grpSpPr>
                <p:grpSp>
                  <p:nvGrpSpPr>
                    <p:cNvPr id="175" name="Group 31"/>
                    <p:cNvGrpSpPr>
                      <a:grpSpLocks/>
                    </p:cNvGrpSpPr>
                    <p:nvPr/>
                  </p:nvGrpSpPr>
                  <p:grpSpPr bwMode="auto">
                    <a:xfrm>
                      <a:off x="1872" y="5040"/>
                      <a:ext cx="6192" cy="432"/>
                      <a:chOff x="1872" y="5040"/>
                      <a:chExt cx="6192" cy="432"/>
                    </a:xfrm>
                  </p:grpSpPr>
                  <p:sp>
                    <p:nvSpPr>
                      <p:cNvPr id="182" name="Line 32"/>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183" name="Line 33"/>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184" name="Line 34"/>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185" name="Line 35"/>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186" name="Line 36"/>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nvGrpSpPr>
                    <p:cNvPr id="176" name="Group 37"/>
                    <p:cNvGrpSpPr>
                      <a:grpSpLocks/>
                    </p:cNvGrpSpPr>
                    <p:nvPr/>
                  </p:nvGrpSpPr>
                  <p:grpSpPr bwMode="auto">
                    <a:xfrm flipV="1">
                      <a:off x="1872" y="5760"/>
                      <a:ext cx="6192" cy="432"/>
                      <a:chOff x="1872" y="5040"/>
                      <a:chExt cx="6192" cy="432"/>
                    </a:xfrm>
                  </p:grpSpPr>
                  <p:sp>
                    <p:nvSpPr>
                      <p:cNvPr id="177" name="Line 38"/>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178" name="Line 39"/>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179" name="Line 40"/>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180" name="Line 41"/>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181" name="Line 42"/>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sp>
                <p:nvSpPr>
                  <p:cNvPr id="173" name="Line 43"/>
                  <p:cNvSpPr>
                    <a:spLocks noChangeShapeType="1"/>
                  </p:cNvSpPr>
                  <p:nvPr/>
                </p:nvSpPr>
                <p:spPr bwMode="auto">
                  <a:xfrm>
                    <a:off x="4176" y="12096"/>
                    <a:ext cx="2763" cy="0"/>
                  </a:xfrm>
                  <a:prstGeom prst="line">
                    <a:avLst/>
                  </a:prstGeom>
                  <a:noFill/>
                  <a:ln w="38100">
                    <a:solidFill>
                      <a:srgbClr val="000000"/>
                    </a:solidFill>
                    <a:round/>
                    <a:headEnd/>
                    <a:tailEnd/>
                  </a:ln>
                </p:spPr>
                <p:txBody>
                  <a:bodyPr/>
                  <a:lstStyle/>
                  <a:p>
                    <a:endParaRPr lang="en-US"/>
                  </a:p>
                </p:txBody>
              </p:sp>
              <p:sp>
                <p:nvSpPr>
                  <p:cNvPr id="174" name="Freeform 44"/>
                  <p:cNvSpPr>
                    <a:spLocks/>
                  </p:cNvSpPr>
                  <p:nvPr/>
                </p:nvSpPr>
                <p:spPr bwMode="auto">
                  <a:xfrm>
                    <a:off x="4176" y="10920"/>
                    <a:ext cx="2763" cy="192"/>
                  </a:xfrm>
                  <a:custGeom>
                    <a:avLst/>
                    <a:gdLst/>
                    <a:ahLst/>
                    <a:cxnLst>
                      <a:cxn ang="0">
                        <a:pos x="0" y="168"/>
                      </a:cxn>
                      <a:cxn ang="0">
                        <a:pos x="432" y="168"/>
                      </a:cxn>
                      <a:cxn ang="0">
                        <a:pos x="1008" y="24"/>
                      </a:cxn>
                      <a:cxn ang="0">
                        <a:pos x="1872" y="24"/>
                      </a:cxn>
                      <a:cxn ang="0">
                        <a:pos x="2448" y="168"/>
                      </a:cxn>
                      <a:cxn ang="0">
                        <a:pos x="2763" y="168"/>
                      </a:cxn>
                    </a:cxnLst>
                    <a:rect l="0" t="0" r="r" b="b"/>
                    <a:pathLst>
                      <a:path w="2763" h="192">
                        <a:moveTo>
                          <a:pt x="0" y="168"/>
                        </a:moveTo>
                        <a:cubicBezTo>
                          <a:pt x="132" y="180"/>
                          <a:pt x="264" y="192"/>
                          <a:pt x="432" y="168"/>
                        </a:cubicBezTo>
                        <a:cubicBezTo>
                          <a:pt x="600" y="144"/>
                          <a:pt x="768" y="48"/>
                          <a:pt x="1008" y="24"/>
                        </a:cubicBezTo>
                        <a:cubicBezTo>
                          <a:pt x="1248" y="0"/>
                          <a:pt x="1632" y="0"/>
                          <a:pt x="1872" y="24"/>
                        </a:cubicBezTo>
                        <a:cubicBezTo>
                          <a:pt x="2112" y="48"/>
                          <a:pt x="2300" y="144"/>
                          <a:pt x="2448" y="168"/>
                        </a:cubicBezTo>
                        <a:cubicBezTo>
                          <a:pt x="2596" y="192"/>
                          <a:pt x="2679" y="180"/>
                          <a:pt x="2763" y="168"/>
                        </a:cubicBezTo>
                      </a:path>
                    </a:pathLst>
                  </a:custGeom>
                  <a:noFill/>
                  <a:ln w="38100" cmpd="sng">
                    <a:solidFill>
                      <a:srgbClr val="000000"/>
                    </a:solidFill>
                    <a:round/>
                    <a:headEnd/>
                    <a:tailEnd/>
                  </a:ln>
                </p:spPr>
                <p:txBody>
                  <a:bodyPr/>
                  <a:lstStyle/>
                  <a:p>
                    <a:endParaRPr lang="en-US"/>
                  </a:p>
                </p:txBody>
              </p:sp>
            </p:grpSp>
          </p:grpSp>
          <p:sp>
            <p:nvSpPr>
              <p:cNvPr id="199" name="Line 43"/>
              <p:cNvSpPr>
                <a:spLocks noChangeShapeType="1"/>
              </p:cNvSpPr>
              <p:nvPr/>
            </p:nvSpPr>
            <p:spPr bwMode="auto">
              <a:xfrm>
                <a:off x="4813082" y="1769735"/>
                <a:ext cx="562464" cy="0"/>
              </a:xfrm>
              <a:prstGeom prst="line">
                <a:avLst/>
              </a:prstGeom>
              <a:noFill/>
              <a:ln w="38100">
                <a:solidFill>
                  <a:srgbClr val="000000"/>
                </a:solidFill>
                <a:round/>
                <a:headEnd/>
                <a:tailEnd/>
              </a:ln>
            </p:spPr>
            <p:txBody>
              <a:bodyPr/>
              <a:lstStyle/>
              <a:p>
                <a:endParaRPr lang="en-US"/>
              </a:p>
            </p:txBody>
          </p:sp>
          <p:grpSp>
            <p:nvGrpSpPr>
              <p:cNvPr id="200" name="Group 59"/>
              <p:cNvGrpSpPr>
                <a:grpSpLocks/>
              </p:cNvGrpSpPr>
              <p:nvPr/>
            </p:nvGrpSpPr>
            <p:grpSpPr bwMode="auto">
              <a:xfrm>
                <a:off x="5381986" y="1389503"/>
                <a:ext cx="1676400" cy="648451"/>
                <a:chOff x="1296" y="135"/>
                <a:chExt cx="3294" cy="1007"/>
              </a:xfrm>
            </p:grpSpPr>
            <p:sp>
              <p:nvSpPr>
                <p:cNvPr id="201" name="Text Box 5"/>
                <p:cNvSpPr txBox="1">
                  <a:spLocks noChangeArrowheads="1"/>
                </p:cNvSpPr>
                <p:nvPr/>
              </p:nvSpPr>
              <p:spPr bwMode="auto">
                <a:xfrm>
                  <a:off x="2593" y="135"/>
                  <a:ext cx="363" cy="574"/>
                </a:xfrm>
                <a:prstGeom prst="rect">
                  <a:avLst/>
                </a:prstGeom>
                <a:noFill/>
                <a:ln w="9525">
                  <a:noFill/>
                  <a:miter lim="800000"/>
                  <a:headEnd/>
                  <a:tailEnd/>
                </a:ln>
                <a:effectLst/>
              </p:spPr>
              <p:txBody>
                <a:bodyPr wrap="none">
                  <a:spAutoFit/>
                </a:bodyPr>
                <a:lstStyle/>
                <a:p>
                  <a:endParaRPr lang="en-US" dirty="0"/>
                </a:p>
              </p:txBody>
            </p:sp>
            <p:grpSp>
              <p:nvGrpSpPr>
                <p:cNvPr id="202" name="Group 16"/>
                <p:cNvGrpSpPr>
                  <a:grpSpLocks/>
                </p:cNvGrpSpPr>
                <p:nvPr/>
              </p:nvGrpSpPr>
              <p:grpSpPr bwMode="auto">
                <a:xfrm>
                  <a:off x="1296" y="672"/>
                  <a:ext cx="3294" cy="470"/>
                  <a:chOff x="1440" y="10920"/>
                  <a:chExt cx="8235" cy="1176"/>
                </a:xfrm>
              </p:grpSpPr>
              <p:grpSp>
                <p:nvGrpSpPr>
                  <p:cNvPr id="203" name="Group 17"/>
                  <p:cNvGrpSpPr>
                    <a:grpSpLocks/>
                  </p:cNvGrpSpPr>
                  <p:nvPr/>
                </p:nvGrpSpPr>
                <p:grpSpPr bwMode="auto">
                  <a:xfrm>
                    <a:off x="1440" y="11088"/>
                    <a:ext cx="2736" cy="1008"/>
                    <a:chOff x="1872" y="5040"/>
                    <a:chExt cx="6192" cy="1152"/>
                  </a:xfrm>
                </p:grpSpPr>
                <p:grpSp>
                  <p:nvGrpSpPr>
                    <p:cNvPr id="219" name="Group 18"/>
                    <p:cNvGrpSpPr>
                      <a:grpSpLocks/>
                    </p:cNvGrpSpPr>
                    <p:nvPr/>
                  </p:nvGrpSpPr>
                  <p:grpSpPr bwMode="auto">
                    <a:xfrm>
                      <a:off x="1872" y="5040"/>
                      <a:ext cx="6192" cy="432"/>
                      <a:chOff x="1872" y="5040"/>
                      <a:chExt cx="6192" cy="432"/>
                    </a:xfrm>
                  </p:grpSpPr>
                  <p:sp>
                    <p:nvSpPr>
                      <p:cNvPr id="226" name="Line 19"/>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227" name="Line 20"/>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228" name="Line 21"/>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229" name="Line 22"/>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230" name="Line 23"/>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nvGrpSpPr>
                    <p:cNvPr id="220" name="Group 24"/>
                    <p:cNvGrpSpPr>
                      <a:grpSpLocks/>
                    </p:cNvGrpSpPr>
                    <p:nvPr/>
                  </p:nvGrpSpPr>
                  <p:grpSpPr bwMode="auto">
                    <a:xfrm flipV="1">
                      <a:off x="1872" y="5760"/>
                      <a:ext cx="6192" cy="432"/>
                      <a:chOff x="1872" y="5040"/>
                      <a:chExt cx="6192" cy="432"/>
                    </a:xfrm>
                  </p:grpSpPr>
                  <p:sp>
                    <p:nvSpPr>
                      <p:cNvPr id="221" name="Line 25"/>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222" name="Line 26"/>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223" name="Line 27"/>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224" name="Line 28"/>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225" name="Line 29"/>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grpSp>
                <p:nvGrpSpPr>
                  <p:cNvPr id="204" name="Group 30"/>
                  <p:cNvGrpSpPr>
                    <a:grpSpLocks/>
                  </p:cNvGrpSpPr>
                  <p:nvPr/>
                </p:nvGrpSpPr>
                <p:grpSpPr bwMode="auto">
                  <a:xfrm>
                    <a:off x="6939" y="11088"/>
                    <a:ext cx="2736" cy="1008"/>
                    <a:chOff x="1872" y="5040"/>
                    <a:chExt cx="6192" cy="1152"/>
                  </a:xfrm>
                </p:grpSpPr>
                <p:grpSp>
                  <p:nvGrpSpPr>
                    <p:cNvPr id="207" name="Group 31"/>
                    <p:cNvGrpSpPr>
                      <a:grpSpLocks/>
                    </p:cNvGrpSpPr>
                    <p:nvPr/>
                  </p:nvGrpSpPr>
                  <p:grpSpPr bwMode="auto">
                    <a:xfrm>
                      <a:off x="1872" y="5040"/>
                      <a:ext cx="6192" cy="432"/>
                      <a:chOff x="1872" y="5040"/>
                      <a:chExt cx="6192" cy="432"/>
                    </a:xfrm>
                  </p:grpSpPr>
                  <p:sp>
                    <p:nvSpPr>
                      <p:cNvPr id="214" name="Line 32"/>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215" name="Line 33"/>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216" name="Line 34"/>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217" name="Line 35"/>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218" name="Line 36"/>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nvGrpSpPr>
                    <p:cNvPr id="208" name="Group 37"/>
                    <p:cNvGrpSpPr>
                      <a:grpSpLocks/>
                    </p:cNvGrpSpPr>
                    <p:nvPr/>
                  </p:nvGrpSpPr>
                  <p:grpSpPr bwMode="auto">
                    <a:xfrm flipV="1">
                      <a:off x="1872" y="5760"/>
                      <a:ext cx="6192" cy="432"/>
                      <a:chOff x="1872" y="5040"/>
                      <a:chExt cx="6192" cy="432"/>
                    </a:xfrm>
                  </p:grpSpPr>
                  <p:sp>
                    <p:nvSpPr>
                      <p:cNvPr id="209" name="Line 38"/>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210" name="Line 39"/>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211" name="Line 40"/>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212" name="Line 41"/>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213" name="Line 42"/>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sp>
                <p:nvSpPr>
                  <p:cNvPr id="205" name="Line 43"/>
                  <p:cNvSpPr>
                    <a:spLocks noChangeShapeType="1"/>
                  </p:cNvSpPr>
                  <p:nvPr/>
                </p:nvSpPr>
                <p:spPr bwMode="auto">
                  <a:xfrm>
                    <a:off x="4176" y="12096"/>
                    <a:ext cx="2763" cy="0"/>
                  </a:xfrm>
                  <a:prstGeom prst="line">
                    <a:avLst/>
                  </a:prstGeom>
                  <a:noFill/>
                  <a:ln w="38100">
                    <a:solidFill>
                      <a:srgbClr val="000000"/>
                    </a:solidFill>
                    <a:round/>
                    <a:headEnd/>
                    <a:tailEnd/>
                  </a:ln>
                </p:spPr>
                <p:txBody>
                  <a:bodyPr/>
                  <a:lstStyle/>
                  <a:p>
                    <a:endParaRPr lang="en-US"/>
                  </a:p>
                </p:txBody>
              </p:sp>
              <p:sp>
                <p:nvSpPr>
                  <p:cNvPr id="206" name="Freeform 44"/>
                  <p:cNvSpPr>
                    <a:spLocks/>
                  </p:cNvSpPr>
                  <p:nvPr/>
                </p:nvSpPr>
                <p:spPr bwMode="auto">
                  <a:xfrm>
                    <a:off x="4176" y="10920"/>
                    <a:ext cx="2763" cy="192"/>
                  </a:xfrm>
                  <a:custGeom>
                    <a:avLst/>
                    <a:gdLst/>
                    <a:ahLst/>
                    <a:cxnLst>
                      <a:cxn ang="0">
                        <a:pos x="0" y="168"/>
                      </a:cxn>
                      <a:cxn ang="0">
                        <a:pos x="432" y="168"/>
                      </a:cxn>
                      <a:cxn ang="0">
                        <a:pos x="1008" y="24"/>
                      </a:cxn>
                      <a:cxn ang="0">
                        <a:pos x="1872" y="24"/>
                      </a:cxn>
                      <a:cxn ang="0">
                        <a:pos x="2448" y="168"/>
                      </a:cxn>
                      <a:cxn ang="0">
                        <a:pos x="2763" y="168"/>
                      </a:cxn>
                    </a:cxnLst>
                    <a:rect l="0" t="0" r="r" b="b"/>
                    <a:pathLst>
                      <a:path w="2763" h="192">
                        <a:moveTo>
                          <a:pt x="0" y="168"/>
                        </a:moveTo>
                        <a:cubicBezTo>
                          <a:pt x="132" y="180"/>
                          <a:pt x="264" y="192"/>
                          <a:pt x="432" y="168"/>
                        </a:cubicBezTo>
                        <a:cubicBezTo>
                          <a:pt x="600" y="144"/>
                          <a:pt x="768" y="48"/>
                          <a:pt x="1008" y="24"/>
                        </a:cubicBezTo>
                        <a:cubicBezTo>
                          <a:pt x="1248" y="0"/>
                          <a:pt x="1632" y="0"/>
                          <a:pt x="1872" y="24"/>
                        </a:cubicBezTo>
                        <a:cubicBezTo>
                          <a:pt x="2112" y="48"/>
                          <a:pt x="2300" y="144"/>
                          <a:pt x="2448" y="168"/>
                        </a:cubicBezTo>
                        <a:cubicBezTo>
                          <a:pt x="2596" y="192"/>
                          <a:pt x="2679" y="180"/>
                          <a:pt x="2763" y="168"/>
                        </a:cubicBezTo>
                      </a:path>
                    </a:pathLst>
                  </a:custGeom>
                  <a:noFill/>
                  <a:ln w="38100" cmpd="sng">
                    <a:solidFill>
                      <a:srgbClr val="000000"/>
                    </a:solidFill>
                    <a:round/>
                    <a:headEnd/>
                    <a:tailEnd/>
                  </a:ln>
                </p:spPr>
                <p:txBody>
                  <a:bodyPr/>
                  <a:lstStyle/>
                  <a:p>
                    <a:endParaRPr lang="en-US"/>
                  </a:p>
                </p:txBody>
              </p:sp>
            </p:grpSp>
          </p:grpSp>
          <p:sp>
            <p:nvSpPr>
              <p:cNvPr id="327" name="TextBox 326"/>
              <p:cNvSpPr txBox="1"/>
              <p:nvPr/>
            </p:nvSpPr>
            <p:spPr>
              <a:xfrm>
                <a:off x="5588646" y="3069730"/>
                <a:ext cx="1276311" cy="369332"/>
              </a:xfrm>
              <a:prstGeom prst="rect">
                <a:avLst/>
              </a:prstGeom>
              <a:noFill/>
            </p:spPr>
            <p:txBody>
              <a:bodyPr wrap="none" rtlCol="0">
                <a:spAutoFit/>
              </a:bodyPr>
              <a:lstStyle/>
              <a:p>
                <a:r>
                  <a:rPr lang="en-US" dirty="0" smtClean="0"/>
                  <a:t>FSR</a:t>
                </a:r>
                <a:r>
                  <a:rPr lang="en-US" baseline="-25000" dirty="0" smtClean="0"/>
                  <a:t>3</a:t>
                </a:r>
                <a:r>
                  <a:rPr lang="en-US" dirty="0" smtClean="0"/>
                  <a:t> =8</a:t>
                </a:r>
                <a:r>
                  <a:rPr lang="el-GR" dirty="0" smtClean="0"/>
                  <a:t>Δ</a:t>
                </a:r>
                <a:r>
                  <a:rPr lang="en-US" dirty="0" smtClean="0"/>
                  <a:t>f</a:t>
                </a:r>
                <a:endParaRPr lang="en-US" dirty="0"/>
              </a:p>
            </p:txBody>
          </p:sp>
        </p:grpSp>
      </p:grpSp>
      <p:pic>
        <p:nvPicPr>
          <p:cNvPr id="42035" name="Picture 51" descr="https://upload.wikimedia.org/wikipedia/commons/f/f5/Interleaver-400.gif"/>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6646" y="903468"/>
            <a:ext cx="3810000" cy="30575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892699368"/>
              </p:ext>
            </p:extLst>
          </p:nvPr>
        </p:nvGraphicFramePr>
        <p:xfrm>
          <a:off x="4667592" y="1491542"/>
          <a:ext cx="4170363" cy="504825"/>
        </p:xfrm>
        <a:graphic>
          <a:graphicData uri="http://schemas.openxmlformats.org/presentationml/2006/ole">
            <mc:AlternateContent xmlns:mc="http://schemas.openxmlformats.org/markup-compatibility/2006">
              <mc:Choice xmlns:v="urn:schemas-microsoft-com:vml" Requires="v">
                <p:oleObj spid="_x0000_s42436" name="Equation" r:id="rId20" imgW="4171033" imgH="504596" progId="Equation.DSMT4">
                  <p:embed/>
                </p:oleObj>
              </mc:Choice>
              <mc:Fallback>
                <p:oleObj name="Equation" r:id="rId20" imgW="4171033" imgH="504596" progId="Equation.DSMT4">
                  <p:embed/>
                  <p:pic>
                    <p:nvPicPr>
                      <p:cNvPr id="0" name=""/>
                      <p:cNvPicPr/>
                      <p:nvPr/>
                    </p:nvPicPr>
                    <p:blipFill>
                      <a:blip r:embed="rId21"/>
                      <a:stretch>
                        <a:fillRect/>
                      </a:stretch>
                    </p:blipFill>
                    <p:spPr>
                      <a:xfrm>
                        <a:off x="4667592" y="1491542"/>
                        <a:ext cx="4170363" cy="504825"/>
                      </a:xfrm>
                      <a:prstGeom prst="rect">
                        <a:avLst/>
                      </a:prstGeom>
                    </p:spPr>
                  </p:pic>
                </p:oleObj>
              </mc:Fallback>
            </mc:AlternateContent>
          </a:graphicData>
        </a:graphic>
      </p:graphicFrame>
      <p:grpSp>
        <p:nvGrpSpPr>
          <p:cNvPr id="269" name="Group 268"/>
          <p:cNvGrpSpPr/>
          <p:nvPr/>
        </p:nvGrpSpPr>
        <p:grpSpPr>
          <a:xfrm>
            <a:off x="306790" y="534136"/>
            <a:ext cx="4520620" cy="392011"/>
            <a:chOff x="91658" y="3418772"/>
            <a:chExt cx="4520620" cy="392011"/>
          </a:xfrm>
        </p:grpSpPr>
        <p:sp>
          <p:nvSpPr>
            <p:cNvPr id="324" name="TextBox 323"/>
            <p:cNvSpPr txBox="1"/>
            <p:nvPr/>
          </p:nvSpPr>
          <p:spPr>
            <a:xfrm>
              <a:off x="91658" y="3418772"/>
              <a:ext cx="3236848" cy="369332"/>
            </a:xfrm>
            <a:prstGeom prst="rect">
              <a:avLst/>
            </a:prstGeom>
            <a:noFill/>
          </p:spPr>
          <p:txBody>
            <a:bodyPr wrap="none" rtlCol="0">
              <a:spAutoFit/>
            </a:bodyPr>
            <a:lstStyle/>
            <a:p>
              <a:r>
                <a:rPr lang="en-US" dirty="0" smtClean="0"/>
                <a:t>WDM Channel separation - </a:t>
              </a:r>
              <a:r>
                <a:rPr lang="el-GR" dirty="0" smtClean="0"/>
                <a:t>Δ</a:t>
              </a:r>
              <a:r>
                <a:rPr lang="en-US" dirty="0" smtClean="0"/>
                <a:t>f</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314552796"/>
                </p:ext>
              </p:extLst>
            </p:nvPr>
          </p:nvGraphicFramePr>
          <p:xfrm>
            <a:off x="3492846" y="3516088"/>
            <a:ext cx="1119432" cy="294695"/>
          </p:xfrm>
          <a:graphic>
            <a:graphicData uri="http://schemas.openxmlformats.org/presentationml/2006/ole">
              <mc:AlternateContent xmlns:mc="http://schemas.openxmlformats.org/markup-compatibility/2006">
                <mc:Choice xmlns:v="urn:schemas-microsoft-com:vml" Requires="v">
                  <p:oleObj spid="_x0000_s42437" name="Equation" r:id="rId22" imgW="868695" imgH="228544" progId="Equation.DSMT4">
                    <p:embed/>
                  </p:oleObj>
                </mc:Choice>
                <mc:Fallback>
                  <p:oleObj name="Equation" r:id="rId22" imgW="868695" imgH="228544" progId="Equation.DSMT4">
                    <p:embed/>
                    <p:pic>
                      <p:nvPicPr>
                        <p:cNvPr id="0" name=""/>
                        <p:cNvPicPr/>
                        <p:nvPr/>
                      </p:nvPicPr>
                      <p:blipFill>
                        <a:blip r:embed="rId23"/>
                        <a:stretch>
                          <a:fillRect/>
                        </a:stretch>
                      </p:blipFill>
                      <p:spPr>
                        <a:xfrm>
                          <a:off x="3492846" y="3516088"/>
                          <a:ext cx="1119432" cy="294695"/>
                        </a:xfrm>
                        <a:prstGeom prst="rect">
                          <a:avLst/>
                        </a:prstGeom>
                      </p:spPr>
                    </p:pic>
                  </p:oleObj>
                </mc:Fallback>
              </mc:AlternateContent>
            </a:graphicData>
          </a:graphic>
        </p:graphicFrame>
      </p:grpSp>
      <p:grpSp>
        <p:nvGrpSpPr>
          <p:cNvPr id="270" name="Group 269"/>
          <p:cNvGrpSpPr/>
          <p:nvPr/>
        </p:nvGrpSpPr>
        <p:grpSpPr>
          <a:xfrm>
            <a:off x="6281942" y="1079269"/>
            <a:ext cx="1596293" cy="247767"/>
            <a:chOff x="4916953" y="3558253"/>
            <a:chExt cx="1596293" cy="247767"/>
          </a:xfrm>
        </p:grpSpPr>
        <p:graphicFrame>
          <p:nvGraphicFramePr>
            <p:cNvPr id="106" name="Object 105"/>
            <p:cNvGraphicFramePr>
              <a:graphicFrameLocks noChangeAspect="1"/>
            </p:cNvGraphicFramePr>
            <p:nvPr>
              <p:extLst>
                <p:ext uri="{D42A27DB-BD31-4B8C-83A1-F6EECF244321}">
                  <p14:modId xmlns:p14="http://schemas.microsoft.com/office/powerpoint/2010/main" val="3276916310"/>
                </p:ext>
              </p:extLst>
            </p:nvPr>
          </p:nvGraphicFramePr>
          <p:xfrm>
            <a:off x="4916953" y="3558253"/>
            <a:ext cx="725487" cy="200025"/>
          </p:xfrm>
          <a:graphic>
            <a:graphicData uri="http://schemas.openxmlformats.org/presentationml/2006/ole">
              <mc:AlternateContent xmlns:mc="http://schemas.openxmlformats.org/markup-compatibility/2006">
                <mc:Choice xmlns:v="urn:schemas-microsoft-com:vml" Requires="v">
                  <p:oleObj spid="_x0000_s42438" name="Equation" r:id="rId24" imgW="725476" imgH="200111" progId="Equation.DSMT4">
                    <p:embed/>
                  </p:oleObj>
                </mc:Choice>
                <mc:Fallback>
                  <p:oleObj name="Equation" r:id="rId24" imgW="725476" imgH="200111" progId="Equation.DSMT4">
                    <p:embed/>
                    <p:pic>
                      <p:nvPicPr>
                        <p:cNvPr id="0" name=""/>
                        <p:cNvPicPr/>
                        <p:nvPr/>
                      </p:nvPicPr>
                      <p:blipFill>
                        <a:blip r:embed="rId25"/>
                        <a:stretch>
                          <a:fillRect/>
                        </a:stretch>
                      </p:blipFill>
                      <p:spPr>
                        <a:xfrm>
                          <a:off x="4916953" y="3558253"/>
                          <a:ext cx="725487" cy="200025"/>
                        </a:xfrm>
                        <a:prstGeom prst="rect">
                          <a:avLst/>
                        </a:prstGeom>
                      </p:spPr>
                    </p:pic>
                  </p:oleObj>
                </mc:Fallback>
              </mc:AlternateContent>
            </a:graphicData>
          </a:graphic>
        </p:graphicFrame>
        <p:graphicFrame>
          <p:nvGraphicFramePr>
            <p:cNvPr id="266" name="Object 265"/>
            <p:cNvGraphicFramePr>
              <a:graphicFrameLocks noChangeAspect="1"/>
            </p:cNvGraphicFramePr>
            <p:nvPr>
              <p:extLst>
                <p:ext uri="{D42A27DB-BD31-4B8C-83A1-F6EECF244321}">
                  <p14:modId xmlns:p14="http://schemas.microsoft.com/office/powerpoint/2010/main" val="3818745041"/>
                </p:ext>
              </p:extLst>
            </p:nvPr>
          </p:nvGraphicFramePr>
          <p:xfrm>
            <a:off x="5673459" y="3577420"/>
            <a:ext cx="839787" cy="228600"/>
          </p:xfrm>
          <a:graphic>
            <a:graphicData uri="http://schemas.openxmlformats.org/presentationml/2006/ole">
              <mc:AlternateContent xmlns:mc="http://schemas.openxmlformats.org/markup-compatibility/2006">
                <mc:Choice xmlns:v="urn:schemas-microsoft-com:vml" Requires="v">
                  <p:oleObj spid="_x0000_s42439" name="Equation" r:id="rId26" imgW="839834" imgH="228544" progId="Equation.DSMT4">
                    <p:embed/>
                  </p:oleObj>
                </mc:Choice>
                <mc:Fallback>
                  <p:oleObj name="Equation" r:id="rId26" imgW="839834" imgH="228544" progId="Equation.DSMT4">
                    <p:embed/>
                    <p:pic>
                      <p:nvPicPr>
                        <p:cNvPr id="0" name=""/>
                        <p:cNvPicPr/>
                        <p:nvPr/>
                      </p:nvPicPr>
                      <p:blipFill>
                        <a:blip r:embed="rId27"/>
                        <a:stretch>
                          <a:fillRect/>
                        </a:stretch>
                      </p:blipFill>
                      <p:spPr>
                        <a:xfrm>
                          <a:off x="5673459" y="3577420"/>
                          <a:ext cx="839787" cy="228600"/>
                        </a:xfrm>
                        <a:prstGeom prst="rect">
                          <a:avLst/>
                        </a:prstGeom>
                      </p:spPr>
                    </p:pic>
                  </p:oleObj>
                </mc:Fallback>
              </mc:AlternateContent>
            </a:graphicData>
          </a:graphic>
        </p:graphicFrame>
      </p:grpSp>
    </p:spTree>
    <p:extLst>
      <p:ext uri="{BB962C8B-B14F-4D97-AF65-F5344CB8AC3E}">
        <p14:creationId xmlns:p14="http://schemas.microsoft.com/office/powerpoint/2010/main" val="298339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92"/>
            <a:ext cx="8229600" cy="1143000"/>
          </a:xfrm>
        </p:spPr>
        <p:txBody>
          <a:bodyPr/>
          <a:lstStyle/>
          <a:p>
            <a:r>
              <a:rPr lang="en-US" sz="3200" dirty="0" smtClean="0"/>
              <a:t>MZI Modulator</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11</a:t>
            </a:fld>
            <a:endParaRPr lang="en-US"/>
          </a:p>
        </p:txBody>
      </p:sp>
      <p:grpSp>
        <p:nvGrpSpPr>
          <p:cNvPr id="5" name="Group 57"/>
          <p:cNvGrpSpPr>
            <a:grpSpLocks/>
          </p:cNvGrpSpPr>
          <p:nvPr/>
        </p:nvGrpSpPr>
        <p:grpSpPr bwMode="auto">
          <a:xfrm>
            <a:off x="1928446" y="1493349"/>
            <a:ext cx="5229225" cy="1920875"/>
            <a:chOff x="1248" y="768"/>
            <a:chExt cx="3294" cy="1210"/>
          </a:xfrm>
        </p:grpSpPr>
        <p:grpSp>
          <p:nvGrpSpPr>
            <p:cNvPr id="6" name="Group 4"/>
            <p:cNvGrpSpPr>
              <a:grpSpLocks/>
            </p:cNvGrpSpPr>
            <p:nvPr/>
          </p:nvGrpSpPr>
          <p:grpSpPr bwMode="auto">
            <a:xfrm>
              <a:off x="1248" y="1181"/>
              <a:ext cx="1094" cy="403"/>
              <a:chOff x="1872" y="5040"/>
              <a:chExt cx="6192" cy="1152"/>
            </a:xfrm>
          </p:grpSpPr>
          <p:grpSp>
            <p:nvGrpSpPr>
              <p:cNvPr id="47" name="Group 5"/>
              <p:cNvGrpSpPr>
                <a:grpSpLocks/>
              </p:cNvGrpSpPr>
              <p:nvPr/>
            </p:nvGrpSpPr>
            <p:grpSpPr bwMode="auto">
              <a:xfrm>
                <a:off x="1872" y="5040"/>
                <a:ext cx="6192" cy="432"/>
                <a:chOff x="1872" y="5040"/>
                <a:chExt cx="6192" cy="432"/>
              </a:xfrm>
            </p:grpSpPr>
            <p:sp>
              <p:nvSpPr>
                <p:cNvPr id="54" name="Line 6"/>
                <p:cNvSpPr>
                  <a:spLocks noChangeShapeType="1"/>
                </p:cNvSpPr>
                <p:nvPr/>
              </p:nvSpPr>
              <p:spPr bwMode="auto">
                <a:xfrm>
                  <a:off x="1872" y="5040"/>
                  <a:ext cx="1296" cy="0"/>
                </a:xfrm>
                <a:prstGeom prst="line">
                  <a:avLst/>
                </a:prstGeom>
                <a:noFill/>
                <a:ln w="38100">
                  <a:solidFill>
                    <a:schemeClr val="accent2"/>
                  </a:solidFill>
                  <a:round/>
                  <a:headEnd/>
                  <a:tailEnd/>
                </a:ln>
              </p:spPr>
              <p:txBody>
                <a:bodyPr/>
                <a:lstStyle/>
                <a:p>
                  <a:endParaRPr lang="en-US"/>
                </a:p>
              </p:txBody>
            </p:sp>
            <p:sp>
              <p:nvSpPr>
                <p:cNvPr id="55" name="Line 7"/>
                <p:cNvSpPr>
                  <a:spLocks noChangeShapeType="1"/>
                </p:cNvSpPr>
                <p:nvPr/>
              </p:nvSpPr>
              <p:spPr bwMode="auto">
                <a:xfrm>
                  <a:off x="3168" y="5040"/>
                  <a:ext cx="720" cy="432"/>
                </a:xfrm>
                <a:prstGeom prst="line">
                  <a:avLst/>
                </a:prstGeom>
                <a:noFill/>
                <a:ln w="38100">
                  <a:solidFill>
                    <a:schemeClr val="accent2"/>
                  </a:solidFill>
                  <a:round/>
                  <a:headEnd/>
                  <a:tailEnd/>
                </a:ln>
              </p:spPr>
              <p:txBody>
                <a:bodyPr/>
                <a:lstStyle/>
                <a:p>
                  <a:endParaRPr lang="en-US"/>
                </a:p>
              </p:txBody>
            </p:sp>
            <p:sp>
              <p:nvSpPr>
                <p:cNvPr id="56" name="Line 8"/>
                <p:cNvSpPr>
                  <a:spLocks noChangeShapeType="1"/>
                </p:cNvSpPr>
                <p:nvPr/>
              </p:nvSpPr>
              <p:spPr bwMode="auto">
                <a:xfrm>
                  <a:off x="3888" y="5472"/>
                  <a:ext cx="1584" cy="0"/>
                </a:xfrm>
                <a:prstGeom prst="line">
                  <a:avLst/>
                </a:prstGeom>
                <a:noFill/>
                <a:ln w="38100">
                  <a:solidFill>
                    <a:schemeClr val="accent2"/>
                  </a:solidFill>
                  <a:round/>
                  <a:headEnd/>
                  <a:tailEnd/>
                </a:ln>
              </p:spPr>
              <p:txBody>
                <a:bodyPr/>
                <a:lstStyle/>
                <a:p>
                  <a:endParaRPr lang="en-US"/>
                </a:p>
              </p:txBody>
            </p:sp>
            <p:sp>
              <p:nvSpPr>
                <p:cNvPr id="57" name="Line 9"/>
                <p:cNvSpPr>
                  <a:spLocks noChangeShapeType="1"/>
                </p:cNvSpPr>
                <p:nvPr/>
              </p:nvSpPr>
              <p:spPr bwMode="auto">
                <a:xfrm flipV="1">
                  <a:off x="5472" y="5040"/>
                  <a:ext cx="720" cy="432"/>
                </a:xfrm>
                <a:prstGeom prst="line">
                  <a:avLst/>
                </a:prstGeom>
                <a:noFill/>
                <a:ln w="38100">
                  <a:solidFill>
                    <a:schemeClr val="accent2"/>
                  </a:solidFill>
                  <a:round/>
                  <a:headEnd/>
                  <a:tailEnd/>
                </a:ln>
              </p:spPr>
              <p:txBody>
                <a:bodyPr/>
                <a:lstStyle/>
                <a:p>
                  <a:endParaRPr lang="en-US"/>
                </a:p>
              </p:txBody>
            </p:sp>
            <p:sp>
              <p:nvSpPr>
                <p:cNvPr id="58" name="Line 10"/>
                <p:cNvSpPr>
                  <a:spLocks noChangeShapeType="1"/>
                </p:cNvSpPr>
                <p:nvPr/>
              </p:nvSpPr>
              <p:spPr bwMode="auto">
                <a:xfrm>
                  <a:off x="6192" y="5040"/>
                  <a:ext cx="1872" cy="0"/>
                </a:xfrm>
                <a:prstGeom prst="line">
                  <a:avLst/>
                </a:prstGeom>
                <a:noFill/>
                <a:ln w="38100">
                  <a:solidFill>
                    <a:schemeClr val="accent2"/>
                  </a:solidFill>
                  <a:round/>
                  <a:headEnd/>
                  <a:tailEnd/>
                </a:ln>
              </p:spPr>
              <p:txBody>
                <a:bodyPr/>
                <a:lstStyle/>
                <a:p>
                  <a:endParaRPr lang="en-US"/>
                </a:p>
              </p:txBody>
            </p:sp>
          </p:grpSp>
          <p:grpSp>
            <p:nvGrpSpPr>
              <p:cNvPr id="48" name="Group 11"/>
              <p:cNvGrpSpPr>
                <a:grpSpLocks/>
              </p:cNvGrpSpPr>
              <p:nvPr/>
            </p:nvGrpSpPr>
            <p:grpSpPr bwMode="auto">
              <a:xfrm flipV="1">
                <a:off x="1872" y="5760"/>
                <a:ext cx="6192" cy="432"/>
                <a:chOff x="1872" y="5040"/>
                <a:chExt cx="6192" cy="432"/>
              </a:xfrm>
            </p:grpSpPr>
            <p:sp>
              <p:nvSpPr>
                <p:cNvPr id="49" name="Line 12"/>
                <p:cNvSpPr>
                  <a:spLocks noChangeShapeType="1"/>
                </p:cNvSpPr>
                <p:nvPr/>
              </p:nvSpPr>
              <p:spPr bwMode="auto">
                <a:xfrm>
                  <a:off x="1872" y="5040"/>
                  <a:ext cx="1296" cy="0"/>
                </a:xfrm>
                <a:prstGeom prst="line">
                  <a:avLst/>
                </a:prstGeom>
                <a:noFill/>
                <a:ln w="38100">
                  <a:solidFill>
                    <a:schemeClr val="accent2"/>
                  </a:solidFill>
                  <a:round/>
                  <a:headEnd/>
                  <a:tailEnd/>
                </a:ln>
              </p:spPr>
              <p:txBody>
                <a:bodyPr/>
                <a:lstStyle/>
                <a:p>
                  <a:endParaRPr lang="en-US"/>
                </a:p>
              </p:txBody>
            </p:sp>
            <p:sp>
              <p:nvSpPr>
                <p:cNvPr id="50" name="Line 13"/>
                <p:cNvSpPr>
                  <a:spLocks noChangeShapeType="1"/>
                </p:cNvSpPr>
                <p:nvPr/>
              </p:nvSpPr>
              <p:spPr bwMode="auto">
                <a:xfrm>
                  <a:off x="3168" y="5040"/>
                  <a:ext cx="720" cy="432"/>
                </a:xfrm>
                <a:prstGeom prst="line">
                  <a:avLst/>
                </a:prstGeom>
                <a:noFill/>
                <a:ln w="38100">
                  <a:solidFill>
                    <a:schemeClr val="accent2"/>
                  </a:solidFill>
                  <a:round/>
                  <a:headEnd/>
                  <a:tailEnd/>
                </a:ln>
              </p:spPr>
              <p:txBody>
                <a:bodyPr/>
                <a:lstStyle/>
                <a:p>
                  <a:endParaRPr lang="en-US"/>
                </a:p>
              </p:txBody>
            </p:sp>
            <p:sp>
              <p:nvSpPr>
                <p:cNvPr id="51" name="Line 14"/>
                <p:cNvSpPr>
                  <a:spLocks noChangeShapeType="1"/>
                </p:cNvSpPr>
                <p:nvPr/>
              </p:nvSpPr>
              <p:spPr bwMode="auto">
                <a:xfrm>
                  <a:off x="3888" y="5472"/>
                  <a:ext cx="1584" cy="0"/>
                </a:xfrm>
                <a:prstGeom prst="line">
                  <a:avLst/>
                </a:prstGeom>
                <a:noFill/>
                <a:ln w="38100">
                  <a:solidFill>
                    <a:schemeClr val="accent2"/>
                  </a:solidFill>
                  <a:round/>
                  <a:headEnd/>
                  <a:tailEnd/>
                </a:ln>
              </p:spPr>
              <p:txBody>
                <a:bodyPr/>
                <a:lstStyle/>
                <a:p>
                  <a:endParaRPr lang="en-US"/>
                </a:p>
              </p:txBody>
            </p:sp>
            <p:sp>
              <p:nvSpPr>
                <p:cNvPr id="52" name="Line 15"/>
                <p:cNvSpPr>
                  <a:spLocks noChangeShapeType="1"/>
                </p:cNvSpPr>
                <p:nvPr/>
              </p:nvSpPr>
              <p:spPr bwMode="auto">
                <a:xfrm flipV="1">
                  <a:off x="5472" y="5040"/>
                  <a:ext cx="720" cy="432"/>
                </a:xfrm>
                <a:prstGeom prst="line">
                  <a:avLst/>
                </a:prstGeom>
                <a:noFill/>
                <a:ln w="38100">
                  <a:solidFill>
                    <a:schemeClr val="accent2"/>
                  </a:solidFill>
                  <a:round/>
                  <a:headEnd/>
                  <a:tailEnd/>
                </a:ln>
              </p:spPr>
              <p:txBody>
                <a:bodyPr/>
                <a:lstStyle/>
                <a:p>
                  <a:endParaRPr lang="en-US"/>
                </a:p>
              </p:txBody>
            </p:sp>
            <p:sp>
              <p:nvSpPr>
                <p:cNvPr id="53" name="Line 16"/>
                <p:cNvSpPr>
                  <a:spLocks noChangeShapeType="1"/>
                </p:cNvSpPr>
                <p:nvPr/>
              </p:nvSpPr>
              <p:spPr bwMode="auto">
                <a:xfrm>
                  <a:off x="6192" y="5040"/>
                  <a:ext cx="1872" cy="0"/>
                </a:xfrm>
                <a:prstGeom prst="line">
                  <a:avLst/>
                </a:prstGeom>
                <a:noFill/>
                <a:ln w="38100">
                  <a:solidFill>
                    <a:schemeClr val="accent2"/>
                  </a:solidFill>
                  <a:round/>
                  <a:headEnd/>
                  <a:tailEnd/>
                </a:ln>
              </p:spPr>
              <p:txBody>
                <a:bodyPr/>
                <a:lstStyle/>
                <a:p>
                  <a:endParaRPr lang="en-US"/>
                </a:p>
              </p:txBody>
            </p:sp>
          </p:grpSp>
        </p:grpSp>
        <p:grpSp>
          <p:nvGrpSpPr>
            <p:cNvPr id="7" name="Group 17"/>
            <p:cNvGrpSpPr>
              <a:grpSpLocks/>
            </p:cNvGrpSpPr>
            <p:nvPr/>
          </p:nvGrpSpPr>
          <p:grpSpPr bwMode="auto">
            <a:xfrm>
              <a:off x="3448" y="1181"/>
              <a:ext cx="1094" cy="403"/>
              <a:chOff x="1872" y="5040"/>
              <a:chExt cx="6192" cy="1152"/>
            </a:xfrm>
          </p:grpSpPr>
          <p:grpSp>
            <p:nvGrpSpPr>
              <p:cNvPr id="35" name="Group 18"/>
              <p:cNvGrpSpPr>
                <a:grpSpLocks/>
              </p:cNvGrpSpPr>
              <p:nvPr/>
            </p:nvGrpSpPr>
            <p:grpSpPr bwMode="auto">
              <a:xfrm>
                <a:off x="1872" y="5040"/>
                <a:ext cx="6192" cy="432"/>
                <a:chOff x="1872" y="5040"/>
                <a:chExt cx="6192" cy="432"/>
              </a:xfrm>
            </p:grpSpPr>
            <p:sp>
              <p:nvSpPr>
                <p:cNvPr id="42" name="Line 19"/>
                <p:cNvSpPr>
                  <a:spLocks noChangeShapeType="1"/>
                </p:cNvSpPr>
                <p:nvPr/>
              </p:nvSpPr>
              <p:spPr bwMode="auto">
                <a:xfrm>
                  <a:off x="1872" y="5040"/>
                  <a:ext cx="1296" cy="0"/>
                </a:xfrm>
                <a:prstGeom prst="line">
                  <a:avLst/>
                </a:prstGeom>
                <a:noFill/>
                <a:ln w="38100">
                  <a:solidFill>
                    <a:schemeClr val="accent2"/>
                  </a:solidFill>
                  <a:round/>
                  <a:headEnd/>
                  <a:tailEnd/>
                </a:ln>
              </p:spPr>
              <p:txBody>
                <a:bodyPr/>
                <a:lstStyle/>
                <a:p>
                  <a:endParaRPr lang="en-US"/>
                </a:p>
              </p:txBody>
            </p:sp>
            <p:sp>
              <p:nvSpPr>
                <p:cNvPr id="43" name="Line 20"/>
                <p:cNvSpPr>
                  <a:spLocks noChangeShapeType="1"/>
                </p:cNvSpPr>
                <p:nvPr/>
              </p:nvSpPr>
              <p:spPr bwMode="auto">
                <a:xfrm>
                  <a:off x="3168" y="5040"/>
                  <a:ext cx="720" cy="432"/>
                </a:xfrm>
                <a:prstGeom prst="line">
                  <a:avLst/>
                </a:prstGeom>
                <a:noFill/>
                <a:ln w="38100">
                  <a:solidFill>
                    <a:schemeClr val="accent2"/>
                  </a:solidFill>
                  <a:round/>
                  <a:headEnd/>
                  <a:tailEnd/>
                </a:ln>
              </p:spPr>
              <p:txBody>
                <a:bodyPr/>
                <a:lstStyle/>
                <a:p>
                  <a:endParaRPr lang="en-US"/>
                </a:p>
              </p:txBody>
            </p:sp>
            <p:sp>
              <p:nvSpPr>
                <p:cNvPr id="44" name="Line 21"/>
                <p:cNvSpPr>
                  <a:spLocks noChangeShapeType="1"/>
                </p:cNvSpPr>
                <p:nvPr/>
              </p:nvSpPr>
              <p:spPr bwMode="auto">
                <a:xfrm>
                  <a:off x="3888" y="5472"/>
                  <a:ext cx="1584" cy="0"/>
                </a:xfrm>
                <a:prstGeom prst="line">
                  <a:avLst/>
                </a:prstGeom>
                <a:noFill/>
                <a:ln w="38100">
                  <a:solidFill>
                    <a:schemeClr val="accent2"/>
                  </a:solidFill>
                  <a:round/>
                  <a:headEnd/>
                  <a:tailEnd/>
                </a:ln>
              </p:spPr>
              <p:txBody>
                <a:bodyPr/>
                <a:lstStyle/>
                <a:p>
                  <a:endParaRPr lang="en-US"/>
                </a:p>
              </p:txBody>
            </p:sp>
            <p:sp>
              <p:nvSpPr>
                <p:cNvPr id="45" name="Line 22"/>
                <p:cNvSpPr>
                  <a:spLocks noChangeShapeType="1"/>
                </p:cNvSpPr>
                <p:nvPr/>
              </p:nvSpPr>
              <p:spPr bwMode="auto">
                <a:xfrm flipV="1">
                  <a:off x="5472" y="5040"/>
                  <a:ext cx="720" cy="432"/>
                </a:xfrm>
                <a:prstGeom prst="line">
                  <a:avLst/>
                </a:prstGeom>
                <a:noFill/>
                <a:ln w="38100">
                  <a:solidFill>
                    <a:schemeClr val="accent2"/>
                  </a:solidFill>
                  <a:round/>
                  <a:headEnd/>
                  <a:tailEnd/>
                </a:ln>
              </p:spPr>
              <p:txBody>
                <a:bodyPr/>
                <a:lstStyle/>
                <a:p>
                  <a:endParaRPr lang="en-US"/>
                </a:p>
              </p:txBody>
            </p:sp>
            <p:sp>
              <p:nvSpPr>
                <p:cNvPr id="46" name="Line 23"/>
                <p:cNvSpPr>
                  <a:spLocks noChangeShapeType="1"/>
                </p:cNvSpPr>
                <p:nvPr/>
              </p:nvSpPr>
              <p:spPr bwMode="auto">
                <a:xfrm>
                  <a:off x="6192" y="5040"/>
                  <a:ext cx="1872" cy="0"/>
                </a:xfrm>
                <a:prstGeom prst="line">
                  <a:avLst/>
                </a:prstGeom>
                <a:noFill/>
                <a:ln w="38100">
                  <a:solidFill>
                    <a:schemeClr val="accent2"/>
                  </a:solidFill>
                  <a:round/>
                  <a:headEnd/>
                  <a:tailEnd/>
                </a:ln>
              </p:spPr>
              <p:txBody>
                <a:bodyPr/>
                <a:lstStyle/>
                <a:p>
                  <a:endParaRPr lang="en-US"/>
                </a:p>
              </p:txBody>
            </p:sp>
          </p:grpSp>
          <p:grpSp>
            <p:nvGrpSpPr>
              <p:cNvPr id="36" name="Group 24"/>
              <p:cNvGrpSpPr>
                <a:grpSpLocks/>
              </p:cNvGrpSpPr>
              <p:nvPr/>
            </p:nvGrpSpPr>
            <p:grpSpPr bwMode="auto">
              <a:xfrm flipV="1">
                <a:off x="1872" y="5760"/>
                <a:ext cx="6192" cy="432"/>
                <a:chOff x="1872" y="5040"/>
                <a:chExt cx="6192" cy="432"/>
              </a:xfrm>
            </p:grpSpPr>
            <p:sp>
              <p:nvSpPr>
                <p:cNvPr id="37" name="Line 25"/>
                <p:cNvSpPr>
                  <a:spLocks noChangeShapeType="1"/>
                </p:cNvSpPr>
                <p:nvPr/>
              </p:nvSpPr>
              <p:spPr bwMode="auto">
                <a:xfrm>
                  <a:off x="1872" y="5040"/>
                  <a:ext cx="1296" cy="0"/>
                </a:xfrm>
                <a:prstGeom prst="line">
                  <a:avLst/>
                </a:prstGeom>
                <a:noFill/>
                <a:ln w="38100">
                  <a:solidFill>
                    <a:schemeClr val="accent2"/>
                  </a:solidFill>
                  <a:round/>
                  <a:headEnd/>
                  <a:tailEnd/>
                </a:ln>
              </p:spPr>
              <p:txBody>
                <a:bodyPr/>
                <a:lstStyle/>
                <a:p>
                  <a:endParaRPr lang="en-US"/>
                </a:p>
              </p:txBody>
            </p:sp>
            <p:sp>
              <p:nvSpPr>
                <p:cNvPr id="38" name="Line 26"/>
                <p:cNvSpPr>
                  <a:spLocks noChangeShapeType="1"/>
                </p:cNvSpPr>
                <p:nvPr/>
              </p:nvSpPr>
              <p:spPr bwMode="auto">
                <a:xfrm>
                  <a:off x="3168" y="5040"/>
                  <a:ext cx="720" cy="432"/>
                </a:xfrm>
                <a:prstGeom prst="line">
                  <a:avLst/>
                </a:prstGeom>
                <a:noFill/>
                <a:ln w="38100">
                  <a:solidFill>
                    <a:schemeClr val="accent2"/>
                  </a:solidFill>
                  <a:round/>
                  <a:headEnd/>
                  <a:tailEnd/>
                </a:ln>
              </p:spPr>
              <p:txBody>
                <a:bodyPr/>
                <a:lstStyle/>
                <a:p>
                  <a:endParaRPr lang="en-US"/>
                </a:p>
              </p:txBody>
            </p:sp>
            <p:sp>
              <p:nvSpPr>
                <p:cNvPr id="39" name="Line 27"/>
                <p:cNvSpPr>
                  <a:spLocks noChangeShapeType="1"/>
                </p:cNvSpPr>
                <p:nvPr/>
              </p:nvSpPr>
              <p:spPr bwMode="auto">
                <a:xfrm>
                  <a:off x="3888" y="5472"/>
                  <a:ext cx="1584" cy="0"/>
                </a:xfrm>
                <a:prstGeom prst="line">
                  <a:avLst/>
                </a:prstGeom>
                <a:noFill/>
                <a:ln w="38100">
                  <a:solidFill>
                    <a:schemeClr val="accent2"/>
                  </a:solidFill>
                  <a:round/>
                  <a:headEnd/>
                  <a:tailEnd/>
                </a:ln>
              </p:spPr>
              <p:txBody>
                <a:bodyPr/>
                <a:lstStyle/>
                <a:p>
                  <a:endParaRPr lang="en-US"/>
                </a:p>
              </p:txBody>
            </p:sp>
            <p:sp>
              <p:nvSpPr>
                <p:cNvPr id="40" name="Line 28"/>
                <p:cNvSpPr>
                  <a:spLocks noChangeShapeType="1"/>
                </p:cNvSpPr>
                <p:nvPr/>
              </p:nvSpPr>
              <p:spPr bwMode="auto">
                <a:xfrm flipV="1">
                  <a:off x="5472" y="5040"/>
                  <a:ext cx="720" cy="432"/>
                </a:xfrm>
                <a:prstGeom prst="line">
                  <a:avLst/>
                </a:prstGeom>
                <a:noFill/>
                <a:ln w="38100">
                  <a:solidFill>
                    <a:schemeClr val="accent2"/>
                  </a:solidFill>
                  <a:round/>
                  <a:headEnd/>
                  <a:tailEnd/>
                </a:ln>
              </p:spPr>
              <p:txBody>
                <a:bodyPr/>
                <a:lstStyle/>
                <a:p>
                  <a:endParaRPr lang="en-US"/>
                </a:p>
              </p:txBody>
            </p:sp>
            <p:sp>
              <p:nvSpPr>
                <p:cNvPr id="41" name="Line 29"/>
                <p:cNvSpPr>
                  <a:spLocks noChangeShapeType="1"/>
                </p:cNvSpPr>
                <p:nvPr/>
              </p:nvSpPr>
              <p:spPr bwMode="auto">
                <a:xfrm>
                  <a:off x="6192" y="5040"/>
                  <a:ext cx="1872" cy="0"/>
                </a:xfrm>
                <a:prstGeom prst="line">
                  <a:avLst/>
                </a:prstGeom>
                <a:noFill/>
                <a:ln w="38100">
                  <a:solidFill>
                    <a:schemeClr val="accent2"/>
                  </a:solidFill>
                  <a:round/>
                  <a:headEnd/>
                  <a:tailEnd/>
                </a:ln>
              </p:spPr>
              <p:txBody>
                <a:bodyPr/>
                <a:lstStyle/>
                <a:p>
                  <a:endParaRPr lang="en-US"/>
                </a:p>
              </p:txBody>
            </p:sp>
          </p:grpSp>
        </p:grpSp>
        <p:sp>
          <p:nvSpPr>
            <p:cNvPr id="8" name="Line 30"/>
            <p:cNvSpPr>
              <a:spLocks noChangeShapeType="1"/>
            </p:cNvSpPr>
            <p:nvPr/>
          </p:nvSpPr>
          <p:spPr bwMode="auto">
            <a:xfrm>
              <a:off x="2342" y="1584"/>
              <a:ext cx="1106" cy="0"/>
            </a:xfrm>
            <a:prstGeom prst="line">
              <a:avLst/>
            </a:prstGeom>
            <a:noFill/>
            <a:ln w="38100">
              <a:solidFill>
                <a:schemeClr val="accent2"/>
              </a:solidFill>
              <a:round/>
              <a:headEnd/>
              <a:tailEnd/>
            </a:ln>
          </p:spPr>
          <p:txBody>
            <a:bodyPr/>
            <a:lstStyle/>
            <a:p>
              <a:endParaRPr lang="en-US"/>
            </a:p>
          </p:txBody>
        </p:sp>
        <p:sp>
          <p:nvSpPr>
            <p:cNvPr id="9" name="Line 31"/>
            <p:cNvSpPr>
              <a:spLocks noChangeShapeType="1"/>
            </p:cNvSpPr>
            <p:nvPr/>
          </p:nvSpPr>
          <p:spPr bwMode="auto">
            <a:xfrm>
              <a:off x="2342" y="1181"/>
              <a:ext cx="1106" cy="0"/>
            </a:xfrm>
            <a:prstGeom prst="line">
              <a:avLst/>
            </a:prstGeom>
            <a:noFill/>
            <a:ln w="38100">
              <a:solidFill>
                <a:schemeClr val="accent2"/>
              </a:solidFill>
              <a:round/>
              <a:headEnd/>
              <a:tailEnd/>
            </a:ln>
          </p:spPr>
          <p:txBody>
            <a:bodyPr/>
            <a:lstStyle/>
            <a:p>
              <a:endParaRPr lang="en-US"/>
            </a:p>
          </p:txBody>
        </p:sp>
        <p:sp>
          <p:nvSpPr>
            <p:cNvPr id="10" name="Rectangle 32"/>
            <p:cNvSpPr>
              <a:spLocks noChangeArrowheads="1"/>
            </p:cNvSpPr>
            <p:nvPr/>
          </p:nvSpPr>
          <p:spPr bwMode="auto">
            <a:xfrm>
              <a:off x="2123" y="1056"/>
              <a:ext cx="1497" cy="58"/>
            </a:xfrm>
            <a:prstGeom prst="rect">
              <a:avLst/>
            </a:prstGeom>
            <a:solidFill>
              <a:srgbClr val="808000"/>
            </a:solidFill>
            <a:ln w="9525">
              <a:solidFill>
                <a:srgbClr val="000000"/>
              </a:solidFill>
              <a:miter lim="800000"/>
              <a:headEnd/>
              <a:tailEnd/>
            </a:ln>
          </p:spPr>
          <p:txBody>
            <a:bodyPr/>
            <a:lstStyle/>
            <a:p>
              <a:endParaRPr lang="en-US"/>
            </a:p>
          </p:txBody>
        </p:sp>
        <p:sp>
          <p:nvSpPr>
            <p:cNvPr id="11" name="Rectangle 33"/>
            <p:cNvSpPr>
              <a:spLocks noChangeArrowheads="1"/>
            </p:cNvSpPr>
            <p:nvPr/>
          </p:nvSpPr>
          <p:spPr bwMode="auto">
            <a:xfrm>
              <a:off x="2123" y="1229"/>
              <a:ext cx="1497" cy="288"/>
            </a:xfrm>
            <a:prstGeom prst="rect">
              <a:avLst/>
            </a:prstGeom>
            <a:solidFill>
              <a:srgbClr val="808000"/>
            </a:solidFill>
            <a:ln w="9525">
              <a:solidFill>
                <a:srgbClr val="000000"/>
              </a:solidFill>
              <a:miter lim="800000"/>
              <a:headEnd/>
              <a:tailEnd/>
            </a:ln>
          </p:spPr>
          <p:txBody>
            <a:bodyPr/>
            <a:lstStyle/>
            <a:p>
              <a:endParaRPr lang="en-US"/>
            </a:p>
          </p:txBody>
        </p:sp>
        <p:sp>
          <p:nvSpPr>
            <p:cNvPr id="12" name="Rectangle 34"/>
            <p:cNvSpPr>
              <a:spLocks noChangeArrowheads="1"/>
            </p:cNvSpPr>
            <p:nvPr/>
          </p:nvSpPr>
          <p:spPr bwMode="auto">
            <a:xfrm>
              <a:off x="2123" y="1632"/>
              <a:ext cx="1497" cy="58"/>
            </a:xfrm>
            <a:prstGeom prst="rect">
              <a:avLst/>
            </a:prstGeom>
            <a:solidFill>
              <a:srgbClr val="808000"/>
            </a:solidFill>
            <a:ln w="9525">
              <a:solidFill>
                <a:srgbClr val="000000"/>
              </a:solidFill>
              <a:miter lim="800000"/>
              <a:headEnd/>
              <a:tailEnd/>
            </a:ln>
          </p:spPr>
          <p:txBody>
            <a:bodyPr/>
            <a:lstStyle/>
            <a:p>
              <a:endParaRPr lang="en-US"/>
            </a:p>
          </p:txBody>
        </p:sp>
        <p:sp>
          <p:nvSpPr>
            <p:cNvPr id="13" name="Line 35"/>
            <p:cNvSpPr>
              <a:spLocks noChangeShapeType="1"/>
            </p:cNvSpPr>
            <p:nvPr/>
          </p:nvSpPr>
          <p:spPr bwMode="auto">
            <a:xfrm>
              <a:off x="2872" y="883"/>
              <a:ext cx="0" cy="173"/>
            </a:xfrm>
            <a:prstGeom prst="line">
              <a:avLst/>
            </a:prstGeom>
            <a:noFill/>
            <a:ln w="28575">
              <a:solidFill>
                <a:srgbClr val="000000"/>
              </a:solidFill>
              <a:round/>
              <a:headEnd/>
              <a:tailEnd type="triangle" w="med" len="med"/>
            </a:ln>
          </p:spPr>
          <p:txBody>
            <a:bodyPr/>
            <a:lstStyle/>
            <a:p>
              <a:endParaRPr lang="en-US"/>
            </a:p>
          </p:txBody>
        </p:sp>
        <p:sp>
          <p:nvSpPr>
            <p:cNvPr id="14" name="Line 36"/>
            <p:cNvSpPr>
              <a:spLocks noChangeShapeType="1"/>
            </p:cNvSpPr>
            <p:nvPr/>
          </p:nvSpPr>
          <p:spPr bwMode="auto">
            <a:xfrm>
              <a:off x="2872" y="883"/>
              <a:ext cx="633" cy="0"/>
            </a:xfrm>
            <a:prstGeom prst="line">
              <a:avLst/>
            </a:prstGeom>
            <a:noFill/>
            <a:ln w="19050">
              <a:solidFill>
                <a:srgbClr val="000000"/>
              </a:solidFill>
              <a:round/>
              <a:headEnd/>
              <a:tailEnd/>
            </a:ln>
          </p:spPr>
          <p:txBody>
            <a:bodyPr/>
            <a:lstStyle/>
            <a:p>
              <a:endParaRPr lang="en-US"/>
            </a:p>
          </p:txBody>
        </p:sp>
        <p:sp>
          <p:nvSpPr>
            <p:cNvPr id="15" name="Line 37"/>
            <p:cNvSpPr>
              <a:spLocks noChangeShapeType="1"/>
            </p:cNvSpPr>
            <p:nvPr/>
          </p:nvSpPr>
          <p:spPr bwMode="auto">
            <a:xfrm flipV="1">
              <a:off x="2872" y="1690"/>
              <a:ext cx="0" cy="173"/>
            </a:xfrm>
            <a:prstGeom prst="line">
              <a:avLst/>
            </a:prstGeom>
            <a:noFill/>
            <a:ln w="28575">
              <a:solidFill>
                <a:srgbClr val="000000"/>
              </a:solidFill>
              <a:round/>
              <a:headEnd/>
              <a:tailEnd type="triangle" w="med" len="med"/>
            </a:ln>
          </p:spPr>
          <p:txBody>
            <a:bodyPr/>
            <a:lstStyle/>
            <a:p>
              <a:endParaRPr lang="en-US"/>
            </a:p>
          </p:txBody>
        </p:sp>
        <p:sp>
          <p:nvSpPr>
            <p:cNvPr id="16" name="Line 38"/>
            <p:cNvSpPr>
              <a:spLocks noChangeShapeType="1"/>
            </p:cNvSpPr>
            <p:nvPr/>
          </p:nvSpPr>
          <p:spPr bwMode="auto">
            <a:xfrm flipV="1">
              <a:off x="2872" y="1863"/>
              <a:ext cx="748" cy="0"/>
            </a:xfrm>
            <a:prstGeom prst="line">
              <a:avLst/>
            </a:prstGeom>
            <a:noFill/>
            <a:ln w="19050">
              <a:solidFill>
                <a:srgbClr val="000000"/>
              </a:solidFill>
              <a:round/>
              <a:headEnd/>
              <a:tailEnd/>
            </a:ln>
          </p:spPr>
          <p:txBody>
            <a:bodyPr/>
            <a:lstStyle/>
            <a:p>
              <a:endParaRPr lang="en-US"/>
            </a:p>
          </p:txBody>
        </p:sp>
        <p:grpSp>
          <p:nvGrpSpPr>
            <p:cNvPr id="17" name="Group 39"/>
            <p:cNvGrpSpPr>
              <a:grpSpLocks/>
            </p:cNvGrpSpPr>
            <p:nvPr/>
          </p:nvGrpSpPr>
          <p:grpSpPr bwMode="auto">
            <a:xfrm>
              <a:off x="2411" y="1114"/>
              <a:ext cx="864" cy="115"/>
              <a:chOff x="4320" y="13680"/>
              <a:chExt cx="2160" cy="288"/>
            </a:xfrm>
          </p:grpSpPr>
          <p:sp>
            <p:nvSpPr>
              <p:cNvPr id="30" name="Line 40"/>
              <p:cNvSpPr>
                <a:spLocks noChangeShapeType="1"/>
              </p:cNvSpPr>
              <p:nvPr/>
            </p:nvSpPr>
            <p:spPr bwMode="auto">
              <a:xfrm>
                <a:off x="4320" y="13680"/>
                <a:ext cx="0" cy="288"/>
              </a:xfrm>
              <a:prstGeom prst="line">
                <a:avLst/>
              </a:prstGeom>
              <a:noFill/>
              <a:ln w="9525">
                <a:solidFill>
                  <a:srgbClr val="000000"/>
                </a:solidFill>
                <a:round/>
                <a:headEnd/>
                <a:tailEnd type="triangle" w="med" len="med"/>
              </a:ln>
            </p:spPr>
            <p:txBody>
              <a:bodyPr/>
              <a:lstStyle/>
              <a:p>
                <a:endParaRPr lang="en-US"/>
              </a:p>
            </p:txBody>
          </p:sp>
          <p:sp>
            <p:nvSpPr>
              <p:cNvPr id="31" name="Line 41"/>
              <p:cNvSpPr>
                <a:spLocks noChangeShapeType="1"/>
              </p:cNvSpPr>
              <p:nvPr/>
            </p:nvSpPr>
            <p:spPr bwMode="auto">
              <a:xfrm>
                <a:off x="4800" y="13680"/>
                <a:ext cx="0" cy="288"/>
              </a:xfrm>
              <a:prstGeom prst="line">
                <a:avLst/>
              </a:prstGeom>
              <a:noFill/>
              <a:ln w="9525">
                <a:solidFill>
                  <a:srgbClr val="000000"/>
                </a:solidFill>
                <a:round/>
                <a:headEnd/>
                <a:tailEnd type="triangle" w="med" len="med"/>
              </a:ln>
            </p:spPr>
            <p:txBody>
              <a:bodyPr/>
              <a:lstStyle/>
              <a:p>
                <a:endParaRPr lang="en-US"/>
              </a:p>
            </p:txBody>
          </p:sp>
          <p:sp>
            <p:nvSpPr>
              <p:cNvPr id="32" name="Line 42"/>
              <p:cNvSpPr>
                <a:spLocks noChangeShapeType="1"/>
              </p:cNvSpPr>
              <p:nvPr/>
            </p:nvSpPr>
            <p:spPr bwMode="auto">
              <a:xfrm>
                <a:off x="5280" y="13680"/>
                <a:ext cx="0" cy="288"/>
              </a:xfrm>
              <a:prstGeom prst="line">
                <a:avLst/>
              </a:prstGeom>
              <a:noFill/>
              <a:ln w="9525">
                <a:solidFill>
                  <a:srgbClr val="000000"/>
                </a:solidFill>
                <a:round/>
                <a:headEnd/>
                <a:tailEnd type="triangle" w="med" len="med"/>
              </a:ln>
            </p:spPr>
            <p:txBody>
              <a:bodyPr/>
              <a:lstStyle/>
              <a:p>
                <a:endParaRPr lang="en-US"/>
              </a:p>
            </p:txBody>
          </p:sp>
          <p:sp>
            <p:nvSpPr>
              <p:cNvPr id="33" name="Line 43"/>
              <p:cNvSpPr>
                <a:spLocks noChangeShapeType="1"/>
              </p:cNvSpPr>
              <p:nvPr/>
            </p:nvSpPr>
            <p:spPr bwMode="auto">
              <a:xfrm>
                <a:off x="5904" y="13680"/>
                <a:ext cx="0" cy="288"/>
              </a:xfrm>
              <a:prstGeom prst="line">
                <a:avLst/>
              </a:prstGeom>
              <a:noFill/>
              <a:ln w="9525">
                <a:solidFill>
                  <a:srgbClr val="000000"/>
                </a:solidFill>
                <a:round/>
                <a:headEnd/>
                <a:tailEnd type="triangle" w="med" len="med"/>
              </a:ln>
            </p:spPr>
            <p:txBody>
              <a:bodyPr/>
              <a:lstStyle/>
              <a:p>
                <a:endParaRPr lang="en-US"/>
              </a:p>
            </p:txBody>
          </p:sp>
          <p:sp>
            <p:nvSpPr>
              <p:cNvPr id="34" name="Line 44"/>
              <p:cNvSpPr>
                <a:spLocks noChangeShapeType="1"/>
              </p:cNvSpPr>
              <p:nvPr/>
            </p:nvSpPr>
            <p:spPr bwMode="auto">
              <a:xfrm>
                <a:off x="6480" y="13680"/>
                <a:ext cx="0" cy="288"/>
              </a:xfrm>
              <a:prstGeom prst="line">
                <a:avLst/>
              </a:prstGeom>
              <a:noFill/>
              <a:ln w="9525">
                <a:solidFill>
                  <a:srgbClr val="000000"/>
                </a:solidFill>
                <a:round/>
                <a:headEnd/>
                <a:tailEnd type="triangle" w="med" len="med"/>
              </a:ln>
            </p:spPr>
            <p:txBody>
              <a:bodyPr/>
              <a:lstStyle/>
              <a:p>
                <a:endParaRPr lang="en-US"/>
              </a:p>
            </p:txBody>
          </p:sp>
        </p:grpSp>
        <p:grpSp>
          <p:nvGrpSpPr>
            <p:cNvPr id="18" name="Group 45"/>
            <p:cNvGrpSpPr>
              <a:grpSpLocks/>
            </p:cNvGrpSpPr>
            <p:nvPr/>
          </p:nvGrpSpPr>
          <p:grpSpPr bwMode="auto">
            <a:xfrm flipV="1">
              <a:off x="2468" y="1517"/>
              <a:ext cx="864" cy="115"/>
              <a:chOff x="4320" y="13680"/>
              <a:chExt cx="2160" cy="288"/>
            </a:xfrm>
          </p:grpSpPr>
          <p:sp>
            <p:nvSpPr>
              <p:cNvPr id="25" name="Line 46"/>
              <p:cNvSpPr>
                <a:spLocks noChangeShapeType="1"/>
              </p:cNvSpPr>
              <p:nvPr/>
            </p:nvSpPr>
            <p:spPr bwMode="auto">
              <a:xfrm>
                <a:off x="4320" y="13680"/>
                <a:ext cx="0" cy="288"/>
              </a:xfrm>
              <a:prstGeom prst="line">
                <a:avLst/>
              </a:prstGeom>
              <a:noFill/>
              <a:ln w="9525">
                <a:solidFill>
                  <a:srgbClr val="000000"/>
                </a:solidFill>
                <a:round/>
                <a:headEnd/>
                <a:tailEnd type="triangle" w="med" len="med"/>
              </a:ln>
            </p:spPr>
            <p:txBody>
              <a:bodyPr/>
              <a:lstStyle/>
              <a:p>
                <a:endParaRPr lang="en-US"/>
              </a:p>
            </p:txBody>
          </p:sp>
          <p:sp>
            <p:nvSpPr>
              <p:cNvPr id="26" name="Line 47"/>
              <p:cNvSpPr>
                <a:spLocks noChangeShapeType="1"/>
              </p:cNvSpPr>
              <p:nvPr/>
            </p:nvSpPr>
            <p:spPr bwMode="auto">
              <a:xfrm>
                <a:off x="4800" y="13680"/>
                <a:ext cx="0" cy="288"/>
              </a:xfrm>
              <a:prstGeom prst="line">
                <a:avLst/>
              </a:prstGeom>
              <a:noFill/>
              <a:ln w="9525">
                <a:solidFill>
                  <a:srgbClr val="000000"/>
                </a:solidFill>
                <a:round/>
                <a:headEnd/>
                <a:tailEnd type="triangle" w="med" len="med"/>
              </a:ln>
            </p:spPr>
            <p:txBody>
              <a:bodyPr/>
              <a:lstStyle/>
              <a:p>
                <a:endParaRPr lang="en-US"/>
              </a:p>
            </p:txBody>
          </p:sp>
          <p:sp>
            <p:nvSpPr>
              <p:cNvPr id="27" name="Line 48"/>
              <p:cNvSpPr>
                <a:spLocks noChangeShapeType="1"/>
              </p:cNvSpPr>
              <p:nvPr/>
            </p:nvSpPr>
            <p:spPr bwMode="auto">
              <a:xfrm>
                <a:off x="5280" y="13680"/>
                <a:ext cx="0" cy="288"/>
              </a:xfrm>
              <a:prstGeom prst="line">
                <a:avLst/>
              </a:prstGeom>
              <a:noFill/>
              <a:ln w="9525">
                <a:solidFill>
                  <a:srgbClr val="000000"/>
                </a:solidFill>
                <a:round/>
                <a:headEnd/>
                <a:tailEnd type="triangle" w="med" len="med"/>
              </a:ln>
            </p:spPr>
            <p:txBody>
              <a:bodyPr/>
              <a:lstStyle/>
              <a:p>
                <a:endParaRPr lang="en-US"/>
              </a:p>
            </p:txBody>
          </p:sp>
          <p:sp>
            <p:nvSpPr>
              <p:cNvPr id="28" name="Line 49"/>
              <p:cNvSpPr>
                <a:spLocks noChangeShapeType="1"/>
              </p:cNvSpPr>
              <p:nvPr/>
            </p:nvSpPr>
            <p:spPr bwMode="auto">
              <a:xfrm>
                <a:off x="5904" y="13680"/>
                <a:ext cx="0" cy="288"/>
              </a:xfrm>
              <a:prstGeom prst="line">
                <a:avLst/>
              </a:prstGeom>
              <a:noFill/>
              <a:ln w="9525">
                <a:solidFill>
                  <a:srgbClr val="000000"/>
                </a:solidFill>
                <a:round/>
                <a:headEnd/>
                <a:tailEnd type="triangle" w="med" len="med"/>
              </a:ln>
            </p:spPr>
            <p:txBody>
              <a:bodyPr/>
              <a:lstStyle/>
              <a:p>
                <a:endParaRPr lang="en-US"/>
              </a:p>
            </p:txBody>
          </p:sp>
          <p:sp>
            <p:nvSpPr>
              <p:cNvPr id="29" name="Line 50"/>
              <p:cNvSpPr>
                <a:spLocks noChangeShapeType="1"/>
              </p:cNvSpPr>
              <p:nvPr/>
            </p:nvSpPr>
            <p:spPr bwMode="auto">
              <a:xfrm>
                <a:off x="6480" y="13680"/>
                <a:ext cx="0" cy="288"/>
              </a:xfrm>
              <a:prstGeom prst="line">
                <a:avLst/>
              </a:prstGeom>
              <a:noFill/>
              <a:ln w="9525">
                <a:solidFill>
                  <a:srgbClr val="000000"/>
                </a:solidFill>
                <a:round/>
                <a:headEnd/>
                <a:tailEnd type="triangle" w="med" len="med"/>
              </a:ln>
            </p:spPr>
            <p:txBody>
              <a:bodyPr/>
              <a:lstStyle/>
              <a:p>
                <a:endParaRPr lang="en-US"/>
              </a:p>
            </p:txBody>
          </p:sp>
        </p:grpSp>
        <p:sp>
          <p:nvSpPr>
            <p:cNvPr id="19" name="Line 51"/>
            <p:cNvSpPr>
              <a:spLocks noChangeShapeType="1"/>
            </p:cNvSpPr>
            <p:nvPr/>
          </p:nvSpPr>
          <p:spPr bwMode="auto">
            <a:xfrm flipH="1">
              <a:off x="2012" y="1344"/>
              <a:ext cx="111" cy="0"/>
            </a:xfrm>
            <a:prstGeom prst="line">
              <a:avLst/>
            </a:prstGeom>
            <a:noFill/>
            <a:ln w="19050">
              <a:solidFill>
                <a:srgbClr val="000000"/>
              </a:solidFill>
              <a:round/>
              <a:headEnd/>
              <a:tailEnd/>
            </a:ln>
          </p:spPr>
          <p:txBody>
            <a:bodyPr/>
            <a:lstStyle/>
            <a:p>
              <a:endParaRPr lang="en-US"/>
            </a:p>
          </p:txBody>
        </p:sp>
        <p:sp>
          <p:nvSpPr>
            <p:cNvPr id="20" name="Line 52"/>
            <p:cNvSpPr>
              <a:spLocks noChangeShapeType="1"/>
            </p:cNvSpPr>
            <p:nvPr/>
          </p:nvSpPr>
          <p:spPr bwMode="auto">
            <a:xfrm>
              <a:off x="2012" y="1344"/>
              <a:ext cx="0" cy="519"/>
            </a:xfrm>
            <a:prstGeom prst="line">
              <a:avLst/>
            </a:prstGeom>
            <a:noFill/>
            <a:ln w="19050">
              <a:solidFill>
                <a:srgbClr val="000000"/>
              </a:solidFill>
              <a:round/>
              <a:headEnd/>
              <a:tailEnd/>
            </a:ln>
          </p:spPr>
          <p:txBody>
            <a:bodyPr/>
            <a:lstStyle/>
            <a:p>
              <a:endParaRPr lang="en-US"/>
            </a:p>
          </p:txBody>
        </p:sp>
        <p:sp>
          <p:nvSpPr>
            <p:cNvPr id="21" name="Line 53"/>
            <p:cNvSpPr>
              <a:spLocks noChangeShapeType="1"/>
            </p:cNvSpPr>
            <p:nvPr/>
          </p:nvSpPr>
          <p:spPr bwMode="auto">
            <a:xfrm>
              <a:off x="1884" y="1863"/>
              <a:ext cx="181" cy="0"/>
            </a:xfrm>
            <a:prstGeom prst="line">
              <a:avLst/>
            </a:prstGeom>
            <a:noFill/>
            <a:ln w="19050">
              <a:solidFill>
                <a:srgbClr val="000000"/>
              </a:solidFill>
              <a:round/>
              <a:headEnd/>
              <a:tailEnd/>
            </a:ln>
          </p:spPr>
          <p:txBody>
            <a:bodyPr/>
            <a:lstStyle/>
            <a:p>
              <a:endParaRPr lang="en-US"/>
            </a:p>
          </p:txBody>
        </p:sp>
        <p:sp>
          <p:nvSpPr>
            <p:cNvPr id="22" name="Line 54"/>
            <p:cNvSpPr>
              <a:spLocks noChangeShapeType="1"/>
            </p:cNvSpPr>
            <p:nvPr/>
          </p:nvSpPr>
          <p:spPr bwMode="auto">
            <a:xfrm flipV="1">
              <a:off x="1950" y="1920"/>
              <a:ext cx="62" cy="0"/>
            </a:xfrm>
            <a:prstGeom prst="line">
              <a:avLst/>
            </a:prstGeom>
            <a:noFill/>
            <a:ln w="19050">
              <a:solidFill>
                <a:srgbClr val="000000"/>
              </a:solidFill>
              <a:round/>
              <a:headEnd/>
              <a:tailEnd/>
            </a:ln>
          </p:spPr>
          <p:txBody>
            <a:bodyPr/>
            <a:lstStyle/>
            <a:p>
              <a:endParaRPr lang="en-US"/>
            </a:p>
          </p:txBody>
        </p:sp>
        <p:sp>
          <p:nvSpPr>
            <p:cNvPr id="23" name="Text Box 55"/>
            <p:cNvSpPr txBox="1">
              <a:spLocks noChangeArrowheads="1"/>
            </p:cNvSpPr>
            <p:nvPr/>
          </p:nvSpPr>
          <p:spPr bwMode="auto">
            <a:xfrm>
              <a:off x="3620" y="1747"/>
              <a:ext cx="508" cy="231"/>
            </a:xfrm>
            <a:prstGeom prst="rect">
              <a:avLst/>
            </a:prstGeom>
            <a:noFill/>
            <a:ln w="9525">
              <a:noFill/>
              <a:miter lim="800000"/>
              <a:headEnd/>
              <a:tailEnd/>
            </a:ln>
          </p:spPr>
          <p:txBody>
            <a:bodyPr/>
            <a:lstStyle/>
            <a:p>
              <a:r>
                <a:rPr lang="en-US" sz="1600" b="1" i="1"/>
                <a:t>V(t)</a:t>
              </a:r>
            </a:p>
          </p:txBody>
        </p:sp>
        <p:sp>
          <p:nvSpPr>
            <p:cNvPr id="24" name="Text Box 56"/>
            <p:cNvSpPr txBox="1">
              <a:spLocks noChangeArrowheads="1"/>
            </p:cNvSpPr>
            <p:nvPr/>
          </p:nvSpPr>
          <p:spPr bwMode="auto">
            <a:xfrm>
              <a:off x="3505" y="768"/>
              <a:ext cx="527" cy="230"/>
            </a:xfrm>
            <a:prstGeom prst="rect">
              <a:avLst/>
            </a:prstGeom>
            <a:noFill/>
            <a:ln w="9525">
              <a:noFill/>
              <a:miter lim="800000"/>
              <a:headEnd/>
              <a:tailEnd/>
            </a:ln>
          </p:spPr>
          <p:txBody>
            <a:bodyPr/>
            <a:lstStyle/>
            <a:p>
              <a:r>
                <a:rPr lang="en-US" sz="1600" b="1" i="1"/>
                <a:t>V(t)</a:t>
              </a:r>
              <a:endParaRPr lang="en-US" sz="3200" b="1" i="1"/>
            </a:p>
          </p:txBody>
        </p:sp>
      </p:grpSp>
      <p:grpSp>
        <p:nvGrpSpPr>
          <p:cNvPr id="59" name="Group 60"/>
          <p:cNvGrpSpPr>
            <a:grpSpLocks/>
          </p:cNvGrpSpPr>
          <p:nvPr/>
        </p:nvGrpSpPr>
        <p:grpSpPr bwMode="auto">
          <a:xfrm>
            <a:off x="785446" y="1721949"/>
            <a:ext cx="914400" cy="457200"/>
            <a:chOff x="432" y="624"/>
            <a:chExt cx="576" cy="288"/>
          </a:xfrm>
        </p:grpSpPr>
        <p:sp>
          <p:nvSpPr>
            <p:cNvPr id="60" name="Line 58"/>
            <p:cNvSpPr>
              <a:spLocks noChangeShapeType="1"/>
            </p:cNvSpPr>
            <p:nvPr/>
          </p:nvSpPr>
          <p:spPr bwMode="auto">
            <a:xfrm>
              <a:off x="624" y="912"/>
              <a:ext cx="384" cy="0"/>
            </a:xfrm>
            <a:prstGeom prst="line">
              <a:avLst/>
            </a:prstGeom>
            <a:noFill/>
            <a:ln w="28575">
              <a:solidFill>
                <a:srgbClr val="CC3300"/>
              </a:solidFill>
              <a:round/>
              <a:headEnd/>
              <a:tailEnd type="triangle" w="med" len="med"/>
            </a:ln>
            <a:effectLst/>
          </p:spPr>
          <p:txBody>
            <a:bodyPr/>
            <a:lstStyle/>
            <a:p>
              <a:endParaRPr lang="en-US"/>
            </a:p>
          </p:txBody>
        </p:sp>
        <p:sp>
          <p:nvSpPr>
            <p:cNvPr id="61" name="Text Box 59"/>
            <p:cNvSpPr txBox="1">
              <a:spLocks noChangeArrowheads="1"/>
            </p:cNvSpPr>
            <p:nvPr/>
          </p:nvSpPr>
          <p:spPr bwMode="auto">
            <a:xfrm>
              <a:off x="432" y="624"/>
              <a:ext cx="297" cy="288"/>
            </a:xfrm>
            <a:prstGeom prst="rect">
              <a:avLst/>
            </a:prstGeom>
            <a:noFill/>
            <a:ln w="9525">
              <a:noFill/>
              <a:miter lim="800000"/>
              <a:headEnd/>
              <a:tailEnd/>
            </a:ln>
            <a:effectLst/>
          </p:spPr>
          <p:txBody>
            <a:bodyPr wrap="none">
              <a:spAutoFit/>
            </a:bodyPr>
            <a:lstStyle/>
            <a:p>
              <a:r>
                <a:rPr lang="en-US" b="1" i="1"/>
                <a:t>P</a:t>
              </a:r>
              <a:r>
                <a:rPr lang="en-US" b="1" i="1" baseline="-25000"/>
                <a:t>0</a:t>
              </a:r>
              <a:endParaRPr lang="en-US" b="1" i="1"/>
            </a:p>
          </p:txBody>
        </p:sp>
      </p:grpSp>
      <p:grpSp>
        <p:nvGrpSpPr>
          <p:cNvPr id="62" name="Group 116"/>
          <p:cNvGrpSpPr>
            <a:grpSpLocks/>
          </p:cNvGrpSpPr>
          <p:nvPr/>
        </p:nvGrpSpPr>
        <p:grpSpPr bwMode="auto">
          <a:xfrm>
            <a:off x="7414846" y="2636349"/>
            <a:ext cx="914400" cy="457200"/>
            <a:chOff x="432" y="624"/>
            <a:chExt cx="576" cy="288"/>
          </a:xfrm>
        </p:grpSpPr>
        <p:sp>
          <p:nvSpPr>
            <p:cNvPr id="63" name="Line 117"/>
            <p:cNvSpPr>
              <a:spLocks noChangeShapeType="1"/>
            </p:cNvSpPr>
            <p:nvPr/>
          </p:nvSpPr>
          <p:spPr bwMode="auto">
            <a:xfrm>
              <a:off x="624" y="912"/>
              <a:ext cx="384" cy="0"/>
            </a:xfrm>
            <a:prstGeom prst="line">
              <a:avLst/>
            </a:prstGeom>
            <a:noFill/>
            <a:ln w="28575">
              <a:solidFill>
                <a:srgbClr val="CC3300"/>
              </a:solidFill>
              <a:round/>
              <a:headEnd/>
              <a:tailEnd type="triangle" w="med" len="med"/>
            </a:ln>
            <a:effectLst/>
          </p:spPr>
          <p:txBody>
            <a:bodyPr/>
            <a:lstStyle/>
            <a:p>
              <a:endParaRPr lang="en-US"/>
            </a:p>
          </p:txBody>
        </p:sp>
        <p:sp>
          <p:nvSpPr>
            <p:cNvPr id="64" name="Text Box 118"/>
            <p:cNvSpPr txBox="1">
              <a:spLocks noChangeArrowheads="1"/>
            </p:cNvSpPr>
            <p:nvPr/>
          </p:nvSpPr>
          <p:spPr bwMode="auto">
            <a:xfrm>
              <a:off x="432" y="624"/>
              <a:ext cx="297" cy="288"/>
            </a:xfrm>
            <a:prstGeom prst="rect">
              <a:avLst/>
            </a:prstGeom>
            <a:noFill/>
            <a:ln w="9525">
              <a:noFill/>
              <a:miter lim="800000"/>
              <a:headEnd/>
              <a:tailEnd/>
            </a:ln>
            <a:effectLst/>
          </p:spPr>
          <p:txBody>
            <a:bodyPr wrap="none">
              <a:spAutoFit/>
            </a:bodyPr>
            <a:lstStyle/>
            <a:p>
              <a:r>
                <a:rPr lang="en-US" b="1" i="1"/>
                <a:t>P</a:t>
              </a:r>
              <a:r>
                <a:rPr lang="en-US" b="1" i="1" baseline="-25000"/>
                <a:t>2</a:t>
              </a:r>
              <a:endParaRPr lang="en-US" b="1" i="1"/>
            </a:p>
          </p:txBody>
        </p:sp>
      </p:grpSp>
      <p:grpSp>
        <p:nvGrpSpPr>
          <p:cNvPr id="65" name="Group 119"/>
          <p:cNvGrpSpPr>
            <a:grpSpLocks/>
          </p:cNvGrpSpPr>
          <p:nvPr/>
        </p:nvGrpSpPr>
        <p:grpSpPr bwMode="auto">
          <a:xfrm>
            <a:off x="7262446" y="1798149"/>
            <a:ext cx="914400" cy="457200"/>
            <a:chOff x="432" y="624"/>
            <a:chExt cx="576" cy="288"/>
          </a:xfrm>
        </p:grpSpPr>
        <p:sp>
          <p:nvSpPr>
            <p:cNvPr id="66" name="Line 120"/>
            <p:cNvSpPr>
              <a:spLocks noChangeShapeType="1"/>
            </p:cNvSpPr>
            <p:nvPr/>
          </p:nvSpPr>
          <p:spPr bwMode="auto">
            <a:xfrm>
              <a:off x="624" y="912"/>
              <a:ext cx="384" cy="0"/>
            </a:xfrm>
            <a:prstGeom prst="line">
              <a:avLst/>
            </a:prstGeom>
            <a:noFill/>
            <a:ln w="28575">
              <a:solidFill>
                <a:srgbClr val="CC3300"/>
              </a:solidFill>
              <a:round/>
              <a:headEnd/>
              <a:tailEnd type="triangle" w="med" len="med"/>
            </a:ln>
            <a:effectLst/>
          </p:spPr>
          <p:txBody>
            <a:bodyPr/>
            <a:lstStyle/>
            <a:p>
              <a:endParaRPr lang="en-US"/>
            </a:p>
          </p:txBody>
        </p:sp>
        <p:sp>
          <p:nvSpPr>
            <p:cNvPr id="67" name="Text Box 121"/>
            <p:cNvSpPr txBox="1">
              <a:spLocks noChangeArrowheads="1"/>
            </p:cNvSpPr>
            <p:nvPr/>
          </p:nvSpPr>
          <p:spPr bwMode="auto">
            <a:xfrm>
              <a:off x="432" y="624"/>
              <a:ext cx="297" cy="288"/>
            </a:xfrm>
            <a:prstGeom prst="rect">
              <a:avLst/>
            </a:prstGeom>
            <a:noFill/>
            <a:ln w="9525">
              <a:noFill/>
              <a:miter lim="800000"/>
              <a:headEnd/>
              <a:tailEnd/>
            </a:ln>
            <a:effectLst/>
          </p:spPr>
          <p:txBody>
            <a:bodyPr wrap="none">
              <a:spAutoFit/>
            </a:bodyPr>
            <a:lstStyle/>
            <a:p>
              <a:r>
                <a:rPr lang="en-US" b="1" i="1"/>
                <a:t>P</a:t>
              </a:r>
              <a:r>
                <a:rPr lang="en-US" b="1" i="1" baseline="-25000"/>
                <a:t>1</a:t>
              </a:r>
              <a:endParaRPr lang="en-US" b="1" i="1"/>
            </a:p>
          </p:txBody>
        </p:sp>
      </p:grpSp>
      <p:sp>
        <p:nvSpPr>
          <p:cNvPr id="68" name="Rectangle 123"/>
          <p:cNvSpPr>
            <a:spLocks noChangeArrowheads="1"/>
          </p:cNvSpPr>
          <p:nvPr/>
        </p:nvSpPr>
        <p:spPr bwMode="auto">
          <a:xfrm>
            <a:off x="99646" y="3961912"/>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69" name="Object 122"/>
          <p:cNvGraphicFramePr>
            <a:graphicFrameLocks noChangeAspect="1"/>
          </p:cNvGraphicFramePr>
          <p:nvPr>
            <p:extLst>
              <p:ext uri="{D42A27DB-BD31-4B8C-83A1-F6EECF244321}">
                <p14:modId xmlns:p14="http://schemas.microsoft.com/office/powerpoint/2010/main" val="4259548288"/>
              </p:ext>
            </p:extLst>
          </p:nvPr>
        </p:nvGraphicFramePr>
        <p:xfrm>
          <a:off x="333375" y="3932238"/>
          <a:ext cx="5934075" cy="646112"/>
        </p:xfrm>
        <a:graphic>
          <a:graphicData uri="http://schemas.openxmlformats.org/presentationml/2006/ole">
            <mc:AlternateContent xmlns:mc="http://schemas.openxmlformats.org/markup-compatibility/2006">
              <mc:Choice xmlns:v="urn:schemas-microsoft-com:vml" Requires="v">
                <p:oleObj spid="_x0000_s45226" name="Equation" r:id="rId3" imgW="3644640" imgH="393480" progId="Equation.DSMT4">
                  <p:embed/>
                </p:oleObj>
              </mc:Choice>
              <mc:Fallback>
                <p:oleObj name="Equation" r:id="rId3" imgW="3644640" imgH="393480" progId="Equation.DSMT4">
                  <p:embed/>
                  <p:pic>
                    <p:nvPicPr>
                      <p:cNvPr id="52346" name="Object 122"/>
                      <p:cNvPicPr>
                        <a:picLocks noChangeAspect="1" noChangeArrowheads="1"/>
                      </p:cNvPicPr>
                      <p:nvPr/>
                    </p:nvPicPr>
                    <p:blipFill>
                      <a:blip r:embed="rId4"/>
                      <a:srcRect/>
                      <a:stretch>
                        <a:fillRect/>
                      </a:stretch>
                    </p:blipFill>
                    <p:spPr bwMode="auto">
                      <a:xfrm>
                        <a:off x="333375" y="3932238"/>
                        <a:ext cx="5934075" cy="646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 name="Text Box 124"/>
          <p:cNvSpPr txBox="1">
            <a:spLocks noChangeArrowheads="1"/>
          </p:cNvSpPr>
          <p:nvPr/>
        </p:nvSpPr>
        <p:spPr bwMode="auto">
          <a:xfrm>
            <a:off x="1074371" y="3439624"/>
            <a:ext cx="1984375" cy="457200"/>
          </a:xfrm>
          <a:prstGeom prst="rect">
            <a:avLst/>
          </a:prstGeom>
          <a:noFill/>
          <a:ln w="9525">
            <a:noFill/>
            <a:miter lim="800000"/>
            <a:headEnd/>
            <a:tailEnd/>
          </a:ln>
          <a:effectLst/>
        </p:spPr>
        <p:txBody>
          <a:bodyPr wrap="none">
            <a:spAutoFit/>
          </a:bodyPr>
          <a:lstStyle/>
          <a:p>
            <a:r>
              <a:rPr lang="en-US" b="1" i="1" dirty="0">
                <a:solidFill>
                  <a:srgbClr val="FF33CC"/>
                </a:solidFill>
              </a:rPr>
              <a:t>Pockels Effect</a:t>
            </a:r>
          </a:p>
        </p:txBody>
      </p:sp>
      <p:sp>
        <p:nvSpPr>
          <p:cNvPr id="71" name="Rectangle 127"/>
          <p:cNvSpPr>
            <a:spLocks noChangeArrowheads="1"/>
          </p:cNvSpPr>
          <p:nvPr/>
        </p:nvSpPr>
        <p:spPr bwMode="auto">
          <a:xfrm>
            <a:off x="99646" y="4034937"/>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72" name="Object 126"/>
          <p:cNvGraphicFramePr>
            <a:graphicFrameLocks noChangeAspect="1"/>
          </p:cNvGraphicFramePr>
          <p:nvPr>
            <p:extLst>
              <p:ext uri="{D42A27DB-BD31-4B8C-83A1-F6EECF244321}">
                <p14:modId xmlns:p14="http://schemas.microsoft.com/office/powerpoint/2010/main" val="3381736129"/>
              </p:ext>
            </p:extLst>
          </p:nvPr>
        </p:nvGraphicFramePr>
        <p:xfrm>
          <a:off x="480646" y="4769949"/>
          <a:ext cx="5983288" cy="454025"/>
        </p:xfrm>
        <a:graphic>
          <a:graphicData uri="http://schemas.openxmlformats.org/presentationml/2006/ole">
            <mc:AlternateContent xmlns:mc="http://schemas.openxmlformats.org/markup-compatibility/2006">
              <mc:Choice xmlns:v="urn:schemas-microsoft-com:vml" Requires="v">
                <p:oleObj spid="_x0000_s45227" name="Equation" r:id="rId5" imgW="3301920" imgH="253800" progId="Equation.DSMT4">
                  <p:embed/>
                </p:oleObj>
              </mc:Choice>
              <mc:Fallback>
                <p:oleObj name="Equation" r:id="rId5" imgW="3301920" imgH="253800" progId="Equation.DSMT4">
                  <p:embed/>
                  <p:pic>
                    <p:nvPicPr>
                      <p:cNvPr id="52350" name="Object 1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646" y="4769949"/>
                        <a:ext cx="5983288"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 name="Rectangle 129"/>
          <p:cNvSpPr>
            <a:spLocks noChangeArrowheads="1"/>
          </p:cNvSpPr>
          <p:nvPr/>
        </p:nvSpPr>
        <p:spPr bwMode="auto">
          <a:xfrm>
            <a:off x="99646" y="3939687"/>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74" name="Object 128"/>
          <p:cNvGraphicFramePr>
            <a:graphicFrameLocks noChangeAspect="1"/>
          </p:cNvGraphicFramePr>
          <p:nvPr>
            <p:extLst>
              <p:ext uri="{D42A27DB-BD31-4B8C-83A1-F6EECF244321}">
                <p14:modId xmlns:p14="http://schemas.microsoft.com/office/powerpoint/2010/main" val="4276612613"/>
              </p:ext>
            </p:extLst>
          </p:nvPr>
        </p:nvGraphicFramePr>
        <p:xfrm>
          <a:off x="6652846" y="4617549"/>
          <a:ext cx="2057400" cy="692150"/>
        </p:xfrm>
        <a:graphic>
          <a:graphicData uri="http://schemas.openxmlformats.org/presentationml/2006/ole">
            <mc:AlternateContent xmlns:mc="http://schemas.openxmlformats.org/markup-compatibility/2006">
              <mc:Choice xmlns:v="urn:schemas-microsoft-com:vml" Requires="v">
                <p:oleObj spid="_x0000_s45228" name="Equation" r:id="rId7" imgW="1307532" imgH="444307" progId="Equation.DSMT4">
                  <p:embed/>
                </p:oleObj>
              </mc:Choice>
              <mc:Fallback>
                <p:oleObj name="Equation" r:id="rId7" imgW="1307532" imgH="444307" progId="Equation.DSMT4">
                  <p:embed/>
                  <p:pic>
                    <p:nvPicPr>
                      <p:cNvPr id="52352" name="Object 1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2846" y="4617549"/>
                        <a:ext cx="2057400"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Rectangle 131"/>
          <p:cNvSpPr>
            <a:spLocks noChangeArrowheads="1"/>
          </p:cNvSpPr>
          <p:nvPr/>
        </p:nvSpPr>
        <p:spPr bwMode="auto">
          <a:xfrm>
            <a:off x="99646" y="3714262"/>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76" name="Object 130"/>
          <p:cNvGraphicFramePr>
            <a:graphicFrameLocks noChangeAspect="1"/>
          </p:cNvGraphicFramePr>
          <p:nvPr>
            <p:extLst>
              <p:ext uri="{D42A27DB-BD31-4B8C-83A1-F6EECF244321}">
                <p14:modId xmlns:p14="http://schemas.microsoft.com/office/powerpoint/2010/main" val="452674352"/>
              </p:ext>
            </p:extLst>
          </p:nvPr>
        </p:nvGraphicFramePr>
        <p:xfrm>
          <a:off x="1247775" y="5456238"/>
          <a:ext cx="3876675" cy="1370012"/>
        </p:xfrm>
        <a:graphic>
          <a:graphicData uri="http://schemas.openxmlformats.org/presentationml/2006/ole">
            <mc:AlternateContent xmlns:mc="http://schemas.openxmlformats.org/markup-compatibility/2006">
              <mc:Choice xmlns:v="urn:schemas-microsoft-com:vml" Requires="v">
                <p:oleObj spid="_x0000_s45229" name="Equation" r:id="rId9" imgW="2527200" imgH="888840" progId="Equation.DSMT4">
                  <p:embed/>
                </p:oleObj>
              </mc:Choice>
              <mc:Fallback>
                <p:oleObj name="Equation" r:id="rId9" imgW="2527200" imgH="888840" progId="Equation.DSMT4">
                  <p:embed/>
                  <p:pic>
                    <p:nvPicPr>
                      <p:cNvPr id="52354" name="Object 130"/>
                      <p:cNvPicPr>
                        <a:picLocks noChangeAspect="1" noChangeArrowheads="1"/>
                      </p:cNvPicPr>
                      <p:nvPr/>
                    </p:nvPicPr>
                    <p:blipFill>
                      <a:blip r:embed="rId10"/>
                      <a:srcRect/>
                      <a:stretch>
                        <a:fillRect/>
                      </a:stretch>
                    </p:blipFill>
                    <p:spPr bwMode="auto">
                      <a:xfrm>
                        <a:off x="1247775" y="5456238"/>
                        <a:ext cx="3876675" cy="1370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 name="Rectangle 78"/>
          <p:cNvSpPr/>
          <p:nvPr/>
        </p:nvSpPr>
        <p:spPr>
          <a:xfrm>
            <a:off x="5967046" y="3512656"/>
            <a:ext cx="2659702" cy="369332"/>
          </a:xfrm>
          <a:prstGeom prst="rect">
            <a:avLst/>
          </a:prstGeom>
        </p:spPr>
        <p:txBody>
          <a:bodyPr wrap="none">
            <a:spAutoFit/>
          </a:bodyPr>
          <a:lstStyle/>
          <a:p>
            <a:r>
              <a:rPr lang="en-US" dirty="0"/>
              <a:t>“push-pull configuration”</a:t>
            </a:r>
          </a:p>
        </p:txBody>
      </p:sp>
    </p:spTree>
    <p:extLst>
      <p:ext uri="{BB962C8B-B14F-4D97-AF65-F5344CB8AC3E}">
        <p14:creationId xmlns:p14="http://schemas.microsoft.com/office/powerpoint/2010/main" val="343762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box(in)">
                                      <p:cBhvr>
                                        <p:cTn id="12" dur="500"/>
                                        <p:tgtEl>
                                          <p:spTgt spid="59"/>
                                        </p:tgtEl>
                                      </p:cBhvr>
                                    </p:animEffect>
                                  </p:childTnLst>
                                </p:cTn>
                              </p:par>
                              <p:par>
                                <p:cTn id="13" presetID="4" presetClass="entr" presetSubtype="16"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box(in)">
                                      <p:cBhvr>
                                        <p:cTn id="15" dur="500"/>
                                        <p:tgtEl>
                                          <p:spTgt spid="65"/>
                                        </p:tgtEl>
                                      </p:cBhvr>
                                    </p:animEffect>
                                  </p:childTnLst>
                                </p:cTn>
                              </p:par>
                              <p:par>
                                <p:cTn id="16" presetID="4" presetClass="entr" presetSubtype="16"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box(in)">
                                      <p:cBhvr>
                                        <p:cTn id="18" dur="500"/>
                                        <p:tgtEl>
                                          <p:spTgt spid="6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box(in)">
                                      <p:cBhvr>
                                        <p:cTn id="23" dur="500"/>
                                        <p:tgtEl>
                                          <p:spTgt spid="70"/>
                                        </p:tgtEl>
                                      </p:cBhvr>
                                    </p:animEffect>
                                  </p:childTnLst>
                                </p:cTn>
                              </p:par>
                              <p:par>
                                <p:cTn id="24" presetID="4" presetClass="entr" presetSubtype="16"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box(in)">
                                      <p:cBhvr>
                                        <p:cTn id="26" dur="500"/>
                                        <p:tgtEl>
                                          <p:spTgt spid="6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box(in)">
                                      <p:cBhvr>
                                        <p:cTn id="35" dur="500"/>
                                        <p:tgtEl>
                                          <p:spTgt spid="72"/>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box(in)">
                                      <p:cBhvr>
                                        <p:cTn id="40" dur="5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box(in)">
                                      <p:cBhvr>
                                        <p:cTn id="45"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4" y="-184637"/>
            <a:ext cx="8229600" cy="1143000"/>
          </a:xfrm>
        </p:spPr>
        <p:txBody>
          <a:bodyPr/>
          <a:lstStyle/>
          <a:p>
            <a:r>
              <a:rPr lang="en-US" sz="3200" dirty="0" smtClean="0"/>
              <a:t>Mismatched coupler</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12</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941899445"/>
              </p:ext>
            </p:extLst>
          </p:nvPr>
        </p:nvGraphicFramePr>
        <p:xfrm>
          <a:off x="3059784" y="816113"/>
          <a:ext cx="1422888" cy="1011831"/>
        </p:xfrm>
        <a:graphic>
          <a:graphicData uri="http://schemas.openxmlformats.org/presentationml/2006/ole">
            <mc:AlternateContent xmlns:mc="http://schemas.openxmlformats.org/markup-compatibility/2006">
              <mc:Choice xmlns:v="urn:schemas-microsoft-com:vml" Requires="v">
                <p:oleObj spid="_x0000_s48836" name="Equation" r:id="rId3" imgW="1143000" imgH="812520" progId="Equation.DSMT4">
                  <p:embed/>
                </p:oleObj>
              </mc:Choice>
              <mc:Fallback>
                <p:oleObj name="Equation" r:id="rId3" imgW="1143000" imgH="812520" progId="Equation.DSMT4">
                  <p:embed/>
                  <p:pic>
                    <p:nvPicPr>
                      <p:cNvPr id="5" name="Object 4"/>
                      <p:cNvPicPr/>
                      <p:nvPr/>
                    </p:nvPicPr>
                    <p:blipFill>
                      <a:blip r:embed="rId4"/>
                      <a:stretch>
                        <a:fillRect/>
                      </a:stretch>
                    </p:blipFill>
                    <p:spPr>
                      <a:xfrm>
                        <a:off x="3059784" y="816113"/>
                        <a:ext cx="1422888" cy="1011831"/>
                      </a:xfrm>
                      <a:prstGeom prst="rect">
                        <a:avLst/>
                      </a:prstGeom>
                    </p:spPr>
                  </p:pic>
                </p:oleObj>
              </mc:Fallback>
            </mc:AlternateContent>
          </a:graphicData>
        </a:graphic>
      </p:graphicFrame>
      <p:grpSp>
        <p:nvGrpSpPr>
          <p:cNvPr id="52" name="Group 98"/>
          <p:cNvGrpSpPr>
            <a:grpSpLocks/>
          </p:cNvGrpSpPr>
          <p:nvPr/>
        </p:nvGrpSpPr>
        <p:grpSpPr bwMode="auto">
          <a:xfrm>
            <a:off x="115164" y="255740"/>
            <a:ext cx="2362200" cy="2098675"/>
            <a:chOff x="240" y="528"/>
            <a:chExt cx="1488" cy="1322"/>
          </a:xfrm>
        </p:grpSpPr>
        <p:grpSp>
          <p:nvGrpSpPr>
            <p:cNvPr id="53" name="Group 97"/>
            <p:cNvGrpSpPr>
              <a:grpSpLocks/>
            </p:cNvGrpSpPr>
            <p:nvPr/>
          </p:nvGrpSpPr>
          <p:grpSpPr bwMode="auto">
            <a:xfrm>
              <a:off x="240" y="528"/>
              <a:ext cx="1488" cy="1104"/>
              <a:chOff x="240" y="528"/>
              <a:chExt cx="1488" cy="1104"/>
            </a:xfrm>
          </p:grpSpPr>
          <p:grpSp>
            <p:nvGrpSpPr>
              <p:cNvPr id="55" name="Group 55"/>
              <p:cNvGrpSpPr>
                <a:grpSpLocks/>
              </p:cNvGrpSpPr>
              <p:nvPr/>
            </p:nvGrpSpPr>
            <p:grpSpPr bwMode="auto">
              <a:xfrm>
                <a:off x="240" y="788"/>
                <a:ext cx="1483" cy="451"/>
                <a:chOff x="240" y="1172"/>
                <a:chExt cx="1483" cy="451"/>
              </a:xfrm>
            </p:grpSpPr>
            <p:sp>
              <p:nvSpPr>
                <p:cNvPr id="62" name="Rectangle 56" descr="Dark downward diagonal"/>
                <p:cNvSpPr>
                  <a:spLocks noChangeArrowheads="1"/>
                </p:cNvSpPr>
                <p:nvPr/>
              </p:nvSpPr>
              <p:spPr bwMode="auto">
                <a:xfrm>
                  <a:off x="240" y="1172"/>
                  <a:ext cx="1483" cy="164"/>
                </a:xfrm>
                <a:prstGeom prst="rect">
                  <a:avLst/>
                </a:prstGeom>
                <a:pattFill prst="dkDnDiag">
                  <a:fgClr>
                    <a:srgbClr val="000000"/>
                  </a:fgClr>
                  <a:bgClr>
                    <a:srgbClr val="FFFFFF"/>
                  </a:bgClr>
                </a:pattFill>
                <a:ln w="9525">
                  <a:solidFill>
                    <a:srgbClr val="000000"/>
                  </a:solidFill>
                  <a:miter lim="800000"/>
                  <a:headEnd/>
                  <a:tailEnd/>
                </a:ln>
              </p:spPr>
              <p:txBody>
                <a:bodyPr/>
                <a:lstStyle/>
                <a:p>
                  <a:endParaRPr lang="en-US"/>
                </a:p>
              </p:txBody>
            </p:sp>
            <p:sp>
              <p:nvSpPr>
                <p:cNvPr id="63" name="Rectangle 57" descr="Dark downward diagonal"/>
                <p:cNvSpPr>
                  <a:spLocks noChangeArrowheads="1"/>
                </p:cNvSpPr>
                <p:nvPr/>
              </p:nvSpPr>
              <p:spPr bwMode="auto">
                <a:xfrm>
                  <a:off x="240" y="1500"/>
                  <a:ext cx="1483" cy="123"/>
                </a:xfrm>
                <a:prstGeom prst="rect">
                  <a:avLst/>
                </a:prstGeom>
                <a:pattFill prst="dkDnDiag">
                  <a:fgClr>
                    <a:srgbClr val="000000"/>
                  </a:fgClr>
                  <a:bgClr>
                    <a:srgbClr val="FFFFFF"/>
                  </a:bgClr>
                </a:pattFill>
                <a:ln w="9525">
                  <a:solidFill>
                    <a:srgbClr val="000000"/>
                  </a:solidFill>
                  <a:miter lim="800000"/>
                  <a:headEnd/>
                  <a:tailEnd/>
                </a:ln>
              </p:spPr>
              <p:txBody>
                <a:bodyPr/>
                <a:lstStyle/>
                <a:p>
                  <a:endParaRPr lang="en-US"/>
                </a:p>
              </p:txBody>
            </p:sp>
          </p:grpSp>
          <p:grpSp>
            <p:nvGrpSpPr>
              <p:cNvPr id="56" name="Group 87"/>
              <p:cNvGrpSpPr>
                <a:grpSpLocks/>
              </p:cNvGrpSpPr>
              <p:nvPr/>
            </p:nvGrpSpPr>
            <p:grpSpPr bwMode="auto">
              <a:xfrm>
                <a:off x="720" y="528"/>
                <a:ext cx="673" cy="965"/>
                <a:chOff x="720" y="528"/>
                <a:chExt cx="673" cy="965"/>
              </a:xfrm>
            </p:grpSpPr>
            <p:sp>
              <p:nvSpPr>
                <p:cNvPr id="58" name="Line 88"/>
                <p:cNvSpPr>
                  <a:spLocks noChangeShapeType="1"/>
                </p:cNvSpPr>
                <p:nvPr/>
              </p:nvSpPr>
              <p:spPr bwMode="auto">
                <a:xfrm>
                  <a:off x="720" y="624"/>
                  <a:ext cx="384" cy="0"/>
                </a:xfrm>
                <a:prstGeom prst="line">
                  <a:avLst/>
                </a:prstGeom>
                <a:noFill/>
                <a:ln w="57150">
                  <a:solidFill>
                    <a:schemeClr val="accent2"/>
                  </a:solidFill>
                  <a:round/>
                  <a:headEnd/>
                  <a:tailEnd type="triangle" w="med" len="med"/>
                </a:ln>
                <a:effectLst/>
              </p:spPr>
              <p:txBody>
                <a:bodyPr/>
                <a:lstStyle/>
                <a:p>
                  <a:endParaRPr lang="en-US"/>
                </a:p>
              </p:txBody>
            </p:sp>
            <p:sp>
              <p:nvSpPr>
                <p:cNvPr id="59" name="Line 89"/>
                <p:cNvSpPr>
                  <a:spLocks noChangeShapeType="1"/>
                </p:cNvSpPr>
                <p:nvPr/>
              </p:nvSpPr>
              <p:spPr bwMode="auto">
                <a:xfrm>
                  <a:off x="768" y="1344"/>
                  <a:ext cx="384" cy="0"/>
                </a:xfrm>
                <a:prstGeom prst="line">
                  <a:avLst/>
                </a:prstGeom>
                <a:noFill/>
                <a:ln w="57150">
                  <a:solidFill>
                    <a:schemeClr val="accent2"/>
                  </a:solidFill>
                  <a:round/>
                  <a:headEnd/>
                  <a:tailEnd type="triangle" w="med" len="med"/>
                </a:ln>
                <a:effectLst/>
              </p:spPr>
              <p:txBody>
                <a:bodyPr/>
                <a:lstStyle/>
                <a:p>
                  <a:endParaRPr lang="en-US"/>
                </a:p>
              </p:txBody>
            </p:sp>
            <p:graphicFrame>
              <p:nvGraphicFramePr>
                <p:cNvPr id="60" name="Object 90"/>
                <p:cNvGraphicFramePr>
                  <a:graphicFrameLocks noChangeAspect="1"/>
                </p:cNvGraphicFramePr>
                <p:nvPr/>
              </p:nvGraphicFramePr>
              <p:xfrm>
                <a:off x="1200" y="528"/>
                <a:ext cx="193" cy="245"/>
              </p:xfrm>
              <a:graphic>
                <a:graphicData uri="http://schemas.openxmlformats.org/presentationml/2006/ole">
                  <mc:AlternateContent xmlns:mc="http://schemas.openxmlformats.org/markup-compatibility/2006">
                    <mc:Choice xmlns:v="urn:schemas-microsoft-com:vml" Requires="v">
                      <p:oleObj spid="_x0000_s48837" name="Equation" r:id="rId5" imgW="177480" imgH="228600" progId="Equation.DSMT4">
                        <p:embed/>
                      </p:oleObj>
                    </mc:Choice>
                    <mc:Fallback>
                      <p:oleObj name="Equation" r:id="rId5" imgW="177480" imgH="228600" progId="Equation.DSMT4">
                        <p:embed/>
                        <p:pic>
                          <p:nvPicPr>
                            <p:cNvPr id="60" name="Object 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528"/>
                              <a:ext cx="193"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91"/>
                <p:cNvGraphicFramePr>
                  <a:graphicFrameLocks noChangeAspect="1"/>
                </p:cNvGraphicFramePr>
                <p:nvPr/>
              </p:nvGraphicFramePr>
              <p:xfrm>
                <a:off x="1145" y="1248"/>
                <a:ext cx="207" cy="245"/>
              </p:xfrm>
              <a:graphic>
                <a:graphicData uri="http://schemas.openxmlformats.org/presentationml/2006/ole">
                  <mc:AlternateContent xmlns:mc="http://schemas.openxmlformats.org/markup-compatibility/2006">
                    <mc:Choice xmlns:v="urn:schemas-microsoft-com:vml" Requires="v">
                      <p:oleObj spid="_x0000_s48838" name="Equation" r:id="rId7" imgW="190440" imgH="228600" progId="Equation.DSMT4">
                        <p:embed/>
                      </p:oleObj>
                    </mc:Choice>
                    <mc:Fallback>
                      <p:oleObj name="Equation" r:id="rId7" imgW="190440" imgH="228600" progId="Equation.DSMT4">
                        <p:embed/>
                        <p:pic>
                          <p:nvPicPr>
                            <p:cNvPr id="61" name="Object 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5" y="1248"/>
                              <a:ext cx="207"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7" name="Line 94"/>
              <p:cNvSpPr>
                <a:spLocks noChangeShapeType="1"/>
              </p:cNvSpPr>
              <p:nvPr/>
            </p:nvSpPr>
            <p:spPr bwMode="auto">
              <a:xfrm>
                <a:off x="288" y="1632"/>
                <a:ext cx="1440" cy="0"/>
              </a:xfrm>
              <a:prstGeom prst="line">
                <a:avLst/>
              </a:prstGeom>
              <a:noFill/>
              <a:ln w="9525">
                <a:solidFill>
                  <a:schemeClr val="tx1"/>
                </a:solidFill>
                <a:round/>
                <a:headEnd type="triangle" w="med" len="med"/>
                <a:tailEnd type="triangle" w="med" len="med"/>
              </a:ln>
              <a:effectLst/>
            </p:spPr>
            <p:txBody>
              <a:bodyPr/>
              <a:lstStyle/>
              <a:p>
                <a:endParaRPr lang="en-US"/>
              </a:p>
            </p:txBody>
          </p:sp>
        </p:grpSp>
        <p:sp>
          <p:nvSpPr>
            <p:cNvPr id="54" name="Text Box 95"/>
            <p:cNvSpPr txBox="1">
              <a:spLocks noChangeArrowheads="1"/>
            </p:cNvSpPr>
            <p:nvPr/>
          </p:nvSpPr>
          <p:spPr bwMode="auto">
            <a:xfrm>
              <a:off x="950" y="1562"/>
              <a:ext cx="233" cy="288"/>
            </a:xfrm>
            <a:prstGeom prst="rect">
              <a:avLst/>
            </a:prstGeom>
            <a:noFill/>
            <a:ln w="9525">
              <a:noFill/>
              <a:miter lim="800000"/>
              <a:headEnd/>
              <a:tailEnd/>
            </a:ln>
            <a:effectLst/>
          </p:spPr>
          <p:txBody>
            <a:bodyPr wrap="none">
              <a:spAutoFit/>
            </a:bodyPr>
            <a:lstStyle/>
            <a:p>
              <a:r>
                <a:rPr lang="en-US"/>
                <a:t>L</a:t>
              </a:r>
            </a:p>
          </p:txBody>
        </p:sp>
      </p:grpSp>
      <p:graphicFrame>
        <p:nvGraphicFramePr>
          <p:cNvPr id="67" name="Object 66"/>
          <p:cNvGraphicFramePr>
            <a:graphicFrameLocks noChangeAspect="1"/>
          </p:cNvGraphicFramePr>
          <p:nvPr>
            <p:extLst>
              <p:ext uri="{D42A27DB-BD31-4B8C-83A1-F6EECF244321}">
                <p14:modId xmlns:p14="http://schemas.microsoft.com/office/powerpoint/2010/main" val="1206556713"/>
              </p:ext>
            </p:extLst>
          </p:nvPr>
        </p:nvGraphicFramePr>
        <p:xfrm>
          <a:off x="3289220" y="1704208"/>
          <a:ext cx="951401" cy="277738"/>
        </p:xfrm>
        <a:graphic>
          <a:graphicData uri="http://schemas.openxmlformats.org/presentationml/2006/ole">
            <mc:AlternateContent xmlns:mc="http://schemas.openxmlformats.org/markup-compatibility/2006">
              <mc:Choice xmlns:v="urn:schemas-microsoft-com:vml" Requires="v">
                <p:oleObj spid="_x0000_s48839" name="Equation" r:id="rId9" imgW="1533378" imgH="447607" progId="Equation.DSMT4">
                  <p:embed/>
                </p:oleObj>
              </mc:Choice>
              <mc:Fallback>
                <p:oleObj name="Equation" r:id="rId9" imgW="1533378" imgH="447607" progId="Equation.DSMT4">
                  <p:embed/>
                  <p:pic>
                    <p:nvPicPr>
                      <p:cNvPr id="67" name="Object 66"/>
                      <p:cNvPicPr/>
                      <p:nvPr/>
                    </p:nvPicPr>
                    <p:blipFill>
                      <a:blip r:embed="rId10"/>
                      <a:stretch>
                        <a:fillRect/>
                      </a:stretch>
                    </p:blipFill>
                    <p:spPr>
                      <a:xfrm>
                        <a:off x="3289220" y="1704208"/>
                        <a:ext cx="951401" cy="277738"/>
                      </a:xfrm>
                      <a:prstGeom prst="rect">
                        <a:avLst/>
                      </a:prstGeom>
                    </p:spPr>
                  </p:pic>
                </p:oleObj>
              </mc:Fallback>
            </mc:AlternateContent>
          </a:graphicData>
        </a:graphic>
      </p:graphicFrame>
      <p:grpSp>
        <p:nvGrpSpPr>
          <p:cNvPr id="7" name="Group 6"/>
          <p:cNvGrpSpPr/>
          <p:nvPr/>
        </p:nvGrpSpPr>
        <p:grpSpPr>
          <a:xfrm>
            <a:off x="4314579" y="742232"/>
            <a:ext cx="2382620" cy="554388"/>
            <a:chOff x="4314579" y="742232"/>
            <a:chExt cx="2382620" cy="554388"/>
          </a:xfrm>
        </p:grpSpPr>
        <p:graphicFrame>
          <p:nvGraphicFramePr>
            <p:cNvPr id="3" name="Object 2"/>
            <p:cNvGraphicFramePr>
              <a:graphicFrameLocks noChangeAspect="1"/>
            </p:cNvGraphicFramePr>
            <p:nvPr>
              <p:extLst>
                <p:ext uri="{D42A27DB-BD31-4B8C-83A1-F6EECF244321}">
                  <p14:modId xmlns:p14="http://schemas.microsoft.com/office/powerpoint/2010/main" val="540647204"/>
                </p:ext>
              </p:extLst>
            </p:nvPr>
          </p:nvGraphicFramePr>
          <p:xfrm>
            <a:off x="4560277" y="742232"/>
            <a:ext cx="2136922" cy="293428"/>
          </p:xfrm>
          <a:graphic>
            <a:graphicData uri="http://schemas.openxmlformats.org/presentationml/2006/ole">
              <mc:AlternateContent xmlns:mc="http://schemas.openxmlformats.org/markup-compatibility/2006">
                <mc:Choice xmlns:v="urn:schemas-microsoft-com:vml" Requires="v">
                  <p:oleObj spid="_x0000_s48840" name="Equation" r:id="rId11" imgW="1752480" imgH="241200" progId="Equation.DSMT4">
                    <p:embed/>
                  </p:oleObj>
                </mc:Choice>
                <mc:Fallback>
                  <p:oleObj name="Equation" r:id="rId11" imgW="1752480" imgH="241200" progId="Equation.DSMT4">
                    <p:embed/>
                    <p:pic>
                      <p:nvPicPr>
                        <p:cNvPr id="0" name=""/>
                        <p:cNvPicPr/>
                        <p:nvPr/>
                      </p:nvPicPr>
                      <p:blipFill>
                        <a:blip r:embed="rId12"/>
                        <a:stretch>
                          <a:fillRect/>
                        </a:stretch>
                      </p:blipFill>
                      <p:spPr>
                        <a:xfrm>
                          <a:off x="4560277" y="742232"/>
                          <a:ext cx="2136922" cy="293428"/>
                        </a:xfrm>
                        <a:prstGeom prst="rect">
                          <a:avLst/>
                        </a:prstGeom>
                      </p:spPr>
                    </p:pic>
                  </p:oleObj>
                </mc:Fallback>
              </mc:AlternateContent>
            </a:graphicData>
          </a:graphic>
        </p:graphicFrame>
        <p:sp>
          <p:nvSpPr>
            <p:cNvPr id="82" name="Line 12"/>
            <p:cNvSpPr>
              <a:spLocks noChangeShapeType="1"/>
            </p:cNvSpPr>
            <p:nvPr/>
          </p:nvSpPr>
          <p:spPr bwMode="auto">
            <a:xfrm flipH="1">
              <a:off x="4314579" y="1013624"/>
              <a:ext cx="333621" cy="282996"/>
            </a:xfrm>
            <a:prstGeom prst="line">
              <a:avLst/>
            </a:prstGeom>
            <a:noFill/>
            <a:ln w="28575">
              <a:solidFill>
                <a:srgbClr val="CC3300"/>
              </a:solidFill>
              <a:round/>
              <a:headEnd/>
              <a:tailEnd type="triangle" w="med" len="med"/>
            </a:ln>
            <a:effectLst/>
          </p:spPr>
          <p:txBody>
            <a:bodyPr/>
            <a:lstStyle/>
            <a:p>
              <a:endParaRPr lang="en-US"/>
            </a:p>
          </p:txBody>
        </p:sp>
      </p:grpSp>
      <p:grpSp>
        <p:nvGrpSpPr>
          <p:cNvPr id="8" name="Group 7"/>
          <p:cNvGrpSpPr/>
          <p:nvPr/>
        </p:nvGrpSpPr>
        <p:grpSpPr>
          <a:xfrm>
            <a:off x="4711028" y="1082675"/>
            <a:ext cx="2323185" cy="838200"/>
            <a:chOff x="4711028" y="1082675"/>
            <a:chExt cx="2323185" cy="838200"/>
          </a:xfrm>
        </p:grpSpPr>
        <p:sp>
          <p:nvSpPr>
            <p:cNvPr id="95" name="Line 12"/>
            <p:cNvSpPr>
              <a:spLocks noChangeShapeType="1"/>
            </p:cNvSpPr>
            <p:nvPr/>
          </p:nvSpPr>
          <p:spPr bwMode="auto">
            <a:xfrm flipV="1">
              <a:off x="4711028" y="1535291"/>
              <a:ext cx="609600" cy="11494"/>
            </a:xfrm>
            <a:prstGeom prst="line">
              <a:avLst/>
            </a:prstGeom>
            <a:noFill/>
            <a:ln w="28575">
              <a:solidFill>
                <a:srgbClr val="CC3300"/>
              </a:solidFill>
              <a:round/>
              <a:headEnd/>
              <a:tailEnd type="triangle" w="med" len="med"/>
            </a:ln>
            <a:effectLst/>
          </p:spPr>
          <p:txBody>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650274543"/>
                </p:ext>
              </p:extLst>
            </p:nvPr>
          </p:nvGraphicFramePr>
          <p:xfrm>
            <a:off x="5675313" y="1082675"/>
            <a:ext cx="1358900" cy="838200"/>
          </p:xfrm>
          <a:graphic>
            <a:graphicData uri="http://schemas.openxmlformats.org/presentationml/2006/ole">
              <mc:AlternateContent xmlns:mc="http://schemas.openxmlformats.org/markup-compatibility/2006">
                <mc:Choice xmlns:v="urn:schemas-microsoft-com:vml" Requires="v">
                  <p:oleObj spid="_x0000_s48841" name="Equation" r:id="rId13" imgW="1358640" imgH="838080" progId="Equation.DSMT4">
                    <p:embed/>
                  </p:oleObj>
                </mc:Choice>
                <mc:Fallback>
                  <p:oleObj name="Equation" r:id="rId13" imgW="1358640" imgH="838080" progId="Equation.DSMT4">
                    <p:embed/>
                    <p:pic>
                      <p:nvPicPr>
                        <p:cNvPr id="0" name=""/>
                        <p:cNvPicPr/>
                        <p:nvPr/>
                      </p:nvPicPr>
                      <p:blipFill>
                        <a:blip r:embed="rId14"/>
                        <a:stretch>
                          <a:fillRect/>
                        </a:stretch>
                      </p:blipFill>
                      <p:spPr>
                        <a:xfrm>
                          <a:off x="5675313" y="1082675"/>
                          <a:ext cx="1358900" cy="838200"/>
                        </a:xfrm>
                        <a:prstGeom prst="rect">
                          <a:avLst/>
                        </a:prstGeom>
                      </p:spPr>
                    </p:pic>
                  </p:oleObj>
                </mc:Fallback>
              </mc:AlternateContent>
            </a:graphicData>
          </a:graphic>
        </p:graphicFrame>
      </p:grpSp>
      <p:grpSp>
        <p:nvGrpSpPr>
          <p:cNvPr id="18" name="Group 17"/>
          <p:cNvGrpSpPr/>
          <p:nvPr/>
        </p:nvGrpSpPr>
        <p:grpSpPr>
          <a:xfrm>
            <a:off x="7244498" y="1055887"/>
            <a:ext cx="1656616" cy="668503"/>
            <a:chOff x="7244498" y="1055887"/>
            <a:chExt cx="1656616" cy="668503"/>
          </a:xfrm>
        </p:grpSpPr>
        <p:sp>
          <p:nvSpPr>
            <p:cNvPr id="9" name="TextBox 8"/>
            <p:cNvSpPr txBox="1"/>
            <p:nvPr/>
          </p:nvSpPr>
          <p:spPr>
            <a:xfrm>
              <a:off x="7443664" y="1055887"/>
              <a:ext cx="1457450" cy="307777"/>
            </a:xfrm>
            <a:prstGeom prst="rect">
              <a:avLst/>
            </a:prstGeom>
            <a:noFill/>
          </p:spPr>
          <p:txBody>
            <a:bodyPr wrap="none" rtlCol="0">
              <a:spAutoFit/>
            </a:bodyPr>
            <a:lstStyle/>
            <a:p>
              <a:r>
                <a:rPr lang="en-US" sz="1400" dirty="0" smtClean="0"/>
                <a:t>Drop the primes</a:t>
              </a:r>
              <a:endParaRPr lang="en-US" sz="1400" dirty="0"/>
            </a:p>
          </p:txBody>
        </p:sp>
        <p:graphicFrame>
          <p:nvGraphicFramePr>
            <p:cNvPr id="10" name="Object 9"/>
            <p:cNvGraphicFramePr>
              <a:graphicFrameLocks noChangeAspect="1"/>
            </p:cNvGraphicFramePr>
            <p:nvPr>
              <p:extLst>
                <p:ext uri="{D42A27DB-BD31-4B8C-83A1-F6EECF244321}">
                  <p14:modId xmlns:p14="http://schemas.microsoft.com/office/powerpoint/2010/main" val="607476540"/>
                </p:ext>
              </p:extLst>
            </p:nvPr>
          </p:nvGraphicFramePr>
          <p:xfrm>
            <a:off x="7742520" y="1470390"/>
            <a:ext cx="1003300" cy="254000"/>
          </p:xfrm>
          <a:graphic>
            <a:graphicData uri="http://schemas.openxmlformats.org/presentationml/2006/ole">
              <mc:AlternateContent xmlns:mc="http://schemas.openxmlformats.org/markup-compatibility/2006">
                <mc:Choice xmlns:v="urn:schemas-microsoft-com:vml" Requires="v">
                  <p:oleObj spid="_x0000_s48842" name="Equation" r:id="rId15" imgW="1002960" imgH="253800" progId="Equation.DSMT4">
                    <p:embed/>
                  </p:oleObj>
                </mc:Choice>
                <mc:Fallback>
                  <p:oleObj name="Equation" r:id="rId15" imgW="1002960" imgH="253800" progId="Equation.DSMT4">
                    <p:embed/>
                    <p:pic>
                      <p:nvPicPr>
                        <p:cNvPr id="0" name=""/>
                        <p:cNvPicPr/>
                        <p:nvPr/>
                      </p:nvPicPr>
                      <p:blipFill>
                        <a:blip r:embed="rId16"/>
                        <a:stretch>
                          <a:fillRect/>
                        </a:stretch>
                      </p:blipFill>
                      <p:spPr>
                        <a:xfrm>
                          <a:off x="7742520" y="1470390"/>
                          <a:ext cx="1003300" cy="254000"/>
                        </a:xfrm>
                        <a:prstGeom prst="rect">
                          <a:avLst/>
                        </a:prstGeom>
                      </p:spPr>
                    </p:pic>
                  </p:oleObj>
                </mc:Fallback>
              </mc:AlternateContent>
            </a:graphicData>
          </a:graphic>
        </p:graphicFrame>
        <p:sp>
          <p:nvSpPr>
            <p:cNvPr id="97" name="Line 18"/>
            <p:cNvSpPr>
              <a:spLocks noChangeShapeType="1"/>
            </p:cNvSpPr>
            <p:nvPr/>
          </p:nvSpPr>
          <p:spPr bwMode="auto">
            <a:xfrm flipH="1">
              <a:off x="7244498" y="1612473"/>
              <a:ext cx="446703" cy="64715"/>
            </a:xfrm>
            <a:prstGeom prst="line">
              <a:avLst/>
            </a:prstGeom>
            <a:noFill/>
            <a:ln w="28575">
              <a:solidFill>
                <a:srgbClr val="CC3300"/>
              </a:solidFill>
              <a:round/>
              <a:headEnd/>
              <a:tailEnd type="triangle" w="med" len="med"/>
            </a:ln>
            <a:effectLst/>
          </p:spPr>
          <p:txBody>
            <a:bodyPr/>
            <a:lstStyle/>
            <a:p>
              <a:endParaRPr lang="en-US"/>
            </a:p>
          </p:txBody>
        </p:sp>
      </p:grpSp>
      <p:graphicFrame>
        <p:nvGraphicFramePr>
          <p:cNvPr id="11" name="Object 10"/>
          <p:cNvGraphicFramePr>
            <a:graphicFrameLocks noChangeAspect="1"/>
          </p:cNvGraphicFramePr>
          <p:nvPr>
            <p:extLst>
              <p:ext uri="{D42A27DB-BD31-4B8C-83A1-F6EECF244321}">
                <p14:modId xmlns:p14="http://schemas.microsoft.com/office/powerpoint/2010/main" val="1546096275"/>
              </p:ext>
            </p:extLst>
          </p:nvPr>
        </p:nvGraphicFramePr>
        <p:xfrm>
          <a:off x="6366881" y="2037914"/>
          <a:ext cx="1701800" cy="812800"/>
        </p:xfrm>
        <a:graphic>
          <a:graphicData uri="http://schemas.openxmlformats.org/presentationml/2006/ole">
            <mc:AlternateContent xmlns:mc="http://schemas.openxmlformats.org/markup-compatibility/2006">
              <mc:Choice xmlns:v="urn:schemas-microsoft-com:vml" Requires="v">
                <p:oleObj spid="_x0000_s48843" name="Equation" r:id="rId17" imgW="1701720" imgH="812520" progId="Equation.DSMT4">
                  <p:embed/>
                </p:oleObj>
              </mc:Choice>
              <mc:Fallback>
                <p:oleObj name="Equation" r:id="rId17" imgW="1701720" imgH="812520" progId="Equation.DSMT4">
                  <p:embed/>
                  <p:pic>
                    <p:nvPicPr>
                      <p:cNvPr id="0" name=""/>
                      <p:cNvPicPr/>
                      <p:nvPr/>
                    </p:nvPicPr>
                    <p:blipFill>
                      <a:blip r:embed="rId18"/>
                      <a:stretch>
                        <a:fillRect/>
                      </a:stretch>
                    </p:blipFill>
                    <p:spPr>
                      <a:xfrm>
                        <a:off x="6366881" y="2037914"/>
                        <a:ext cx="1701800" cy="812800"/>
                      </a:xfrm>
                      <a:prstGeom prst="rect">
                        <a:avLst/>
                      </a:prstGeom>
                    </p:spPr>
                  </p:pic>
                </p:oleObj>
              </mc:Fallback>
            </mc:AlternateContent>
          </a:graphicData>
        </a:graphic>
      </p:graphicFrame>
      <p:sp>
        <p:nvSpPr>
          <p:cNvPr id="104" name="Line 123"/>
          <p:cNvSpPr>
            <a:spLocks noChangeShapeType="1"/>
          </p:cNvSpPr>
          <p:nvPr/>
        </p:nvSpPr>
        <p:spPr bwMode="auto">
          <a:xfrm flipH="1">
            <a:off x="6046852" y="2487613"/>
            <a:ext cx="304800" cy="0"/>
          </a:xfrm>
          <a:prstGeom prst="line">
            <a:avLst/>
          </a:prstGeom>
          <a:noFill/>
          <a:ln w="31750">
            <a:solidFill>
              <a:srgbClr val="C00000"/>
            </a:solidFill>
            <a:round/>
            <a:headEnd/>
            <a:tailEnd type="triangle" w="med" len="med"/>
          </a:ln>
          <a:effectLst/>
        </p:spPr>
        <p:txBody>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1091073096"/>
              </p:ext>
            </p:extLst>
          </p:nvPr>
        </p:nvGraphicFramePr>
        <p:xfrm>
          <a:off x="4285861" y="2080550"/>
          <a:ext cx="1778000" cy="838200"/>
        </p:xfrm>
        <a:graphic>
          <a:graphicData uri="http://schemas.openxmlformats.org/presentationml/2006/ole">
            <mc:AlternateContent xmlns:mc="http://schemas.openxmlformats.org/markup-compatibility/2006">
              <mc:Choice xmlns:v="urn:schemas-microsoft-com:vml" Requires="v">
                <p:oleObj spid="_x0000_s48844" name="Equation" r:id="rId19" imgW="1777680" imgH="838080" progId="Equation.DSMT4">
                  <p:embed/>
                </p:oleObj>
              </mc:Choice>
              <mc:Fallback>
                <p:oleObj name="Equation" r:id="rId19" imgW="1777680" imgH="838080" progId="Equation.DSMT4">
                  <p:embed/>
                  <p:pic>
                    <p:nvPicPr>
                      <p:cNvPr id="0" name=""/>
                      <p:cNvPicPr/>
                      <p:nvPr/>
                    </p:nvPicPr>
                    <p:blipFill>
                      <a:blip r:embed="rId20"/>
                      <a:stretch>
                        <a:fillRect/>
                      </a:stretch>
                    </p:blipFill>
                    <p:spPr>
                      <a:xfrm>
                        <a:off x="4285861" y="2080550"/>
                        <a:ext cx="1778000" cy="838200"/>
                      </a:xfrm>
                      <a:prstGeom prst="rect">
                        <a:avLst/>
                      </a:prstGeom>
                    </p:spPr>
                  </p:pic>
                </p:oleObj>
              </mc:Fallback>
            </mc:AlternateContent>
          </a:graphicData>
        </a:graphic>
      </p:graphicFrame>
      <p:graphicFrame>
        <p:nvGraphicFramePr>
          <p:cNvPr id="107" name="Object 20"/>
          <p:cNvGraphicFramePr>
            <a:graphicFrameLocks noChangeAspect="1"/>
          </p:cNvGraphicFramePr>
          <p:nvPr>
            <p:extLst>
              <p:ext uri="{D42A27DB-BD31-4B8C-83A1-F6EECF244321}">
                <p14:modId xmlns:p14="http://schemas.microsoft.com/office/powerpoint/2010/main" val="1196144598"/>
              </p:ext>
            </p:extLst>
          </p:nvPr>
        </p:nvGraphicFramePr>
        <p:xfrm>
          <a:off x="50800" y="2749550"/>
          <a:ext cx="3827463" cy="630238"/>
        </p:xfrm>
        <a:graphic>
          <a:graphicData uri="http://schemas.openxmlformats.org/presentationml/2006/ole">
            <mc:AlternateContent xmlns:mc="http://schemas.openxmlformats.org/markup-compatibility/2006">
              <mc:Choice xmlns:v="urn:schemas-microsoft-com:vml" Requires="v">
                <p:oleObj spid="_x0000_s48845" name="Equation" r:id="rId21" imgW="2869920" imgH="469800" progId="Equation.DSMT4">
                  <p:embed/>
                </p:oleObj>
              </mc:Choice>
              <mc:Fallback>
                <p:oleObj name="Equation" r:id="rId21" imgW="2869920" imgH="469800" progId="Equation.DSMT4">
                  <p:embed/>
                  <p:pic>
                    <p:nvPicPr>
                      <p:cNvPr id="11284" name="Object 20"/>
                      <p:cNvPicPr>
                        <a:picLocks noChangeAspect="1" noChangeArrowheads="1"/>
                      </p:cNvPicPr>
                      <p:nvPr/>
                    </p:nvPicPr>
                    <p:blipFill>
                      <a:blip r:embed="rId22"/>
                      <a:srcRect/>
                      <a:stretch>
                        <a:fillRect/>
                      </a:stretch>
                    </p:blipFill>
                    <p:spPr bwMode="auto">
                      <a:xfrm>
                        <a:off x="50800" y="2749550"/>
                        <a:ext cx="3827463"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 name="Text Box 22"/>
          <p:cNvSpPr txBox="1">
            <a:spLocks noChangeArrowheads="1"/>
          </p:cNvSpPr>
          <p:nvPr/>
        </p:nvSpPr>
        <p:spPr bwMode="auto">
          <a:xfrm>
            <a:off x="362814" y="2292203"/>
            <a:ext cx="2281394" cy="338554"/>
          </a:xfrm>
          <a:prstGeom prst="rect">
            <a:avLst/>
          </a:prstGeom>
          <a:noFill/>
          <a:ln w="9525">
            <a:noFill/>
            <a:miter lim="800000"/>
            <a:headEnd/>
            <a:tailEnd/>
          </a:ln>
          <a:effectLst/>
        </p:spPr>
        <p:txBody>
          <a:bodyPr wrap="none">
            <a:spAutoFit/>
          </a:bodyPr>
          <a:lstStyle/>
          <a:p>
            <a:r>
              <a:rPr lang="en-US" sz="1600" dirty="0"/>
              <a:t>Characteristic equation</a:t>
            </a:r>
          </a:p>
        </p:txBody>
      </p:sp>
      <p:sp>
        <p:nvSpPr>
          <p:cNvPr id="109" name="Line 123"/>
          <p:cNvSpPr>
            <a:spLocks noChangeShapeType="1"/>
          </p:cNvSpPr>
          <p:nvPr/>
        </p:nvSpPr>
        <p:spPr bwMode="auto">
          <a:xfrm flipH="1">
            <a:off x="2346874" y="2487612"/>
            <a:ext cx="1775784" cy="321167"/>
          </a:xfrm>
          <a:prstGeom prst="line">
            <a:avLst/>
          </a:prstGeom>
          <a:noFill/>
          <a:ln w="31750">
            <a:solidFill>
              <a:srgbClr val="C00000"/>
            </a:solidFill>
            <a:round/>
            <a:headEnd/>
            <a:tailEnd type="triangle" w="med" len="med"/>
          </a:ln>
          <a:effectLst/>
        </p:spPr>
        <p:txBody>
          <a:bodyPr/>
          <a:lstStyle/>
          <a:p>
            <a:endParaRPr lang="en-US"/>
          </a:p>
        </p:txBody>
      </p:sp>
      <p:grpSp>
        <p:nvGrpSpPr>
          <p:cNvPr id="110" name="Group 77"/>
          <p:cNvGrpSpPr>
            <a:grpSpLocks/>
          </p:cNvGrpSpPr>
          <p:nvPr/>
        </p:nvGrpSpPr>
        <p:grpSpPr bwMode="auto">
          <a:xfrm>
            <a:off x="414925" y="3346010"/>
            <a:ext cx="5937217" cy="876447"/>
            <a:chOff x="2682" y="2443"/>
            <a:chExt cx="4893" cy="697"/>
          </a:xfrm>
        </p:grpSpPr>
        <p:sp>
          <p:nvSpPr>
            <p:cNvPr id="111" name="Text Box 23"/>
            <p:cNvSpPr txBox="1">
              <a:spLocks noChangeArrowheads="1"/>
            </p:cNvSpPr>
            <p:nvPr/>
          </p:nvSpPr>
          <p:spPr bwMode="auto">
            <a:xfrm>
              <a:off x="2682" y="2443"/>
              <a:ext cx="692" cy="219"/>
            </a:xfrm>
            <a:prstGeom prst="rect">
              <a:avLst/>
            </a:prstGeom>
            <a:noFill/>
            <a:ln w="9525">
              <a:noFill/>
              <a:miter lim="800000"/>
              <a:headEnd/>
              <a:tailEnd/>
            </a:ln>
            <a:effectLst/>
          </p:spPr>
          <p:txBody>
            <a:bodyPr wrap="none">
              <a:spAutoFit/>
            </a:bodyPr>
            <a:lstStyle/>
            <a:p>
              <a:r>
                <a:rPr lang="en-US" sz="1600" dirty="0"/>
                <a:t>Solution</a:t>
              </a:r>
            </a:p>
          </p:txBody>
        </p:sp>
        <p:graphicFrame>
          <p:nvGraphicFramePr>
            <p:cNvPr id="112" name="Object 24"/>
            <p:cNvGraphicFramePr>
              <a:graphicFrameLocks noChangeAspect="1"/>
            </p:cNvGraphicFramePr>
            <p:nvPr>
              <p:extLst>
                <p:ext uri="{D42A27DB-BD31-4B8C-83A1-F6EECF244321}">
                  <p14:modId xmlns:p14="http://schemas.microsoft.com/office/powerpoint/2010/main" val="1444955810"/>
                </p:ext>
              </p:extLst>
            </p:nvPr>
          </p:nvGraphicFramePr>
          <p:xfrm>
            <a:off x="3519" y="2473"/>
            <a:ext cx="4056" cy="667"/>
          </p:xfrm>
          <a:graphic>
            <a:graphicData uri="http://schemas.openxmlformats.org/presentationml/2006/ole">
              <mc:AlternateContent xmlns:mc="http://schemas.openxmlformats.org/markup-compatibility/2006">
                <mc:Choice xmlns:v="urn:schemas-microsoft-com:vml" Requires="v">
                  <p:oleObj spid="_x0000_s48846" name="Equation" r:id="rId23" imgW="5105160" imgH="838080" progId="Equation.DSMT4">
                    <p:embed/>
                  </p:oleObj>
                </mc:Choice>
                <mc:Fallback>
                  <p:oleObj name="Equation" r:id="rId23" imgW="5105160" imgH="838080" progId="Equation.DSMT4">
                    <p:embed/>
                    <p:pic>
                      <p:nvPicPr>
                        <p:cNvPr id="11288" name="Object 24"/>
                        <p:cNvPicPr>
                          <a:picLocks noChangeAspect="1" noChangeArrowheads="1"/>
                        </p:cNvPicPr>
                        <p:nvPr/>
                      </p:nvPicPr>
                      <p:blipFill>
                        <a:blip r:embed="rId24"/>
                        <a:srcRect/>
                        <a:stretch>
                          <a:fillRect/>
                        </a:stretch>
                      </p:blipFill>
                      <p:spPr bwMode="auto">
                        <a:xfrm>
                          <a:off x="3519" y="2473"/>
                          <a:ext cx="4056" cy="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3" name="Group 78"/>
          <p:cNvGrpSpPr>
            <a:grpSpLocks/>
          </p:cNvGrpSpPr>
          <p:nvPr/>
        </p:nvGrpSpPr>
        <p:grpSpPr bwMode="auto">
          <a:xfrm>
            <a:off x="6694278" y="3112047"/>
            <a:ext cx="1871898" cy="1017233"/>
            <a:chOff x="310" y="2784"/>
            <a:chExt cx="1296" cy="705"/>
          </a:xfrm>
        </p:grpSpPr>
        <p:sp>
          <p:nvSpPr>
            <p:cNvPr id="114" name="Text Box 26"/>
            <p:cNvSpPr txBox="1">
              <a:spLocks noChangeArrowheads="1"/>
            </p:cNvSpPr>
            <p:nvPr/>
          </p:nvSpPr>
          <p:spPr bwMode="auto">
            <a:xfrm>
              <a:off x="432" y="2784"/>
              <a:ext cx="697" cy="368"/>
            </a:xfrm>
            <a:prstGeom prst="rect">
              <a:avLst/>
            </a:prstGeom>
            <a:noFill/>
            <a:ln w="9525">
              <a:noFill/>
              <a:miter lim="800000"/>
              <a:headEnd/>
              <a:tailEnd/>
            </a:ln>
            <a:effectLst/>
          </p:spPr>
          <p:txBody>
            <a:bodyPr wrap="none">
              <a:spAutoFit/>
            </a:bodyPr>
            <a:lstStyle/>
            <a:p>
              <a:r>
                <a:rPr lang="en-US" sz="1600" dirty="0"/>
                <a:t>Boundary</a:t>
              </a:r>
            </a:p>
            <a:p>
              <a:r>
                <a:rPr lang="en-US" sz="1600" dirty="0"/>
                <a:t>conditions</a:t>
              </a:r>
            </a:p>
          </p:txBody>
        </p:sp>
        <p:graphicFrame>
          <p:nvGraphicFramePr>
            <p:cNvPr id="115" name="Object 27"/>
            <p:cNvGraphicFramePr>
              <a:graphicFrameLocks noChangeAspect="1"/>
            </p:cNvGraphicFramePr>
            <p:nvPr>
              <p:extLst>
                <p:ext uri="{D42A27DB-BD31-4B8C-83A1-F6EECF244321}">
                  <p14:modId xmlns:p14="http://schemas.microsoft.com/office/powerpoint/2010/main" val="3059860327"/>
                </p:ext>
              </p:extLst>
            </p:nvPr>
          </p:nvGraphicFramePr>
          <p:xfrm>
            <a:off x="310" y="3264"/>
            <a:ext cx="1296" cy="225"/>
          </p:xfrm>
          <a:graphic>
            <a:graphicData uri="http://schemas.openxmlformats.org/presentationml/2006/ole">
              <mc:AlternateContent xmlns:mc="http://schemas.openxmlformats.org/markup-compatibility/2006">
                <mc:Choice xmlns:v="urn:schemas-microsoft-com:vml" Requires="v">
                  <p:oleObj spid="_x0000_s48847" r:id="rId25" imgW="1320800" imgH="228600" progId="Equation.DSMT4">
                    <p:embed/>
                  </p:oleObj>
                </mc:Choice>
                <mc:Fallback>
                  <p:oleObj r:id="rId25" imgW="1320800" imgH="228600" progId="Equation.DSMT4">
                    <p:embed/>
                    <p:pic>
                      <p:nvPicPr>
                        <p:cNvPr id="11291" name="Object 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0" y="3264"/>
                          <a:ext cx="1296"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6" name="Line 29"/>
          <p:cNvSpPr>
            <a:spLocks noChangeShapeType="1"/>
          </p:cNvSpPr>
          <p:nvPr/>
        </p:nvSpPr>
        <p:spPr bwMode="auto">
          <a:xfrm flipH="1">
            <a:off x="5802967" y="3440036"/>
            <a:ext cx="891311" cy="194838"/>
          </a:xfrm>
          <a:prstGeom prst="line">
            <a:avLst/>
          </a:prstGeom>
          <a:noFill/>
          <a:ln w="28575">
            <a:solidFill>
              <a:srgbClr val="CC3300"/>
            </a:solidFill>
            <a:round/>
            <a:headEnd/>
            <a:tailEnd type="triangle" w="med" len="med"/>
          </a:ln>
          <a:effectLst/>
        </p:spPr>
        <p:txBody>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2044052699"/>
              </p:ext>
            </p:extLst>
          </p:nvPr>
        </p:nvGraphicFramePr>
        <p:xfrm>
          <a:off x="784225" y="4430713"/>
          <a:ext cx="1460500" cy="419100"/>
        </p:xfrm>
        <a:graphic>
          <a:graphicData uri="http://schemas.openxmlformats.org/presentationml/2006/ole">
            <mc:AlternateContent xmlns:mc="http://schemas.openxmlformats.org/markup-compatibility/2006">
              <mc:Choice xmlns:v="urn:schemas-microsoft-com:vml" Requires="v">
                <p:oleObj spid="_x0000_s48848" name="Equation" r:id="rId27" imgW="1460160" imgH="419040" progId="Equation.DSMT4">
                  <p:embed/>
                </p:oleObj>
              </mc:Choice>
              <mc:Fallback>
                <p:oleObj name="Equation" r:id="rId27" imgW="1460160" imgH="419040" progId="Equation.DSMT4">
                  <p:embed/>
                  <p:pic>
                    <p:nvPicPr>
                      <p:cNvPr id="0" name=""/>
                      <p:cNvPicPr/>
                      <p:nvPr/>
                    </p:nvPicPr>
                    <p:blipFill>
                      <a:blip r:embed="rId28"/>
                      <a:stretch>
                        <a:fillRect/>
                      </a:stretch>
                    </p:blipFill>
                    <p:spPr>
                      <a:xfrm>
                        <a:off x="784225" y="4430713"/>
                        <a:ext cx="1460500" cy="4191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320235201"/>
              </p:ext>
            </p:extLst>
          </p:nvPr>
        </p:nvGraphicFramePr>
        <p:xfrm>
          <a:off x="3432174" y="4360863"/>
          <a:ext cx="4445039" cy="666862"/>
        </p:xfrm>
        <a:graphic>
          <a:graphicData uri="http://schemas.openxmlformats.org/presentationml/2006/ole">
            <mc:AlternateContent xmlns:mc="http://schemas.openxmlformats.org/markup-compatibility/2006">
              <mc:Choice xmlns:v="urn:schemas-microsoft-com:vml" Requires="v">
                <p:oleObj spid="_x0000_s48849" name="Equation" r:id="rId29" imgW="4317840" imgH="647640" progId="Equation.DSMT4">
                  <p:embed/>
                </p:oleObj>
              </mc:Choice>
              <mc:Fallback>
                <p:oleObj name="Equation" r:id="rId29" imgW="4317840" imgH="647640" progId="Equation.DSMT4">
                  <p:embed/>
                  <p:pic>
                    <p:nvPicPr>
                      <p:cNvPr id="0" name=""/>
                      <p:cNvPicPr/>
                      <p:nvPr/>
                    </p:nvPicPr>
                    <p:blipFill>
                      <a:blip r:embed="rId30"/>
                      <a:stretch>
                        <a:fillRect/>
                      </a:stretch>
                    </p:blipFill>
                    <p:spPr>
                      <a:xfrm>
                        <a:off x="3432174" y="4360863"/>
                        <a:ext cx="4445039" cy="666862"/>
                      </a:xfrm>
                      <a:prstGeom prst="rect">
                        <a:avLst/>
                      </a:prstGeom>
                    </p:spPr>
                  </p:pic>
                </p:oleObj>
              </mc:Fallback>
            </mc:AlternateContent>
          </a:graphicData>
        </a:graphic>
      </p:graphicFrame>
      <p:grpSp>
        <p:nvGrpSpPr>
          <p:cNvPr id="19" name="Group 18"/>
          <p:cNvGrpSpPr/>
          <p:nvPr/>
        </p:nvGrpSpPr>
        <p:grpSpPr>
          <a:xfrm>
            <a:off x="362814" y="5412895"/>
            <a:ext cx="1618386" cy="960918"/>
            <a:chOff x="362814" y="5412895"/>
            <a:chExt cx="1618386" cy="960918"/>
          </a:xfrm>
        </p:grpSpPr>
        <p:sp>
          <p:nvSpPr>
            <p:cNvPr id="84" name="Text Box 11"/>
            <p:cNvSpPr txBox="1">
              <a:spLocks noChangeArrowheads="1"/>
            </p:cNvSpPr>
            <p:nvPr/>
          </p:nvSpPr>
          <p:spPr bwMode="auto">
            <a:xfrm>
              <a:off x="362814" y="5412895"/>
              <a:ext cx="1222375" cy="338138"/>
            </a:xfrm>
            <a:prstGeom prst="rect">
              <a:avLst/>
            </a:prstGeom>
            <a:noFill/>
            <a:ln w="9525">
              <a:noFill/>
              <a:miter lim="800000"/>
              <a:headEnd/>
              <a:tailEnd/>
            </a:ln>
            <a:effectLst/>
          </p:spPr>
          <p:txBody>
            <a:bodyPr wrap="none">
              <a:spAutoFit/>
            </a:bodyPr>
            <a:lstStyle/>
            <a:p>
              <a:r>
                <a:rPr lang="en-US" sz="1600" dirty="0">
                  <a:solidFill>
                    <a:srgbClr val="808000"/>
                  </a:solidFill>
                </a:rPr>
                <a:t>Beat length</a:t>
              </a:r>
            </a:p>
          </p:txBody>
        </p:sp>
        <p:graphicFrame>
          <p:nvGraphicFramePr>
            <p:cNvPr id="16" name="Object 15"/>
            <p:cNvGraphicFramePr>
              <a:graphicFrameLocks noChangeAspect="1"/>
            </p:cNvGraphicFramePr>
            <p:nvPr>
              <p:extLst>
                <p:ext uri="{D42A27DB-BD31-4B8C-83A1-F6EECF244321}">
                  <p14:modId xmlns:p14="http://schemas.microsoft.com/office/powerpoint/2010/main" val="4108449372"/>
                </p:ext>
              </p:extLst>
            </p:nvPr>
          </p:nvGraphicFramePr>
          <p:xfrm>
            <a:off x="495300" y="5726113"/>
            <a:ext cx="1485900" cy="647700"/>
          </p:xfrm>
          <a:graphic>
            <a:graphicData uri="http://schemas.openxmlformats.org/presentationml/2006/ole">
              <mc:AlternateContent xmlns:mc="http://schemas.openxmlformats.org/markup-compatibility/2006">
                <mc:Choice xmlns:v="urn:schemas-microsoft-com:vml" Requires="v">
                  <p:oleObj spid="_x0000_s48850" name="Equation" r:id="rId31" imgW="1485720" imgH="647640" progId="Equation.DSMT4">
                    <p:embed/>
                  </p:oleObj>
                </mc:Choice>
                <mc:Fallback>
                  <p:oleObj name="Equation" r:id="rId31" imgW="1485720" imgH="647640" progId="Equation.DSMT4">
                    <p:embed/>
                    <p:pic>
                      <p:nvPicPr>
                        <p:cNvPr id="0" name=""/>
                        <p:cNvPicPr/>
                        <p:nvPr/>
                      </p:nvPicPr>
                      <p:blipFill>
                        <a:blip r:embed="rId32"/>
                        <a:stretch>
                          <a:fillRect/>
                        </a:stretch>
                      </p:blipFill>
                      <p:spPr>
                        <a:xfrm>
                          <a:off x="495300" y="5726113"/>
                          <a:ext cx="1485900" cy="647700"/>
                        </a:xfrm>
                        <a:prstGeom prst="rect">
                          <a:avLst/>
                        </a:prstGeom>
                      </p:spPr>
                    </p:pic>
                  </p:oleObj>
                </mc:Fallback>
              </mc:AlternateContent>
            </a:graphicData>
          </a:graphic>
        </p:graphicFrame>
      </p:grpSp>
      <p:graphicFrame>
        <p:nvGraphicFramePr>
          <p:cNvPr id="17" name="Object 16"/>
          <p:cNvGraphicFramePr>
            <a:graphicFrameLocks noChangeAspect="1"/>
          </p:cNvGraphicFramePr>
          <p:nvPr>
            <p:extLst>
              <p:ext uri="{D42A27DB-BD31-4B8C-83A1-F6EECF244321}">
                <p14:modId xmlns:p14="http://schemas.microsoft.com/office/powerpoint/2010/main" val="408389309"/>
              </p:ext>
            </p:extLst>
          </p:nvPr>
        </p:nvGraphicFramePr>
        <p:xfrm>
          <a:off x="2652713" y="5297488"/>
          <a:ext cx="1714500" cy="863600"/>
        </p:xfrm>
        <a:graphic>
          <a:graphicData uri="http://schemas.openxmlformats.org/presentationml/2006/ole">
            <mc:AlternateContent xmlns:mc="http://schemas.openxmlformats.org/markup-compatibility/2006">
              <mc:Choice xmlns:v="urn:schemas-microsoft-com:vml" Requires="v">
                <p:oleObj spid="_x0000_s48851" name="Equation" r:id="rId33" imgW="1714320" imgH="863280" progId="Equation.DSMT4">
                  <p:embed/>
                </p:oleObj>
              </mc:Choice>
              <mc:Fallback>
                <p:oleObj name="Equation" r:id="rId33" imgW="1714320" imgH="863280" progId="Equation.DSMT4">
                  <p:embed/>
                  <p:pic>
                    <p:nvPicPr>
                      <p:cNvPr id="0" name=""/>
                      <p:cNvPicPr/>
                      <p:nvPr/>
                    </p:nvPicPr>
                    <p:blipFill>
                      <a:blip r:embed="rId34"/>
                      <a:stretch>
                        <a:fillRect/>
                      </a:stretch>
                    </p:blipFill>
                    <p:spPr>
                      <a:xfrm>
                        <a:off x="2652713" y="5297488"/>
                        <a:ext cx="1714500" cy="863600"/>
                      </a:xfrm>
                      <a:prstGeom prst="rect">
                        <a:avLst/>
                      </a:prstGeom>
                    </p:spPr>
                  </p:pic>
                </p:oleObj>
              </mc:Fallback>
            </mc:AlternateContent>
          </a:graphicData>
        </a:graphic>
      </p:graphicFrame>
      <p:grpSp>
        <p:nvGrpSpPr>
          <p:cNvPr id="21" name="Group 20"/>
          <p:cNvGrpSpPr/>
          <p:nvPr/>
        </p:nvGrpSpPr>
        <p:grpSpPr>
          <a:xfrm>
            <a:off x="4498406" y="5173794"/>
            <a:ext cx="3863077" cy="1500403"/>
            <a:chOff x="4498406" y="5173794"/>
            <a:chExt cx="3863077" cy="1500403"/>
          </a:xfrm>
        </p:grpSpPr>
        <p:pic>
          <p:nvPicPr>
            <p:cNvPr id="15" name="Picture 14"/>
            <p:cNvPicPr>
              <a:picLocks noChangeAspect="1"/>
            </p:cNvPicPr>
            <p:nvPr/>
          </p:nvPicPr>
          <p:blipFill>
            <a:blip r:embed="rId35"/>
            <a:stretch>
              <a:fillRect/>
            </a:stretch>
          </p:blipFill>
          <p:spPr>
            <a:xfrm>
              <a:off x="4498406" y="5173794"/>
              <a:ext cx="3863077" cy="1500403"/>
            </a:xfrm>
            <a:prstGeom prst="rect">
              <a:avLst/>
            </a:prstGeom>
          </p:spPr>
        </p:pic>
        <p:sp>
          <p:nvSpPr>
            <p:cNvPr id="20" name="TextBox 19"/>
            <p:cNvSpPr txBox="1"/>
            <p:nvPr/>
          </p:nvSpPr>
          <p:spPr>
            <a:xfrm>
              <a:off x="7630227" y="5309921"/>
              <a:ext cx="396262" cy="338554"/>
            </a:xfrm>
            <a:prstGeom prst="rect">
              <a:avLst/>
            </a:prstGeom>
            <a:noFill/>
          </p:spPr>
          <p:txBody>
            <a:bodyPr wrap="none" rtlCol="0">
              <a:spAutoFit/>
            </a:bodyPr>
            <a:lstStyle/>
            <a:p>
              <a:r>
                <a:rPr lang="en-US" sz="1600" b="1" dirty="0" smtClean="0"/>
                <a:t>P</a:t>
              </a:r>
              <a:r>
                <a:rPr lang="en-US" sz="1600" b="1" baseline="-25000" dirty="0" smtClean="0"/>
                <a:t>1</a:t>
              </a:r>
              <a:endParaRPr lang="en-US" sz="1600" b="1" dirty="0"/>
            </a:p>
          </p:txBody>
        </p:sp>
        <p:sp>
          <p:nvSpPr>
            <p:cNvPr id="64" name="TextBox 63"/>
            <p:cNvSpPr txBox="1"/>
            <p:nvPr/>
          </p:nvSpPr>
          <p:spPr>
            <a:xfrm>
              <a:off x="7617110" y="5870479"/>
              <a:ext cx="396262" cy="338554"/>
            </a:xfrm>
            <a:prstGeom prst="rect">
              <a:avLst/>
            </a:prstGeom>
            <a:noFill/>
          </p:spPr>
          <p:txBody>
            <a:bodyPr wrap="none" rtlCol="0">
              <a:spAutoFit/>
            </a:bodyPr>
            <a:lstStyle/>
            <a:p>
              <a:r>
                <a:rPr lang="en-US" sz="1600" b="1" dirty="0" smtClean="0"/>
                <a:t>P</a:t>
              </a:r>
              <a:r>
                <a:rPr lang="en-US" sz="1600" b="1" baseline="-25000" dirty="0"/>
                <a:t>2</a:t>
              </a:r>
              <a:endParaRPr lang="en-US" sz="1600" b="1" dirty="0"/>
            </a:p>
          </p:txBody>
        </p:sp>
      </p:grpSp>
    </p:spTree>
    <p:extLst>
      <p:ext uri="{BB962C8B-B14F-4D97-AF65-F5344CB8AC3E}">
        <p14:creationId xmlns:p14="http://schemas.microsoft.com/office/powerpoint/2010/main" val="160138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ox(in)">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08"/>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1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16"/>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8" grpId="0"/>
      <p:bldP spid="109" grpId="0" animBg="1"/>
      <p:bldP spid="1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13</a:t>
            </a:fld>
            <a:endParaRPr lang="en-US"/>
          </a:p>
        </p:txBody>
      </p:sp>
      <p:sp>
        <p:nvSpPr>
          <p:cNvPr id="6" name="Rectangle 2"/>
          <p:cNvSpPr>
            <a:spLocks noGrp="1" noChangeArrowheads="1"/>
          </p:cNvSpPr>
          <p:nvPr>
            <p:ph type="title"/>
          </p:nvPr>
        </p:nvSpPr>
        <p:spPr>
          <a:xfrm>
            <a:off x="914400" y="0"/>
            <a:ext cx="7772400" cy="1143000"/>
          </a:xfrm>
        </p:spPr>
        <p:txBody>
          <a:bodyPr/>
          <a:lstStyle/>
          <a:p>
            <a:r>
              <a:rPr lang="en-US" sz="3200" dirty="0">
                <a:latin typeface="+mn-lt"/>
              </a:rPr>
              <a:t>Electro-optic modulator based on directional coupler</a:t>
            </a:r>
          </a:p>
        </p:txBody>
      </p:sp>
      <p:graphicFrame>
        <p:nvGraphicFramePr>
          <p:cNvPr id="7" name="Object 45"/>
          <p:cNvGraphicFramePr>
            <a:graphicFrameLocks noChangeAspect="1"/>
          </p:cNvGraphicFramePr>
          <p:nvPr>
            <p:extLst>
              <p:ext uri="{D42A27DB-BD31-4B8C-83A1-F6EECF244321}">
                <p14:modId xmlns:p14="http://schemas.microsoft.com/office/powerpoint/2010/main" val="3782240896"/>
              </p:ext>
            </p:extLst>
          </p:nvPr>
        </p:nvGraphicFramePr>
        <p:xfrm>
          <a:off x="173038" y="2878138"/>
          <a:ext cx="3636962" cy="675371"/>
        </p:xfrm>
        <a:graphic>
          <a:graphicData uri="http://schemas.openxmlformats.org/presentationml/2006/ole">
            <mc:AlternateContent xmlns:mc="http://schemas.openxmlformats.org/markup-compatibility/2006">
              <mc:Choice xmlns:v="urn:schemas-microsoft-com:vml" Requires="v">
                <p:oleObj spid="_x0000_s49357" name="Equation" r:id="rId3" imgW="2336760" imgH="431640" progId="Equation.DSMT4">
                  <p:embed/>
                </p:oleObj>
              </mc:Choice>
              <mc:Fallback>
                <p:oleObj name="Equation" r:id="rId3" imgW="2336760" imgH="431640" progId="Equation.DSMT4">
                  <p:embed/>
                  <p:pic>
                    <p:nvPicPr>
                      <p:cNvPr id="13357" name="Object 45"/>
                      <p:cNvPicPr>
                        <a:picLocks noChangeAspect="1" noChangeArrowheads="1"/>
                      </p:cNvPicPr>
                      <p:nvPr/>
                    </p:nvPicPr>
                    <p:blipFill>
                      <a:blip r:embed="rId4"/>
                      <a:srcRect/>
                      <a:stretch>
                        <a:fillRect/>
                      </a:stretch>
                    </p:blipFill>
                    <p:spPr bwMode="auto">
                      <a:xfrm>
                        <a:off x="173038" y="2878138"/>
                        <a:ext cx="3636962" cy="675371"/>
                      </a:xfrm>
                      <a:prstGeom prst="rect">
                        <a:avLst/>
                      </a:prstGeom>
                      <a:noFill/>
                      <a:extLst/>
                    </p:spPr>
                  </p:pic>
                </p:oleObj>
              </mc:Fallback>
            </mc:AlternateContent>
          </a:graphicData>
        </a:graphic>
      </p:graphicFrame>
      <p:graphicFrame>
        <p:nvGraphicFramePr>
          <p:cNvPr id="8" name="Object 47"/>
          <p:cNvGraphicFramePr>
            <a:graphicFrameLocks noChangeAspect="1"/>
          </p:cNvGraphicFramePr>
          <p:nvPr>
            <p:extLst>
              <p:ext uri="{D42A27DB-BD31-4B8C-83A1-F6EECF244321}">
                <p14:modId xmlns:p14="http://schemas.microsoft.com/office/powerpoint/2010/main" val="2813462204"/>
              </p:ext>
            </p:extLst>
          </p:nvPr>
        </p:nvGraphicFramePr>
        <p:xfrm>
          <a:off x="4391025" y="2744788"/>
          <a:ext cx="3208338" cy="620712"/>
        </p:xfrm>
        <a:graphic>
          <a:graphicData uri="http://schemas.openxmlformats.org/presentationml/2006/ole">
            <mc:AlternateContent xmlns:mc="http://schemas.openxmlformats.org/markup-compatibility/2006">
              <mc:Choice xmlns:v="urn:schemas-microsoft-com:vml" Requires="v">
                <p:oleObj spid="_x0000_s49358" name="Equation" r:id="rId5" imgW="2539800" imgH="495000" progId="Equation.DSMT4">
                  <p:embed/>
                </p:oleObj>
              </mc:Choice>
              <mc:Fallback>
                <p:oleObj name="Equation" r:id="rId5" imgW="2539800" imgH="495000" progId="Equation.DSMT4">
                  <p:embed/>
                  <p:pic>
                    <p:nvPicPr>
                      <p:cNvPr id="13359" name="Object 47"/>
                      <p:cNvPicPr>
                        <a:picLocks noChangeAspect="1" noChangeArrowheads="1"/>
                      </p:cNvPicPr>
                      <p:nvPr/>
                    </p:nvPicPr>
                    <p:blipFill>
                      <a:blip r:embed="rId6"/>
                      <a:srcRect/>
                      <a:stretch>
                        <a:fillRect/>
                      </a:stretch>
                    </p:blipFill>
                    <p:spPr bwMode="auto">
                      <a:xfrm>
                        <a:off x="4391025" y="2744788"/>
                        <a:ext cx="3208338" cy="620712"/>
                      </a:xfrm>
                      <a:prstGeom prst="rect">
                        <a:avLst/>
                      </a:prstGeom>
                      <a:noFill/>
                      <a:extLst/>
                    </p:spPr>
                  </p:pic>
                </p:oleObj>
              </mc:Fallback>
            </mc:AlternateContent>
          </a:graphicData>
        </a:graphic>
      </p:graphicFrame>
      <p:grpSp>
        <p:nvGrpSpPr>
          <p:cNvPr id="10" name="Group 101"/>
          <p:cNvGrpSpPr>
            <a:grpSpLocks/>
          </p:cNvGrpSpPr>
          <p:nvPr/>
        </p:nvGrpSpPr>
        <p:grpSpPr bwMode="auto">
          <a:xfrm>
            <a:off x="6048066" y="3991586"/>
            <a:ext cx="2955925" cy="2609850"/>
            <a:chOff x="3744" y="2256"/>
            <a:chExt cx="1862" cy="1644"/>
          </a:xfrm>
        </p:grpSpPr>
        <p:grpSp>
          <p:nvGrpSpPr>
            <p:cNvPr id="11" name="Group 100"/>
            <p:cNvGrpSpPr>
              <a:grpSpLocks/>
            </p:cNvGrpSpPr>
            <p:nvPr/>
          </p:nvGrpSpPr>
          <p:grpSpPr bwMode="auto">
            <a:xfrm>
              <a:off x="3744" y="2256"/>
              <a:ext cx="1862" cy="1644"/>
              <a:chOff x="3744" y="2256"/>
              <a:chExt cx="1862" cy="1644"/>
            </a:xfrm>
          </p:grpSpPr>
          <p:pic>
            <p:nvPicPr>
              <p:cNvPr id="13" name="Picture 99"/>
              <p:cNvPicPr>
                <a:picLocks noChangeAspect="1" noChangeArrowheads="1"/>
              </p:cNvPicPr>
              <p:nvPr/>
            </p:nvPicPr>
            <p:blipFill>
              <a:blip r:embed="rId7" cstate="print"/>
              <a:srcRect/>
              <a:stretch>
                <a:fillRect/>
              </a:stretch>
            </p:blipFill>
            <p:spPr bwMode="auto">
              <a:xfrm>
                <a:off x="3744" y="2352"/>
                <a:ext cx="1862" cy="1382"/>
              </a:xfrm>
              <a:prstGeom prst="rect">
                <a:avLst/>
              </a:prstGeom>
              <a:noFill/>
              <a:ln w="9525">
                <a:noFill/>
                <a:miter lim="800000"/>
                <a:headEnd/>
                <a:tailEnd/>
              </a:ln>
              <a:effectLst/>
            </p:spPr>
          </p:pic>
          <p:sp>
            <p:nvSpPr>
              <p:cNvPr id="14" name="Text Box 56"/>
              <p:cNvSpPr txBox="1">
                <a:spLocks noChangeArrowheads="1"/>
              </p:cNvSpPr>
              <p:nvPr/>
            </p:nvSpPr>
            <p:spPr bwMode="auto">
              <a:xfrm>
                <a:off x="4080" y="2256"/>
                <a:ext cx="267" cy="233"/>
              </a:xfrm>
              <a:prstGeom prst="rect">
                <a:avLst/>
              </a:prstGeom>
              <a:noFill/>
              <a:ln w="9525">
                <a:noFill/>
                <a:miter lim="800000"/>
                <a:headEnd/>
                <a:tailEnd/>
              </a:ln>
              <a:effectLst/>
            </p:spPr>
            <p:txBody>
              <a:bodyPr wrap="none">
                <a:spAutoFit/>
              </a:bodyPr>
              <a:lstStyle/>
              <a:p>
                <a:r>
                  <a:rPr lang="en-US" b="1" i="1" dirty="0" smtClean="0"/>
                  <a:t>P</a:t>
                </a:r>
                <a:r>
                  <a:rPr lang="en-US" b="1" i="1" baseline="-25000" dirty="0"/>
                  <a:t>2</a:t>
                </a:r>
                <a:endParaRPr lang="en-US" b="1" i="1" dirty="0"/>
              </a:p>
            </p:txBody>
          </p:sp>
          <p:sp>
            <p:nvSpPr>
              <p:cNvPr id="15" name="Text Box 57"/>
              <p:cNvSpPr txBox="1">
                <a:spLocks noChangeArrowheads="1"/>
              </p:cNvSpPr>
              <p:nvPr/>
            </p:nvSpPr>
            <p:spPr bwMode="auto">
              <a:xfrm>
                <a:off x="4560" y="3648"/>
                <a:ext cx="605" cy="252"/>
              </a:xfrm>
              <a:prstGeom prst="rect">
                <a:avLst/>
              </a:prstGeom>
              <a:solidFill>
                <a:schemeClr val="bg1"/>
              </a:solidFill>
              <a:ln w="9525">
                <a:noFill/>
                <a:miter lim="800000"/>
                <a:headEnd/>
                <a:tailEnd/>
              </a:ln>
              <a:effectLst/>
            </p:spPr>
            <p:txBody>
              <a:bodyPr wrap="square">
                <a:spAutoFit/>
              </a:bodyPr>
              <a:lstStyle/>
              <a:p>
                <a:r>
                  <a:rPr lang="en-US" sz="2000" b="1" i="1" dirty="0"/>
                  <a:t>V/V</a:t>
                </a:r>
                <a:r>
                  <a:rPr lang="en-US" sz="2000" b="1" i="1" baseline="-25000" dirty="0">
                    <a:sym typeface="Symbol" pitchFamily="18" charset="2"/>
                  </a:rPr>
                  <a:t></a:t>
                </a:r>
                <a:endParaRPr lang="en-US" sz="2000" b="1" i="1" dirty="0"/>
              </a:p>
            </p:txBody>
          </p:sp>
        </p:grpSp>
        <p:graphicFrame>
          <p:nvGraphicFramePr>
            <p:cNvPr id="12" name="Object 51"/>
            <p:cNvGraphicFramePr>
              <a:graphicFrameLocks noChangeAspect="1"/>
            </p:cNvGraphicFramePr>
            <p:nvPr>
              <p:extLst>
                <p:ext uri="{D42A27DB-BD31-4B8C-83A1-F6EECF244321}">
                  <p14:modId xmlns:p14="http://schemas.microsoft.com/office/powerpoint/2010/main" val="3830134783"/>
                </p:ext>
              </p:extLst>
            </p:nvPr>
          </p:nvGraphicFramePr>
          <p:xfrm>
            <a:off x="4368" y="3168"/>
            <a:ext cx="624" cy="257"/>
          </p:xfrm>
          <a:graphic>
            <a:graphicData uri="http://schemas.openxmlformats.org/presentationml/2006/ole">
              <mc:AlternateContent xmlns:mc="http://schemas.openxmlformats.org/markup-compatibility/2006">
                <mc:Choice xmlns:v="urn:schemas-microsoft-com:vml" Requires="v">
                  <p:oleObj spid="_x0000_s49359" name="Equation" r:id="rId8" imgW="609336" imgH="253890" progId="Equation.DSMT4">
                    <p:embed/>
                  </p:oleObj>
                </mc:Choice>
                <mc:Fallback>
                  <p:oleObj name="Equation" r:id="rId8" imgW="609336" imgH="253890" progId="Equation.DSMT4">
                    <p:embed/>
                    <p:pic>
                      <p:nvPicPr>
                        <p:cNvPr id="13363" name="Object 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8" y="3168"/>
                          <a:ext cx="624"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7" name="Object 56"/>
          <p:cNvGraphicFramePr>
            <a:graphicFrameLocks noChangeAspect="1"/>
          </p:cNvGraphicFramePr>
          <p:nvPr>
            <p:extLst>
              <p:ext uri="{D42A27DB-BD31-4B8C-83A1-F6EECF244321}">
                <p14:modId xmlns:p14="http://schemas.microsoft.com/office/powerpoint/2010/main" val="3937153154"/>
              </p:ext>
            </p:extLst>
          </p:nvPr>
        </p:nvGraphicFramePr>
        <p:xfrm>
          <a:off x="1004888" y="4432300"/>
          <a:ext cx="2959100" cy="685800"/>
        </p:xfrm>
        <a:graphic>
          <a:graphicData uri="http://schemas.openxmlformats.org/presentationml/2006/ole">
            <mc:AlternateContent xmlns:mc="http://schemas.openxmlformats.org/markup-compatibility/2006">
              <mc:Choice xmlns:v="urn:schemas-microsoft-com:vml" Requires="v">
                <p:oleObj spid="_x0000_s49360" name="Equation" r:id="rId10" imgW="2958840" imgH="685800" progId="Equation.DSMT4">
                  <p:embed/>
                </p:oleObj>
              </mc:Choice>
              <mc:Fallback>
                <p:oleObj name="Equation" r:id="rId10" imgW="2958840" imgH="685800" progId="Equation.DSMT4">
                  <p:embed/>
                  <p:pic>
                    <p:nvPicPr>
                      <p:cNvPr id="0" name=""/>
                      <p:cNvPicPr/>
                      <p:nvPr/>
                    </p:nvPicPr>
                    <p:blipFill>
                      <a:blip r:embed="rId11"/>
                      <a:stretch>
                        <a:fillRect/>
                      </a:stretch>
                    </p:blipFill>
                    <p:spPr>
                      <a:xfrm>
                        <a:off x="1004888" y="4432300"/>
                        <a:ext cx="2959100" cy="685800"/>
                      </a:xfrm>
                      <a:prstGeom prst="rect">
                        <a:avLst/>
                      </a:prstGeom>
                    </p:spPr>
                  </p:pic>
                </p:oleObj>
              </mc:Fallback>
            </mc:AlternateContent>
          </a:graphicData>
        </a:graphic>
      </p:graphicFrame>
      <p:grpSp>
        <p:nvGrpSpPr>
          <p:cNvPr id="2" name="Group 1"/>
          <p:cNvGrpSpPr/>
          <p:nvPr/>
        </p:nvGrpSpPr>
        <p:grpSpPr>
          <a:xfrm>
            <a:off x="451566" y="956018"/>
            <a:ext cx="8167601" cy="1791945"/>
            <a:chOff x="451566" y="956018"/>
            <a:chExt cx="8167601" cy="1791945"/>
          </a:xfrm>
        </p:grpSpPr>
        <p:graphicFrame>
          <p:nvGraphicFramePr>
            <p:cNvPr id="17" name="Object 43"/>
            <p:cNvGraphicFramePr>
              <a:graphicFrameLocks noChangeAspect="1"/>
            </p:cNvGraphicFramePr>
            <p:nvPr>
              <p:extLst>
                <p:ext uri="{D42A27DB-BD31-4B8C-83A1-F6EECF244321}">
                  <p14:modId xmlns:p14="http://schemas.microsoft.com/office/powerpoint/2010/main" val="877606149"/>
                </p:ext>
              </p:extLst>
            </p:nvPr>
          </p:nvGraphicFramePr>
          <p:xfrm>
            <a:off x="3422650" y="2293938"/>
            <a:ext cx="2297113" cy="454025"/>
          </p:xfrm>
          <a:graphic>
            <a:graphicData uri="http://schemas.openxmlformats.org/presentationml/2006/ole">
              <mc:AlternateContent xmlns:mc="http://schemas.openxmlformats.org/markup-compatibility/2006">
                <mc:Choice xmlns:v="urn:schemas-microsoft-com:vml" Requires="v">
                  <p:oleObj spid="_x0000_s49361" name="Equation" r:id="rId12" imgW="1130040" imgH="228600" progId="Equation.DSMT4">
                    <p:embed/>
                  </p:oleObj>
                </mc:Choice>
                <mc:Fallback>
                  <p:oleObj name="Equation" r:id="rId12" imgW="1130040" imgH="228600" progId="Equation.DSMT4">
                    <p:embed/>
                    <p:pic>
                      <p:nvPicPr>
                        <p:cNvPr id="13355" name="Object 43"/>
                        <p:cNvPicPr>
                          <a:picLocks noChangeAspect="1" noChangeArrowheads="1"/>
                        </p:cNvPicPr>
                        <p:nvPr/>
                      </p:nvPicPr>
                      <p:blipFill>
                        <a:blip r:embed="rId13"/>
                        <a:srcRect/>
                        <a:stretch>
                          <a:fillRect/>
                        </a:stretch>
                      </p:blipFill>
                      <p:spPr bwMode="auto">
                        <a:xfrm>
                          <a:off x="3422650" y="2293938"/>
                          <a:ext cx="2297113"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 name="Group 98"/>
            <p:cNvGrpSpPr>
              <a:grpSpLocks/>
            </p:cNvGrpSpPr>
            <p:nvPr/>
          </p:nvGrpSpPr>
          <p:grpSpPr bwMode="auto">
            <a:xfrm>
              <a:off x="1071807" y="987211"/>
              <a:ext cx="7132638" cy="1647825"/>
              <a:chOff x="672" y="528"/>
              <a:chExt cx="4493" cy="1038"/>
            </a:xfrm>
          </p:grpSpPr>
          <p:grpSp>
            <p:nvGrpSpPr>
              <p:cNvPr id="19" name="Group 59"/>
              <p:cNvGrpSpPr>
                <a:grpSpLocks/>
              </p:cNvGrpSpPr>
              <p:nvPr/>
            </p:nvGrpSpPr>
            <p:grpSpPr bwMode="auto">
              <a:xfrm>
                <a:off x="672" y="760"/>
                <a:ext cx="4493" cy="470"/>
                <a:chOff x="1872" y="5040"/>
                <a:chExt cx="6192" cy="1152"/>
              </a:xfrm>
            </p:grpSpPr>
            <p:grpSp>
              <p:nvGrpSpPr>
                <p:cNvPr id="45" name="Group 60"/>
                <p:cNvGrpSpPr>
                  <a:grpSpLocks/>
                </p:cNvGrpSpPr>
                <p:nvPr/>
              </p:nvGrpSpPr>
              <p:grpSpPr bwMode="auto">
                <a:xfrm>
                  <a:off x="1872" y="5040"/>
                  <a:ext cx="6192" cy="432"/>
                  <a:chOff x="1872" y="5040"/>
                  <a:chExt cx="6192" cy="432"/>
                </a:xfrm>
              </p:grpSpPr>
              <p:sp>
                <p:nvSpPr>
                  <p:cNvPr id="52" name="Line 61"/>
                  <p:cNvSpPr>
                    <a:spLocks noChangeShapeType="1"/>
                  </p:cNvSpPr>
                  <p:nvPr/>
                </p:nvSpPr>
                <p:spPr bwMode="auto">
                  <a:xfrm>
                    <a:off x="1872" y="5040"/>
                    <a:ext cx="1296" cy="0"/>
                  </a:xfrm>
                  <a:prstGeom prst="line">
                    <a:avLst/>
                  </a:prstGeom>
                  <a:noFill/>
                  <a:ln w="38100">
                    <a:solidFill>
                      <a:schemeClr val="accent2"/>
                    </a:solidFill>
                    <a:round/>
                    <a:headEnd/>
                    <a:tailEnd/>
                  </a:ln>
                </p:spPr>
                <p:txBody>
                  <a:bodyPr/>
                  <a:lstStyle/>
                  <a:p>
                    <a:endParaRPr lang="en-US"/>
                  </a:p>
                </p:txBody>
              </p:sp>
              <p:sp>
                <p:nvSpPr>
                  <p:cNvPr id="53" name="Line 62"/>
                  <p:cNvSpPr>
                    <a:spLocks noChangeShapeType="1"/>
                  </p:cNvSpPr>
                  <p:nvPr/>
                </p:nvSpPr>
                <p:spPr bwMode="auto">
                  <a:xfrm>
                    <a:off x="3168" y="5040"/>
                    <a:ext cx="720" cy="432"/>
                  </a:xfrm>
                  <a:prstGeom prst="line">
                    <a:avLst/>
                  </a:prstGeom>
                  <a:noFill/>
                  <a:ln w="38100">
                    <a:solidFill>
                      <a:schemeClr val="accent2"/>
                    </a:solidFill>
                    <a:round/>
                    <a:headEnd/>
                    <a:tailEnd/>
                  </a:ln>
                </p:spPr>
                <p:txBody>
                  <a:bodyPr/>
                  <a:lstStyle/>
                  <a:p>
                    <a:endParaRPr lang="en-US"/>
                  </a:p>
                </p:txBody>
              </p:sp>
              <p:sp>
                <p:nvSpPr>
                  <p:cNvPr id="54" name="Line 63"/>
                  <p:cNvSpPr>
                    <a:spLocks noChangeShapeType="1"/>
                  </p:cNvSpPr>
                  <p:nvPr/>
                </p:nvSpPr>
                <p:spPr bwMode="auto">
                  <a:xfrm>
                    <a:off x="3888" y="5472"/>
                    <a:ext cx="1584" cy="0"/>
                  </a:xfrm>
                  <a:prstGeom prst="line">
                    <a:avLst/>
                  </a:prstGeom>
                  <a:noFill/>
                  <a:ln w="38100">
                    <a:solidFill>
                      <a:schemeClr val="accent2"/>
                    </a:solidFill>
                    <a:round/>
                    <a:headEnd/>
                    <a:tailEnd/>
                  </a:ln>
                </p:spPr>
                <p:txBody>
                  <a:bodyPr/>
                  <a:lstStyle/>
                  <a:p>
                    <a:endParaRPr lang="en-US"/>
                  </a:p>
                </p:txBody>
              </p:sp>
              <p:sp>
                <p:nvSpPr>
                  <p:cNvPr id="55" name="Line 64"/>
                  <p:cNvSpPr>
                    <a:spLocks noChangeShapeType="1"/>
                  </p:cNvSpPr>
                  <p:nvPr/>
                </p:nvSpPr>
                <p:spPr bwMode="auto">
                  <a:xfrm flipV="1">
                    <a:off x="5472" y="5040"/>
                    <a:ext cx="720" cy="432"/>
                  </a:xfrm>
                  <a:prstGeom prst="line">
                    <a:avLst/>
                  </a:prstGeom>
                  <a:noFill/>
                  <a:ln w="38100">
                    <a:solidFill>
                      <a:schemeClr val="accent2"/>
                    </a:solidFill>
                    <a:round/>
                    <a:headEnd/>
                    <a:tailEnd/>
                  </a:ln>
                </p:spPr>
                <p:txBody>
                  <a:bodyPr/>
                  <a:lstStyle/>
                  <a:p>
                    <a:endParaRPr lang="en-US"/>
                  </a:p>
                </p:txBody>
              </p:sp>
              <p:sp>
                <p:nvSpPr>
                  <p:cNvPr id="56" name="Line 65"/>
                  <p:cNvSpPr>
                    <a:spLocks noChangeShapeType="1"/>
                  </p:cNvSpPr>
                  <p:nvPr/>
                </p:nvSpPr>
                <p:spPr bwMode="auto">
                  <a:xfrm>
                    <a:off x="6192" y="5040"/>
                    <a:ext cx="1872" cy="0"/>
                  </a:xfrm>
                  <a:prstGeom prst="line">
                    <a:avLst/>
                  </a:prstGeom>
                  <a:noFill/>
                  <a:ln w="38100">
                    <a:solidFill>
                      <a:schemeClr val="accent2"/>
                    </a:solidFill>
                    <a:round/>
                    <a:headEnd/>
                    <a:tailEnd/>
                  </a:ln>
                </p:spPr>
                <p:txBody>
                  <a:bodyPr/>
                  <a:lstStyle/>
                  <a:p>
                    <a:endParaRPr lang="en-US"/>
                  </a:p>
                </p:txBody>
              </p:sp>
            </p:grpSp>
            <p:grpSp>
              <p:nvGrpSpPr>
                <p:cNvPr id="46" name="Group 66"/>
                <p:cNvGrpSpPr>
                  <a:grpSpLocks/>
                </p:cNvGrpSpPr>
                <p:nvPr/>
              </p:nvGrpSpPr>
              <p:grpSpPr bwMode="auto">
                <a:xfrm flipV="1">
                  <a:off x="1872" y="5760"/>
                  <a:ext cx="6192" cy="432"/>
                  <a:chOff x="1872" y="5040"/>
                  <a:chExt cx="6192" cy="432"/>
                </a:xfrm>
              </p:grpSpPr>
              <p:sp>
                <p:nvSpPr>
                  <p:cNvPr id="47" name="Line 67"/>
                  <p:cNvSpPr>
                    <a:spLocks noChangeShapeType="1"/>
                  </p:cNvSpPr>
                  <p:nvPr/>
                </p:nvSpPr>
                <p:spPr bwMode="auto">
                  <a:xfrm>
                    <a:off x="1872" y="5040"/>
                    <a:ext cx="1296" cy="0"/>
                  </a:xfrm>
                  <a:prstGeom prst="line">
                    <a:avLst/>
                  </a:prstGeom>
                  <a:noFill/>
                  <a:ln w="38100">
                    <a:solidFill>
                      <a:schemeClr val="accent2"/>
                    </a:solidFill>
                    <a:round/>
                    <a:headEnd/>
                    <a:tailEnd/>
                  </a:ln>
                </p:spPr>
                <p:txBody>
                  <a:bodyPr/>
                  <a:lstStyle/>
                  <a:p>
                    <a:endParaRPr lang="en-US"/>
                  </a:p>
                </p:txBody>
              </p:sp>
              <p:sp>
                <p:nvSpPr>
                  <p:cNvPr id="48" name="Line 68"/>
                  <p:cNvSpPr>
                    <a:spLocks noChangeShapeType="1"/>
                  </p:cNvSpPr>
                  <p:nvPr/>
                </p:nvSpPr>
                <p:spPr bwMode="auto">
                  <a:xfrm>
                    <a:off x="3168" y="5040"/>
                    <a:ext cx="720" cy="432"/>
                  </a:xfrm>
                  <a:prstGeom prst="line">
                    <a:avLst/>
                  </a:prstGeom>
                  <a:noFill/>
                  <a:ln w="38100">
                    <a:solidFill>
                      <a:schemeClr val="accent2"/>
                    </a:solidFill>
                    <a:round/>
                    <a:headEnd/>
                    <a:tailEnd/>
                  </a:ln>
                </p:spPr>
                <p:txBody>
                  <a:bodyPr/>
                  <a:lstStyle/>
                  <a:p>
                    <a:endParaRPr lang="en-US"/>
                  </a:p>
                </p:txBody>
              </p:sp>
              <p:sp>
                <p:nvSpPr>
                  <p:cNvPr id="49" name="Line 69"/>
                  <p:cNvSpPr>
                    <a:spLocks noChangeShapeType="1"/>
                  </p:cNvSpPr>
                  <p:nvPr/>
                </p:nvSpPr>
                <p:spPr bwMode="auto">
                  <a:xfrm>
                    <a:off x="3888" y="5472"/>
                    <a:ext cx="1584" cy="0"/>
                  </a:xfrm>
                  <a:prstGeom prst="line">
                    <a:avLst/>
                  </a:prstGeom>
                  <a:noFill/>
                  <a:ln w="38100">
                    <a:solidFill>
                      <a:schemeClr val="accent2"/>
                    </a:solidFill>
                    <a:round/>
                    <a:headEnd/>
                    <a:tailEnd/>
                  </a:ln>
                </p:spPr>
                <p:txBody>
                  <a:bodyPr/>
                  <a:lstStyle/>
                  <a:p>
                    <a:endParaRPr lang="en-US"/>
                  </a:p>
                </p:txBody>
              </p:sp>
              <p:sp>
                <p:nvSpPr>
                  <p:cNvPr id="50" name="Line 70"/>
                  <p:cNvSpPr>
                    <a:spLocks noChangeShapeType="1"/>
                  </p:cNvSpPr>
                  <p:nvPr/>
                </p:nvSpPr>
                <p:spPr bwMode="auto">
                  <a:xfrm flipV="1">
                    <a:off x="5472" y="5040"/>
                    <a:ext cx="720" cy="432"/>
                  </a:xfrm>
                  <a:prstGeom prst="line">
                    <a:avLst/>
                  </a:prstGeom>
                  <a:noFill/>
                  <a:ln w="38100">
                    <a:solidFill>
                      <a:schemeClr val="accent2"/>
                    </a:solidFill>
                    <a:round/>
                    <a:headEnd/>
                    <a:tailEnd/>
                  </a:ln>
                </p:spPr>
                <p:txBody>
                  <a:bodyPr/>
                  <a:lstStyle/>
                  <a:p>
                    <a:endParaRPr lang="en-US"/>
                  </a:p>
                </p:txBody>
              </p:sp>
              <p:sp>
                <p:nvSpPr>
                  <p:cNvPr id="51" name="Line 71"/>
                  <p:cNvSpPr>
                    <a:spLocks noChangeShapeType="1"/>
                  </p:cNvSpPr>
                  <p:nvPr/>
                </p:nvSpPr>
                <p:spPr bwMode="auto">
                  <a:xfrm>
                    <a:off x="6192" y="5040"/>
                    <a:ext cx="1872" cy="0"/>
                  </a:xfrm>
                  <a:prstGeom prst="line">
                    <a:avLst/>
                  </a:prstGeom>
                  <a:noFill/>
                  <a:ln w="38100">
                    <a:solidFill>
                      <a:schemeClr val="accent2"/>
                    </a:solidFill>
                    <a:round/>
                    <a:headEnd/>
                    <a:tailEnd/>
                  </a:ln>
                </p:spPr>
                <p:txBody>
                  <a:bodyPr/>
                  <a:lstStyle/>
                  <a:p>
                    <a:endParaRPr lang="en-US"/>
                  </a:p>
                </p:txBody>
              </p:sp>
            </p:grpSp>
          </p:grpSp>
          <p:sp>
            <p:nvSpPr>
              <p:cNvPr id="20" name="Rectangle 72"/>
              <p:cNvSpPr>
                <a:spLocks noChangeArrowheads="1"/>
              </p:cNvSpPr>
              <p:nvPr/>
            </p:nvSpPr>
            <p:spPr bwMode="auto">
              <a:xfrm>
                <a:off x="2015" y="816"/>
                <a:ext cx="1231" cy="58"/>
              </a:xfrm>
              <a:prstGeom prst="rect">
                <a:avLst/>
              </a:prstGeom>
              <a:solidFill>
                <a:srgbClr val="808000"/>
              </a:solidFill>
              <a:ln w="9525">
                <a:solidFill>
                  <a:srgbClr val="000000"/>
                </a:solidFill>
                <a:miter lim="800000"/>
                <a:headEnd/>
                <a:tailEnd/>
              </a:ln>
            </p:spPr>
            <p:txBody>
              <a:bodyPr/>
              <a:lstStyle/>
              <a:p>
                <a:endParaRPr lang="en-US"/>
              </a:p>
            </p:txBody>
          </p:sp>
          <p:sp>
            <p:nvSpPr>
              <p:cNvPr id="21" name="Rectangle 73"/>
              <p:cNvSpPr>
                <a:spLocks noChangeArrowheads="1"/>
              </p:cNvSpPr>
              <p:nvPr/>
            </p:nvSpPr>
            <p:spPr bwMode="auto">
              <a:xfrm>
                <a:off x="2045" y="972"/>
                <a:ext cx="1152" cy="58"/>
              </a:xfrm>
              <a:prstGeom prst="rect">
                <a:avLst/>
              </a:prstGeom>
              <a:solidFill>
                <a:srgbClr val="808000"/>
              </a:solidFill>
              <a:ln w="9525">
                <a:solidFill>
                  <a:srgbClr val="000000"/>
                </a:solidFill>
                <a:miter lim="800000"/>
                <a:headEnd/>
                <a:tailEnd/>
              </a:ln>
            </p:spPr>
            <p:txBody>
              <a:bodyPr/>
              <a:lstStyle/>
              <a:p>
                <a:endParaRPr lang="en-US"/>
              </a:p>
            </p:txBody>
          </p:sp>
          <p:sp>
            <p:nvSpPr>
              <p:cNvPr id="22" name="Rectangle 74"/>
              <p:cNvSpPr>
                <a:spLocks noChangeArrowheads="1"/>
              </p:cNvSpPr>
              <p:nvPr/>
            </p:nvSpPr>
            <p:spPr bwMode="auto">
              <a:xfrm>
                <a:off x="2063" y="1140"/>
                <a:ext cx="1152" cy="58"/>
              </a:xfrm>
              <a:prstGeom prst="rect">
                <a:avLst/>
              </a:prstGeom>
              <a:solidFill>
                <a:srgbClr val="808000"/>
              </a:solidFill>
              <a:ln w="9525">
                <a:solidFill>
                  <a:srgbClr val="000000"/>
                </a:solidFill>
                <a:miter lim="800000"/>
                <a:headEnd/>
                <a:tailEnd/>
              </a:ln>
            </p:spPr>
            <p:txBody>
              <a:bodyPr/>
              <a:lstStyle/>
              <a:p>
                <a:endParaRPr lang="en-US"/>
              </a:p>
            </p:txBody>
          </p:sp>
          <p:sp>
            <p:nvSpPr>
              <p:cNvPr id="23" name="Line 75"/>
              <p:cNvSpPr>
                <a:spLocks noChangeShapeType="1"/>
              </p:cNvSpPr>
              <p:nvPr/>
            </p:nvSpPr>
            <p:spPr bwMode="auto">
              <a:xfrm>
                <a:off x="2656" y="643"/>
                <a:ext cx="0" cy="173"/>
              </a:xfrm>
              <a:prstGeom prst="line">
                <a:avLst/>
              </a:prstGeom>
              <a:noFill/>
              <a:ln w="28575">
                <a:solidFill>
                  <a:srgbClr val="000000"/>
                </a:solidFill>
                <a:round/>
                <a:headEnd/>
                <a:tailEnd type="triangle" w="med" len="med"/>
              </a:ln>
            </p:spPr>
            <p:txBody>
              <a:bodyPr/>
              <a:lstStyle/>
              <a:p>
                <a:endParaRPr lang="en-US"/>
              </a:p>
            </p:txBody>
          </p:sp>
          <p:sp>
            <p:nvSpPr>
              <p:cNvPr id="24" name="Line 76"/>
              <p:cNvSpPr>
                <a:spLocks noChangeShapeType="1"/>
              </p:cNvSpPr>
              <p:nvPr/>
            </p:nvSpPr>
            <p:spPr bwMode="auto">
              <a:xfrm>
                <a:off x="2656" y="643"/>
                <a:ext cx="634" cy="0"/>
              </a:xfrm>
              <a:prstGeom prst="line">
                <a:avLst/>
              </a:prstGeom>
              <a:noFill/>
              <a:ln w="19050">
                <a:solidFill>
                  <a:srgbClr val="000000"/>
                </a:solidFill>
                <a:round/>
                <a:headEnd/>
                <a:tailEnd/>
              </a:ln>
            </p:spPr>
            <p:txBody>
              <a:bodyPr/>
              <a:lstStyle/>
              <a:p>
                <a:endParaRPr lang="en-US"/>
              </a:p>
            </p:txBody>
          </p:sp>
          <p:sp>
            <p:nvSpPr>
              <p:cNvPr id="25" name="Line 77"/>
              <p:cNvSpPr>
                <a:spLocks noChangeShapeType="1"/>
              </p:cNvSpPr>
              <p:nvPr/>
            </p:nvSpPr>
            <p:spPr bwMode="auto">
              <a:xfrm flipV="1">
                <a:off x="2578" y="1168"/>
                <a:ext cx="0" cy="172"/>
              </a:xfrm>
              <a:prstGeom prst="line">
                <a:avLst/>
              </a:prstGeom>
              <a:noFill/>
              <a:ln w="28575">
                <a:solidFill>
                  <a:srgbClr val="000000"/>
                </a:solidFill>
                <a:round/>
                <a:headEnd/>
                <a:tailEnd type="triangle" w="med" len="med"/>
              </a:ln>
            </p:spPr>
            <p:txBody>
              <a:bodyPr/>
              <a:lstStyle/>
              <a:p>
                <a:endParaRPr lang="en-US"/>
              </a:p>
            </p:txBody>
          </p:sp>
          <p:sp>
            <p:nvSpPr>
              <p:cNvPr id="26" name="Line 78"/>
              <p:cNvSpPr>
                <a:spLocks noChangeShapeType="1"/>
              </p:cNvSpPr>
              <p:nvPr/>
            </p:nvSpPr>
            <p:spPr bwMode="auto">
              <a:xfrm flipV="1">
                <a:off x="2578" y="1340"/>
                <a:ext cx="749" cy="0"/>
              </a:xfrm>
              <a:prstGeom prst="line">
                <a:avLst/>
              </a:prstGeom>
              <a:noFill/>
              <a:ln w="19050">
                <a:solidFill>
                  <a:srgbClr val="000000"/>
                </a:solidFill>
                <a:round/>
                <a:headEnd/>
                <a:tailEnd/>
              </a:ln>
            </p:spPr>
            <p:txBody>
              <a:bodyPr/>
              <a:lstStyle/>
              <a:p>
                <a:endParaRPr lang="en-US"/>
              </a:p>
            </p:txBody>
          </p:sp>
          <p:grpSp>
            <p:nvGrpSpPr>
              <p:cNvPr id="27" name="Group 79"/>
              <p:cNvGrpSpPr>
                <a:grpSpLocks/>
              </p:cNvGrpSpPr>
              <p:nvPr/>
            </p:nvGrpSpPr>
            <p:grpSpPr bwMode="auto">
              <a:xfrm>
                <a:off x="2303" y="856"/>
                <a:ext cx="864" cy="115"/>
                <a:chOff x="4320" y="13680"/>
                <a:chExt cx="2160" cy="288"/>
              </a:xfrm>
            </p:grpSpPr>
            <p:sp>
              <p:nvSpPr>
                <p:cNvPr id="40" name="Line 80"/>
                <p:cNvSpPr>
                  <a:spLocks noChangeShapeType="1"/>
                </p:cNvSpPr>
                <p:nvPr/>
              </p:nvSpPr>
              <p:spPr bwMode="auto">
                <a:xfrm>
                  <a:off x="4320" y="13680"/>
                  <a:ext cx="0" cy="288"/>
                </a:xfrm>
                <a:prstGeom prst="line">
                  <a:avLst/>
                </a:prstGeom>
                <a:noFill/>
                <a:ln w="9525">
                  <a:solidFill>
                    <a:srgbClr val="000000"/>
                  </a:solidFill>
                  <a:round/>
                  <a:headEnd/>
                  <a:tailEnd type="triangle" w="med" len="med"/>
                </a:ln>
              </p:spPr>
              <p:txBody>
                <a:bodyPr/>
                <a:lstStyle/>
                <a:p>
                  <a:endParaRPr lang="en-US"/>
                </a:p>
              </p:txBody>
            </p:sp>
            <p:sp>
              <p:nvSpPr>
                <p:cNvPr id="41" name="Line 81"/>
                <p:cNvSpPr>
                  <a:spLocks noChangeShapeType="1"/>
                </p:cNvSpPr>
                <p:nvPr/>
              </p:nvSpPr>
              <p:spPr bwMode="auto">
                <a:xfrm>
                  <a:off x="4800" y="13680"/>
                  <a:ext cx="0" cy="288"/>
                </a:xfrm>
                <a:prstGeom prst="line">
                  <a:avLst/>
                </a:prstGeom>
                <a:noFill/>
                <a:ln w="9525">
                  <a:solidFill>
                    <a:srgbClr val="000000"/>
                  </a:solidFill>
                  <a:round/>
                  <a:headEnd/>
                  <a:tailEnd type="triangle" w="med" len="med"/>
                </a:ln>
              </p:spPr>
              <p:txBody>
                <a:bodyPr/>
                <a:lstStyle/>
                <a:p>
                  <a:endParaRPr lang="en-US"/>
                </a:p>
              </p:txBody>
            </p:sp>
            <p:sp>
              <p:nvSpPr>
                <p:cNvPr id="42" name="Line 82"/>
                <p:cNvSpPr>
                  <a:spLocks noChangeShapeType="1"/>
                </p:cNvSpPr>
                <p:nvPr/>
              </p:nvSpPr>
              <p:spPr bwMode="auto">
                <a:xfrm>
                  <a:off x="5280" y="13680"/>
                  <a:ext cx="0" cy="288"/>
                </a:xfrm>
                <a:prstGeom prst="line">
                  <a:avLst/>
                </a:prstGeom>
                <a:noFill/>
                <a:ln w="9525">
                  <a:solidFill>
                    <a:srgbClr val="000000"/>
                  </a:solidFill>
                  <a:round/>
                  <a:headEnd/>
                  <a:tailEnd type="triangle" w="med" len="med"/>
                </a:ln>
              </p:spPr>
              <p:txBody>
                <a:bodyPr/>
                <a:lstStyle/>
                <a:p>
                  <a:endParaRPr lang="en-US"/>
                </a:p>
              </p:txBody>
            </p:sp>
            <p:sp>
              <p:nvSpPr>
                <p:cNvPr id="43" name="Line 83"/>
                <p:cNvSpPr>
                  <a:spLocks noChangeShapeType="1"/>
                </p:cNvSpPr>
                <p:nvPr/>
              </p:nvSpPr>
              <p:spPr bwMode="auto">
                <a:xfrm>
                  <a:off x="5904" y="13680"/>
                  <a:ext cx="0" cy="288"/>
                </a:xfrm>
                <a:prstGeom prst="line">
                  <a:avLst/>
                </a:prstGeom>
                <a:noFill/>
                <a:ln w="9525">
                  <a:solidFill>
                    <a:srgbClr val="000000"/>
                  </a:solidFill>
                  <a:round/>
                  <a:headEnd/>
                  <a:tailEnd type="triangle" w="med" len="med"/>
                </a:ln>
              </p:spPr>
              <p:txBody>
                <a:bodyPr/>
                <a:lstStyle/>
                <a:p>
                  <a:endParaRPr lang="en-US"/>
                </a:p>
              </p:txBody>
            </p:sp>
            <p:sp>
              <p:nvSpPr>
                <p:cNvPr id="44" name="Line 84"/>
                <p:cNvSpPr>
                  <a:spLocks noChangeShapeType="1"/>
                </p:cNvSpPr>
                <p:nvPr/>
              </p:nvSpPr>
              <p:spPr bwMode="auto">
                <a:xfrm>
                  <a:off x="6480" y="13680"/>
                  <a:ext cx="0" cy="288"/>
                </a:xfrm>
                <a:prstGeom prst="line">
                  <a:avLst/>
                </a:prstGeom>
                <a:noFill/>
                <a:ln w="9525">
                  <a:solidFill>
                    <a:srgbClr val="000000"/>
                  </a:solidFill>
                  <a:round/>
                  <a:headEnd/>
                  <a:tailEnd type="triangle" w="med" len="med"/>
                </a:ln>
              </p:spPr>
              <p:txBody>
                <a:bodyPr/>
                <a:lstStyle/>
                <a:p>
                  <a:endParaRPr lang="en-US"/>
                </a:p>
              </p:txBody>
            </p:sp>
          </p:grpSp>
          <p:sp>
            <p:nvSpPr>
              <p:cNvPr id="28" name="Line 85"/>
              <p:cNvSpPr>
                <a:spLocks noChangeShapeType="1"/>
              </p:cNvSpPr>
              <p:nvPr/>
            </p:nvSpPr>
            <p:spPr bwMode="auto">
              <a:xfrm flipH="1">
                <a:off x="1922" y="990"/>
                <a:ext cx="111" cy="0"/>
              </a:xfrm>
              <a:prstGeom prst="line">
                <a:avLst/>
              </a:prstGeom>
              <a:noFill/>
              <a:ln w="19050">
                <a:solidFill>
                  <a:srgbClr val="000000"/>
                </a:solidFill>
                <a:round/>
                <a:headEnd/>
                <a:tailEnd/>
              </a:ln>
            </p:spPr>
            <p:txBody>
              <a:bodyPr/>
              <a:lstStyle/>
              <a:p>
                <a:endParaRPr lang="en-US"/>
              </a:p>
            </p:txBody>
          </p:sp>
          <p:sp>
            <p:nvSpPr>
              <p:cNvPr id="29" name="Line 86"/>
              <p:cNvSpPr>
                <a:spLocks noChangeShapeType="1"/>
              </p:cNvSpPr>
              <p:nvPr/>
            </p:nvSpPr>
            <p:spPr bwMode="auto">
              <a:xfrm>
                <a:off x="1922" y="990"/>
                <a:ext cx="0" cy="518"/>
              </a:xfrm>
              <a:prstGeom prst="line">
                <a:avLst/>
              </a:prstGeom>
              <a:noFill/>
              <a:ln w="19050">
                <a:solidFill>
                  <a:srgbClr val="000000"/>
                </a:solidFill>
                <a:round/>
                <a:headEnd/>
                <a:tailEnd/>
              </a:ln>
            </p:spPr>
            <p:txBody>
              <a:bodyPr/>
              <a:lstStyle/>
              <a:p>
                <a:endParaRPr lang="en-US"/>
              </a:p>
            </p:txBody>
          </p:sp>
          <p:sp>
            <p:nvSpPr>
              <p:cNvPr id="30" name="Line 87"/>
              <p:cNvSpPr>
                <a:spLocks noChangeShapeType="1"/>
              </p:cNvSpPr>
              <p:nvPr/>
            </p:nvSpPr>
            <p:spPr bwMode="auto">
              <a:xfrm>
                <a:off x="1795" y="1508"/>
                <a:ext cx="181" cy="0"/>
              </a:xfrm>
              <a:prstGeom prst="line">
                <a:avLst/>
              </a:prstGeom>
              <a:noFill/>
              <a:ln w="19050">
                <a:solidFill>
                  <a:srgbClr val="000000"/>
                </a:solidFill>
                <a:round/>
                <a:headEnd/>
                <a:tailEnd/>
              </a:ln>
            </p:spPr>
            <p:txBody>
              <a:bodyPr/>
              <a:lstStyle/>
              <a:p>
                <a:endParaRPr lang="en-US"/>
              </a:p>
            </p:txBody>
          </p:sp>
          <p:sp>
            <p:nvSpPr>
              <p:cNvPr id="31" name="Line 88"/>
              <p:cNvSpPr>
                <a:spLocks noChangeShapeType="1"/>
              </p:cNvSpPr>
              <p:nvPr/>
            </p:nvSpPr>
            <p:spPr bwMode="auto">
              <a:xfrm flipV="1">
                <a:off x="1860" y="1566"/>
                <a:ext cx="62" cy="0"/>
              </a:xfrm>
              <a:prstGeom prst="line">
                <a:avLst/>
              </a:prstGeom>
              <a:noFill/>
              <a:ln w="19050">
                <a:solidFill>
                  <a:srgbClr val="000000"/>
                </a:solidFill>
                <a:round/>
                <a:headEnd/>
                <a:tailEnd/>
              </a:ln>
            </p:spPr>
            <p:txBody>
              <a:bodyPr/>
              <a:lstStyle/>
              <a:p>
                <a:endParaRPr lang="en-US"/>
              </a:p>
            </p:txBody>
          </p:sp>
          <p:sp>
            <p:nvSpPr>
              <p:cNvPr id="32" name="Text Box 89"/>
              <p:cNvSpPr txBox="1">
                <a:spLocks noChangeArrowheads="1"/>
              </p:cNvSpPr>
              <p:nvPr/>
            </p:nvSpPr>
            <p:spPr bwMode="auto">
              <a:xfrm>
                <a:off x="3327" y="1225"/>
                <a:ext cx="288" cy="231"/>
              </a:xfrm>
              <a:prstGeom prst="rect">
                <a:avLst/>
              </a:prstGeom>
              <a:noFill/>
              <a:ln w="9525">
                <a:noFill/>
                <a:miter lim="800000"/>
                <a:headEnd/>
                <a:tailEnd/>
              </a:ln>
            </p:spPr>
            <p:txBody>
              <a:bodyPr/>
              <a:lstStyle/>
              <a:p>
                <a:r>
                  <a:rPr lang="en-US" sz="1200" b="1" i="1"/>
                  <a:t>V(t</a:t>
                </a:r>
                <a:r>
                  <a:rPr lang="en-US" sz="1200"/>
                  <a:t>)</a:t>
                </a:r>
                <a:endParaRPr lang="en-US"/>
              </a:p>
            </p:txBody>
          </p:sp>
          <p:sp>
            <p:nvSpPr>
              <p:cNvPr id="33" name="Text Box 90"/>
              <p:cNvSpPr txBox="1">
                <a:spLocks noChangeArrowheads="1"/>
              </p:cNvSpPr>
              <p:nvPr/>
            </p:nvSpPr>
            <p:spPr bwMode="auto">
              <a:xfrm>
                <a:off x="3290" y="528"/>
                <a:ext cx="288" cy="230"/>
              </a:xfrm>
              <a:prstGeom prst="rect">
                <a:avLst/>
              </a:prstGeom>
              <a:noFill/>
              <a:ln w="9525">
                <a:noFill/>
                <a:miter lim="800000"/>
                <a:headEnd/>
                <a:tailEnd/>
              </a:ln>
            </p:spPr>
            <p:txBody>
              <a:bodyPr/>
              <a:lstStyle/>
              <a:p>
                <a:r>
                  <a:rPr lang="en-US" sz="1200" b="1" i="1"/>
                  <a:t>V(t)</a:t>
                </a:r>
                <a:endParaRPr lang="en-US" b="1" i="1"/>
              </a:p>
            </p:txBody>
          </p:sp>
          <p:grpSp>
            <p:nvGrpSpPr>
              <p:cNvPr id="34" name="Group 91"/>
              <p:cNvGrpSpPr>
                <a:grpSpLocks/>
              </p:cNvGrpSpPr>
              <p:nvPr/>
            </p:nvGrpSpPr>
            <p:grpSpPr bwMode="auto">
              <a:xfrm flipV="1">
                <a:off x="2297" y="1025"/>
                <a:ext cx="864" cy="115"/>
                <a:chOff x="4320" y="13680"/>
                <a:chExt cx="2160" cy="288"/>
              </a:xfrm>
            </p:grpSpPr>
            <p:sp>
              <p:nvSpPr>
                <p:cNvPr id="35" name="Line 92"/>
                <p:cNvSpPr>
                  <a:spLocks noChangeShapeType="1"/>
                </p:cNvSpPr>
                <p:nvPr/>
              </p:nvSpPr>
              <p:spPr bwMode="auto">
                <a:xfrm>
                  <a:off x="4320" y="13680"/>
                  <a:ext cx="0" cy="288"/>
                </a:xfrm>
                <a:prstGeom prst="line">
                  <a:avLst/>
                </a:prstGeom>
                <a:noFill/>
                <a:ln w="9525">
                  <a:solidFill>
                    <a:srgbClr val="000000"/>
                  </a:solidFill>
                  <a:round/>
                  <a:headEnd/>
                  <a:tailEnd type="triangle" w="med" len="med"/>
                </a:ln>
              </p:spPr>
              <p:txBody>
                <a:bodyPr/>
                <a:lstStyle/>
                <a:p>
                  <a:endParaRPr lang="en-US"/>
                </a:p>
              </p:txBody>
            </p:sp>
            <p:sp>
              <p:nvSpPr>
                <p:cNvPr id="36" name="Line 93"/>
                <p:cNvSpPr>
                  <a:spLocks noChangeShapeType="1"/>
                </p:cNvSpPr>
                <p:nvPr/>
              </p:nvSpPr>
              <p:spPr bwMode="auto">
                <a:xfrm>
                  <a:off x="4800" y="13680"/>
                  <a:ext cx="0" cy="288"/>
                </a:xfrm>
                <a:prstGeom prst="line">
                  <a:avLst/>
                </a:prstGeom>
                <a:noFill/>
                <a:ln w="9525">
                  <a:solidFill>
                    <a:srgbClr val="000000"/>
                  </a:solidFill>
                  <a:round/>
                  <a:headEnd/>
                  <a:tailEnd type="triangle" w="med" len="med"/>
                </a:ln>
              </p:spPr>
              <p:txBody>
                <a:bodyPr/>
                <a:lstStyle/>
                <a:p>
                  <a:endParaRPr lang="en-US"/>
                </a:p>
              </p:txBody>
            </p:sp>
            <p:sp>
              <p:nvSpPr>
                <p:cNvPr id="37" name="Line 94"/>
                <p:cNvSpPr>
                  <a:spLocks noChangeShapeType="1"/>
                </p:cNvSpPr>
                <p:nvPr/>
              </p:nvSpPr>
              <p:spPr bwMode="auto">
                <a:xfrm>
                  <a:off x="5280" y="13680"/>
                  <a:ext cx="0" cy="288"/>
                </a:xfrm>
                <a:prstGeom prst="line">
                  <a:avLst/>
                </a:prstGeom>
                <a:noFill/>
                <a:ln w="9525">
                  <a:solidFill>
                    <a:srgbClr val="000000"/>
                  </a:solidFill>
                  <a:round/>
                  <a:headEnd/>
                  <a:tailEnd type="triangle" w="med" len="med"/>
                </a:ln>
              </p:spPr>
              <p:txBody>
                <a:bodyPr/>
                <a:lstStyle/>
                <a:p>
                  <a:endParaRPr lang="en-US"/>
                </a:p>
              </p:txBody>
            </p:sp>
            <p:sp>
              <p:nvSpPr>
                <p:cNvPr id="38" name="Line 95"/>
                <p:cNvSpPr>
                  <a:spLocks noChangeShapeType="1"/>
                </p:cNvSpPr>
                <p:nvPr/>
              </p:nvSpPr>
              <p:spPr bwMode="auto">
                <a:xfrm>
                  <a:off x="5904" y="13680"/>
                  <a:ext cx="0" cy="288"/>
                </a:xfrm>
                <a:prstGeom prst="line">
                  <a:avLst/>
                </a:prstGeom>
                <a:noFill/>
                <a:ln w="9525">
                  <a:solidFill>
                    <a:srgbClr val="000000"/>
                  </a:solidFill>
                  <a:round/>
                  <a:headEnd/>
                  <a:tailEnd type="triangle" w="med" len="med"/>
                </a:ln>
              </p:spPr>
              <p:txBody>
                <a:bodyPr/>
                <a:lstStyle/>
                <a:p>
                  <a:endParaRPr lang="en-US"/>
                </a:p>
              </p:txBody>
            </p:sp>
            <p:sp>
              <p:nvSpPr>
                <p:cNvPr id="39" name="Line 96"/>
                <p:cNvSpPr>
                  <a:spLocks noChangeShapeType="1"/>
                </p:cNvSpPr>
                <p:nvPr/>
              </p:nvSpPr>
              <p:spPr bwMode="auto">
                <a:xfrm>
                  <a:off x="6480" y="13680"/>
                  <a:ext cx="0" cy="288"/>
                </a:xfrm>
                <a:prstGeom prst="line">
                  <a:avLst/>
                </a:prstGeom>
                <a:noFill/>
                <a:ln w="9525">
                  <a:solidFill>
                    <a:srgbClr val="000000"/>
                  </a:solidFill>
                  <a:round/>
                  <a:headEnd/>
                  <a:tailEnd type="triangle" w="med" len="med"/>
                </a:ln>
              </p:spPr>
              <p:txBody>
                <a:bodyPr/>
                <a:lstStyle/>
                <a:p>
                  <a:endParaRPr lang="en-US"/>
                </a:p>
              </p:txBody>
            </p:sp>
          </p:grpSp>
        </p:grpSp>
        <p:sp>
          <p:nvSpPr>
            <p:cNvPr id="58" name="TextBox 57"/>
            <p:cNvSpPr txBox="1"/>
            <p:nvPr/>
          </p:nvSpPr>
          <p:spPr>
            <a:xfrm>
              <a:off x="451566" y="1958761"/>
              <a:ext cx="423514" cy="369332"/>
            </a:xfrm>
            <a:prstGeom prst="rect">
              <a:avLst/>
            </a:prstGeom>
            <a:noFill/>
          </p:spPr>
          <p:txBody>
            <a:bodyPr wrap="none" rtlCol="0">
              <a:spAutoFit/>
            </a:bodyPr>
            <a:lstStyle/>
            <a:p>
              <a:r>
                <a:rPr lang="en-US" dirty="0" smtClean="0"/>
                <a:t>P</a:t>
              </a:r>
              <a:r>
                <a:rPr lang="en-US" baseline="-25000" dirty="0" smtClean="0"/>
                <a:t>0</a:t>
              </a:r>
              <a:endParaRPr lang="en-US" dirty="0"/>
            </a:p>
          </p:txBody>
        </p:sp>
        <p:sp>
          <p:nvSpPr>
            <p:cNvPr id="59" name="TextBox 58"/>
            <p:cNvSpPr txBox="1"/>
            <p:nvPr/>
          </p:nvSpPr>
          <p:spPr>
            <a:xfrm>
              <a:off x="8195653" y="1947132"/>
              <a:ext cx="423514" cy="369332"/>
            </a:xfrm>
            <a:prstGeom prst="rect">
              <a:avLst/>
            </a:prstGeom>
            <a:noFill/>
          </p:spPr>
          <p:txBody>
            <a:bodyPr wrap="none" rtlCol="0">
              <a:spAutoFit/>
            </a:bodyPr>
            <a:lstStyle/>
            <a:p>
              <a:r>
                <a:rPr lang="en-US" dirty="0" smtClean="0"/>
                <a:t>P</a:t>
              </a:r>
              <a:r>
                <a:rPr lang="en-US" baseline="-25000" dirty="0" smtClean="0"/>
                <a:t>1</a:t>
              </a:r>
              <a:endParaRPr lang="en-US" dirty="0"/>
            </a:p>
          </p:txBody>
        </p:sp>
        <p:sp>
          <p:nvSpPr>
            <p:cNvPr id="60" name="TextBox 59"/>
            <p:cNvSpPr txBox="1"/>
            <p:nvPr/>
          </p:nvSpPr>
          <p:spPr>
            <a:xfrm>
              <a:off x="8090861" y="956018"/>
              <a:ext cx="423514" cy="369332"/>
            </a:xfrm>
            <a:prstGeom prst="rect">
              <a:avLst/>
            </a:prstGeom>
            <a:noFill/>
          </p:spPr>
          <p:txBody>
            <a:bodyPr wrap="none" rtlCol="0">
              <a:spAutoFit/>
            </a:bodyPr>
            <a:lstStyle/>
            <a:p>
              <a:r>
                <a:rPr lang="en-US" dirty="0" smtClean="0"/>
                <a:t>P</a:t>
              </a:r>
              <a:r>
                <a:rPr lang="en-US" baseline="-25000" dirty="0"/>
                <a:t>2</a:t>
              </a:r>
              <a:endParaRPr lang="en-US" dirty="0"/>
            </a:p>
          </p:txBody>
        </p:sp>
      </p:grpSp>
    </p:spTree>
    <p:extLst>
      <p:ext uri="{BB962C8B-B14F-4D97-AF65-F5344CB8AC3E}">
        <p14:creationId xmlns:p14="http://schemas.microsoft.com/office/powerpoint/2010/main" val="163646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ox(in)">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ox(in)">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162" y="-166678"/>
            <a:ext cx="8229600" cy="1143000"/>
          </a:xfrm>
        </p:spPr>
        <p:txBody>
          <a:bodyPr/>
          <a:lstStyle/>
          <a:p>
            <a:r>
              <a:rPr lang="en-US" sz="3200" dirty="0" smtClean="0"/>
              <a:t>Another look- new coupled modes (</a:t>
            </a:r>
            <a:r>
              <a:rPr lang="en-US" sz="3200" dirty="0" err="1" smtClean="0"/>
              <a:t>supermodes</a:t>
            </a:r>
            <a:r>
              <a:rPr lang="en-US" sz="3200" dirty="0" smtClean="0"/>
              <a:t>) </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14</a:t>
            </a:fld>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292658901"/>
              </p:ext>
            </p:extLst>
          </p:nvPr>
        </p:nvGraphicFramePr>
        <p:xfrm>
          <a:off x="402162" y="2541466"/>
          <a:ext cx="1506865" cy="536453"/>
        </p:xfrm>
        <a:graphic>
          <a:graphicData uri="http://schemas.openxmlformats.org/presentationml/2006/ole">
            <mc:AlternateContent xmlns:mc="http://schemas.openxmlformats.org/markup-compatibility/2006">
              <mc:Choice xmlns:v="urn:schemas-microsoft-com:vml" Requires="v">
                <p:oleObj spid="_x0000_s37339" name="Equation" r:id="rId3" imgW="1282680" imgH="457200" progId="Equation.DSMT4">
                  <p:embed/>
                </p:oleObj>
              </mc:Choice>
              <mc:Fallback>
                <p:oleObj name="Equation" r:id="rId3" imgW="1282680" imgH="457200" progId="Equation.DSMT4">
                  <p:embed/>
                  <p:pic>
                    <p:nvPicPr>
                      <p:cNvPr id="86" name="Object 85"/>
                      <p:cNvPicPr/>
                      <p:nvPr/>
                    </p:nvPicPr>
                    <p:blipFill>
                      <a:blip r:embed="rId4"/>
                      <a:stretch>
                        <a:fillRect/>
                      </a:stretch>
                    </p:blipFill>
                    <p:spPr>
                      <a:xfrm>
                        <a:off x="402162" y="2541466"/>
                        <a:ext cx="1506865" cy="53645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807394811"/>
              </p:ext>
            </p:extLst>
          </p:nvPr>
        </p:nvGraphicFramePr>
        <p:xfrm>
          <a:off x="1947341" y="2541466"/>
          <a:ext cx="1637615" cy="608257"/>
        </p:xfrm>
        <a:graphic>
          <a:graphicData uri="http://schemas.openxmlformats.org/presentationml/2006/ole">
            <mc:AlternateContent xmlns:mc="http://schemas.openxmlformats.org/markup-compatibility/2006">
              <mc:Choice xmlns:v="urn:schemas-microsoft-com:vml" Requires="v">
                <p:oleObj spid="_x0000_s37340" name="Equation" r:id="rId5" imgW="1667022" imgH="619057" progId="Equation.DSMT4">
                  <p:embed/>
                </p:oleObj>
              </mc:Choice>
              <mc:Fallback>
                <p:oleObj name="Equation" r:id="rId5" imgW="1667022" imgH="619057" progId="Equation.DSMT4">
                  <p:embed/>
                  <p:pic>
                    <p:nvPicPr>
                      <p:cNvPr id="87" name="Object 86"/>
                      <p:cNvPicPr/>
                      <p:nvPr/>
                    </p:nvPicPr>
                    <p:blipFill>
                      <a:blip r:embed="rId6"/>
                      <a:stretch>
                        <a:fillRect/>
                      </a:stretch>
                    </p:blipFill>
                    <p:spPr>
                      <a:xfrm>
                        <a:off x="1947341" y="2541466"/>
                        <a:ext cx="1637615" cy="608257"/>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281597663"/>
              </p:ext>
            </p:extLst>
          </p:nvPr>
        </p:nvGraphicFramePr>
        <p:xfrm>
          <a:off x="3896823" y="2300487"/>
          <a:ext cx="5205157" cy="1867067"/>
        </p:xfrm>
        <a:graphic>
          <a:graphicData uri="http://schemas.openxmlformats.org/presentationml/2006/ole">
            <mc:AlternateContent xmlns:mc="http://schemas.openxmlformats.org/markup-compatibility/2006">
              <mc:Choice xmlns:v="urn:schemas-microsoft-com:vml" Requires="v">
                <p:oleObj spid="_x0000_s37341" name="Equation" r:id="rId7" imgW="4673520" imgH="1676160" progId="Equation.DSMT4">
                  <p:embed/>
                </p:oleObj>
              </mc:Choice>
              <mc:Fallback>
                <p:oleObj name="Equation" r:id="rId7" imgW="4673520" imgH="1676160" progId="Equation.DSMT4">
                  <p:embed/>
                  <p:pic>
                    <p:nvPicPr>
                      <p:cNvPr id="0" name=""/>
                      <p:cNvPicPr/>
                      <p:nvPr/>
                    </p:nvPicPr>
                    <p:blipFill>
                      <a:blip r:embed="rId8"/>
                      <a:stretch>
                        <a:fillRect/>
                      </a:stretch>
                    </p:blipFill>
                    <p:spPr>
                      <a:xfrm>
                        <a:off x="3896823" y="2300487"/>
                        <a:ext cx="5205157" cy="1867067"/>
                      </a:xfrm>
                      <a:prstGeom prst="rect">
                        <a:avLst/>
                      </a:prstGeom>
                    </p:spPr>
                  </p:pic>
                </p:oleObj>
              </mc:Fallback>
            </mc:AlternateContent>
          </a:graphicData>
        </a:graphic>
      </p:graphicFrame>
      <p:sp>
        <p:nvSpPr>
          <p:cNvPr id="21" name="TextBox 20"/>
          <p:cNvSpPr txBox="1"/>
          <p:nvPr/>
        </p:nvSpPr>
        <p:spPr>
          <a:xfrm>
            <a:off x="457200" y="3419635"/>
            <a:ext cx="1130438" cy="307777"/>
          </a:xfrm>
          <a:prstGeom prst="rect">
            <a:avLst/>
          </a:prstGeom>
          <a:noFill/>
        </p:spPr>
        <p:txBody>
          <a:bodyPr wrap="none" rtlCol="0">
            <a:spAutoFit/>
          </a:bodyPr>
          <a:lstStyle/>
          <a:p>
            <a:r>
              <a:rPr lang="en-US" sz="1400" dirty="0" smtClean="0"/>
              <a:t>New modes</a:t>
            </a:r>
            <a:endParaRPr lang="en-US" sz="1400" dirty="0"/>
          </a:p>
        </p:txBody>
      </p:sp>
      <p:sp>
        <p:nvSpPr>
          <p:cNvPr id="22" name="TextBox 21"/>
          <p:cNvSpPr txBox="1"/>
          <p:nvPr/>
        </p:nvSpPr>
        <p:spPr>
          <a:xfrm>
            <a:off x="219808" y="3833446"/>
            <a:ext cx="910827" cy="276999"/>
          </a:xfrm>
          <a:prstGeom prst="rect">
            <a:avLst/>
          </a:prstGeom>
          <a:noFill/>
        </p:spPr>
        <p:txBody>
          <a:bodyPr wrap="none" rtlCol="0">
            <a:spAutoFit/>
          </a:bodyPr>
          <a:lstStyle/>
          <a:p>
            <a:r>
              <a:rPr lang="en-US" sz="1200" dirty="0" smtClean="0"/>
              <a:t>Symmetric</a:t>
            </a:r>
            <a:endParaRPr lang="en-US" sz="1200" dirty="0"/>
          </a:p>
        </p:txBody>
      </p:sp>
      <p:sp>
        <p:nvSpPr>
          <p:cNvPr id="23" name="TextBox 22"/>
          <p:cNvSpPr txBox="1"/>
          <p:nvPr/>
        </p:nvSpPr>
        <p:spPr>
          <a:xfrm>
            <a:off x="2371765" y="3833446"/>
            <a:ext cx="1200970" cy="276999"/>
          </a:xfrm>
          <a:prstGeom prst="rect">
            <a:avLst/>
          </a:prstGeom>
          <a:noFill/>
        </p:spPr>
        <p:txBody>
          <a:bodyPr wrap="none" rtlCol="0">
            <a:spAutoFit/>
          </a:bodyPr>
          <a:lstStyle/>
          <a:p>
            <a:r>
              <a:rPr lang="en-US" sz="1200" dirty="0" smtClean="0"/>
              <a:t>Anti-symmetric</a:t>
            </a:r>
            <a:endParaRPr lang="en-US" sz="1200" dirty="0"/>
          </a:p>
        </p:txBody>
      </p:sp>
      <p:graphicFrame>
        <p:nvGraphicFramePr>
          <p:cNvPr id="24" name="Object 23"/>
          <p:cNvGraphicFramePr>
            <a:graphicFrameLocks noChangeAspect="1"/>
          </p:cNvGraphicFramePr>
          <p:nvPr>
            <p:extLst>
              <p:ext uri="{D42A27DB-BD31-4B8C-83A1-F6EECF244321}">
                <p14:modId xmlns:p14="http://schemas.microsoft.com/office/powerpoint/2010/main" val="2433551438"/>
              </p:ext>
            </p:extLst>
          </p:nvPr>
        </p:nvGraphicFramePr>
        <p:xfrm>
          <a:off x="128343" y="4202474"/>
          <a:ext cx="1727200" cy="660400"/>
        </p:xfrm>
        <a:graphic>
          <a:graphicData uri="http://schemas.openxmlformats.org/presentationml/2006/ole">
            <mc:AlternateContent xmlns:mc="http://schemas.openxmlformats.org/markup-compatibility/2006">
              <mc:Choice xmlns:v="urn:schemas-microsoft-com:vml" Requires="v">
                <p:oleObj spid="_x0000_s37342" name="Equation" r:id="rId9" imgW="1726920" imgH="660240" progId="Equation.DSMT4">
                  <p:embed/>
                </p:oleObj>
              </mc:Choice>
              <mc:Fallback>
                <p:oleObj name="Equation" r:id="rId9" imgW="1726920" imgH="660240" progId="Equation.DSMT4">
                  <p:embed/>
                  <p:pic>
                    <p:nvPicPr>
                      <p:cNvPr id="0" name=""/>
                      <p:cNvPicPr/>
                      <p:nvPr/>
                    </p:nvPicPr>
                    <p:blipFill>
                      <a:blip r:embed="rId10"/>
                      <a:stretch>
                        <a:fillRect/>
                      </a:stretch>
                    </p:blipFill>
                    <p:spPr>
                      <a:xfrm>
                        <a:off x="128343" y="4202474"/>
                        <a:ext cx="1727200" cy="660400"/>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509111800"/>
              </p:ext>
            </p:extLst>
          </p:nvPr>
        </p:nvGraphicFramePr>
        <p:xfrm>
          <a:off x="2408238" y="4424363"/>
          <a:ext cx="1714500" cy="660400"/>
        </p:xfrm>
        <a:graphic>
          <a:graphicData uri="http://schemas.openxmlformats.org/presentationml/2006/ole">
            <mc:AlternateContent xmlns:mc="http://schemas.openxmlformats.org/markup-compatibility/2006">
              <mc:Choice xmlns:v="urn:schemas-microsoft-com:vml" Requires="v">
                <p:oleObj spid="_x0000_s37343" name="Equation" r:id="rId11" imgW="1714320" imgH="660240" progId="Equation.DSMT4">
                  <p:embed/>
                </p:oleObj>
              </mc:Choice>
              <mc:Fallback>
                <p:oleObj name="Equation" r:id="rId11" imgW="1714320" imgH="660240" progId="Equation.DSMT4">
                  <p:embed/>
                  <p:pic>
                    <p:nvPicPr>
                      <p:cNvPr id="0" name=""/>
                      <p:cNvPicPr/>
                      <p:nvPr/>
                    </p:nvPicPr>
                    <p:blipFill>
                      <a:blip r:embed="rId12"/>
                      <a:stretch>
                        <a:fillRect/>
                      </a:stretch>
                    </p:blipFill>
                    <p:spPr>
                      <a:xfrm>
                        <a:off x="2408238" y="4424363"/>
                        <a:ext cx="1714500" cy="660400"/>
                      </a:xfrm>
                      <a:prstGeom prst="rect">
                        <a:avLst/>
                      </a:prstGeom>
                    </p:spPr>
                  </p:pic>
                </p:oleObj>
              </mc:Fallback>
            </mc:AlternateContent>
          </a:graphicData>
        </a:graphic>
      </p:graphicFrame>
      <p:sp>
        <p:nvSpPr>
          <p:cNvPr id="26" name="TextBox 25"/>
          <p:cNvSpPr txBox="1"/>
          <p:nvPr/>
        </p:nvSpPr>
        <p:spPr>
          <a:xfrm>
            <a:off x="4232759" y="4292983"/>
            <a:ext cx="4785736" cy="830997"/>
          </a:xfrm>
          <a:prstGeom prst="rect">
            <a:avLst/>
          </a:prstGeom>
          <a:noFill/>
        </p:spPr>
        <p:txBody>
          <a:bodyPr wrap="square" rtlCol="0">
            <a:spAutoFit/>
          </a:bodyPr>
          <a:lstStyle/>
          <a:p>
            <a:r>
              <a:rPr lang="en-US" sz="1600" dirty="0" smtClean="0"/>
              <a:t>The amplitudes of these coupled modes do not change, hence they must be the (EXACT) solutions of the wave equation.</a:t>
            </a:r>
            <a:endParaRPr lang="en-US" sz="1600" dirty="0"/>
          </a:p>
        </p:txBody>
      </p:sp>
      <p:sp>
        <p:nvSpPr>
          <p:cNvPr id="31" name="TextBox 30"/>
          <p:cNvSpPr txBox="1"/>
          <p:nvPr/>
        </p:nvSpPr>
        <p:spPr>
          <a:xfrm>
            <a:off x="89647" y="5381354"/>
            <a:ext cx="7518405" cy="338554"/>
          </a:xfrm>
          <a:prstGeom prst="rect">
            <a:avLst/>
          </a:prstGeom>
          <a:noFill/>
        </p:spPr>
        <p:txBody>
          <a:bodyPr wrap="none" rtlCol="0">
            <a:spAutoFit/>
          </a:bodyPr>
          <a:lstStyle/>
          <a:p>
            <a:r>
              <a:rPr lang="en-US" sz="1600" dirty="0" smtClean="0"/>
              <a:t>Let us see then – we shall look for  a solution to the coupled waveguide problem </a:t>
            </a:r>
            <a:endParaRPr lang="en-US" sz="1600" dirty="0"/>
          </a:p>
        </p:txBody>
      </p:sp>
      <p:graphicFrame>
        <p:nvGraphicFramePr>
          <p:cNvPr id="32" name="Object 31"/>
          <p:cNvGraphicFramePr>
            <a:graphicFrameLocks noChangeAspect="1"/>
          </p:cNvGraphicFramePr>
          <p:nvPr>
            <p:extLst>
              <p:ext uri="{D42A27DB-BD31-4B8C-83A1-F6EECF244321}">
                <p14:modId xmlns:p14="http://schemas.microsoft.com/office/powerpoint/2010/main" val="3203285816"/>
              </p:ext>
            </p:extLst>
          </p:nvPr>
        </p:nvGraphicFramePr>
        <p:xfrm>
          <a:off x="722313" y="5980113"/>
          <a:ext cx="1820862" cy="552450"/>
        </p:xfrm>
        <a:graphic>
          <a:graphicData uri="http://schemas.openxmlformats.org/presentationml/2006/ole">
            <mc:AlternateContent xmlns:mc="http://schemas.openxmlformats.org/markup-compatibility/2006">
              <mc:Choice xmlns:v="urn:schemas-microsoft-com:vml" Requires="v">
                <p:oleObj spid="_x0000_s37344" name="Equation" r:id="rId13" imgW="1422360" imgH="431640" progId="Equation.DSMT4">
                  <p:embed/>
                </p:oleObj>
              </mc:Choice>
              <mc:Fallback>
                <p:oleObj name="Equation" r:id="rId13" imgW="1422360" imgH="431640" progId="Equation.DSMT4">
                  <p:embed/>
                  <p:pic>
                    <p:nvPicPr>
                      <p:cNvPr id="0" name=""/>
                      <p:cNvPicPr/>
                      <p:nvPr/>
                    </p:nvPicPr>
                    <p:blipFill>
                      <a:blip r:embed="rId14"/>
                      <a:stretch>
                        <a:fillRect/>
                      </a:stretch>
                    </p:blipFill>
                    <p:spPr>
                      <a:xfrm>
                        <a:off x="722313" y="5980113"/>
                        <a:ext cx="1820862" cy="552450"/>
                      </a:xfrm>
                      <a:prstGeom prst="rect">
                        <a:avLst/>
                      </a:prstGeom>
                    </p:spPr>
                  </p:pic>
                </p:oleObj>
              </mc:Fallback>
            </mc:AlternateContent>
          </a:graphicData>
        </a:graphic>
      </p:graphicFrame>
      <p:sp>
        <p:nvSpPr>
          <p:cNvPr id="33" name="TextBox 32"/>
          <p:cNvSpPr txBox="1"/>
          <p:nvPr/>
        </p:nvSpPr>
        <p:spPr>
          <a:xfrm>
            <a:off x="2577158" y="6087035"/>
            <a:ext cx="5087739" cy="338554"/>
          </a:xfrm>
          <a:prstGeom prst="rect">
            <a:avLst/>
          </a:prstGeom>
          <a:noFill/>
        </p:spPr>
        <p:txBody>
          <a:bodyPr wrap="none" rtlCol="0">
            <a:spAutoFit/>
          </a:bodyPr>
          <a:lstStyle/>
          <a:p>
            <a:r>
              <a:rPr lang="en-US" sz="1600" dirty="0" smtClean="0"/>
              <a:t>C’s are constant and unknown and </a:t>
            </a:r>
            <a:r>
              <a:rPr lang="el-GR" sz="1600" dirty="0" smtClean="0"/>
              <a:t>β</a:t>
            </a:r>
            <a:r>
              <a:rPr lang="en-US" sz="1600" dirty="0" smtClean="0"/>
              <a:t> is also unknown.</a:t>
            </a:r>
            <a:endParaRPr lang="en-US" sz="1600" dirty="0"/>
          </a:p>
        </p:txBody>
      </p:sp>
      <p:grpSp>
        <p:nvGrpSpPr>
          <p:cNvPr id="17" name="Group 16"/>
          <p:cNvGrpSpPr/>
          <p:nvPr/>
        </p:nvGrpSpPr>
        <p:grpSpPr>
          <a:xfrm>
            <a:off x="722313" y="759136"/>
            <a:ext cx="7139354" cy="1514875"/>
            <a:chOff x="722313" y="759136"/>
            <a:chExt cx="7139354" cy="1514875"/>
          </a:xfrm>
        </p:grpSpPr>
        <p:grpSp>
          <p:nvGrpSpPr>
            <p:cNvPr id="9" name="Group 8"/>
            <p:cNvGrpSpPr/>
            <p:nvPr/>
          </p:nvGrpSpPr>
          <p:grpSpPr>
            <a:xfrm>
              <a:off x="722313" y="866981"/>
              <a:ext cx="7139354" cy="1299185"/>
              <a:chOff x="694593" y="1417638"/>
              <a:chExt cx="7139354" cy="1299185"/>
            </a:xfrm>
          </p:grpSpPr>
          <p:sp>
            <p:nvSpPr>
              <p:cNvPr id="8" name="Rectangle 7"/>
              <p:cNvSpPr/>
              <p:nvPr/>
            </p:nvSpPr>
            <p:spPr bwMode="auto">
              <a:xfrm>
                <a:off x="694593" y="1417638"/>
                <a:ext cx="7139354" cy="1299185"/>
              </a:xfrm>
              <a:prstGeom prst="rect">
                <a:avLst/>
              </a:prstGeom>
              <a:solidFill>
                <a:srgbClr val="FFC000">
                  <a:alpha val="2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7" name="Group 6"/>
              <p:cNvGrpSpPr/>
              <p:nvPr/>
            </p:nvGrpSpPr>
            <p:grpSpPr>
              <a:xfrm>
                <a:off x="931985" y="1600200"/>
                <a:ext cx="6688015" cy="901456"/>
                <a:chOff x="931985" y="1600200"/>
                <a:chExt cx="6688015" cy="901456"/>
              </a:xfrm>
              <a:solidFill>
                <a:srgbClr val="92D050">
                  <a:alpha val="84000"/>
                </a:srgbClr>
              </a:solidFill>
            </p:grpSpPr>
            <p:sp>
              <p:nvSpPr>
                <p:cNvPr id="5" name="Rectangle 4"/>
                <p:cNvSpPr/>
                <p:nvPr/>
              </p:nvSpPr>
              <p:spPr bwMode="auto">
                <a:xfrm>
                  <a:off x="931985" y="1600200"/>
                  <a:ext cx="6655777" cy="334108"/>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 name="Rectangle 5"/>
                <p:cNvSpPr/>
                <p:nvPr/>
              </p:nvSpPr>
              <p:spPr bwMode="auto">
                <a:xfrm>
                  <a:off x="964223" y="2167548"/>
                  <a:ext cx="6655777" cy="334108"/>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cxnSp>
          <p:nvCxnSpPr>
            <p:cNvPr id="13" name="Straight Arrow Connector 12"/>
            <p:cNvCxnSpPr/>
            <p:nvPr/>
          </p:nvCxnSpPr>
          <p:spPr bwMode="auto">
            <a:xfrm>
              <a:off x="1251696" y="1899038"/>
              <a:ext cx="694592" cy="0"/>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cxnSp>
          <p:nvCxnSpPr>
            <p:cNvPr id="14" name="Straight Arrow Connector 13"/>
            <p:cNvCxnSpPr/>
            <p:nvPr/>
          </p:nvCxnSpPr>
          <p:spPr bwMode="auto">
            <a:xfrm>
              <a:off x="1251696" y="1265993"/>
              <a:ext cx="694592" cy="0"/>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sp>
          <p:nvSpPr>
            <p:cNvPr id="15" name="TextBox 14"/>
            <p:cNvSpPr txBox="1"/>
            <p:nvPr/>
          </p:nvSpPr>
          <p:spPr>
            <a:xfrm>
              <a:off x="1397655" y="923282"/>
              <a:ext cx="402674" cy="369332"/>
            </a:xfrm>
            <a:prstGeom prst="rect">
              <a:avLst/>
            </a:prstGeom>
            <a:noFill/>
          </p:spPr>
          <p:txBody>
            <a:bodyPr wrap="none" rtlCol="0">
              <a:spAutoFit/>
            </a:bodyPr>
            <a:lstStyle/>
            <a:p>
              <a:r>
                <a:rPr lang="el-GR" dirty="0" smtClean="0"/>
                <a:t>β</a:t>
              </a:r>
              <a:r>
                <a:rPr lang="en-US" baseline="-25000" dirty="0" smtClean="0"/>
                <a:t>1</a:t>
              </a:r>
              <a:endParaRPr lang="en-US" dirty="0"/>
            </a:p>
          </p:txBody>
        </p:sp>
        <p:sp>
          <p:nvSpPr>
            <p:cNvPr id="16" name="TextBox 15"/>
            <p:cNvSpPr txBox="1"/>
            <p:nvPr/>
          </p:nvSpPr>
          <p:spPr>
            <a:xfrm>
              <a:off x="1380436" y="1538499"/>
              <a:ext cx="402674" cy="369332"/>
            </a:xfrm>
            <a:prstGeom prst="rect">
              <a:avLst/>
            </a:prstGeom>
            <a:noFill/>
          </p:spPr>
          <p:txBody>
            <a:bodyPr wrap="none" rtlCol="0">
              <a:spAutoFit/>
            </a:bodyPr>
            <a:lstStyle/>
            <a:p>
              <a:r>
                <a:rPr lang="el-GR" dirty="0" smtClean="0"/>
                <a:t>β</a:t>
              </a:r>
              <a:r>
                <a:rPr lang="en-US" baseline="-25000" dirty="0"/>
                <a:t>2</a:t>
              </a:r>
              <a:endParaRPr lang="en-US" dirty="0"/>
            </a:p>
          </p:txBody>
        </p:sp>
        <p:sp>
          <p:nvSpPr>
            <p:cNvPr id="18" name="Freeform 52"/>
            <p:cNvSpPr>
              <a:spLocks/>
            </p:cNvSpPr>
            <p:nvPr/>
          </p:nvSpPr>
          <p:spPr bwMode="auto">
            <a:xfrm rot="5400000">
              <a:off x="2123053" y="1049009"/>
              <a:ext cx="907153" cy="327407"/>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52"/>
            <p:cNvSpPr>
              <a:spLocks/>
            </p:cNvSpPr>
            <p:nvPr/>
          </p:nvSpPr>
          <p:spPr bwMode="auto">
            <a:xfrm rot="5400000">
              <a:off x="1741253" y="1678344"/>
              <a:ext cx="907153" cy="284182"/>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 name="Group 2"/>
          <p:cNvGrpSpPr/>
          <p:nvPr/>
        </p:nvGrpSpPr>
        <p:grpSpPr>
          <a:xfrm>
            <a:off x="3093901" y="705562"/>
            <a:ext cx="864606" cy="1662842"/>
            <a:chOff x="3093901" y="705562"/>
            <a:chExt cx="864606" cy="1662842"/>
          </a:xfrm>
        </p:grpSpPr>
        <p:grpSp>
          <p:nvGrpSpPr>
            <p:cNvPr id="38" name="Group 37"/>
            <p:cNvGrpSpPr/>
            <p:nvPr/>
          </p:nvGrpSpPr>
          <p:grpSpPr>
            <a:xfrm rot="5400000">
              <a:off x="2456602" y="1342861"/>
              <a:ext cx="1662842" cy="388244"/>
              <a:chOff x="2673351" y="1965325"/>
              <a:chExt cx="3965575" cy="1379538"/>
            </a:xfrm>
          </p:grpSpPr>
          <p:sp>
            <p:nvSpPr>
              <p:cNvPr id="39" name="Freeform 75"/>
              <p:cNvSpPr>
                <a:spLocks/>
              </p:cNvSpPr>
              <p:nvPr/>
            </p:nvSpPr>
            <p:spPr bwMode="auto">
              <a:xfrm>
                <a:off x="2673351" y="1965325"/>
                <a:ext cx="1671638" cy="1379538"/>
              </a:xfrm>
              <a:custGeom>
                <a:avLst/>
                <a:gdLst/>
                <a:ahLst/>
                <a:cxnLst>
                  <a:cxn ang="0">
                    <a:pos x="15" y="869"/>
                  </a:cxn>
                  <a:cxn ang="0">
                    <a:pos x="40" y="869"/>
                  </a:cxn>
                  <a:cxn ang="0">
                    <a:pos x="65" y="869"/>
                  </a:cxn>
                  <a:cxn ang="0">
                    <a:pos x="90" y="864"/>
                  </a:cxn>
                  <a:cxn ang="0">
                    <a:pos x="114" y="864"/>
                  </a:cxn>
                  <a:cxn ang="0">
                    <a:pos x="139" y="859"/>
                  </a:cxn>
                  <a:cxn ang="0">
                    <a:pos x="164" y="854"/>
                  </a:cxn>
                  <a:cxn ang="0">
                    <a:pos x="189" y="849"/>
                  </a:cxn>
                  <a:cxn ang="0">
                    <a:pos x="214" y="844"/>
                  </a:cxn>
                  <a:cxn ang="0">
                    <a:pos x="239" y="839"/>
                  </a:cxn>
                  <a:cxn ang="0">
                    <a:pos x="263" y="834"/>
                  </a:cxn>
                  <a:cxn ang="0">
                    <a:pos x="288" y="824"/>
                  </a:cxn>
                  <a:cxn ang="0">
                    <a:pos x="313" y="809"/>
                  </a:cxn>
                  <a:cxn ang="0">
                    <a:pos x="338" y="799"/>
                  </a:cxn>
                  <a:cxn ang="0">
                    <a:pos x="363" y="784"/>
                  </a:cxn>
                  <a:cxn ang="0">
                    <a:pos x="388" y="765"/>
                  </a:cxn>
                  <a:cxn ang="0">
                    <a:pos x="412" y="740"/>
                  </a:cxn>
                  <a:cxn ang="0">
                    <a:pos x="437" y="710"/>
                  </a:cxn>
                  <a:cxn ang="0">
                    <a:pos x="462" y="675"/>
                  </a:cxn>
                  <a:cxn ang="0">
                    <a:pos x="487" y="636"/>
                  </a:cxn>
                  <a:cxn ang="0">
                    <a:pos x="512" y="581"/>
                  </a:cxn>
                  <a:cxn ang="0">
                    <a:pos x="536" y="521"/>
                  </a:cxn>
                  <a:cxn ang="0">
                    <a:pos x="566" y="447"/>
                  </a:cxn>
                  <a:cxn ang="0">
                    <a:pos x="591" y="377"/>
                  </a:cxn>
                  <a:cxn ang="0">
                    <a:pos x="616" y="308"/>
                  </a:cxn>
                  <a:cxn ang="0">
                    <a:pos x="641" y="248"/>
                  </a:cxn>
                  <a:cxn ang="0">
                    <a:pos x="666" y="189"/>
                  </a:cxn>
                  <a:cxn ang="0">
                    <a:pos x="690" y="139"/>
                  </a:cxn>
                  <a:cxn ang="0">
                    <a:pos x="715" y="99"/>
                  </a:cxn>
                  <a:cxn ang="0">
                    <a:pos x="740" y="65"/>
                  </a:cxn>
                  <a:cxn ang="0">
                    <a:pos x="765" y="40"/>
                  </a:cxn>
                  <a:cxn ang="0">
                    <a:pos x="790" y="20"/>
                  </a:cxn>
                  <a:cxn ang="0">
                    <a:pos x="815" y="10"/>
                  </a:cxn>
                  <a:cxn ang="0">
                    <a:pos x="839" y="0"/>
                  </a:cxn>
                  <a:cxn ang="0">
                    <a:pos x="864" y="5"/>
                  </a:cxn>
                  <a:cxn ang="0">
                    <a:pos x="889" y="20"/>
                  </a:cxn>
                  <a:cxn ang="0">
                    <a:pos x="914" y="45"/>
                  </a:cxn>
                  <a:cxn ang="0">
                    <a:pos x="939" y="74"/>
                  </a:cxn>
                  <a:cxn ang="0">
                    <a:pos x="964" y="109"/>
                  </a:cxn>
                  <a:cxn ang="0">
                    <a:pos x="988" y="154"/>
                  </a:cxn>
                  <a:cxn ang="0">
                    <a:pos x="1013" y="204"/>
                  </a:cxn>
                  <a:cxn ang="0">
                    <a:pos x="1038" y="258"/>
                  </a:cxn>
                </a:cxnLst>
                <a:rect l="0" t="0" r="r" b="b"/>
                <a:pathLst>
                  <a:path w="1053" h="869">
                    <a:moveTo>
                      <a:pt x="0" y="869"/>
                    </a:moveTo>
                    <a:lnTo>
                      <a:pt x="5" y="869"/>
                    </a:lnTo>
                    <a:lnTo>
                      <a:pt x="15" y="869"/>
                    </a:lnTo>
                    <a:lnTo>
                      <a:pt x="25" y="869"/>
                    </a:lnTo>
                    <a:lnTo>
                      <a:pt x="30" y="869"/>
                    </a:lnTo>
                    <a:lnTo>
                      <a:pt x="40" y="869"/>
                    </a:lnTo>
                    <a:lnTo>
                      <a:pt x="50" y="869"/>
                    </a:lnTo>
                    <a:lnTo>
                      <a:pt x="55" y="869"/>
                    </a:lnTo>
                    <a:lnTo>
                      <a:pt x="65" y="869"/>
                    </a:lnTo>
                    <a:lnTo>
                      <a:pt x="75" y="864"/>
                    </a:lnTo>
                    <a:lnTo>
                      <a:pt x="80" y="864"/>
                    </a:lnTo>
                    <a:lnTo>
                      <a:pt x="90" y="864"/>
                    </a:lnTo>
                    <a:lnTo>
                      <a:pt x="99" y="864"/>
                    </a:lnTo>
                    <a:lnTo>
                      <a:pt x="104" y="864"/>
                    </a:lnTo>
                    <a:lnTo>
                      <a:pt x="114" y="864"/>
                    </a:lnTo>
                    <a:lnTo>
                      <a:pt x="124" y="859"/>
                    </a:lnTo>
                    <a:lnTo>
                      <a:pt x="129" y="859"/>
                    </a:lnTo>
                    <a:lnTo>
                      <a:pt x="139" y="859"/>
                    </a:lnTo>
                    <a:lnTo>
                      <a:pt x="149" y="859"/>
                    </a:lnTo>
                    <a:lnTo>
                      <a:pt x="154" y="859"/>
                    </a:lnTo>
                    <a:lnTo>
                      <a:pt x="164" y="854"/>
                    </a:lnTo>
                    <a:lnTo>
                      <a:pt x="174" y="854"/>
                    </a:lnTo>
                    <a:lnTo>
                      <a:pt x="179" y="854"/>
                    </a:lnTo>
                    <a:lnTo>
                      <a:pt x="189" y="849"/>
                    </a:lnTo>
                    <a:lnTo>
                      <a:pt x="199" y="849"/>
                    </a:lnTo>
                    <a:lnTo>
                      <a:pt x="204" y="849"/>
                    </a:lnTo>
                    <a:lnTo>
                      <a:pt x="214" y="844"/>
                    </a:lnTo>
                    <a:lnTo>
                      <a:pt x="224" y="844"/>
                    </a:lnTo>
                    <a:lnTo>
                      <a:pt x="229" y="844"/>
                    </a:lnTo>
                    <a:lnTo>
                      <a:pt x="239" y="839"/>
                    </a:lnTo>
                    <a:lnTo>
                      <a:pt x="248" y="839"/>
                    </a:lnTo>
                    <a:lnTo>
                      <a:pt x="253" y="834"/>
                    </a:lnTo>
                    <a:lnTo>
                      <a:pt x="263" y="834"/>
                    </a:lnTo>
                    <a:lnTo>
                      <a:pt x="273" y="829"/>
                    </a:lnTo>
                    <a:lnTo>
                      <a:pt x="283" y="824"/>
                    </a:lnTo>
                    <a:lnTo>
                      <a:pt x="288" y="824"/>
                    </a:lnTo>
                    <a:lnTo>
                      <a:pt x="298" y="819"/>
                    </a:lnTo>
                    <a:lnTo>
                      <a:pt x="308" y="814"/>
                    </a:lnTo>
                    <a:lnTo>
                      <a:pt x="313" y="809"/>
                    </a:lnTo>
                    <a:lnTo>
                      <a:pt x="323" y="809"/>
                    </a:lnTo>
                    <a:lnTo>
                      <a:pt x="333" y="804"/>
                    </a:lnTo>
                    <a:lnTo>
                      <a:pt x="338" y="799"/>
                    </a:lnTo>
                    <a:lnTo>
                      <a:pt x="348" y="794"/>
                    </a:lnTo>
                    <a:lnTo>
                      <a:pt x="358" y="789"/>
                    </a:lnTo>
                    <a:lnTo>
                      <a:pt x="363" y="784"/>
                    </a:lnTo>
                    <a:lnTo>
                      <a:pt x="373" y="775"/>
                    </a:lnTo>
                    <a:lnTo>
                      <a:pt x="383" y="770"/>
                    </a:lnTo>
                    <a:lnTo>
                      <a:pt x="388" y="765"/>
                    </a:lnTo>
                    <a:lnTo>
                      <a:pt x="397" y="755"/>
                    </a:lnTo>
                    <a:lnTo>
                      <a:pt x="407" y="745"/>
                    </a:lnTo>
                    <a:lnTo>
                      <a:pt x="412" y="740"/>
                    </a:lnTo>
                    <a:lnTo>
                      <a:pt x="422" y="730"/>
                    </a:lnTo>
                    <a:lnTo>
                      <a:pt x="432" y="720"/>
                    </a:lnTo>
                    <a:lnTo>
                      <a:pt x="437" y="710"/>
                    </a:lnTo>
                    <a:lnTo>
                      <a:pt x="447" y="700"/>
                    </a:lnTo>
                    <a:lnTo>
                      <a:pt x="457" y="685"/>
                    </a:lnTo>
                    <a:lnTo>
                      <a:pt x="462" y="675"/>
                    </a:lnTo>
                    <a:lnTo>
                      <a:pt x="472" y="660"/>
                    </a:lnTo>
                    <a:lnTo>
                      <a:pt x="482" y="650"/>
                    </a:lnTo>
                    <a:lnTo>
                      <a:pt x="487" y="636"/>
                    </a:lnTo>
                    <a:lnTo>
                      <a:pt x="497" y="616"/>
                    </a:lnTo>
                    <a:lnTo>
                      <a:pt x="507" y="601"/>
                    </a:lnTo>
                    <a:lnTo>
                      <a:pt x="512" y="581"/>
                    </a:lnTo>
                    <a:lnTo>
                      <a:pt x="522" y="561"/>
                    </a:lnTo>
                    <a:lnTo>
                      <a:pt x="532" y="541"/>
                    </a:lnTo>
                    <a:lnTo>
                      <a:pt x="536" y="521"/>
                    </a:lnTo>
                    <a:lnTo>
                      <a:pt x="546" y="496"/>
                    </a:lnTo>
                    <a:lnTo>
                      <a:pt x="556" y="472"/>
                    </a:lnTo>
                    <a:lnTo>
                      <a:pt x="566" y="447"/>
                    </a:lnTo>
                    <a:lnTo>
                      <a:pt x="571" y="422"/>
                    </a:lnTo>
                    <a:lnTo>
                      <a:pt x="581" y="397"/>
                    </a:lnTo>
                    <a:lnTo>
                      <a:pt x="591" y="377"/>
                    </a:lnTo>
                    <a:lnTo>
                      <a:pt x="596" y="352"/>
                    </a:lnTo>
                    <a:lnTo>
                      <a:pt x="606" y="328"/>
                    </a:lnTo>
                    <a:lnTo>
                      <a:pt x="616" y="308"/>
                    </a:lnTo>
                    <a:lnTo>
                      <a:pt x="621" y="288"/>
                    </a:lnTo>
                    <a:lnTo>
                      <a:pt x="631" y="268"/>
                    </a:lnTo>
                    <a:lnTo>
                      <a:pt x="641" y="248"/>
                    </a:lnTo>
                    <a:lnTo>
                      <a:pt x="646" y="228"/>
                    </a:lnTo>
                    <a:lnTo>
                      <a:pt x="656" y="209"/>
                    </a:lnTo>
                    <a:lnTo>
                      <a:pt x="666" y="189"/>
                    </a:lnTo>
                    <a:lnTo>
                      <a:pt x="671" y="174"/>
                    </a:lnTo>
                    <a:lnTo>
                      <a:pt x="681" y="154"/>
                    </a:lnTo>
                    <a:lnTo>
                      <a:pt x="690" y="139"/>
                    </a:lnTo>
                    <a:lnTo>
                      <a:pt x="695" y="124"/>
                    </a:lnTo>
                    <a:lnTo>
                      <a:pt x="705" y="109"/>
                    </a:lnTo>
                    <a:lnTo>
                      <a:pt x="715" y="99"/>
                    </a:lnTo>
                    <a:lnTo>
                      <a:pt x="720" y="84"/>
                    </a:lnTo>
                    <a:lnTo>
                      <a:pt x="730" y="74"/>
                    </a:lnTo>
                    <a:lnTo>
                      <a:pt x="740" y="65"/>
                    </a:lnTo>
                    <a:lnTo>
                      <a:pt x="745" y="55"/>
                    </a:lnTo>
                    <a:lnTo>
                      <a:pt x="755" y="45"/>
                    </a:lnTo>
                    <a:lnTo>
                      <a:pt x="765" y="40"/>
                    </a:lnTo>
                    <a:lnTo>
                      <a:pt x="770" y="30"/>
                    </a:lnTo>
                    <a:lnTo>
                      <a:pt x="780" y="25"/>
                    </a:lnTo>
                    <a:lnTo>
                      <a:pt x="790" y="20"/>
                    </a:lnTo>
                    <a:lnTo>
                      <a:pt x="795" y="15"/>
                    </a:lnTo>
                    <a:lnTo>
                      <a:pt x="805" y="10"/>
                    </a:lnTo>
                    <a:lnTo>
                      <a:pt x="815" y="10"/>
                    </a:lnTo>
                    <a:lnTo>
                      <a:pt x="820" y="10"/>
                    </a:lnTo>
                    <a:lnTo>
                      <a:pt x="829" y="0"/>
                    </a:lnTo>
                    <a:lnTo>
                      <a:pt x="839" y="0"/>
                    </a:lnTo>
                    <a:lnTo>
                      <a:pt x="849" y="5"/>
                    </a:lnTo>
                    <a:lnTo>
                      <a:pt x="854" y="5"/>
                    </a:lnTo>
                    <a:lnTo>
                      <a:pt x="864" y="5"/>
                    </a:lnTo>
                    <a:lnTo>
                      <a:pt x="874" y="10"/>
                    </a:lnTo>
                    <a:lnTo>
                      <a:pt x="879" y="15"/>
                    </a:lnTo>
                    <a:lnTo>
                      <a:pt x="889" y="20"/>
                    </a:lnTo>
                    <a:lnTo>
                      <a:pt x="899" y="30"/>
                    </a:lnTo>
                    <a:lnTo>
                      <a:pt x="904" y="35"/>
                    </a:lnTo>
                    <a:lnTo>
                      <a:pt x="914" y="45"/>
                    </a:lnTo>
                    <a:lnTo>
                      <a:pt x="924" y="55"/>
                    </a:lnTo>
                    <a:lnTo>
                      <a:pt x="929" y="65"/>
                    </a:lnTo>
                    <a:lnTo>
                      <a:pt x="939" y="74"/>
                    </a:lnTo>
                    <a:lnTo>
                      <a:pt x="949" y="84"/>
                    </a:lnTo>
                    <a:lnTo>
                      <a:pt x="954" y="94"/>
                    </a:lnTo>
                    <a:lnTo>
                      <a:pt x="964" y="109"/>
                    </a:lnTo>
                    <a:lnTo>
                      <a:pt x="974" y="124"/>
                    </a:lnTo>
                    <a:lnTo>
                      <a:pt x="978" y="139"/>
                    </a:lnTo>
                    <a:lnTo>
                      <a:pt x="988" y="154"/>
                    </a:lnTo>
                    <a:lnTo>
                      <a:pt x="998" y="169"/>
                    </a:lnTo>
                    <a:lnTo>
                      <a:pt x="1003" y="184"/>
                    </a:lnTo>
                    <a:lnTo>
                      <a:pt x="1013" y="204"/>
                    </a:lnTo>
                    <a:lnTo>
                      <a:pt x="1023" y="218"/>
                    </a:lnTo>
                    <a:lnTo>
                      <a:pt x="1028" y="238"/>
                    </a:lnTo>
                    <a:lnTo>
                      <a:pt x="1038" y="258"/>
                    </a:lnTo>
                    <a:lnTo>
                      <a:pt x="1048" y="278"/>
                    </a:lnTo>
                    <a:lnTo>
                      <a:pt x="1053" y="298"/>
                    </a:lnTo>
                  </a:path>
                </a:pathLst>
              </a:custGeom>
              <a:noFill/>
              <a:ln w="28575">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76"/>
              <p:cNvSpPr>
                <a:spLocks/>
              </p:cNvSpPr>
              <p:nvPr/>
            </p:nvSpPr>
            <p:spPr bwMode="auto">
              <a:xfrm>
                <a:off x="4344988" y="1965325"/>
                <a:ext cx="1679575" cy="1222375"/>
              </a:xfrm>
              <a:custGeom>
                <a:avLst/>
                <a:gdLst/>
                <a:ahLst/>
                <a:cxnLst>
                  <a:cxn ang="0">
                    <a:pos x="20" y="338"/>
                  </a:cxn>
                  <a:cxn ang="0">
                    <a:pos x="45" y="402"/>
                  </a:cxn>
                  <a:cxn ang="0">
                    <a:pos x="70" y="467"/>
                  </a:cxn>
                  <a:cxn ang="0">
                    <a:pos x="94" y="516"/>
                  </a:cxn>
                  <a:cxn ang="0">
                    <a:pos x="119" y="556"/>
                  </a:cxn>
                  <a:cxn ang="0">
                    <a:pos x="144" y="581"/>
                  </a:cxn>
                  <a:cxn ang="0">
                    <a:pos x="169" y="596"/>
                  </a:cxn>
                  <a:cxn ang="0">
                    <a:pos x="194" y="601"/>
                  </a:cxn>
                  <a:cxn ang="0">
                    <a:pos x="218" y="596"/>
                  </a:cxn>
                  <a:cxn ang="0">
                    <a:pos x="243" y="581"/>
                  </a:cxn>
                  <a:cxn ang="0">
                    <a:pos x="268" y="556"/>
                  </a:cxn>
                  <a:cxn ang="0">
                    <a:pos x="293" y="516"/>
                  </a:cxn>
                  <a:cxn ang="0">
                    <a:pos x="318" y="467"/>
                  </a:cxn>
                  <a:cxn ang="0">
                    <a:pos x="343" y="402"/>
                  </a:cxn>
                  <a:cxn ang="0">
                    <a:pos x="367" y="338"/>
                  </a:cxn>
                  <a:cxn ang="0">
                    <a:pos x="392" y="278"/>
                  </a:cxn>
                  <a:cxn ang="0">
                    <a:pos x="417" y="218"/>
                  </a:cxn>
                  <a:cxn ang="0">
                    <a:pos x="442" y="169"/>
                  </a:cxn>
                  <a:cxn ang="0">
                    <a:pos x="467" y="124"/>
                  </a:cxn>
                  <a:cxn ang="0">
                    <a:pos x="492" y="84"/>
                  </a:cxn>
                  <a:cxn ang="0">
                    <a:pos x="516" y="55"/>
                  </a:cxn>
                  <a:cxn ang="0">
                    <a:pos x="541" y="30"/>
                  </a:cxn>
                  <a:cxn ang="0">
                    <a:pos x="566" y="10"/>
                  </a:cxn>
                  <a:cxn ang="0">
                    <a:pos x="591" y="5"/>
                  </a:cxn>
                  <a:cxn ang="0">
                    <a:pos x="621" y="10"/>
                  </a:cxn>
                  <a:cxn ang="0">
                    <a:pos x="646" y="15"/>
                  </a:cxn>
                  <a:cxn ang="0">
                    <a:pos x="670" y="30"/>
                  </a:cxn>
                  <a:cxn ang="0">
                    <a:pos x="695" y="55"/>
                  </a:cxn>
                  <a:cxn ang="0">
                    <a:pos x="720" y="84"/>
                  </a:cxn>
                  <a:cxn ang="0">
                    <a:pos x="745" y="124"/>
                  </a:cxn>
                  <a:cxn ang="0">
                    <a:pos x="770" y="174"/>
                  </a:cxn>
                  <a:cxn ang="0">
                    <a:pos x="795" y="228"/>
                  </a:cxn>
                  <a:cxn ang="0">
                    <a:pos x="819" y="288"/>
                  </a:cxn>
                  <a:cxn ang="0">
                    <a:pos x="844" y="352"/>
                  </a:cxn>
                  <a:cxn ang="0">
                    <a:pos x="869" y="422"/>
                  </a:cxn>
                  <a:cxn ang="0">
                    <a:pos x="894" y="496"/>
                  </a:cxn>
                  <a:cxn ang="0">
                    <a:pos x="919" y="561"/>
                  </a:cxn>
                  <a:cxn ang="0">
                    <a:pos x="944" y="616"/>
                  </a:cxn>
                  <a:cxn ang="0">
                    <a:pos x="968" y="660"/>
                  </a:cxn>
                  <a:cxn ang="0">
                    <a:pos x="993" y="700"/>
                  </a:cxn>
                  <a:cxn ang="0">
                    <a:pos x="1018" y="730"/>
                  </a:cxn>
                  <a:cxn ang="0">
                    <a:pos x="1043" y="755"/>
                  </a:cxn>
                </a:cxnLst>
                <a:rect l="0" t="0" r="r" b="b"/>
                <a:pathLst>
                  <a:path w="1058" h="770">
                    <a:moveTo>
                      <a:pt x="0" y="298"/>
                    </a:moveTo>
                    <a:lnTo>
                      <a:pt x="10" y="318"/>
                    </a:lnTo>
                    <a:lnTo>
                      <a:pt x="20" y="338"/>
                    </a:lnTo>
                    <a:lnTo>
                      <a:pt x="25" y="362"/>
                    </a:lnTo>
                    <a:lnTo>
                      <a:pt x="35" y="382"/>
                    </a:lnTo>
                    <a:lnTo>
                      <a:pt x="45" y="402"/>
                    </a:lnTo>
                    <a:lnTo>
                      <a:pt x="50" y="427"/>
                    </a:lnTo>
                    <a:lnTo>
                      <a:pt x="60" y="447"/>
                    </a:lnTo>
                    <a:lnTo>
                      <a:pt x="70" y="467"/>
                    </a:lnTo>
                    <a:lnTo>
                      <a:pt x="79" y="487"/>
                    </a:lnTo>
                    <a:lnTo>
                      <a:pt x="84" y="501"/>
                    </a:lnTo>
                    <a:lnTo>
                      <a:pt x="94" y="516"/>
                    </a:lnTo>
                    <a:lnTo>
                      <a:pt x="104" y="531"/>
                    </a:lnTo>
                    <a:lnTo>
                      <a:pt x="109" y="546"/>
                    </a:lnTo>
                    <a:lnTo>
                      <a:pt x="119" y="556"/>
                    </a:lnTo>
                    <a:lnTo>
                      <a:pt x="129" y="566"/>
                    </a:lnTo>
                    <a:lnTo>
                      <a:pt x="134" y="576"/>
                    </a:lnTo>
                    <a:lnTo>
                      <a:pt x="144" y="581"/>
                    </a:lnTo>
                    <a:lnTo>
                      <a:pt x="154" y="586"/>
                    </a:lnTo>
                    <a:lnTo>
                      <a:pt x="159" y="591"/>
                    </a:lnTo>
                    <a:lnTo>
                      <a:pt x="169" y="596"/>
                    </a:lnTo>
                    <a:lnTo>
                      <a:pt x="179" y="601"/>
                    </a:lnTo>
                    <a:lnTo>
                      <a:pt x="184" y="601"/>
                    </a:lnTo>
                    <a:lnTo>
                      <a:pt x="194" y="601"/>
                    </a:lnTo>
                    <a:lnTo>
                      <a:pt x="204" y="601"/>
                    </a:lnTo>
                    <a:lnTo>
                      <a:pt x="209" y="601"/>
                    </a:lnTo>
                    <a:lnTo>
                      <a:pt x="218" y="596"/>
                    </a:lnTo>
                    <a:lnTo>
                      <a:pt x="228" y="591"/>
                    </a:lnTo>
                    <a:lnTo>
                      <a:pt x="233" y="586"/>
                    </a:lnTo>
                    <a:lnTo>
                      <a:pt x="243" y="581"/>
                    </a:lnTo>
                    <a:lnTo>
                      <a:pt x="253" y="576"/>
                    </a:lnTo>
                    <a:lnTo>
                      <a:pt x="258" y="566"/>
                    </a:lnTo>
                    <a:lnTo>
                      <a:pt x="268" y="556"/>
                    </a:lnTo>
                    <a:lnTo>
                      <a:pt x="278" y="546"/>
                    </a:lnTo>
                    <a:lnTo>
                      <a:pt x="283" y="531"/>
                    </a:lnTo>
                    <a:lnTo>
                      <a:pt x="293" y="516"/>
                    </a:lnTo>
                    <a:lnTo>
                      <a:pt x="303" y="501"/>
                    </a:lnTo>
                    <a:lnTo>
                      <a:pt x="308" y="487"/>
                    </a:lnTo>
                    <a:lnTo>
                      <a:pt x="318" y="467"/>
                    </a:lnTo>
                    <a:lnTo>
                      <a:pt x="328" y="447"/>
                    </a:lnTo>
                    <a:lnTo>
                      <a:pt x="338" y="427"/>
                    </a:lnTo>
                    <a:lnTo>
                      <a:pt x="343" y="402"/>
                    </a:lnTo>
                    <a:lnTo>
                      <a:pt x="353" y="382"/>
                    </a:lnTo>
                    <a:lnTo>
                      <a:pt x="363" y="362"/>
                    </a:lnTo>
                    <a:lnTo>
                      <a:pt x="367" y="338"/>
                    </a:lnTo>
                    <a:lnTo>
                      <a:pt x="377" y="318"/>
                    </a:lnTo>
                    <a:lnTo>
                      <a:pt x="387" y="298"/>
                    </a:lnTo>
                    <a:lnTo>
                      <a:pt x="392" y="278"/>
                    </a:lnTo>
                    <a:lnTo>
                      <a:pt x="402" y="258"/>
                    </a:lnTo>
                    <a:lnTo>
                      <a:pt x="412" y="238"/>
                    </a:lnTo>
                    <a:lnTo>
                      <a:pt x="417" y="218"/>
                    </a:lnTo>
                    <a:lnTo>
                      <a:pt x="427" y="204"/>
                    </a:lnTo>
                    <a:lnTo>
                      <a:pt x="437" y="184"/>
                    </a:lnTo>
                    <a:lnTo>
                      <a:pt x="442" y="169"/>
                    </a:lnTo>
                    <a:lnTo>
                      <a:pt x="452" y="154"/>
                    </a:lnTo>
                    <a:lnTo>
                      <a:pt x="462" y="139"/>
                    </a:lnTo>
                    <a:lnTo>
                      <a:pt x="467" y="124"/>
                    </a:lnTo>
                    <a:lnTo>
                      <a:pt x="477" y="109"/>
                    </a:lnTo>
                    <a:lnTo>
                      <a:pt x="487" y="94"/>
                    </a:lnTo>
                    <a:lnTo>
                      <a:pt x="492" y="84"/>
                    </a:lnTo>
                    <a:lnTo>
                      <a:pt x="502" y="74"/>
                    </a:lnTo>
                    <a:lnTo>
                      <a:pt x="511" y="65"/>
                    </a:lnTo>
                    <a:lnTo>
                      <a:pt x="516" y="55"/>
                    </a:lnTo>
                    <a:lnTo>
                      <a:pt x="526" y="45"/>
                    </a:lnTo>
                    <a:lnTo>
                      <a:pt x="536" y="35"/>
                    </a:lnTo>
                    <a:lnTo>
                      <a:pt x="541" y="30"/>
                    </a:lnTo>
                    <a:lnTo>
                      <a:pt x="551" y="20"/>
                    </a:lnTo>
                    <a:lnTo>
                      <a:pt x="561" y="15"/>
                    </a:lnTo>
                    <a:lnTo>
                      <a:pt x="566" y="10"/>
                    </a:lnTo>
                    <a:lnTo>
                      <a:pt x="576" y="5"/>
                    </a:lnTo>
                    <a:lnTo>
                      <a:pt x="586" y="5"/>
                    </a:lnTo>
                    <a:lnTo>
                      <a:pt x="591" y="5"/>
                    </a:lnTo>
                    <a:lnTo>
                      <a:pt x="601" y="0"/>
                    </a:lnTo>
                    <a:lnTo>
                      <a:pt x="611" y="0"/>
                    </a:lnTo>
                    <a:lnTo>
                      <a:pt x="621" y="10"/>
                    </a:lnTo>
                    <a:lnTo>
                      <a:pt x="626" y="10"/>
                    </a:lnTo>
                    <a:lnTo>
                      <a:pt x="636" y="10"/>
                    </a:lnTo>
                    <a:lnTo>
                      <a:pt x="646" y="15"/>
                    </a:lnTo>
                    <a:lnTo>
                      <a:pt x="651" y="20"/>
                    </a:lnTo>
                    <a:lnTo>
                      <a:pt x="660" y="25"/>
                    </a:lnTo>
                    <a:lnTo>
                      <a:pt x="670" y="30"/>
                    </a:lnTo>
                    <a:lnTo>
                      <a:pt x="675" y="40"/>
                    </a:lnTo>
                    <a:lnTo>
                      <a:pt x="685" y="45"/>
                    </a:lnTo>
                    <a:lnTo>
                      <a:pt x="695" y="55"/>
                    </a:lnTo>
                    <a:lnTo>
                      <a:pt x="700" y="65"/>
                    </a:lnTo>
                    <a:lnTo>
                      <a:pt x="710" y="74"/>
                    </a:lnTo>
                    <a:lnTo>
                      <a:pt x="720" y="84"/>
                    </a:lnTo>
                    <a:lnTo>
                      <a:pt x="725" y="99"/>
                    </a:lnTo>
                    <a:lnTo>
                      <a:pt x="735" y="109"/>
                    </a:lnTo>
                    <a:lnTo>
                      <a:pt x="745" y="124"/>
                    </a:lnTo>
                    <a:lnTo>
                      <a:pt x="750" y="139"/>
                    </a:lnTo>
                    <a:lnTo>
                      <a:pt x="760" y="154"/>
                    </a:lnTo>
                    <a:lnTo>
                      <a:pt x="770" y="174"/>
                    </a:lnTo>
                    <a:lnTo>
                      <a:pt x="775" y="189"/>
                    </a:lnTo>
                    <a:lnTo>
                      <a:pt x="785" y="209"/>
                    </a:lnTo>
                    <a:lnTo>
                      <a:pt x="795" y="228"/>
                    </a:lnTo>
                    <a:lnTo>
                      <a:pt x="800" y="248"/>
                    </a:lnTo>
                    <a:lnTo>
                      <a:pt x="809" y="268"/>
                    </a:lnTo>
                    <a:lnTo>
                      <a:pt x="819" y="288"/>
                    </a:lnTo>
                    <a:lnTo>
                      <a:pt x="824" y="308"/>
                    </a:lnTo>
                    <a:lnTo>
                      <a:pt x="834" y="328"/>
                    </a:lnTo>
                    <a:lnTo>
                      <a:pt x="844" y="352"/>
                    </a:lnTo>
                    <a:lnTo>
                      <a:pt x="849" y="377"/>
                    </a:lnTo>
                    <a:lnTo>
                      <a:pt x="859" y="397"/>
                    </a:lnTo>
                    <a:lnTo>
                      <a:pt x="869" y="422"/>
                    </a:lnTo>
                    <a:lnTo>
                      <a:pt x="874" y="447"/>
                    </a:lnTo>
                    <a:lnTo>
                      <a:pt x="884" y="472"/>
                    </a:lnTo>
                    <a:lnTo>
                      <a:pt x="894" y="496"/>
                    </a:lnTo>
                    <a:lnTo>
                      <a:pt x="904" y="521"/>
                    </a:lnTo>
                    <a:lnTo>
                      <a:pt x="909" y="541"/>
                    </a:lnTo>
                    <a:lnTo>
                      <a:pt x="919" y="561"/>
                    </a:lnTo>
                    <a:lnTo>
                      <a:pt x="929" y="581"/>
                    </a:lnTo>
                    <a:lnTo>
                      <a:pt x="934" y="601"/>
                    </a:lnTo>
                    <a:lnTo>
                      <a:pt x="944" y="616"/>
                    </a:lnTo>
                    <a:lnTo>
                      <a:pt x="953" y="636"/>
                    </a:lnTo>
                    <a:lnTo>
                      <a:pt x="958" y="650"/>
                    </a:lnTo>
                    <a:lnTo>
                      <a:pt x="968" y="660"/>
                    </a:lnTo>
                    <a:lnTo>
                      <a:pt x="978" y="675"/>
                    </a:lnTo>
                    <a:lnTo>
                      <a:pt x="983" y="685"/>
                    </a:lnTo>
                    <a:lnTo>
                      <a:pt x="993" y="700"/>
                    </a:lnTo>
                    <a:lnTo>
                      <a:pt x="1003" y="710"/>
                    </a:lnTo>
                    <a:lnTo>
                      <a:pt x="1008" y="720"/>
                    </a:lnTo>
                    <a:lnTo>
                      <a:pt x="1018" y="730"/>
                    </a:lnTo>
                    <a:lnTo>
                      <a:pt x="1028" y="740"/>
                    </a:lnTo>
                    <a:lnTo>
                      <a:pt x="1033" y="745"/>
                    </a:lnTo>
                    <a:lnTo>
                      <a:pt x="1043" y="755"/>
                    </a:lnTo>
                    <a:lnTo>
                      <a:pt x="1053" y="765"/>
                    </a:lnTo>
                    <a:lnTo>
                      <a:pt x="1058" y="770"/>
                    </a:lnTo>
                  </a:path>
                </a:pathLst>
              </a:custGeom>
              <a:noFill/>
              <a:ln w="28575">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77"/>
              <p:cNvSpPr>
                <a:spLocks/>
              </p:cNvSpPr>
              <p:nvPr/>
            </p:nvSpPr>
            <p:spPr bwMode="auto">
              <a:xfrm>
                <a:off x="6024563" y="3187700"/>
                <a:ext cx="614363" cy="157163"/>
              </a:xfrm>
              <a:custGeom>
                <a:avLst/>
                <a:gdLst/>
                <a:ahLst/>
                <a:cxnLst>
                  <a:cxn ang="0">
                    <a:pos x="0" y="0"/>
                  </a:cxn>
                  <a:cxn ang="0">
                    <a:pos x="10" y="5"/>
                  </a:cxn>
                  <a:cxn ang="0">
                    <a:pos x="20" y="14"/>
                  </a:cxn>
                  <a:cxn ang="0">
                    <a:pos x="25" y="19"/>
                  </a:cxn>
                  <a:cxn ang="0">
                    <a:pos x="35" y="24"/>
                  </a:cxn>
                  <a:cxn ang="0">
                    <a:pos x="44" y="29"/>
                  </a:cxn>
                  <a:cxn ang="0">
                    <a:pos x="49" y="34"/>
                  </a:cxn>
                  <a:cxn ang="0">
                    <a:pos x="59" y="39"/>
                  </a:cxn>
                  <a:cxn ang="0">
                    <a:pos x="69" y="39"/>
                  </a:cxn>
                  <a:cxn ang="0">
                    <a:pos x="74" y="44"/>
                  </a:cxn>
                  <a:cxn ang="0">
                    <a:pos x="84" y="49"/>
                  </a:cxn>
                  <a:cxn ang="0">
                    <a:pos x="94" y="54"/>
                  </a:cxn>
                  <a:cxn ang="0">
                    <a:pos x="99" y="54"/>
                  </a:cxn>
                  <a:cxn ang="0">
                    <a:pos x="109" y="59"/>
                  </a:cxn>
                  <a:cxn ang="0">
                    <a:pos x="119" y="64"/>
                  </a:cxn>
                  <a:cxn ang="0">
                    <a:pos x="129" y="64"/>
                  </a:cxn>
                  <a:cxn ang="0">
                    <a:pos x="134" y="69"/>
                  </a:cxn>
                  <a:cxn ang="0">
                    <a:pos x="144" y="69"/>
                  </a:cxn>
                  <a:cxn ang="0">
                    <a:pos x="154" y="74"/>
                  </a:cxn>
                  <a:cxn ang="0">
                    <a:pos x="159" y="74"/>
                  </a:cxn>
                  <a:cxn ang="0">
                    <a:pos x="169" y="74"/>
                  </a:cxn>
                  <a:cxn ang="0">
                    <a:pos x="179" y="79"/>
                  </a:cxn>
                  <a:cxn ang="0">
                    <a:pos x="184" y="79"/>
                  </a:cxn>
                  <a:cxn ang="0">
                    <a:pos x="193" y="79"/>
                  </a:cxn>
                  <a:cxn ang="0">
                    <a:pos x="203" y="84"/>
                  </a:cxn>
                  <a:cxn ang="0">
                    <a:pos x="208" y="84"/>
                  </a:cxn>
                  <a:cxn ang="0">
                    <a:pos x="218" y="84"/>
                  </a:cxn>
                  <a:cxn ang="0">
                    <a:pos x="228" y="89"/>
                  </a:cxn>
                  <a:cxn ang="0">
                    <a:pos x="233" y="89"/>
                  </a:cxn>
                  <a:cxn ang="0">
                    <a:pos x="243" y="89"/>
                  </a:cxn>
                  <a:cxn ang="0">
                    <a:pos x="253" y="89"/>
                  </a:cxn>
                  <a:cxn ang="0">
                    <a:pos x="258" y="89"/>
                  </a:cxn>
                  <a:cxn ang="0">
                    <a:pos x="268" y="94"/>
                  </a:cxn>
                  <a:cxn ang="0">
                    <a:pos x="278" y="94"/>
                  </a:cxn>
                  <a:cxn ang="0">
                    <a:pos x="283" y="94"/>
                  </a:cxn>
                  <a:cxn ang="0">
                    <a:pos x="293" y="94"/>
                  </a:cxn>
                  <a:cxn ang="0">
                    <a:pos x="303" y="94"/>
                  </a:cxn>
                  <a:cxn ang="0">
                    <a:pos x="308" y="94"/>
                  </a:cxn>
                  <a:cxn ang="0">
                    <a:pos x="318" y="99"/>
                  </a:cxn>
                  <a:cxn ang="0">
                    <a:pos x="328" y="99"/>
                  </a:cxn>
                  <a:cxn ang="0">
                    <a:pos x="332" y="99"/>
                  </a:cxn>
                  <a:cxn ang="0">
                    <a:pos x="342" y="99"/>
                  </a:cxn>
                  <a:cxn ang="0">
                    <a:pos x="352" y="99"/>
                  </a:cxn>
                  <a:cxn ang="0">
                    <a:pos x="357" y="99"/>
                  </a:cxn>
                  <a:cxn ang="0">
                    <a:pos x="367" y="99"/>
                  </a:cxn>
                  <a:cxn ang="0">
                    <a:pos x="377" y="99"/>
                  </a:cxn>
                  <a:cxn ang="0">
                    <a:pos x="387" y="99"/>
                  </a:cxn>
                </a:cxnLst>
                <a:rect l="0" t="0" r="r" b="b"/>
                <a:pathLst>
                  <a:path w="387" h="99">
                    <a:moveTo>
                      <a:pt x="0" y="0"/>
                    </a:moveTo>
                    <a:lnTo>
                      <a:pt x="10" y="5"/>
                    </a:lnTo>
                    <a:lnTo>
                      <a:pt x="20" y="14"/>
                    </a:lnTo>
                    <a:lnTo>
                      <a:pt x="25" y="19"/>
                    </a:lnTo>
                    <a:lnTo>
                      <a:pt x="35" y="24"/>
                    </a:lnTo>
                    <a:lnTo>
                      <a:pt x="44" y="29"/>
                    </a:lnTo>
                    <a:lnTo>
                      <a:pt x="49" y="34"/>
                    </a:lnTo>
                    <a:lnTo>
                      <a:pt x="59" y="39"/>
                    </a:lnTo>
                    <a:lnTo>
                      <a:pt x="69" y="39"/>
                    </a:lnTo>
                    <a:lnTo>
                      <a:pt x="74" y="44"/>
                    </a:lnTo>
                    <a:lnTo>
                      <a:pt x="84" y="49"/>
                    </a:lnTo>
                    <a:lnTo>
                      <a:pt x="94" y="54"/>
                    </a:lnTo>
                    <a:lnTo>
                      <a:pt x="99" y="54"/>
                    </a:lnTo>
                    <a:lnTo>
                      <a:pt x="109" y="59"/>
                    </a:lnTo>
                    <a:lnTo>
                      <a:pt x="119" y="64"/>
                    </a:lnTo>
                    <a:lnTo>
                      <a:pt x="129" y="64"/>
                    </a:lnTo>
                    <a:lnTo>
                      <a:pt x="134" y="69"/>
                    </a:lnTo>
                    <a:lnTo>
                      <a:pt x="144" y="69"/>
                    </a:lnTo>
                    <a:lnTo>
                      <a:pt x="154" y="74"/>
                    </a:lnTo>
                    <a:lnTo>
                      <a:pt x="159" y="74"/>
                    </a:lnTo>
                    <a:lnTo>
                      <a:pt x="169" y="74"/>
                    </a:lnTo>
                    <a:lnTo>
                      <a:pt x="179" y="79"/>
                    </a:lnTo>
                    <a:lnTo>
                      <a:pt x="184" y="79"/>
                    </a:lnTo>
                    <a:lnTo>
                      <a:pt x="193" y="79"/>
                    </a:lnTo>
                    <a:lnTo>
                      <a:pt x="203" y="84"/>
                    </a:lnTo>
                    <a:lnTo>
                      <a:pt x="208" y="84"/>
                    </a:lnTo>
                    <a:lnTo>
                      <a:pt x="218" y="84"/>
                    </a:lnTo>
                    <a:lnTo>
                      <a:pt x="228" y="89"/>
                    </a:lnTo>
                    <a:lnTo>
                      <a:pt x="233" y="89"/>
                    </a:lnTo>
                    <a:lnTo>
                      <a:pt x="243" y="89"/>
                    </a:lnTo>
                    <a:lnTo>
                      <a:pt x="253" y="89"/>
                    </a:lnTo>
                    <a:lnTo>
                      <a:pt x="258" y="89"/>
                    </a:lnTo>
                    <a:lnTo>
                      <a:pt x="268" y="94"/>
                    </a:lnTo>
                    <a:lnTo>
                      <a:pt x="278" y="94"/>
                    </a:lnTo>
                    <a:lnTo>
                      <a:pt x="283" y="94"/>
                    </a:lnTo>
                    <a:lnTo>
                      <a:pt x="293" y="94"/>
                    </a:lnTo>
                    <a:lnTo>
                      <a:pt x="303" y="94"/>
                    </a:lnTo>
                    <a:lnTo>
                      <a:pt x="308" y="94"/>
                    </a:lnTo>
                    <a:lnTo>
                      <a:pt x="318" y="99"/>
                    </a:lnTo>
                    <a:lnTo>
                      <a:pt x="328" y="99"/>
                    </a:lnTo>
                    <a:lnTo>
                      <a:pt x="332" y="99"/>
                    </a:lnTo>
                    <a:lnTo>
                      <a:pt x="342" y="99"/>
                    </a:lnTo>
                    <a:lnTo>
                      <a:pt x="352" y="99"/>
                    </a:lnTo>
                    <a:lnTo>
                      <a:pt x="357" y="99"/>
                    </a:lnTo>
                    <a:lnTo>
                      <a:pt x="367" y="99"/>
                    </a:lnTo>
                    <a:lnTo>
                      <a:pt x="377" y="99"/>
                    </a:lnTo>
                    <a:lnTo>
                      <a:pt x="387" y="99"/>
                    </a:lnTo>
                  </a:path>
                </a:pathLst>
              </a:custGeom>
              <a:noFill/>
              <a:ln w="28575">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45" name="Straight Arrow Connector 44"/>
            <p:cNvCxnSpPr/>
            <p:nvPr/>
          </p:nvCxnSpPr>
          <p:spPr bwMode="auto">
            <a:xfrm flipV="1">
              <a:off x="3214866" y="2291595"/>
              <a:ext cx="743641" cy="11703"/>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sp>
          <p:nvSpPr>
            <p:cNvPr id="46" name="TextBox 45"/>
            <p:cNvSpPr txBox="1"/>
            <p:nvPr/>
          </p:nvSpPr>
          <p:spPr>
            <a:xfrm>
              <a:off x="3343606" y="1942759"/>
              <a:ext cx="407484" cy="369332"/>
            </a:xfrm>
            <a:prstGeom prst="rect">
              <a:avLst/>
            </a:prstGeom>
            <a:noFill/>
          </p:spPr>
          <p:txBody>
            <a:bodyPr wrap="none" rtlCol="0">
              <a:spAutoFit/>
            </a:bodyPr>
            <a:lstStyle/>
            <a:p>
              <a:r>
                <a:rPr lang="el-GR" dirty="0" smtClean="0"/>
                <a:t>β</a:t>
              </a:r>
              <a:r>
                <a:rPr lang="en-US" baseline="-25000" dirty="0" smtClean="0"/>
                <a:t>+</a:t>
              </a:r>
              <a:endParaRPr lang="en-US" dirty="0"/>
            </a:p>
          </p:txBody>
        </p:sp>
      </p:grpSp>
      <p:grpSp>
        <p:nvGrpSpPr>
          <p:cNvPr id="12" name="Group 11"/>
          <p:cNvGrpSpPr/>
          <p:nvPr/>
        </p:nvGrpSpPr>
        <p:grpSpPr>
          <a:xfrm>
            <a:off x="3790029" y="702625"/>
            <a:ext cx="1070261" cy="1659195"/>
            <a:chOff x="3790029" y="702625"/>
            <a:chExt cx="1070261" cy="1659195"/>
          </a:xfrm>
        </p:grpSpPr>
        <p:grpSp>
          <p:nvGrpSpPr>
            <p:cNvPr id="34" name="Group 33"/>
            <p:cNvGrpSpPr/>
            <p:nvPr/>
          </p:nvGrpSpPr>
          <p:grpSpPr>
            <a:xfrm rot="5400000">
              <a:off x="3305160" y="1187494"/>
              <a:ext cx="1659195" cy="689457"/>
              <a:chOff x="2673351" y="1981200"/>
              <a:chExt cx="3965575" cy="2751138"/>
            </a:xfrm>
          </p:grpSpPr>
          <p:sp>
            <p:nvSpPr>
              <p:cNvPr id="35" name="Freeform 78"/>
              <p:cNvSpPr>
                <a:spLocks/>
              </p:cNvSpPr>
              <p:nvPr/>
            </p:nvSpPr>
            <p:spPr bwMode="auto">
              <a:xfrm>
                <a:off x="2673351" y="1981200"/>
                <a:ext cx="1671638" cy="1363663"/>
              </a:xfrm>
              <a:custGeom>
                <a:avLst/>
                <a:gdLst/>
                <a:ahLst/>
                <a:cxnLst>
                  <a:cxn ang="0">
                    <a:pos x="15" y="859"/>
                  </a:cxn>
                  <a:cxn ang="0">
                    <a:pos x="40" y="859"/>
                  </a:cxn>
                  <a:cxn ang="0">
                    <a:pos x="65" y="859"/>
                  </a:cxn>
                  <a:cxn ang="0">
                    <a:pos x="90" y="854"/>
                  </a:cxn>
                  <a:cxn ang="0">
                    <a:pos x="114" y="854"/>
                  </a:cxn>
                  <a:cxn ang="0">
                    <a:pos x="139" y="849"/>
                  </a:cxn>
                  <a:cxn ang="0">
                    <a:pos x="164" y="844"/>
                  </a:cxn>
                  <a:cxn ang="0">
                    <a:pos x="189" y="839"/>
                  </a:cxn>
                  <a:cxn ang="0">
                    <a:pos x="214" y="834"/>
                  </a:cxn>
                  <a:cxn ang="0">
                    <a:pos x="239" y="829"/>
                  </a:cxn>
                  <a:cxn ang="0">
                    <a:pos x="263" y="824"/>
                  </a:cxn>
                  <a:cxn ang="0">
                    <a:pos x="288" y="814"/>
                  </a:cxn>
                  <a:cxn ang="0">
                    <a:pos x="313" y="799"/>
                  </a:cxn>
                  <a:cxn ang="0">
                    <a:pos x="338" y="789"/>
                  </a:cxn>
                  <a:cxn ang="0">
                    <a:pos x="363" y="774"/>
                  </a:cxn>
                  <a:cxn ang="0">
                    <a:pos x="388" y="755"/>
                  </a:cxn>
                  <a:cxn ang="0">
                    <a:pos x="412" y="730"/>
                  </a:cxn>
                  <a:cxn ang="0">
                    <a:pos x="437" y="700"/>
                  </a:cxn>
                  <a:cxn ang="0">
                    <a:pos x="462" y="665"/>
                  </a:cxn>
                  <a:cxn ang="0">
                    <a:pos x="487" y="626"/>
                  </a:cxn>
                  <a:cxn ang="0">
                    <a:pos x="512" y="571"/>
                  </a:cxn>
                  <a:cxn ang="0">
                    <a:pos x="536" y="511"/>
                  </a:cxn>
                  <a:cxn ang="0">
                    <a:pos x="566" y="437"/>
                  </a:cxn>
                  <a:cxn ang="0">
                    <a:pos x="591" y="367"/>
                  </a:cxn>
                  <a:cxn ang="0">
                    <a:pos x="616" y="298"/>
                  </a:cxn>
                  <a:cxn ang="0">
                    <a:pos x="641" y="238"/>
                  </a:cxn>
                  <a:cxn ang="0">
                    <a:pos x="666" y="179"/>
                  </a:cxn>
                  <a:cxn ang="0">
                    <a:pos x="690" y="129"/>
                  </a:cxn>
                  <a:cxn ang="0">
                    <a:pos x="715" y="89"/>
                  </a:cxn>
                  <a:cxn ang="0">
                    <a:pos x="740" y="55"/>
                  </a:cxn>
                  <a:cxn ang="0">
                    <a:pos x="765" y="30"/>
                  </a:cxn>
                  <a:cxn ang="0">
                    <a:pos x="790" y="10"/>
                  </a:cxn>
                  <a:cxn ang="0">
                    <a:pos x="815" y="0"/>
                  </a:cxn>
                  <a:cxn ang="0">
                    <a:pos x="839" y="5"/>
                  </a:cxn>
                  <a:cxn ang="0">
                    <a:pos x="864" y="15"/>
                  </a:cxn>
                  <a:cxn ang="0">
                    <a:pos x="889" y="30"/>
                  </a:cxn>
                  <a:cxn ang="0">
                    <a:pos x="914" y="55"/>
                  </a:cxn>
                  <a:cxn ang="0">
                    <a:pos x="939" y="89"/>
                  </a:cxn>
                  <a:cxn ang="0">
                    <a:pos x="964" y="134"/>
                  </a:cxn>
                  <a:cxn ang="0">
                    <a:pos x="988" y="184"/>
                  </a:cxn>
                  <a:cxn ang="0">
                    <a:pos x="1013" y="238"/>
                  </a:cxn>
                  <a:cxn ang="0">
                    <a:pos x="1038" y="303"/>
                  </a:cxn>
                </a:cxnLst>
                <a:rect l="0" t="0" r="r" b="b"/>
                <a:pathLst>
                  <a:path w="1053" h="859">
                    <a:moveTo>
                      <a:pt x="0" y="859"/>
                    </a:moveTo>
                    <a:lnTo>
                      <a:pt x="5" y="859"/>
                    </a:lnTo>
                    <a:lnTo>
                      <a:pt x="15" y="859"/>
                    </a:lnTo>
                    <a:lnTo>
                      <a:pt x="25" y="859"/>
                    </a:lnTo>
                    <a:lnTo>
                      <a:pt x="30" y="859"/>
                    </a:lnTo>
                    <a:lnTo>
                      <a:pt x="40" y="859"/>
                    </a:lnTo>
                    <a:lnTo>
                      <a:pt x="50" y="859"/>
                    </a:lnTo>
                    <a:lnTo>
                      <a:pt x="55" y="859"/>
                    </a:lnTo>
                    <a:lnTo>
                      <a:pt x="65" y="859"/>
                    </a:lnTo>
                    <a:lnTo>
                      <a:pt x="75" y="854"/>
                    </a:lnTo>
                    <a:lnTo>
                      <a:pt x="80" y="854"/>
                    </a:lnTo>
                    <a:lnTo>
                      <a:pt x="90" y="854"/>
                    </a:lnTo>
                    <a:lnTo>
                      <a:pt x="99" y="854"/>
                    </a:lnTo>
                    <a:lnTo>
                      <a:pt x="104" y="854"/>
                    </a:lnTo>
                    <a:lnTo>
                      <a:pt x="114" y="854"/>
                    </a:lnTo>
                    <a:lnTo>
                      <a:pt x="124" y="849"/>
                    </a:lnTo>
                    <a:lnTo>
                      <a:pt x="129" y="849"/>
                    </a:lnTo>
                    <a:lnTo>
                      <a:pt x="139" y="849"/>
                    </a:lnTo>
                    <a:lnTo>
                      <a:pt x="149" y="849"/>
                    </a:lnTo>
                    <a:lnTo>
                      <a:pt x="154" y="849"/>
                    </a:lnTo>
                    <a:lnTo>
                      <a:pt x="164" y="844"/>
                    </a:lnTo>
                    <a:lnTo>
                      <a:pt x="174" y="844"/>
                    </a:lnTo>
                    <a:lnTo>
                      <a:pt x="179" y="844"/>
                    </a:lnTo>
                    <a:lnTo>
                      <a:pt x="189" y="839"/>
                    </a:lnTo>
                    <a:lnTo>
                      <a:pt x="199" y="839"/>
                    </a:lnTo>
                    <a:lnTo>
                      <a:pt x="204" y="839"/>
                    </a:lnTo>
                    <a:lnTo>
                      <a:pt x="214" y="834"/>
                    </a:lnTo>
                    <a:lnTo>
                      <a:pt x="224" y="834"/>
                    </a:lnTo>
                    <a:lnTo>
                      <a:pt x="229" y="834"/>
                    </a:lnTo>
                    <a:lnTo>
                      <a:pt x="239" y="829"/>
                    </a:lnTo>
                    <a:lnTo>
                      <a:pt x="248" y="829"/>
                    </a:lnTo>
                    <a:lnTo>
                      <a:pt x="253" y="824"/>
                    </a:lnTo>
                    <a:lnTo>
                      <a:pt x="263" y="824"/>
                    </a:lnTo>
                    <a:lnTo>
                      <a:pt x="273" y="819"/>
                    </a:lnTo>
                    <a:lnTo>
                      <a:pt x="283" y="814"/>
                    </a:lnTo>
                    <a:lnTo>
                      <a:pt x="288" y="814"/>
                    </a:lnTo>
                    <a:lnTo>
                      <a:pt x="298" y="809"/>
                    </a:lnTo>
                    <a:lnTo>
                      <a:pt x="308" y="804"/>
                    </a:lnTo>
                    <a:lnTo>
                      <a:pt x="313" y="799"/>
                    </a:lnTo>
                    <a:lnTo>
                      <a:pt x="323" y="799"/>
                    </a:lnTo>
                    <a:lnTo>
                      <a:pt x="333" y="794"/>
                    </a:lnTo>
                    <a:lnTo>
                      <a:pt x="338" y="789"/>
                    </a:lnTo>
                    <a:lnTo>
                      <a:pt x="348" y="784"/>
                    </a:lnTo>
                    <a:lnTo>
                      <a:pt x="358" y="779"/>
                    </a:lnTo>
                    <a:lnTo>
                      <a:pt x="363" y="774"/>
                    </a:lnTo>
                    <a:lnTo>
                      <a:pt x="373" y="765"/>
                    </a:lnTo>
                    <a:lnTo>
                      <a:pt x="383" y="760"/>
                    </a:lnTo>
                    <a:lnTo>
                      <a:pt x="388" y="755"/>
                    </a:lnTo>
                    <a:lnTo>
                      <a:pt x="397" y="745"/>
                    </a:lnTo>
                    <a:lnTo>
                      <a:pt x="407" y="735"/>
                    </a:lnTo>
                    <a:lnTo>
                      <a:pt x="412" y="730"/>
                    </a:lnTo>
                    <a:lnTo>
                      <a:pt x="422" y="720"/>
                    </a:lnTo>
                    <a:lnTo>
                      <a:pt x="432" y="710"/>
                    </a:lnTo>
                    <a:lnTo>
                      <a:pt x="437" y="700"/>
                    </a:lnTo>
                    <a:lnTo>
                      <a:pt x="447" y="690"/>
                    </a:lnTo>
                    <a:lnTo>
                      <a:pt x="457" y="675"/>
                    </a:lnTo>
                    <a:lnTo>
                      <a:pt x="462" y="665"/>
                    </a:lnTo>
                    <a:lnTo>
                      <a:pt x="472" y="650"/>
                    </a:lnTo>
                    <a:lnTo>
                      <a:pt x="482" y="640"/>
                    </a:lnTo>
                    <a:lnTo>
                      <a:pt x="487" y="626"/>
                    </a:lnTo>
                    <a:lnTo>
                      <a:pt x="497" y="606"/>
                    </a:lnTo>
                    <a:lnTo>
                      <a:pt x="507" y="591"/>
                    </a:lnTo>
                    <a:lnTo>
                      <a:pt x="512" y="571"/>
                    </a:lnTo>
                    <a:lnTo>
                      <a:pt x="522" y="551"/>
                    </a:lnTo>
                    <a:lnTo>
                      <a:pt x="532" y="531"/>
                    </a:lnTo>
                    <a:lnTo>
                      <a:pt x="536" y="511"/>
                    </a:lnTo>
                    <a:lnTo>
                      <a:pt x="546" y="486"/>
                    </a:lnTo>
                    <a:lnTo>
                      <a:pt x="556" y="462"/>
                    </a:lnTo>
                    <a:lnTo>
                      <a:pt x="566" y="437"/>
                    </a:lnTo>
                    <a:lnTo>
                      <a:pt x="571" y="412"/>
                    </a:lnTo>
                    <a:lnTo>
                      <a:pt x="581" y="387"/>
                    </a:lnTo>
                    <a:lnTo>
                      <a:pt x="591" y="367"/>
                    </a:lnTo>
                    <a:lnTo>
                      <a:pt x="596" y="342"/>
                    </a:lnTo>
                    <a:lnTo>
                      <a:pt x="606" y="318"/>
                    </a:lnTo>
                    <a:lnTo>
                      <a:pt x="616" y="298"/>
                    </a:lnTo>
                    <a:lnTo>
                      <a:pt x="621" y="278"/>
                    </a:lnTo>
                    <a:lnTo>
                      <a:pt x="631" y="258"/>
                    </a:lnTo>
                    <a:lnTo>
                      <a:pt x="641" y="238"/>
                    </a:lnTo>
                    <a:lnTo>
                      <a:pt x="646" y="218"/>
                    </a:lnTo>
                    <a:lnTo>
                      <a:pt x="656" y="199"/>
                    </a:lnTo>
                    <a:lnTo>
                      <a:pt x="666" y="179"/>
                    </a:lnTo>
                    <a:lnTo>
                      <a:pt x="671" y="164"/>
                    </a:lnTo>
                    <a:lnTo>
                      <a:pt x="681" y="144"/>
                    </a:lnTo>
                    <a:lnTo>
                      <a:pt x="690" y="129"/>
                    </a:lnTo>
                    <a:lnTo>
                      <a:pt x="695" y="114"/>
                    </a:lnTo>
                    <a:lnTo>
                      <a:pt x="705" y="99"/>
                    </a:lnTo>
                    <a:lnTo>
                      <a:pt x="715" y="89"/>
                    </a:lnTo>
                    <a:lnTo>
                      <a:pt x="720" y="74"/>
                    </a:lnTo>
                    <a:lnTo>
                      <a:pt x="730" y="64"/>
                    </a:lnTo>
                    <a:lnTo>
                      <a:pt x="740" y="55"/>
                    </a:lnTo>
                    <a:lnTo>
                      <a:pt x="745" y="45"/>
                    </a:lnTo>
                    <a:lnTo>
                      <a:pt x="755" y="35"/>
                    </a:lnTo>
                    <a:lnTo>
                      <a:pt x="765" y="30"/>
                    </a:lnTo>
                    <a:lnTo>
                      <a:pt x="770" y="20"/>
                    </a:lnTo>
                    <a:lnTo>
                      <a:pt x="780" y="15"/>
                    </a:lnTo>
                    <a:lnTo>
                      <a:pt x="790" y="10"/>
                    </a:lnTo>
                    <a:lnTo>
                      <a:pt x="795" y="5"/>
                    </a:lnTo>
                    <a:lnTo>
                      <a:pt x="805" y="0"/>
                    </a:lnTo>
                    <a:lnTo>
                      <a:pt x="815" y="0"/>
                    </a:lnTo>
                    <a:lnTo>
                      <a:pt x="820" y="0"/>
                    </a:lnTo>
                    <a:lnTo>
                      <a:pt x="829" y="5"/>
                    </a:lnTo>
                    <a:lnTo>
                      <a:pt x="839" y="5"/>
                    </a:lnTo>
                    <a:lnTo>
                      <a:pt x="849" y="5"/>
                    </a:lnTo>
                    <a:lnTo>
                      <a:pt x="854" y="10"/>
                    </a:lnTo>
                    <a:lnTo>
                      <a:pt x="864" y="15"/>
                    </a:lnTo>
                    <a:lnTo>
                      <a:pt x="874" y="15"/>
                    </a:lnTo>
                    <a:lnTo>
                      <a:pt x="879" y="25"/>
                    </a:lnTo>
                    <a:lnTo>
                      <a:pt x="889" y="30"/>
                    </a:lnTo>
                    <a:lnTo>
                      <a:pt x="899" y="40"/>
                    </a:lnTo>
                    <a:lnTo>
                      <a:pt x="904" y="45"/>
                    </a:lnTo>
                    <a:lnTo>
                      <a:pt x="914" y="55"/>
                    </a:lnTo>
                    <a:lnTo>
                      <a:pt x="924" y="64"/>
                    </a:lnTo>
                    <a:lnTo>
                      <a:pt x="929" y="79"/>
                    </a:lnTo>
                    <a:lnTo>
                      <a:pt x="939" y="89"/>
                    </a:lnTo>
                    <a:lnTo>
                      <a:pt x="949" y="104"/>
                    </a:lnTo>
                    <a:lnTo>
                      <a:pt x="954" y="119"/>
                    </a:lnTo>
                    <a:lnTo>
                      <a:pt x="964" y="134"/>
                    </a:lnTo>
                    <a:lnTo>
                      <a:pt x="974" y="149"/>
                    </a:lnTo>
                    <a:lnTo>
                      <a:pt x="978" y="164"/>
                    </a:lnTo>
                    <a:lnTo>
                      <a:pt x="988" y="184"/>
                    </a:lnTo>
                    <a:lnTo>
                      <a:pt x="998" y="199"/>
                    </a:lnTo>
                    <a:lnTo>
                      <a:pt x="1003" y="218"/>
                    </a:lnTo>
                    <a:lnTo>
                      <a:pt x="1013" y="238"/>
                    </a:lnTo>
                    <a:lnTo>
                      <a:pt x="1023" y="263"/>
                    </a:lnTo>
                    <a:lnTo>
                      <a:pt x="1028" y="283"/>
                    </a:lnTo>
                    <a:lnTo>
                      <a:pt x="1038" y="303"/>
                    </a:lnTo>
                    <a:lnTo>
                      <a:pt x="1048" y="328"/>
                    </a:lnTo>
                    <a:lnTo>
                      <a:pt x="1053" y="352"/>
                    </a:lnTo>
                  </a:path>
                </a:pathLst>
              </a:custGeom>
              <a:noFill/>
              <a:ln w="28575">
                <a:solidFill>
                  <a:srgbClr val="007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79"/>
              <p:cNvSpPr>
                <a:spLocks/>
              </p:cNvSpPr>
              <p:nvPr/>
            </p:nvSpPr>
            <p:spPr bwMode="auto">
              <a:xfrm>
                <a:off x="4344988" y="2540000"/>
                <a:ext cx="1679575" cy="2192338"/>
              </a:xfrm>
              <a:custGeom>
                <a:avLst/>
                <a:gdLst/>
                <a:ahLst/>
                <a:cxnLst>
                  <a:cxn ang="0">
                    <a:pos x="20" y="50"/>
                  </a:cxn>
                  <a:cxn ang="0">
                    <a:pos x="45" y="130"/>
                  </a:cxn>
                  <a:cxn ang="0">
                    <a:pos x="70" y="214"/>
                  </a:cxn>
                  <a:cxn ang="0">
                    <a:pos x="94" y="283"/>
                  </a:cxn>
                  <a:cxn ang="0">
                    <a:pos x="119" y="348"/>
                  </a:cxn>
                  <a:cxn ang="0">
                    <a:pos x="144" y="408"/>
                  </a:cxn>
                  <a:cxn ang="0">
                    <a:pos x="169" y="462"/>
                  </a:cxn>
                  <a:cxn ang="0">
                    <a:pos x="194" y="512"/>
                  </a:cxn>
                  <a:cxn ang="0">
                    <a:pos x="218" y="566"/>
                  </a:cxn>
                  <a:cxn ang="0">
                    <a:pos x="243" y="621"/>
                  </a:cxn>
                  <a:cxn ang="0">
                    <a:pos x="268" y="681"/>
                  </a:cxn>
                  <a:cxn ang="0">
                    <a:pos x="293" y="745"/>
                  </a:cxn>
                  <a:cxn ang="0">
                    <a:pos x="318" y="815"/>
                  </a:cxn>
                  <a:cxn ang="0">
                    <a:pos x="343" y="899"/>
                  </a:cxn>
                  <a:cxn ang="0">
                    <a:pos x="367" y="979"/>
                  </a:cxn>
                  <a:cxn ang="0">
                    <a:pos x="392" y="1053"/>
                  </a:cxn>
                  <a:cxn ang="0">
                    <a:pos x="417" y="1118"/>
                  </a:cxn>
                  <a:cxn ang="0">
                    <a:pos x="442" y="1182"/>
                  </a:cxn>
                  <a:cxn ang="0">
                    <a:pos x="467" y="1232"/>
                  </a:cxn>
                  <a:cxn ang="0">
                    <a:pos x="492" y="1276"/>
                  </a:cxn>
                  <a:cxn ang="0">
                    <a:pos x="516" y="1316"/>
                  </a:cxn>
                  <a:cxn ang="0">
                    <a:pos x="541" y="1341"/>
                  </a:cxn>
                  <a:cxn ang="0">
                    <a:pos x="566" y="1366"/>
                  </a:cxn>
                  <a:cxn ang="0">
                    <a:pos x="591" y="1376"/>
                  </a:cxn>
                  <a:cxn ang="0">
                    <a:pos x="621" y="1381"/>
                  </a:cxn>
                  <a:cxn ang="0">
                    <a:pos x="646" y="1376"/>
                  </a:cxn>
                  <a:cxn ang="0">
                    <a:pos x="670" y="1361"/>
                  </a:cxn>
                  <a:cxn ang="0">
                    <a:pos x="695" y="1336"/>
                  </a:cxn>
                  <a:cxn ang="0">
                    <a:pos x="720" y="1306"/>
                  </a:cxn>
                  <a:cxn ang="0">
                    <a:pos x="745" y="1267"/>
                  </a:cxn>
                  <a:cxn ang="0">
                    <a:pos x="770" y="1217"/>
                  </a:cxn>
                  <a:cxn ang="0">
                    <a:pos x="795" y="1162"/>
                  </a:cxn>
                  <a:cxn ang="0">
                    <a:pos x="819" y="1103"/>
                  </a:cxn>
                  <a:cxn ang="0">
                    <a:pos x="844" y="1038"/>
                  </a:cxn>
                  <a:cxn ang="0">
                    <a:pos x="869" y="969"/>
                  </a:cxn>
                  <a:cxn ang="0">
                    <a:pos x="894" y="894"/>
                  </a:cxn>
                  <a:cxn ang="0">
                    <a:pos x="919" y="830"/>
                  </a:cxn>
                  <a:cxn ang="0">
                    <a:pos x="944" y="775"/>
                  </a:cxn>
                  <a:cxn ang="0">
                    <a:pos x="968" y="730"/>
                  </a:cxn>
                  <a:cxn ang="0">
                    <a:pos x="993" y="691"/>
                  </a:cxn>
                  <a:cxn ang="0">
                    <a:pos x="1018" y="661"/>
                  </a:cxn>
                  <a:cxn ang="0">
                    <a:pos x="1043" y="636"/>
                  </a:cxn>
                </a:cxnLst>
                <a:rect l="0" t="0" r="r" b="b"/>
                <a:pathLst>
                  <a:path w="1058" h="1381">
                    <a:moveTo>
                      <a:pt x="0" y="0"/>
                    </a:moveTo>
                    <a:lnTo>
                      <a:pt x="10" y="25"/>
                    </a:lnTo>
                    <a:lnTo>
                      <a:pt x="20" y="50"/>
                    </a:lnTo>
                    <a:lnTo>
                      <a:pt x="25" y="75"/>
                    </a:lnTo>
                    <a:lnTo>
                      <a:pt x="35" y="105"/>
                    </a:lnTo>
                    <a:lnTo>
                      <a:pt x="45" y="130"/>
                    </a:lnTo>
                    <a:lnTo>
                      <a:pt x="50" y="159"/>
                    </a:lnTo>
                    <a:lnTo>
                      <a:pt x="60" y="184"/>
                    </a:lnTo>
                    <a:lnTo>
                      <a:pt x="70" y="214"/>
                    </a:lnTo>
                    <a:lnTo>
                      <a:pt x="79" y="239"/>
                    </a:lnTo>
                    <a:lnTo>
                      <a:pt x="84" y="264"/>
                    </a:lnTo>
                    <a:lnTo>
                      <a:pt x="94" y="283"/>
                    </a:lnTo>
                    <a:lnTo>
                      <a:pt x="104" y="308"/>
                    </a:lnTo>
                    <a:lnTo>
                      <a:pt x="109" y="328"/>
                    </a:lnTo>
                    <a:lnTo>
                      <a:pt x="119" y="348"/>
                    </a:lnTo>
                    <a:lnTo>
                      <a:pt x="129" y="368"/>
                    </a:lnTo>
                    <a:lnTo>
                      <a:pt x="134" y="388"/>
                    </a:lnTo>
                    <a:lnTo>
                      <a:pt x="144" y="408"/>
                    </a:lnTo>
                    <a:lnTo>
                      <a:pt x="154" y="427"/>
                    </a:lnTo>
                    <a:lnTo>
                      <a:pt x="159" y="442"/>
                    </a:lnTo>
                    <a:lnTo>
                      <a:pt x="169" y="462"/>
                    </a:lnTo>
                    <a:lnTo>
                      <a:pt x="179" y="477"/>
                    </a:lnTo>
                    <a:lnTo>
                      <a:pt x="184" y="497"/>
                    </a:lnTo>
                    <a:lnTo>
                      <a:pt x="194" y="512"/>
                    </a:lnTo>
                    <a:lnTo>
                      <a:pt x="204" y="532"/>
                    </a:lnTo>
                    <a:lnTo>
                      <a:pt x="209" y="552"/>
                    </a:lnTo>
                    <a:lnTo>
                      <a:pt x="218" y="566"/>
                    </a:lnTo>
                    <a:lnTo>
                      <a:pt x="228" y="586"/>
                    </a:lnTo>
                    <a:lnTo>
                      <a:pt x="233" y="601"/>
                    </a:lnTo>
                    <a:lnTo>
                      <a:pt x="243" y="621"/>
                    </a:lnTo>
                    <a:lnTo>
                      <a:pt x="253" y="641"/>
                    </a:lnTo>
                    <a:lnTo>
                      <a:pt x="258" y="661"/>
                    </a:lnTo>
                    <a:lnTo>
                      <a:pt x="268" y="681"/>
                    </a:lnTo>
                    <a:lnTo>
                      <a:pt x="278" y="701"/>
                    </a:lnTo>
                    <a:lnTo>
                      <a:pt x="283" y="720"/>
                    </a:lnTo>
                    <a:lnTo>
                      <a:pt x="293" y="745"/>
                    </a:lnTo>
                    <a:lnTo>
                      <a:pt x="303" y="765"/>
                    </a:lnTo>
                    <a:lnTo>
                      <a:pt x="308" y="790"/>
                    </a:lnTo>
                    <a:lnTo>
                      <a:pt x="318" y="815"/>
                    </a:lnTo>
                    <a:lnTo>
                      <a:pt x="328" y="844"/>
                    </a:lnTo>
                    <a:lnTo>
                      <a:pt x="338" y="869"/>
                    </a:lnTo>
                    <a:lnTo>
                      <a:pt x="343" y="899"/>
                    </a:lnTo>
                    <a:lnTo>
                      <a:pt x="353" y="924"/>
                    </a:lnTo>
                    <a:lnTo>
                      <a:pt x="363" y="954"/>
                    </a:lnTo>
                    <a:lnTo>
                      <a:pt x="367" y="979"/>
                    </a:lnTo>
                    <a:lnTo>
                      <a:pt x="377" y="1003"/>
                    </a:lnTo>
                    <a:lnTo>
                      <a:pt x="387" y="1028"/>
                    </a:lnTo>
                    <a:lnTo>
                      <a:pt x="392" y="1053"/>
                    </a:lnTo>
                    <a:lnTo>
                      <a:pt x="402" y="1078"/>
                    </a:lnTo>
                    <a:lnTo>
                      <a:pt x="412" y="1098"/>
                    </a:lnTo>
                    <a:lnTo>
                      <a:pt x="417" y="1118"/>
                    </a:lnTo>
                    <a:lnTo>
                      <a:pt x="427" y="1142"/>
                    </a:lnTo>
                    <a:lnTo>
                      <a:pt x="437" y="1162"/>
                    </a:lnTo>
                    <a:lnTo>
                      <a:pt x="442" y="1182"/>
                    </a:lnTo>
                    <a:lnTo>
                      <a:pt x="452" y="1197"/>
                    </a:lnTo>
                    <a:lnTo>
                      <a:pt x="462" y="1217"/>
                    </a:lnTo>
                    <a:lnTo>
                      <a:pt x="467" y="1232"/>
                    </a:lnTo>
                    <a:lnTo>
                      <a:pt x="477" y="1247"/>
                    </a:lnTo>
                    <a:lnTo>
                      <a:pt x="487" y="1262"/>
                    </a:lnTo>
                    <a:lnTo>
                      <a:pt x="492" y="1276"/>
                    </a:lnTo>
                    <a:lnTo>
                      <a:pt x="502" y="1291"/>
                    </a:lnTo>
                    <a:lnTo>
                      <a:pt x="511" y="1301"/>
                    </a:lnTo>
                    <a:lnTo>
                      <a:pt x="516" y="1316"/>
                    </a:lnTo>
                    <a:lnTo>
                      <a:pt x="526" y="1326"/>
                    </a:lnTo>
                    <a:lnTo>
                      <a:pt x="536" y="1336"/>
                    </a:lnTo>
                    <a:lnTo>
                      <a:pt x="541" y="1341"/>
                    </a:lnTo>
                    <a:lnTo>
                      <a:pt x="551" y="1351"/>
                    </a:lnTo>
                    <a:lnTo>
                      <a:pt x="561" y="1356"/>
                    </a:lnTo>
                    <a:lnTo>
                      <a:pt x="566" y="1366"/>
                    </a:lnTo>
                    <a:lnTo>
                      <a:pt x="576" y="1366"/>
                    </a:lnTo>
                    <a:lnTo>
                      <a:pt x="586" y="1371"/>
                    </a:lnTo>
                    <a:lnTo>
                      <a:pt x="591" y="1376"/>
                    </a:lnTo>
                    <a:lnTo>
                      <a:pt x="601" y="1376"/>
                    </a:lnTo>
                    <a:lnTo>
                      <a:pt x="611" y="1376"/>
                    </a:lnTo>
                    <a:lnTo>
                      <a:pt x="621" y="1381"/>
                    </a:lnTo>
                    <a:lnTo>
                      <a:pt x="626" y="1381"/>
                    </a:lnTo>
                    <a:lnTo>
                      <a:pt x="636" y="1381"/>
                    </a:lnTo>
                    <a:lnTo>
                      <a:pt x="646" y="1376"/>
                    </a:lnTo>
                    <a:lnTo>
                      <a:pt x="651" y="1371"/>
                    </a:lnTo>
                    <a:lnTo>
                      <a:pt x="660" y="1366"/>
                    </a:lnTo>
                    <a:lnTo>
                      <a:pt x="670" y="1361"/>
                    </a:lnTo>
                    <a:lnTo>
                      <a:pt x="675" y="1351"/>
                    </a:lnTo>
                    <a:lnTo>
                      <a:pt x="685" y="1346"/>
                    </a:lnTo>
                    <a:lnTo>
                      <a:pt x="695" y="1336"/>
                    </a:lnTo>
                    <a:lnTo>
                      <a:pt x="700" y="1326"/>
                    </a:lnTo>
                    <a:lnTo>
                      <a:pt x="710" y="1316"/>
                    </a:lnTo>
                    <a:lnTo>
                      <a:pt x="720" y="1306"/>
                    </a:lnTo>
                    <a:lnTo>
                      <a:pt x="725" y="1291"/>
                    </a:lnTo>
                    <a:lnTo>
                      <a:pt x="735" y="1281"/>
                    </a:lnTo>
                    <a:lnTo>
                      <a:pt x="745" y="1267"/>
                    </a:lnTo>
                    <a:lnTo>
                      <a:pt x="750" y="1252"/>
                    </a:lnTo>
                    <a:lnTo>
                      <a:pt x="760" y="1237"/>
                    </a:lnTo>
                    <a:lnTo>
                      <a:pt x="770" y="1217"/>
                    </a:lnTo>
                    <a:lnTo>
                      <a:pt x="775" y="1202"/>
                    </a:lnTo>
                    <a:lnTo>
                      <a:pt x="785" y="1182"/>
                    </a:lnTo>
                    <a:lnTo>
                      <a:pt x="795" y="1162"/>
                    </a:lnTo>
                    <a:lnTo>
                      <a:pt x="800" y="1142"/>
                    </a:lnTo>
                    <a:lnTo>
                      <a:pt x="809" y="1123"/>
                    </a:lnTo>
                    <a:lnTo>
                      <a:pt x="819" y="1103"/>
                    </a:lnTo>
                    <a:lnTo>
                      <a:pt x="824" y="1083"/>
                    </a:lnTo>
                    <a:lnTo>
                      <a:pt x="834" y="1063"/>
                    </a:lnTo>
                    <a:lnTo>
                      <a:pt x="844" y="1038"/>
                    </a:lnTo>
                    <a:lnTo>
                      <a:pt x="849" y="1013"/>
                    </a:lnTo>
                    <a:lnTo>
                      <a:pt x="859" y="993"/>
                    </a:lnTo>
                    <a:lnTo>
                      <a:pt x="869" y="969"/>
                    </a:lnTo>
                    <a:lnTo>
                      <a:pt x="874" y="944"/>
                    </a:lnTo>
                    <a:lnTo>
                      <a:pt x="884" y="919"/>
                    </a:lnTo>
                    <a:lnTo>
                      <a:pt x="894" y="894"/>
                    </a:lnTo>
                    <a:lnTo>
                      <a:pt x="904" y="869"/>
                    </a:lnTo>
                    <a:lnTo>
                      <a:pt x="909" y="849"/>
                    </a:lnTo>
                    <a:lnTo>
                      <a:pt x="919" y="830"/>
                    </a:lnTo>
                    <a:lnTo>
                      <a:pt x="929" y="810"/>
                    </a:lnTo>
                    <a:lnTo>
                      <a:pt x="934" y="790"/>
                    </a:lnTo>
                    <a:lnTo>
                      <a:pt x="944" y="775"/>
                    </a:lnTo>
                    <a:lnTo>
                      <a:pt x="953" y="755"/>
                    </a:lnTo>
                    <a:lnTo>
                      <a:pt x="958" y="740"/>
                    </a:lnTo>
                    <a:lnTo>
                      <a:pt x="968" y="730"/>
                    </a:lnTo>
                    <a:lnTo>
                      <a:pt x="978" y="715"/>
                    </a:lnTo>
                    <a:lnTo>
                      <a:pt x="983" y="705"/>
                    </a:lnTo>
                    <a:lnTo>
                      <a:pt x="993" y="691"/>
                    </a:lnTo>
                    <a:lnTo>
                      <a:pt x="1003" y="681"/>
                    </a:lnTo>
                    <a:lnTo>
                      <a:pt x="1008" y="671"/>
                    </a:lnTo>
                    <a:lnTo>
                      <a:pt x="1018" y="661"/>
                    </a:lnTo>
                    <a:lnTo>
                      <a:pt x="1028" y="651"/>
                    </a:lnTo>
                    <a:lnTo>
                      <a:pt x="1033" y="646"/>
                    </a:lnTo>
                    <a:lnTo>
                      <a:pt x="1043" y="636"/>
                    </a:lnTo>
                    <a:lnTo>
                      <a:pt x="1053" y="626"/>
                    </a:lnTo>
                    <a:lnTo>
                      <a:pt x="1058" y="621"/>
                    </a:lnTo>
                  </a:path>
                </a:pathLst>
              </a:custGeom>
              <a:noFill/>
              <a:ln w="28575">
                <a:solidFill>
                  <a:srgbClr val="007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80"/>
              <p:cNvSpPr>
                <a:spLocks/>
              </p:cNvSpPr>
              <p:nvPr/>
            </p:nvSpPr>
            <p:spPr bwMode="auto">
              <a:xfrm>
                <a:off x="6024563" y="3368675"/>
                <a:ext cx="614363" cy="157163"/>
              </a:xfrm>
              <a:custGeom>
                <a:avLst/>
                <a:gdLst/>
                <a:ahLst/>
                <a:cxnLst>
                  <a:cxn ang="0">
                    <a:pos x="0" y="99"/>
                  </a:cxn>
                  <a:cxn ang="0">
                    <a:pos x="10" y="94"/>
                  </a:cxn>
                  <a:cxn ang="0">
                    <a:pos x="20" y="84"/>
                  </a:cxn>
                  <a:cxn ang="0">
                    <a:pos x="25" y="79"/>
                  </a:cxn>
                  <a:cxn ang="0">
                    <a:pos x="35" y="74"/>
                  </a:cxn>
                  <a:cxn ang="0">
                    <a:pos x="44" y="69"/>
                  </a:cxn>
                  <a:cxn ang="0">
                    <a:pos x="49" y="64"/>
                  </a:cxn>
                  <a:cxn ang="0">
                    <a:pos x="59" y="59"/>
                  </a:cxn>
                  <a:cxn ang="0">
                    <a:pos x="69" y="59"/>
                  </a:cxn>
                  <a:cxn ang="0">
                    <a:pos x="74" y="54"/>
                  </a:cxn>
                  <a:cxn ang="0">
                    <a:pos x="84" y="49"/>
                  </a:cxn>
                  <a:cxn ang="0">
                    <a:pos x="94" y="44"/>
                  </a:cxn>
                  <a:cxn ang="0">
                    <a:pos x="99" y="44"/>
                  </a:cxn>
                  <a:cxn ang="0">
                    <a:pos x="109" y="39"/>
                  </a:cxn>
                  <a:cxn ang="0">
                    <a:pos x="119" y="35"/>
                  </a:cxn>
                  <a:cxn ang="0">
                    <a:pos x="129" y="35"/>
                  </a:cxn>
                  <a:cxn ang="0">
                    <a:pos x="134" y="30"/>
                  </a:cxn>
                  <a:cxn ang="0">
                    <a:pos x="144" y="30"/>
                  </a:cxn>
                  <a:cxn ang="0">
                    <a:pos x="154" y="25"/>
                  </a:cxn>
                  <a:cxn ang="0">
                    <a:pos x="159" y="25"/>
                  </a:cxn>
                  <a:cxn ang="0">
                    <a:pos x="169" y="25"/>
                  </a:cxn>
                  <a:cxn ang="0">
                    <a:pos x="179" y="20"/>
                  </a:cxn>
                  <a:cxn ang="0">
                    <a:pos x="184" y="20"/>
                  </a:cxn>
                  <a:cxn ang="0">
                    <a:pos x="193" y="20"/>
                  </a:cxn>
                  <a:cxn ang="0">
                    <a:pos x="203" y="15"/>
                  </a:cxn>
                  <a:cxn ang="0">
                    <a:pos x="208" y="15"/>
                  </a:cxn>
                  <a:cxn ang="0">
                    <a:pos x="218" y="15"/>
                  </a:cxn>
                  <a:cxn ang="0">
                    <a:pos x="228" y="10"/>
                  </a:cxn>
                  <a:cxn ang="0">
                    <a:pos x="233" y="10"/>
                  </a:cxn>
                  <a:cxn ang="0">
                    <a:pos x="243" y="10"/>
                  </a:cxn>
                  <a:cxn ang="0">
                    <a:pos x="253" y="10"/>
                  </a:cxn>
                  <a:cxn ang="0">
                    <a:pos x="258" y="10"/>
                  </a:cxn>
                  <a:cxn ang="0">
                    <a:pos x="268" y="5"/>
                  </a:cxn>
                  <a:cxn ang="0">
                    <a:pos x="278" y="5"/>
                  </a:cxn>
                  <a:cxn ang="0">
                    <a:pos x="283" y="5"/>
                  </a:cxn>
                  <a:cxn ang="0">
                    <a:pos x="293" y="5"/>
                  </a:cxn>
                  <a:cxn ang="0">
                    <a:pos x="303" y="5"/>
                  </a:cxn>
                  <a:cxn ang="0">
                    <a:pos x="308" y="5"/>
                  </a:cxn>
                  <a:cxn ang="0">
                    <a:pos x="318" y="0"/>
                  </a:cxn>
                  <a:cxn ang="0">
                    <a:pos x="328" y="0"/>
                  </a:cxn>
                  <a:cxn ang="0">
                    <a:pos x="332" y="0"/>
                  </a:cxn>
                  <a:cxn ang="0">
                    <a:pos x="342" y="0"/>
                  </a:cxn>
                  <a:cxn ang="0">
                    <a:pos x="352" y="0"/>
                  </a:cxn>
                  <a:cxn ang="0">
                    <a:pos x="357" y="0"/>
                  </a:cxn>
                  <a:cxn ang="0">
                    <a:pos x="367" y="0"/>
                  </a:cxn>
                  <a:cxn ang="0">
                    <a:pos x="377" y="0"/>
                  </a:cxn>
                  <a:cxn ang="0">
                    <a:pos x="387" y="0"/>
                  </a:cxn>
                </a:cxnLst>
                <a:rect l="0" t="0" r="r" b="b"/>
                <a:pathLst>
                  <a:path w="387" h="99">
                    <a:moveTo>
                      <a:pt x="0" y="99"/>
                    </a:moveTo>
                    <a:lnTo>
                      <a:pt x="10" y="94"/>
                    </a:lnTo>
                    <a:lnTo>
                      <a:pt x="20" y="84"/>
                    </a:lnTo>
                    <a:lnTo>
                      <a:pt x="25" y="79"/>
                    </a:lnTo>
                    <a:lnTo>
                      <a:pt x="35" y="74"/>
                    </a:lnTo>
                    <a:lnTo>
                      <a:pt x="44" y="69"/>
                    </a:lnTo>
                    <a:lnTo>
                      <a:pt x="49" y="64"/>
                    </a:lnTo>
                    <a:lnTo>
                      <a:pt x="59" y="59"/>
                    </a:lnTo>
                    <a:lnTo>
                      <a:pt x="69" y="59"/>
                    </a:lnTo>
                    <a:lnTo>
                      <a:pt x="74" y="54"/>
                    </a:lnTo>
                    <a:lnTo>
                      <a:pt x="84" y="49"/>
                    </a:lnTo>
                    <a:lnTo>
                      <a:pt x="94" y="44"/>
                    </a:lnTo>
                    <a:lnTo>
                      <a:pt x="99" y="44"/>
                    </a:lnTo>
                    <a:lnTo>
                      <a:pt x="109" y="39"/>
                    </a:lnTo>
                    <a:lnTo>
                      <a:pt x="119" y="35"/>
                    </a:lnTo>
                    <a:lnTo>
                      <a:pt x="129" y="35"/>
                    </a:lnTo>
                    <a:lnTo>
                      <a:pt x="134" y="30"/>
                    </a:lnTo>
                    <a:lnTo>
                      <a:pt x="144" y="30"/>
                    </a:lnTo>
                    <a:lnTo>
                      <a:pt x="154" y="25"/>
                    </a:lnTo>
                    <a:lnTo>
                      <a:pt x="159" y="25"/>
                    </a:lnTo>
                    <a:lnTo>
                      <a:pt x="169" y="25"/>
                    </a:lnTo>
                    <a:lnTo>
                      <a:pt x="179" y="20"/>
                    </a:lnTo>
                    <a:lnTo>
                      <a:pt x="184" y="20"/>
                    </a:lnTo>
                    <a:lnTo>
                      <a:pt x="193" y="20"/>
                    </a:lnTo>
                    <a:lnTo>
                      <a:pt x="203" y="15"/>
                    </a:lnTo>
                    <a:lnTo>
                      <a:pt x="208" y="15"/>
                    </a:lnTo>
                    <a:lnTo>
                      <a:pt x="218" y="15"/>
                    </a:lnTo>
                    <a:lnTo>
                      <a:pt x="228" y="10"/>
                    </a:lnTo>
                    <a:lnTo>
                      <a:pt x="233" y="10"/>
                    </a:lnTo>
                    <a:lnTo>
                      <a:pt x="243" y="10"/>
                    </a:lnTo>
                    <a:lnTo>
                      <a:pt x="253" y="10"/>
                    </a:lnTo>
                    <a:lnTo>
                      <a:pt x="258" y="10"/>
                    </a:lnTo>
                    <a:lnTo>
                      <a:pt x="268" y="5"/>
                    </a:lnTo>
                    <a:lnTo>
                      <a:pt x="278" y="5"/>
                    </a:lnTo>
                    <a:lnTo>
                      <a:pt x="283" y="5"/>
                    </a:lnTo>
                    <a:lnTo>
                      <a:pt x="293" y="5"/>
                    </a:lnTo>
                    <a:lnTo>
                      <a:pt x="303" y="5"/>
                    </a:lnTo>
                    <a:lnTo>
                      <a:pt x="308" y="5"/>
                    </a:lnTo>
                    <a:lnTo>
                      <a:pt x="318" y="0"/>
                    </a:lnTo>
                    <a:lnTo>
                      <a:pt x="328" y="0"/>
                    </a:lnTo>
                    <a:lnTo>
                      <a:pt x="332" y="0"/>
                    </a:lnTo>
                    <a:lnTo>
                      <a:pt x="342" y="0"/>
                    </a:lnTo>
                    <a:lnTo>
                      <a:pt x="352" y="0"/>
                    </a:lnTo>
                    <a:lnTo>
                      <a:pt x="357" y="0"/>
                    </a:lnTo>
                    <a:lnTo>
                      <a:pt x="367" y="0"/>
                    </a:lnTo>
                    <a:lnTo>
                      <a:pt x="377" y="0"/>
                    </a:lnTo>
                    <a:lnTo>
                      <a:pt x="387" y="0"/>
                    </a:lnTo>
                  </a:path>
                </a:pathLst>
              </a:custGeom>
              <a:noFill/>
              <a:ln w="28575">
                <a:solidFill>
                  <a:srgbClr val="007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48" name="Straight Arrow Connector 47"/>
            <p:cNvCxnSpPr/>
            <p:nvPr/>
          </p:nvCxnSpPr>
          <p:spPr bwMode="auto">
            <a:xfrm>
              <a:off x="4223332" y="1074530"/>
              <a:ext cx="636958" cy="3265"/>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sp>
          <p:nvSpPr>
            <p:cNvPr id="49" name="TextBox 48"/>
            <p:cNvSpPr txBox="1"/>
            <p:nvPr/>
          </p:nvSpPr>
          <p:spPr>
            <a:xfrm>
              <a:off x="4352072" y="713990"/>
              <a:ext cx="369012" cy="369332"/>
            </a:xfrm>
            <a:prstGeom prst="rect">
              <a:avLst/>
            </a:prstGeom>
            <a:noFill/>
          </p:spPr>
          <p:txBody>
            <a:bodyPr wrap="none" rtlCol="0">
              <a:spAutoFit/>
            </a:bodyPr>
            <a:lstStyle/>
            <a:p>
              <a:r>
                <a:rPr lang="el-GR" dirty="0" smtClean="0"/>
                <a:t>β</a:t>
              </a:r>
              <a:r>
                <a:rPr lang="en-US" baseline="-25000" dirty="0" smtClean="0"/>
                <a:t>-</a:t>
              </a:r>
              <a:endParaRPr lang="en-US" dirty="0"/>
            </a:p>
          </p:txBody>
        </p:sp>
      </p:grpSp>
    </p:spTree>
    <p:extLst>
      <p:ext uri="{BB962C8B-B14F-4D97-AF65-F5344CB8AC3E}">
        <p14:creationId xmlns:p14="http://schemas.microsoft.com/office/powerpoint/2010/main" val="219356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6" grpId="0"/>
      <p:bldP spid="31"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650" y="-270031"/>
            <a:ext cx="8229600" cy="1143000"/>
          </a:xfrm>
        </p:spPr>
        <p:txBody>
          <a:bodyPr/>
          <a:lstStyle/>
          <a:p>
            <a:r>
              <a:rPr lang="en-US" sz="3200" dirty="0" smtClean="0"/>
              <a:t>Supermode approach</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231435584"/>
              </p:ext>
            </p:extLst>
          </p:nvPr>
        </p:nvGraphicFramePr>
        <p:xfrm>
          <a:off x="218831" y="2165975"/>
          <a:ext cx="1422400" cy="431800"/>
        </p:xfrm>
        <a:graphic>
          <a:graphicData uri="http://schemas.openxmlformats.org/presentationml/2006/ole">
            <mc:AlternateContent xmlns:mc="http://schemas.openxmlformats.org/markup-compatibility/2006">
              <mc:Choice xmlns:v="urn:schemas-microsoft-com:vml" Requires="v">
                <p:oleObj spid="_x0000_s53516" name="Equation" r:id="rId3" imgW="1422360" imgH="431640" progId="Equation.DSMT4">
                  <p:embed/>
                </p:oleObj>
              </mc:Choice>
              <mc:Fallback>
                <p:oleObj name="Equation" r:id="rId3" imgW="1422360" imgH="431640" progId="Equation.DSMT4">
                  <p:embed/>
                  <p:pic>
                    <p:nvPicPr>
                      <p:cNvPr id="0" name=""/>
                      <p:cNvPicPr/>
                      <p:nvPr/>
                    </p:nvPicPr>
                    <p:blipFill>
                      <a:blip r:embed="rId4"/>
                      <a:stretch>
                        <a:fillRect/>
                      </a:stretch>
                    </p:blipFill>
                    <p:spPr>
                      <a:xfrm>
                        <a:off x="218831" y="2165975"/>
                        <a:ext cx="1422400" cy="431800"/>
                      </a:xfrm>
                      <a:prstGeom prst="rect">
                        <a:avLst/>
                      </a:prstGeom>
                    </p:spPr>
                  </p:pic>
                </p:oleObj>
              </mc:Fallback>
            </mc:AlternateContent>
          </a:graphicData>
        </a:graphic>
      </p:graphicFrame>
      <p:grpSp>
        <p:nvGrpSpPr>
          <p:cNvPr id="60" name="Group 59"/>
          <p:cNvGrpSpPr/>
          <p:nvPr/>
        </p:nvGrpSpPr>
        <p:grpSpPr>
          <a:xfrm>
            <a:off x="1830751" y="2192669"/>
            <a:ext cx="1906955" cy="457200"/>
            <a:chOff x="1830751" y="2192669"/>
            <a:chExt cx="1906955" cy="457200"/>
          </a:xfrm>
        </p:grpSpPr>
        <p:graphicFrame>
          <p:nvGraphicFramePr>
            <p:cNvPr id="7" name="Object 6"/>
            <p:cNvGraphicFramePr>
              <a:graphicFrameLocks noChangeAspect="1"/>
            </p:cNvGraphicFramePr>
            <p:nvPr>
              <p:extLst>
                <p:ext uri="{D42A27DB-BD31-4B8C-83A1-F6EECF244321}">
                  <p14:modId xmlns:p14="http://schemas.microsoft.com/office/powerpoint/2010/main" val="1053064292"/>
                </p:ext>
              </p:extLst>
            </p:nvPr>
          </p:nvGraphicFramePr>
          <p:xfrm>
            <a:off x="2556606" y="2192669"/>
            <a:ext cx="1181100" cy="457200"/>
          </p:xfrm>
          <a:graphic>
            <a:graphicData uri="http://schemas.openxmlformats.org/presentationml/2006/ole">
              <mc:AlternateContent xmlns:mc="http://schemas.openxmlformats.org/markup-compatibility/2006">
                <mc:Choice xmlns:v="urn:schemas-microsoft-com:vml" Requires="v">
                  <p:oleObj spid="_x0000_s53517" name="Equation" r:id="rId5" imgW="1180800" imgH="457200" progId="Equation.DSMT4">
                    <p:embed/>
                  </p:oleObj>
                </mc:Choice>
                <mc:Fallback>
                  <p:oleObj name="Equation" r:id="rId5" imgW="1180800" imgH="457200" progId="Equation.DSMT4">
                    <p:embed/>
                    <p:pic>
                      <p:nvPicPr>
                        <p:cNvPr id="54" name="Object 53"/>
                        <p:cNvPicPr/>
                        <p:nvPr/>
                      </p:nvPicPr>
                      <p:blipFill>
                        <a:blip r:embed="rId6"/>
                        <a:stretch>
                          <a:fillRect/>
                        </a:stretch>
                      </p:blipFill>
                      <p:spPr>
                        <a:xfrm>
                          <a:off x="2556606" y="2192669"/>
                          <a:ext cx="1181100" cy="457200"/>
                        </a:xfrm>
                        <a:prstGeom prst="rect">
                          <a:avLst/>
                        </a:prstGeom>
                      </p:spPr>
                    </p:pic>
                  </p:oleObj>
                </mc:Fallback>
              </mc:AlternateContent>
            </a:graphicData>
          </a:graphic>
        </p:graphicFrame>
        <p:sp>
          <p:nvSpPr>
            <p:cNvPr id="8" name="Right Arrow 7"/>
            <p:cNvSpPr/>
            <p:nvPr/>
          </p:nvSpPr>
          <p:spPr bwMode="auto">
            <a:xfrm>
              <a:off x="1830751" y="2381875"/>
              <a:ext cx="378069" cy="189126"/>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pitchFamily="34" charset="0"/>
              </a:endParaRPr>
            </a:p>
          </p:txBody>
        </p:sp>
      </p:grpSp>
      <p:graphicFrame>
        <p:nvGraphicFramePr>
          <p:cNvPr id="9" name="Object 8"/>
          <p:cNvGraphicFramePr>
            <a:graphicFrameLocks noChangeAspect="1"/>
          </p:cNvGraphicFramePr>
          <p:nvPr>
            <p:extLst>
              <p:ext uri="{D42A27DB-BD31-4B8C-83A1-F6EECF244321}">
                <p14:modId xmlns:p14="http://schemas.microsoft.com/office/powerpoint/2010/main" val="544984933"/>
              </p:ext>
            </p:extLst>
          </p:nvPr>
        </p:nvGraphicFramePr>
        <p:xfrm>
          <a:off x="5024438" y="2042167"/>
          <a:ext cx="3746500" cy="863600"/>
        </p:xfrm>
        <a:graphic>
          <a:graphicData uri="http://schemas.openxmlformats.org/presentationml/2006/ole">
            <mc:AlternateContent xmlns:mc="http://schemas.openxmlformats.org/markup-compatibility/2006">
              <mc:Choice xmlns:v="urn:schemas-microsoft-com:vml" Requires="v">
                <p:oleObj spid="_x0000_s53518" name="Equation" r:id="rId7" imgW="3746160" imgH="863280" progId="Equation.DSMT4">
                  <p:embed/>
                </p:oleObj>
              </mc:Choice>
              <mc:Fallback>
                <p:oleObj name="Equation" r:id="rId7" imgW="3746160" imgH="863280" progId="Equation.DSMT4">
                  <p:embed/>
                  <p:pic>
                    <p:nvPicPr>
                      <p:cNvPr id="0" name=""/>
                      <p:cNvPicPr/>
                      <p:nvPr/>
                    </p:nvPicPr>
                    <p:blipFill>
                      <a:blip r:embed="rId8"/>
                      <a:stretch>
                        <a:fillRect/>
                      </a:stretch>
                    </p:blipFill>
                    <p:spPr>
                      <a:xfrm>
                        <a:off x="5024438" y="2042167"/>
                        <a:ext cx="3746500" cy="863600"/>
                      </a:xfrm>
                      <a:prstGeom prst="rect">
                        <a:avLst/>
                      </a:prstGeom>
                    </p:spPr>
                  </p:pic>
                </p:oleObj>
              </mc:Fallback>
            </mc:AlternateContent>
          </a:graphicData>
        </a:graphic>
      </p:graphicFrame>
      <p:sp>
        <p:nvSpPr>
          <p:cNvPr id="10" name="Down Arrow 9"/>
          <p:cNvSpPr/>
          <p:nvPr/>
        </p:nvSpPr>
        <p:spPr bwMode="auto">
          <a:xfrm>
            <a:off x="7254203" y="1569457"/>
            <a:ext cx="309200" cy="442601"/>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142521509"/>
              </p:ext>
            </p:extLst>
          </p:nvPr>
        </p:nvGraphicFramePr>
        <p:xfrm>
          <a:off x="798513" y="3101975"/>
          <a:ext cx="3187700" cy="863600"/>
        </p:xfrm>
        <a:graphic>
          <a:graphicData uri="http://schemas.openxmlformats.org/presentationml/2006/ole">
            <mc:AlternateContent xmlns:mc="http://schemas.openxmlformats.org/markup-compatibility/2006">
              <mc:Choice xmlns:v="urn:schemas-microsoft-com:vml" Requires="v">
                <p:oleObj spid="_x0000_s53519" name="Equation" r:id="rId9" imgW="3187440" imgH="863280" progId="Equation.DSMT4">
                  <p:embed/>
                </p:oleObj>
              </mc:Choice>
              <mc:Fallback>
                <p:oleObj name="Equation" r:id="rId9" imgW="3187440" imgH="863280" progId="Equation.DSMT4">
                  <p:embed/>
                  <p:pic>
                    <p:nvPicPr>
                      <p:cNvPr id="0" name=""/>
                      <p:cNvPicPr/>
                      <p:nvPr/>
                    </p:nvPicPr>
                    <p:blipFill>
                      <a:blip r:embed="rId10"/>
                      <a:stretch>
                        <a:fillRect/>
                      </a:stretch>
                    </p:blipFill>
                    <p:spPr>
                      <a:xfrm>
                        <a:off x="798513" y="3101975"/>
                        <a:ext cx="3187700" cy="863600"/>
                      </a:xfrm>
                      <a:prstGeom prst="rect">
                        <a:avLst/>
                      </a:prstGeom>
                    </p:spPr>
                  </p:pic>
                </p:oleObj>
              </mc:Fallback>
            </mc:AlternateContent>
          </a:graphicData>
        </a:graphic>
      </p:graphicFrame>
      <p:sp>
        <p:nvSpPr>
          <p:cNvPr id="12" name="Down Arrow 11"/>
          <p:cNvSpPr/>
          <p:nvPr/>
        </p:nvSpPr>
        <p:spPr bwMode="auto">
          <a:xfrm rot="4080243">
            <a:off x="4017489" y="2663457"/>
            <a:ext cx="309200" cy="560246"/>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811971180"/>
              </p:ext>
            </p:extLst>
          </p:nvPr>
        </p:nvGraphicFramePr>
        <p:xfrm>
          <a:off x="4146040" y="3101112"/>
          <a:ext cx="215900" cy="723900"/>
        </p:xfrm>
        <a:graphic>
          <a:graphicData uri="http://schemas.openxmlformats.org/presentationml/2006/ole">
            <mc:AlternateContent xmlns:mc="http://schemas.openxmlformats.org/markup-compatibility/2006">
              <mc:Choice xmlns:v="urn:schemas-microsoft-com:vml" Requires="v">
                <p:oleObj spid="_x0000_s53520" name="Equation" r:id="rId11" imgW="215640" imgH="723600" progId="Equation.DSMT4">
                  <p:embed/>
                </p:oleObj>
              </mc:Choice>
              <mc:Fallback>
                <p:oleObj name="Equation" r:id="rId11" imgW="215640" imgH="723600" progId="Equation.DSMT4">
                  <p:embed/>
                  <p:pic>
                    <p:nvPicPr>
                      <p:cNvPr id="0" name=""/>
                      <p:cNvPicPr/>
                      <p:nvPr/>
                    </p:nvPicPr>
                    <p:blipFill>
                      <a:blip r:embed="rId12"/>
                      <a:stretch>
                        <a:fillRect/>
                      </a:stretch>
                    </p:blipFill>
                    <p:spPr>
                      <a:xfrm>
                        <a:off x="4146040" y="3101112"/>
                        <a:ext cx="215900" cy="723900"/>
                      </a:xfrm>
                      <a:prstGeom prst="rect">
                        <a:avLst/>
                      </a:prstGeom>
                      <a:solidFill>
                        <a:srgbClr val="008080">
                          <a:alpha val="21000"/>
                        </a:srgbClr>
                      </a:solidFill>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058157872"/>
              </p:ext>
            </p:extLst>
          </p:nvPr>
        </p:nvGraphicFramePr>
        <p:xfrm>
          <a:off x="5183188" y="2967038"/>
          <a:ext cx="3213100" cy="863600"/>
        </p:xfrm>
        <a:graphic>
          <a:graphicData uri="http://schemas.openxmlformats.org/presentationml/2006/ole">
            <mc:AlternateContent xmlns:mc="http://schemas.openxmlformats.org/markup-compatibility/2006">
              <mc:Choice xmlns:v="urn:schemas-microsoft-com:vml" Requires="v">
                <p:oleObj spid="_x0000_s53521" name="Equation" r:id="rId13" imgW="3213000" imgH="863280" progId="Equation.DSMT4">
                  <p:embed/>
                </p:oleObj>
              </mc:Choice>
              <mc:Fallback>
                <p:oleObj name="Equation" r:id="rId13" imgW="3213000" imgH="863280" progId="Equation.DSMT4">
                  <p:embed/>
                  <p:pic>
                    <p:nvPicPr>
                      <p:cNvPr id="0" name=""/>
                      <p:cNvPicPr/>
                      <p:nvPr/>
                    </p:nvPicPr>
                    <p:blipFill>
                      <a:blip r:embed="rId14"/>
                      <a:stretch>
                        <a:fillRect/>
                      </a:stretch>
                    </p:blipFill>
                    <p:spPr>
                      <a:xfrm>
                        <a:off x="5183188" y="2967038"/>
                        <a:ext cx="3213100" cy="863600"/>
                      </a:xfrm>
                      <a:prstGeom prst="rect">
                        <a:avLst/>
                      </a:prstGeom>
                    </p:spPr>
                  </p:pic>
                </p:oleObj>
              </mc:Fallback>
            </mc:AlternateContent>
          </a:graphicData>
        </a:graphic>
      </p:graphicFrame>
      <p:sp>
        <p:nvSpPr>
          <p:cNvPr id="15" name="Down Arrow 14"/>
          <p:cNvSpPr/>
          <p:nvPr/>
        </p:nvSpPr>
        <p:spPr bwMode="auto">
          <a:xfrm rot="16200000">
            <a:off x="4713111" y="3264949"/>
            <a:ext cx="309200" cy="442601"/>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 name="TextBox 15"/>
          <p:cNvSpPr txBox="1"/>
          <p:nvPr/>
        </p:nvSpPr>
        <p:spPr>
          <a:xfrm>
            <a:off x="5520021" y="3796915"/>
            <a:ext cx="949299" cy="338554"/>
          </a:xfrm>
          <a:prstGeom prst="rect">
            <a:avLst/>
          </a:prstGeom>
          <a:noFill/>
        </p:spPr>
        <p:txBody>
          <a:bodyPr wrap="none" rtlCol="0">
            <a:spAutoFit/>
          </a:bodyPr>
          <a:lstStyle/>
          <a:p>
            <a:r>
              <a:rPr lang="en-US" sz="1600" dirty="0" smtClean="0"/>
              <a:t>Subtract</a:t>
            </a:r>
            <a:endParaRPr lang="en-US" sz="1600" dirty="0"/>
          </a:p>
        </p:txBody>
      </p:sp>
      <p:graphicFrame>
        <p:nvGraphicFramePr>
          <p:cNvPr id="17" name="Object 16"/>
          <p:cNvGraphicFramePr>
            <a:graphicFrameLocks noChangeAspect="1"/>
          </p:cNvGraphicFramePr>
          <p:nvPr>
            <p:extLst>
              <p:ext uri="{D42A27DB-BD31-4B8C-83A1-F6EECF244321}">
                <p14:modId xmlns:p14="http://schemas.microsoft.com/office/powerpoint/2010/main" val="1214566439"/>
              </p:ext>
            </p:extLst>
          </p:nvPr>
        </p:nvGraphicFramePr>
        <p:xfrm>
          <a:off x="1514475" y="4302125"/>
          <a:ext cx="3835400" cy="431800"/>
        </p:xfrm>
        <a:graphic>
          <a:graphicData uri="http://schemas.openxmlformats.org/presentationml/2006/ole">
            <mc:AlternateContent xmlns:mc="http://schemas.openxmlformats.org/markup-compatibility/2006">
              <mc:Choice xmlns:v="urn:schemas-microsoft-com:vml" Requires="v">
                <p:oleObj spid="_x0000_s53522" name="Equation" r:id="rId15" imgW="3835080" imgH="431640" progId="Equation.DSMT4">
                  <p:embed/>
                </p:oleObj>
              </mc:Choice>
              <mc:Fallback>
                <p:oleObj name="Equation" r:id="rId15" imgW="3835080" imgH="431640" progId="Equation.DSMT4">
                  <p:embed/>
                  <p:pic>
                    <p:nvPicPr>
                      <p:cNvPr id="0" name=""/>
                      <p:cNvPicPr/>
                      <p:nvPr/>
                    </p:nvPicPr>
                    <p:blipFill>
                      <a:blip r:embed="rId16"/>
                      <a:stretch>
                        <a:fillRect/>
                      </a:stretch>
                    </p:blipFill>
                    <p:spPr>
                      <a:xfrm>
                        <a:off x="1514475" y="4302125"/>
                        <a:ext cx="3835400" cy="431800"/>
                      </a:xfrm>
                      <a:prstGeom prst="rect">
                        <a:avLst/>
                      </a:prstGeom>
                    </p:spPr>
                  </p:pic>
                </p:oleObj>
              </mc:Fallback>
            </mc:AlternateContent>
          </a:graphicData>
        </a:graphic>
      </p:graphicFrame>
      <p:sp>
        <p:nvSpPr>
          <p:cNvPr id="19" name="TextBox 18"/>
          <p:cNvSpPr txBox="1"/>
          <p:nvPr/>
        </p:nvSpPr>
        <p:spPr>
          <a:xfrm>
            <a:off x="5632373" y="4340211"/>
            <a:ext cx="3227165" cy="307777"/>
          </a:xfrm>
          <a:prstGeom prst="rect">
            <a:avLst/>
          </a:prstGeom>
          <a:noFill/>
        </p:spPr>
        <p:txBody>
          <a:bodyPr wrap="none" rtlCol="0">
            <a:spAutoFit/>
          </a:bodyPr>
          <a:lstStyle/>
          <a:p>
            <a:r>
              <a:rPr lang="en-US" sz="1400" dirty="0" smtClean="0"/>
              <a:t>Integrate over </a:t>
            </a:r>
            <a:r>
              <a:rPr lang="en-US" sz="1400" dirty="0" err="1" smtClean="0"/>
              <a:t>dxdy</a:t>
            </a:r>
            <a:r>
              <a:rPr lang="en-US" sz="1400" dirty="0" smtClean="0"/>
              <a:t> –use orthogonality</a:t>
            </a:r>
            <a:endParaRPr lang="en-US" sz="1400" dirty="0"/>
          </a:p>
        </p:txBody>
      </p:sp>
      <p:sp>
        <p:nvSpPr>
          <p:cNvPr id="20" name="Down Arrow 19"/>
          <p:cNvSpPr/>
          <p:nvPr/>
        </p:nvSpPr>
        <p:spPr bwMode="auto">
          <a:xfrm rot="2791887">
            <a:off x="4897275" y="3971122"/>
            <a:ext cx="309200" cy="442601"/>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21" name="Object 20"/>
          <p:cNvGraphicFramePr>
            <a:graphicFrameLocks noChangeAspect="1"/>
          </p:cNvGraphicFramePr>
          <p:nvPr>
            <p:extLst>
              <p:ext uri="{D42A27DB-BD31-4B8C-83A1-F6EECF244321}">
                <p14:modId xmlns:p14="http://schemas.microsoft.com/office/powerpoint/2010/main" val="3804331737"/>
              </p:ext>
            </p:extLst>
          </p:nvPr>
        </p:nvGraphicFramePr>
        <p:xfrm>
          <a:off x="242277" y="4998235"/>
          <a:ext cx="4229100" cy="584200"/>
        </p:xfrm>
        <a:graphic>
          <a:graphicData uri="http://schemas.openxmlformats.org/presentationml/2006/ole">
            <mc:AlternateContent xmlns:mc="http://schemas.openxmlformats.org/markup-compatibility/2006">
              <mc:Choice xmlns:v="urn:schemas-microsoft-com:vml" Requires="v">
                <p:oleObj spid="_x0000_s53523" name="Equation" r:id="rId17" imgW="4228920" imgH="583920" progId="Equation.DSMT4">
                  <p:embed/>
                </p:oleObj>
              </mc:Choice>
              <mc:Fallback>
                <p:oleObj name="Equation" r:id="rId17" imgW="4228920" imgH="583920" progId="Equation.DSMT4">
                  <p:embed/>
                  <p:pic>
                    <p:nvPicPr>
                      <p:cNvPr id="0" name=""/>
                      <p:cNvPicPr/>
                      <p:nvPr/>
                    </p:nvPicPr>
                    <p:blipFill>
                      <a:blip r:embed="rId18"/>
                      <a:stretch>
                        <a:fillRect/>
                      </a:stretch>
                    </p:blipFill>
                    <p:spPr>
                      <a:xfrm>
                        <a:off x="242277" y="4998235"/>
                        <a:ext cx="4229100" cy="584200"/>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726973540"/>
              </p:ext>
            </p:extLst>
          </p:nvPr>
        </p:nvGraphicFramePr>
        <p:xfrm>
          <a:off x="4548188" y="4972050"/>
          <a:ext cx="4483100" cy="558800"/>
        </p:xfrm>
        <a:graphic>
          <a:graphicData uri="http://schemas.openxmlformats.org/presentationml/2006/ole">
            <mc:AlternateContent xmlns:mc="http://schemas.openxmlformats.org/markup-compatibility/2006">
              <mc:Choice xmlns:v="urn:schemas-microsoft-com:vml" Requires="v">
                <p:oleObj spid="_x0000_s53524" name="Equation" r:id="rId19" imgW="4483080" imgH="558720" progId="Equation.DSMT4">
                  <p:embed/>
                </p:oleObj>
              </mc:Choice>
              <mc:Fallback>
                <p:oleObj name="Equation" r:id="rId19" imgW="4483080" imgH="558720" progId="Equation.DSMT4">
                  <p:embed/>
                  <p:pic>
                    <p:nvPicPr>
                      <p:cNvPr id="0" name=""/>
                      <p:cNvPicPr/>
                      <p:nvPr/>
                    </p:nvPicPr>
                    <p:blipFill>
                      <a:blip r:embed="rId20"/>
                      <a:stretch>
                        <a:fillRect/>
                      </a:stretch>
                    </p:blipFill>
                    <p:spPr>
                      <a:xfrm>
                        <a:off x="4548188" y="4972050"/>
                        <a:ext cx="4483100" cy="558800"/>
                      </a:xfrm>
                      <a:prstGeom prst="rect">
                        <a:avLst/>
                      </a:prstGeom>
                    </p:spPr>
                  </p:pic>
                </p:oleObj>
              </mc:Fallback>
            </mc:AlternateContent>
          </a:graphicData>
        </a:graphic>
      </p:graphicFrame>
      <p:sp>
        <p:nvSpPr>
          <p:cNvPr id="24" name="TextBox 23"/>
          <p:cNvSpPr txBox="1"/>
          <p:nvPr/>
        </p:nvSpPr>
        <p:spPr>
          <a:xfrm>
            <a:off x="174730" y="5770339"/>
            <a:ext cx="822661" cy="338554"/>
          </a:xfrm>
          <a:prstGeom prst="rect">
            <a:avLst/>
          </a:prstGeom>
          <a:noFill/>
        </p:spPr>
        <p:txBody>
          <a:bodyPr wrap="none" rtlCol="0">
            <a:spAutoFit/>
          </a:bodyPr>
          <a:lstStyle/>
          <a:p>
            <a:r>
              <a:rPr lang="en-US" sz="1600" dirty="0" smtClean="0"/>
              <a:t>And so</a:t>
            </a:r>
            <a:endParaRPr lang="en-US" sz="1600" dirty="0"/>
          </a:p>
        </p:txBody>
      </p:sp>
      <p:graphicFrame>
        <p:nvGraphicFramePr>
          <p:cNvPr id="25" name="Object 24"/>
          <p:cNvGraphicFramePr>
            <a:graphicFrameLocks noChangeAspect="1"/>
          </p:cNvGraphicFramePr>
          <p:nvPr>
            <p:extLst>
              <p:ext uri="{D42A27DB-BD31-4B8C-83A1-F6EECF244321}">
                <p14:modId xmlns:p14="http://schemas.microsoft.com/office/powerpoint/2010/main" val="3159650694"/>
              </p:ext>
            </p:extLst>
          </p:nvPr>
        </p:nvGraphicFramePr>
        <p:xfrm>
          <a:off x="1196886" y="5663385"/>
          <a:ext cx="1308100" cy="457200"/>
        </p:xfrm>
        <a:graphic>
          <a:graphicData uri="http://schemas.openxmlformats.org/presentationml/2006/ole">
            <mc:AlternateContent xmlns:mc="http://schemas.openxmlformats.org/markup-compatibility/2006">
              <mc:Choice xmlns:v="urn:schemas-microsoft-com:vml" Requires="v">
                <p:oleObj spid="_x0000_s53525" name="Equation" r:id="rId21" imgW="1307880" imgH="457200" progId="Equation.DSMT4">
                  <p:embed/>
                </p:oleObj>
              </mc:Choice>
              <mc:Fallback>
                <p:oleObj name="Equation" r:id="rId21" imgW="1307880" imgH="457200" progId="Equation.DSMT4">
                  <p:embed/>
                  <p:pic>
                    <p:nvPicPr>
                      <p:cNvPr id="0" name=""/>
                      <p:cNvPicPr/>
                      <p:nvPr/>
                    </p:nvPicPr>
                    <p:blipFill>
                      <a:blip r:embed="rId22"/>
                      <a:stretch>
                        <a:fillRect/>
                      </a:stretch>
                    </p:blipFill>
                    <p:spPr>
                      <a:xfrm>
                        <a:off x="1196886" y="5663385"/>
                        <a:ext cx="1308100" cy="457200"/>
                      </a:xfrm>
                      <a:prstGeom prst="rect">
                        <a:avLst/>
                      </a:prstGeom>
                    </p:spPr>
                  </p:pic>
                </p:oleObj>
              </mc:Fallback>
            </mc:AlternateContent>
          </a:graphicData>
        </a:graphic>
      </p:graphicFrame>
      <p:sp>
        <p:nvSpPr>
          <p:cNvPr id="26" name="TextBox 25"/>
          <p:cNvSpPr txBox="1"/>
          <p:nvPr/>
        </p:nvSpPr>
        <p:spPr>
          <a:xfrm>
            <a:off x="2685336" y="5705714"/>
            <a:ext cx="2339102" cy="338554"/>
          </a:xfrm>
          <a:prstGeom prst="rect">
            <a:avLst/>
          </a:prstGeom>
          <a:noFill/>
        </p:spPr>
        <p:txBody>
          <a:bodyPr wrap="none" rtlCol="0">
            <a:spAutoFit/>
          </a:bodyPr>
          <a:lstStyle/>
          <a:p>
            <a:r>
              <a:rPr lang="en-US" sz="1600" dirty="0" smtClean="0"/>
              <a:t>Characteristic equation </a:t>
            </a:r>
            <a:endParaRPr lang="en-US" sz="1600" dirty="0"/>
          </a:p>
        </p:txBody>
      </p:sp>
      <p:graphicFrame>
        <p:nvGraphicFramePr>
          <p:cNvPr id="27" name="Object 26"/>
          <p:cNvGraphicFramePr>
            <a:graphicFrameLocks noChangeAspect="1"/>
          </p:cNvGraphicFramePr>
          <p:nvPr>
            <p:extLst>
              <p:ext uri="{D42A27DB-BD31-4B8C-83A1-F6EECF244321}">
                <p14:modId xmlns:p14="http://schemas.microsoft.com/office/powerpoint/2010/main" val="2674255290"/>
              </p:ext>
            </p:extLst>
          </p:nvPr>
        </p:nvGraphicFramePr>
        <p:xfrm>
          <a:off x="4953847" y="5766904"/>
          <a:ext cx="1549400" cy="241300"/>
        </p:xfrm>
        <a:graphic>
          <a:graphicData uri="http://schemas.openxmlformats.org/presentationml/2006/ole">
            <mc:AlternateContent xmlns:mc="http://schemas.openxmlformats.org/markup-compatibility/2006">
              <mc:Choice xmlns:v="urn:schemas-microsoft-com:vml" Requires="v">
                <p:oleObj spid="_x0000_s53526" name="Equation" r:id="rId23" imgW="1549080" imgH="241200" progId="Equation.DSMT4">
                  <p:embed/>
                </p:oleObj>
              </mc:Choice>
              <mc:Fallback>
                <p:oleObj name="Equation" r:id="rId23" imgW="1549080" imgH="241200" progId="Equation.DSMT4">
                  <p:embed/>
                  <p:pic>
                    <p:nvPicPr>
                      <p:cNvPr id="0" name=""/>
                      <p:cNvPicPr/>
                      <p:nvPr/>
                    </p:nvPicPr>
                    <p:blipFill>
                      <a:blip r:embed="rId24"/>
                      <a:stretch>
                        <a:fillRect/>
                      </a:stretch>
                    </p:blipFill>
                    <p:spPr>
                      <a:xfrm>
                        <a:off x="4953847" y="5766904"/>
                        <a:ext cx="1549400" cy="24130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1014922961"/>
              </p:ext>
            </p:extLst>
          </p:nvPr>
        </p:nvGraphicFramePr>
        <p:xfrm>
          <a:off x="6655353" y="5734262"/>
          <a:ext cx="1816100" cy="241300"/>
        </p:xfrm>
        <a:graphic>
          <a:graphicData uri="http://schemas.openxmlformats.org/presentationml/2006/ole">
            <mc:AlternateContent xmlns:mc="http://schemas.openxmlformats.org/markup-compatibility/2006">
              <mc:Choice xmlns:v="urn:schemas-microsoft-com:vml" Requires="v">
                <p:oleObj spid="_x0000_s53527" name="Equation" r:id="rId25" imgW="1815840" imgH="241200" progId="Equation.DSMT4">
                  <p:embed/>
                </p:oleObj>
              </mc:Choice>
              <mc:Fallback>
                <p:oleObj name="Equation" r:id="rId25" imgW="1815840" imgH="241200" progId="Equation.DSMT4">
                  <p:embed/>
                  <p:pic>
                    <p:nvPicPr>
                      <p:cNvPr id="0" name=""/>
                      <p:cNvPicPr/>
                      <p:nvPr/>
                    </p:nvPicPr>
                    <p:blipFill>
                      <a:blip r:embed="rId26"/>
                      <a:stretch>
                        <a:fillRect/>
                      </a:stretch>
                    </p:blipFill>
                    <p:spPr>
                      <a:xfrm>
                        <a:off x="6655353" y="5734262"/>
                        <a:ext cx="1816100" cy="241300"/>
                      </a:xfrm>
                      <a:prstGeom prst="rect">
                        <a:avLst/>
                      </a:prstGeom>
                    </p:spPr>
                  </p:pic>
                </p:oleObj>
              </mc:Fallback>
            </mc:AlternateContent>
          </a:graphicData>
        </a:graphic>
      </p:graphicFrame>
      <p:grpSp>
        <p:nvGrpSpPr>
          <p:cNvPr id="111" name="Group 110"/>
          <p:cNvGrpSpPr/>
          <p:nvPr/>
        </p:nvGrpSpPr>
        <p:grpSpPr>
          <a:xfrm>
            <a:off x="233371" y="6245225"/>
            <a:ext cx="2947502" cy="508000"/>
            <a:chOff x="233371" y="6245225"/>
            <a:chExt cx="2947502" cy="508000"/>
          </a:xfrm>
        </p:grpSpPr>
        <p:sp>
          <p:nvSpPr>
            <p:cNvPr id="29" name="TextBox 28"/>
            <p:cNvSpPr txBox="1"/>
            <p:nvPr/>
          </p:nvSpPr>
          <p:spPr>
            <a:xfrm>
              <a:off x="233371" y="6350000"/>
              <a:ext cx="923651" cy="338554"/>
            </a:xfrm>
            <a:prstGeom prst="rect">
              <a:avLst/>
            </a:prstGeom>
            <a:noFill/>
          </p:spPr>
          <p:txBody>
            <a:bodyPr wrap="none" rtlCol="0">
              <a:spAutoFit/>
            </a:bodyPr>
            <a:lstStyle/>
            <a:p>
              <a:r>
                <a:rPr lang="en-US" sz="1600" dirty="0" smtClean="0"/>
                <a:t>Solution</a:t>
              </a:r>
              <a:endParaRPr lang="en-US" sz="1600" dirty="0"/>
            </a:p>
          </p:txBody>
        </p:sp>
        <p:graphicFrame>
          <p:nvGraphicFramePr>
            <p:cNvPr id="30" name="Object 29"/>
            <p:cNvGraphicFramePr>
              <a:graphicFrameLocks noChangeAspect="1"/>
            </p:cNvGraphicFramePr>
            <p:nvPr>
              <p:extLst>
                <p:ext uri="{D42A27DB-BD31-4B8C-83A1-F6EECF244321}">
                  <p14:modId xmlns:p14="http://schemas.microsoft.com/office/powerpoint/2010/main" val="1864106722"/>
                </p:ext>
              </p:extLst>
            </p:nvPr>
          </p:nvGraphicFramePr>
          <p:xfrm>
            <a:off x="1161573" y="6245225"/>
            <a:ext cx="2019300" cy="508000"/>
          </p:xfrm>
          <a:graphic>
            <a:graphicData uri="http://schemas.openxmlformats.org/presentationml/2006/ole">
              <mc:AlternateContent xmlns:mc="http://schemas.openxmlformats.org/markup-compatibility/2006">
                <mc:Choice xmlns:v="urn:schemas-microsoft-com:vml" Requires="v">
                  <p:oleObj spid="_x0000_s53528" name="Equation" r:id="rId27" imgW="2019240" imgH="507960" progId="Equation.DSMT4">
                    <p:embed/>
                  </p:oleObj>
                </mc:Choice>
                <mc:Fallback>
                  <p:oleObj name="Equation" r:id="rId27" imgW="2019240" imgH="507960" progId="Equation.DSMT4">
                    <p:embed/>
                    <p:pic>
                      <p:nvPicPr>
                        <p:cNvPr id="0" name=""/>
                        <p:cNvPicPr/>
                        <p:nvPr/>
                      </p:nvPicPr>
                      <p:blipFill>
                        <a:blip r:embed="rId28"/>
                        <a:stretch>
                          <a:fillRect/>
                        </a:stretch>
                      </p:blipFill>
                      <p:spPr>
                        <a:xfrm>
                          <a:off x="1161573" y="6245225"/>
                          <a:ext cx="2019300" cy="508000"/>
                        </a:xfrm>
                        <a:prstGeom prst="rect">
                          <a:avLst/>
                        </a:prstGeom>
                      </p:spPr>
                    </p:pic>
                  </p:oleObj>
                </mc:Fallback>
              </mc:AlternateContent>
            </a:graphicData>
          </a:graphic>
        </p:graphicFrame>
      </p:grpSp>
      <p:grpSp>
        <p:nvGrpSpPr>
          <p:cNvPr id="59" name="Group 58"/>
          <p:cNvGrpSpPr/>
          <p:nvPr/>
        </p:nvGrpSpPr>
        <p:grpSpPr>
          <a:xfrm>
            <a:off x="55432" y="726914"/>
            <a:ext cx="6183447" cy="1285143"/>
            <a:chOff x="55432" y="726914"/>
            <a:chExt cx="6183447" cy="1285143"/>
          </a:xfrm>
        </p:grpSpPr>
        <p:grpSp>
          <p:nvGrpSpPr>
            <p:cNvPr id="32" name="Group 31"/>
            <p:cNvGrpSpPr/>
            <p:nvPr/>
          </p:nvGrpSpPr>
          <p:grpSpPr>
            <a:xfrm>
              <a:off x="55432" y="812960"/>
              <a:ext cx="6183447" cy="1108468"/>
              <a:chOff x="694593" y="1417638"/>
              <a:chExt cx="7139354" cy="1299185"/>
            </a:xfrm>
          </p:grpSpPr>
          <p:sp>
            <p:nvSpPr>
              <p:cNvPr id="51" name="Rectangle 50"/>
              <p:cNvSpPr/>
              <p:nvPr/>
            </p:nvSpPr>
            <p:spPr bwMode="auto">
              <a:xfrm>
                <a:off x="694593" y="1417638"/>
                <a:ext cx="7139354" cy="1299185"/>
              </a:xfrm>
              <a:prstGeom prst="rect">
                <a:avLst/>
              </a:prstGeom>
              <a:solidFill>
                <a:srgbClr val="FFC000">
                  <a:alpha val="2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52" name="Group 51"/>
              <p:cNvGrpSpPr/>
              <p:nvPr/>
            </p:nvGrpSpPr>
            <p:grpSpPr>
              <a:xfrm>
                <a:off x="931985" y="1600200"/>
                <a:ext cx="6688015" cy="901456"/>
                <a:chOff x="931985" y="1600200"/>
                <a:chExt cx="6688015" cy="901456"/>
              </a:xfrm>
              <a:solidFill>
                <a:srgbClr val="92D050">
                  <a:alpha val="84000"/>
                </a:srgbClr>
              </a:solidFill>
            </p:grpSpPr>
            <p:sp>
              <p:nvSpPr>
                <p:cNvPr id="53" name="Rectangle 52"/>
                <p:cNvSpPr/>
                <p:nvPr/>
              </p:nvSpPr>
              <p:spPr bwMode="auto">
                <a:xfrm>
                  <a:off x="931985" y="1600200"/>
                  <a:ext cx="6655777" cy="334108"/>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4" name="Rectangle 53"/>
                <p:cNvSpPr/>
                <p:nvPr/>
              </p:nvSpPr>
              <p:spPr bwMode="auto">
                <a:xfrm>
                  <a:off x="964223" y="2196200"/>
                  <a:ext cx="6655777" cy="30545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cxnSp>
          <p:nvCxnSpPr>
            <p:cNvPr id="33" name="Straight Arrow Connector 32"/>
            <p:cNvCxnSpPr/>
            <p:nvPr/>
          </p:nvCxnSpPr>
          <p:spPr bwMode="auto">
            <a:xfrm>
              <a:off x="522215" y="1692129"/>
              <a:ext cx="438114" cy="7502"/>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cxnSp>
          <p:nvCxnSpPr>
            <p:cNvPr id="34" name="Straight Arrow Connector 33"/>
            <p:cNvCxnSpPr/>
            <p:nvPr/>
          </p:nvCxnSpPr>
          <p:spPr bwMode="auto">
            <a:xfrm>
              <a:off x="522215" y="1152014"/>
              <a:ext cx="601591" cy="0"/>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sp>
          <p:nvSpPr>
            <p:cNvPr id="35" name="TextBox 34"/>
            <p:cNvSpPr txBox="1"/>
            <p:nvPr/>
          </p:nvSpPr>
          <p:spPr>
            <a:xfrm>
              <a:off x="648632" y="859612"/>
              <a:ext cx="348759" cy="315115"/>
            </a:xfrm>
            <a:prstGeom prst="rect">
              <a:avLst/>
            </a:prstGeom>
            <a:noFill/>
          </p:spPr>
          <p:txBody>
            <a:bodyPr wrap="none" rtlCol="0">
              <a:spAutoFit/>
            </a:bodyPr>
            <a:lstStyle/>
            <a:p>
              <a:r>
                <a:rPr lang="el-GR" dirty="0" smtClean="0"/>
                <a:t>β</a:t>
              </a:r>
              <a:r>
                <a:rPr lang="en-US" baseline="-25000" dirty="0" smtClean="0"/>
                <a:t>1</a:t>
              </a:r>
              <a:endParaRPr lang="en-US" dirty="0"/>
            </a:p>
          </p:txBody>
        </p:sp>
        <p:sp>
          <p:nvSpPr>
            <p:cNvPr id="36" name="TextBox 35"/>
            <p:cNvSpPr txBox="1"/>
            <p:nvPr/>
          </p:nvSpPr>
          <p:spPr>
            <a:xfrm>
              <a:off x="633718" y="1384516"/>
              <a:ext cx="348759" cy="315115"/>
            </a:xfrm>
            <a:prstGeom prst="rect">
              <a:avLst/>
            </a:prstGeom>
            <a:noFill/>
          </p:spPr>
          <p:txBody>
            <a:bodyPr wrap="none" rtlCol="0">
              <a:spAutoFit/>
            </a:bodyPr>
            <a:lstStyle/>
            <a:p>
              <a:r>
                <a:rPr lang="el-GR" dirty="0" smtClean="0"/>
                <a:t>β</a:t>
              </a:r>
              <a:r>
                <a:rPr lang="en-US" baseline="-25000" dirty="0"/>
                <a:t>2</a:t>
              </a:r>
              <a:endParaRPr lang="en-US" dirty="0"/>
            </a:p>
          </p:txBody>
        </p:sp>
        <p:sp>
          <p:nvSpPr>
            <p:cNvPr id="37" name="Freeform 52"/>
            <p:cNvSpPr>
              <a:spLocks/>
            </p:cNvSpPr>
            <p:nvPr/>
          </p:nvSpPr>
          <p:spPr bwMode="auto">
            <a:xfrm rot="5400000">
              <a:off x="1203598" y="972122"/>
              <a:ext cx="773985" cy="283570"/>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52"/>
            <p:cNvSpPr>
              <a:spLocks/>
            </p:cNvSpPr>
            <p:nvPr/>
          </p:nvSpPr>
          <p:spPr bwMode="auto">
            <a:xfrm rot="5400000">
              <a:off x="952078" y="1501999"/>
              <a:ext cx="773985" cy="246132"/>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6" name="Group 115"/>
          <p:cNvGrpSpPr/>
          <p:nvPr/>
        </p:nvGrpSpPr>
        <p:grpSpPr>
          <a:xfrm>
            <a:off x="2468295" y="342409"/>
            <a:ext cx="793940" cy="1762161"/>
            <a:chOff x="2468295" y="342409"/>
            <a:chExt cx="793940" cy="1762161"/>
          </a:xfrm>
        </p:grpSpPr>
        <p:cxnSp>
          <p:nvCxnSpPr>
            <p:cNvPr id="39" name="Straight Arrow Connector 38"/>
            <p:cNvCxnSpPr/>
            <p:nvPr/>
          </p:nvCxnSpPr>
          <p:spPr bwMode="auto">
            <a:xfrm flipV="1">
              <a:off x="2468295" y="640747"/>
              <a:ext cx="660636" cy="9276"/>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sp>
          <p:nvSpPr>
            <p:cNvPr id="40" name="TextBox 39"/>
            <p:cNvSpPr txBox="1"/>
            <p:nvPr/>
          </p:nvSpPr>
          <p:spPr>
            <a:xfrm>
              <a:off x="2579798" y="342409"/>
              <a:ext cx="352925" cy="315115"/>
            </a:xfrm>
            <a:prstGeom prst="rect">
              <a:avLst/>
            </a:prstGeom>
            <a:noFill/>
          </p:spPr>
          <p:txBody>
            <a:bodyPr wrap="none" rtlCol="0">
              <a:spAutoFit/>
            </a:bodyPr>
            <a:lstStyle/>
            <a:p>
              <a:r>
                <a:rPr lang="el-GR" dirty="0" smtClean="0"/>
                <a:t>β</a:t>
              </a:r>
              <a:r>
                <a:rPr lang="en-US" baseline="-25000" dirty="0" smtClean="0"/>
                <a:t>+</a:t>
              </a:r>
              <a:endParaRPr lang="en-US" dirty="0"/>
            </a:p>
          </p:txBody>
        </p:sp>
        <p:grpSp>
          <p:nvGrpSpPr>
            <p:cNvPr id="43" name="Group 42"/>
            <p:cNvGrpSpPr/>
            <p:nvPr/>
          </p:nvGrpSpPr>
          <p:grpSpPr>
            <a:xfrm rot="5400000" flipH="1">
              <a:off x="2152294" y="994628"/>
              <a:ext cx="1462634" cy="757249"/>
              <a:chOff x="2673351" y="1960563"/>
              <a:chExt cx="3965575" cy="1395412"/>
            </a:xfrm>
          </p:grpSpPr>
          <p:sp>
            <p:nvSpPr>
              <p:cNvPr id="48" name="Freeform 81"/>
              <p:cNvSpPr>
                <a:spLocks/>
              </p:cNvSpPr>
              <p:nvPr/>
            </p:nvSpPr>
            <p:spPr bwMode="auto">
              <a:xfrm>
                <a:off x="2673351" y="2654300"/>
                <a:ext cx="1671638" cy="701675"/>
              </a:xfrm>
              <a:custGeom>
                <a:avLst/>
                <a:gdLst/>
                <a:ahLst/>
                <a:cxnLst>
                  <a:cxn ang="0">
                    <a:pos x="15" y="442"/>
                  </a:cxn>
                  <a:cxn ang="0">
                    <a:pos x="40" y="442"/>
                  </a:cxn>
                  <a:cxn ang="0">
                    <a:pos x="65" y="442"/>
                  </a:cxn>
                  <a:cxn ang="0">
                    <a:pos x="90" y="437"/>
                  </a:cxn>
                  <a:cxn ang="0">
                    <a:pos x="114" y="437"/>
                  </a:cxn>
                  <a:cxn ang="0">
                    <a:pos x="139" y="437"/>
                  </a:cxn>
                  <a:cxn ang="0">
                    <a:pos x="164" y="432"/>
                  </a:cxn>
                  <a:cxn ang="0">
                    <a:pos x="189" y="432"/>
                  </a:cxn>
                  <a:cxn ang="0">
                    <a:pos x="214" y="427"/>
                  </a:cxn>
                  <a:cxn ang="0">
                    <a:pos x="239" y="427"/>
                  </a:cxn>
                  <a:cxn ang="0">
                    <a:pos x="263" y="422"/>
                  </a:cxn>
                  <a:cxn ang="0">
                    <a:pos x="288" y="417"/>
                  </a:cxn>
                  <a:cxn ang="0">
                    <a:pos x="313" y="412"/>
                  </a:cxn>
                  <a:cxn ang="0">
                    <a:pos x="338" y="407"/>
                  </a:cxn>
                  <a:cxn ang="0">
                    <a:pos x="363" y="397"/>
                  </a:cxn>
                  <a:cxn ang="0">
                    <a:pos x="388" y="387"/>
                  </a:cxn>
                  <a:cxn ang="0">
                    <a:pos x="412" y="372"/>
                  </a:cxn>
                  <a:cxn ang="0">
                    <a:pos x="437" y="362"/>
                  </a:cxn>
                  <a:cxn ang="0">
                    <a:pos x="462" y="343"/>
                  </a:cxn>
                  <a:cxn ang="0">
                    <a:pos x="487" y="323"/>
                  </a:cxn>
                  <a:cxn ang="0">
                    <a:pos x="512" y="298"/>
                  </a:cxn>
                  <a:cxn ang="0">
                    <a:pos x="536" y="263"/>
                  </a:cxn>
                  <a:cxn ang="0">
                    <a:pos x="566" y="228"/>
                  </a:cxn>
                  <a:cxn ang="0">
                    <a:pos x="591" y="189"/>
                  </a:cxn>
                  <a:cxn ang="0">
                    <a:pos x="616" y="159"/>
                  </a:cxn>
                  <a:cxn ang="0">
                    <a:pos x="641" y="124"/>
                  </a:cxn>
                  <a:cxn ang="0">
                    <a:pos x="666" y="99"/>
                  </a:cxn>
                  <a:cxn ang="0">
                    <a:pos x="690" y="74"/>
                  </a:cxn>
                  <a:cxn ang="0">
                    <a:pos x="715" y="50"/>
                  </a:cxn>
                  <a:cxn ang="0">
                    <a:pos x="740" y="35"/>
                  </a:cxn>
                  <a:cxn ang="0">
                    <a:pos x="765" y="20"/>
                  </a:cxn>
                  <a:cxn ang="0">
                    <a:pos x="790" y="10"/>
                  </a:cxn>
                  <a:cxn ang="0">
                    <a:pos x="815" y="5"/>
                  </a:cxn>
                  <a:cxn ang="0">
                    <a:pos x="839" y="0"/>
                  </a:cxn>
                  <a:cxn ang="0">
                    <a:pos x="864" y="0"/>
                  </a:cxn>
                  <a:cxn ang="0">
                    <a:pos x="889" y="5"/>
                  </a:cxn>
                  <a:cxn ang="0">
                    <a:pos x="914" y="15"/>
                  </a:cxn>
                  <a:cxn ang="0">
                    <a:pos x="939" y="30"/>
                  </a:cxn>
                  <a:cxn ang="0">
                    <a:pos x="964" y="50"/>
                  </a:cxn>
                  <a:cxn ang="0">
                    <a:pos x="988" y="69"/>
                  </a:cxn>
                  <a:cxn ang="0">
                    <a:pos x="1013" y="89"/>
                  </a:cxn>
                  <a:cxn ang="0">
                    <a:pos x="1038" y="119"/>
                  </a:cxn>
                </a:cxnLst>
                <a:rect l="0" t="0" r="r" b="b"/>
                <a:pathLst>
                  <a:path w="1053" h="442">
                    <a:moveTo>
                      <a:pt x="0" y="442"/>
                    </a:moveTo>
                    <a:lnTo>
                      <a:pt x="5" y="442"/>
                    </a:lnTo>
                    <a:lnTo>
                      <a:pt x="15" y="442"/>
                    </a:lnTo>
                    <a:lnTo>
                      <a:pt x="25" y="442"/>
                    </a:lnTo>
                    <a:lnTo>
                      <a:pt x="30" y="442"/>
                    </a:lnTo>
                    <a:lnTo>
                      <a:pt x="40" y="442"/>
                    </a:lnTo>
                    <a:lnTo>
                      <a:pt x="50" y="442"/>
                    </a:lnTo>
                    <a:lnTo>
                      <a:pt x="55" y="442"/>
                    </a:lnTo>
                    <a:lnTo>
                      <a:pt x="65" y="442"/>
                    </a:lnTo>
                    <a:lnTo>
                      <a:pt x="75" y="437"/>
                    </a:lnTo>
                    <a:lnTo>
                      <a:pt x="80" y="437"/>
                    </a:lnTo>
                    <a:lnTo>
                      <a:pt x="90" y="437"/>
                    </a:lnTo>
                    <a:lnTo>
                      <a:pt x="99" y="437"/>
                    </a:lnTo>
                    <a:lnTo>
                      <a:pt x="104" y="437"/>
                    </a:lnTo>
                    <a:lnTo>
                      <a:pt x="114" y="437"/>
                    </a:lnTo>
                    <a:lnTo>
                      <a:pt x="124" y="437"/>
                    </a:lnTo>
                    <a:lnTo>
                      <a:pt x="129" y="437"/>
                    </a:lnTo>
                    <a:lnTo>
                      <a:pt x="139" y="437"/>
                    </a:lnTo>
                    <a:lnTo>
                      <a:pt x="149" y="437"/>
                    </a:lnTo>
                    <a:lnTo>
                      <a:pt x="154" y="437"/>
                    </a:lnTo>
                    <a:lnTo>
                      <a:pt x="164" y="432"/>
                    </a:lnTo>
                    <a:lnTo>
                      <a:pt x="174" y="432"/>
                    </a:lnTo>
                    <a:lnTo>
                      <a:pt x="179" y="432"/>
                    </a:lnTo>
                    <a:lnTo>
                      <a:pt x="189" y="432"/>
                    </a:lnTo>
                    <a:lnTo>
                      <a:pt x="199" y="432"/>
                    </a:lnTo>
                    <a:lnTo>
                      <a:pt x="204" y="432"/>
                    </a:lnTo>
                    <a:lnTo>
                      <a:pt x="214" y="427"/>
                    </a:lnTo>
                    <a:lnTo>
                      <a:pt x="224" y="427"/>
                    </a:lnTo>
                    <a:lnTo>
                      <a:pt x="229" y="427"/>
                    </a:lnTo>
                    <a:lnTo>
                      <a:pt x="239" y="427"/>
                    </a:lnTo>
                    <a:lnTo>
                      <a:pt x="248" y="427"/>
                    </a:lnTo>
                    <a:lnTo>
                      <a:pt x="253" y="422"/>
                    </a:lnTo>
                    <a:lnTo>
                      <a:pt x="263" y="422"/>
                    </a:lnTo>
                    <a:lnTo>
                      <a:pt x="273" y="422"/>
                    </a:lnTo>
                    <a:lnTo>
                      <a:pt x="283" y="417"/>
                    </a:lnTo>
                    <a:lnTo>
                      <a:pt x="288" y="417"/>
                    </a:lnTo>
                    <a:lnTo>
                      <a:pt x="298" y="417"/>
                    </a:lnTo>
                    <a:lnTo>
                      <a:pt x="308" y="412"/>
                    </a:lnTo>
                    <a:lnTo>
                      <a:pt x="313" y="412"/>
                    </a:lnTo>
                    <a:lnTo>
                      <a:pt x="323" y="407"/>
                    </a:lnTo>
                    <a:lnTo>
                      <a:pt x="333" y="407"/>
                    </a:lnTo>
                    <a:lnTo>
                      <a:pt x="338" y="407"/>
                    </a:lnTo>
                    <a:lnTo>
                      <a:pt x="348" y="402"/>
                    </a:lnTo>
                    <a:lnTo>
                      <a:pt x="358" y="397"/>
                    </a:lnTo>
                    <a:lnTo>
                      <a:pt x="363" y="397"/>
                    </a:lnTo>
                    <a:lnTo>
                      <a:pt x="373" y="392"/>
                    </a:lnTo>
                    <a:lnTo>
                      <a:pt x="383" y="392"/>
                    </a:lnTo>
                    <a:lnTo>
                      <a:pt x="388" y="387"/>
                    </a:lnTo>
                    <a:lnTo>
                      <a:pt x="397" y="382"/>
                    </a:lnTo>
                    <a:lnTo>
                      <a:pt x="407" y="377"/>
                    </a:lnTo>
                    <a:lnTo>
                      <a:pt x="412" y="372"/>
                    </a:lnTo>
                    <a:lnTo>
                      <a:pt x="422" y="372"/>
                    </a:lnTo>
                    <a:lnTo>
                      <a:pt x="432" y="367"/>
                    </a:lnTo>
                    <a:lnTo>
                      <a:pt x="437" y="362"/>
                    </a:lnTo>
                    <a:lnTo>
                      <a:pt x="447" y="352"/>
                    </a:lnTo>
                    <a:lnTo>
                      <a:pt x="457" y="347"/>
                    </a:lnTo>
                    <a:lnTo>
                      <a:pt x="462" y="343"/>
                    </a:lnTo>
                    <a:lnTo>
                      <a:pt x="472" y="338"/>
                    </a:lnTo>
                    <a:lnTo>
                      <a:pt x="482" y="328"/>
                    </a:lnTo>
                    <a:lnTo>
                      <a:pt x="487" y="323"/>
                    </a:lnTo>
                    <a:lnTo>
                      <a:pt x="497" y="313"/>
                    </a:lnTo>
                    <a:lnTo>
                      <a:pt x="507" y="303"/>
                    </a:lnTo>
                    <a:lnTo>
                      <a:pt x="512" y="298"/>
                    </a:lnTo>
                    <a:lnTo>
                      <a:pt x="522" y="288"/>
                    </a:lnTo>
                    <a:lnTo>
                      <a:pt x="532" y="278"/>
                    </a:lnTo>
                    <a:lnTo>
                      <a:pt x="536" y="263"/>
                    </a:lnTo>
                    <a:lnTo>
                      <a:pt x="546" y="253"/>
                    </a:lnTo>
                    <a:lnTo>
                      <a:pt x="556" y="238"/>
                    </a:lnTo>
                    <a:lnTo>
                      <a:pt x="566" y="228"/>
                    </a:lnTo>
                    <a:lnTo>
                      <a:pt x="571" y="213"/>
                    </a:lnTo>
                    <a:lnTo>
                      <a:pt x="581" y="203"/>
                    </a:lnTo>
                    <a:lnTo>
                      <a:pt x="591" y="189"/>
                    </a:lnTo>
                    <a:lnTo>
                      <a:pt x="596" y="179"/>
                    </a:lnTo>
                    <a:lnTo>
                      <a:pt x="606" y="169"/>
                    </a:lnTo>
                    <a:lnTo>
                      <a:pt x="616" y="159"/>
                    </a:lnTo>
                    <a:lnTo>
                      <a:pt x="621" y="144"/>
                    </a:lnTo>
                    <a:lnTo>
                      <a:pt x="631" y="134"/>
                    </a:lnTo>
                    <a:lnTo>
                      <a:pt x="641" y="124"/>
                    </a:lnTo>
                    <a:lnTo>
                      <a:pt x="646" y="114"/>
                    </a:lnTo>
                    <a:lnTo>
                      <a:pt x="656" y="104"/>
                    </a:lnTo>
                    <a:lnTo>
                      <a:pt x="666" y="99"/>
                    </a:lnTo>
                    <a:lnTo>
                      <a:pt x="671" y="89"/>
                    </a:lnTo>
                    <a:lnTo>
                      <a:pt x="681" y="79"/>
                    </a:lnTo>
                    <a:lnTo>
                      <a:pt x="690" y="74"/>
                    </a:lnTo>
                    <a:lnTo>
                      <a:pt x="695" y="64"/>
                    </a:lnTo>
                    <a:lnTo>
                      <a:pt x="705" y="60"/>
                    </a:lnTo>
                    <a:lnTo>
                      <a:pt x="715" y="50"/>
                    </a:lnTo>
                    <a:lnTo>
                      <a:pt x="720" y="45"/>
                    </a:lnTo>
                    <a:lnTo>
                      <a:pt x="730" y="40"/>
                    </a:lnTo>
                    <a:lnTo>
                      <a:pt x="740" y="35"/>
                    </a:lnTo>
                    <a:lnTo>
                      <a:pt x="745" y="30"/>
                    </a:lnTo>
                    <a:lnTo>
                      <a:pt x="755" y="25"/>
                    </a:lnTo>
                    <a:lnTo>
                      <a:pt x="765" y="20"/>
                    </a:lnTo>
                    <a:lnTo>
                      <a:pt x="770" y="15"/>
                    </a:lnTo>
                    <a:lnTo>
                      <a:pt x="780" y="15"/>
                    </a:lnTo>
                    <a:lnTo>
                      <a:pt x="790" y="10"/>
                    </a:lnTo>
                    <a:lnTo>
                      <a:pt x="795" y="10"/>
                    </a:lnTo>
                    <a:lnTo>
                      <a:pt x="805" y="5"/>
                    </a:lnTo>
                    <a:lnTo>
                      <a:pt x="815" y="5"/>
                    </a:lnTo>
                    <a:lnTo>
                      <a:pt x="820" y="5"/>
                    </a:lnTo>
                    <a:lnTo>
                      <a:pt x="829" y="0"/>
                    </a:lnTo>
                    <a:lnTo>
                      <a:pt x="839" y="0"/>
                    </a:lnTo>
                    <a:lnTo>
                      <a:pt x="849" y="0"/>
                    </a:lnTo>
                    <a:lnTo>
                      <a:pt x="854" y="0"/>
                    </a:lnTo>
                    <a:lnTo>
                      <a:pt x="864" y="0"/>
                    </a:lnTo>
                    <a:lnTo>
                      <a:pt x="874" y="5"/>
                    </a:lnTo>
                    <a:lnTo>
                      <a:pt x="879" y="5"/>
                    </a:lnTo>
                    <a:lnTo>
                      <a:pt x="889" y="5"/>
                    </a:lnTo>
                    <a:lnTo>
                      <a:pt x="899" y="10"/>
                    </a:lnTo>
                    <a:lnTo>
                      <a:pt x="904" y="15"/>
                    </a:lnTo>
                    <a:lnTo>
                      <a:pt x="914" y="15"/>
                    </a:lnTo>
                    <a:lnTo>
                      <a:pt x="924" y="20"/>
                    </a:lnTo>
                    <a:lnTo>
                      <a:pt x="929" y="25"/>
                    </a:lnTo>
                    <a:lnTo>
                      <a:pt x="939" y="30"/>
                    </a:lnTo>
                    <a:lnTo>
                      <a:pt x="949" y="35"/>
                    </a:lnTo>
                    <a:lnTo>
                      <a:pt x="954" y="40"/>
                    </a:lnTo>
                    <a:lnTo>
                      <a:pt x="964" y="50"/>
                    </a:lnTo>
                    <a:lnTo>
                      <a:pt x="974" y="55"/>
                    </a:lnTo>
                    <a:lnTo>
                      <a:pt x="978" y="60"/>
                    </a:lnTo>
                    <a:lnTo>
                      <a:pt x="988" y="69"/>
                    </a:lnTo>
                    <a:lnTo>
                      <a:pt x="998" y="74"/>
                    </a:lnTo>
                    <a:lnTo>
                      <a:pt x="1003" y="84"/>
                    </a:lnTo>
                    <a:lnTo>
                      <a:pt x="1013" y="89"/>
                    </a:lnTo>
                    <a:lnTo>
                      <a:pt x="1023" y="99"/>
                    </a:lnTo>
                    <a:lnTo>
                      <a:pt x="1028" y="109"/>
                    </a:lnTo>
                    <a:lnTo>
                      <a:pt x="1038" y="119"/>
                    </a:lnTo>
                    <a:lnTo>
                      <a:pt x="1048" y="124"/>
                    </a:lnTo>
                    <a:lnTo>
                      <a:pt x="1053" y="134"/>
                    </a:lnTo>
                  </a:path>
                </a:pathLst>
              </a:custGeom>
              <a:noFill/>
              <a:ln w="317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82"/>
              <p:cNvSpPr>
                <a:spLocks/>
              </p:cNvSpPr>
              <p:nvPr/>
            </p:nvSpPr>
            <p:spPr bwMode="auto">
              <a:xfrm>
                <a:off x="4344988" y="1960563"/>
                <a:ext cx="1679575" cy="1230313"/>
              </a:xfrm>
              <a:custGeom>
                <a:avLst/>
                <a:gdLst/>
                <a:ahLst/>
                <a:cxnLst>
                  <a:cxn ang="0">
                    <a:pos x="20" y="591"/>
                  </a:cxn>
                  <a:cxn ang="0">
                    <a:pos x="45" y="621"/>
                  </a:cxn>
                  <a:cxn ang="0">
                    <a:pos x="70" y="645"/>
                  </a:cxn>
                  <a:cxn ang="0">
                    <a:pos x="94" y="665"/>
                  </a:cxn>
                  <a:cxn ang="0">
                    <a:pos x="119" y="680"/>
                  </a:cxn>
                  <a:cxn ang="0">
                    <a:pos x="144" y="685"/>
                  </a:cxn>
                  <a:cxn ang="0">
                    <a:pos x="169" y="680"/>
                  </a:cxn>
                  <a:cxn ang="0">
                    <a:pos x="194" y="670"/>
                  </a:cxn>
                  <a:cxn ang="0">
                    <a:pos x="218" y="655"/>
                  </a:cxn>
                  <a:cxn ang="0">
                    <a:pos x="243" y="631"/>
                  </a:cxn>
                  <a:cxn ang="0">
                    <a:pos x="268" y="596"/>
                  </a:cxn>
                  <a:cxn ang="0">
                    <a:pos x="293" y="551"/>
                  </a:cxn>
                  <a:cxn ang="0">
                    <a:pos x="318" y="497"/>
                  </a:cxn>
                  <a:cxn ang="0">
                    <a:pos x="343" y="427"/>
                  </a:cxn>
                  <a:cxn ang="0">
                    <a:pos x="367" y="357"/>
                  </a:cxn>
                  <a:cxn ang="0">
                    <a:pos x="392" y="293"/>
                  </a:cxn>
                  <a:cxn ang="0">
                    <a:pos x="417" y="228"/>
                  </a:cxn>
                  <a:cxn ang="0">
                    <a:pos x="442" y="174"/>
                  </a:cxn>
                  <a:cxn ang="0">
                    <a:pos x="467" y="129"/>
                  </a:cxn>
                  <a:cxn ang="0">
                    <a:pos x="492" y="89"/>
                  </a:cxn>
                  <a:cxn ang="0">
                    <a:pos x="516" y="55"/>
                  </a:cxn>
                  <a:cxn ang="0">
                    <a:pos x="541" y="30"/>
                  </a:cxn>
                  <a:cxn ang="0">
                    <a:pos x="566" y="10"/>
                  </a:cxn>
                  <a:cxn ang="0">
                    <a:pos x="591" y="0"/>
                  </a:cxn>
                  <a:cxn ang="0">
                    <a:pos x="621" y="0"/>
                  </a:cxn>
                  <a:cxn ang="0">
                    <a:pos x="646" y="10"/>
                  </a:cxn>
                  <a:cxn ang="0">
                    <a:pos x="670" y="25"/>
                  </a:cxn>
                  <a:cxn ang="0">
                    <a:pos x="695" y="50"/>
                  </a:cxn>
                  <a:cxn ang="0">
                    <a:pos x="720" y="79"/>
                  </a:cxn>
                  <a:cxn ang="0">
                    <a:pos x="745" y="124"/>
                  </a:cxn>
                  <a:cxn ang="0">
                    <a:pos x="770" y="169"/>
                  </a:cxn>
                  <a:cxn ang="0">
                    <a:pos x="795" y="223"/>
                  </a:cxn>
                  <a:cxn ang="0">
                    <a:pos x="819" y="283"/>
                  </a:cxn>
                  <a:cxn ang="0">
                    <a:pos x="844" y="353"/>
                  </a:cxn>
                  <a:cxn ang="0">
                    <a:pos x="869" y="422"/>
                  </a:cxn>
                  <a:cxn ang="0">
                    <a:pos x="894" y="497"/>
                  </a:cxn>
                  <a:cxn ang="0">
                    <a:pos x="919" y="566"/>
                  </a:cxn>
                  <a:cxn ang="0">
                    <a:pos x="944" y="621"/>
                  </a:cxn>
                  <a:cxn ang="0">
                    <a:pos x="968" y="665"/>
                  </a:cxn>
                  <a:cxn ang="0">
                    <a:pos x="993" y="700"/>
                  </a:cxn>
                  <a:cxn ang="0">
                    <a:pos x="1018" y="735"/>
                  </a:cxn>
                  <a:cxn ang="0">
                    <a:pos x="1043" y="760"/>
                  </a:cxn>
                </a:cxnLst>
                <a:rect l="0" t="0" r="r" b="b"/>
                <a:pathLst>
                  <a:path w="1058" h="775">
                    <a:moveTo>
                      <a:pt x="0" y="571"/>
                    </a:moveTo>
                    <a:lnTo>
                      <a:pt x="10" y="581"/>
                    </a:lnTo>
                    <a:lnTo>
                      <a:pt x="20" y="591"/>
                    </a:lnTo>
                    <a:lnTo>
                      <a:pt x="25" y="601"/>
                    </a:lnTo>
                    <a:lnTo>
                      <a:pt x="35" y="611"/>
                    </a:lnTo>
                    <a:lnTo>
                      <a:pt x="45" y="621"/>
                    </a:lnTo>
                    <a:lnTo>
                      <a:pt x="50" y="631"/>
                    </a:lnTo>
                    <a:lnTo>
                      <a:pt x="60" y="640"/>
                    </a:lnTo>
                    <a:lnTo>
                      <a:pt x="70" y="645"/>
                    </a:lnTo>
                    <a:lnTo>
                      <a:pt x="79" y="655"/>
                    </a:lnTo>
                    <a:lnTo>
                      <a:pt x="84" y="660"/>
                    </a:lnTo>
                    <a:lnTo>
                      <a:pt x="94" y="665"/>
                    </a:lnTo>
                    <a:lnTo>
                      <a:pt x="104" y="670"/>
                    </a:lnTo>
                    <a:lnTo>
                      <a:pt x="109" y="675"/>
                    </a:lnTo>
                    <a:lnTo>
                      <a:pt x="119" y="680"/>
                    </a:lnTo>
                    <a:lnTo>
                      <a:pt x="129" y="680"/>
                    </a:lnTo>
                    <a:lnTo>
                      <a:pt x="134" y="685"/>
                    </a:lnTo>
                    <a:lnTo>
                      <a:pt x="144" y="685"/>
                    </a:lnTo>
                    <a:lnTo>
                      <a:pt x="154" y="685"/>
                    </a:lnTo>
                    <a:lnTo>
                      <a:pt x="159" y="685"/>
                    </a:lnTo>
                    <a:lnTo>
                      <a:pt x="169" y="680"/>
                    </a:lnTo>
                    <a:lnTo>
                      <a:pt x="179" y="680"/>
                    </a:lnTo>
                    <a:lnTo>
                      <a:pt x="184" y="675"/>
                    </a:lnTo>
                    <a:lnTo>
                      <a:pt x="194" y="670"/>
                    </a:lnTo>
                    <a:lnTo>
                      <a:pt x="204" y="665"/>
                    </a:lnTo>
                    <a:lnTo>
                      <a:pt x="209" y="660"/>
                    </a:lnTo>
                    <a:lnTo>
                      <a:pt x="218" y="655"/>
                    </a:lnTo>
                    <a:lnTo>
                      <a:pt x="228" y="645"/>
                    </a:lnTo>
                    <a:lnTo>
                      <a:pt x="233" y="640"/>
                    </a:lnTo>
                    <a:lnTo>
                      <a:pt x="243" y="631"/>
                    </a:lnTo>
                    <a:lnTo>
                      <a:pt x="253" y="621"/>
                    </a:lnTo>
                    <a:lnTo>
                      <a:pt x="258" y="611"/>
                    </a:lnTo>
                    <a:lnTo>
                      <a:pt x="268" y="596"/>
                    </a:lnTo>
                    <a:lnTo>
                      <a:pt x="278" y="581"/>
                    </a:lnTo>
                    <a:lnTo>
                      <a:pt x="283" y="566"/>
                    </a:lnTo>
                    <a:lnTo>
                      <a:pt x="293" y="551"/>
                    </a:lnTo>
                    <a:lnTo>
                      <a:pt x="303" y="536"/>
                    </a:lnTo>
                    <a:lnTo>
                      <a:pt x="308" y="516"/>
                    </a:lnTo>
                    <a:lnTo>
                      <a:pt x="318" y="497"/>
                    </a:lnTo>
                    <a:lnTo>
                      <a:pt x="328" y="472"/>
                    </a:lnTo>
                    <a:lnTo>
                      <a:pt x="338" y="452"/>
                    </a:lnTo>
                    <a:lnTo>
                      <a:pt x="343" y="427"/>
                    </a:lnTo>
                    <a:lnTo>
                      <a:pt x="353" y="402"/>
                    </a:lnTo>
                    <a:lnTo>
                      <a:pt x="363" y="377"/>
                    </a:lnTo>
                    <a:lnTo>
                      <a:pt x="367" y="357"/>
                    </a:lnTo>
                    <a:lnTo>
                      <a:pt x="377" y="333"/>
                    </a:lnTo>
                    <a:lnTo>
                      <a:pt x="387" y="313"/>
                    </a:lnTo>
                    <a:lnTo>
                      <a:pt x="392" y="293"/>
                    </a:lnTo>
                    <a:lnTo>
                      <a:pt x="402" y="268"/>
                    </a:lnTo>
                    <a:lnTo>
                      <a:pt x="412" y="248"/>
                    </a:lnTo>
                    <a:lnTo>
                      <a:pt x="417" y="228"/>
                    </a:lnTo>
                    <a:lnTo>
                      <a:pt x="427" y="214"/>
                    </a:lnTo>
                    <a:lnTo>
                      <a:pt x="437" y="194"/>
                    </a:lnTo>
                    <a:lnTo>
                      <a:pt x="442" y="174"/>
                    </a:lnTo>
                    <a:lnTo>
                      <a:pt x="452" y="159"/>
                    </a:lnTo>
                    <a:lnTo>
                      <a:pt x="462" y="144"/>
                    </a:lnTo>
                    <a:lnTo>
                      <a:pt x="467" y="129"/>
                    </a:lnTo>
                    <a:lnTo>
                      <a:pt x="477" y="114"/>
                    </a:lnTo>
                    <a:lnTo>
                      <a:pt x="487" y="99"/>
                    </a:lnTo>
                    <a:lnTo>
                      <a:pt x="492" y="89"/>
                    </a:lnTo>
                    <a:lnTo>
                      <a:pt x="502" y="74"/>
                    </a:lnTo>
                    <a:lnTo>
                      <a:pt x="511" y="65"/>
                    </a:lnTo>
                    <a:lnTo>
                      <a:pt x="516" y="55"/>
                    </a:lnTo>
                    <a:lnTo>
                      <a:pt x="526" y="45"/>
                    </a:lnTo>
                    <a:lnTo>
                      <a:pt x="536" y="35"/>
                    </a:lnTo>
                    <a:lnTo>
                      <a:pt x="541" y="30"/>
                    </a:lnTo>
                    <a:lnTo>
                      <a:pt x="551" y="20"/>
                    </a:lnTo>
                    <a:lnTo>
                      <a:pt x="561" y="15"/>
                    </a:lnTo>
                    <a:lnTo>
                      <a:pt x="566" y="10"/>
                    </a:lnTo>
                    <a:lnTo>
                      <a:pt x="576" y="5"/>
                    </a:lnTo>
                    <a:lnTo>
                      <a:pt x="586" y="5"/>
                    </a:lnTo>
                    <a:lnTo>
                      <a:pt x="591" y="0"/>
                    </a:lnTo>
                    <a:lnTo>
                      <a:pt x="601" y="0"/>
                    </a:lnTo>
                    <a:lnTo>
                      <a:pt x="611" y="0"/>
                    </a:lnTo>
                    <a:lnTo>
                      <a:pt x="621" y="0"/>
                    </a:lnTo>
                    <a:lnTo>
                      <a:pt x="626" y="5"/>
                    </a:lnTo>
                    <a:lnTo>
                      <a:pt x="636" y="5"/>
                    </a:lnTo>
                    <a:lnTo>
                      <a:pt x="646" y="10"/>
                    </a:lnTo>
                    <a:lnTo>
                      <a:pt x="651" y="15"/>
                    </a:lnTo>
                    <a:lnTo>
                      <a:pt x="660" y="20"/>
                    </a:lnTo>
                    <a:lnTo>
                      <a:pt x="670" y="25"/>
                    </a:lnTo>
                    <a:lnTo>
                      <a:pt x="675" y="35"/>
                    </a:lnTo>
                    <a:lnTo>
                      <a:pt x="685" y="40"/>
                    </a:lnTo>
                    <a:lnTo>
                      <a:pt x="695" y="50"/>
                    </a:lnTo>
                    <a:lnTo>
                      <a:pt x="700" y="60"/>
                    </a:lnTo>
                    <a:lnTo>
                      <a:pt x="710" y="70"/>
                    </a:lnTo>
                    <a:lnTo>
                      <a:pt x="720" y="79"/>
                    </a:lnTo>
                    <a:lnTo>
                      <a:pt x="725" y="94"/>
                    </a:lnTo>
                    <a:lnTo>
                      <a:pt x="735" y="109"/>
                    </a:lnTo>
                    <a:lnTo>
                      <a:pt x="745" y="124"/>
                    </a:lnTo>
                    <a:lnTo>
                      <a:pt x="750" y="139"/>
                    </a:lnTo>
                    <a:lnTo>
                      <a:pt x="760" y="154"/>
                    </a:lnTo>
                    <a:lnTo>
                      <a:pt x="770" y="169"/>
                    </a:lnTo>
                    <a:lnTo>
                      <a:pt x="775" y="189"/>
                    </a:lnTo>
                    <a:lnTo>
                      <a:pt x="785" y="204"/>
                    </a:lnTo>
                    <a:lnTo>
                      <a:pt x="795" y="223"/>
                    </a:lnTo>
                    <a:lnTo>
                      <a:pt x="800" y="243"/>
                    </a:lnTo>
                    <a:lnTo>
                      <a:pt x="809" y="263"/>
                    </a:lnTo>
                    <a:lnTo>
                      <a:pt x="819" y="283"/>
                    </a:lnTo>
                    <a:lnTo>
                      <a:pt x="824" y="308"/>
                    </a:lnTo>
                    <a:lnTo>
                      <a:pt x="834" y="328"/>
                    </a:lnTo>
                    <a:lnTo>
                      <a:pt x="844" y="353"/>
                    </a:lnTo>
                    <a:lnTo>
                      <a:pt x="849" y="372"/>
                    </a:lnTo>
                    <a:lnTo>
                      <a:pt x="859" y="397"/>
                    </a:lnTo>
                    <a:lnTo>
                      <a:pt x="869" y="422"/>
                    </a:lnTo>
                    <a:lnTo>
                      <a:pt x="874" y="447"/>
                    </a:lnTo>
                    <a:lnTo>
                      <a:pt x="884" y="472"/>
                    </a:lnTo>
                    <a:lnTo>
                      <a:pt x="894" y="497"/>
                    </a:lnTo>
                    <a:lnTo>
                      <a:pt x="904" y="521"/>
                    </a:lnTo>
                    <a:lnTo>
                      <a:pt x="909" y="546"/>
                    </a:lnTo>
                    <a:lnTo>
                      <a:pt x="919" y="566"/>
                    </a:lnTo>
                    <a:lnTo>
                      <a:pt x="929" y="586"/>
                    </a:lnTo>
                    <a:lnTo>
                      <a:pt x="934" y="601"/>
                    </a:lnTo>
                    <a:lnTo>
                      <a:pt x="944" y="621"/>
                    </a:lnTo>
                    <a:lnTo>
                      <a:pt x="953" y="636"/>
                    </a:lnTo>
                    <a:lnTo>
                      <a:pt x="958" y="650"/>
                    </a:lnTo>
                    <a:lnTo>
                      <a:pt x="968" y="665"/>
                    </a:lnTo>
                    <a:lnTo>
                      <a:pt x="978" y="680"/>
                    </a:lnTo>
                    <a:lnTo>
                      <a:pt x="983" y="690"/>
                    </a:lnTo>
                    <a:lnTo>
                      <a:pt x="993" y="700"/>
                    </a:lnTo>
                    <a:lnTo>
                      <a:pt x="1003" y="715"/>
                    </a:lnTo>
                    <a:lnTo>
                      <a:pt x="1008" y="725"/>
                    </a:lnTo>
                    <a:lnTo>
                      <a:pt x="1018" y="735"/>
                    </a:lnTo>
                    <a:lnTo>
                      <a:pt x="1028" y="740"/>
                    </a:lnTo>
                    <a:lnTo>
                      <a:pt x="1033" y="750"/>
                    </a:lnTo>
                    <a:lnTo>
                      <a:pt x="1043" y="760"/>
                    </a:lnTo>
                    <a:lnTo>
                      <a:pt x="1053" y="765"/>
                    </a:lnTo>
                    <a:lnTo>
                      <a:pt x="1058" y="775"/>
                    </a:lnTo>
                  </a:path>
                </a:pathLst>
              </a:custGeom>
              <a:noFill/>
              <a:ln w="317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83"/>
              <p:cNvSpPr>
                <a:spLocks/>
              </p:cNvSpPr>
              <p:nvPr/>
            </p:nvSpPr>
            <p:spPr bwMode="auto">
              <a:xfrm>
                <a:off x="6024563" y="3190875"/>
                <a:ext cx="614363" cy="157163"/>
              </a:xfrm>
              <a:custGeom>
                <a:avLst/>
                <a:gdLst/>
                <a:ahLst/>
                <a:cxnLst>
                  <a:cxn ang="0">
                    <a:pos x="0" y="0"/>
                  </a:cxn>
                  <a:cxn ang="0">
                    <a:pos x="10" y="5"/>
                  </a:cxn>
                  <a:cxn ang="0">
                    <a:pos x="20" y="9"/>
                  </a:cxn>
                  <a:cxn ang="0">
                    <a:pos x="25" y="14"/>
                  </a:cxn>
                  <a:cxn ang="0">
                    <a:pos x="35" y="24"/>
                  </a:cxn>
                  <a:cxn ang="0">
                    <a:pos x="44" y="29"/>
                  </a:cxn>
                  <a:cxn ang="0">
                    <a:pos x="49" y="34"/>
                  </a:cxn>
                  <a:cxn ang="0">
                    <a:pos x="59" y="34"/>
                  </a:cxn>
                  <a:cxn ang="0">
                    <a:pos x="69" y="39"/>
                  </a:cxn>
                  <a:cxn ang="0">
                    <a:pos x="74" y="44"/>
                  </a:cxn>
                  <a:cxn ang="0">
                    <a:pos x="84" y="49"/>
                  </a:cxn>
                  <a:cxn ang="0">
                    <a:pos x="94" y="54"/>
                  </a:cxn>
                  <a:cxn ang="0">
                    <a:pos x="99" y="54"/>
                  </a:cxn>
                  <a:cxn ang="0">
                    <a:pos x="109" y="59"/>
                  </a:cxn>
                  <a:cxn ang="0">
                    <a:pos x="119" y="59"/>
                  </a:cxn>
                  <a:cxn ang="0">
                    <a:pos x="129" y="64"/>
                  </a:cxn>
                  <a:cxn ang="0">
                    <a:pos x="134" y="69"/>
                  </a:cxn>
                  <a:cxn ang="0">
                    <a:pos x="144" y="69"/>
                  </a:cxn>
                  <a:cxn ang="0">
                    <a:pos x="154" y="69"/>
                  </a:cxn>
                  <a:cxn ang="0">
                    <a:pos x="159" y="74"/>
                  </a:cxn>
                  <a:cxn ang="0">
                    <a:pos x="169" y="74"/>
                  </a:cxn>
                  <a:cxn ang="0">
                    <a:pos x="179" y="79"/>
                  </a:cxn>
                  <a:cxn ang="0">
                    <a:pos x="184" y="79"/>
                  </a:cxn>
                  <a:cxn ang="0">
                    <a:pos x="193" y="79"/>
                  </a:cxn>
                  <a:cxn ang="0">
                    <a:pos x="203" y="84"/>
                  </a:cxn>
                  <a:cxn ang="0">
                    <a:pos x="208" y="84"/>
                  </a:cxn>
                  <a:cxn ang="0">
                    <a:pos x="218" y="84"/>
                  </a:cxn>
                  <a:cxn ang="0">
                    <a:pos x="228" y="89"/>
                  </a:cxn>
                  <a:cxn ang="0">
                    <a:pos x="233" y="89"/>
                  </a:cxn>
                  <a:cxn ang="0">
                    <a:pos x="243" y="89"/>
                  </a:cxn>
                  <a:cxn ang="0">
                    <a:pos x="253" y="89"/>
                  </a:cxn>
                  <a:cxn ang="0">
                    <a:pos x="258" y="89"/>
                  </a:cxn>
                  <a:cxn ang="0">
                    <a:pos x="268" y="94"/>
                  </a:cxn>
                  <a:cxn ang="0">
                    <a:pos x="278" y="94"/>
                  </a:cxn>
                  <a:cxn ang="0">
                    <a:pos x="283" y="94"/>
                  </a:cxn>
                  <a:cxn ang="0">
                    <a:pos x="293" y="94"/>
                  </a:cxn>
                  <a:cxn ang="0">
                    <a:pos x="303" y="94"/>
                  </a:cxn>
                  <a:cxn ang="0">
                    <a:pos x="308" y="94"/>
                  </a:cxn>
                  <a:cxn ang="0">
                    <a:pos x="318" y="99"/>
                  </a:cxn>
                  <a:cxn ang="0">
                    <a:pos x="328" y="99"/>
                  </a:cxn>
                  <a:cxn ang="0">
                    <a:pos x="332" y="99"/>
                  </a:cxn>
                  <a:cxn ang="0">
                    <a:pos x="342" y="99"/>
                  </a:cxn>
                  <a:cxn ang="0">
                    <a:pos x="352" y="99"/>
                  </a:cxn>
                  <a:cxn ang="0">
                    <a:pos x="357" y="99"/>
                  </a:cxn>
                  <a:cxn ang="0">
                    <a:pos x="367" y="99"/>
                  </a:cxn>
                  <a:cxn ang="0">
                    <a:pos x="377" y="99"/>
                  </a:cxn>
                  <a:cxn ang="0">
                    <a:pos x="387" y="99"/>
                  </a:cxn>
                </a:cxnLst>
                <a:rect l="0" t="0" r="r" b="b"/>
                <a:pathLst>
                  <a:path w="387" h="99">
                    <a:moveTo>
                      <a:pt x="0" y="0"/>
                    </a:moveTo>
                    <a:lnTo>
                      <a:pt x="10" y="5"/>
                    </a:lnTo>
                    <a:lnTo>
                      <a:pt x="20" y="9"/>
                    </a:lnTo>
                    <a:lnTo>
                      <a:pt x="25" y="14"/>
                    </a:lnTo>
                    <a:lnTo>
                      <a:pt x="35" y="24"/>
                    </a:lnTo>
                    <a:lnTo>
                      <a:pt x="44" y="29"/>
                    </a:lnTo>
                    <a:lnTo>
                      <a:pt x="49" y="34"/>
                    </a:lnTo>
                    <a:lnTo>
                      <a:pt x="59" y="34"/>
                    </a:lnTo>
                    <a:lnTo>
                      <a:pt x="69" y="39"/>
                    </a:lnTo>
                    <a:lnTo>
                      <a:pt x="74" y="44"/>
                    </a:lnTo>
                    <a:lnTo>
                      <a:pt x="84" y="49"/>
                    </a:lnTo>
                    <a:lnTo>
                      <a:pt x="94" y="54"/>
                    </a:lnTo>
                    <a:lnTo>
                      <a:pt x="99" y="54"/>
                    </a:lnTo>
                    <a:lnTo>
                      <a:pt x="109" y="59"/>
                    </a:lnTo>
                    <a:lnTo>
                      <a:pt x="119" y="59"/>
                    </a:lnTo>
                    <a:lnTo>
                      <a:pt x="129" y="64"/>
                    </a:lnTo>
                    <a:lnTo>
                      <a:pt x="134" y="69"/>
                    </a:lnTo>
                    <a:lnTo>
                      <a:pt x="144" y="69"/>
                    </a:lnTo>
                    <a:lnTo>
                      <a:pt x="154" y="69"/>
                    </a:lnTo>
                    <a:lnTo>
                      <a:pt x="159" y="74"/>
                    </a:lnTo>
                    <a:lnTo>
                      <a:pt x="169" y="74"/>
                    </a:lnTo>
                    <a:lnTo>
                      <a:pt x="179" y="79"/>
                    </a:lnTo>
                    <a:lnTo>
                      <a:pt x="184" y="79"/>
                    </a:lnTo>
                    <a:lnTo>
                      <a:pt x="193" y="79"/>
                    </a:lnTo>
                    <a:lnTo>
                      <a:pt x="203" y="84"/>
                    </a:lnTo>
                    <a:lnTo>
                      <a:pt x="208" y="84"/>
                    </a:lnTo>
                    <a:lnTo>
                      <a:pt x="218" y="84"/>
                    </a:lnTo>
                    <a:lnTo>
                      <a:pt x="228" y="89"/>
                    </a:lnTo>
                    <a:lnTo>
                      <a:pt x="233" y="89"/>
                    </a:lnTo>
                    <a:lnTo>
                      <a:pt x="243" y="89"/>
                    </a:lnTo>
                    <a:lnTo>
                      <a:pt x="253" y="89"/>
                    </a:lnTo>
                    <a:lnTo>
                      <a:pt x="258" y="89"/>
                    </a:lnTo>
                    <a:lnTo>
                      <a:pt x="268" y="94"/>
                    </a:lnTo>
                    <a:lnTo>
                      <a:pt x="278" y="94"/>
                    </a:lnTo>
                    <a:lnTo>
                      <a:pt x="283" y="94"/>
                    </a:lnTo>
                    <a:lnTo>
                      <a:pt x="293" y="94"/>
                    </a:lnTo>
                    <a:lnTo>
                      <a:pt x="303" y="94"/>
                    </a:lnTo>
                    <a:lnTo>
                      <a:pt x="308" y="94"/>
                    </a:lnTo>
                    <a:lnTo>
                      <a:pt x="318" y="99"/>
                    </a:lnTo>
                    <a:lnTo>
                      <a:pt x="328" y="99"/>
                    </a:lnTo>
                    <a:lnTo>
                      <a:pt x="332" y="99"/>
                    </a:lnTo>
                    <a:lnTo>
                      <a:pt x="342" y="99"/>
                    </a:lnTo>
                    <a:lnTo>
                      <a:pt x="352" y="99"/>
                    </a:lnTo>
                    <a:lnTo>
                      <a:pt x="357" y="99"/>
                    </a:lnTo>
                    <a:lnTo>
                      <a:pt x="367" y="99"/>
                    </a:lnTo>
                    <a:lnTo>
                      <a:pt x="377" y="99"/>
                    </a:lnTo>
                    <a:lnTo>
                      <a:pt x="387" y="99"/>
                    </a:lnTo>
                  </a:path>
                </a:pathLst>
              </a:custGeom>
              <a:noFill/>
              <a:ln w="317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17" name="Group 116"/>
          <p:cNvGrpSpPr/>
          <p:nvPr/>
        </p:nvGrpSpPr>
        <p:grpSpPr>
          <a:xfrm>
            <a:off x="3411147" y="621414"/>
            <a:ext cx="830044" cy="1540496"/>
            <a:chOff x="3411147" y="621414"/>
            <a:chExt cx="830044" cy="1540496"/>
          </a:xfrm>
        </p:grpSpPr>
        <p:cxnSp>
          <p:nvCxnSpPr>
            <p:cNvPr id="41" name="Straight Arrow Connector 40"/>
            <p:cNvCxnSpPr/>
            <p:nvPr/>
          </p:nvCxnSpPr>
          <p:spPr bwMode="auto">
            <a:xfrm>
              <a:off x="3528843" y="2154409"/>
              <a:ext cx="431107" cy="7501"/>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sp>
          <p:nvSpPr>
            <p:cNvPr id="42" name="TextBox 41"/>
            <p:cNvSpPr txBox="1"/>
            <p:nvPr/>
          </p:nvSpPr>
          <p:spPr>
            <a:xfrm>
              <a:off x="3721055" y="1839294"/>
              <a:ext cx="319604" cy="315115"/>
            </a:xfrm>
            <a:prstGeom prst="rect">
              <a:avLst/>
            </a:prstGeom>
            <a:noFill/>
          </p:spPr>
          <p:txBody>
            <a:bodyPr wrap="none" rtlCol="0">
              <a:spAutoFit/>
            </a:bodyPr>
            <a:lstStyle/>
            <a:p>
              <a:r>
                <a:rPr lang="el-GR" dirty="0" smtClean="0"/>
                <a:t>β</a:t>
              </a:r>
              <a:r>
                <a:rPr lang="en-US" baseline="-25000" dirty="0" smtClean="0"/>
                <a:t>-</a:t>
              </a:r>
              <a:endParaRPr lang="en-US" dirty="0"/>
            </a:p>
          </p:txBody>
        </p:sp>
        <p:grpSp>
          <p:nvGrpSpPr>
            <p:cNvPr id="44" name="Group 43"/>
            <p:cNvGrpSpPr/>
            <p:nvPr/>
          </p:nvGrpSpPr>
          <p:grpSpPr>
            <a:xfrm rot="16200000" flipV="1">
              <a:off x="3117378" y="915183"/>
              <a:ext cx="1417582" cy="830044"/>
              <a:chOff x="2673351" y="2016125"/>
              <a:chExt cx="3965575" cy="2797176"/>
            </a:xfrm>
          </p:grpSpPr>
          <p:sp>
            <p:nvSpPr>
              <p:cNvPr id="45" name="Freeform 148"/>
              <p:cNvSpPr>
                <a:spLocks/>
              </p:cNvSpPr>
              <p:nvPr/>
            </p:nvSpPr>
            <p:spPr bwMode="auto">
              <a:xfrm>
                <a:off x="2673351" y="2016125"/>
                <a:ext cx="1671638" cy="1852613"/>
              </a:xfrm>
              <a:custGeom>
                <a:avLst/>
                <a:gdLst/>
                <a:ahLst/>
                <a:cxnLst>
                  <a:cxn ang="0">
                    <a:pos x="15" y="1167"/>
                  </a:cxn>
                  <a:cxn ang="0">
                    <a:pos x="40" y="1162"/>
                  </a:cxn>
                  <a:cxn ang="0">
                    <a:pos x="65" y="1162"/>
                  </a:cxn>
                  <a:cxn ang="0">
                    <a:pos x="90" y="1157"/>
                  </a:cxn>
                  <a:cxn ang="0">
                    <a:pos x="114" y="1157"/>
                  </a:cxn>
                  <a:cxn ang="0">
                    <a:pos x="139" y="1152"/>
                  </a:cxn>
                  <a:cxn ang="0">
                    <a:pos x="164" y="1147"/>
                  </a:cxn>
                  <a:cxn ang="0">
                    <a:pos x="189" y="1142"/>
                  </a:cxn>
                  <a:cxn ang="0">
                    <a:pos x="214" y="1132"/>
                  </a:cxn>
                  <a:cxn ang="0">
                    <a:pos x="239" y="1127"/>
                  </a:cxn>
                  <a:cxn ang="0">
                    <a:pos x="263" y="1112"/>
                  </a:cxn>
                  <a:cxn ang="0">
                    <a:pos x="288" y="1102"/>
                  </a:cxn>
                  <a:cxn ang="0">
                    <a:pos x="313" y="1087"/>
                  </a:cxn>
                  <a:cxn ang="0">
                    <a:pos x="338" y="1067"/>
                  </a:cxn>
                  <a:cxn ang="0">
                    <a:pos x="363" y="1047"/>
                  </a:cxn>
                  <a:cxn ang="0">
                    <a:pos x="388" y="1023"/>
                  </a:cxn>
                  <a:cxn ang="0">
                    <a:pos x="412" y="988"/>
                  </a:cxn>
                  <a:cxn ang="0">
                    <a:pos x="437" y="948"/>
                  </a:cxn>
                  <a:cxn ang="0">
                    <a:pos x="462" y="903"/>
                  </a:cxn>
                  <a:cxn ang="0">
                    <a:pos x="487" y="844"/>
                  </a:cxn>
                  <a:cxn ang="0">
                    <a:pos x="512" y="779"/>
                  </a:cxn>
                  <a:cxn ang="0">
                    <a:pos x="536" y="695"/>
                  </a:cxn>
                  <a:cxn ang="0">
                    <a:pos x="566" y="596"/>
                  </a:cxn>
                  <a:cxn ang="0">
                    <a:pos x="591" y="496"/>
                  </a:cxn>
                  <a:cxn ang="0">
                    <a:pos x="616" y="407"/>
                  </a:cxn>
                  <a:cxn ang="0">
                    <a:pos x="641" y="322"/>
                  </a:cxn>
                  <a:cxn ang="0">
                    <a:pos x="666" y="248"/>
                  </a:cxn>
                  <a:cxn ang="0">
                    <a:pos x="690" y="183"/>
                  </a:cxn>
                  <a:cxn ang="0">
                    <a:pos x="715" y="124"/>
                  </a:cxn>
                  <a:cxn ang="0">
                    <a:pos x="740" y="79"/>
                  </a:cxn>
                  <a:cxn ang="0">
                    <a:pos x="765" y="44"/>
                  </a:cxn>
                  <a:cxn ang="0">
                    <a:pos x="790" y="20"/>
                  </a:cxn>
                  <a:cxn ang="0">
                    <a:pos x="815" y="5"/>
                  </a:cxn>
                  <a:cxn ang="0">
                    <a:pos x="839" y="5"/>
                  </a:cxn>
                  <a:cxn ang="0">
                    <a:pos x="864" y="15"/>
                  </a:cxn>
                  <a:cxn ang="0">
                    <a:pos x="889" y="39"/>
                  </a:cxn>
                  <a:cxn ang="0">
                    <a:pos x="914" y="74"/>
                  </a:cxn>
                  <a:cxn ang="0">
                    <a:pos x="939" y="119"/>
                  </a:cxn>
                  <a:cxn ang="0">
                    <a:pos x="964" y="174"/>
                  </a:cxn>
                  <a:cxn ang="0">
                    <a:pos x="988" y="238"/>
                  </a:cxn>
                  <a:cxn ang="0">
                    <a:pos x="1013" y="313"/>
                  </a:cxn>
                  <a:cxn ang="0">
                    <a:pos x="1038" y="397"/>
                  </a:cxn>
                </a:cxnLst>
                <a:rect l="0" t="0" r="r" b="b"/>
                <a:pathLst>
                  <a:path w="1053" h="1167">
                    <a:moveTo>
                      <a:pt x="0" y="1167"/>
                    </a:moveTo>
                    <a:lnTo>
                      <a:pt x="5" y="1167"/>
                    </a:lnTo>
                    <a:lnTo>
                      <a:pt x="15" y="1167"/>
                    </a:lnTo>
                    <a:lnTo>
                      <a:pt x="25" y="1167"/>
                    </a:lnTo>
                    <a:lnTo>
                      <a:pt x="30" y="1162"/>
                    </a:lnTo>
                    <a:lnTo>
                      <a:pt x="40" y="1162"/>
                    </a:lnTo>
                    <a:lnTo>
                      <a:pt x="50" y="1162"/>
                    </a:lnTo>
                    <a:lnTo>
                      <a:pt x="55" y="1162"/>
                    </a:lnTo>
                    <a:lnTo>
                      <a:pt x="65" y="1162"/>
                    </a:lnTo>
                    <a:lnTo>
                      <a:pt x="75" y="1162"/>
                    </a:lnTo>
                    <a:lnTo>
                      <a:pt x="80" y="1162"/>
                    </a:lnTo>
                    <a:lnTo>
                      <a:pt x="90" y="1157"/>
                    </a:lnTo>
                    <a:lnTo>
                      <a:pt x="99" y="1157"/>
                    </a:lnTo>
                    <a:lnTo>
                      <a:pt x="104" y="1157"/>
                    </a:lnTo>
                    <a:lnTo>
                      <a:pt x="114" y="1157"/>
                    </a:lnTo>
                    <a:lnTo>
                      <a:pt x="124" y="1152"/>
                    </a:lnTo>
                    <a:lnTo>
                      <a:pt x="129" y="1152"/>
                    </a:lnTo>
                    <a:lnTo>
                      <a:pt x="139" y="1152"/>
                    </a:lnTo>
                    <a:lnTo>
                      <a:pt x="149" y="1152"/>
                    </a:lnTo>
                    <a:lnTo>
                      <a:pt x="154" y="1147"/>
                    </a:lnTo>
                    <a:lnTo>
                      <a:pt x="164" y="1147"/>
                    </a:lnTo>
                    <a:lnTo>
                      <a:pt x="174" y="1142"/>
                    </a:lnTo>
                    <a:lnTo>
                      <a:pt x="179" y="1142"/>
                    </a:lnTo>
                    <a:lnTo>
                      <a:pt x="189" y="1142"/>
                    </a:lnTo>
                    <a:lnTo>
                      <a:pt x="199" y="1137"/>
                    </a:lnTo>
                    <a:lnTo>
                      <a:pt x="204" y="1137"/>
                    </a:lnTo>
                    <a:lnTo>
                      <a:pt x="214" y="1132"/>
                    </a:lnTo>
                    <a:lnTo>
                      <a:pt x="224" y="1132"/>
                    </a:lnTo>
                    <a:lnTo>
                      <a:pt x="229" y="1127"/>
                    </a:lnTo>
                    <a:lnTo>
                      <a:pt x="239" y="1127"/>
                    </a:lnTo>
                    <a:lnTo>
                      <a:pt x="248" y="1122"/>
                    </a:lnTo>
                    <a:lnTo>
                      <a:pt x="253" y="1117"/>
                    </a:lnTo>
                    <a:lnTo>
                      <a:pt x="263" y="1112"/>
                    </a:lnTo>
                    <a:lnTo>
                      <a:pt x="273" y="1112"/>
                    </a:lnTo>
                    <a:lnTo>
                      <a:pt x="283" y="1107"/>
                    </a:lnTo>
                    <a:lnTo>
                      <a:pt x="288" y="1102"/>
                    </a:lnTo>
                    <a:lnTo>
                      <a:pt x="298" y="1097"/>
                    </a:lnTo>
                    <a:lnTo>
                      <a:pt x="308" y="1092"/>
                    </a:lnTo>
                    <a:lnTo>
                      <a:pt x="313" y="1087"/>
                    </a:lnTo>
                    <a:lnTo>
                      <a:pt x="323" y="1082"/>
                    </a:lnTo>
                    <a:lnTo>
                      <a:pt x="333" y="1077"/>
                    </a:lnTo>
                    <a:lnTo>
                      <a:pt x="338" y="1067"/>
                    </a:lnTo>
                    <a:lnTo>
                      <a:pt x="348" y="1062"/>
                    </a:lnTo>
                    <a:lnTo>
                      <a:pt x="358" y="1052"/>
                    </a:lnTo>
                    <a:lnTo>
                      <a:pt x="363" y="1047"/>
                    </a:lnTo>
                    <a:lnTo>
                      <a:pt x="373" y="1037"/>
                    </a:lnTo>
                    <a:lnTo>
                      <a:pt x="383" y="1028"/>
                    </a:lnTo>
                    <a:lnTo>
                      <a:pt x="388" y="1023"/>
                    </a:lnTo>
                    <a:lnTo>
                      <a:pt x="397" y="1013"/>
                    </a:lnTo>
                    <a:lnTo>
                      <a:pt x="407" y="998"/>
                    </a:lnTo>
                    <a:lnTo>
                      <a:pt x="412" y="988"/>
                    </a:lnTo>
                    <a:lnTo>
                      <a:pt x="422" y="978"/>
                    </a:lnTo>
                    <a:lnTo>
                      <a:pt x="432" y="963"/>
                    </a:lnTo>
                    <a:lnTo>
                      <a:pt x="437" y="948"/>
                    </a:lnTo>
                    <a:lnTo>
                      <a:pt x="447" y="933"/>
                    </a:lnTo>
                    <a:lnTo>
                      <a:pt x="457" y="918"/>
                    </a:lnTo>
                    <a:lnTo>
                      <a:pt x="462" y="903"/>
                    </a:lnTo>
                    <a:lnTo>
                      <a:pt x="472" y="884"/>
                    </a:lnTo>
                    <a:lnTo>
                      <a:pt x="482" y="864"/>
                    </a:lnTo>
                    <a:lnTo>
                      <a:pt x="487" y="844"/>
                    </a:lnTo>
                    <a:lnTo>
                      <a:pt x="497" y="824"/>
                    </a:lnTo>
                    <a:lnTo>
                      <a:pt x="507" y="804"/>
                    </a:lnTo>
                    <a:lnTo>
                      <a:pt x="512" y="779"/>
                    </a:lnTo>
                    <a:lnTo>
                      <a:pt x="522" y="749"/>
                    </a:lnTo>
                    <a:lnTo>
                      <a:pt x="532" y="725"/>
                    </a:lnTo>
                    <a:lnTo>
                      <a:pt x="536" y="695"/>
                    </a:lnTo>
                    <a:lnTo>
                      <a:pt x="546" y="665"/>
                    </a:lnTo>
                    <a:lnTo>
                      <a:pt x="556" y="630"/>
                    </a:lnTo>
                    <a:lnTo>
                      <a:pt x="566" y="596"/>
                    </a:lnTo>
                    <a:lnTo>
                      <a:pt x="571" y="566"/>
                    </a:lnTo>
                    <a:lnTo>
                      <a:pt x="581" y="531"/>
                    </a:lnTo>
                    <a:lnTo>
                      <a:pt x="591" y="496"/>
                    </a:lnTo>
                    <a:lnTo>
                      <a:pt x="596" y="466"/>
                    </a:lnTo>
                    <a:lnTo>
                      <a:pt x="606" y="437"/>
                    </a:lnTo>
                    <a:lnTo>
                      <a:pt x="616" y="407"/>
                    </a:lnTo>
                    <a:lnTo>
                      <a:pt x="621" y="377"/>
                    </a:lnTo>
                    <a:lnTo>
                      <a:pt x="631" y="352"/>
                    </a:lnTo>
                    <a:lnTo>
                      <a:pt x="641" y="322"/>
                    </a:lnTo>
                    <a:lnTo>
                      <a:pt x="646" y="298"/>
                    </a:lnTo>
                    <a:lnTo>
                      <a:pt x="656" y="273"/>
                    </a:lnTo>
                    <a:lnTo>
                      <a:pt x="666" y="248"/>
                    </a:lnTo>
                    <a:lnTo>
                      <a:pt x="671" y="223"/>
                    </a:lnTo>
                    <a:lnTo>
                      <a:pt x="681" y="203"/>
                    </a:lnTo>
                    <a:lnTo>
                      <a:pt x="690" y="183"/>
                    </a:lnTo>
                    <a:lnTo>
                      <a:pt x="695" y="164"/>
                    </a:lnTo>
                    <a:lnTo>
                      <a:pt x="705" y="144"/>
                    </a:lnTo>
                    <a:lnTo>
                      <a:pt x="715" y="124"/>
                    </a:lnTo>
                    <a:lnTo>
                      <a:pt x="720" y="109"/>
                    </a:lnTo>
                    <a:lnTo>
                      <a:pt x="730" y="94"/>
                    </a:lnTo>
                    <a:lnTo>
                      <a:pt x="740" y="79"/>
                    </a:lnTo>
                    <a:lnTo>
                      <a:pt x="745" y="64"/>
                    </a:lnTo>
                    <a:lnTo>
                      <a:pt x="755" y="54"/>
                    </a:lnTo>
                    <a:lnTo>
                      <a:pt x="765" y="44"/>
                    </a:lnTo>
                    <a:lnTo>
                      <a:pt x="770" y="35"/>
                    </a:lnTo>
                    <a:lnTo>
                      <a:pt x="780" y="25"/>
                    </a:lnTo>
                    <a:lnTo>
                      <a:pt x="790" y="20"/>
                    </a:lnTo>
                    <a:lnTo>
                      <a:pt x="795" y="10"/>
                    </a:lnTo>
                    <a:lnTo>
                      <a:pt x="805" y="10"/>
                    </a:lnTo>
                    <a:lnTo>
                      <a:pt x="815" y="5"/>
                    </a:lnTo>
                    <a:lnTo>
                      <a:pt x="820" y="0"/>
                    </a:lnTo>
                    <a:lnTo>
                      <a:pt x="829" y="5"/>
                    </a:lnTo>
                    <a:lnTo>
                      <a:pt x="839" y="5"/>
                    </a:lnTo>
                    <a:lnTo>
                      <a:pt x="849" y="10"/>
                    </a:lnTo>
                    <a:lnTo>
                      <a:pt x="854" y="10"/>
                    </a:lnTo>
                    <a:lnTo>
                      <a:pt x="864" y="15"/>
                    </a:lnTo>
                    <a:lnTo>
                      <a:pt x="874" y="25"/>
                    </a:lnTo>
                    <a:lnTo>
                      <a:pt x="879" y="30"/>
                    </a:lnTo>
                    <a:lnTo>
                      <a:pt x="889" y="39"/>
                    </a:lnTo>
                    <a:lnTo>
                      <a:pt x="899" y="49"/>
                    </a:lnTo>
                    <a:lnTo>
                      <a:pt x="904" y="59"/>
                    </a:lnTo>
                    <a:lnTo>
                      <a:pt x="914" y="74"/>
                    </a:lnTo>
                    <a:lnTo>
                      <a:pt x="924" y="84"/>
                    </a:lnTo>
                    <a:lnTo>
                      <a:pt x="929" y="99"/>
                    </a:lnTo>
                    <a:lnTo>
                      <a:pt x="939" y="119"/>
                    </a:lnTo>
                    <a:lnTo>
                      <a:pt x="949" y="134"/>
                    </a:lnTo>
                    <a:lnTo>
                      <a:pt x="954" y="154"/>
                    </a:lnTo>
                    <a:lnTo>
                      <a:pt x="964" y="174"/>
                    </a:lnTo>
                    <a:lnTo>
                      <a:pt x="974" y="193"/>
                    </a:lnTo>
                    <a:lnTo>
                      <a:pt x="978" y="213"/>
                    </a:lnTo>
                    <a:lnTo>
                      <a:pt x="988" y="238"/>
                    </a:lnTo>
                    <a:lnTo>
                      <a:pt x="998" y="263"/>
                    </a:lnTo>
                    <a:lnTo>
                      <a:pt x="1003" y="288"/>
                    </a:lnTo>
                    <a:lnTo>
                      <a:pt x="1013" y="313"/>
                    </a:lnTo>
                    <a:lnTo>
                      <a:pt x="1023" y="342"/>
                    </a:lnTo>
                    <a:lnTo>
                      <a:pt x="1028" y="367"/>
                    </a:lnTo>
                    <a:lnTo>
                      <a:pt x="1038" y="397"/>
                    </a:lnTo>
                    <a:lnTo>
                      <a:pt x="1048" y="427"/>
                    </a:lnTo>
                    <a:lnTo>
                      <a:pt x="1053" y="457"/>
                    </a:lnTo>
                  </a:path>
                </a:pathLst>
              </a:custGeom>
              <a:noFill/>
              <a:ln w="31750">
                <a:solidFill>
                  <a:srgbClr val="007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49"/>
              <p:cNvSpPr>
                <a:spLocks/>
              </p:cNvSpPr>
              <p:nvPr/>
            </p:nvSpPr>
            <p:spPr bwMode="auto">
              <a:xfrm>
                <a:off x="4344988" y="2741613"/>
                <a:ext cx="1679575" cy="2071688"/>
              </a:xfrm>
              <a:custGeom>
                <a:avLst/>
                <a:gdLst/>
                <a:ahLst/>
                <a:cxnLst>
                  <a:cxn ang="0">
                    <a:pos x="20" y="64"/>
                  </a:cxn>
                  <a:cxn ang="0">
                    <a:pos x="45" y="168"/>
                  </a:cxn>
                  <a:cxn ang="0">
                    <a:pos x="70" y="273"/>
                  </a:cxn>
                  <a:cxn ang="0">
                    <a:pos x="94" y="362"/>
                  </a:cxn>
                  <a:cxn ang="0">
                    <a:pos x="119" y="441"/>
                  </a:cxn>
                  <a:cxn ang="0">
                    <a:pos x="144" y="511"/>
                  </a:cxn>
                  <a:cxn ang="0">
                    <a:pos x="169" y="571"/>
                  </a:cxn>
                  <a:cxn ang="0">
                    <a:pos x="194" y="625"/>
                  </a:cxn>
                  <a:cxn ang="0">
                    <a:pos x="218" y="675"/>
                  </a:cxn>
                  <a:cxn ang="0">
                    <a:pos x="243" y="724"/>
                  </a:cxn>
                  <a:cxn ang="0">
                    <a:pos x="268" y="774"/>
                  </a:cxn>
                  <a:cxn ang="0">
                    <a:pos x="293" y="829"/>
                  </a:cxn>
                  <a:cxn ang="0">
                    <a:pos x="318" y="883"/>
                  </a:cxn>
                  <a:cxn ang="0">
                    <a:pos x="343" y="948"/>
                  </a:cxn>
                  <a:cxn ang="0">
                    <a:pos x="367" y="1007"/>
                  </a:cxn>
                  <a:cxn ang="0">
                    <a:pos x="392" y="1057"/>
                  </a:cxn>
                  <a:cxn ang="0">
                    <a:pos x="417" y="1107"/>
                  </a:cxn>
                  <a:cxn ang="0">
                    <a:pos x="442" y="1151"/>
                  </a:cxn>
                  <a:cxn ang="0">
                    <a:pos x="467" y="1191"/>
                  </a:cxn>
                  <a:cxn ang="0">
                    <a:pos x="492" y="1221"/>
                  </a:cxn>
                  <a:cxn ang="0">
                    <a:pos x="516" y="1251"/>
                  </a:cxn>
                  <a:cxn ang="0">
                    <a:pos x="541" y="1271"/>
                  </a:cxn>
                  <a:cxn ang="0">
                    <a:pos x="566" y="1285"/>
                  </a:cxn>
                  <a:cxn ang="0">
                    <a:pos x="591" y="1290"/>
                  </a:cxn>
                  <a:cxn ang="0">
                    <a:pos x="621" y="1305"/>
                  </a:cxn>
                  <a:cxn ang="0">
                    <a:pos x="646" y="1300"/>
                  </a:cxn>
                  <a:cxn ang="0">
                    <a:pos x="670" y="1285"/>
                  </a:cxn>
                  <a:cxn ang="0">
                    <a:pos x="695" y="1271"/>
                  </a:cxn>
                  <a:cxn ang="0">
                    <a:pos x="720" y="1251"/>
                  </a:cxn>
                  <a:cxn ang="0">
                    <a:pos x="745" y="1221"/>
                  </a:cxn>
                  <a:cxn ang="0">
                    <a:pos x="770" y="1191"/>
                  </a:cxn>
                  <a:cxn ang="0">
                    <a:pos x="795" y="1156"/>
                  </a:cxn>
                  <a:cxn ang="0">
                    <a:pos x="819" y="1117"/>
                  </a:cxn>
                  <a:cxn ang="0">
                    <a:pos x="844" y="1072"/>
                  </a:cxn>
                  <a:cxn ang="0">
                    <a:pos x="869" y="1022"/>
                  </a:cxn>
                  <a:cxn ang="0">
                    <a:pos x="894" y="973"/>
                  </a:cxn>
                  <a:cxn ang="0">
                    <a:pos x="919" y="928"/>
                  </a:cxn>
                  <a:cxn ang="0">
                    <a:pos x="944" y="893"/>
                  </a:cxn>
                  <a:cxn ang="0">
                    <a:pos x="968" y="863"/>
                  </a:cxn>
                  <a:cxn ang="0">
                    <a:pos x="993" y="839"/>
                  </a:cxn>
                  <a:cxn ang="0">
                    <a:pos x="1018" y="814"/>
                  </a:cxn>
                  <a:cxn ang="0">
                    <a:pos x="1043" y="799"/>
                  </a:cxn>
                </a:cxnLst>
                <a:rect l="0" t="0" r="r" b="b"/>
                <a:pathLst>
                  <a:path w="1058" h="1305">
                    <a:moveTo>
                      <a:pt x="0" y="0"/>
                    </a:moveTo>
                    <a:lnTo>
                      <a:pt x="10" y="34"/>
                    </a:lnTo>
                    <a:lnTo>
                      <a:pt x="20" y="64"/>
                    </a:lnTo>
                    <a:lnTo>
                      <a:pt x="25" y="99"/>
                    </a:lnTo>
                    <a:lnTo>
                      <a:pt x="35" y="134"/>
                    </a:lnTo>
                    <a:lnTo>
                      <a:pt x="45" y="168"/>
                    </a:lnTo>
                    <a:lnTo>
                      <a:pt x="50" y="203"/>
                    </a:lnTo>
                    <a:lnTo>
                      <a:pt x="60" y="243"/>
                    </a:lnTo>
                    <a:lnTo>
                      <a:pt x="70" y="273"/>
                    </a:lnTo>
                    <a:lnTo>
                      <a:pt x="79" y="307"/>
                    </a:lnTo>
                    <a:lnTo>
                      <a:pt x="84" y="337"/>
                    </a:lnTo>
                    <a:lnTo>
                      <a:pt x="94" y="362"/>
                    </a:lnTo>
                    <a:lnTo>
                      <a:pt x="104" y="392"/>
                    </a:lnTo>
                    <a:lnTo>
                      <a:pt x="109" y="417"/>
                    </a:lnTo>
                    <a:lnTo>
                      <a:pt x="119" y="441"/>
                    </a:lnTo>
                    <a:lnTo>
                      <a:pt x="129" y="466"/>
                    </a:lnTo>
                    <a:lnTo>
                      <a:pt x="134" y="486"/>
                    </a:lnTo>
                    <a:lnTo>
                      <a:pt x="144" y="511"/>
                    </a:lnTo>
                    <a:lnTo>
                      <a:pt x="154" y="531"/>
                    </a:lnTo>
                    <a:lnTo>
                      <a:pt x="159" y="551"/>
                    </a:lnTo>
                    <a:lnTo>
                      <a:pt x="169" y="571"/>
                    </a:lnTo>
                    <a:lnTo>
                      <a:pt x="179" y="590"/>
                    </a:lnTo>
                    <a:lnTo>
                      <a:pt x="184" y="605"/>
                    </a:lnTo>
                    <a:lnTo>
                      <a:pt x="194" y="625"/>
                    </a:lnTo>
                    <a:lnTo>
                      <a:pt x="204" y="640"/>
                    </a:lnTo>
                    <a:lnTo>
                      <a:pt x="209" y="660"/>
                    </a:lnTo>
                    <a:lnTo>
                      <a:pt x="218" y="675"/>
                    </a:lnTo>
                    <a:lnTo>
                      <a:pt x="228" y="695"/>
                    </a:lnTo>
                    <a:lnTo>
                      <a:pt x="233" y="710"/>
                    </a:lnTo>
                    <a:lnTo>
                      <a:pt x="243" y="724"/>
                    </a:lnTo>
                    <a:lnTo>
                      <a:pt x="253" y="744"/>
                    </a:lnTo>
                    <a:lnTo>
                      <a:pt x="258" y="759"/>
                    </a:lnTo>
                    <a:lnTo>
                      <a:pt x="268" y="774"/>
                    </a:lnTo>
                    <a:lnTo>
                      <a:pt x="278" y="794"/>
                    </a:lnTo>
                    <a:lnTo>
                      <a:pt x="283" y="809"/>
                    </a:lnTo>
                    <a:lnTo>
                      <a:pt x="293" y="829"/>
                    </a:lnTo>
                    <a:lnTo>
                      <a:pt x="303" y="849"/>
                    </a:lnTo>
                    <a:lnTo>
                      <a:pt x="308" y="863"/>
                    </a:lnTo>
                    <a:lnTo>
                      <a:pt x="318" y="883"/>
                    </a:lnTo>
                    <a:lnTo>
                      <a:pt x="328" y="903"/>
                    </a:lnTo>
                    <a:lnTo>
                      <a:pt x="338" y="923"/>
                    </a:lnTo>
                    <a:lnTo>
                      <a:pt x="343" y="948"/>
                    </a:lnTo>
                    <a:lnTo>
                      <a:pt x="353" y="968"/>
                    </a:lnTo>
                    <a:lnTo>
                      <a:pt x="363" y="988"/>
                    </a:lnTo>
                    <a:lnTo>
                      <a:pt x="367" y="1007"/>
                    </a:lnTo>
                    <a:lnTo>
                      <a:pt x="377" y="1022"/>
                    </a:lnTo>
                    <a:lnTo>
                      <a:pt x="387" y="1042"/>
                    </a:lnTo>
                    <a:lnTo>
                      <a:pt x="392" y="1057"/>
                    </a:lnTo>
                    <a:lnTo>
                      <a:pt x="402" y="1077"/>
                    </a:lnTo>
                    <a:lnTo>
                      <a:pt x="412" y="1092"/>
                    </a:lnTo>
                    <a:lnTo>
                      <a:pt x="417" y="1107"/>
                    </a:lnTo>
                    <a:lnTo>
                      <a:pt x="427" y="1122"/>
                    </a:lnTo>
                    <a:lnTo>
                      <a:pt x="437" y="1137"/>
                    </a:lnTo>
                    <a:lnTo>
                      <a:pt x="442" y="1151"/>
                    </a:lnTo>
                    <a:lnTo>
                      <a:pt x="452" y="1166"/>
                    </a:lnTo>
                    <a:lnTo>
                      <a:pt x="462" y="1176"/>
                    </a:lnTo>
                    <a:lnTo>
                      <a:pt x="467" y="1191"/>
                    </a:lnTo>
                    <a:lnTo>
                      <a:pt x="477" y="1201"/>
                    </a:lnTo>
                    <a:lnTo>
                      <a:pt x="487" y="1211"/>
                    </a:lnTo>
                    <a:lnTo>
                      <a:pt x="492" y="1221"/>
                    </a:lnTo>
                    <a:lnTo>
                      <a:pt x="502" y="1231"/>
                    </a:lnTo>
                    <a:lnTo>
                      <a:pt x="511" y="1241"/>
                    </a:lnTo>
                    <a:lnTo>
                      <a:pt x="516" y="1251"/>
                    </a:lnTo>
                    <a:lnTo>
                      <a:pt x="526" y="1256"/>
                    </a:lnTo>
                    <a:lnTo>
                      <a:pt x="536" y="1266"/>
                    </a:lnTo>
                    <a:lnTo>
                      <a:pt x="541" y="1271"/>
                    </a:lnTo>
                    <a:lnTo>
                      <a:pt x="551" y="1276"/>
                    </a:lnTo>
                    <a:lnTo>
                      <a:pt x="561" y="1281"/>
                    </a:lnTo>
                    <a:lnTo>
                      <a:pt x="566" y="1285"/>
                    </a:lnTo>
                    <a:lnTo>
                      <a:pt x="576" y="1285"/>
                    </a:lnTo>
                    <a:lnTo>
                      <a:pt x="586" y="1290"/>
                    </a:lnTo>
                    <a:lnTo>
                      <a:pt x="591" y="1290"/>
                    </a:lnTo>
                    <a:lnTo>
                      <a:pt x="601" y="1295"/>
                    </a:lnTo>
                    <a:lnTo>
                      <a:pt x="611" y="1295"/>
                    </a:lnTo>
                    <a:lnTo>
                      <a:pt x="621" y="1305"/>
                    </a:lnTo>
                    <a:lnTo>
                      <a:pt x="626" y="1300"/>
                    </a:lnTo>
                    <a:lnTo>
                      <a:pt x="636" y="1300"/>
                    </a:lnTo>
                    <a:lnTo>
                      <a:pt x="646" y="1300"/>
                    </a:lnTo>
                    <a:lnTo>
                      <a:pt x="651" y="1295"/>
                    </a:lnTo>
                    <a:lnTo>
                      <a:pt x="660" y="1290"/>
                    </a:lnTo>
                    <a:lnTo>
                      <a:pt x="670" y="1285"/>
                    </a:lnTo>
                    <a:lnTo>
                      <a:pt x="675" y="1281"/>
                    </a:lnTo>
                    <a:lnTo>
                      <a:pt x="685" y="1276"/>
                    </a:lnTo>
                    <a:lnTo>
                      <a:pt x="695" y="1271"/>
                    </a:lnTo>
                    <a:lnTo>
                      <a:pt x="700" y="1266"/>
                    </a:lnTo>
                    <a:lnTo>
                      <a:pt x="710" y="1256"/>
                    </a:lnTo>
                    <a:lnTo>
                      <a:pt x="720" y="1251"/>
                    </a:lnTo>
                    <a:lnTo>
                      <a:pt x="725" y="1241"/>
                    </a:lnTo>
                    <a:lnTo>
                      <a:pt x="735" y="1231"/>
                    </a:lnTo>
                    <a:lnTo>
                      <a:pt x="745" y="1221"/>
                    </a:lnTo>
                    <a:lnTo>
                      <a:pt x="750" y="1211"/>
                    </a:lnTo>
                    <a:lnTo>
                      <a:pt x="760" y="1201"/>
                    </a:lnTo>
                    <a:lnTo>
                      <a:pt x="770" y="1191"/>
                    </a:lnTo>
                    <a:lnTo>
                      <a:pt x="775" y="1181"/>
                    </a:lnTo>
                    <a:lnTo>
                      <a:pt x="785" y="1166"/>
                    </a:lnTo>
                    <a:lnTo>
                      <a:pt x="795" y="1156"/>
                    </a:lnTo>
                    <a:lnTo>
                      <a:pt x="800" y="1141"/>
                    </a:lnTo>
                    <a:lnTo>
                      <a:pt x="809" y="1127"/>
                    </a:lnTo>
                    <a:lnTo>
                      <a:pt x="819" y="1117"/>
                    </a:lnTo>
                    <a:lnTo>
                      <a:pt x="824" y="1102"/>
                    </a:lnTo>
                    <a:lnTo>
                      <a:pt x="834" y="1087"/>
                    </a:lnTo>
                    <a:lnTo>
                      <a:pt x="844" y="1072"/>
                    </a:lnTo>
                    <a:lnTo>
                      <a:pt x="849" y="1057"/>
                    </a:lnTo>
                    <a:lnTo>
                      <a:pt x="859" y="1037"/>
                    </a:lnTo>
                    <a:lnTo>
                      <a:pt x="869" y="1022"/>
                    </a:lnTo>
                    <a:lnTo>
                      <a:pt x="874" y="1007"/>
                    </a:lnTo>
                    <a:lnTo>
                      <a:pt x="884" y="988"/>
                    </a:lnTo>
                    <a:lnTo>
                      <a:pt x="894" y="973"/>
                    </a:lnTo>
                    <a:lnTo>
                      <a:pt x="904" y="958"/>
                    </a:lnTo>
                    <a:lnTo>
                      <a:pt x="909" y="943"/>
                    </a:lnTo>
                    <a:lnTo>
                      <a:pt x="919" y="928"/>
                    </a:lnTo>
                    <a:lnTo>
                      <a:pt x="929" y="913"/>
                    </a:lnTo>
                    <a:lnTo>
                      <a:pt x="934" y="903"/>
                    </a:lnTo>
                    <a:lnTo>
                      <a:pt x="944" y="893"/>
                    </a:lnTo>
                    <a:lnTo>
                      <a:pt x="953" y="883"/>
                    </a:lnTo>
                    <a:lnTo>
                      <a:pt x="958" y="873"/>
                    </a:lnTo>
                    <a:lnTo>
                      <a:pt x="968" y="863"/>
                    </a:lnTo>
                    <a:lnTo>
                      <a:pt x="978" y="854"/>
                    </a:lnTo>
                    <a:lnTo>
                      <a:pt x="983" y="844"/>
                    </a:lnTo>
                    <a:lnTo>
                      <a:pt x="993" y="839"/>
                    </a:lnTo>
                    <a:lnTo>
                      <a:pt x="1003" y="829"/>
                    </a:lnTo>
                    <a:lnTo>
                      <a:pt x="1008" y="824"/>
                    </a:lnTo>
                    <a:lnTo>
                      <a:pt x="1018" y="814"/>
                    </a:lnTo>
                    <a:lnTo>
                      <a:pt x="1028" y="809"/>
                    </a:lnTo>
                    <a:lnTo>
                      <a:pt x="1033" y="804"/>
                    </a:lnTo>
                    <a:lnTo>
                      <a:pt x="1043" y="799"/>
                    </a:lnTo>
                    <a:lnTo>
                      <a:pt x="1053" y="794"/>
                    </a:lnTo>
                    <a:lnTo>
                      <a:pt x="1058" y="789"/>
                    </a:lnTo>
                  </a:path>
                </a:pathLst>
              </a:custGeom>
              <a:noFill/>
              <a:ln w="31750">
                <a:solidFill>
                  <a:srgbClr val="007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50"/>
              <p:cNvSpPr>
                <a:spLocks/>
              </p:cNvSpPr>
              <p:nvPr/>
            </p:nvSpPr>
            <p:spPr bwMode="auto">
              <a:xfrm>
                <a:off x="6024563" y="3883025"/>
                <a:ext cx="614363" cy="111125"/>
              </a:xfrm>
              <a:custGeom>
                <a:avLst/>
                <a:gdLst/>
                <a:ahLst/>
                <a:cxnLst>
                  <a:cxn ang="0">
                    <a:pos x="0" y="70"/>
                  </a:cxn>
                  <a:cxn ang="0">
                    <a:pos x="10" y="65"/>
                  </a:cxn>
                  <a:cxn ang="0">
                    <a:pos x="20" y="60"/>
                  </a:cxn>
                  <a:cxn ang="0">
                    <a:pos x="25" y="60"/>
                  </a:cxn>
                  <a:cxn ang="0">
                    <a:pos x="35" y="55"/>
                  </a:cxn>
                  <a:cxn ang="0">
                    <a:pos x="44" y="50"/>
                  </a:cxn>
                  <a:cxn ang="0">
                    <a:pos x="49" y="45"/>
                  </a:cxn>
                  <a:cxn ang="0">
                    <a:pos x="59" y="45"/>
                  </a:cxn>
                  <a:cxn ang="0">
                    <a:pos x="69" y="40"/>
                  </a:cxn>
                  <a:cxn ang="0">
                    <a:pos x="74" y="40"/>
                  </a:cxn>
                  <a:cxn ang="0">
                    <a:pos x="84" y="35"/>
                  </a:cxn>
                  <a:cxn ang="0">
                    <a:pos x="94" y="35"/>
                  </a:cxn>
                  <a:cxn ang="0">
                    <a:pos x="99" y="30"/>
                  </a:cxn>
                  <a:cxn ang="0">
                    <a:pos x="109" y="30"/>
                  </a:cxn>
                  <a:cxn ang="0">
                    <a:pos x="119" y="30"/>
                  </a:cxn>
                  <a:cxn ang="0">
                    <a:pos x="129" y="25"/>
                  </a:cxn>
                  <a:cxn ang="0">
                    <a:pos x="134" y="25"/>
                  </a:cxn>
                  <a:cxn ang="0">
                    <a:pos x="144" y="20"/>
                  </a:cxn>
                  <a:cxn ang="0">
                    <a:pos x="154" y="20"/>
                  </a:cxn>
                  <a:cxn ang="0">
                    <a:pos x="159" y="20"/>
                  </a:cxn>
                  <a:cxn ang="0">
                    <a:pos x="169" y="20"/>
                  </a:cxn>
                  <a:cxn ang="0">
                    <a:pos x="179" y="15"/>
                  </a:cxn>
                  <a:cxn ang="0">
                    <a:pos x="184" y="15"/>
                  </a:cxn>
                  <a:cxn ang="0">
                    <a:pos x="193" y="15"/>
                  </a:cxn>
                  <a:cxn ang="0">
                    <a:pos x="203" y="15"/>
                  </a:cxn>
                  <a:cxn ang="0">
                    <a:pos x="208" y="15"/>
                  </a:cxn>
                  <a:cxn ang="0">
                    <a:pos x="218" y="10"/>
                  </a:cxn>
                  <a:cxn ang="0">
                    <a:pos x="228" y="10"/>
                  </a:cxn>
                  <a:cxn ang="0">
                    <a:pos x="233" y="10"/>
                  </a:cxn>
                  <a:cxn ang="0">
                    <a:pos x="243" y="10"/>
                  </a:cxn>
                  <a:cxn ang="0">
                    <a:pos x="253" y="10"/>
                  </a:cxn>
                  <a:cxn ang="0">
                    <a:pos x="258" y="10"/>
                  </a:cxn>
                  <a:cxn ang="0">
                    <a:pos x="268" y="5"/>
                  </a:cxn>
                  <a:cxn ang="0">
                    <a:pos x="278" y="5"/>
                  </a:cxn>
                  <a:cxn ang="0">
                    <a:pos x="283" y="5"/>
                  </a:cxn>
                  <a:cxn ang="0">
                    <a:pos x="293" y="5"/>
                  </a:cxn>
                  <a:cxn ang="0">
                    <a:pos x="303" y="5"/>
                  </a:cxn>
                  <a:cxn ang="0">
                    <a:pos x="308" y="5"/>
                  </a:cxn>
                  <a:cxn ang="0">
                    <a:pos x="318" y="5"/>
                  </a:cxn>
                  <a:cxn ang="0">
                    <a:pos x="328" y="5"/>
                  </a:cxn>
                  <a:cxn ang="0">
                    <a:pos x="332" y="5"/>
                  </a:cxn>
                  <a:cxn ang="0">
                    <a:pos x="342" y="5"/>
                  </a:cxn>
                  <a:cxn ang="0">
                    <a:pos x="352" y="5"/>
                  </a:cxn>
                  <a:cxn ang="0">
                    <a:pos x="357" y="0"/>
                  </a:cxn>
                  <a:cxn ang="0">
                    <a:pos x="367" y="0"/>
                  </a:cxn>
                  <a:cxn ang="0">
                    <a:pos x="377" y="0"/>
                  </a:cxn>
                  <a:cxn ang="0">
                    <a:pos x="387" y="0"/>
                  </a:cxn>
                </a:cxnLst>
                <a:rect l="0" t="0" r="r" b="b"/>
                <a:pathLst>
                  <a:path w="387" h="70">
                    <a:moveTo>
                      <a:pt x="0" y="70"/>
                    </a:moveTo>
                    <a:lnTo>
                      <a:pt x="10" y="65"/>
                    </a:lnTo>
                    <a:lnTo>
                      <a:pt x="20" y="60"/>
                    </a:lnTo>
                    <a:lnTo>
                      <a:pt x="25" y="60"/>
                    </a:lnTo>
                    <a:lnTo>
                      <a:pt x="35" y="55"/>
                    </a:lnTo>
                    <a:lnTo>
                      <a:pt x="44" y="50"/>
                    </a:lnTo>
                    <a:lnTo>
                      <a:pt x="49" y="45"/>
                    </a:lnTo>
                    <a:lnTo>
                      <a:pt x="59" y="45"/>
                    </a:lnTo>
                    <a:lnTo>
                      <a:pt x="69" y="40"/>
                    </a:lnTo>
                    <a:lnTo>
                      <a:pt x="74" y="40"/>
                    </a:lnTo>
                    <a:lnTo>
                      <a:pt x="84" y="35"/>
                    </a:lnTo>
                    <a:lnTo>
                      <a:pt x="94" y="35"/>
                    </a:lnTo>
                    <a:lnTo>
                      <a:pt x="99" y="30"/>
                    </a:lnTo>
                    <a:lnTo>
                      <a:pt x="109" y="30"/>
                    </a:lnTo>
                    <a:lnTo>
                      <a:pt x="119" y="30"/>
                    </a:lnTo>
                    <a:lnTo>
                      <a:pt x="129" y="25"/>
                    </a:lnTo>
                    <a:lnTo>
                      <a:pt x="134" y="25"/>
                    </a:lnTo>
                    <a:lnTo>
                      <a:pt x="144" y="20"/>
                    </a:lnTo>
                    <a:lnTo>
                      <a:pt x="154" y="20"/>
                    </a:lnTo>
                    <a:lnTo>
                      <a:pt x="159" y="20"/>
                    </a:lnTo>
                    <a:lnTo>
                      <a:pt x="169" y="20"/>
                    </a:lnTo>
                    <a:lnTo>
                      <a:pt x="179" y="15"/>
                    </a:lnTo>
                    <a:lnTo>
                      <a:pt x="184" y="15"/>
                    </a:lnTo>
                    <a:lnTo>
                      <a:pt x="193" y="15"/>
                    </a:lnTo>
                    <a:lnTo>
                      <a:pt x="203" y="15"/>
                    </a:lnTo>
                    <a:lnTo>
                      <a:pt x="208" y="15"/>
                    </a:lnTo>
                    <a:lnTo>
                      <a:pt x="218" y="10"/>
                    </a:lnTo>
                    <a:lnTo>
                      <a:pt x="228" y="10"/>
                    </a:lnTo>
                    <a:lnTo>
                      <a:pt x="233" y="10"/>
                    </a:lnTo>
                    <a:lnTo>
                      <a:pt x="243" y="10"/>
                    </a:lnTo>
                    <a:lnTo>
                      <a:pt x="253" y="10"/>
                    </a:lnTo>
                    <a:lnTo>
                      <a:pt x="258" y="10"/>
                    </a:lnTo>
                    <a:lnTo>
                      <a:pt x="268" y="5"/>
                    </a:lnTo>
                    <a:lnTo>
                      <a:pt x="278" y="5"/>
                    </a:lnTo>
                    <a:lnTo>
                      <a:pt x="283" y="5"/>
                    </a:lnTo>
                    <a:lnTo>
                      <a:pt x="293" y="5"/>
                    </a:lnTo>
                    <a:lnTo>
                      <a:pt x="303" y="5"/>
                    </a:lnTo>
                    <a:lnTo>
                      <a:pt x="308" y="5"/>
                    </a:lnTo>
                    <a:lnTo>
                      <a:pt x="318" y="5"/>
                    </a:lnTo>
                    <a:lnTo>
                      <a:pt x="328" y="5"/>
                    </a:lnTo>
                    <a:lnTo>
                      <a:pt x="332" y="5"/>
                    </a:lnTo>
                    <a:lnTo>
                      <a:pt x="342" y="5"/>
                    </a:lnTo>
                    <a:lnTo>
                      <a:pt x="352" y="5"/>
                    </a:lnTo>
                    <a:lnTo>
                      <a:pt x="357" y="0"/>
                    </a:lnTo>
                    <a:lnTo>
                      <a:pt x="367" y="0"/>
                    </a:lnTo>
                    <a:lnTo>
                      <a:pt x="377" y="0"/>
                    </a:lnTo>
                    <a:lnTo>
                      <a:pt x="387" y="0"/>
                    </a:lnTo>
                  </a:path>
                </a:pathLst>
              </a:custGeom>
              <a:noFill/>
              <a:ln w="31750">
                <a:solidFill>
                  <a:srgbClr val="007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2" name="Group 21"/>
          <p:cNvGrpSpPr/>
          <p:nvPr/>
        </p:nvGrpSpPr>
        <p:grpSpPr>
          <a:xfrm>
            <a:off x="6340475" y="631697"/>
            <a:ext cx="2603500" cy="830391"/>
            <a:chOff x="6340475" y="631697"/>
            <a:chExt cx="2603500" cy="830391"/>
          </a:xfrm>
        </p:grpSpPr>
        <p:graphicFrame>
          <p:nvGraphicFramePr>
            <p:cNvPr id="6" name="Object 5"/>
            <p:cNvGraphicFramePr>
              <a:graphicFrameLocks noChangeAspect="1"/>
            </p:cNvGraphicFramePr>
            <p:nvPr>
              <p:extLst>
                <p:ext uri="{D42A27DB-BD31-4B8C-83A1-F6EECF244321}">
                  <p14:modId xmlns:p14="http://schemas.microsoft.com/office/powerpoint/2010/main" val="706128772"/>
                </p:ext>
              </p:extLst>
            </p:nvPr>
          </p:nvGraphicFramePr>
          <p:xfrm>
            <a:off x="6340475" y="954088"/>
            <a:ext cx="2603500" cy="508000"/>
          </p:xfrm>
          <a:graphic>
            <a:graphicData uri="http://schemas.openxmlformats.org/presentationml/2006/ole">
              <mc:AlternateContent xmlns:mc="http://schemas.openxmlformats.org/markup-compatibility/2006">
                <mc:Choice xmlns:v="urn:schemas-microsoft-com:vml" Requires="v">
                  <p:oleObj spid="_x0000_s53529" name="Equation" r:id="rId29" imgW="2603160" imgH="507960" progId="Equation.DSMT4">
                    <p:embed/>
                  </p:oleObj>
                </mc:Choice>
                <mc:Fallback>
                  <p:oleObj name="Equation" r:id="rId29" imgW="2603160" imgH="507960" progId="Equation.DSMT4">
                    <p:embed/>
                    <p:pic>
                      <p:nvPicPr>
                        <p:cNvPr id="52" name="Object 51"/>
                        <p:cNvPicPr/>
                        <p:nvPr/>
                      </p:nvPicPr>
                      <p:blipFill>
                        <a:blip r:embed="rId30"/>
                        <a:stretch>
                          <a:fillRect/>
                        </a:stretch>
                      </p:blipFill>
                      <p:spPr>
                        <a:xfrm>
                          <a:off x="6340475" y="954088"/>
                          <a:ext cx="2603500" cy="508000"/>
                        </a:xfrm>
                        <a:prstGeom prst="rect">
                          <a:avLst/>
                        </a:prstGeom>
                      </p:spPr>
                    </p:pic>
                  </p:oleObj>
                </mc:Fallback>
              </mc:AlternateContent>
            </a:graphicData>
          </a:graphic>
        </p:graphicFrame>
        <p:sp>
          <p:nvSpPr>
            <p:cNvPr id="3" name="TextBox 2"/>
            <p:cNvSpPr txBox="1"/>
            <p:nvPr/>
          </p:nvSpPr>
          <p:spPr>
            <a:xfrm>
              <a:off x="6838271" y="631697"/>
              <a:ext cx="1428661" cy="369332"/>
            </a:xfrm>
            <a:prstGeom prst="rect">
              <a:avLst/>
            </a:prstGeom>
            <a:noFill/>
          </p:spPr>
          <p:txBody>
            <a:bodyPr wrap="none" rtlCol="0">
              <a:spAutoFit/>
            </a:bodyPr>
            <a:lstStyle/>
            <a:p>
              <a:r>
                <a:rPr lang="en-US" dirty="0" smtClean="0"/>
                <a:t>Two modes </a:t>
              </a:r>
              <a:endParaRPr lang="en-US" dirty="0"/>
            </a:p>
          </p:txBody>
        </p:sp>
      </p:grpSp>
      <p:sp>
        <p:nvSpPr>
          <p:cNvPr id="109" name="Down Arrow 108"/>
          <p:cNvSpPr/>
          <p:nvPr/>
        </p:nvSpPr>
        <p:spPr bwMode="auto">
          <a:xfrm rot="16200000">
            <a:off x="4256915" y="2228824"/>
            <a:ext cx="309200" cy="442601"/>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0" name="Down Arrow 109"/>
          <p:cNvSpPr/>
          <p:nvPr/>
        </p:nvSpPr>
        <p:spPr bwMode="auto">
          <a:xfrm>
            <a:off x="1092563" y="4497245"/>
            <a:ext cx="309200" cy="442601"/>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2" name="TextBox 111"/>
          <p:cNvSpPr txBox="1"/>
          <p:nvPr/>
        </p:nvSpPr>
        <p:spPr>
          <a:xfrm>
            <a:off x="3347484" y="6135278"/>
            <a:ext cx="1625766" cy="307777"/>
          </a:xfrm>
          <a:prstGeom prst="rect">
            <a:avLst/>
          </a:prstGeom>
          <a:noFill/>
        </p:spPr>
        <p:txBody>
          <a:bodyPr wrap="none" rtlCol="0">
            <a:spAutoFit/>
          </a:bodyPr>
          <a:lstStyle/>
          <a:p>
            <a:r>
              <a:rPr lang="en-US" sz="1400" dirty="0" smtClean="0"/>
              <a:t>First mode (TE00)</a:t>
            </a:r>
            <a:endParaRPr lang="en-US" sz="1400" dirty="0"/>
          </a:p>
        </p:txBody>
      </p:sp>
      <p:graphicFrame>
        <p:nvGraphicFramePr>
          <p:cNvPr id="113" name="Object 112"/>
          <p:cNvGraphicFramePr>
            <a:graphicFrameLocks noChangeAspect="1"/>
          </p:cNvGraphicFramePr>
          <p:nvPr>
            <p:extLst>
              <p:ext uri="{D42A27DB-BD31-4B8C-83A1-F6EECF244321}">
                <p14:modId xmlns:p14="http://schemas.microsoft.com/office/powerpoint/2010/main" val="2782682560"/>
              </p:ext>
            </p:extLst>
          </p:nvPr>
        </p:nvGraphicFramePr>
        <p:xfrm>
          <a:off x="5256213" y="6099175"/>
          <a:ext cx="1625600" cy="279400"/>
        </p:xfrm>
        <a:graphic>
          <a:graphicData uri="http://schemas.openxmlformats.org/presentationml/2006/ole">
            <mc:AlternateContent xmlns:mc="http://schemas.openxmlformats.org/markup-compatibility/2006">
              <mc:Choice xmlns:v="urn:schemas-microsoft-com:vml" Requires="v">
                <p:oleObj spid="_x0000_s53530" name="Equation" r:id="rId31" imgW="1625400" imgH="279360" progId="Equation.DSMT4">
                  <p:embed/>
                </p:oleObj>
              </mc:Choice>
              <mc:Fallback>
                <p:oleObj name="Equation" r:id="rId31" imgW="1625400" imgH="279360" progId="Equation.DSMT4">
                  <p:embed/>
                  <p:pic>
                    <p:nvPicPr>
                      <p:cNvPr id="0" name=""/>
                      <p:cNvPicPr/>
                      <p:nvPr/>
                    </p:nvPicPr>
                    <p:blipFill>
                      <a:blip r:embed="rId32"/>
                      <a:stretch>
                        <a:fillRect/>
                      </a:stretch>
                    </p:blipFill>
                    <p:spPr>
                      <a:xfrm>
                        <a:off x="5256213" y="6099175"/>
                        <a:ext cx="1625600" cy="279400"/>
                      </a:xfrm>
                      <a:prstGeom prst="rect">
                        <a:avLst/>
                      </a:prstGeom>
                    </p:spPr>
                  </p:pic>
                </p:oleObj>
              </mc:Fallback>
            </mc:AlternateContent>
          </a:graphicData>
        </a:graphic>
      </p:graphicFrame>
      <p:grpSp>
        <p:nvGrpSpPr>
          <p:cNvPr id="118" name="Group 117"/>
          <p:cNvGrpSpPr/>
          <p:nvPr/>
        </p:nvGrpSpPr>
        <p:grpSpPr>
          <a:xfrm>
            <a:off x="3398672" y="6470380"/>
            <a:ext cx="3741903" cy="307777"/>
            <a:chOff x="3398672" y="6470380"/>
            <a:chExt cx="3741903" cy="307777"/>
          </a:xfrm>
        </p:grpSpPr>
        <p:sp>
          <p:nvSpPr>
            <p:cNvPr id="114" name="TextBox 113"/>
            <p:cNvSpPr txBox="1"/>
            <p:nvPr/>
          </p:nvSpPr>
          <p:spPr>
            <a:xfrm>
              <a:off x="3398672" y="6470380"/>
              <a:ext cx="1885453" cy="307777"/>
            </a:xfrm>
            <a:prstGeom prst="rect">
              <a:avLst/>
            </a:prstGeom>
            <a:noFill/>
          </p:spPr>
          <p:txBody>
            <a:bodyPr wrap="none" rtlCol="0">
              <a:spAutoFit/>
            </a:bodyPr>
            <a:lstStyle/>
            <a:p>
              <a:r>
                <a:rPr lang="en-US" sz="1400" dirty="0" smtClean="0"/>
                <a:t>Second mode (TE02)</a:t>
              </a:r>
              <a:endParaRPr lang="en-US" sz="1400" dirty="0"/>
            </a:p>
          </p:txBody>
        </p:sp>
        <p:graphicFrame>
          <p:nvGraphicFramePr>
            <p:cNvPr id="115" name="Object 114"/>
            <p:cNvGraphicFramePr>
              <a:graphicFrameLocks noChangeAspect="1"/>
            </p:cNvGraphicFramePr>
            <p:nvPr>
              <p:extLst>
                <p:ext uri="{D42A27DB-BD31-4B8C-83A1-F6EECF244321}">
                  <p14:modId xmlns:p14="http://schemas.microsoft.com/office/powerpoint/2010/main" val="2280264528"/>
                </p:ext>
              </p:extLst>
            </p:nvPr>
          </p:nvGraphicFramePr>
          <p:xfrm>
            <a:off x="5514975" y="6497638"/>
            <a:ext cx="1625600" cy="279400"/>
          </p:xfrm>
          <a:graphic>
            <a:graphicData uri="http://schemas.openxmlformats.org/presentationml/2006/ole">
              <mc:AlternateContent xmlns:mc="http://schemas.openxmlformats.org/markup-compatibility/2006">
                <mc:Choice xmlns:v="urn:schemas-microsoft-com:vml" Requires="v">
                  <p:oleObj spid="_x0000_s53531" name="Equation" r:id="rId33" imgW="1625400" imgH="279360" progId="Equation.DSMT4">
                    <p:embed/>
                  </p:oleObj>
                </mc:Choice>
                <mc:Fallback>
                  <p:oleObj name="Equation" r:id="rId33" imgW="1625400" imgH="279360" progId="Equation.DSMT4">
                    <p:embed/>
                    <p:pic>
                      <p:nvPicPr>
                        <p:cNvPr id="113" name="Object 112"/>
                        <p:cNvPicPr/>
                        <p:nvPr/>
                      </p:nvPicPr>
                      <p:blipFill>
                        <a:blip r:embed="rId34"/>
                        <a:stretch>
                          <a:fillRect/>
                        </a:stretch>
                      </p:blipFill>
                      <p:spPr>
                        <a:xfrm>
                          <a:off x="5514975" y="6497638"/>
                          <a:ext cx="1625600" cy="279400"/>
                        </a:xfrm>
                        <a:prstGeom prst="rect">
                          <a:avLst/>
                        </a:prstGeom>
                      </p:spPr>
                    </p:pic>
                  </p:oleObj>
                </mc:Fallback>
              </mc:AlternateContent>
            </a:graphicData>
          </a:graphic>
        </p:graphicFrame>
      </p:grpSp>
    </p:spTree>
    <p:extLst>
      <p:ext uri="{BB962C8B-B14F-4D97-AF65-F5344CB8AC3E}">
        <p14:creationId xmlns:p14="http://schemas.microsoft.com/office/powerpoint/2010/main" val="400728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1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5" grpId="0" animBg="1"/>
      <p:bldP spid="16" grpId="0"/>
      <p:bldP spid="19" grpId="0"/>
      <p:bldP spid="20" grpId="0" animBg="1"/>
      <p:bldP spid="24" grpId="0"/>
      <p:bldP spid="26" grpId="0"/>
      <p:bldP spid="109" grpId="0" animBg="1"/>
      <p:bldP spid="110" grpId="0" animBg="1"/>
      <p:bldP spid="1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7" y="-270485"/>
            <a:ext cx="8229600" cy="1143000"/>
          </a:xfrm>
        </p:spPr>
        <p:txBody>
          <a:bodyPr/>
          <a:lstStyle/>
          <a:p>
            <a:r>
              <a:rPr lang="en-US" sz="3200" dirty="0" smtClean="0"/>
              <a:t>Adiabatic coupling</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16</a:t>
            </a:fld>
            <a:endParaRPr lang="en-US"/>
          </a:p>
        </p:txBody>
      </p:sp>
      <p:pic>
        <p:nvPicPr>
          <p:cNvPr id="5" name="Picture 4"/>
          <p:cNvPicPr>
            <a:picLocks noChangeAspect="1"/>
          </p:cNvPicPr>
          <p:nvPr/>
        </p:nvPicPr>
        <p:blipFill>
          <a:blip r:embed="rId3"/>
          <a:stretch>
            <a:fillRect/>
          </a:stretch>
        </p:blipFill>
        <p:spPr>
          <a:xfrm>
            <a:off x="347644" y="512030"/>
            <a:ext cx="4057302" cy="1303124"/>
          </a:xfrm>
          <a:prstGeom prst="rect">
            <a:avLst/>
          </a:prstGeom>
        </p:spPr>
      </p:pic>
      <p:grpSp>
        <p:nvGrpSpPr>
          <p:cNvPr id="110" name="Group 109"/>
          <p:cNvGrpSpPr/>
          <p:nvPr/>
        </p:nvGrpSpPr>
        <p:grpSpPr>
          <a:xfrm>
            <a:off x="0" y="2187575"/>
            <a:ext cx="3479800" cy="307777"/>
            <a:chOff x="0" y="2187575"/>
            <a:chExt cx="3479800" cy="307777"/>
          </a:xfrm>
        </p:grpSpPr>
        <p:sp>
          <p:nvSpPr>
            <p:cNvPr id="6" name="TextBox 5"/>
            <p:cNvSpPr txBox="1"/>
            <p:nvPr/>
          </p:nvSpPr>
          <p:spPr>
            <a:xfrm>
              <a:off x="0" y="2187575"/>
              <a:ext cx="1625766" cy="307777"/>
            </a:xfrm>
            <a:prstGeom prst="rect">
              <a:avLst/>
            </a:prstGeom>
            <a:noFill/>
          </p:spPr>
          <p:txBody>
            <a:bodyPr wrap="none" rtlCol="0">
              <a:spAutoFit/>
            </a:bodyPr>
            <a:lstStyle/>
            <a:p>
              <a:r>
                <a:rPr lang="en-US" sz="1400" dirty="0" smtClean="0"/>
                <a:t>First mode (TE00)</a:t>
              </a:r>
              <a:endParaRPr lang="en-US" sz="1400" dirty="0"/>
            </a:p>
          </p:txBody>
        </p:sp>
        <p:graphicFrame>
          <p:nvGraphicFramePr>
            <p:cNvPr id="7" name="Object 6"/>
            <p:cNvGraphicFramePr>
              <a:graphicFrameLocks noChangeAspect="1"/>
            </p:cNvGraphicFramePr>
            <p:nvPr>
              <p:extLst>
                <p:ext uri="{D42A27DB-BD31-4B8C-83A1-F6EECF244321}">
                  <p14:modId xmlns:p14="http://schemas.microsoft.com/office/powerpoint/2010/main" val="3334162641"/>
                </p:ext>
              </p:extLst>
            </p:nvPr>
          </p:nvGraphicFramePr>
          <p:xfrm>
            <a:off x="1854200" y="2187575"/>
            <a:ext cx="1625600" cy="279400"/>
          </p:xfrm>
          <a:graphic>
            <a:graphicData uri="http://schemas.openxmlformats.org/presentationml/2006/ole">
              <mc:AlternateContent xmlns:mc="http://schemas.openxmlformats.org/markup-compatibility/2006">
                <mc:Choice xmlns:v="urn:schemas-microsoft-com:vml" Requires="v">
                  <p:oleObj spid="_x0000_s54368" name="Equation" r:id="rId4" imgW="1625400" imgH="279360" progId="Equation.DSMT4">
                    <p:embed/>
                  </p:oleObj>
                </mc:Choice>
                <mc:Fallback>
                  <p:oleObj name="Equation" r:id="rId4" imgW="1625400" imgH="279360" progId="Equation.DSMT4">
                    <p:embed/>
                    <p:pic>
                      <p:nvPicPr>
                        <p:cNvPr id="113" name="Object 112"/>
                        <p:cNvPicPr/>
                        <p:nvPr/>
                      </p:nvPicPr>
                      <p:blipFill>
                        <a:blip r:embed="rId5"/>
                        <a:stretch>
                          <a:fillRect/>
                        </a:stretch>
                      </p:blipFill>
                      <p:spPr>
                        <a:xfrm>
                          <a:off x="1854200" y="2187575"/>
                          <a:ext cx="1625600" cy="279400"/>
                        </a:xfrm>
                        <a:prstGeom prst="rect">
                          <a:avLst/>
                        </a:prstGeom>
                      </p:spPr>
                    </p:pic>
                  </p:oleObj>
                </mc:Fallback>
              </mc:AlternateContent>
            </a:graphicData>
          </a:graphic>
        </p:graphicFrame>
      </p:grpSp>
      <p:graphicFrame>
        <p:nvGraphicFramePr>
          <p:cNvPr id="8" name="Object 7"/>
          <p:cNvGraphicFramePr>
            <a:graphicFrameLocks noChangeAspect="1"/>
          </p:cNvGraphicFramePr>
          <p:nvPr>
            <p:extLst>
              <p:ext uri="{D42A27DB-BD31-4B8C-83A1-F6EECF244321}">
                <p14:modId xmlns:p14="http://schemas.microsoft.com/office/powerpoint/2010/main" val="3803395346"/>
              </p:ext>
            </p:extLst>
          </p:nvPr>
        </p:nvGraphicFramePr>
        <p:xfrm>
          <a:off x="4752975" y="779463"/>
          <a:ext cx="1384300" cy="431800"/>
        </p:xfrm>
        <a:graphic>
          <a:graphicData uri="http://schemas.openxmlformats.org/presentationml/2006/ole">
            <mc:AlternateContent xmlns:mc="http://schemas.openxmlformats.org/markup-compatibility/2006">
              <mc:Choice xmlns:v="urn:schemas-microsoft-com:vml" Requires="v">
                <p:oleObj spid="_x0000_s54369" name="Equation" r:id="rId6" imgW="1384200" imgH="431640" progId="Equation.DSMT4">
                  <p:embed/>
                </p:oleObj>
              </mc:Choice>
              <mc:Fallback>
                <p:oleObj name="Equation" r:id="rId6" imgW="1384200" imgH="431640" progId="Equation.DSMT4">
                  <p:embed/>
                  <p:pic>
                    <p:nvPicPr>
                      <p:cNvPr id="0" name=""/>
                      <p:cNvPicPr/>
                      <p:nvPr/>
                    </p:nvPicPr>
                    <p:blipFill>
                      <a:blip r:embed="rId7"/>
                      <a:stretch>
                        <a:fillRect/>
                      </a:stretch>
                    </p:blipFill>
                    <p:spPr>
                      <a:xfrm>
                        <a:off x="4752975" y="779463"/>
                        <a:ext cx="1384300" cy="4318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513204914"/>
              </p:ext>
            </p:extLst>
          </p:nvPr>
        </p:nvGraphicFramePr>
        <p:xfrm>
          <a:off x="6623538" y="1258091"/>
          <a:ext cx="1295400" cy="447675"/>
        </p:xfrm>
        <a:graphic>
          <a:graphicData uri="http://schemas.openxmlformats.org/presentationml/2006/ole">
            <mc:AlternateContent xmlns:mc="http://schemas.openxmlformats.org/markup-compatibility/2006">
              <mc:Choice xmlns:v="urn:schemas-microsoft-com:vml" Requires="v">
                <p:oleObj spid="_x0000_s54370" name="Equation" r:id="rId8" imgW="1295451" imgH="447607" progId="Equation.DSMT4">
                  <p:embed/>
                </p:oleObj>
              </mc:Choice>
              <mc:Fallback>
                <p:oleObj name="Equation" r:id="rId8" imgW="1295451" imgH="447607" progId="Equation.DSMT4">
                  <p:embed/>
                  <p:pic>
                    <p:nvPicPr>
                      <p:cNvPr id="0" name=""/>
                      <p:cNvPicPr/>
                      <p:nvPr/>
                    </p:nvPicPr>
                    <p:blipFill>
                      <a:blip r:embed="rId9"/>
                      <a:stretch>
                        <a:fillRect/>
                      </a:stretch>
                    </p:blipFill>
                    <p:spPr>
                      <a:xfrm>
                        <a:off x="6623538" y="1258091"/>
                        <a:ext cx="1295400" cy="44767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534880803"/>
              </p:ext>
            </p:extLst>
          </p:nvPr>
        </p:nvGraphicFramePr>
        <p:xfrm>
          <a:off x="4603261" y="1363814"/>
          <a:ext cx="1739900" cy="393700"/>
        </p:xfrm>
        <a:graphic>
          <a:graphicData uri="http://schemas.openxmlformats.org/presentationml/2006/ole">
            <mc:AlternateContent xmlns:mc="http://schemas.openxmlformats.org/markup-compatibility/2006">
              <mc:Choice xmlns:v="urn:schemas-microsoft-com:vml" Requires="v">
                <p:oleObj spid="_x0000_s54371" name="Equation" r:id="rId10" imgW="1739880" imgH="393480" progId="Equation.DSMT4">
                  <p:embed/>
                </p:oleObj>
              </mc:Choice>
              <mc:Fallback>
                <p:oleObj name="Equation" r:id="rId10" imgW="1739880" imgH="393480" progId="Equation.DSMT4">
                  <p:embed/>
                  <p:pic>
                    <p:nvPicPr>
                      <p:cNvPr id="0" name=""/>
                      <p:cNvPicPr/>
                      <p:nvPr/>
                    </p:nvPicPr>
                    <p:blipFill>
                      <a:blip r:embed="rId11"/>
                      <a:stretch>
                        <a:fillRect/>
                      </a:stretch>
                    </p:blipFill>
                    <p:spPr>
                      <a:xfrm>
                        <a:off x="4603261" y="1363814"/>
                        <a:ext cx="1739900" cy="3937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212680161"/>
              </p:ext>
            </p:extLst>
          </p:nvPr>
        </p:nvGraphicFramePr>
        <p:xfrm>
          <a:off x="5023338" y="1790188"/>
          <a:ext cx="1600200" cy="482600"/>
        </p:xfrm>
        <a:graphic>
          <a:graphicData uri="http://schemas.openxmlformats.org/presentationml/2006/ole">
            <mc:AlternateContent xmlns:mc="http://schemas.openxmlformats.org/markup-compatibility/2006">
              <mc:Choice xmlns:v="urn:schemas-microsoft-com:vml" Requires="v">
                <p:oleObj spid="_x0000_s54372" name="Equation" r:id="rId12" imgW="1600200" imgH="482400" progId="Equation.DSMT4">
                  <p:embed/>
                </p:oleObj>
              </mc:Choice>
              <mc:Fallback>
                <p:oleObj name="Equation" r:id="rId12" imgW="1600200" imgH="482400" progId="Equation.DSMT4">
                  <p:embed/>
                  <p:pic>
                    <p:nvPicPr>
                      <p:cNvPr id="0" name=""/>
                      <p:cNvPicPr/>
                      <p:nvPr/>
                    </p:nvPicPr>
                    <p:blipFill>
                      <a:blip r:embed="rId13"/>
                      <a:stretch>
                        <a:fillRect/>
                      </a:stretch>
                    </p:blipFill>
                    <p:spPr>
                      <a:xfrm>
                        <a:off x="5023338" y="1790188"/>
                        <a:ext cx="1600200" cy="482600"/>
                      </a:xfrm>
                      <a:prstGeom prst="rect">
                        <a:avLst/>
                      </a:prstGeom>
                    </p:spPr>
                  </p:pic>
                </p:oleObj>
              </mc:Fallback>
            </mc:AlternateContent>
          </a:graphicData>
        </a:graphic>
      </p:graphicFrame>
      <p:cxnSp>
        <p:nvCxnSpPr>
          <p:cNvPr id="13" name="Straight Arrow Connector 12"/>
          <p:cNvCxnSpPr/>
          <p:nvPr/>
        </p:nvCxnSpPr>
        <p:spPr bwMode="auto">
          <a:xfrm flipV="1">
            <a:off x="3590359" y="2016378"/>
            <a:ext cx="1280501" cy="2855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14" name="Object 13"/>
          <p:cNvGraphicFramePr>
            <a:graphicFrameLocks noChangeAspect="1"/>
          </p:cNvGraphicFramePr>
          <p:nvPr>
            <p:extLst>
              <p:ext uri="{D42A27DB-BD31-4B8C-83A1-F6EECF244321}">
                <p14:modId xmlns:p14="http://schemas.microsoft.com/office/powerpoint/2010/main" val="2492962969"/>
              </p:ext>
            </p:extLst>
          </p:nvPr>
        </p:nvGraphicFramePr>
        <p:xfrm>
          <a:off x="1831730" y="2595812"/>
          <a:ext cx="1536700" cy="457200"/>
        </p:xfrm>
        <a:graphic>
          <a:graphicData uri="http://schemas.openxmlformats.org/presentationml/2006/ole">
            <mc:AlternateContent xmlns:mc="http://schemas.openxmlformats.org/markup-compatibility/2006">
              <mc:Choice xmlns:v="urn:schemas-microsoft-com:vml" Requires="v">
                <p:oleObj spid="_x0000_s54373" name="Equation" r:id="rId14" imgW="1536480" imgH="457200" progId="Equation.DSMT4">
                  <p:embed/>
                </p:oleObj>
              </mc:Choice>
              <mc:Fallback>
                <p:oleObj name="Equation" r:id="rId14" imgW="1536480" imgH="457200" progId="Equation.DSMT4">
                  <p:embed/>
                  <p:pic>
                    <p:nvPicPr>
                      <p:cNvPr id="0" name=""/>
                      <p:cNvPicPr/>
                      <p:nvPr/>
                    </p:nvPicPr>
                    <p:blipFill>
                      <a:blip r:embed="rId15"/>
                      <a:stretch>
                        <a:fillRect/>
                      </a:stretch>
                    </p:blipFill>
                    <p:spPr>
                      <a:xfrm>
                        <a:off x="1831730" y="2595812"/>
                        <a:ext cx="1536700" cy="4572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977683606"/>
              </p:ext>
            </p:extLst>
          </p:nvPr>
        </p:nvGraphicFramePr>
        <p:xfrm>
          <a:off x="3648075" y="2455863"/>
          <a:ext cx="3644900" cy="584200"/>
        </p:xfrm>
        <a:graphic>
          <a:graphicData uri="http://schemas.openxmlformats.org/presentationml/2006/ole">
            <mc:AlternateContent xmlns:mc="http://schemas.openxmlformats.org/markup-compatibility/2006">
              <mc:Choice xmlns:v="urn:schemas-microsoft-com:vml" Requires="v">
                <p:oleObj spid="_x0000_s54374" name="Equation" r:id="rId16" imgW="3644640" imgH="583920" progId="Equation.DSMT4">
                  <p:embed/>
                </p:oleObj>
              </mc:Choice>
              <mc:Fallback>
                <p:oleObj name="Equation" r:id="rId16" imgW="3644640" imgH="583920" progId="Equation.DSMT4">
                  <p:embed/>
                  <p:pic>
                    <p:nvPicPr>
                      <p:cNvPr id="0" name=""/>
                      <p:cNvPicPr/>
                      <p:nvPr/>
                    </p:nvPicPr>
                    <p:blipFill>
                      <a:blip r:embed="rId17"/>
                      <a:stretch>
                        <a:fillRect/>
                      </a:stretch>
                    </p:blipFill>
                    <p:spPr>
                      <a:xfrm>
                        <a:off x="3648075" y="2455863"/>
                        <a:ext cx="3644900" cy="584200"/>
                      </a:xfrm>
                      <a:prstGeom prst="rect">
                        <a:avLst/>
                      </a:prstGeom>
                    </p:spPr>
                  </p:pic>
                </p:oleObj>
              </mc:Fallback>
            </mc:AlternateContent>
          </a:graphicData>
        </a:graphic>
      </p:graphicFrame>
      <p:grpSp>
        <p:nvGrpSpPr>
          <p:cNvPr id="16" name="Group 15"/>
          <p:cNvGrpSpPr/>
          <p:nvPr/>
        </p:nvGrpSpPr>
        <p:grpSpPr>
          <a:xfrm>
            <a:off x="-6950" y="3176051"/>
            <a:ext cx="3741903" cy="307777"/>
            <a:chOff x="3398672" y="6470380"/>
            <a:chExt cx="3741903" cy="307777"/>
          </a:xfrm>
        </p:grpSpPr>
        <p:sp>
          <p:nvSpPr>
            <p:cNvPr id="17" name="TextBox 16"/>
            <p:cNvSpPr txBox="1"/>
            <p:nvPr/>
          </p:nvSpPr>
          <p:spPr>
            <a:xfrm>
              <a:off x="3398672" y="6470380"/>
              <a:ext cx="1885453" cy="307777"/>
            </a:xfrm>
            <a:prstGeom prst="rect">
              <a:avLst/>
            </a:prstGeom>
            <a:noFill/>
          </p:spPr>
          <p:txBody>
            <a:bodyPr wrap="none" rtlCol="0">
              <a:spAutoFit/>
            </a:bodyPr>
            <a:lstStyle/>
            <a:p>
              <a:r>
                <a:rPr lang="en-US" sz="1400" dirty="0" smtClean="0"/>
                <a:t>Second mode (TE01)</a:t>
              </a:r>
              <a:endParaRPr lang="en-US" sz="1400" dirty="0"/>
            </a:p>
          </p:txBody>
        </p:sp>
        <p:graphicFrame>
          <p:nvGraphicFramePr>
            <p:cNvPr id="18" name="Object 17"/>
            <p:cNvGraphicFramePr>
              <a:graphicFrameLocks noChangeAspect="1"/>
            </p:cNvGraphicFramePr>
            <p:nvPr>
              <p:extLst>
                <p:ext uri="{D42A27DB-BD31-4B8C-83A1-F6EECF244321}">
                  <p14:modId xmlns:p14="http://schemas.microsoft.com/office/powerpoint/2010/main" val="3631962653"/>
                </p:ext>
              </p:extLst>
            </p:nvPr>
          </p:nvGraphicFramePr>
          <p:xfrm>
            <a:off x="5514975" y="6497638"/>
            <a:ext cx="1625600" cy="279400"/>
          </p:xfrm>
          <a:graphic>
            <a:graphicData uri="http://schemas.openxmlformats.org/presentationml/2006/ole">
              <mc:AlternateContent xmlns:mc="http://schemas.openxmlformats.org/markup-compatibility/2006">
                <mc:Choice xmlns:v="urn:schemas-microsoft-com:vml" Requires="v">
                  <p:oleObj spid="_x0000_s54375" name="Equation" r:id="rId18" imgW="1625400" imgH="279360" progId="Equation.DSMT4">
                    <p:embed/>
                  </p:oleObj>
                </mc:Choice>
                <mc:Fallback>
                  <p:oleObj name="Equation" r:id="rId18" imgW="1625400" imgH="279360" progId="Equation.DSMT4">
                    <p:embed/>
                    <p:pic>
                      <p:nvPicPr>
                        <p:cNvPr id="115" name="Object 114"/>
                        <p:cNvPicPr/>
                        <p:nvPr/>
                      </p:nvPicPr>
                      <p:blipFill>
                        <a:blip r:embed="rId19"/>
                        <a:stretch>
                          <a:fillRect/>
                        </a:stretch>
                      </p:blipFill>
                      <p:spPr>
                        <a:xfrm>
                          <a:off x="5514975" y="6497638"/>
                          <a:ext cx="1625600" cy="279400"/>
                        </a:xfrm>
                        <a:prstGeom prst="rect">
                          <a:avLst/>
                        </a:prstGeom>
                      </p:spPr>
                    </p:pic>
                  </p:oleObj>
                </mc:Fallback>
              </mc:AlternateContent>
            </a:graphicData>
          </a:graphic>
        </p:graphicFrame>
      </p:grpSp>
      <p:graphicFrame>
        <p:nvGraphicFramePr>
          <p:cNvPr id="19" name="Object 18"/>
          <p:cNvGraphicFramePr>
            <a:graphicFrameLocks noChangeAspect="1"/>
          </p:cNvGraphicFramePr>
          <p:nvPr>
            <p:extLst>
              <p:ext uri="{D42A27DB-BD31-4B8C-83A1-F6EECF244321}">
                <p14:modId xmlns:p14="http://schemas.microsoft.com/office/powerpoint/2010/main" val="2623934948"/>
              </p:ext>
            </p:extLst>
          </p:nvPr>
        </p:nvGraphicFramePr>
        <p:xfrm>
          <a:off x="3754438" y="2935288"/>
          <a:ext cx="3746500" cy="584200"/>
        </p:xfrm>
        <a:graphic>
          <a:graphicData uri="http://schemas.openxmlformats.org/presentationml/2006/ole">
            <mc:AlternateContent xmlns:mc="http://schemas.openxmlformats.org/markup-compatibility/2006">
              <mc:Choice xmlns:v="urn:schemas-microsoft-com:vml" Requires="v">
                <p:oleObj spid="_x0000_s54376" name="Equation" r:id="rId20" imgW="3746160" imgH="583920" progId="Equation.DSMT4">
                  <p:embed/>
                </p:oleObj>
              </mc:Choice>
              <mc:Fallback>
                <p:oleObj name="Equation" r:id="rId20" imgW="3746160" imgH="583920" progId="Equation.DSMT4">
                  <p:embed/>
                  <p:pic>
                    <p:nvPicPr>
                      <p:cNvPr id="0" name=""/>
                      <p:cNvPicPr/>
                      <p:nvPr/>
                    </p:nvPicPr>
                    <p:blipFill>
                      <a:blip r:embed="rId21"/>
                      <a:stretch>
                        <a:fillRect/>
                      </a:stretch>
                    </p:blipFill>
                    <p:spPr>
                      <a:xfrm>
                        <a:off x="3754438" y="2935288"/>
                        <a:ext cx="3746500" cy="584200"/>
                      </a:xfrm>
                      <a:prstGeom prst="rect">
                        <a:avLst/>
                      </a:prstGeom>
                    </p:spPr>
                  </p:pic>
                </p:oleObj>
              </mc:Fallback>
            </mc:AlternateContent>
          </a:graphicData>
        </a:graphic>
      </p:graphicFrame>
      <p:sp>
        <p:nvSpPr>
          <p:cNvPr id="21" name="TextBox 20"/>
          <p:cNvSpPr txBox="1"/>
          <p:nvPr/>
        </p:nvSpPr>
        <p:spPr>
          <a:xfrm>
            <a:off x="209794" y="3645821"/>
            <a:ext cx="994183" cy="369332"/>
          </a:xfrm>
          <a:prstGeom prst="rect">
            <a:avLst/>
          </a:prstGeom>
          <a:noFill/>
        </p:spPr>
        <p:txBody>
          <a:bodyPr wrap="none" rtlCol="0">
            <a:spAutoFit/>
          </a:bodyPr>
          <a:lstStyle/>
          <a:p>
            <a:r>
              <a:rPr lang="en-US" sz="1400" dirty="0" smtClean="0"/>
              <a:t>Introduce</a:t>
            </a:r>
            <a:r>
              <a:rPr lang="en-US" dirty="0" smtClean="0"/>
              <a:t> </a:t>
            </a:r>
            <a:endParaRPr lang="en-US" dirty="0"/>
          </a:p>
        </p:txBody>
      </p:sp>
      <p:graphicFrame>
        <p:nvGraphicFramePr>
          <p:cNvPr id="22" name="Object 21"/>
          <p:cNvGraphicFramePr>
            <a:graphicFrameLocks noChangeAspect="1"/>
          </p:cNvGraphicFramePr>
          <p:nvPr>
            <p:extLst>
              <p:ext uri="{D42A27DB-BD31-4B8C-83A1-F6EECF244321}">
                <p14:modId xmlns:p14="http://schemas.microsoft.com/office/powerpoint/2010/main" val="3639322045"/>
              </p:ext>
            </p:extLst>
          </p:nvPr>
        </p:nvGraphicFramePr>
        <p:xfrm>
          <a:off x="1260475" y="3639281"/>
          <a:ext cx="1003300" cy="430213"/>
        </p:xfrm>
        <a:graphic>
          <a:graphicData uri="http://schemas.openxmlformats.org/presentationml/2006/ole">
            <mc:AlternateContent xmlns:mc="http://schemas.openxmlformats.org/markup-compatibility/2006">
              <mc:Choice xmlns:v="urn:schemas-microsoft-com:vml" Requires="v">
                <p:oleObj spid="_x0000_s54377" name="Equation" r:id="rId22" imgW="1002960" imgH="482400" progId="Equation.DSMT4">
                  <p:embed/>
                </p:oleObj>
              </mc:Choice>
              <mc:Fallback>
                <p:oleObj name="Equation" r:id="rId22" imgW="1002960" imgH="482400" progId="Equation.DSMT4">
                  <p:embed/>
                  <p:pic>
                    <p:nvPicPr>
                      <p:cNvPr id="0" name=""/>
                      <p:cNvPicPr/>
                      <p:nvPr/>
                    </p:nvPicPr>
                    <p:blipFill>
                      <a:blip r:embed="rId23"/>
                      <a:stretch>
                        <a:fillRect/>
                      </a:stretch>
                    </p:blipFill>
                    <p:spPr>
                      <a:xfrm>
                        <a:off x="1260475" y="3639281"/>
                        <a:ext cx="1003300" cy="430213"/>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005368513"/>
              </p:ext>
            </p:extLst>
          </p:nvPr>
        </p:nvGraphicFramePr>
        <p:xfrm>
          <a:off x="2660405" y="3578918"/>
          <a:ext cx="1536700" cy="444500"/>
        </p:xfrm>
        <a:graphic>
          <a:graphicData uri="http://schemas.openxmlformats.org/presentationml/2006/ole">
            <mc:AlternateContent xmlns:mc="http://schemas.openxmlformats.org/markup-compatibility/2006">
              <mc:Choice xmlns:v="urn:schemas-microsoft-com:vml" Requires="v">
                <p:oleObj spid="_x0000_s54378" name="Equation" r:id="rId24" imgW="1536480" imgH="444240" progId="Equation.DSMT4">
                  <p:embed/>
                </p:oleObj>
              </mc:Choice>
              <mc:Fallback>
                <p:oleObj name="Equation" r:id="rId24" imgW="1536480" imgH="444240" progId="Equation.DSMT4">
                  <p:embed/>
                  <p:pic>
                    <p:nvPicPr>
                      <p:cNvPr id="0" name=""/>
                      <p:cNvPicPr/>
                      <p:nvPr/>
                    </p:nvPicPr>
                    <p:blipFill>
                      <a:blip r:embed="rId25"/>
                      <a:stretch>
                        <a:fillRect/>
                      </a:stretch>
                    </p:blipFill>
                    <p:spPr>
                      <a:xfrm>
                        <a:off x="2660405" y="3578918"/>
                        <a:ext cx="1536700" cy="444500"/>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2064303243"/>
              </p:ext>
            </p:extLst>
          </p:nvPr>
        </p:nvGraphicFramePr>
        <p:xfrm>
          <a:off x="4572000" y="3570653"/>
          <a:ext cx="1625600" cy="444500"/>
        </p:xfrm>
        <a:graphic>
          <a:graphicData uri="http://schemas.openxmlformats.org/presentationml/2006/ole">
            <mc:AlternateContent xmlns:mc="http://schemas.openxmlformats.org/markup-compatibility/2006">
              <mc:Choice xmlns:v="urn:schemas-microsoft-com:vml" Requires="v">
                <p:oleObj spid="_x0000_s54379" name="Equation" r:id="rId26" imgW="1625400" imgH="444240" progId="Equation.DSMT4">
                  <p:embed/>
                </p:oleObj>
              </mc:Choice>
              <mc:Fallback>
                <p:oleObj name="Equation" r:id="rId26" imgW="1625400" imgH="444240" progId="Equation.DSMT4">
                  <p:embed/>
                  <p:pic>
                    <p:nvPicPr>
                      <p:cNvPr id="0" name=""/>
                      <p:cNvPicPr/>
                      <p:nvPr/>
                    </p:nvPicPr>
                    <p:blipFill>
                      <a:blip r:embed="rId27"/>
                      <a:stretch>
                        <a:fillRect/>
                      </a:stretch>
                    </p:blipFill>
                    <p:spPr>
                      <a:xfrm>
                        <a:off x="4572000" y="3570653"/>
                        <a:ext cx="1625600" cy="444500"/>
                      </a:xfrm>
                      <a:prstGeom prst="rect">
                        <a:avLst/>
                      </a:prstGeom>
                    </p:spPr>
                  </p:pic>
                </p:oleObj>
              </mc:Fallback>
            </mc:AlternateContent>
          </a:graphicData>
        </a:graphic>
      </p:graphicFrame>
      <p:grpSp>
        <p:nvGrpSpPr>
          <p:cNvPr id="114" name="Group 113"/>
          <p:cNvGrpSpPr/>
          <p:nvPr/>
        </p:nvGrpSpPr>
        <p:grpSpPr>
          <a:xfrm>
            <a:off x="174546" y="4058546"/>
            <a:ext cx="8152424" cy="444500"/>
            <a:chOff x="149469" y="4504391"/>
            <a:chExt cx="8152424" cy="444500"/>
          </a:xfrm>
        </p:grpSpPr>
        <p:sp>
          <p:nvSpPr>
            <p:cNvPr id="25" name="TextBox 24"/>
            <p:cNvSpPr txBox="1"/>
            <p:nvPr/>
          </p:nvSpPr>
          <p:spPr>
            <a:xfrm>
              <a:off x="149469" y="4598932"/>
              <a:ext cx="6728124" cy="338554"/>
            </a:xfrm>
            <a:prstGeom prst="rect">
              <a:avLst/>
            </a:prstGeom>
            <a:noFill/>
          </p:spPr>
          <p:txBody>
            <a:bodyPr wrap="none" rtlCol="0">
              <a:spAutoFit/>
            </a:bodyPr>
            <a:lstStyle/>
            <a:p>
              <a:r>
                <a:rPr lang="en-US" sz="1600" dirty="0" smtClean="0"/>
                <a:t>Adiabatic coupling: as coupling increases to the point where              ,  </a:t>
              </a:r>
              <a:endParaRPr lang="en-US" sz="1600" dirty="0"/>
            </a:p>
          </p:txBody>
        </p:sp>
        <p:graphicFrame>
          <p:nvGraphicFramePr>
            <p:cNvPr id="26" name="Object 25"/>
            <p:cNvGraphicFramePr>
              <a:graphicFrameLocks noChangeAspect="1"/>
            </p:cNvGraphicFramePr>
            <p:nvPr>
              <p:extLst>
                <p:ext uri="{D42A27DB-BD31-4B8C-83A1-F6EECF244321}">
                  <p14:modId xmlns:p14="http://schemas.microsoft.com/office/powerpoint/2010/main" val="584305660"/>
                </p:ext>
              </p:extLst>
            </p:nvPr>
          </p:nvGraphicFramePr>
          <p:xfrm>
            <a:off x="5771661" y="4680415"/>
            <a:ext cx="571500" cy="203200"/>
          </p:xfrm>
          <a:graphic>
            <a:graphicData uri="http://schemas.openxmlformats.org/presentationml/2006/ole">
              <mc:AlternateContent xmlns:mc="http://schemas.openxmlformats.org/markup-compatibility/2006">
                <mc:Choice xmlns:v="urn:schemas-microsoft-com:vml" Requires="v">
                  <p:oleObj spid="_x0000_s54380" name="Equation" r:id="rId28" imgW="571320" imgH="203040" progId="Equation.DSMT4">
                    <p:embed/>
                  </p:oleObj>
                </mc:Choice>
                <mc:Fallback>
                  <p:oleObj name="Equation" r:id="rId28" imgW="571320" imgH="203040" progId="Equation.DSMT4">
                    <p:embed/>
                    <p:pic>
                      <p:nvPicPr>
                        <p:cNvPr id="0" name=""/>
                        <p:cNvPicPr/>
                        <p:nvPr/>
                      </p:nvPicPr>
                      <p:blipFill>
                        <a:blip r:embed="rId29"/>
                        <a:stretch>
                          <a:fillRect/>
                        </a:stretch>
                      </p:blipFill>
                      <p:spPr>
                        <a:xfrm>
                          <a:off x="5771661" y="4680415"/>
                          <a:ext cx="571500" cy="203200"/>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1769505134"/>
                </p:ext>
              </p:extLst>
            </p:nvPr>
          </p:nvGraphicFramePr>
          <p:xfrm>
            <a:off x="6573715" y="4666609"/>
            <a:ext cx="444500" cy="203200"/>
          </p:xfrm>
          <a:graphic>
            <a:graphicData uri="http://schemas.openxmlformats.org/presentationml/2006/ole">
              <mc:AlternateContent xmlns:mc="http://schemas.openxmlformats.org/markup-compatibility/2006">
                <mc:Choice xmlns:v="urn:schemas-microsoft-com:vml" Requires="v">
                  <p:oleObj spid="_x0000_s54381" name="Equation" r:id="rId30" imgW="444240" imgH="203040" progId="Equation.DSMT4">
                    <p:embed/>
                  </p:oleObj>
                </mc:Choice>
                <mc:Fallback>
                  <p:oleObj name="Equation" r:id="rId30" imgW="444240" imgH="203040" progId="Equation.DSMT4">
                    <p:embed/>
                    <p:pic>
                      <p:nvPicPr>
                        <p:cNvPr id="0" name=""/>
                        <p:cNvPicPr/>
                        <p:nvPr/>
                      </p:nvPicPr>
                      <p:blipFill>
                        <a:blip r:embed="rId31"/>
                        <a:stretch>
                          <a:fillRect/>
                        </a:stretch>
                      </p:blipFill>
                      <p:spPr>
                        <a:xfrm>
                          <a:off x="6573715" y="4666609"/>
                          <a:ext cx="444500" cy="20320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4169585173"/>
                </p:ext>
              </p:extLst>
            </p:nvPr>
          </p:nvGraphicFramePr>
          <p:xfrm>
            <a:off x="7133493" y="4504391"/>
            <a:ext cx="1168400" cy="444500"/>
          </p:xfrm>
          <a:graphic>
            <a:graphicData uri="http://schemas.openxmlformats.org/presentationml/2006/ole">
              <mc:AlternateContent xmlns:mc="http://schemas.openxmlformats.org/markup-compatibility/2006">
                <mc:Choice xmlns:v="urn:schemas-microsoft-com:vml" Requires="v">
                  <p:oleObj spid="_x0000_s54382" name="Equation" r:id="rId32" imgW="1168200" imgH="444240" progId="Equation.DSMT4">
                    <p:embed/>
                  </p:oleObj>
                </mc:Choice>
                <mc:Fallback>
                  <p:oleObj name="Equation" r:id="rId32" imgW="1168200" imgH="444240" progId="Equation.DSMT4">
                    <p:embed/>
                    <p:pic>
                      <p:nvPicPr>
                        <p:cNvPr id="0" name=""/>
                        <p:cNvPicPr/>
                        <p:nvPr/>
                      </p:nvPicPr>
                      <p:blipFill>
                        <a:blip r:embed="rId33"/>
                        <a:stretch>
                          <a:fillRect/>
                        </a:stretch>
                      </p:blipFill>
                      <p:spPr>
                        <a:xfrm>
                          <a:off x="7133493" y="4504391"/>
                          <a:ext cx="1168400" cy="444500"/>
                        </a:xfrm>
                        <a:prstGeom prst="rect">
                          <a:avLst/>
                        </a:prstGeom>
                      </p:spPr>
                    </p:pic>
                  </p:oleObj>
                </mc:Fallback>
              </mc:AlternateContent>
            </a:graphicData>
          </a:graphic>
        </p:graphicFrame>
      </p:grpSp>
      <p:grpSp>
        <p:nvGrpSpPr>
          <p:cNvPr id="35" name="Group 34"/>
          <p:cNvGrpSpPr/>
          <p:nvPr/>
        </p:nvGrpSpPr>
        <p:grpSpPr>
          <a:xfrm>
            <a:off x="772749" y="4833469"/>
            <a:ext cx="7365524" cy="1062101"/>
            <a:chOff x="864076" y="5282850"/>
            <a:chExt cx="7365524" cy="1062101"/>
          </a:xfrm>
        </p:grpSpPr>
        <p:grpSp>
          <p:nvGrpSpPr>
            <p:cNvPr id="33" name="Group 32"/>
            <p:cNvGrpSpPr/>
            <p:nvPr/>
          </p:nvGrpSpPr>
          <p:grpSpPr>
            <a:xfrm>
              <a:off x="914400" y="5469580"/>
              <a:ext cx="7315200" cy="672499"/>
              <a:chOff x="914400" y="5469580"/>
              <a:chExt cx="7315200" cy="672499"/>
            </a:xfrm>
          </p:grpSpPr>
          <p:sp>
            <p:nvSpPr>
              <p:cNvPr id="31" name="Freeform 30"/>
              <p:cNvSpPr/>
              <p:nvPr/>
            </p:nvSpPr>
            <p:spPr bwMode="auto">
              <a:xfrm>
                <a:off x="914400" y="5469580"/>
                <a:ext cx="7315200" cy="263006"/>
              </a:xfrm>
              <a:custGeom>
                <a:avLst/>
                <a:gdLst>
                  <a:gd name="connsiteX0" fmla="*/ 0 w 7315200"/>
                  <a:gd name="connsiteY0" fmla="*/ 0 h 474785"/>
                  <a:gd name="connsiteX1" fmla="*/ 1195754 w 7315200"/>
                  <a:gd name="connsiteY1" fmla="*/ 149469 h 474785"/>
                  <a:gd name="connsiteX2" fmla="*/ 2936631 w 7315200"/>
                  <a:gd name="connsiteY2" fmla="*/ 404446 h 474785"/>
                  <a:gd name="connsiteX3" fmla="*/ 3701562 w 7315200"/>
                  <a:gd name="connsiteY3" fmla="*/ 457200 h 474785"/>
                  <a:gd name="connsiteX4" fmla="*/ 5046785 w 7315200"/>
                  <a:gd name="connsiteY4" fmla="*/ 474785 h 474785"/>
                  <a:gd name="connsiteX5" fmla="*/ 5908431 w 7315200"/>
                  <a:gd name="connsiteY5" fmla="*/ 465992 h 474785"/>
                  <a:gd name="connsiteX6" fmla="*/ 6567854 w 7315200"/>
                  <a:gd name="connsiteY6" fmla="*/ 465992 h 474785"/>
                  <a:gd name="connsiteX7" fmla="*/ 7315200 w 7315200"/>
                  <a:gd name="connsiteY7" fmla="*/ 465992 h 47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15200" h="474785">
                    <a:moveTo>
                      <a:pt x="0" y="0"/>
                    </a:moveTo>
                    <a:lnTo>
                      <a:pt x="1195754" y="149469"/>
                    </a:lnTo>
                    <a:lnTo>
                      <a:pt x="2936631" y="404446"/>
                    </a:lnTo>
                    <a:cubicBezTo>
                      <a:pt x="3354266" y="455734"/>
                      <a:pt x="3349870" y="445477"/>
                      <a:pt x="3701562" y="457200"/>
                    </a:cubicBezTo>
                    <a:cubicBezTo>
                      <a:pt x="4053254" y="468923"/>
                      <a:pt x="5046785" y="474785"/>
                      <a:pt x="5046785" y="474785"/>
                    </a:cubicBezTo>
                    <a:lnTo>
                      <a:pt x="5908431" y="465992"/>
                    </a:lnTo>
                    <a:lnTo>
                      <a:pt x="6567854" y="465992"/>
                    </a:lnTo>
                    <a:lnTo>
                      <a:pt x="7315200" y="465992"/>
                    </a:lnTo>
                  </a:path>
                </a:pathLst>
              </a:custGeom>
              <a:solidFill>
                <a:schemeClr val="bg1"/>
              </a:solidFill>
              <a:ln w="2762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2" name="Freeform 31"/>
              <p:cNvSpPr/>
              <p:nvPr/>
            </p:nvSpPr>
            <p:spPr bwMode="auto">
              <a:xfrm flipV="1">
                <a:off x="914400" y="5943600"/>
                <a:ext cx="7315200" cy="198479"/>
              </a:xfrm>
              <a:custGeom>
                <a:avLst/>
                <a:gdLst>
                  <a:gd name="connsiteX0" fmla="*/ 0 w 7315200"/>
                  <a:gd name="connsiteY0" fmla="*/ 0 h 474785"/>
                  <a:gd name="connsiteX1" fmla="*/ 1195754 w 7315200"/>
                  <a:gd name="connsiteY1" fmla="*/ 149469 h 474785"/>
                  <a:gd name="connsiteX2" fmla="*/ 2936631 w 7315200"/>
                  <a:gd name="connsiteY2" fmla="*/ 404446 h 474785"/>
                  <a:gd name="connsiteX3" fmla="*/ 3701562 w 7315200"/>
                  <a:gd name="connsiteY3" fmla="*/ 457200 h 474785"/>
                  <a:gd name="connsiteX4" fmla="*/ 5046785 w 7315200"/>
                  <a:gd name="connsiteY4" fmla="*/ 474785 h 474785"/>
                  <a:gd name="connsiteX5" fmla="*/ 5908431 w 7315200"/>
                  <a:gd name="connsiteY5" fmla="*/ 465992 h 474785"/>
                  <a:gd name="connsiteX6" fmla="*/ 6567854 w 7315200"/>
                  <a:gd name="connsiteY6" fmla="*/ 465992 h 474785"/>
                  <a:gd name="connsiteX7" fmla="*/ 7315200 w 7315200"/>
                  <a:gd name="connsiteY7" fmla="*/ 465992 h 47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15200" h="474785">
                    <a:moveTo>
                      <a:pt x="0" y="0"/>
                    </a:moveTo>
                    <a:lnTo>
                      <a:pt x="1195754" y="149469"/>
                    </a:lnTo>
                    <a:lnTo>
                      <a:pt x="2936631" y="404446"/>
                    </a:lnTo>
                    <a:cubicBezTo>
                      <a:pt x="3354266" y="455734"/>
                      <a:pt x="3349870" y="445477"/>
                      <a:pt x="3701562" y="457200"/>
                    </a:cubicBezTo>
                    <a:cubicBezTo>
                      <a:pt x="4053254" y="468923"/>
                      <a:pt x="5046785" y="474785"/>
                      <a:pt x="5046785" y="474785"/>
                    </a:cubicBezTo>
                    <a:lnTo>
                      <a:pt x="5908431" y="465992"/>
                    </a:lnTo>
                    <a:lnTo>
                      <a:pt x="6567854" y="465992"/>
                    </a:lnTo>
                    <a:lnTo>
                      <a:pt x="7315200" y="465992"/>
                    </a:lnTo>
                  </a:path>
                </a:pathLst>
              </a:custGeom>
              <a:solidFill>
                <a:schemeClr val="bg1"/>
              </a:solidFill>
              <a:ln w="2095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34" name="Rectangle 33"/>
            <p:cNvSpPr/>
            <p:nvPr/>
          </p:nvSpPr>
          <p:spPr bwMode="auto">
            <a:xfrm>
              <a:off x="864076" y="5282850"/>
              <a:ext cx="7365524" cy="1062101"/>
            </a:xfrm>
            <a:prstGeom prst="rect">
              <a:avLst/>
            </a:prstGeom>
            <a:solidFill>
              <a:srgbClr val="FFC000">
                <a:alpha val="2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19" name="Group 118"/>
          <p:cNvGrpSpPr/>
          <p:nvPr/>
        </p:nvGrpSpPr>
        <p:grpSpPr>
          <a:xfrm>
            <a:off x="1504097" y="4280796"/>
            <a:ext cx="660636" cy="1810536"/>
            <a:chOff x="1479020" y="4726641"/>
            <a:chExt cx="660636" cy="1810536"/>
          </a:xfrm>
        </p:grpSpPr>
        <p:cxnSp>
          <p:nvCxnSpPr>
            <p:cNvPr id="58" name="Straight Arrow Connector 57"/>
            <p:cNvCxnSpPr/>
            <p:nvPr/>
          </p:nvCxnSpPr>
          <p:spPr bwMode="auto">
            <a:xfrm flipV="1">
              <a:off x="1479020" y="5061731"/>
              <a:ext cx="660636" cy="9276"/>
            </a:xfrm>
            <a:prstGeom prst="straightConnector1">
              <a:avLst/>
            </a:prstGeom>
            <a:solidFill>
              <a:schemeClr val="accent1"/>
            </a:solidFill>
            <a:ln w="34925" cap="flat" cmpd="sng" algn="ctr">
              <a:solidFill>
                <a:srgbClr val="C00000"/>
              </a:solidFill>
              <a:prstDash val="solid"/>
              <a:round/>
              <a:headEnd type="none" w="med" len="med"/>
              <a:tailEnd type="triangle"/>
            </a:ln>
            <a:effectLst/>
          </p:spPr>
        </p:cxnSp>
        <p:sp>
          <p:nvSpPr>
            <p:cNvPr id="59" name="TextBox 58"/>
            <p:cNvSpPr txBox="1"/>
            <p:nvPr/>
          </p:nvSpPr>
          <p:spPr>
            <a:xfrm>
              <a:off x="1617631" y="4726641"/>
              <a:ext cx="352925" cy="315115"/>
            </a:xfrm>
            <a:prstGeom prst="rect">
              <a:avLst/>
            </a:prstGeom>
            <a:noFill/>
          </p:spPr>
          <p:txBody>
            <a:bodyPr wrap="none" rtlCol="0">
              <a:spAutoFit/>
            </a:bodyPr>
            <a:lstStyle/>
            <a:p>
              <a:r>
                <a:rPr lang="el-GR" dirty="0" smtClean="0"/>
                <a:t>β</a:t>
              </a:r>
              <a:r>
                <a:rPr lang="en-US" baseline="-25000" dirty="0" smtClean="0"/>
                <a:t>+</a:t>
              </a:r>
              <a:endParaRPr lang="en-US" dirty="0"/>
            </a:p>
          </p:txBody>
        </p:sp>
        <p:grpSp>
          <p:nvGrpSpPr>
            <p:cNvPr id="60" name="Group 59"/>
            <p:cNvGrpSpPr/>
            <p:nvPr/>
          </p:nvGrpSpPr>
          <p:grpSpPr>
            <a:xfrm rot="5400000" flipH="1">
              <a:off x="1074129" y="5640750"/>
              <a:ext cx="1462634" cy="330220"/>
              <a:chOff x="2673351" y="1960563"/>
              <a:chExt cx="3965575" cy="1395412"/>
            </a:xfrm>
          </p:grpSpPr>
          <p:sp>
            <p:nvSpPr>
              <p:cNvPr id="61" name="Freeform 81"/>
              <p:cNvSpPr>
                <a:spLocks/>
              </p:cNvSpPr>
              <p:nvPr/>
            </p:nvSpPr>
            <p:spPr bwMode="auto">
              <a:xfrm>
                <a:off x="2673351" y="2654300"/>
                <a:ext cx="1671638" cy="701675"/>
              </a:xfrm>
              <a:custGeom>
                <a:avLst/>
                <a:gdLst/>
                <a:ahLst/>
                <a:cxnLst>
                  <a:cxn ang="0">
                    <a:pos x="15" y="442"/>
                  </a:cxn>
                  <a:cxn ang="0">
                    <a:pos x="40" y="442"/>
                  </a:cxn>
                  <a:cxn ang="0">
                    <a:pos x="65" y="442"/>
                  </a:cxn>
                  <a:cxn ang="0">
                    <a:pos x="90" y="437"/>
                  </a:cxn>
                  <a:cxn ang="0">
                    <a:pos x="114" y="437"/>
                  </a:cxn>
                  <a:cxn ang="0">
                    <a:pos x="139" y="437"/>
                  </a:cxn>
                  <a:cxn ang="0">
                    <a:pos x="164" y="432"/>
                  </a:cxn>
                  <a:cxn ang="0">
                    <a:pos x="189" y="432"/>
                  </a:cxn>
                  <a:cxn ang="0">
                    <a:pos x="214" y="427"/>
                  </a:cxn>
                  <a:cxn ang="0">
                    <a:pos x="239" y="427"/>
                  </a:cxn>
                  <a:cxn ang="0">
                    <a:pos x="263" y="422"/>
                  </a:cxn>
                  <a:cxn ang="0">
                    <a:pos x="288" y="417"/>
                  </a:cxn>
                  <a:cxn ang="0">
                    <a:pos x="313" y="412"/>
                  </a:cxn>
                  <a:cxn ang="0">
                    <a:pos x="338" y="407"/>
                  </a:cxn>
                  <a:cxn ang="0">
                    <a:pos x="363" y="397"/>
                  </a:cxn>
                  <a:cxn ang="0">
                    <a:pos x="388" y="387"/>
                  </a:cxn>
                  <a:cxn ang="0">
                    <a:pos x="412" y="372"/>
                  </a:cxn>
                  <a:cxn ang="0">
                    <a:pos x="437" y="362"/>
                  </a:cxn>
                  <a:cxn ang="0">
                    <a:pos x="462" y="343"/>
                  </a:cxn>
                  <a:cxn ang="0">
                    <a:pos x="487" y="323"/>
                  </a:cxn>
                  <a:cxn ang="0">
                    <a:pos x="512" y="298"/>
                  </a:cxn>
                  <a:cxn ang="0">
                    <a:pos x="536" y="263"/>
                  </a:cxn>
                  <a:cxn ang="0">
                    <a:pos x="566" y="228"/>
                  </a:cxn>
                  <a:cxn ang="0">
                    <a:pos x="591" y="189"/>
                  </a:cxn>
                  <a:cxn ang="0">
                    <a:pos x="616" y="159"/>
                  </a:cxn>
                  <a:cxn ang="0">
                    <a:pos x="641" y="124"/>
                  </a:cxn>
                  <a:cxn ang="0">
                    <a:pos x="666" y="99"/>
                  </a:cxn>
                  <a:cxn ang="0">
                    <a:pos x="690" y="74"/>
                  </a:cxn>
                  <a:cxn ang="0">
                    <a:pos x="715" y="50"/>
                  </a:cxn>
                  <a:cxn ang="0">
                    <a:pos x="740" y="35"/>
                  </a:cxn>
                  <a:cxn ang="0">
                    <a:pos x="765" y="20"/>
                  </a:cxn>
                  <a:cxn ang="0">
                    <a:pos x="790" y="10"/>
                  </a:cxn>
                  <a:cxn ang="0">
                    <a:pos x="815" y="5"/>
                  </a:cxn>
                  <a:cxn ang="0">
                    <a:pos x="839" y="0"/>
                  </a:cxn>
                  <a:cxn ang="0">
                    <a:pos x="864" y="0"/>
                  </a:cxn>
                  <a:cxn ang="0">
                    <a:pos x="889" y="5"/>
                  </a:cxn>
                  <a:cxn ang="0">
                    <a:pos x="914" y="15"/>
                  </a:cxn>
                  <a:cxn ang="0">
                    <a:pos x="939" y="30"/>
                  </a:cxn>
                  <a:cxn ang="0">
                    <a:pos x="964" y="50"/>
                  </a:cxn>
                  <a:cxn ang="0">
                    <a:pos x="988" y="69"/>
                  </a:cxn>
                  <a:cxn ang="0">
                    <a:pos x="1013" y="89"/>
                  </a:cxn>
                  <a:cxn ang="0">
                    <a:pos x="1038" y="119"/>
                  </a:cxn>
                </a:cxnLst>
                <a:rect l="0" t="0" r="r" b="b"/>
                <a:pathLst>
                  <a:path w="1053" h="442">
                    <a:moveTo>
                      <a:pt x="0" y="442"/>
                    </a:moveTo>
                    <a:lnTo>
                      <a:pt x="5" y="442"/>
                    </a:lnTo>
                    <a:lnTo>
                      <a:pt x="15" y="442"/>
                    </a:lnTo>
                    <a:lnTo>
                      <a:pt x="25" y="442"/>
                    </a:lnTo>
                    <a:lnTo>
                      <a:pt x="30" y="442"/>
                    </a:lnTo>
                    <a:lnTo>
                      <a:pt x="40" y="442"/>
                    </a:lnTo>
                    <a:lnTo>
                      <a:pt x="50" y="442"/>
                    </a:lnTo>
                    <a:lnTo>
                      <a:pt x="55" y="442"/>
                    </a:lnTo>
                    <a:lnTo>
                      <a:pt x="65" y="442"/>
                    </a:lnTo>
                    <a:lnTo>
                      <a:pt x="75" y="437"/>
                    </a:lnTo>
                    <a:lnTo>
                      <a:pt x="80" y="437"/>
                    </a:lnTo>
                    <a:lnTo>
                      <a:pt x="90" y="437"/>
                    </a:lnTo>
                    <a:lnTo>
                      <a:pt x="99" y="437"/>
                    </a:lnTo>
                    <a:lnTo>
                      <a:pt x="104" y="437"/>
                    </a:lnTo>
                    <a:lnTo>
                      <a:pt x="114" y="437"/>
                    </a:lnTo>
                    <a:lnTo>
                      <a:pt x="124" y="437"/>
                    </a:lnTo>
                    <a:lnTo>
                      <a:pt x="129" y="437"/>
                    </a:lnTo>
                    <a:lnTo>
                      <a:pt x="139" y="437"/>
                    </a:lnTo>
                    <a:lnTo>
                      <a:pt x="149" y="437"/>
                    </a:lnTo>
                    <a:lnTo>
                      <a:pt x="154" y="437"/>
                    </a:lnTo>
                    <a:lnTo>
                      <a:pt x="164" y="432"/>
                    </a:lnTo>
                    <a:lnTo>
                      <a:pt x="174" y="432"/>
                    </a:lnTo>
                    <a:lnTo>
                      <a:pt x="179" y="432"/>
                    </a:lnTo>
                    <a:lnTo>
                      <a:pt x="189" y="432"/>
                    </a:lnTo>
                    <a:lnTo>
                      <a:pt x="199" y="432"/>
                    </a:lnTo>
                    <a:lnTo>
                      <a:pt x="204" y="432"/>
                    </a:lnTo>
                    <a:lnTo>
                      <a:pt x="214" y="427"/>
                    </a:lnTo>
                    <a:lnTo>
                      <a:pt x="224" y="427"/>
                    </a:lnTo>
                    <a:lnTo>
                      <a:pt x="229" y="427"/>
                    </a:lnTo>
                    <a:lnTo>
                      <a:pt x="239" y="427"/>
                    </a:lnTo>
                    <a:lnTo>
                      <a:pt x="248" y="427"/>
                    </a:lnTo>
                    <a:lnTo>
                      <a:pt x="253" y="422"/>
                    </a:lnTo>
                    <a:lnTo>
                      <a:pt x="263" y="422"/>
                    </a:lnTo>
                    <a:lnTo>
                      <a:pt x="273" y="422"/>
                    </a:lnTo>
                    <a:lnTo>
                      <a:pt x="283" y="417"/>
                    </a:lnTo>
                    <a:lnTo>
                      <a:pt x="288" y="417"/>
                    </a:lnTo>
                    <a:lnTo>
                      <a:pt x="298" y="417"/>
                    </a:lnTo>
                    <a:lnTo>
                      <a:pt x="308" y="412"/>
                    </a:lnTo>
                    <a:lnTo>
                      <a:pt x="313" y="412"/>
                    </a:lnTo>
                    <a:lnTo>
                      <a:pt x="323" y="407"/>
                    </a:lnTo>
                    <a:lnTo>
                      <a:pt x="333" y="407"/>
                    </a:lnTo>
                    <a:lnTo>
                      <a:pt x="338" y="407"/>
                    </a:lnTo>
                    <a:lnTo>
                      <a:pt x="348" y="402"/>
                    </a:lnTo>
                    <a:lnTo>
                      <a:pt x="358" y="397"/>
                    </a:lnTo>
                    <a:lnTo>
                      <a:pt x="363" y="397"/>
                    </a:lnTo>
                    <a:lnTo>
                      <a:pt x="373" y="392"/>
                    </a:lnTo>
                    <a:lnTo>
                      <a:pt x="383" y="392"/>
                    </a:lnTo>
                    <a:lnTo>
                      <a:pt x="388" y="387"/>
                    </a:lnTo>
                    <a:lnTo>
                      <a:pt x="397" y="382"/>
                    </a:lnTo>
                    <a:lnTo>
                      <a:pt x="407" y="377"/>
                    </a:lnTo>
                    <a:lnTo>
                      <a:pt x="412" y="372"/>
                    </a:lnTo>
                    <a:lnTo>
                      <a:pt x="422" y="372"/>
                    </a:lnTo>
                    <a:lnTo>
                      <a:pt x="432" y="367"/>
                    </a:lnTo>
                    <a:lnTo>
                      <a:pt x="437" y="362"/>
                    </a:lnTo>
                    <a:lnTo>
                      <a:pt x="447" y="352"/>
                    </a:lnTo>
                    <a:lnTo>
                      <a:pt x="457" y="347"/>
                    </a:lnTo>
                    <a:lnTo>
                      <a:pt x="462" y="343"/>
                    </a:lnTo>
                    <a:lnTo>
                      <a:pt x="472" y="338"/>
                    </a:lnTo>
                    <a:lnTo>
                      <a:pt x="482" y="328"/>
                    </a:lnTo>
                    <a:lnTo>
                      <a:pt x="487" y="323"/>
                    </a:lnTo>
                    <a:lnTo>
                      <a:pt x="497" y="313"/>
                    </a:lnTo>
                    <a:lnTo>
                      <a:pt x="507" y="303"/>
                    </a:lnTo>
                    <a:lnTo>
                      <a:pt x="512" y="298"/>
                    </a:lnTo>
                    <a:lnTo>
                      <a:pt x="522" y="288"/>
                    </a:lnTo>
                    <a:lnTo>
                      <a:pt x="532" y="278"/>
                    </a:lnTo>
                    <a:lnTo>
                      <a:pt x="536" y="263"/>
                    </a:lnTo>
                    <a:lnTo>
                      <a:pt x="546" y="253"/>
                    </a:lnTo>
                    <a:lnTo>
                      <a:pt x="556" y="238"/>
                    </a:lnTo>
                    <a:lnTo>
                      <a:pt x="566" y="228"/>
                    </a:lnTo>
                    <a:lnTo>
                      <a:pt x="571" y="213"/>
                    </a:lnTo>
                    <a:lnTo>
                      <a:pt x="581" y="203"/>
                    </a:lnTo>
                    <a:lnTo>
                      <a:pt x="591" y="189"/>
                    </a:lnTo>
                    <a:lnTo>
                      <a:pt x="596" y="179"/>
                    </a:lnTo>
                    <a:lnTo>
                      <a:pt x="606" y="169"/>
                    </a:lnTo>
                    <a:lnTo>
                      <a:pt x="616" y="159"/>
                    </a:lnTo>
                    <a:lnTo>
                      <a:pt x="621" y="144"/>
                    </a:lnTo>
                    <a:lnTo>
                      <a:pt x="631" y="134"/>
                    </a:lnTo>
                    <a:lnTo>
                      <a:pt x="641" y="124"/>
                    </a:lnTo>
                    <a:lnTo>
                      <a:pt x="646" y="114"/>
                    </a:lnTo>
                    <a:lnTo>
                      <a:pt x="656" y="104"/>
                    </a:lnTo>
                    <a:lnTo>
                      <a:pt x="666" y="99"/>
                    </a:lnTo>
                    <a:lnTo>
                      <a:pt x="671" y="89"/>
                    </a:lnTo>
                    <a:lnTo>
                      <a:pt x="681" y="79"/>
                    </a:lnTo>
                    <a:lnTo>
                      <a:pt x="690" y="74"/>
                    </a:lnTo>
                    <a:lnTo>
                      <a:pt x="695" y="64"/>
                    </a:lnTo>
                    <a:lnTo>
                      <a:pt x="705" y="60"/>
                    </a:lnTo>
                    <a:lnTo>
                      <a:pt x="715" y="50"/>
                    </a:lnTo>
                    <a:lnTo>
                      <a:pt x="720" y="45"/>
                    </a:lnTo>
                    <a:lnTo>
                      <a:pt x="730" y="40"/>
                    </a:lnTo>
                    <a:lnTo>
                      <a:pt x="740" y="35"/>
                    </a:lnTo>
                    <a:lnTo>
                      <a:pt x="745" y="30"/>
                    </a:lnTo>
                    <a:lnTo>
                      <a:pt x="755" y="25"/>
                    </a:lnTo>
                    <a:lnTo>
                      <a:pt x="765" y="20"/>
                    </a:lnTo>
                    <a:lnTo>
                      <a:pt x="770" y="15"/>
                    </a:lnTo>
                    <a:lnTo>
                      <a:pt x="780" y="15"/>
                    </a:lnTo>
                    <a:lnTo>
                      <a:pt x="790" y="10"/>
                    </a:lnTo>
                    <a:lnTo>
                      <a:pt x="795" y="10"/>
                    </a:lnTo>
                    <a:lnTo>
                      <a:pt x="805" y="5"/>
                    </a:lnTo>
                    <a:lnTo>
                      <a:pt x="815" y="5"/>
                    </a:lnTo>
                    <a:lnTo>
                      <a:pt x="820" y="5"/>
                    </a:lnTo>
                    <a:lnTo>
                      <a:pt x="829" y="0"/>
                    </a:lnTo>
                    <a:lnTo>
                      <a:pt x="839" y="0"/>
                    </a:lnTo>
                    <a:lnTo>
                      <a:pt x="849" y="0"/>
                    </a:lnTo>
                    <a:lnTo>
                      <a:pt x="854" y="0"/>
                    </a:lnTo>
                    <a:lnTo>
                      <a:pt x="864" y="0"/>
                    </a:lnTo>
                    <a:lnTo>
                      <a:pt x="874" y="5"/>
                    </a:lnTo>
                    <a:lnTo>
                      <a:pt x="879" y="5"/>
                    </a:lnTo>
                    <a:lnTo>
                      <a:pt x="889" y="5"/>
                    </a:lnTo>
                    <a:lnTo>
                      <a:pt x="899" y="10"/>
                    </a:lnTo>
                    <a:lnTo>
                      <a:pt x="904" y="15"/>
                    </a:lnTo>
                    <a:lnTo>
                      <a:pt x="914" y="15"/>
                    </a:lnTo>
                    <a:lnTo>
                      <a:pt x="924" y="20"/>
                    </a:lnTo>
                    <a:lnTo>
                      <a:pt x="929" y="25"/>
                    </a:lnTo>
                    <a:lnTo>
                      <a:pt x="939" y="30"/>
                    </a:lnTo>
                    <a:lnTo>
                      <a:pt x="949" y="35"/>
                    </a:lnTo>
                    <a:lnTo>
                      <a:pt x="954" y="40"/>
                    </a:lnTo>
                    <a:lnTo>
                      <a:pt x="964" y="50"/>
                    </a:lnTo>
                    <a:lnTo>
                      <a:pt x="974" y="55"/>
                    </a:lnTo>
                    <a:lnTo>
                      <a:pt x="978" y="60"/>
                    </a:lnTo>
                    <a:lnTo>
                      <a:pt x="988" y="69"/>
                    </a:lnTo>
                    <a:lnTo>
                      <a:pt x="998" y="74"/>
                    </a:lnTo>
                    <a:lnTo>
                      <a:pt x="1003" y="84"/>
                    </a:lnTo>
                    <a:lnTo>
                      <a:pt x="1013" y="89"/>
                    </a:lnTo>
                    <a:lnTo>
                      <a:pt x="1023" y="99"/>
                    </a:lnTo>
                    <a:lnTo>
                      <a:pt x="1028" y="109"/>
                    </a:lnTo>
                    <a:lnTo>
                      <a:pt x="1038" y="119"/>
                    </a:lnTo>
                    <a:lnTo>
                      <a:pt x="1048" y="124"/>
                    </a:lnTo>
                    <a:lnTo>
                      <a:pt x="1053" y="134"/>
                    </a:lnTo>
                  </a:path>
                </a:pathLst>
              </a:custGeom>
              <a:noFill/>
              <a:ln w="317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82"/>
              <p:cNvSpPr>
                <a:spLocks/>
              </p:cNvSpPr>
              <p:nvPr/>
            </p:nvSpPr>
            <p:spPr bwMode="auto">
              <a:xfrm>
                <a:off x="4344988" y="1960563"/>
                <a:ext cx="1679575" cy="1230313"/>
              </a:xfrm>
              <a:custGeom>
                <a:avLst/>
                <a:gdLst/>
                <a:ahLst/>
                <a:cxnLst>
                  <a:cxn ang="0">
                    <a:pos x="20" y="591"/>
                  </a:cxn>
                  <a:cxn ang="0">
                    <a:pos x="45" y="621"/>
                  </a:cxn>
                  <a:cxn ang="0">
                    <a:pos x="70" y="645"/>
                  </a:cxn>
                  <a:cxn ang="0">
                    <a:pos x="94" y="665"/>
                  </a:cxn>
                  <a:cxn ang="0">
                    <a:pos x="119" y="680"/>
                  </a:cxn>
                  <a:cxn ang="0">
                    <a:pos x="144" y="685"/>
                  </a:cxn>
                  <a:cxn ang="0">
                    <a:pos x="169" y="680"/>
                  </a:cxn>
                  <a:cxn ang="0">
                    <a:pos x="194" y="670"/>
                  </a:cxn>
                  <a:cxn ang="0">
                    <a:pos x="218" y="655"/>
                  </a:cxn>
                  <a:cxn ang="0">
                    <a:pos x="243" y="631"/>
                  </a:cxn>
                  <a:cxn ang="0">
                    <a:pos x="268" y="596"/>
                  </a:cxn>
                  <a:cxn ang="0">
                    <a:pos x="293" y="551"/>
                  </a:cxn>
                  <a:cxn ang="0">
                    <a:pos x="318" y="497"/>
                  </a:cxn>
                  <a:cxn ang="0">
                    <a:pos x="343" y="427"/>
                  </a:cxn>
                  <a:cxn ang="0">
                    <a:pos x="367" y="357"/>
                  </a:cxn>
                  <a:cxn ang="0">
                    <a:pos x="392" y="293"/>
                  </a:cxn>
                  <a:cxn ang="0">
                    <a:pos x="417" y="228"/>
                  </a:cxn>
                  <a:cxn ang="0">
                    <a:pos x="442" y="174"/>
                  </a:cxn>
                  <a:cxn ang="0">
                    <a:pos x="467" y="129"/>
                  </a:cxn>
                  <a:cxn ang="0">
                    <a:pos x="492" y="89"/>
                  </a:cxn>
                  <a:cxn ang="0">
                    <a:pos x="516" y="55"/>
                  </a:cxn>
                  <a:cxn ang="0">
                    <a:pos x="541" y="30"/>
                  </a:cxn>
                  <a:cxn ang="0">
                    <a:pos x="566" y="10"/>
                  </a:cxn>
                  <a:cxn ang="0">
                    <a:pos x="591" y="0"/>
                  </a:cxn>
                  <a:cxn ang="0">
                    <a:pos x="621" y="0"/>
                  </a:cxn>
                  <a:cxn ang="0">
                    <a:pos x="646" y="10"/>
                  </a:cxn>
                  <a:cxn ang="0">
                    <a:pos x="670" y="25"/>
                  </a:cxn>
                  <a:cxn ang="0">
                    <a:pos x="695" y="50"/>
                  </a:cxn>
                  <a:cxn ang="0">
                    <a:pos x="720" y="79"/>
                  </a:cxn>
                  <a:cxn ang="0">
                    <a:pos x="745" y="124"/>
                  </a:cxn>
                  <a:cxn ang="0">
                    <a:pos x="770" y="169"/>
                  </a:cxn>
                  <a:cxn ang="0">
                    <a:pos x="795" y="223"/>
                  </a:cxn>
                  <a:cxn ang="0">
                    <a:pos x="819" y="283"/>
                  </a:cxn>
                  <a:cxn ang="0">
                    <a:pos x="844" y="353"/>
                  </a:cxn>
                  <a:cxn ang="0">
                    <a:pos x="869" y="422"/>
                  </a:cxn>
                  <a:cxn ang="0">
                    <a:pos x="894" y="497"/>
                  </a:cxn>
                  <a:cxn ang="0">
                    <a:pos x="919" y="566"/>
                  </a:cxn>
                  <a:cxn ang="0">
                    <a:pos x="944" y="621"/>
                  </a:cxn>
                  <a:cxn ang="0">
                    <a:pos x="968" y="665"/>
                  </a:cxn>
                  <a:cxn ang="0">
                    <a:pos x="993" y="700"/>
                  </a:cxn>
                  <a:cxn ang="0">
                    <a:pos x="1018" y="735"/>
                  </a:cxn>
                  <a:cxn ang="0">
                    <a:pos x="1043" y="760"/>
                  </a:cxn>
                </a:cxnLst>
                <a:rect l="0" t="0" r="r" b="b"/>
                <a:pathLst>
                  <a:path w="1058" h="775">
                    <a:moveTo>
                      <a:pt x="0" y="571"/>
                    </a:moveTo>
                    <a:lnTo>
                      <a:pt x="10" y="581"/>
                    </a:lnTo>
                    <a:lnTo>
                      <a:pt x="20" y="591"/>
                    </a:lnTo>
                    <a:lnTo>
                      <a:pt x="25" y="601"/>
                    </a:lnTo>
                    <a:lnTo>
                      <a:pt x="35" y="611"/>
                    </a:lnTo>
                    <a:lnTo>
                      <a:pt x="45" y="621"/>
                    </a:lnTo>
                    <a:lnTo>
                      <a:pt x="50" y="631"/>
                    </a:lnTo>
                    <a:lnTo>
                      <a:pt x="60" y="640"/>
                    </a:lnTo>
                    <a:lnTo>
                      <a:pt x="70" y="645"/>
                    </a:lnTo>
                    <a:lnTo>
                      <a:pt x="79" y="655"/>
                    </a:lnTo>
                    <a:lnTo>
                      <a:pt x="84" y="660"/>
                    </a:lnTo>
                    <a:lnTo>
                      <a:pt x="94" y="665"/>
                    </a:lnTo>
                    <a:lnTo>
                      <a:pt x="104" y="670"/>
                    </a:lnTo>
                    <a:lnTo>
                      <a:pt x="109" y="675"/>
                    </a:lnTo>
                    <a:lnTo>
                      <a:pt x="119" y="680"/>
                    </a:lnTo>
                    <a:lnTo>
                      <a:pt x="129" y="680"/>
                    </a:lnTo>
                    <a:lnTo>
                      <a:pt x="134" y="685"/>
                    </a:lnTo>
                    <a:lnTo>
                      <a:pt x="144" y="685"/>
                    </a:lnTo>
                    <a:lnTo>
                      <a:pt x="154" y="685"/>
                    </a:lnTo>
                    <a:lnTo>
                      <a:pt x="159" y="685"/>
                    </a:lnTo>
                    <a:lnTo>
                      <a:pt x="169" y="680"/>
                    </a:lnTo>
                    <a:lnTo>
                      <a:pt x="179" y="680"/>
                    </a:lnTo>
                    <a:lnTo>
                      <a:pt x="184" y="675"/>
                    </a:lnTo>
                    <a:lnTo>
                      <a:pt x="194" y="670"/>
                    </a:lnTo>
                    <a:lnTo>
                      <a:pt x="204" y="665"/>
                    </a:lnTo>
                    <a:lnTo>
                      <a:pt x="209" y="660"/>
                    </a:lnTo>
                    <a:lnTo>
                      <a:pt x="218" y="655"/>
                    </a:lnTo>
                    <a:lnTo>
                      <a:pt x="228" y="645"/>
                    </a:lnTo>
                    <a:lnTo>
                      <a:pt x="233" y="640"/>
                    </a:lnTo>
                    <a:lnTo>
                      <a:pt x="243" y="631"/>
                    </a:lnTo>
                    <a:lnTo>
                      <a:pt x="253" y="621"/>
                    </a:lnTo>
                    <a:lnTo>
                      <a:pt x="258" y="611"/>
                    </a:lnTo>
                    <a:lnTo>
                      <a:pt x="268" y="596"/>
                    </a:lnTo>
                    <a:lnTo>
                      <a:pt x="278" y="581"/>
                    </a:lnTo>
                    <a:lnTo>
                      <a:pt x="283" y="566"/>
                    </a:lnTo>
                    <a:lnTo>
                      <a:pt x="293" y="551"/>
                    </a:lnTo>
                    <a:lnTo>
                      <a:pt x="303" y="536"/>
                    </a:lnTo>
                    <a:lnTo>
                      <a:pt x="308" y="516"/>
                    </a:lnTo>
                    <a:lnTo>
                      <a:pt x="318" y="497"/>
                    </a:lnTo>
                    <a:lnTo>
                      <a:pt x="328" y="472"/>
                    </a:lnTo>
                    <a:lnTo>
                      <a:pt x="338" y="452"/>
                    </a:lnTo>
                    <a:lnTo>
                      <a:pt x="343" y="427"/>
                    </a:lnTo>
                    <a:lnTo>
                      <a:pt x="353" y="402"/>
                    </a:lnTo>
                    <a:lnTo>
                      <a:pt x="363" y="377"/>
                    </a:lnTo>
                    <a:lnTo>
                      <a:pt x="367" y="357"/>
                    </a:lnTo>
                    <a:lnTo>
                      <a:pt x="377" y="333"/>
                    </a:lnTo>
                    <a:lnTo>
                      <a:pt x="387" y="313"/>
                    </a:lnTo>
                    <a:lnTo>
                      <a:pt x="392" y="293"/>
                    </a:lnTo>
                    <a:lnTo>
                      <a:pt x="402" y="268"/>
                    </a:lnTo>
                    <a:lnTo>
                      <a:pt x="412" y="248"/>
                    </a:lnTo>
                    <a:lnTo>
                      <a:pt x="417" y="228"/>
                    </a:lnTo>
                    <a:lnTo>
                      <a:pt x="427" y="214"/>
                    </a:lnTo>
                    <a:lnTo>
                      <a:pt x="437" y="194"/>
                    </a:lnTo>
                    <a:lnTo>
                      <a:pt x="442" y="174"/>
                    </a:lnTo>
                    <a:lnTo>
                      <a:pt x="452" y="159"/>
                    </a:lnTo>
                    <a:lnTo>
                      <a:pt x="462" y="144"/>
                    </a:lnTo>
                    <a:lnTo>
                      <a:pt x="467" y="129"/>
                    </a:lnTo>
                    <a:lnTo>
                      <a:pt x="477" y="114"/>
                    </a:lnTo>
                    <a:lnTo>
                      <a:pt x="487" y="99"/>
                    </a:lnTo>
                    <a:lnTo>
                      <a:pt x="492" y="89"/>
                    </a:lnTo>
                    <a:lnTo>
                      <a:pt x="502" y="74"/>
                    </a:lnTo>
                    <a:lnTo>
                      <a:pt x="511" y="65"/>
                    </a:lnTo>
                    <a:lnTo>
                      <a:pt x="516" y="55"/>
                    </a:lnTo>
                    <a:lnTo>
                      <a:pt x="526" y="45"/>
                    </a:lnTo>
                    <a:lnTo>
                      <a:pt x="536" y="35"/>
                    </a:lnTo>
                    <a:lnTo>
                      <a:pt x="541" y="30"/>
                    </a:lnTo>
                    <a:lnTo>
                      <a:pt x="551" y="20"/>
                    </a:lnTo>
                    <a:lnTo>
                      <a:pt x="561" y="15"/>
                    </a:lnTo>
                    <a:lnTo>
                      <a:pt x="566" y="10"/>
                    </a:lnTo>
                    <a:lnTo>
                      <a:pt x="576" y="5"/>
                    </a:lnTo>
                    <a:lnTo>
                      <a:pt x="586" y="5"/>
                    </a:lnTo>
                    <a:lnTo>
                      <a:pt x="591" y="0"/>
                    </a:lnTo>
                    <a:lnTo>
                      <a:pt x="601" y="0"/>
                    </a:lnTo>
                    <a:lnTo>
                      <a:pt x="611" y="0"/>
                    </a:lnTo>
                    <a:lnTo>
                      <a:pt x="621" y="0"/>
                    </a:lnTo>
                    <a:lnTo>
                      <a:pt x="626" y="5"/>
                    </a:lnTo>
                    <a:lnTo>
                      <a:pt x="636" y="5"/>
                    </a:lnTo>
                    <a:lnTo>
                      <a:pt x="646" y="10"/>
                    </a:lnTo>
                    <a:lnTo>
                      <a:pt x="651" y="15"/>
                    </a:lnTo>
                    <a:lnTo>
                      <a:pt x="660" y="20"/>
                    </a:lnTo>
                    <a:lnTo>
                      <a:pt x="670" y="25"/>
                    </a:lnTo>
                    <a:lnTo>
                      <a:pt x="675" y="35"/>
                    </a:lnTo>
                    <a:lnTo>
                      <a:pt x="685" y="40"/>
                    </a:lnTo>
                    <a:lnTo>
                      <a:pt x="695" y="50"/>
                    </a:lnTo>
                    <a:lnTo>
                      <a:pt x="700" y="60"/>
                    </a:lnTo>
                    <a:lnTo>
                      <a:pt x="710" y="70"/>
                    </a:lnTo>
                    <a:lnTo>
                      <a:pt x="720" y="79"/>
                    </a:lnTo>
                    <a:lnTo>
                      <a:pt x="725" y="94"/>
                    </a:lnTo>
                    <a:lnTo>
                      <a:pt x="735" y="109"/>
                    </a:lnTo>
                    <a:lnTo>
                      <a:pt x="745" y="124"/>
                    </a:lnTo>
                    <a:lnTo>
                      <a:pt x="750" y="139"/>
                    </a:lnTo>
                    <a:lnTo>
                      <a:pt x="760" y="154"/>
                    </a:lnTo>
                    <a:lnTo>
                      <a:pt x="770" y="169"/>
                    </a:lnTo>
                    <a:lnTo>
                      <a:pt x="775" y="189"/>
                    </a:lnTo>
                    <a:lnTo>
                      <a:pt x="785" y="204"/>
                    </a:lnTo>
                    <a:lnTo>
                      <a:pt x="795" y="223"/>
                    </a:lnTo>
                    <a:lnTo>
                      <a:pt x="800" y="243"/>
                    </a:lnTo>
                    <a:lnTo>
                      <a:pt x="809" y="263"/>
                    </a:lnTo>
                    <a:lnTo>
                      <a:pt x="819" y="283"/>
                    </a:lnTo>
                    <a:lnTo>
                      <a:pt x="824" y="308"/>
                    </a:lnTo>
                    <a:lnTo>
                      <a:pt x="834" y="328"/>
                    </a:lnTo>
                    <a:lnTo>
                      <a:pt x="844" y="353"/>
                    </a:lnTo>
                    <a:lnTo>
                      <a:pt x="849" y="372"/>
                    </a:lnTo>
                    <a:lnTo>
                      <a:pt x="859" y="397"/>
                    </a:lnTo>
                    <a:lnTo>
                      <a:pt x="869" y="422"/>
                    </a:lnTo>
                    <a:lnTo>
                      <a:pt x="874" y="447"/>
                    </a:lnTo>
                    <a:lnTo>
                      <a:pt x="884" y="472"/>
                    </a:lnTo>
                    <a:lnTo>
                      <a:pt x="894" y="497"/>
                    </a:lnTo>
                    <a:lnTo>
                      <a:pt x="904" y="521"/>
                    </a:lnTo>
                    <a:lnTo>
                      <a:pt x="909" y="546"/>
                    </a:lnTo>
                    <a:lnTo>
                      <a:pt x="919" y="566"/>
                    </a:lnTo>
                    <a:lnTo>
                      <a:pt x="929" y="586"/>
                    </a:lnTo>
                    <a:lnTo>
                      <a:pt x="934" y="601"/>
                    </a:lnTo>
                    <a:lnTo>
                      <a:pt x="944" y="621"/>
                    </a:lnTo>
                    <a:lnTo>
                      <a:pt x="953" y="636"/>
                    </a:lnTo>
                    <a:lnTo>
                      <a:pt x="958" y="650"/>
                    </a:lnTo>
                    <a:lnTo>
                      <a:pt x="968" y="665"/>
                    </a:lnTo>
                    <a:lnTo>
                      <a:pt x="978" y="680"/>
                    </a:lnTo>
                    <a:lnTo>
                      <a:pt x="983" y="690"/>
                    </a:lnTo>
                    <a:lnTo>
                      <a:pt x="993" y="700"/>
                    </a:lnTo>
                    <a:lnTo>
                      <a:pt x="1003" y="715"/>
                    </a:lnTo>
                    <a:lnTo>
                      <a:pt x="1008" y="725"/>
                    </a:lnTo>
                    <a:lnTo>
                      <a:pt x="1018" y="735"/>
                    </a:lnTo>
                    <a:lnTo>
                      <a:pt x="1028" y="740"/>
                    </a:lnTo>
                    <a:lnTo>
                      <a:pt x="1033" y="750"/>
                    </a:lnTo>
                    <a:lnTo>
                      <a:pt x="1043" y="760"/>
                    </a:lnTo>
                    <a:lnTo>
                      <a:pt x="1053" y="765"/>
                    </a:lnTo>
                    <a:lnTo>
                      <a:pt x="1058" y="775"/>
                    </a:lnTo>
                  </a:path>
                </a:pathLst>
              </a:custGeom>
              <a:noFill/>
              <a:ln w="317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83"/>
              <p:cNvSpPr>
                <a:spLocks/>
              </p:cNvSpPr>
              <p:nvPr/>
            </p:nvSpPr>
            <p:spPr bwMode="auto">
              <a:xfrm>
                <a:off x="6024563" y="3190875"/>
                <a:ext cx="614363" cy="157163"/>
              </a:xfrm>
              <a:custGeom>
                <a:avLst/>
                <a:gdLst/>
                <a:ahLst/>
                <a:cxnLst>
                  <a:cxn ang="0">
                    <a:pos x="0" y="0"/>
                  </a:cxn>
                  <a:cxn ang="0">
                    <a:pos x="10" y="5"/>
                  </a:cxn>
                  <a:cxn ang="0">
                    <a:pos x="20" y="9"/>
                  </a:cxn>
                  <a:cxn ang="0">
                    <a:pos x="25" y="14"/>
                  </a:cxn>
                  <a:cxn ang="0">
                    <a:pos x="35" y="24"/>
                  </a:cxn>
                  <a:cxn ang="0">
                    <a:pos x="44" y="29"/>
                  </a:cxn>
                  <a:cxn ang="0">
                    <a:pos x="49" y="34"/>
                  </a:cxn>
                  <a:cxn ang="0">
                    <a:pos x="59" y="34"/>
                  </a:cxn>
                  <a:cxn ang="0">
                    <a:pos x="69" y="39"/>
                  </a:cxn>
                  <a:cxn ang="0">
                    <a:pos x="74" y="44"/>
                  </a:cxn>
                  <a:cxn ang="0">
                    <a:pos x="84" y="49"/>
                  </a:cxn>
                  <a:cxn ang="0">
                    <a:pos x="94" y="54"/>
                  </a:cxn>
                  <a:cxn ang="0">
                    <a:pos x="99" y="54"/>
                  </a:cxn>
                  <a:cxn ang="0">
                    <a:pos x="109" y="59"/>
                  </a:cxn>
                  <a:cxn ang="0">
                    <a:pos x="119" y="59"/>
                  </a:cxn>
                  <a:cxn ang="0">
                    <a:pos x="129" y="64"/>
                  </a:cxn>
                  <a:cxn ang="0">
                    <a:pos x="134" y="69"/>
                  </a:cxn>
                  <a:cxn ang="0">
                    <a:pos x="144" y="69"/>
                  </a:cxn>
                  <a:cxn ang="0">
                    <a:pos x="154" y="69"/>
                  </a:cxn>
                  <a:cxn ang="0">
                    <a:pos x="159" y="74"/>
                  </a:cxn>
                  <a:cxn ang="0">
                    <a:pos x="169" y="74"/>
                  </a:cxn>
                  <a:cxn ang="0">
                    <a:pos x="179" y="79"/>
                  </a:cxn>
                  <a:cxn ang="0">
                    <a:pos x="184" y="79"/>
                  </a:cxn>
                  <a:cxn ang="0">
                    <a:pos x="193" y="79"/>
                  </a:cxn>
                  <a:cxn ang="0">
                    <a:pos x="203" y="84"/>
                  </a:cxn>
                  <a:cxn ang="0">
                    <a:pos x="208" y="84"/>
                  </a:cxn>
                  <a:cxn ang="0">
                    <a:pos x="218" y="84"/>
                  </a:cxn>
                  <a:cxn ang="0">
                    <a:pos x="228" y="89"/>
                  </a:cxn>
                  <a:cxn ang="0">
                    <a:pos x="233" y="89"/>
                  </a:cxn>
                  <a:cxn ang="0">
                    <a:pos x="243" y="89"/>
                  </a:cxn>
                  <a:cxn ang="0">
                    <a:pos x="253" y="89"/>
                  </a:cxn>
                  <a:cxn ang="0">
                    <a:pos x="258" y="89"/>
                  </a:cxn>
                  <a:cxn ang="0">
                    <a:pos x="268" y="94"/>
                  </a:cxn>
                  <a:cxn ang="0">
                    <a:pos x="278" y="94"/>
                  </a:cxn>
                  <a:cxn ang="0">
                    <a:pos x="283" y="94"/>
                  </a:cxn>
                  <a:cxn ang="0">
                    <a:pos x="293" y="94"/>
                  </a:cxn>
                  <a:cxn ang="0">
                    <a:pos x="303" y="94"/>
                  </a:cxn>
                  <a:cxn ang="0">
                    <a:pos x="308" y="94"/>
                  </a:cxn>
                  <a:cxn ang="0">
                    <a:pos x="318" y="99"/>
                  </a:cxn>
                  <a:cxn ang="0">
                    <a:pos x="328" y="99"/>
                  </a:cxn>
                  <a:cxn ang="0">
                    <a:pos x="332" y="99"/>
                  </a:cxn>
                  <a:cxn ang="0">
                    <a:pos x="342" y="99"/>
                  </a:cxn>
                  <a:cxn ang="0">
                    <a:pos x="352" y="99"/>
                  </a:cxn>
                  <a:cxn ang="0">
                    <a:pos x="357" y="99"/>
                  </a:cxn>
                  <a:cxn ang="0">
                    <a:pos x="367" y="99"/>
                  </a:cxn>
                  <a:cxn ang="0">
                    <a:pos x="377" y="99"/>
                  </a:cxn>
                  <a:cxn ang="0">
                    <a:pos x="387" y="99"/>
                  </a:cxn>
                </a:cxnLst>
                <a:rect l="0" t="0" r="r" b="b"/>
                <a:pathLst>
                  <a:path w="387" h="99">
                    <a:moveTo>
                      <a:pt x="0" y="0"/>
                    </a:moveTo>
                    <a:lnTo>
                      <a:pt x="10" y="5"/>
                    </a:lnTo>
                    <a:lnTo>
                      <a:pt x="20" y="9"/>
                    </a:lnTo>
                    <a:lnTo>
                      <a:pt x="25" y="14"/>
                    </a:lnTo>
                    <a:lnTo>
                      <a:pt x="35" y="24"/>
                    </a:lnTo>
                    <a:lnTo>
                      <a:pt x="44" y="29"/>
                    </a:lnTo>
                    <a:lnTo>
                      <a:pt x="49" y="34"/>
                    </a:lnTo>
                    <a:lnTo>
                      <a:pt x="59" y="34"/>
                    </a:lnTo>
                    <a:lnTo>
                      <a:pt x="69" y="39"/>
                    </a:lnTo>
                    <a:lnTo>
                      <a:pt x="74" y="44"/>
                    </a:lnTo>
                    <a:lnTo>
                      <a:pt x="84" y="49"/>
                    </a:lnTo>
                    <a:lnTo>
                      <a:pt x="94" y="54"/>
                    </a:lnTo>
                    <a:lnTo>
                      <a:pt x="99" y="54"/>
                    </a:lnTo>
                    <a:lnTo>
                      <a:pt x="109" y="59"/>
                    </a:lnTo>
                    <a:lnTo>
                      <a:pt x="119" y="59"/>
                    </a:lnTo>
                    <a:lnTo>
                      <a:pt x="129" y="64"/>
                    </a:lnTo>
                    <a:lnTo>
                      <a:pt x="134" y="69"/>
                    </a:lnTo>
                    <a:lnTo>
                      <a:pt x="144" y="69"/>
                    </a:lnTo>
                    <a:lnTo>
                      <a:pt x="154" y="69"/>
                    </a:lnTo>
                    <a:lnTo>
                      <a:pt x="159" y="74"/>
                    </a:lnTo>
                    <a:lnTo>
                      <a:pt x="169" y="74"/>
                    </a:lnTo>
                    <a:lnTo>
                      <a:pt x="179" y="79"/>
                    </a:lnTo>
                    <a:lnTo>
                      <a:pt x="184" y="79"/>
                    </a:lnTo>
                    <a:lnTo>
                      <a:pt x="193" y="79"/>
                    </a:lnTo>
                    <a:lnTo>
                      <a:pt x="203" y="84"/>
                    </a:lnTo>
                    <a:lnTo>
                      <a:pt x="208" y="84"/>
                    </a:lnTo>
                    <a:lnTo>
                      <a:pt x="218" y="84"/>
                    </a:lnTo>
                    <a:lnTo>
                      <a:pt x="228" y="89"/>
                    </a:lnTo>
                    <a:lnTo>
                      <a:pt x="233" y="89"/>
                    </a:lnTo>
                    <a:lnTo>
                      <a:pt x="243" y="89"/>
                    </a:lnTo>
                    <a:lnTo>
                      <a:pt x="253" y="89"/>
                    </a:lnTo>
                    <a:lnTo>
                      <a:pt x="258" y="89"/>
                    </a:lnTo>
                    <a:lnTo>
                      <a:pt x="268" y="94"/>
                    </a:lnTo>
                    <a:lnTo>
                      <a:pt x="278" y="94"/>
                    </a:lnTo>
                    <a:lnTo>
                      <a:pt x="283" y="94"/>
                    </a:lnTo>
                    <a:lnTo>
                      <a:pt x="293" y="94"/>
                    </a:lnTo>
                    <a:lnTo>
                      <a:pt x="303" y="94"/>
                    </a:lnTo>
                    <a:lnTo>
                      <a:pt x="308" y="94"/>
                    </a:lnTo>
                    <a:lnTo>
                      <a:pt x="318" y="99"/>
                    </a:lnTo>
                    <a:lnTo>
                      <a:pt x="328" y="99"/>
                    </a:lnTo>
                    <a:lnTo>
                      <a:pt x="332" y="99"/>
                    </a:lnTo>
                    <a:lnTo>
                      <a:pt x="342" y="99"/>
                    </a:lnTo>
                    <a:lnTo>
                      <a:pt x="352" y="99"/>
                    </a:lnTo>
                    <a:lnTo>
                      <a:pt x="357" y="99"/>
                    </a:lnTo>
                    <a:lnTo>
                      <a:pt x="367" y="99"/>
                    </a:lnTo>
                    <a:lnTo>
                      <a:pt x="377" y="99"/>
                    </a:lnTo>
                    <a:lnTo>
                      <a:pt x="387" y="99"/>
                    </a:lnTo>
                  </a:path>
                </a:pathLst>
              </a:custGeom>
              <a:noFill/>
              <a:ln w="317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17" name="Group 116"/>
          <p:cNvGrpSpPr/>
          <p:nvPr/>
        </p:nvGrpSpPr>
        <p:grpSpPr>
          <a:xfrm>
            <a:off x="372721" y="4409580"/>
            <a:ext cx="888299" cy="1001147"/>
            <a:chOff x="347644" y="4855425"/>
            <a:chExt cx="888299" cy="1001147"/>
          </a:xfrm>
        </p:grpSpPr>
        <p:sp>
          <p:nvSpPr>
            <p:cNvPr id="36" name="Freeform 52"/>
            <p:cNvSpPr>
              <a:spLocks/>
            </p:cNvSpPr>
            <p:nvPr/>
          </p:nvSpPr>
          <p:spPr bwMode="auto">
            <a:xfrm rot="5400000">
              <a:off x="558882" y="5327795"/>
              <a:ext cx="773985" cy="283570"/>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2" name="Straight Arrow Connector 71"/>
            <p:cNvCxnSpPr/>
            <p:nvPr/>
          </p:nvCxnSpPr>
          <p:spPr bwMode="auto">
            <a:xfrm>
              <a:off x="680848" y="5066369"/>
              <a:ext cx="555095" cy="8174"/>
            </a:xfrm>
            <a:prstGeom prst="straightConnector1">
              <a:avLst/>
            </a:prstGeom>
            <a:solidFill>
              <a:schemeClr val="accent1"/>
            </a:solidFill>
            <a:ln w="34925" cap="flat" cmpd="sng" algn="ctr">
              <a:solidFill>
                <a:srgbClr val="C00000"/>
              </a:solidFill>
              <a:prstDash val="solid"/>
              <a:round/>
              <a:headEnd type="none" w="med" len="med"/>
              <a:tailEnd type="triangle"/>
            </a:ln>
            <a:effectLst/>
          </p:spPr>
        </p:cxnSp>
        <p:sp>
          <p:nvSpPr>
            <p:cNvPr id="73" name="TextBox 72"/>
            <p:cNvSpPr txBox="1"/>
            <p:nvPr/>
          </p:nvSpPr>
          <p:spPr>
            <a:xfrm>
              <a:off x="347644" y="4855425"/>
              <a:ext cx="402674" cy="369332"/>
            </a:xfrm>
            <a:prstGeom prst="rect">
              <a:avLst/>
            </a:prstGeom>
            <a:noFill/>
          </p:spPr>
          <p:txBody>
            <a:bodyPr wrap="none" rtlCol="0">
              <a:spAutoFit/>
            </a:bodyPr>
            <a:lstStyle/>
            <a:p>
              <a:r>
                <a:rPr lang="el-GR" dirty="0" smtClean="0"/>
                <a:t>β</a:t>
              </a:r>
              <a:r>
                <a:rPr lang="en-US" baseline="-25000" dirty="0" smtClean="0"/>
                <a:t>1</a:t>
              </a:r>
              <a:endParaRPr lang="en-US" dirty="0"/>
            </a:p>
          </p:txBody>
        </p:sp>
      </p:grpSp>
      <p:grpSp>
        <p:nvGrpSpPr>
          <p:cNvPr id="118" name="Group 117"/>
          <p:cNvGrpSpPr/>
          <p:nvPr/>
        </p:nvGrpSpPr>
        <p:grpSpPr>
          <a:xfrm>
            <a:off x="587784" y="5497755"/>
            <a:ext cx="562552" cy="819898"/>
            <a:chOff x="562707" y="5943600"/>
            <a:chExt cx="562552" cy="819898"/>
          </a:xfrm>
        </p:grpSpPr>
        <p:sp>
          <p:nvSpPr>
            <p:cNvPr id="37" name="Freeform 52"/>
            <p:cNvSpPr>
              <a:spLocks/>
            </p:cNvSpPr>
            <p:nvPr/>
          </p:nvSpPr>
          <p:spPr bwMode="auto">
            <a:xfrm rot="5400000">
              <a:off x="746122" y="6032643"/>
              <a:ext cx="424217" cy="246132"/>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1" name="Straight Arrow Connector 70"/>
            <p:cNvCxnSpPr/>
            <p:nvPr/>
          </p:nvCxnSpPr>
          <p:spPr bwMode="auto">
            <a:xfrm>
              <a:off x="654472" y="6477000"/>
              <a:ext cx="470787" cy="0"/>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sp>
          <p:nvSpPr>
            <p:cNvPr id="74" name="TextBox 73"/>
            <p:cNvSpPr txBox="1"/>
            <p:nvPr/>
          </p:nvSpPr>
          <p:spPr>
            <a:xfrm>
              <a:off x="562707" y="6394166"/>
              <a:ext cx="402674" cy="369332"/>
            </a:xfrm>
            <a:prstGeom prst="rect">
              <a:avLst/>
            </a:prstGeom>
            <a:noFill/>
          </p:spPr>
          <p:txBody>
            <a:bodyPr wrap="none" rtlCol="0">
              <a:spAutoFit/>
            </a:bodyPr>
            <a:lstStyle/>
            <a:p>
              <a:r>
                <a:rPr lang="el-GR" dirty="0" smtClean="0"/>
                <a:t>β</a:t>
              </a:r>
              <a:r>
                <a:rPr lang="en-US" baseline="-25000" dirty="0"/>
                <a:t>2</a:t>
              </a:r>
              <a:endParaRPr lang="en-US" dirty="0"/>
            </a:p>
          </p:txBody>
        </p:sp>
      </p:grpSp>
      <p:grpSp>
        <p:nvGrpSpPr>
          <p:cNvPr id="120" name="Group 119"/>
          <p:cNvGrpSpPr/>
          <p:nvPr/>
        </p:nvGrpSpPr>
        <p:grpSpPr>
          <a:xfrm>
            <a:off x="2082477" y="4592492"/>
            <a:ext cx="690926" cy="1620367"/>
            <a:chOff x="2057400" y="5038337"/>
            <a:chExt cx="690926" cy="1620367"/>
          </a:xfrm>
        </p:grpSpPr>
        <p:cxnSp>
          <p:nvCxnSpPr>
            <p:cNvPr id="80" name="Straight Arrow Connector 79"/>
            <p:cNvCxnSpPr/>
            <p:nvPr/>
          </p:nvCxnSpPr>
          <p:spPr bwMode="auto">
            <a:xfrm flipV="1">
              <a:off x="2102688" y="6521280"/>
              <a:ext cx="446721" cy="7501"/>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sp>
          <p:nvSpPr>
            <p:cNvPr id="81" name="TextBox 80"/>
            <p:cNvSpPr txBox="1"/>
            <p:nvPr/>
          </p:nvSpPr>
          <p:spPr>
            <a:xfrm>
              <a:off x="2451834" y="6343589"/>
              <a:ext cx="296492" cy="315115"/>
            </a:xfrm>
            <a:prstGeom prst="rect">
              <a:avLst/>
            </a:prstGeom>
            <a:noFill/>
          </p:spPr>
          <p:txBody>
            <a:bodyPr wrap="none" rtlCol="0">
              <a:spAutoFit/>
            </a:bodyPr>
            <a:lstStyle/>
            <a:p>
              <a:r>
                <a:rPr lang="el-GR" dirty="0" smtClean="0"/>
                <a:t>β</a:t>
              </a:r>
              <a:r>
                <a:rPr lang="en-US" baseline="-25000" dirty="0" smtClean="0"/>
                <a:t>-</a:t>
              </a:r>
              <a:endParaRPr lang="en-US" dirty="0"/>
            </a:p>
          </p:txBody>
        </p:sp>
        <p:grpSp>
          <p:nvGrpSpPr>
            <p:cNvPr id="82" name="Group 81"/>
            <p:cNvGrpSpPr/>
            <p:nvPr/>
          </p:nvGrpSpPr>
          <p:grpSpPr>
            <a:xfrm rot="16200000" flipV="1">
              <a:off x="1501009" y="5594728"/>
              <a:ext cx="1417582" cy="304799"/>
              <a:chOff x="2673351" y="2016125"/>
              <a:chExt cx="3965575" cy="2797176"/>
            </a:xfrm>
          </p:grpSpPr>
          <p:sp>
            <p:nvSpPr>
              <p:cNvPr id="83" name="Freeform 148"/>
              <p:cNvSpPr>
                <a:spLocks/>
              </p:cNvSpPr>
              <p:nvPr/>
            </p:nvSpPr>
            <p:spPr bwMode="auto">
              <a:xfrm>
                <a:off x="2673351" y="2016125"/>
                <a:ext cx="1671638" cy="1852613"/>
              </a:xfrm>
              <a:custGeom>
                <a:avLst/>
                <a:gdLst/>
                <a:ahLst/>
                <a:cxnLst>
                  <a:cxn ang="0">
                    <a:pos x="15" y="1167"/>
                  </a:cxn>
                  <a:cxn ang="0">
                    <a:pos x="40" y="1162"/>
                  </a:cxn>
                  <a:cxn ang="0">
                    <a:pos x="65" y="1162"/>
                  </a:cxn>
                  <a:cxn ang="0">
                    <a:pos x="90" y="1157"/>
                  </a:cxn>
                  <a:cxn ang="0">
                    <a:pos x="114" y="1157"/>
                  </a:cxn>
                  <a:cxn ang="0">
                    <a:pos x="139" y="1152"/>
                  </a:cxn>
                  <a:cxn ang="0">
                    <a:pos x="164" y="1147"/>
                  </a:cxn>
                  <a:cxn ang="0">
                    <a:pos x="189" y="1142"/>
                  </a:cxn>
                  <a:cxn ang="0">
                    <a:pos x="214" y="1132"/>
                  </a:cxn>
                  <a:cxn ang="0">
                    <a:pos x="239" y="1127"/>
                  </a:cxn>
                  <a:cxn ang="0">
                    <a:pos x="263" y="1112"/>
                  </a:cxn>
                  <a:cxn ang="0">
                    <a:pos x="288" y="1102"/>
                  </a:cxn>
                  <a:cxn ang="0">
                    <a:pos x="313" y="1087"/>
                  </a:cxn>
                  <a:cxn ang="0">
                    <a:pos x="338" y="1067"/>
                  </a:cxn>
                  <a:cxn ang="0">
                    <a:pos x="363" y="1047"/>
                  </a:cxn>
                  <a:cxn ang="0">
                    <a:pos x="388" y="1023"/>
                  </a:cxn>
                  <a:cxn ang="0">
                    <a:pos x="412" y="988"/>
                  </a:cxn>
                  <a:cxn ang="0">
                    <a:pos x="437" y="948"/>
                  </a:cxn>
                  <a:cxn ang="0">
                    <a:pos x="462" y="903"/>
                  </a:cxn>
                  <a:cxn ang="0">
                    <a:pos x="487" y="844"/>
                  </a:cxn>
                  <a:cxn ang="0">
                    <a:pos x="512" y="779"/>
                  </a:cxn>
                  <a:cxn ang="0">
                    <a:pos x="536" y="695"/>
                  </a:cxn>
                  <a:cxn ang="0">
                    <a:pos x="566" y="596"/>
                  </a:cxn>
                  <a:cxn ang="0">
                    <a:pos x="591" y="496"/>
                  </a:cxn>
                  <a:cxn ang="0">
                    <a:pos x="616" y="407"/>
                  </a:cxn>
                  <a:cxn ang="0">
                    <a:pos x="641" y="322"/>
                  </a:cxn>
                  <a:cxn ang="0">
                    <a:pos x="666" y="248"/>
                  </a:cxn>
                  <a:cxn ang="0">
                    <a:pos x="690" y="183"/>
                  </a:cxn>
                  <a:cxn ang="0">
                    <a:pos x="715" y="124"/>
                  </a:cxn>
                  <a:cxn ang="0">
                    <a:pos x="740" y="79"/>
                  </a:cxn>
                  <a:cxn ang="0">
                    <a:pos x="765" y="44"/>
                  </a:cxn>
                  <a:cxn ang="0">
                    <a:pos x="790" y="20"/>
                  </a:cxn>
                  <a:cxn ang="0">
                    <a:pos x="815" y="5"/>
                  </a:cxn>
                  <a:cxn ang="0">
                    <a:pos x="839" y="5"/>
                  </a:cxn>
                  <a:cxn ang="0">
                    <a:pos x="864" y="15"/>
                  </a:cxn>
                  <a:cxn ang="0">
                    <a:pos x="889" y="39"/>
                  </a:cxn>
                  <a:cxn ang="0">
                    <a:pos x="914" y="74"/>
                  </a:cxn>
                  <a:cxn ang="0">
                    <a:pos x="939" y="119"/>
                  </a:cxn>
                  <a:cxn ang="0">
                    <a:pos x="964" y="174"/>
                  </a:cxn>
                  <a:cxn ang="0">
                    <a:pos x="988" y="238"/>
                  </a:cxn>
                  <a:cxn ang="0">
                    <a:pos x="1013" y="313"/>
                  </a:cxn>
                  <a:cxn ang="0">
                    <a:pos x="1038" y="397"/>
                  </a:cxn>
                </a:cxnLst>
                <a:rect l="0" t="0" r="r" b="b"/>
                <a:pathLst>
                  <a:path w="1053" h="1167">
                    <a:moveTo>
                      <a:pt x="0" y="1167"/>
                    </a:moveTo>
                    <a:lnTo>
                      <a:pt x="5" y="1167"/>
                    </a:lnTo>
                    <a:lnTo>
                      <a:pt x="15" y="1167"/>
                    </a:lnTo>
                    <a:lnTo>
                      <a:pt x="25" y="1167"/>
                    </a:lnTo>
                    <a:lnTo>
                      <a:pt x="30" y="1162"/>
                    </a:lnTo>
                    <a:lnTo>
                      <a:pt x="40" y="1162"/>
                    </a:lnTo>
                    <a:lnTo>
                      <a:pt x="50" y="1162"/>
                    </a:lnTo>
                    <a:lnTo>
                      <a:pt x="55" y="1162"/>
                    </a:lnTo>
                    <a:lnTo>
                      <a:pt x="65" y="1162"/>
                    </a:lnTo>
                    <a:lnTo>
                      <a:pt x="75" y="1162"/>
                    </a:lnTo>
                    <a:lnTo>
                      <a:pt x="80" y="1162"/>
                    </a:lnTo>
                    <a:lnTo>
                      <a:pt x="90" y="1157"/>
                    </a:lnTo>
                    <a:lnTo>
                      <a:pt x="99" y="1157"/>
                    </a:lnTo>
                    <a:lnTo>
                      <a:pt x="104" y="1157"/>
                    </a:lnTo>
                    <a:lnTo>
                      <a:pt x="114" y="1157"/>
                    </a:lnTo>
                    <a:lnTo>
                      <a:pt x="124" y="1152"/>
                    </a:lnTo>
                    <a:lnTo>
                      <a:pt x="129" y="1152"/>
                    </a:lnTo>
                    <a:lnTo>
                      <a:pt x="139" y="1152"/>
                    </a:lnTo>
                    <a:lnTo>
                      <a:pt x="149" y="1152"/>
                    </a:lnTo>
                    <a:lnTo>
                      <a:pt x="154" y="1147"/>
                    </a:lnTo>
                    <a:lnTo>
                      <a:pt x="164" y="1147"/>
                    </a:lnTo>
                    <a:lnTo>
                      <a:pt x="174" y="1142"/>
                    </a:lnTo>
                    <a:lnTo>
                      <a:pt x="179" y="1142"/>
                    </a:lnTo>
                    <a:lnTo>
                      <a:pt x="189" y="1142"/>
                    </a:lnTo>
                    <a:lnTo>
                      <a:pt x="199" y="1137"/>
                    </a:lnTo>
                    <a:lnTo>
                      <a:pt x="204" y="1137"/>
                    </a:lnTo>
                    <a:lnTo>
                      <a:pt x="214" y="1132"/>
                    </a:lnTo>
                    <a:lnTo>
                      <a:pt x="224" y="1132"/>
                    </a:lnTo>
                    <a:lnTo>
                      <a:pt x="229" y="1127"/>
                    </a:lnTo>
                    <a:lnTo>
                      <a:pt x="239" y="1127"/>
                    </a:lnTo>
                    <a:lnTo>
                      <a:pt x="248" y="1122"/>
                    </a:lnTo>
                    <a:lnTo>
                      <a:pt x="253" y="1117"/>
                    </a:lnTo>
                    <a:lnTo>
                      <a:pt x="263" y="1112"/>
                    </a:lnTo>
                    <a:lnTo>
                      <a:pt x="273" y="1112"/>
                    </a:lnTo>
                    <a:lnTo>
                      <a:pt x="283" y="1107"/>
                    </a:lnTo>
                    <a:lnTo>
                      <a:pt x="288" y="1102"/>
                    </a:lnTo>
                    <a:lnTo>
                      <a:pt x="298" y="1097"/>
                    </a:lnTo>
                    <a:lnTo>
                      <a:pt x="308" y="1092"/>
                    </a:lnTo>
                    <a:lnTo>
                      <a:pt x="313" y="1087"/>
                    </a:lnTo>
                    <a:lnTo>
                      <a:pt x="323" y="1082"/>
                    </a:lnTo>
                    <a:lnTo>
                      <a:pt x="333" y="1077"/>
                    </a:lnTo>
                    <a:lnTo>
                      <a:pt x="338" y="1067"/>
                    </a:lnTo>
                    <a:lnTo>
                      <a:pt x="348" y="1062"/>
                    </a:lnTo>
                    <a:lnTo>
                      <a:pt x="358" y="1052"/>
                    </a:lnTo>
                    <a:lnTo>
                      <a:pt x="363" y="1047"/>
                    </a:lnTo>
                    <a:lnTo>
                      <a:pt x="373" y="1037"/>
                    </a:lnTo>
                    <a:lnTo>
                      <a:pt x="383" y="1028"/>
                    </a:lnTo>
                    <a:lnTo>
                      <a:pt x="388" y="1023"/>
                    </a:lnTo>
                    <a:lnTo>
                      <a:pt x="397" y="1013"/>
                    </a:lnTo>
                    <a:lnTo>
                      <a:pt x="407" y="998"/>
                    </a:lnTo>
                    <a:lnTo>
                      <a:pt x="412" y="988"/>
                    </a:lnTo>
                    <a:lnTo>
                      <a:pt x="422" y="978"/>
                    </a:lnTo>
                    <a:lnTo>
                      <a:pt x="432" y="963"/>
                    </a:lnTo>
                    <a:lnTo>
                      <a:pt x="437" y="948"/>
                    </a:lnTo>
                    <a:lnTo>
                      <a:pt x="447" y="933"/>
                    </a:lnTo>
                    <a:lnTo>
                      <a:pt x="457" y="918"/>
                    </a:lnTo>
                    <a:lnTo>
                      <a:pt x="462" y="903"/>
                    </a:lnTo>
                    <a:lnTo>
                      <a:pt x="472" y="884"/>
                    </a:lnTo>
                    <a:lnTo>
                      <a:pt x="482" y="864"/>
                    </a:lnTo>
                    <a:lnTo>
                      <a:pt x="487" y="844"/>
                    </a:lnTo>
                    <a:lnTo>
                      <a:pt x="497" y="824"/>
                    </a:lnTo>
                    <a:lnTo>
                      <a:pt x="507" y="804"/>
                    </a:lnTo>
                    <a:lnTo>
                      <a:pt x="512" y="779"/>
                    </a:lnTo>
                    <a:lnTo>
                      <a:pt x="522" y="749"/>
                    </a:lnTo>
                    <a:lnTo>
                      <a:pt x="532" y="725"/>
                    </a:lnTo>
                    <a:lnTo>
                      <a:pt x="536" y="695"/>
                    </a:lnTo>
                    <a:lnTo>
                      <a:pt x="546" y="665"/>
                    </a:lnTo>
                    <a:lnTo>
                      <a:pt x="556" y="630"/>
                    </a:lnTo>
                    <a:lnTo>
                      <a:pt x="566" y="596"/>
                    </a:lnTo>
                    <a:lnTo>
                      <a:pt x="571" y="566"/>
                    </a:lnTo>
                    <a:lnTo>
                      <a:pt x="581" y="531"/>
                    </a:lnTo>
                    <a:lnTo>
                      <a:pt x="591" y="496"/>
                    </a:lnTo>
                    <a:lnTo>
                      <a:pt x="596" y="466"/>
                    </a:lnTo>
                    <a:lnTo>
                      <a:pt x="606" y="437"/>
                    </a:lnTo>
                    <a:lnTo>
                      <a:pt x="616" y="407"/>
                    </a:lnTo>
                    <a:lnTo>
                      <a:pt x="621" y="377"/>
                    </a:lnTo>
                    <a:lnTo>
                      <a:pt x="631" y="352"/>
                    </a:lnTo>
                    <a:lnTo>
                      <a:pt x="641" y="322"/>
                    </a:lnTo>
                    <a:lnTo>
                      <a:pt x="646" y="298"/>
                    </a:lnTo>
                    <a:lnTo>
                      <a:pt x="656" y="273"/>
                    </a:lnTo>
                    <a:lnTo>
                      <a:pt x="666" y="248"/>
                    </a:lnTo>
                    <a:lnTo>
                      <a:pt x="671" y="223"/>
                    </a:lnTo>
                    <a:lnTo>
                      <a:pt x="681" y="203"/>
                    </a:lnTo>
                    <a:lnTo>
                      <a:pt x="690" y="183"/>
                    </a:lnTo>
                    <a:lnTo>
                      <a:pt x="695" y="164"/>
                    </a:lnTo>
                    <a:lnTo>
                      <a:pt x="705" y="144"/>
                    </a:lnTo>
                    <a:lnTo>
                      <a:pt x="715" y="124"/>
                    </a:lnTo>
                    <a:lnTo>
                      <a:pt x="720" y="109"/>
                    </a:lnTo>
                    <a:lnTo>
                      <a:pt x="730" y="94"/>
                    </a:lnTo>
                    <a:lnTo>
                      <a:pt x="740" y="79"/>
                    </a:lnTo>
                    <a:lnTo>
                      <a:pt x="745" y="64"/>
                    </a:lnTo>
                    <a:lnTo>
                      <a:pt x="755" y="54"/>
                    </a:lnTo>
                    <a:lnTo>
                      <a:pt x="765" y="44"/>
                    </a:lnTo>
                    <a:lnTo>
                      <a:pt x="770" y="35"/>
                    </a:lnTo>
                    <a:lnTo>
                      <a:pt x="780" y="25"/>
                    </a:lnTo>
                    <a:lnTo>
                      <a:pt x="790" y="20"/>
                    </a:lnTo>
                    <a:lnTo>
                      <a:pt x="795" y="10"/>
                    </a:lnTo>
                    <a:lnTo>
                      <a:pt x="805" y="10"/>
                    </a:lnTo>
                    <a:lnTo>
                      <a:pt x="815" y="5"/>
                    </a:lnTo>
                    <a:lnTo>
                      <a:pt x="820" y="0"/>
                    </a:lnTo>
                    <a:lnTo>
                      <a:pt x="829" y="5"/>
                    </a:lnTo>
                    <a:lnTo>
                      <a:pt x="839" y="5"/>
                    </a:lnTo>
                    <a:lnTo>
                      <a:pt x="849" y="10"/>
                    </a:lnTo>
                    <a:lnTo>
                      <a:pt x="854" y="10"/>
                    </a:lnTo>
                    <a:lnTo>
                      <a:pt x="864" y="15"/>
                    </a:lnTo>
                    <a:lnTo>
                      <a:pt x="874" y="25"/>
                    </a:lnTo>
                    <a:lnTo>
                      <a:pt x="879" y="30"/>
                    </a:lnTo>
                    <a:lnTo>
                      <a:pt x="889" y="39"/>
                    </a:lnTo>
                    <a:lnTo>
                      <a:pt x="899" y="49"/>
                    </a:lnTo>
                    <a:lnTo>
                      <a:pt x="904" y="59"/>
                    </a:lnTo>
                    <a:lnTo>
                      <a:pt x="914" y="74"/>
                    </a:lnTo>
                    <a:lnTo>
                      <a:pt x="924" y="84"/>
                    </a:lnTo>
                    <a:lnTo>
                      <a:pt x="929" y="99"/>
                    </a:lnTo>
                    <a:lnTo>
                      <a:pt x="939" y="119"/>
                    </a:lnTo>
                    <a:lnTo>
                      <a:pt x="949" y="134"/>
                    </a:lnTo>
                    <a:lnTo>
                      <a:pt x="954" y="154"/>
                    </a:lnTo>
                    <a:lnTo>
                      <a:pt x="964" y="174"/>
                    </a:lnTo>
                    <a:lnTo>
                      <a:pt x="974" y="193"/>
                    </a:lnTo>
                    <a:lnTo>
                      <a:pt x="978" y="213"/>
                    </a:lnTo>
                    <a:lnTo>
                      <a:pt x="988" y="238"/>
                    </a:lnTo>
                    <a:lnTo>
                      <a:pt x="998" y="263"/>
                    </a:lnTo>
                    <a:lnTo>
                      <a:pt x="1003" y="288"/>
                    </a:lnTo>
                    <a:lnTo>
                      <a:pt x="1013" y="313"/>
                    </a:lnTo>
                    <a:lnTo>
                      <a:pt x="1023" y="342"/>
                    </a:lnTo>
                    <a:lnTo>
                      <a:pt x="1028" y="367"/>
                    </a:lnTo>
                    <a:lnTo>
                      <a:pt x="1038" y="397"/>
                    </a:lnTo>
                    <a:lnTo>
                      <a:pt x="1048" y="427"/>
                    </a:lnTo>
                    <a:lnTo>
                      <a:pt x="1053" y="457"/>
                    </a:lnTo>
                  </a:path>
                </a:pathLst>
              </a:custGeom>
              <a:noFill/>
              <a:ln w="31750">
                <a:solidFill>
                  <a:srgbClr val="0033CC"/>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49"/>
              <p:cNvSpPr>
                <a:spLocks/>
              </p:cNvSpPr>
              <p:nvPr/>
            </p:nvSpPr>
            <p:spPr bwMode="auto">
              <a:xfrm>
                <a:off x="4344988" y="2741613"/>
                <a:ext cx="1679575" cy="2071688"/>
              </a:xfrm>
              <a:custGeom>
                <a:avLst/>
                <a:gdLst/>
                <a:ahLst/>
                <a:cxnLst>
                  <a:cxn ang="0">
                    <a:pos x="20" y="64"/>
                  </a:cxn>
                  <a:cxn ang="0">
                    <a:pos x="45" y="168"/>
                  </a:cxn>
                  <a:cxn ang="0">
                    <a:pos x="70" y="273"/>
                  </a:cxn>
                  <a:cxn ang="0">
                    <a:pos x="94" y="362"/>
                  </a:cxn>
                  <a:cxn ang="0">
                    <a:pos x="119" y="441"/>
                  </a:cxn>
                  <a:cxn ang="0">
                    <a:pos x="144" y="511"/>
                  </a:cxn>
                  <a:cxn ang="0">
                    <a:pos x="169" y="571"/>
                  </a:cxn>
                  <a:cxn ang="0">
                    <a:pos x="194" y="625"/>
                  </a:cxn>
                  <a:cxn ang="0">
                    <a:pos x="218" y="675"/>
                  </a:cxn>
                  <a:cxn ang="0">
                    <a:pos x="243" y="724"/>
                  </a:cxn>
                  <a:cxn ang="0">
                    <a:pos x="268" y="774"/>
                  </a:cxn>
                  <a:cxn ang="0">
                    <a:pos x="293" y="829"/>
                  </a:cxn>
                  <a:cxn ang="0">
                    <a:pos x="318" y="883"/>
                  </a:cxn>
                  <a:cxn ang="0">
                    <a:pos x="343" y="948"/>
                  </a:cxn>
                  <a:cxn ang="0">
                    <a:pos x="367" y="1007"/>
                  </a:cxn>
                  <a:cxn ang="0">
                    <a:pos x="392" y="1057"/>
                  </a:cxn>
                  <a:cxn ang="0">
                    <a:pos x="417" y="1107"/>
                  </a:cxn>
                  <a:cxn ang="0">
                    <a:pos x="442" y="1151"/>
                  </a:cxn>
                  <a:cxn ang="0">
                    <a:pos x="467" y="1191"/>
                  </a:cxn>
                  <a:cxn ang="0">
                    <a:pos x="492" y="1221"/>
                  </a:cxn>
                  <a:cxn ang="0">
                    <a:pos x="516" y="1251"/>
                  </a:cxn>
                  <a:cxn ang="0">
                    <a:pos x="541" y="1271"/>
                  </a:cxn>
                  <a:cxn ang="0">
                    <a:pos x="566" y="1285"/>
                  </a:cxn>
                  <a:cxn ang="0">
                    <a:pos x="591" y="1290"/>
                  </a:cxn>
                  <a:cxn ang="0">
                    <a:pos x="621" y="1305"/>
                  </a:cxn>
                  <a:cxn ang="0">
                    <a:pos x="646" y="1300"/>
                  </a:cxn>
                  <a:cxn ang="0">
                    <a:pos x="670" y="1285"/>
                  </a:cxn>
                  <a:cxn ang="0">
                    <a:pos x="695" y="1271"/>
                  </a:cxn>
                  <a:cxn ang="0">
                    <a:pos x="720" y="1251"/>
                  </a:cxn>
                  <a:cxn ang="0">
                    <a:pos x="745" y="1221"/>
                  </a:cxn>
                  <a:cxn ang="0">
                    <a:pos x="770" y="1191"/>
                  </a:cxn>
                  <a:cxn ang="0">
                    <a:pos x="795" y="1156"/>
                  </a:cxn>
                  <a:cxn ang="0">
                    <a:pos x="819" y="1117"/>
                  </a:cxn>
                  <a:cxn ang="0">
                    <a:pos x="844" y="1072"/>
                  </a:cxn>
                  <a:cxn ang="0">
                    <a:pos x="869" y="1022"/>
                  </a:cxn>
                  <a:cxn ang="0">
                    <a:pos x="894" y="973"/>
                  </a:cxn>
                  <a:cxn ang="0">
                    <a:pos x="919" y="928"/>
                  </a:cxn>
                  <a:cxn ang="0">
                    <a:pos x="944" y="893"/>
                  </a:cxn>
                  <a:cxn ang="0">
                    <a:pos x="968" y="863"/>
                  </a:cxn>
                  <a:cxn ang="0">
                    <a:pos x="993" y="839"/>
                  </a:cxn>
                  <a:cxn ang="0">
                    <a:pos x="1018" y="814"/>
                  </a:cxn>
                  <a:cxn ang="0">
                    <a:pos x="1043" y="799"/>
                  </a:cxn>
                </a:cxnLst>
                <a:rect l="0" t="0" r="r" b="b"/>
                <a:pathLst>
                  <a:path w="1058" h="1305">
                    <a:moveTo>
                      <a:pt x="0" y="0"/>
                    </a:moveTo>
                    <a:lnTo>
                      <a:pt x="10" y="34"/>
                    </a:lnTo>
                    <a:lnTo>
                      <a:pt x="20" y="64"/>
                    </a:lnTo>
                    <a:lnTo>
                      <a:pt x="25" y="99"/>
                    </a:lnTo>
                    <a:lnTo>
                      <a:pt x="35" y="134"/>
                    </a:lnTo>
                    <a:lnTo>
                      <a:pt x="45" y="168"/>
                    </a:lnTo>
                    <a:lnTo>
                      <a:pt x="50" y="203"/>
                    </a:lnTo>
                    <a:lnTo>
                      <a:pt x="60" y="243"/>
                    </a:lnTo>
                    <a:lnTo>
                      <a:pt x="70" y="273"/>
                    </a:lnTo>
                    <a:lnTo>
                      <a:pt x="79" y="307"/>
                    </a:lnTo>
                    <a:lnTo>
                      <a:pt x="84" y="337"/>
                    </a:lnTo>
                    <a:lnTo>
                      <a:pt x="94" y="362"/>
                    </a:lnTo>
                    <a:lnTo>
                      <a:pt x="104" y="392"/>
                    </a:lnTo>
                    <a:lnTo>
                      <a:pt x="109" y="417"/>
                    </a:lnTo>
                    <a:lnTo>
                      <a:pt x="119" y="441"/>
                    </a:lnTo>
                    <a:lnTo>
                      <a:pt x="129" y="466"/>
                    </a:lnTo>
                    <a:lnTo>
                      <a:pt x="134" y="486"/>
                    </a:lnTo>
                    <a:lnTo>
                      <a:pt x="144" y="511"/>
                    </a:lnTo>
                    <a:lnTo>
                      <a:pt x="154" y="531"/>
                    </a:lnTo>
                    <a:lnTo>
                      <a:pt x="159" y="551"/>
                    </a:lnTo>
                    <a:lnTo>
                      <a:pt x="169" y="571"/>
                    </a:lnTo>
                    <a:lnTo>
                      <a:pt x="179" y="590"/>
                    </a:lnTo>
                    <a:lnTo>
                      <a:pt x="184" y="605"/>
                    </a:lnTo>
                    <a:lnTo>
                      <a:pt x="194" y="625"/>
                    </a:lnTo>
                    <a:lnTo>
                      <a:pt x="204" y="640"/>
                    </a:lnTo>
                    <a:lnTo>
                      <a:pt x="209" y="660"/>
                    </a:lnTo>
                    <a:lnTo>
                      <a:pt x="218" y="675"/>
                    </a:lnTo>
                    <a:lnTo>
                      <a:pt x="228" y="695"/>
                    </a:lnTo>
                    <a:lnTo>
                      <a:pt x="233" y="710"/>
                    </a:lnTo>
                    <a:lnTo>
                      <a:pt x="243" y="724"/>
                    </a:lnTo>
                    <a:lnTo>
                      <a:pt x="253" y="744"/>
                    </a:lnTo>
                    <a:lnTo>
                      <a:pt x="258" y="759"/>
                    </a:lnTo>
                    <a:lnTo>
                      <a:pt x="268" y="774"/>
                    </a:lnTo>
                    <a:lnTo>
                      <a:pt x="278" y="794"/>
                    </a:lnTo>
                    <a:lnTo>
                      <a:pt x="283" y="809"/>
                    </a:lnTo>
                    <a:lnTo>
                      <a:pt x="293" y="829"/>
                    </a:lnTo>
                    <a:lnTo>
                      <a:pt x="303" y="849"/>
                    </a:lnTo>
                    <a:lnTo>
                      <a:pt x="308" y="863"/>
                    </a:lnTo>
                    <a:lnTo>
                      <a:pt x="318" y="883"/>
                    </a:lnTo>
                    <a:lnTo>
                      <a:pt x="328" y="903"/>
                    </a:lnTo>
                    <a:lnTo>
                      <a:pt x="338" y="923"/>
                    </a:lnTo>
                    <a:lnTo>
                      <a:pt x="343" y="948"/>
                    </a:lnTo>
                    <a:lnTo>
                      <a:pt x="353" y="968"/>
                    </a:lnTo>
                    <a:lnTo>
                      <a:pt x="363" y="988"/>
                    </a:lnTo>
                    <a:lnTo>
                      <a:pt x="367" y="1007"/>
                    </a:lnTo>
                    <a:lnTo>
                      <a:pt x="377" y="1022"/>
                    </a:lnTo>
                    <a:lnTo>
                      <a:pt x="387" y="1042"/>
                    </a:lnTo>
                    <a:lnTo>
                      <a:pt x="392" y="1057"/>
                    </a:lnTo>
                    <a:lnTo>
                      <a:pt x="402" y="1077"/>
                    </a:lnTo>
                    <a:lnTo>
                      <a:pt x="412" y="1092"/>
                    </a:lnTo>
                    <a:lnTo>
                      <a:pt x="417" y="1107"/>
                    </a:lnTo>
                    <a:lnTo>
                      <a:pt x="427" y="1122"/>
                    </a:lnTo>
                    <a:lnTo>
                      <a:pt x="437" y="1137"/>
                    </a:lnTo>
                    <a:lnTo>
                      <a:pt x="442" y="1151"/>
                    </a:lnTo>
                    <a:lnTo>
                      <a:pt x="452" y="1166"/>
                    </a:lnTo>
                    <a:lnTo>
                      <a:pt x="462" y="1176"/>
                    </a:lnTo>
                    <a:lnTo>
                      <a:pt x="467" y="1191"/>
                    </a:lnTo>
                    <a:lnTo>
                      <a:pt x="477" y="1201"/>
                    </a:lnTo>
                    <a:lnTo>
                      <a:pt x="487" y="1211"/>
                    </a:lnTo>
                    <a:lnTo>
                      <a:pt x="492" y="1221"/>
                    </a:lnTo>
                    <a:lnTo>
                      <a:pt x="502" y="1231"/>
                    </a:lnTo>
                    <a:lnTo>
                      <a:pt x="511" y="1241"/>
                    </a:lnTo>
                    <a:lnTo>
                      <a:pt x="516" y="1251"/>
                    </a:lnTo>
                    <a:lnTo>
                      <a:pt x="526" y="1256"/>
                    </a:lnTo>
                    <a:lnTo>
                      <a:pt x="536" y="1266"/>
                    </a:lnTo>
                    <a:lnTo>
                      <a:pt x="541" y="1271"/>
                    </a:lnTo>
                    <a:lnTo>
                      <a:pt x="551" y="1276"/>
                    </a:lnTo>
                    <a:lnTo>
                      <a:pt x="561" y="1281"/>
                    </a:lnTo>
                    <a:lnTo>
                      <a:pt x="566" y="1285"/>
                    </a:lnTo>
                    <a:lnTo>
                      <a:pt x="576" y="1285"/>
                    </a:lnTo>
                    <a:lnTo>
                      <a:pt x="586" y="1290"/>
                    </a:lnTo>
                    <a:lnTo>
                      <a:pt x="591" y="1290"/>
                    </a:lnTo>
                    <a:lnTo>
                      <a:pt x="601" y="1295"/>
                    </a:lnTo>
                    <a:lnTo>
                      <a:pt x="611" y="1295"/>
                    </a:lnTo>
                    <a:lnTo>
                      <a:pt x="621" y="1305"/>
                    </a:lnTo>
                    <a:lnTo>
                      <a:pt x="626" y="1300"/>
                    </a:lnTo>
                    <a:lnTo>
                      <a:pt x="636" y="1300"/>
                    </a:lnTo>
                    <a:lnTo>
                      <a:pt x="646" y="1300"/>
                    </a:lnTo>
                    <a:lnTo>
                      <a:pt x="651" y="1295"/>
                    </a:lnTo>
                    <a:lnTo>
                      <a:pt x="660" y="1290"/>
                    </a:lnTo>
                    <a:lnTo>
                      <a:pt x="670" y="1285"/>
                    </a:lnTo>
                    <a:lnTo>
                      <a:pt x="675" y="1281"/>
                    </a:lnTo>
                    <a:lnTo>
                      <a:pt x="685" y="1276"/>
                    </a:lnTo>
                    <a:lnTo>
                      <a:pt x="695" y="1271"/>
                    </a:lnTo>
                    <a:lnTo>
                      <a:pt x="700" y="1266"/>
                    </a:lnTo>
                    <a:lnTo>
                      <a:pt x="710" y="1256"/>
                    </a:lnTo>
                    <a:lnTo>
                      <a:pt x="720" y="1251"/>
                    </a:lnTo>
                    <a:lnTo>
                      <a:pt x="725" y="1241"/>
                    </a:lnTo>
                    <a:lnTo>
                      <a:pt x="735" y="1231"/>
                    </a:lnTo>
                    <a:lnTo>
                      <a:pt x="745" y="1221"/>
                    </a:lnTo>
                    <a:lnTo>
                      <a:pt x="750" y="1211"/>
                    </a:lnTo>
                    <a:lnTo>
                      <a:pt x="760" y="1201"/>
                    </a:lnTo>
                    <a:lnTo>
                      <a:pt x="770" y="1191"/>
                    </a:lnTo>
                    <a:lnTo>
                      <a:pt x="775" y="1181"/>
                    </a:lnTo>
                    <a:lnTo>
                      <a:pt x="785" y="1166"/>
                    </a:lnTo>
                    <a:lnTo>
                      <a:pt x="795" y="1156"/>
                    </a:lnTo>
                    <a:lnTo>
                      <a:pt x="800" y="1141"/>
                    </a:lnTo>
                    <a:lnTo>
                      <a:pt x="809" y="1127"/>
                    </a:lnTo>
                    <a:lnTo>
                      <a:pt x="819" y="1117"/>
                    </a:lnTo>
                    <a:lnTo>
                      <a:pt x="824" y="1102"/>
                    </a:lnTo>
                    <a:lnTo>
                      <a:pt x="834" y="1087"/>
                    </a:lnTo>
                    <a:lnTo>
                      <a:pt x="844" y="1072"/>
                    </a:lnTo>
                    <a:lnTo>
                      <a:pt x="849" y="1057"/>
                    </a:lnTo>
                    <a:lnTo>
                      <a:pt x="859" y="1037"/>
                    </a:lnTo>
                    <a:lnTo>
                      <a:pt x="869" y="1022"/>
                    </a:lnTo>
                    <a:lnTo>
                      <a:pt x="874" y="1007"/>
                    </a:lnTo>
                    <a:lnTo>
                      <a:pt x="884" y="988"/>
                    </a:lnTo>
                    <a:lnTo>
                      <a:pt x="894" y="973"/>
                    </a:lnTo>
                    <a:lnTo>
                      <a:pt x="904" y="958"/>
                    </a:lnTo>
                    <a:lnTo>
                      <a:pt x="909" y="943"/>
                    </a:lnTo>
                    <a:lnTo>
                      <a:pt x="919" y="928"/>
                    </a:lnTo>
                    <a:lnTo>
                      <a:pt x="929" y="913"/>
                    </a:lnTo>
                    <a:lnTo>
                      <a:pt x="934" y="903"/>
                    </a:lnTo>
                    <a:lnTo>
                      <a:pt x="944" y="893"/>
                    </a:lnTo>
                    <a:lnTo>
                      <a:pt x="953" y="883"/>
                    </a:lnTo>
                    <a:lnTo>
                      <a:pt x="958" y="873"/>
                    </a:lnTo>
                    <a:lnTo>
                      <a:pt x="968" y="863"/>
                    </a:lnTo>
                    <a:lnTo>
                      <a:pt x="978" y="854"/>
                    </a:lnTo>
                    <a:lnTo>
                      <a:pt x="983" y="844"/>
                    </a:lnTo>
                    <a:lnTo>
                      <a:pt x="993" y="839"/>
                    </a:lnTo>
                    <a:lnTo>
                      <a:pt x="1003" y="829"/>
                    </a:lnTo>
                    <a:lnTo>
                      <a:pt x="1008" y="824"/>
                    </a:lnTo>
                    <a:lnTo>
                      <a:pt x="1018" y="814"/>
                    </a:lnTo>
                    <a:lnTo>
                      <a:pt x="1028" y="809"/>
                    </a:lnTo>
                    <a:lnTo>
                      <a:pt x="1033" y="804"/>
                    </a:lnTo>
                    <a:lnTo>
                      <a:pt x="1043" y="799"/>
                    </a:lnTo>
                    <a:lnTo>
                      <a:pt x="1053" y="794"/>
                    </a:lnTo>
                    <a:lnTo>
                      <a:pt x="1058" y="789"/>
                    </a:lnTo>
                  </a:path>
                </a:pathLst>
              </a:custGeom>
              <a:noFill/>
              <a:ln w="31750">
                <a:solidFill>
                  <a:srgbClr val="0033CC"/>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50"/>
              <p:cNvSpPr>
                <a:spLocks/>
              </p:cNvSpPr>
              <p:nvPr/>
            </p:nvSpPr>
            <p:spPr bwMode="auto">
              <a:xfrm>
                <a:off x="6024563" y="3883025"/>
                <a:ext cx="614363" cy="111125"/>
              </a:xfrm>
              <a:custGeom>
                <a:avLst/>
                <a:gdLst/>
                <a:ahLst/>
                <a:cxnLst>
                  <a:cxn ang="0">
                    <a:pos x="0" y="70"/>
                  </a:cxn>
                  <a:cxn ang="0">
                    <a:pos x="10" y="65"/>
                  </a:cxn>
                  <a:cxn ang="0">
                    <a:pos x="20" y="60"/>
                  </a:cxn>
                  <a:cxn ang="0">
                    <a:pos x="25" y="60"/>
                  </a:cxn>
                  <a:cxn ang="0">
                    <a:pos x="35" y="55"/>
                  </a:cxn>
                  <a:cxn ang="0">
                    <a:pos x="44" y="50"/>
                  </a:cxn>
                  <a:cxn ang="0">
                    <a:pos x="49" y="45"/>
                  </a:cxn>
                  <a:cxn ang="0">
                    <a:pos x="59" y="45"/>
                  </a:cxn>
                  <a:cxn ang="0">
                    <a:pos x="69" y="40"/>
                  </a:cxn>
                  <a:cxn ang="0">
                    <a:pos x="74" y="40"/>
                  </a:cxn>
                  <a:cxn ang="0">
                    <a:pos x="84" y="35"/>
                  </a:cxn>
                  <a:cxn ang="0">
                    <a:pos x="94" y="35"/>
                  </a:cxn>
                  <a:cxn ang="0">
                    <a:pos x="99" y="30"/>
                  </a:cxn>
                  <a:cxn ang="0">
                    <a:pos x="109" y="30"/>
                  </a:cxn>
                  <a:cxn ang="0">
                    <a:pos x="119" y="30"/>
                  </a:cxn>
                  <a:cxn ang="0">
                    <a:pos x="129" y="25"/>
                  </a:cxn>
                  <a:cxn ang="0">
                    <a:pos x="134" y="25"/>
                  </a:cxn>
                  <a:cxn ang="0">
                    <a:pos x="144" y="20"/>
                  </a:cxn>
                  <a:cxn ang="0">
                    <a:pos x="154" y="20"/>
                  </a:cxn>
                  <a:cxn ang="0">
                    <a:pos x="159" y="20"/>
                  </a:cxn>
                  <a:cxn ang="0">
                    <a:pos x="169" y="20"/>
                  </a:cxn>
                  <a:cxn ang="0">
                    <a:pos x="179" y="15"/>
                  </a:cxn>
                  <a:cxn ang="0">
                    <a:pos x="184" y="15"/>
                  </a:cxn>
                  <a:cxn ang="0">
                    <a:pos x="193" y="15"/>
                  </a:cxn>
                  <a:cxn ang="0">
                    <a:pos x="203" y="15"/>
                  </a:cxn>
                  <a:cxn ang="0">
                    <a:pos x="208" y="15"/>
                  </a:cxn>
                  <a:cxn ang="0">
                    <a:pos x="218" y="10"/>
                  </a:cxn>
                  <a:cxn ang="0">
                    <a:pos x="228" y="10"/>
                  </a:cxn>
                  <a:cxn ang="0">
                    <a:pos x="233" y="10"/>
                  </a:cxn>
                  <a:cxn ang="0">
                    <a:pos x="243" y="10"/>
                  </a:cxn>
                  <a:cxn ang="0">
                    <a:pos x="253" y="10"/>
                  </a:cxn>
                  <a:cxn ang="0">
                    <a:pos x="258" y="10"/>
                  </a:cxn>
                  <a:cxn ang="0">
                    <a:pos x="268" y="5"/>
                  </a:cxn>
                  <a:cxn ang="0">
                    <a:pos x="278" y="5"/>
                  </a:cxn>
                  <a:cxn ang="0">
                    <a:pos x="283" y="5"/>
                  </a:cxn>
                  <a:cxn ang="0">
                    <a:pos x="293" y="5"/>
                  </a:cxn>
                  <a:cxn ang="0">
                    <a:pos x="303" y="5"/>
                  </a:cxn>
                  <a:cxn ang="0">
                    <a:pos x="308" y="5"/>
                  </a:cxn>
                  <a:cxn ang="0">
                    <a:pos x="318" y="5"/>
                  </a:cxn>
                  <a:cxn ang="0">
                    <a:pos x="328" y="5"/>
                  </a:cxn>
                  <a:cxn ang="0">
                    <a:pos x="332" y="5"/>
                  </a:cxn>
                  <a:cxn ang="0">
                    <a:pos x="342" y="5"/>
                  </a:cxn>
                  <a:cxn ang="0">
                    <a:pos x="352" y="5"/>
                  </a:cxn>
                  <a:cxn ang="0">
                    <a:pos x="357" y="0"/>
                  </a:cxn>
                  <a:cxn ang="0">
                    <a:pos x="367" y="0"/>
                  </a:cxn>
                  <a:cxn ang="0">
                    <a:pos x="377" y="0"/>
                  </a:cxn>
                  <a:cxn ang="0">
                    <a:pos x="387" y="0"/>
                  </a:cxn>
                </a:cxnLst>
                <a:rect l="0" t="0" r="r" b="b"/>
                <a:pathLst>
                  <a:path w="387" h="70">
                    <a:moveTo>
                      <a:pt x="0" y="70"/>
                    </a:moveTo>
                    <a:lnTo>
                      <a:pt x="10" y="65"/>
                    </a:lnTo>
                    <a:lnTo>
                      <a:pt x="20" y="60"/>
                    </a:lnTo>
                    <a:lnTo>
                      <a:pt x="25" y="60"/>
                    </a:lnTo>
                    <a:lnTo>
                      <a:pt x="35" y="55"/>
                    </a:lnTo>
                    <a:lnTo>
                      <a:pt x="44" y="50"/>
                    </a:lnTo>
                    <a:lnTo>
                      <a:pt x="49" y="45"/>
                    </a:lnTo>
                    <a:lnTo>
                      <a:pt x="59" y="45"/>
                    </a:lnTo>
                    <a:lnTo>
                      <a:pt x="69" y="40"/>
                    </a:lnTo>
                    <a:lnTo>
                      <a:pt x="74" y="40"/>
                    </a:lnTo>
                    <a:lnTo>
                      <a:pt x="84" y="35"/>
                    </a:lnTo>
                    <a:lnTo>
                      <a:pt x="94" y="35"/>
                    </a:lnTo>
                    <a:lnTo>
                      <a:pt x="99" y="30"/>
                    </a:lnTo>
                    <a:lnTo>
                      <a:pt x="109" y="30"/>
                    </a:lnTo>
                    <a:lnTo>
                      <a:pt x="119" y="30"/>
                    </a:lnTo>
                    <a:lnTo>
                      <a:pt x="129" y="25"/>
                    </a:lnTo>
                    <a:lnTo>
                      <a:pt x="134" y="25"/>
                    </a:lnTo>
                    <a:lnTo>
                      <a:pt x="144" y="20"/>
                    </a:lnTo>
                    <a:lnTo>
                      <a:pt x="154" y="20"/>
                    </a:lnTo>
                    <a:lnTo>
                      <a:pt x="159" y="20"/>
                    </a:lnTo>
                    <a:lnTo>
                      <a:pt x="169" y="20"/>
                    </a:lnTo>
                    <a:lnTo>
                      <a:pt x="179" y="15"/>
                    </a:lnTo>
                    <a:lnTo>
                      <a:pt x="184" y="15"/>
                    </a:lnTo>
                    <a:lnTo>
                      <a:pt x="193" y="15"/>
                    </a:lnTo>
                    <a:lnTo>
                      <a:pt x="203" y="15"/>
                    </a:lnTo>
                    <a:lnTo>
                      <a:pt x="208" y="15"/>
                    </a:lnTo>
                    <a:lnTo>
                      <a:pt x="218" y="10"/>
                    </a:lnTo>
                    <a:lnTo>
                      <a:pt x="228" y="10"/>
                    </a:lnTo>
                    <a:lnTo>
                      <a:pt x="233" y="10"/>
                    </a:lnTo>
                    <a:lnTo>
                      <a:pt x="243" y="10"/>
                    </a:lnTo>
                    <a:lnTo>
                      <a:pt x="253" y="10"/>
                    </a:lnTo>
                    <a:lnTo>
                      <a:pt x="258" y="10"/>
                    </a:lnTo>
                    <a:lnTo>
                      <a:pt x="268" y="5"/>
                    </a:lnTo>
                    <a:lnTo>
                      <a:pt x="278" y="5"/>
                    </a:lnTo>
                    <a:lnTo>
                      <a:pt x="283" y="5"/>
                    </a:lnTo>
                    <a:lnTo>
                      <a:pt x="293" y="5"/>
                    </a:lnTo>
                    <a:lnTo>
                      <a:pt x="303" y="5"/>
                    </a:lnTo>
                    <a:lnTo>
                      <a:pt x="308" y="5"/>
                    </a:lnTo>
                    <a:lnTo>
                      <a:pt x="318" y="5"/>
                    </a:lnTo>
                    <a:lnTo>
                      <a:pt x="328" y="5"/>
                    </a:lnTo>
                    <a:lnTo>
                      <a:pt x="332" y="5"/>
                    </a:lnTo>
                    <a:lnTo>
                      <a:pt x="342" y="5"/>
                    </a:lnTo>
                    <a:lnTo>
                      <a:pt x="352" y="5"/>
                    </a:lnTo>
                    <a:lnTo>
                      <a:pt x="357" y="0"/>
                    </a:lnTo>
                    <a:lnTo>
                      <a:pt x="367" y="0"/>
                    </a:lnTo>
                    <a:lnTo>
                      <a:pt x="377" y="0"/>
                    </a:lnTo>
                    <a:lnTo>
                      <a:pt x="387" y="0"/>
                    </a:lnTo>
                  </a:path>
                </a:pathLst>
              </a:custGeom>
              <a:noFill/>
              <a:ln w="31750">
                <a:solidFill>
                  <a:srgbClr val="0033CC"/>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21" name="Group 120"/>
          <p:cNvGrpSpPr/>
          <p:nvPr/>
        </p:nvGrpSpPr>
        <p:grpSpPr>
          <a:xfrm>
            <a:off x="2937281" y="4331294"/>
            <a:ext cx="812947" cy="1590682"/>
            <a:chOff x="2912204" y="4777139"/>
            <a:chExt cx="812947" cy="1590682"/>
          </a:xfrm>
        </p:grpSpPr>
        <p:grpSp>
          <p:nvGrpSpPr>
            <p:cNvPr id="88" name="Group 87"/>
            <p:cNvGrpSpPr/>
            <p:nvPr/>
          </p:nvGrpSpPr>
          <p:grpSpPr>
            <a:xfrm rot="5400000">
              <a:off x="2840156" y="5602167"/>
              <a:ext cx="1143065" cy="388244"/>
              <a:chOff x="2673351" y="1965325"/>
              <a:chExt cx="3965575" cy="1379538"/>
            </a:xfrm>
          </p:grpSpPr>
          <p:sp>
            <p:nvSpPr>
              <p:cNvPr id="91" name="Freeform 75"/>
              <p:cNvSpPr>
                <a:spLocks/>
              </p:cNvSpPr>
              <p:nvPr/>
            </p:nvSpPr>
            <p:spPr bwMode="auto">
              <a:xfrm>
                <a:off x="2673351" y="1965325"/>
                <a:ext cx="1671638" cy="1379538"/>
              </a:xfrm>
              <a:custGeom>
                <a:avLst/>
                <a:gdLst/>
                <a:ahLst/>
                <a:cxnLst>
                  <a:cxn ang="0">
                    <a:pos x="15" y="869"/>
                  </a:cxn>
                  <a:cxn ang="0">
                    <a:pos x="40" y="869"/>
                  </a:cxn>
                  <a:cxn ang="0">
                    <a:pos x="65" y="869"/>
                  </a:cxn>
                  <a:cxn ang="0">
                    <a:pos x="90" y="864"/>
                  </a:cxn>
                  <a:cxn ang="0">
                    <a:pos x="114" y="864"/>
                  </a:cxn>
                  <a:cxn ang="0">
                    <a:pos x="139" y="859"/>
                  </a:cxn>
                  <a:cxn ang="0">
                    <a:pos x="164" y="854"/>
                  </a:cxn>
                  <a:cxn ang="0">
                    <a:pos x="189" y="849"/>
                  </a:cxn>
                  <a:cxn ang="0">
                    <a:pos x="214" y="844"/>
                  </a:cxn>
                  <a:cxn ang="0">
                    <a:pos x="239" y="839"/>
                  </a:cxn>
                  <a:cxn ang="0">
                    <a:pos x="263" y="834"/>
                  </a:cxn>
                  <a:cxn ang="0">
                    <a:pos x="288" y="824"/>
                  </a:cxn>
                  <a:cxn ang="0">
                    <a:pos x="313" y="809"/>
                  </a:cxn>
                  <a:cxn ang="0">
                    <a:pos x="338" y="799"/>
                  </a:cxn>
                  <a:cxn ang="0">
                    <a:pos x="363" y="784"/>
                  </a:cxn>
                  <a:cxn ang="0">
                    <a:pos x="388" y="765"/>
                  </a:cxn>
                  <a:cxn ang="0">
                    <a:pos x="412" y="740"/>
                  </a:cxn>
                  <a:cxn ang="0">
                    <a:pos x="437" y="710"/>
                  </a:cxn>
                  <a:cxn ang="0">
                    <a:pos x="462" y="675"/>
                  </a:cxn>
                  <a:cxn ang="0">
                    <a:pos x="487" y="636"/>
                  </a:cxn>
                  <a:cxn ang="0">
                    <a:pos x="512" y="581"/>
                  </a:cxn>
                  <a:cxn ang="0">
                    <a:pos x="536" y="521"/>
                  </a:cxn>
                  <a:cxn ang="0">
                    <a:pos x="566" y="447"/>
                  </a:cxn>
                  <a:cxn ang="0">
                    <a:pos x="591" y="377"/>
                  </a:cxn>
                  <a:cxn ang="0">
                    <a:pos x="616" y="308"/>
                  </a:cxn>
                  <a:cxn ang="0">
                    <a:pos x="641" y="248"/>
                  </a:cxn>
                  <a:cxn ang="0">
                    <a:pos x="666" y="189"/>
                  </a:cxn>
                  <a:cxn ang="0">
                    <a:pos x="690" y="139"/>
                  </a:cxn>
                  <a:cxn ang="0">
                    <a:pos x="715" y="99"/>
                  </a:cxn>
                  <a:cxn ang="0">
                    <a:pos x="740" y="65"/>
                  </a:cxn>
                  <a:cxn ang="0">
                    <a:pos x="765" y="40"/>
                  </a:cxn>
                  <a:cxn ang="0">
                    <a:pos x="790" y="20"/>
                  </a:cxn>
                  <a:cxn ang="0">
                    <a:pos x="815" y="10"/>
                  </a:cxn>
                  <a:cxn ang="0">
                    <a:pos x="839" y="0"/>
                  </a:cxn>
                  <a:cxn ang="0">
                    <a:pos x="864" y="5"/>
                  </a:cxn>
                  <a:cxn ang="0">
                    <a:pos x="889" y="20"/>
                  </a:cxn>
                  <a:cxn ang="0">
                    <a:pos x="914" y="45"/>
                  </a:cxn>
                  <a:cxn ang="0">
                    <a:pos x="939" y="74"/>
                  </a:cxn>
                  <a:cxn ang="0">
                    <a:pos x="964" y="109"/>
                  </a:cxn>
                  <a:cxn ang="0">
                    <a:pos x="988" y="154"/>
                  </a:cxn>
                  <a:cxn ang="0">
                    <a:pos x="1013" y="204"/>
                  </a:cxn>
                  <a:cxn ang="0">
                    <a:pos x="1038" y="258"/>
                  </a:cxn>
                </a:cxnLst>
                <a:rect l="0" t="0" r="r" b="b"/>
                <a:pathLst>
                  <a:path w="1053" h="869">
                    <a:moveTo>
                      <a:pt x="0" y="869"/>
                    </a:moveTo>
                    <a:lnTo>
                      <a:pt x="5" y="869"/>
                    </a:lnTo>
                    <a:lnTo>
                      <a:pt x="15" y="869"/>
                    </a:lnTo>
                    <a:lnTo>
                      <a:pt x="25" y="869"/>
                    </a:lnTo>
                    <a:lnTo>
                      <a:pt x="30" y="869"/>
                    </a:lnTo>
                    <a:lnTo>
                      <a:pt x="40" y="869"/>
                    </a:lnTo>
                    <a:lnTo>
                      <a:pt x="50" y="869"/>
                    </a:lnTo>
                    <a:lnTo>
                      <a:pt x="55" y="869"/>
                    </a:lnTo>
                    <a:lnTo>
                      <a:pt x="65" y="869"/>
                    </a:lnTo>
                    <a:lnTo>
                      <a:pt x="75" y="864"/>
                    </a:lnTo>
                    <a:lnTo>
                      <a:pt x="80" y="864"/>
                    </a:lnTo>
                    <a:lnTo>
                      <a:pt x="90" y="864"/>
                    </a:lnTo>
                    <a:lnTo>
                      <a:pt x="99" y="864"/>
                    </a:lnTo>
                    <a:lnTo>
                      <a:pt x="104" y="864"/>
                    </a:lnTo>
                    <a:lnTo>
                      <a:pt x="114" y="864"/>
                    </a:lnTo>
                    <a:lnTo>
                      <a:pt x="124" y="859"/>
                    </a:lnTo>
                    <a:lnTo>
                      <a:pt x="129" y="859"/>
                    </a:lnTo>
                    <a:lnTo>
                      <a:pt x="139" y="859"/>
                    </a:lnTo>
                    <a:lnTo>
                      <a:pt x="149" y="859"/>
                    </a:lnTo>
                    <a:lnTo>
                      <a:pt x="154" y="859"/>
                    </a:lnTo>
                    <a:lnTo>
                      <a:pt x="164" y="854"/>
                    </a:lnTo>
                    <a:lnTo>
                      <a:pt x="174" y="854"/>
                    </a:lnTo>
                    <a:lnTo>
                      <a:pt x="179" y="854"/>
                    </a:lnTo>
                    <a:lnTo>
                      <a:pt x="189" y="849"/>
                    </a:lnTo>
                    <a:lnTo>
                      <a:pt x="199" y="849"/>
                    </a:lnTo>
                    <a:lnTo>
                      <a:pt x="204" y="849"/>
                    </a:lnTo>
                    <a:lnTo>
                      <a:pt x="214" y="844"/>
                    </a:lnTo>
                    <a:lnTo>
                      <a:pt x="224" y="844"/>
                    </a:lnTo>
                    <a:lnTo>
                      <a:pt x="229" y="844"/>
                    </a:lnTo>
                    <a:lnTo>
                      <a:pt x="239" y="839"/>
                    </a:lnTo>
                    <a:lnTo>
                      <a:pt x="248" y="839"/>
                    </a:lnTo>
                    <a:lnTo>
                      <a:pt x="253" y="834"/>
                    </a:lnTo>
                    <a:lnTo>
                      <a:pt x="263" y="834"/>
                    </a:lnTo>
                    <a:lnTo>
                      <a:pt x="273" y="829"/>
                    </a:lnTo>
                    <a:lnTo>
                      <a:pt x="283" y="824"/>
                    </a:lnTo>
                    <a:lnTo>
                      <a:pt x="288" y="824"/>
                    </a:lnTo>
                    <a:lnTo>
                      <a:pt x="298" y="819"/>
                    </a:lnTo>
                    <a:lnTo>
                      <a:pt x="308" y="814"/>
                    </a:lnTo>
                    <a:lnTo>
                      <a:pt x="313" y="809"/>
                    </a:lnTo>
                    <a:lnTo>
                      <a:pt x="323" y="809"/>
                    </a:lnTo>
                    <a:lnTo>
                      <a:pt x="333" y="804"/>
                    </a:lnTo>
                    <a:lnTo>
                      <a:pt x="338" y="799"/>
                    </a:lnTo>
                    <a:lnTo>
                      <a:pt x="348" y="794"/>
                    </a:lnTo>
                    <a:lnTo>
                      <a:pt x="358" y="789"/>
                    </a:lnTo>
                    <a:lnTo>
                      <a:pt x="363" y="784"/>
                    </a:lnTo>
                    <a:lnTo>
                      <a:pt x="373" y="775"/>
                    </a:lnTo>
                    <a:lnTo>
                      <a:pt x="383" y="770"/>
                    </a:lnTo>
                    <a:lnTo>
                      <a:pt x="388" y="765"/>
                    </a:lnTo>
                    <a:lnTo>
                      <a:pt x="397" y="755"/>
                    </a:lnTo>
                    <a:lnTo>
                      <a:pt x="407" y="745"/>
                    </a:lnTo>
                    <a:lnTo>
                      <a:pt x="412" y="740"/>
                    </a:lnTo>
                    <a:lnTo>
                      <a:pt x="422" y="730"/>
                    </a:lnTo>
                    <a:lnTo>
                      <a:pt x="432" y="720"/>
                    </a:lnTo>
                    <a:lnTo>
                      <a:pt x="437" y="710"/>
                    </a:lnTo>
                    <a:lnTo>
                      <a:pt x="447" y="700"/>
                    </a:lnTo>
                    <a:lnTo>
                      <a:pt x="457" y="685"/>
                    </a:lnTo>
                    <a:lnTo>
                      <a:pt x="462" y="675"/>
                    </a:lnTo>
                    <a:lnTo>
                      <a:pt x="472" y="660"/>
                    </a:lnTo>
                    <a:lnTo>
                      <a:pt x="482" y="650"/>
                    </a:lnTo>
                    <a:lnTo>
                      <a:pt x="487" y="636"/>
                    </a:lnTo>
                    <a:lnTo>
                      <a:pt x="497" y="616"/>
                    </a:lnTo>
                    <a:lnTo>
                      <a:pt x="507" y="601"/>
                    </a:lnTo>
                    <a:lnTo>
                      <a:pt x="512" y="581"/>
                    </a:lnTo>
                    <a:lnTo>
                      <a:pt x="522" y="561"/>
                    </a:lnTo>
                    <a:lnTo>
                      <a:pt x="532" y="541"/>
                    </a:lnTo>
                    <a:lnTo>
                      <a:pt x="536" y="521"/>
                    </a:lnTo>
                    <a:lnTo>
                      <a:pt x="546" y="496"/>
                    </a:lnTo>
                    <a:lnTo>
                      <a:pt x="556" y="472"/>
                    </a:lnTo>
                    <a:lnTo>
                      <a:pt x="566" y="447"/>
                    </a:lnTo>
                    <a:lnTo>
                      <a:pt x="571" y="422"/>
                    </a:lnTo>
                    <a:lnTo>
                      <a:pt x="581" y="397"/>
                    </a:lnTo>
                    <a:lnTo>
                      <a:pt x="591" y="377"/>
                    </a:lnTo>
                    <a:lnTo>
                      <a:pt x="596" y="352"/>
                    </a:lnTo>
                    <a:lnTo>
                      <a:pt x="606" y="328"/>
                    </a:lnTo>
                    <a:lnTo>
                      <a:pt x="616" y="308"/>
                    </a:lnTo>
                    <a:lnTo>
                      <a:pt x="621" y="288"/>
                    </a:lnTo>
                    <a:lnTo>
                      <a:pt x="631" y="268"/>
                    </a:lnTo>
                    <a:lnTo>
                      <a:pt x="641" y="248"/>
                    </a:lnTo>
                    <a:lnTo>
                      <a:pt x="646" y="228"/>
                    </a:lnTo>
                    <a:lnTo>
                      <a:pt x="656" y="209"/>
                    </a:lnTo>
                    <a:lnTo>
                      <a:pt x="666" y="189"/>
                    </a:lnTo>
                    <a:lnTo>
                      <a:pt x="671" y="174"/>
                    </a:lnTo>
                    <a:lnTo>
                      <a:pt x="681" y="154"/>
                    </a:lnTo>
                    <a:lnTo>
                      <a:pt x="690" y="139"/>
                    </a:lnTo>
                    <a:lnTo>
                      <a:pt x="695" y="124"/>
                    </a:lnTo>
                    <a:lnTo>
                      <a:pt x="705" y="109"/>
                    </a:lnTo>
                    <a:lnTo>
                      <a:pt x="715" y="99"/>
                    </a:lnTo>
                    <a:lnTo>
                      <a:pt x="720" y="84"/>
                    </a:lnTo>
                    <a:lnTo>
                      <a:pt x="730" y="74"/>
                    </a:lnTo>
                    <a:lnTo>
                      <a:pt x="740" y="65"/>
                    </a:lnTo>
                    <a:lnTo>
                      <a:pt x="745" y="55"/>
                    </a:lnTo>
                    <a:lnTo>
                      <a:pt x="755" y="45"/>
                    </a:lnTo>
                    <a:lnTo>
                      <a:pt x="765" y="40"/>
                    </a:lnTo>
                    <a:lnTo>
                      <a:pt x="770" y="30"/>
                    </a:lnTo>
                    <a:lnTo>
                      <a:pt x="780" y="25"/>
                    </a:lnTo>
                    <a:lnTo>
                      <a:pt x="790" y="20"/>
                    </a:lnTo>
                    <a:lnTo>
                      <a:pt x="795" y="15"/>
                    </a:lnTo>
                    <a:lnTo>
                      <a:pt x="805" y="10"/>
                    </a:lnTo>
                    <a:lnTo>
                      <a:pt x="815" y="10"/>
                    </a:lnTo>
                    <a:lnTo>
                      <a:pt x="820" y="10"/>
                    </a:lnTo>
                    <a:lnTo>
                      <a:pt x="829" y="0"/>
                    </a:lnTo>
                    <a:lnTo>
                      <a:pt x="839" y="0"/>
                    </a:lnTo>
                    <a:lnTo>
                      <a:pt x="849" y="5"/>
                    </a:lnTo>
                    <a:lnTo>
                      <a:pt x="854" y="5"/>
                    </a:lnTo>
                    <a:lnTo>
                      <a:pt x="864" y="5"/>
                    </a:lnTo>
                    <a:lnTo>
                      <a:pt x="874" y="10"/>
                    </a:lnTo>
                    <a:lnTo>
                      <a:pt x="879" y="15"/>
                    </a:lnTo>
                    <a:lnTo>
                      <a:pt x="889" y="20"/>
                    </a:lnTo>
                    <a:lnTo>
                      <a:pt x="899" y="30"/>
                    </a:lnTo>
                    <a:lnTo>
                      <a:pt x="904" y="35"/>
                    </a:lnTo>
                    <a:lnTo>
                      <a:pt x="914" y="45"/>
                    </a:lnTo>
                    <a:lnTo>
                      <a:pt x="924" y="55"/>
                    </a:lnTo>
                    <a:lnTo>
                      <a:pt x="929" y="65"/>
                    </a:lnTo>
                    <a:lnTo>
                      <a:pt x="939" y="74"/>
                    </a:lnTo>
                    <a:lnTo>
                      <a:pt x="949" y="84"/>
                    </a:lnTo>
                    <a:lnTo>
                      <a:pt x="954" y="94"/>
                    </a:lnTo>
                    <a:lnTo>
                      <a:pt x="964" y="109"/>
                    </a:lnTo>
                    <a:lnTo>
                      <a:pt x="974" y="124"/>
                    </a:lnTo>
                    <a:lnTo>
                      <a:pt x="978" y="139"/>
                    </a:lnTo>
                    <a:lnTo>
                      <a:pt x="988" y="154"/>
                    </a:lnTo>
                    <a:lnTo>
                      <a:pt x="998" y="169"/>
                    </a:lnTo>
                    <a:lnTo>
                      <a:pt x="1003" y="184"/>
                    </a:lnTo>
                    <a:lnTo>
                      <a:pt x="1013" y="204"/>
                    </a:lnTo>
                    <a:lnTo>
                      <a:pt x="1023" y="218"/>
                    </a:lnTo>
                    <a:lnTo>
                      <a:pt x="1028" y="238"/>
                    </a:lnTo>
                    <a:lnTo>
                      <a:pt x="1038" y="258"/>
                    </a:lnTo>
                    <a:lnTo>
                      <a:pt x="1048" y="278"/>
                    </a:lnTo>
                    <a:lnTo>
                      <a:pt x="1053" y="298"/>
                    </a:lnTo>
                  </a:path>
                </a:pathLst>
              </a:custGeom>
              <a:noFill/>
              <a:ln w="3175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76"/>
              <p:cNvSpPr>
                <a:spLocks/>
              </p:cNvSpPr>
              <p:nvPr/>
            </p:nvSpPr>
            <p:spPr bwMode="auto">
              <a:xfrm>
                <a:off x="4344988" y="1965325"/>
                <a:ext cx="1679575" cy="1222375"/>
              </a:xfrm>
              <a:custGeom>
                <a:avLst/>
                <a:gdLst/>
                <a:ahLst/>
                <a:cxnLst>
                  <a:cxn ang="0">
                    <a:pos x="20" y="338"/>
                  </a:cxn>
                  <a:cxn ang="0">
                    <a:pos x="45" y="402"/>
                  </a:cxn>
                  <a:cxn ang="0">
                    <a:pos x="70" y="467"/>
                  </a:cxn>
                  <a:cxn ang="0">
                    <a:pos x="94" y="516"/>
                  </a:cxn>
                  <a:cxn ang="0">
                    <a:pos x="119" y="556"/>
                  </a:cxn>
                  <a:cxn ang="0">
                    <a:pos x="144" y="581"/>
                  </a:cxn>
                  <a:cxn ang="0">
                    <a:pos x="169" y="596"/>
                  </a:cxn>
                  <a:cxn ang="0">
                    <a:pos x="194" y="601"/>
                  </a:cxn>
                  <a:cxn ang="0">
                    <a:pos x="218" y="596"/>
                  </a:cxn>
                  <a:cxn ang="0">
                    <a:pos x="243" y="581"/>
                  </a:cxn>
                  <a:cxn ang="0">
                    <a:pos x="268" y="556"/>
                  </a:cxn>
                  <a:cxn ang="0">
                    <a:pos x="293" y="516"/>
                  </a:cxn>
                  <a:cxn ang="0">
                    <a:pos x="318" y="467"/>
                  </a:cxn>
                  <a:cxn ang="0">
                    <a:pos x="343" y="402"/>
                  </a:cxn>
                  <a:cxn ang="0">
                    <a:pos x="367" y="338"/>
                  </a:cxn>
                  <a:cxn ang="0">
                    <a:pos x="392" y="278"/>
                  </a:cxn>
                  <a:cxn ang="0">
                    <a:pos x="417" y="218"/>
                  </a:cxn>
                  <a:cxn ang="0">
                    <a:pos x="442" y="169"/>
                  </a:cxn>
                  <a:cxn ang="0">
                    <a:pos x="467" y="124"/>
                  </a:cxn>
                  <a:cxn ang="0">
                    <a:pos x="492" y="84"/>
                  </a:cxn>
                  <a:cxn ang="0">
                    <a:pos x="516" y="55"/>
                  </a:cxn>
                  <a:cxn ang="0">
                    <a:pos x="541" y="30"/>
                  </a:cxn>
                  <a:cxn ang="0">
                    <a:pos x="566" y="10"/>
                  </a:cxn>
                  <a:cxn ang="0">
                    <a:pos x="591" y="5"/>
                  </a:cxn>
                  <a:cxn ang="0">
                    <a:pos x="621" y="10"/>
                  </a:cxn>
                  <a:cxn ang="0">
                    <a:pos x="646" y="15"/>
                  </a:cxn>
                  <a:cxn ang="0">
                    <a:pos x="670" y="30"/>
                  </a:cxn>
                  <a:cxn ang="0">
                    <a:pos x="695" y="55"/>
                  </a:cxn>
                  <a:cxn ang="0">
                    <a:pos x="720" y="84"/>
                  </a:cxn>
                  <a:cxn ang="0">
                    <a:pos x="745" y="124"/>
                  </a:cxn>
                  <a:cxn ang="0">
                    <a:pos x="770" y="174"/>
                  </a:cxn>
                  <a:cxn ang="0">
                    <a:pos x="795" y="228"/>
                  </a:cxn>
                  <a:cxn ang="0">
                    <a:pos x="819" y="288"/>
                  </a:cxn>
                  <a:cxn ang="0">
                    <a:pos x="844" y="352"/>
                  </a:cxn>
                  <a:cxn ang="0">
                    <a:pos x="869" y="422"/>
                  </a:cxn>
                  <a:cxn ang="0">
                    <a:pos x="894" y="496"/>
                  </a:cxn>
                  <a:cxn ang="0">
                    <a:pos x="919" y="561"/>
                  </a:cxn>
                  <a:cxn ang="0">
                    <a:pos x="944" y="616"/>
                  </a:cxn>
                  <a:cxn ang="0">
                    <a:pos x="968" y="660"/>
                  </a:cxn>
                  <a:cxn ang="0">
                    <a:pos x="993" y="700"/>
                  </a:cxn>
                  <a:cxn ang="0">
                    <a:pos x="1018" y="730"/>
                  </a:cxn>
                  <a:cxn ang="0">
                    <a:pos x="1043" y="755"/>
                  </a:cxn>
                </a:cxnLst>
                <a:rect l="0" t="0" r="r" b="b"/>
                <a:pathLst>
                  <a:path w="1058" h="770">
                    <a:moveTo>
                      <a:pt x="0" y="298"/>
                    </a:moveTo>
                    <a:lnTo>
                      <a:pt x="10" y="318"/>
                    </a:lnTo>
                    <a:lnTo>
                      <a:pt x="20" y="338"/>
                    </a:lnTo>
                    <a:lnTo>
                      <a:pt x="25" y="362"/>
                    </a:lnTo>
                    <a:lnTo>
                      <a:pt x="35" y="382"/>
                    </a:lnTo>
                    <a:lnTo>
                      <a:pt x="45" y="402"/>
                    </a:lnTo>
                    <a:lnTo>
                      <a:pt x="50" y="427"/>
                    </a:lnTo>
                    <a:lnTo>
                      <a:pt x="60" y="447"/>
                    </a:lnTo>
                    <a:lnTo>
                      <a:pt x="70" y="467"/>
                    </a:lnTo>
                    <a:lnTo>
                      <a:pt x="79" y="487"/>
                    </a:lnTo>
                    <a:lnTo>
                      <a:pt x="84" y="501"/>
                    </a:lnTo>
                    <a:lnTo>
                      <a:pt x="94" y="516"/>
                    </a:lnTo>
                    <a:lnTo>
                      <a:pt x="104" y="531"/>
                    </a:lnTo>
                    <a:lnTo>
                      <a:pt x="109" y="546"/>
                    </a:lnTo>
                    <a:lnTo>
                      <a:pt x="119" y="556"/>
                    </a:lnTo>
                    <a:lnTo>
                      <a:pt x="129" y="566"/>
                    </a:lnTo>
                    <a:lnTo>
                      <a:pt x="134" y="576"/>
                    </a:lnTo>
                    <a:lnTo>
                      <a:pt x="144" y="581"/>
                    </a:lnTo>
                    <a:lnTo>
                      <a:pt x="154" y="586"/>
                    </a:lnTo>
                    <a:lnTo>
                      <a:pt x="159" y="591"/>
                    </a:lnTo>
                    <a:lnTo>
                      <a:pt x="169" y="596"/>
                    </a:lnTo>
                    <a:lnTo>
                      <a:pt x="179" y="601"/>
                    </a:lnTo>
                    <a:lnTo>
                      <a:pt x="184" y="601"/>
                    </a:lnTo>
                    <a:lnTo>
                      <a:pt x="194" y="601"/>
                    </a:lnTo>
                    <a:lnTo>
                      <a:pt x="204" y="601"/>
                    </a:lnTo>
                    <a:lnTo>
                      <a:pt x="209" y="601"/>
                    </a:lnTo>
                    <a:lnTo>
                      <a:pt x="218" y="596"/>
                    </a:lnTo>
                    <a:lnTo>
                      <a:pt x="228" y="591"/>
                    </a:lnTo>
                    <a:lnTo>
                      <a:pt x="233" y="586"/>
                    </a:lnTo>
                    <a:lnTo>
                      <a:pt x="243" y="581"/>
                    </a:lnTo>
                    <a:lnTo>
                      <a:pt x="253" y="576"/>
                    </a:lnTo>
                    <a:lnTo>
                      <a:pt x="258" y="566"/>
                    </a:lnTo>
                    <a:lnTo>
                      <a:pt x="268" y="556"/>
                    </a:lnTo>
                    <a:lnTo>
                      <a:pt x="278" y="546"/>
                    </a:lnTo>
                    <a:lnTo>
                      <a:pt x="283" y="531"/>
                    </a:lnTo>
                    <a:lnTo>
                      <a:pt x="293" y="516"/>
                    </a:lnTo>
                    <a:lnTo>
                      <a:pt x="303" y="501"/>
                    </a:lnTo>
                    <a:lnTo>
                      <a:pt x="308" y="487"/>
                    </a:lnTo>
                    <a:lnTo>
                      <a:pt x="318" y="467"/>
                    </a:lnTo>
                    <a:lnTo>
                      <a:pt x="328" y="447"/>
                    </a:lnTo>
                    <a:lnTo>
                      <a:pt x="338" y="427"/>
                    </a:lnTo>
                    <a:lnTo>
                      <a:pt x="343" y="402"/>
                    </a:lnTo>
                    <a:lnTo>
                      <a:pt x="353" y="382"/>
                    </a:lnTo>
                    <a:lnTo>
                      <a:pt x="363" y="362"/>
                    </a:lnTo>
                    <a:lnTo>
                      <a:pt x="367" y="338"/>
                    </a:lnTo>
                    <a:lnTo>
                      <a:pt x="377" y="318"/>
                    </a:lnTo>
                    <a:lnTo>
                      <a:pt x="387" y="298"/>
                    </a:lnTo>
                    <a:lnTo>
                      <a:pt x="392" y="278"/>
                    </a:lnTo>
                    <a:lnTo>
                      <a:pt x="402" y="258"/>
                    </a:lnTo>
                    <a:lnTo>
                      <a:pt x="412" y="238"/>
                    </a:lnTo>
                    <a:lnTo>
                      <a:pt x="417" y="218"/>
                    </a:lnTo>
                    <a:lnTo>
                      <a:pt x="427" y="204"/>
                    </a:lnTo>
                    <a:lnTo>
                      <a:pt x="437" y="184"/>
                    </a:lnTo>
                    <a:lnTo>
                      <a:pt x="442" y="169"/>
                    </a:lnTo>
                    <a:lnTo>
                      <a:pt x="452" y="154"/>
                    </a:lnTo>
                    <a:lnTo>
                      <a:pt x="462" y="139"/>
                    </a:lnTo>
                    <a:lnTo>
                      <a:pt x="467" y="124"/>
                    </a:lnTo>
                    <a:lnTo>
                      <a:pt x="477" y="109"/>
                    </a:lnTo>
                    <a:lnTo>
                      <a:pt x="487" y="94"/>
                    </a:lnTo>
                    <a:lnTo>
                      <a:pt x="492" y="84"/>
                    </a:lnTo>
                    <a:lnTo>
                      <a:pt x="502" y="74"/>
                    </a:lnTo>
                    <a:lnTo>
                      <a:pt x="511" y="65"/>
                    </a:lnTo>
                    <a:lnTo>
                      <a:pt x="516" y="55"/>
                    </a:lnTo>
                    <a:lnTo>
                      <a:pt x="526" y="45"/>
                    </a:lnTo>
                    <a:lnTo>
                      <a:pt x="536" y="35"/>
                    </a:lnTo>
                    <a:lnTo>
                      <a:pt x="541" y="30"/>
                    </a:lnTo>
                    <a:lnTo>
                      <a:pt x="551" y="20"/>
                    </a:lnTo>
                    <a:lnTo>
                      <a:pt x="561" y="15"/>
                    </a:lnTo>
                    <a:lnTo>
                      <a:pt x="566" y="10"/>
                    </a:lnTo>
                    <a:lnTo>
                      <a:pt x="576" y="5"/>
                    </a:lnTo>
                    <a:lnTo>
                      <a:pt x="586" y="5"/>
                    </a:lnTo>
                    <a:lnTo>
                      <a:pt x="591" y="5"/>
                    </a:lnTo>
                    <a:lnTo>
                      <a:pt x="601" y="0"/>
                    </a:lnTo>
                    <a:lnTo>
                      <a:pt x="611" y="0"/>
                    </a:lnTo>
                    <a:lnTo>
                      <a:pt x="621" y="10"/>
                    </a:lnTo>
                    <a:lnTo>
                      <a:pt x="626" y="10"/>
                    </a:lnTo>
                    <a:lnTo>
                      <a:pt x="636" y="10"/>
                    </a:lnTo>
                    <a:lnTo>
                      <a:pt x="646" y="15"/>
                    </a:lnTo>
                    <a:lnTo>
                      <a:pt x="651" y="20"/>
                    </a:lnTo>
                    <a:lnTo>
                      <a:pt x="660" y="25"/>
                    </a:lnTo>
                    <a:lnTo>
                      <a:pt x="670" y="30"/>
                    </a:lnTo>
                    <a:lnTo>
                      <a:pt x="675" y="40"/>
                    </a:lnTo>
                    <a:lnTo>
                      <a:pt x="685" y="45"/>
                    </a:lnTo>
                    <a:lnTo>
                      <a:pt x="695" y="55"/>
                    </a:lnTo>
                    <a:lnTo>
                      <a:pt x="700" y="65"/>
                    </a:lnTo>
                    <a:lnTo>
                      <a:pt x="710" y="74"/>
                    </a:lnTo>
                    <a:lnTo>
                      <a:pt x="720" y="84"/>
                    </a:lnTo>
                    <a:lnTo>
                      <a:pt x="725" y="99"/>
                    </a:lnTo>
                    <a:lnTo>
                      <a:pt x="735" y="109"/>
                    </a:lnTo>
                    <a:lnTo>
                      <a:pt x="745" y="124"/>
                    </a:lnTo>
                    <a:lnTo>
                      <a:pt x="750" y="139"/>
                    </a:lnTo>
                    <a:lnTo>
                      <a:pt x="760" y="154"/>
                    </a:lnTo>
                    <a:lnTo>
                      <a:pt x="770" y="174"/>
                    </a:lnTo>
                    <a:lnTo>
                      <a:pt x="775" y="189"/>
                    </a:lnTo>
                    <a:lnTo>
                      <a:pt x="785" y="209"/>
                    </a:lnTo>
                    <a:lnTo>
                      <a:pt x="795" y="228"/>
                    </a:lnTo>
                    <a:lnTo>
                      <a:pt x="800" y="248"/>
                    </a:lnTo>
                    <a:lnTo>
                      <a:pt x="809" y="268"/>
                    </a:lnTo>
                    <a:lnTo>
                      <a:pt x="819" y="288"/>
                    </a:lnTo>
                    <a:lnTo>
                      <a:pt x="824" y="308"/>
                    </a:lnTo>
                    <a:lnTo>
                      <a:pt x="834" y="328"/>
                    </a:lnTo>
                    <a:lnTo>
                      <a:pt x="844" y="352"/>
                    </a:lnTo>
                    <a:lnTo>
                      <a:pt x="849" y="377"/>
                    </a:lnTo>
                    <a:lnTo>
                      <a:pt x="859" y="397"/>
                    </a:lnTo>
                    <a:lnTo>
                      <a:pt x="869" y="422"/>
                    </a:lnTo>
                    <a:lnTo>
                      <a:pt x="874" y="447"/>
                    </a:lnTo>
                    <a:lnTo>
                      <a:pt x="884" y="472"/>
                    </a:lnTo>
                    <a:lnTo>
                      <a:pt x="894" y="496"/>
                    </a:lnTo>
                    <a:lnTo>
                      <a:pt x="904" y="521"/>
                    </a:lnTo>
                    <a:lnTo>
                      <a:pt x="909" y="541"/>
                    </a:lnTo>
                    <a:lnTo>
                      <a:pt x="919" y="561"/>
                    </a:lnTo>
                    <a:lnTo>
                      <a:pt x="929" y="581"/>
                    </a:lnTo>
                    <a:lnTo>
                      <a:pt x="934" y="601"/>
                    </a:lnTo>
                    <a:lnTo>
                      <a:pt x="944" y="616"/>
                    </a:lnTo>
                    <a:lnTo>
                      <a:pt x="953" y="636"/>
                    </a:lnTo>
                    <a:lnTo>
                      <a:pt x="958" y="650"/>
                    </a:lnTo>
                    <a:lnTo>
                      <a:pt x="968" y="660"/>
                    </a:lnTo>
                    <a:lnTo>
                      <a:pt x="978" y="675"/>
                    </a:lnTo>
                    <a:lnTo>
                      <a:pt x="983" y="685"/>
                    </a:lnTo>
                    <a:lnTo>
                      <a:pt x="993" y="700"/>
                    </a:lnTo>
                    <a:lnTo>
                      <a:pt x="1003" y="710"/>
                    </a:lnTo>
                    <a:lnTo>
                      <a:pt x="1008" y="720"/>
                    </a:lnTo>
                    <a:lnTo>
                      <a:pt x="1018" y="730"/>
                    </a:lnTo>
                    <a:lnTo>
                      <a:pt x="1028" y="740"/>
                    </a:lnTo>
                    <a:lnTo>
                      <a:pt x="1033" y="745"/>
                    </a:lnTo>
                    <a:lnTo>
                      <a:pt x="1043" y="755"/>
                    </a:lnTo>
                    <a:lnTo>
                      <a:pt x="1053" y="765"/>
                    </a:lnTo>
                    <a:lnTo>
                      <a:pt x="1058" y="770"/>
                    </a:lnTo>
                  </a:path>
                </a:pathLst>
              </a:custGeom>
              <a:noFill/>
              <a:ln w="3175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77"/>
              <p:cNvSpPr>
                <a:spLocks/>
              </p:cNvSpPr>
              <p:nvPr/>
            </p:nvSpPr>
            <p:spPr bwMode="auto">
              <a:xfrm>
                <a:off x="6024563" y="3187700"/>
                <a:ext cx="614363" cy="157163"/>
              </a:xfrm>
              <a:custGeom>
                <a:avLst/>
                <a:gdLst/>
                <a:ahLst/>
                <a:cxnLst>
                  <a:cxn ang="0">
                    <a:pos x="0" y="0"/>
                  </a:cxn>
                  <a:cxn ang="0">
                    <a:pos x="10" y="5"/>
                  </a:cxn>
                  <a:cxn ang="0">
                    <a:pos x="20" y="14"/>
                  </a:cxn>
                  <a:cxn ang="0">
                    <a:pos x="25" y="19"/>
                  </a:cxn>
                  <a:cxn ang="0">
                    <a:pos x="35" y="24"/>
                  </a:cxn>
                  <a:cxn ang="0">
                    <a:pos x="44" y="29"/>
                  </a:cxn>
                  <a:cxn ang="0">
                    <a:pos x="49" y="34"/>
                  </a:cxn>
                  <a:cxn ang="0">
                    <a:pos x="59" y="39"/>
                  </a:cxn>
                  <a:cxn ang="0">
                    <a:pos x="69" y="39"/>
                  </a:cxn>
                  <a:cxn ang="0">
                    <a:pos x="74" y="44"/>
                  </a:cxn>
                  <a:cxn ang="0">
                    <a:pos x="84" y="49"/>
                  </a:cxn>
                  <a:cxn ang="0">
                    <a:pos x="94" y="54"/>
                  </a:cxn>
                  <a:cxn ang="0">
                    <a:pos x="99" y="54"/>
                  </a:cxn>
                  <a:cxn ang="0">
                    <a:pos x="109" y="59"/>
                  </a:cxn>
                  <a:cxn ang="0">
                    <a:pos x="119" y="64"/>
                  </a:cxn>
                  <a:cxn ang="0">
                    <a:pos x="129" y="64"/>
                  </a:cxn>
                  <a:cxn ang="0">
                    <a:pos x="134" y="69"/>
                  </a:cxn>
                  <a:cxn ang="0">
                    <a:pos x="144" y="69"/>
                  </a:cxn>
                  <a:cxn ang="0">
                    <a:pos x="154" y="74"/>
                  </a:cxn>
                  <a:cxn ang="0">
                    <a:pos x="159" y="74"/>
                  </a:cxn>
                  <a:cxn ang="0">
                    <a:pos x="169" y="74"/>
                  </a:cxn>
                  <a:cxn ang="0">
                    <a:pos x="179" y="79"/>
                  </a:cxn>
                  <a:cxn ang="0">
                    <a:pos x="184" y="79"/>
                  </a:cxn>
                  <a:cxn ang="0">
                    <a:pos x="193" y="79"/>
                  </a:cxn>
                  <a:cxn ang="0">
                    <a:pos x="203" y="84"/>
                  </a:cxn>
                  <a:cxn ang="0">
                    <a:pos x="208" y="84"/>
                  </a:cxn>
                  <a:cxn ang="0">
                    <a:pos x="218" y="84"/>
                  </a:cxn>
                  <a:cxn ang="0">
                    <a:pos x="228" y="89"/>
                  </a:cxn>
                  <a:cxn ang="0">
                    <a:pos x="233" y="89"/>
                  </a:cxn>
                  <a:cxn ang="0">
                    <a:pos x="243" y="89"/>
                  </a:cxn>
                  <a:cxn ang="0">
                    <a:pos x="253" y="89"/>
                  </a:cxn>
                  <a:cxn ang="0">
                    <a:pos x="258" y="89"/>
                  </a:cxn>
                  <a:cxn ang="0">
                    <a:pos x="268" y="94"/>
                  </a:cxn>
                  <a:cxn ang="0">
                    <a:pos x="278" y="94"/>
                  </a:cxn>
                  <a:cxn ang="0">
                    <a:pos x="283" y="94"/>
                  </a:cxn>
                  <a:cxn ang="0">
                    <a:pos x="293" y="94"/>
                  </a:cxn>
                  <a:cxn ang="0">
                    <a:pos x="303" y="94"/>
                  </a:cxn>
                  <a:cxn ang="0">
                    <a:pos x="308" y="94"/>
                  </a:cxn>
                  <a:cxn ang="0">
                    <a:pos x="318" y="99"/>
                  </a:cxn>
                  <a:cxn ang="0">
                    <a:pos x="328" y="99"/>
                  </a:cxn>
                  <a:cxn ang="0">
                    <a:pos x="332" y="99"/>
                  </a:cxn>
                  <a:cxn ang="0">
                    <a:pos x="342" y="99"/>
                  </a:cxn>
                  <a:cxn ang="0">
                    <a:pos x="352" y="99"/>
                  </a:cxn>
                  <a:cxn ang="0">
                    <a:pos x="357" y="99"/>
                  </a:cxn>
                  <a:cxn ang="0">
                    <a:pos x="367" y="99"/>
                  </a:cxn>
                  <a:cxn ang="0">
                    <a:pos x="377" y="99"/>
                  </a:cxn>
                  <a:cxn ang="0">
                    <a:pos x="387" y="99"/>
                  </a:cxn>
                </a:cxnLst>
                <a:rect l="0" t="0" r="r" b="b"/>
                <a:pathLst>
                  <a:path w="387" h="99">
                    <a:moveTo>
                      <a:pt x="0" y="0"/>
                    </a:moveTo>
                    <a:lnTo>
                      <a:pt x="10" y="5"/>
                    </a:lnTo>
                    <a:lnTo>
                      <a:pt x="20" y="14"/>
                    </a:lnTo>
                    <a:lnTo>
                      <a:pt x="25" y="19"/>
                    </a:lnTo>
                    <a:lnTo>
                      <a:pt x="35" y="24"/>
                    </a:lnTo>
                    <a:lnTo>
                      <a:pt x="44" y="29"/>
                    </a:lnTo>
                    <a:lnTo>
                      <a:pt x="49" y="34"/>
                    </a:lnTo>
                    <a:lnTo>
                      <a:pt x="59" y="39"/>
                    </a:lnTo>
                    <a:lnTo>
                      <a:pt x="69" y="39"/>
                    </a:lnTo>
                    <a:lnTo>
                      <a:pt x="74" y="44"/>
                    </a:lnTo>
                    <a:lnTo>
                      <a:pt x="84" y="49"/>
                    </a:lnTo>
                    <a:lnTo>
                      <a:pt x="94" y="54"/>
                    </a:lnTo>
                    <a:lnTo>
                      <a:pt x="99" y="54"/>
                    </a:lnTo>
                    <a:lnTo>
                      <a:pt x="109" y="59"/>
                    </a:lnTo>
                    <a:lnTo>
                      <a:pt x="119" y="64"/>
                    </a:lnTo>
                    <a:lnTo>
                      <a:pt x="129" y="64"/>
                    </a:lnTo>
                    <a:lnTo>
                      <a:pt x="134" y="69"/>
                    </a:lnTo>
                    <a:lnTo>
                      <a:pt x="144" y="69"/>
                    </a:lnTo>
                    <a:lnTo>
                      <a:pt x="154" y="74"/>
                    </a:lnTo>
                    <a:lnTo>
                      <a:pt x="159" y="74"/>
                    </a:lnTo>
                    <a:lnTo>
                      <a:pt x="169" y="74"/>
                    </a:lnTo>
                    <a:lnTo>
                      <a:pt x="179" y="79"/>
                    </a:lnTo>
                    <a:lnTo>
                      <a:pt x="184" y="79"/>
                    </a:lnTo>
                    <a:lnTo>
                      <a:pt x="193" y="79"/>
                    </a:lnTo>
                    <a:lnTo>
                      <a:pt x="203" y="84"/>
                    </a:lnTo>
                    <a:lnTo>
                      <a:pt x="208" y="84"/>
                    </a:lnTo>
                    <a:lnTo>
                      <a:pt x="218" y="84"/>
                    </a:lnTo>
                    <a:lnTo>
                      <a:pt x="228" y="89"/>
                    </a:lnTo>
                    <a:lnTo>
                      <a:pt x="233" y="89"/>
                    </a:lnTo>
                    <a:lnTo>
                      <a:pt x="243" y="89"/>
                    </a:lnTo>
                    <a:lnTo>
                      <a:pt x="253" y="89"/>
                    </a:lnTo>
                    <a:lnTo>
                      <a:pt x="258" y="89"/>
                    </a:lnTo>
                    <a:lnTo>
                      <a:pt x="268" y="94"/>
                    </a:lnTo>
                    <a:lnTo>
                      <a:pt x="278" y="94"/>
                    </a:lnTo>
                    <a:lnTo>
                      <a:pt x="283" y="94"/>
                    </a:lnTo>
                    <a:lnTo>
                      <a:pt x="293" y="94"/>
                    </a:lnTo>
                    <a:lnTo>
                      <a:pt x="303" y="94"/>
                    </a:lnTo>
                    <a:lnTo>
                      <a:pt x="308" y="94"/>
                    </a:lnTo>
                    <a:lnTo>
                      <a:pt x="318" y="99"/>
                    </a:lnTo>
                    <a:lnTo>
                      <a:pt x="328" y="99"/>
                    </a:lnTo>
                    <a:lnTo>
                      <a:pt x="332" y="99"/>
                    </a:lnTo>
                    <a:lnTo>
                      <a:pt x="342" y="99"/>
                    </a:lnTo>
                    <a:lnTo>
                      <a:pt x="352" y="99"/>
                    </a:lnTo>
                    <a:lnTo>
                      <a:pt x="357" y="99"/>
                    </a:lnTo>
                    <a:lnTo>
                      <a:pt x="367" y="99"/>
                    </a:lnTo>
                    <a:lnTo>
                      <a:pt x="377" y="99"/>
                    </a:lnTo>
                    <a:lnTo>
                      <a:pt x="387" y="99"/>
                    </a:lnTo>
                  </a:path>
                </a:pathLst>
              </a:custGeom>
              <a:noFill/>
              <a:ln w="3175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89" name="Straight Arrow Connector 88"/>
            <p:cNvCxnSpPr/>
            <p:nvPr/>
          </p:nvCxnSpPr>
          <p:spPr bwMode="auto">
            <a:xfrm flipV="1">
              <a:off x="3052826" y="5116953"/>
              <a:ext cx="672325" cy="11704"/>
            </a:xfrm>
            <a:prstGeom prst="straightConnector1">
              <a:avLst/>
            </a:prstGeom>
            <a:solidFill>
              <a:schemeClr val="accent1"/>
            </a:solidFill>
            <a:ln w="34925" cap="flat" cmpd="sng" algn="ctr">
              <a:solidFill>
                <a:srgbClr val="C00000"/>
              </a:solidFill>
              <a:prstDash val="solid"/>
              <a:round/>
              <a:headEnd type="none" w="med" len="med"/>
              <a:tailEnd type="triangle"/>
            </a:ln>
            <a:effectLst/>
          </p:spPr>
        </p:cxnSp>
        <p:sp>
          <p:nvSpPr>
            <p:cNvPr id="90" name="TextBox 89"/>
            <p:cNvSpPr txBox="1"/>
            <p:nvPr/>
          </p:nvSpPr>
          <p:spPr>
            <a:xfrm>
              <a:off x="2912204" y="4777139"/>
              <a:ext cx="407484" cy="369332"/>
            </a:xfrm>
            <a:prstGeom prst="rect">
              <a:avLst/>
            </a:prstGeom>
            <a:noFill/>
          </p:spPr>
          <p:txBody>
            <a:bodyPr wrap="none" rtlCol="0">
              <a:spAutoFit/>
            </a:bodyPr>
            <a:lstStyle/>
            <a:p>
              <a:r>
                <a:rPr lang="el-GR" dirty="0" smtClean="0"/>
                <a:t>β</a:t>
              </a:r>
              <a:r>
                <a:rPr lang="en-US" baseline="-25000" dirty="0" smtClean="0"/>
                <a:t>+</a:t>
              </a:r>
              <a:endParaRPr lang="en-US" dirty="0"/>
            </a:p>
          </p:txBody>
        </p:sp>
      </p:grpSp>
      <p:grpSp>
        <p:nvGrpSpPr>
          <p:cNvPr id="122" name="Group 121"/>
          <p:cNvGrpSpPr/>
          <p:nvPr/>
        </p:nvGrpSpPr>
        <p:grpSpPr>
          <a:xfrm>
            <a:off x="3344765" y="4871911"/>
            <a:ext cx="827885" cy="1430449"/>
            <a:chOff x="3319688" y="5317756"/>
            <a:chExt cx="827885" cy="1430449"/>
          </a:xfrm>
        </p:grpSpPr>
        <p:grpSp>
          <p:nvGrpSpPr>
            <p:cNvPr id="95" name="Group 94"/>
            <p:cNvGrpSpPr/>
            <p:nvPr/>
          </p:nvGrpSpPr>
          <p:grpSpPr>
            <a:xfrm rot="5400000" flipV="1">
              <a:off x="3337556" y="5638217"/>
              <a:ext cx="907765" cy="266844"/>
              <a:chOff x="2673351" y="1981200"/>
              <a:chExt cx="3965575" cy="2751138"/>
            </a:xfrm>
          </p:grpSpPr>
          <p:sp>
            <p:nvSpPr>
              <p:cNvPr id="98" name="Freeform 78"/>
              <p:cNvSpPr>
                <a:spLocks/>
              </p:cNvSpPr>
              <p:nvPr/>
            </p:nvSpPr>
            <p:spPr bwMode="auto">
              <a:xfrm>
                <a:off x="2673351" y="1981200"/>
                <a:ext cx="1671638" cy="1363663"/>
              </a:xfrm>
              <a:custGeom>
                <a:avLst/>
                <a:gdLst/>
                <a:ahLst/>
                <a:cxnLst>
                  <a:cxn ang="0">
                    <a:pos x="15" y="859"/>
                  </a:cxn>
                  <a:cxn ang="0">
                    <a:pos x="40" y="859"/>
                  </a:cxn>
                  <a:cxn ang="0">
                    <a:pos x="65" y="859"/>
                  </a:cxn>
                  <a:cxn ang="0">
                    <a:pos x="90" y="854"/>
                  </a:cxn>
                  <a:cxn ang="0">
                    <a:pos x="114" y="854"/>
                  </a:cxn>
                  <a:cxn ang="0">
                    <a:pos x="139" y="849"/>
                  </a:cxn>
                  <a:cxn ang="0">
                    <a:pos x="164" y="844"/>
                  </a:cxn>
                  <a:cxn ang="0">
                    <a:pos x="189" y="839"/>
                  </a:cxn>
                  <a:cxn ang="0">
                    <a:pos x="214" y="834"/>
                  </a:cxn>
                  <a:cxn ang="0">
                    <a:pos x="239" y="829"/>
                  </a:cxn>
                  <a:cxn ang="0">
                    <a:pos x="263" y="824"/>
                  </a:cxn>
                  <a:cxn ang="0">
                    <a:pos x="288" y="814"/>
                  </a:cxn>
                  <a:cxn ang="0">
                    <a:pos x="313" y="799"/>
                  </a:cxn>
                  <a:cxn ang="0">
                    <a:pos x="338" y="789"/>
                  </a:cxn>
                  <a:cxn ang="0">
                    <a:pos x="363" y="774"/>
                  </a:cxn>
                  <a:cxn ang="0">
                    <a:pos x="388" y="755"/>
                  </a:cxn>
                  <a:cxn ang="0">
                    <a:pos x="412" y="730"/>
                  </a:cxn>
                  <a:cxn ang="0">
                    <a:pos x="437" y="700"/>
                  </a:cxn>
                  <a:cxn ang="0">
                    <a:pos x="462" y="665"/>
                  </a:cxn>
                  <a:cxn ang="0">
                    <a:pos x="487" y="626"/>
                  </a:cxn>
                  <a:cxn ang="0">
                    <a:pos x="512" y="571"/>
                  </a:cxn>
                  <a:cxn ang="0">
                    <a:pos x="536" y="511"/>
                  </a:cxn>
                  <a:cxn ang="0">
                    <a:pos x="566" y="437"/>
                  </a:cxn>
                  <a:cxn ang="0">
                    <a:pos x="591" y="367"/>
                  </a:cxn>
                  <a:cxn ang="0">
                    <a:pos x="616" y="298"/>
                  </a:cxn>
                  <a:cxn ang="0">
                    <a:pos x="641" y="238"/>
                  </a:cxn>
                  <a:cxn ang="0">
                    <a:pos x="666" y="179"/>
                  </a:cxn>
                  <a:cxn ang="0">
                    <a:pos x="690" y="129"/>
                  </a:cxn>
                  <a:cxn ang="0">
                    <a:pos x="715" y="89"/>
                  </a:cxn>
                  <a:cxn ang="0">
                    <a:pos x="740" y="55"/>
                  </a:cxn>
                  <a:cxn ang="0">
                    <a:pos x="765" y="30"/>
                  </a:cxn>
                  <a:cxn ang="0">
                    <a:pos x="790" y="10"/>
                  </a:cxn>
                  <a:cxn ang="0">
                    <a:pos x="815" y="0"/>
                  </a:cxn>
                  <a:cxn ang="0">
                    <a:pos x="839" y="5"/>
                  </a:cxn>
                  <a:cxn ang="0">
                    <a:pos x="864" y="15"/>
                  </a:cxn>
                  <a:cxn ang="0">
                    <a:pos x="889" y="30"/>
                  </a:cxn>
                  <a:cxn ang="0">
                    <a:pos x="914" y="55"/>
                  </a:cxn>
                  <a:cxn ang="0">
                    <a:pos x="939" y="89"/>
                  </a:cxn>
                  <a:cxn ang="0">
                    <a:pos x="964" y="134"/>
                  </a:cxn>
                  <a:cxn ang="0">
                    <a:pos x="988" y="184"/>
                  </a:cxn>
                  <a:cxn ang="0">
                    <a:pos x="1013" y="238"/>
                  </a:cxn>
                  <a:cxn ang="0">
                    <a:pos x="1038" y="303"/>
                  </a:cxn>
                </a:cxnLst>
                <a:rect l="0" t="0" r="r" b="b"/>
                <a:pathLst>
                  <a:path w="1053" h="859">
                    <a:moveTo>
                      <a:pt x="0" y="859"/>
                    </a:moveTo>
                    <a:lnTo>
                      <a:pt x="5" y="859"/>
                    </a:lnTo>
                    <a:lnTo>
                      <a:pt x="15" y="859"/>
                    </a:lnTo>
                    <a:lnTo>
                      <a:pt x="25" y="859"/>
                    </a:lnTo>
                    <a:lnTo>
                      <a:pt x="30" y="859"/>
                    </a:lnTo>
                    <a:lnTo>
                      <a:pt x="40" y="859"/>
                    </a:lnTo>
                    <a:lnTo>
                      <a:pt x="50" y="859"/>
                    </a:lnTo>
                    <a:lnTo>
                      <a:pt x="55" y="859"/>
                    </a:lnTo>
                    <a:lnTo>
                      <a:pt x="65" y="859"/>
                    </a:lnTo>
                    <a:lnTo>
                      <a:pt x="75" y="854"/>
                    </a:lnTo>
                    <a:lnTo>
                      <a:pt x="80" y="854"/>
                    </a:lnTo>
                    <a:lnTo>
                      <a:pt x="90" y="854"/>
                    </a:lnTo>
                    <a:lnTo>
                      <a:pt x="99" y="854"/>
                    </a:lnTo>
                    <a:lnTo>
                      <a:pt x="104" y="854"/>
                    </a:lnTo>
                    <a:lnTo>
                      <a:pt x="114" y="854"/>
                    </a:lnTo>
                    <a:lnTo>
                      <a:pt x="124" y="849"/>
                    </a:lnTo>
                    <a:lnTo>
                      <a:pt x="129" y="849"/>
                    </a:lnTo>
                    <a:lnTo>
                      <a:pt x="139" y="849"/>
                    </a:lnTo>
                    <a:lnTo>
                      <a:pt x="149" y="849"/>
                    </a:lnTo>
                    <a:lnTo>
                      <a:pt x="154" y="849"/>
                    </a:lnTo>
                    <a:lnTo>
                      <a:pt x="164" y="844"/>
                    </a:lnTo>
                    <a:lnTo>
                      <a:pt x="174" y="844"/>
                    </a:lnTo>
                    <a:lnTo>
                      <a:pt x="179" y="844"/>
                    </a:lnTo>
                    <a:lnTo>
                      <a:pt x="189" y="839"/>
                    </a:lnTo>
                    <a:lnTo>
                      <a:pt x="199" y="839"/>
                    </a:lnTo>
                    <a:lnTo>
                      <a:pt x="204" y="839"/>
                    </a:lnTo>
                    <a:lnTo>
                      <a:pt x="214" y="834"/>
                    </a:lnTo>
                    <a:lnTo>
                      <a:pt x="224" y="834"/>
                    </a:lnTo>
                    <a:lnTo>
                      <a:pt x="229" y="834"/>
                    </a:lnTo>
                    <a:lnTo>
                      <a:pt x="239" y="829"/>
                    </a:lnTo>
                    <a:lnTo>
                      <a:pt x="248" y="829"/>
                    </a:lnTo>
                    <a:lnTo>
                      <a:pt x="253" y="824"/>
                    </a:lnTo>
                    <a:lnTo>
                      <a:pt x="263" y="824"/>
                    </a:lnTo>
                    <a:lnTo>
                      <a:pt x="273" y="819"/>
                    </a:lnTo>
                    <a:lnTo>
                      <a:pt x="283" y="814"/>
                    </a:lnTo>
                    <a:lnTo>
                      <a:pt x="288" y="814"/>
                    </a:lnTo>
                    <a:lnTo>
                      <a:pt x="298" y="809"/>
                    </a:lnTo>
                    <a:lnTo>
                      <a:pt x="308" y="804"/>
                    </a:lnTo>
                    <a:lnTo>
                      <a:pt x="313" y="799"/>
                    </a:lnTo>
                    <a:lnTo>
                      <a:pt x="323" y="799"/>
                    </a:lnTo>
                    <a:lnTo>
                      <a:pt x="333" y="794"/>
                    </a:lnTo>
                    <a:lnTo>
                      <a:pt x="338" y="789"/>
                    </a:lnTo>
                    <a:lnTo>
                      <a:pt x="348" y="784"/>
                    </a:lnTo>
                    <a:lnTo>
                      <a:pt x="358" y="779"/>
                    </a:lnTo>
                    <a:lnTo>
                      <a:pt x="363" y="774"/>
                    </a:lnTo>
                    <a:lnTo>
                      <a:pt x="373" y="765"/>
                    </a:lnTo>
                    <a:lnTo>
                      <a:pt x="383" y="760"/>
                    </a:lnTo>
                    <a:lnTo>
                      <a:pt x="388" y="755"/>
                    </a:lnTo>
                    <a:lnTo>
                      <a:pt x="397" y="745"/>
                    </a:lnTo>
                    <a:lnTo>
                      <a:pt x="407" y="735"/>
                    </a:lnTo>
                    <a:lnTo>
                      <a:pt x="412" y="730"/>
                    </a:lnTo>
                    <a:lnTo>
                      <a:pt x="422" y="720"/>
                    </a:lnTo>
                    <a:lnTo>
                      <a:pt x="432" y="710"/>
                    </a:lnTo>
                    <a:lnTo>
                      <a:pt x="437" y="700"/>
                    </a:lnTo>
                    <a:lnTo>
                      <a:pt x="447" y="690"/>
                    </a:lnTo>
                    <a:lnTo>
                      <a:pt x="457" y="675"/>
                    </a:lnTo>
                    <a:lnTo>
                      <a:pt x="462" y="665"/>
                    </a:lnTo>
                    <a:lnTo>
                      <a:pt x="472" y="650"/>
                    </a:lnTo>
                    <a:lnTo>
                      <a:pt x="482" y="640"/>
                    </a:lnTo>
                    <a:lnTo>
                      <a:pt x="487" y="626"/>
                    </a:lnTo>
                    <a:lnTo>
                      <a:pt x="497" y="606"/>
                    </a:lnTo>
                    <a:lnTo>
                      <a:pt x="507" y="591"/>
                    </a:lnTo>
                    <a:lnTo>
                      <a:pt x="512" y="571"/>
                    </a:lnTo>
                    <a:lnTo>
                      <a:pt x="522" y="551"/>
                    </a:lnTo>
                    <a:lnTo>
                      <a:pt x="532" y="531"/>
                    </a:lnTo>
                    <a:lnTo>
                      <a:pt x="536" y="511"/>
                    </a:lnTo>
                    <a:lnTo>
                      <a:pt x="546" y="486"/>
                    </a:lnTo>
                    <a:lnTo>
                      <a:pt x="556" y="462"/>
                    </a:lnTo>
                    <a:lnTo>
                      <a:pt x="566" y="437"/>
                    </a:lnTo>
                    <a:lnTo>
                      <a:pt x="571" y="412"/>
                    </a:lnTo>
                    <a:lnTo>
                      <a:pt x="581" y="387"/>
                    </a:lnTo>
                    <a:lnTo>
                      <a:pt x="591" y="367"/>
                    </a:lnTo>
                    <a:lnTo>
                      <a:pt x="596" y="342"/>
                    </a:lnTo>
                    <a:lnTo>
                      <a:pt x="606" y="318"/>
                    </a:lnTo>
                    <a:lnTo>
                      <a:pt x="616" y="298"/>
                    </a:lnTo>
                    <a:lnTo>
                      <a:pt x="621" y="278"/>
                    </a:lnTo>
                    <a:lnTo>
                      <a:pt x="631" y="258"/>
                    </a:lnTo>
                    <a:lnTo>
                      <a:pt x="641" y="238"/>
                    </a:lnTo>
                    <a:lnTo>
                      <a:pt x="646" y="218"/>
                    </a:lnTo>
                    <a:lnTo>
                      <a:pt x="656" y="199"/>
                    </a:lnTo>
                    <a:lnTo>
                      <a:pt x="666" y="179"/>
                    </a:lnTo>
                    <a:lnTo>
                      <a:pt x="671" y="164"/>
                    </a:lnTo>
                    <a:lnTo>
                      <a:pt x="681" y="144"/>
                    </a:lnTo>
                    <a:lnTo>
                      <a:pt x="690" y="129"/>
                    </a:lnTo>
                    <a:lnTo>
                      <a:pt x="695" y="114"/>
                    </a:lnTo>
                    <a:lnTo>
                      <a:pt x="705" y="99"/>
                    </a:lnTo>
                    <a:lnTo>
                      <a:pt x="715" y="89"/>
                    </a:lnTo>
                    <a:lnTo>
                      <a:pt x="720" y="74"/>
                    </a:lnTo>
                    <a:lnTo>
                      <a:pt x="730" y="64"/>
                    </a:lnTo>
                    <a:lnTo>
                      <a:pt x="740" y="55"/>
                    </a:lnTo>
                    <a:lnTo>
                      <a:pt x="745" y="45"/>
                    </a:lnTo>
                    <a:lnTo>
                      <a:pt x="755" y="35"/>
                    </a:lnTo>
                    <a:lnTo>
                      <a:pt x="765" y="30"/>
                    </a:lnTo>
                    <a:lnTo>
                      <a:pt x="770" y="20"/>
                    </a:lnTo>
                    <a:lnTo>
                      <a:pt x="780" y="15"/>
                    </a:lnTo>
                    <a:lnTo>
                      <a:pt x="790" y="10"/>
                    </a:lnTo>
                    <a:lnTo>
                      <a:pt x="795" y="5"/>
                    </a:lnTo>
                    <a:lnTo>
                      <a:pt x="805" y="0"/>
                    </a:lnTo>
                    <a:lnTo>
                      <a:pt x="815" y="0"/>
                    </a:lnTo>
                    <a:lnTo>
                      <a:pt x="820" y="0"/>
                    </a:lnTo>
                    <a:lnTo>
                      <a:pt x="829" y="5"/>
                    </a:lnTo>
                    <a:lnTo>
                      <a:pt x="839" y="5"/>
                    </a:lnTo>
                    <a:lnTo>
                      <a:pt x="849" y="5"/>
                    </a:lnTo>
                    <a:lnTo>
                      <a:pt x="854" y="10"/>
                    </a:lnTo>
                    <a:lnTo>
                      <a:pt x="864" y="15"/>
                    </a:lnTo>
                    <a:lnTo>
                      <a:pt x="874" y="15"/>
                    </a:lnTo>
                    <a:lnTo>
                      <a:pt x="879" y="25"/>
                    </a:lnTo>
                    <a:lnTo>
                      <a:pt x="889" y="30"/>
                    </a:lnTo>
                    <a:lnTo>
                      <a:pt x="899" y="40"/>
                    </a:lnTo>
                    <a:lnTo>
                      <a:pt x="904" y="45"/>
                    </a:lnTo>
                    <a:lnTo>
                      <a:pt x="914" y="55"/>
                    </a:lnTo>
                    <a:lnTo>
                      <a:pt x="924" y="64"/>
                    </a:lnTo>
                    <a:lnTo>
                      <a:pt x="929" y="79"/>
                    </a:lnTo>
                    <a:lnTo>
                      <a:pt x="939" y="89"/>
                    </a:lnTo>
                    <a:lnTo>
                      <a:pt x="949" y="104"/>
                    </a:lnTo>
                    <a:lnTo>
                      <a:pt x="954" y="119"/>
                    </a:lnTo>
                    <a:lnTo>
                      <a:pt x="964" y="134"/>
                    </a:lnTo>
                    <a:lnTo>
                      <a:pt x="974" y="149"/>
                    </a:lnTo>
                    <a:lnTo>
                      <a:pt x="978" y="164"/>
                    </a:lnTo>
                    <a:lnTo>
                      <a:pt x="988" y="184"/>
                    </a:lnTo>
                    <a:lnTo>
                      <a:pt x="998" y="199"/>
                    </a:lnTo>
                    <a:lnTo>
                      <a:pt x="1003" y="218"/>
                    </a:lnTo>
                    <a:lnTo>
                      <a:pt x="1013" y="238"/>
                    </a:lnTo>
                    <a:lnTo>
                      <a:pt x="1023" y="263"/>
                    </a:lnTo>
                    <a:lnTo>
                      <a:pt x="1028" y="283"/>
                    </a:lnTo>
                    <a:lnTo>
                      <a:pt x="1038" y="303"/>
                    </a:lnTo>
                    <a:lnTo>
                      <a:pt x="1048" y="328"/>
                    </a:lnTo>
                    <a:lnTo>
                      <a:pt x="1053" y="352"/>
                    </a:lnTo>
                  </a:path>
                </a:pathLst>
              </a:custGeom>
              <a:noFill/>
              <a:ln w="31750">
                <a:solidFill>
                  <a:srgbClr val="0033CC"/>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79"/>
              <p:cNvSpPr>
                <a:spLocks/>
              </p:cNvSpPr>
              <p:nvPr/>
            </p:nvSpPr>
            <p:spPr bwMode="auto">
              <a:xfrm>
                <a:off x="4344988" y="2540000"/>
                <a:ext cx="1679575" cy="2192338"/>
              </a:xfrm>
              <a:custGeom>
                <a:avLst/>
                <a:gdLst/>
                <a:ahLst/>
                <a:cxnLst>
                  <a:cxn ang="0">
                    <a:pos x="20" y="50"/>
                  </a:cxn>
                  <a:cxn ang="0">
                    <a:pos x="45" y="130"/>
                  </a:cxn>
                  <a:cxn ang="0">
                    <a:pos x="70" y="214"/>
                  </a:cxn>
                  <a:cxn ang="0">
                    <a:pos x="94" y="283"/>
                  </a:cxn>
                  <a:cxn ang="0">
                    <a:pos x="119" y="348"/>
                  </a:cxn>
                  <a:cxn ang="0">
                    <a:pos x="144" y="408"/>
                  </a:cxn>
                  <a:cxn ang="0">
                    <a:pos x="169" y="462"/>
                  </a:cxn>
                  <a:cxn ang="0">
                    <a:pos x="194" y="512"/>
                  </a:cxn>
                  <a:cxn ang="0">
                    <a:pos x="218" y="566"/>
                  </a:cxn>
                  <a:cxn ang="0">
                    <a:pos x="243" y="621"/>
                  </a:cxn>
                  <a:cxn ang="0">
                    <a:pos x="268" y="681"/>
                  </a:cxn>
                  <a:cxn ang="0">
                    <a:pos x="293" y="745"/>
                  </a:cxn>
                  <a:cxn ang="0">
                    <a:pos x="318" y="815"/>
                  </a:cxn>
                  <a:cxn ang="0">
                    <a:pos x="343" y="899"/>
                  </a:cxn>
                  <a:cxn ang="0">
                    <a:pos x="367" y="979"/>
                  </a:cxn>
                  <a:cxn ang="0">
                    <a:pos x="392" y="1053"/>
                  </a:cxn>
                  <a:cxn ang="0">
                    <a:pos x="417" y="1118"/>
                  </a:cxn>
                  <a:cxn ang="0">
                    <a:pos x="442" y="1182"/>
                  </a:cxn>
                  <a:cxn ang="0">
                    <a:pos x="467" y="1232"/>
                  </a:cxn>
                  <a:cxn ang="0">
                    <a:pos x="492" y="1276"/>
                  </a:cxn>
                  <a:cxn ang="0">
                    <a:pos x="516" y="1316"/>
                  </a:cxn>
                  <a:cxn ang="0">
                    <a:pos x="541" y="1341"/>
                  </a:cxn>
                  <a:cxn ang="0">
                    <a:pos x="566" y="1366"/>
                  </a:cxn>
                  <a:cxn ang="0">
                    <a:pos x="591" y="1376"/>
                  </a:cxn>
                  <a:cxn ang="0">
                    <a:pos x="621" y="1381"/>
                  </a:cxn>
                  <a:cxn ang="0">
                    <a:pos x="646" y="1376"/>
                  </a:cxn>
                  <a:cxn ang="0">
                    <a:pos x="670" y="1361"/>
                  </a:cxn>
                  <a:cxn ang="0">
                    <a:pos x="695" y="1336"/>
                  </a:cxn>
                  <a:cxn ang="0">
                    <a:pos x="720" y="1306"/>
                  </a:cxn>
                  <a:cxn ang="0">
                    <a:pos x="745" y="1267"/>
                  </a:cxn>
                  <a:cxn ang="0">
                    <a:pos x="770" y="1217"/>
                  </a:cxn>
                  <a:cxn ang="0">
                    <a:pos x="795" y="1162"/>
                  </a:cxn>
                  <a:cxn ang="0">
                    <a:pos x="819" y="1103"/>
                  </a:cxn>
                  <a:cxn ang="0">
                    <a:pos x="844" y="1038"/>
                  </a:cxn>
                  <a:cxn ang="0">
                    <a:pos x="869" y="969"/>
                  </a:cxn>
                  <a:cxn ang="0">
                    <a:pos x="894" y="894"/>
                  </a:cxn>
                  <a:cxn ang="0">
                    <a:pos x="919" y="830"/>
                  </a:cxn>
                  <a:cxn ang="0">
                    <a:pos x="944" y="775"/>
                  </a:cxn>
                  <a:cxn ang="0">
                    <a:pos x="968" y="730"/>
                  </a:cxn>
                  <a:cxn ang="0">
                    <a:pos x="993" y="691"/>
                  </a:cxn>
                  <a:cxn ang="0">
                    <a:pos x="1018" y="661"/>
                  </a:cxn>
                  <a:cxn ang="0">
                    <a:pos x="1043" y="636"/>
                  </a:cxn>
                </a:cxnLst>
                <a:rect l="0" t="0" r="r" b="b"/>
                <a:pathLst>
                  <a:path w="1058" h="1381">
                    <a:moveTo>
                      <a:pt x="0" y="0"/>
                    </a:moveTo>
                    <a:lnTo>
                      <a:pt x="10" y="25"/>
                    </a:lnTo>
                    <a:lnTo>
                      <a:pt x="20" y="50"/>
                    </a:lnTo>
                    <a:lnTo>
                      <a:pt x="25" y="75"/>
                    </a:lnTo>
                    <a:lnTo>
                      <a:pt x="35" y="105"/>
                    </a:lnTo>
                    <a:lnTo>
                      <a:pt x="45" y="130"/>
                    </a:lnTo>
                    <a:lnTo>
                      <a:pt x="50" y="159"/>
                    </a:lnTo>
                    <a:lnTo>
                      <a:pt x="60" y="184"/>
                    </a:lnTo>
                    <a:lnTo>
                      <a:pt x="70" y="214"/>
                    </a:lnTo>
                    <a:lnTo>
                      <a:pt x="79" y="239"/>
                    </a:lnTo>
                    <a:lnTo>
                      <a:pt x="84" y="264"/>
                    </a:lnTo>
                    <a:lnTo>
                      <a:pt x="94" y="283"/>
                    </a:lnTo>
                    <a:lnTo>
                      <a:pt x="104" y="308"/>
                    </a:lnTo>
                    <a:lnTo>
                      <a:pt x="109" y="328"/>
                    </a:lnTo>
                    <a:lnTo>
                      <a:pt x="119" y="348"/>
                    </a:lnTo>
                    <a:lnTo>
                      <a:pt x="129" y="368"/>
                    </a:lnTo>
                    <a:lnTo>
                      <a:pt x="134" y="388"/>
                    </a:lnTo>
                    <a:lnTo>
                      <a:pt x="144" y="408"/>
                    </a:lnTo>
                    <a:lnTo>
                      <a:pt x="154" y="427"/>
                    </a:lnTo>
                    <a:lnTo>
                      <a:pt x="159" y="442"/>
                    </a:lnTo>
                    <a:lnTo>
                      <a:pt x="169" y="462"/>
                    </a:lnTo>
                    <a:lnTo>
                      <a:pt x="179" y="477"/>
                    </a:lnTo>
                    <a:lnTo>
                      <a:pt x="184" y="497"/>
                    </a:lnTo>
                    <a:lnTo>
                      <a:pt x="194" y="512"/>
                    </a:lnTo>
                    <a:lnTo>
                      <a:pt x="204" y="532"/>
                    </a:lnTo>
                    <a:lnTo>
                      <a:pt x="209" y="552"/>
                    </a:lnTo>
                    <a:lnTo>
                      <a:pt x="218" y="566"/>
                    </a:lnTo>
                    <a:lnTo>
                      <a:pt x="228" y="586"/>
                    </a:lnTo>
                    <a:lnTo>
                      <a:pt x="233" y="601"/>
                    </a:lnTo>
                    <a:lnTo>
                      <a:pt x="243" y="621"/>
                    </a:lnTo>
                    <a:lnTo>
                      <a:pt x="253" y="641"/>
                    </a:lnTo>
                    <a:lnTo>
                      <a:pt x="258" y="661"/>
                    </a:lnTo>
                    <a:lnTo>
                      <a:pt x="268" y="681"/>
                    </a:lnTo>
                    <a:lnTo>
                      <a:pt x="278" y="701"/>
                    </a:lnTo>
                    <a:lnTo>
                      <a:pt x="283" y="720"/>
                    </a:lnTo>
                    <a:lnTo>
                      <a:pt x="293" y="745"/>
                    </a:lnTo>
                    <a:lnTo>
                      <a:pt x="303" y="765"/>
                    </a:lnTo>
                    <a:lnTo>
                      <a:pt x="308" y="790"/>
                    </a:lnTo>
                    <a:lnTo>
                      <a:pt x="318" y="815"/>
                    </a:lnTo>
                    <a:lnTo>
                      <a:pt x="328" y="844"/>
                    </a:lnTo>
                    <a:lnTo>
                      <a:pt x="338" y="869"/>
                    </a:lnTo>
                    <a:lnTo>
                      <a:pt x="343" y="899"/>
                    </a:lnTo>
                    <a:lnTo>
                      <a:pt x="353" y="924"/>
                    </a:lnTo>
                    <a:lnTo>
                      <a:pt x="363" y="954"/>
                    </a:lnTo>
                    <a:lnTo>
                      <a:pt x="367" y="979"/>
                    </a:lnTo>
                    <a:lnTo>
                      <a:pt x="377" y="1003"/>
                    </a:lnTo>
                    <a:lnTo>
                      <a:pt x="387" y="1028"/>
                    </a:lnTo>
                    <a:lnTo>
                      <a:pt x="392" y="1053"/>
                    </a:lnTo>
                    <a:lnTo>
                      <a:pt x="402" y="1078"/>
                    </a:lnTo>
                    <a:lnTo>
                      <a:pt x="412" y="1098"/>
                    </a:lnTo>
                    <a:lnTo>
                      <a:pt x="417" y="1118"/>
                    </a:lnTo>
                    <a:lnTo>
                      <a:pt x="427" y="1142"/>
                    </a:lnTo>
                    <a:lnTo>
                      <a:pt x="437" y="1162"/>
                    </a:lnTo>
                    <a:lnTo>
                      <a:pt x="442" y="1182"/>
                    </a:lnTo>
                    <a:lnTo>
                      <a:pt x="452" y="1197"/>
                    </a:lnTo>
                    <a:lnTo>
                      <a:pt x="462" y="1217"/>
                    </a:lnTo>
                    <a:lnTo>
                      <a:pt x="467" y="1232"/>
                    </a:lnTo>
                    <a:lnTo>
                      <a:pt x="477" y="1247"/>
                    </a:lnTo>
                    <a:lnTo>
                      <a:pt x="487" y="1262"/>
                    </a:lnTo>
                    <a:lnTo>
                      <a:pt x="492" y="1276"/>
                    </a:lnTo>
                    <a:lnTo>
                      <a:pt x="502" y="1291"/>
                    </a:lnTo>
                    <a:lnTo>
                      <a:pt x="511" y="1301"/>
                    </a:lnTo>
                    <a:lnTo>
                      <a:pt x="516" y="1316"/>
                    </a:lnTo>
                    <a:lnTo>
                      <a:pt x="526" y="1326"/>
                    </a:lnTo>
                    <a:lnTo>
                      <a:pt x="536" y="1336"/>
                    </a:lnTo>
                    <a:lnTo>
                      <a:pt x="541" y="1341"/>
                    </a:lnTo>
                    <a:lnTo>
                      <a:pt x="551" y="1351"/>
                    </a:lnTo>
                    <a:lnTo>
                      <a:pt x="561" y="1356"/>
                    </a:lnTo>
                    <a:lnTo>
                      <a:pt x="566" y="1366"/>
                    </a:lnTo>
                    <a:lnTo>
                      <a:pt x="576" y="1366"/>
                    </a:lnTo>
                    <a:lnTo>
                      <a:pt x="586" y="1371"/>
                    </a:lnTo>
                    <a:lnTo>
                      <a:pt x="591" y="1376"/>
                    </a:lnTo>
                    <a:lnTo>
                      <a:pt x="601" y="1376"/>
                    </a:lnTo>
                    <a:lnTo>
                      <a:pt x="611" y="1376"/>
                    </a:lnTo>
                    <a:lnTo>
                      <a:pt x="621" y="1381"/>
                    </a:lnTo>
                    <a:lnTo>
                      <a:pt x="626" y="1381"/>
                    </a:lnTo>
                    <a:lnTo>
                      <a:pt x="636" y="1381"/>
                    </a:lnTo>
                    <a:lnTo>
                      <a:pt x="646" y="1376"/>
                    </a:lnTo>
                    <a:lnTo>
                      <a:pt x="651" y="1371"/>
                    </a:lnTo>
                    <a:lnTo>
                      <a:pt x="660" y="1366"/>
                    </a:lnTo>
                    <a:lnTo>
                      <a:pt x="670" y="1361"/>
                    </a:lnTo>
                    <a:lnTo>
                      <a:pt x="675" y="1351"/>
                    </a:lnTo>
                    <a:lnTo>
                      <a:pt x="685" y="1346"/>
                    </a:lnTo>
                    <a:lnTo>
                      <a:pt x="695" y="1336"/>
                    </a:lnTo>
                    <a:lnTo>
                      <a:pt x="700" y="1326"/>
                    </a:lnTo>
                    <a:lnTo>
                      <a:pt x="710" y="1316"/>
                    </a:lnTo>
                    <a:lnTo>
                      <a:pt x="720" y="1306"/>
                    </a:lnTo>
                    <a:lnTo>
                      <a:pt x="725" y="1291"/>
                    </a:lnTo>
                    <a:lnTo>
                      <a:pt x="735" y="1281"/>
                    </a:lnTo>
                    <a:lnTo>
                      <a:pt x="745" y="1267"/>
                    </a:lnTo>
                    <a:lnTo>
                      <a:pt x="750" y="1252"/>
                    </a:lnTo>
                    <a:lnTo>
                      <a:pt x="760" y="1237"/>
                    </a:lnTo>
                    <a:lnTo>
                      <a:pt x="770" y="1217"/>
                    </a:lnTo>
                    <a:lnTo>
                      <a:pt x="775" y="1202"/>
                    </a:lnTo>
                    <a:lnTo>
                      <a:pt x="785" y="1182"/>
                    </a:lnTo>
                    <a:lnTo>
                      <a:pt x="795" y="1162"/>
                    </a:lnTo>
                    <a:lnTo>
                      <a:pt x="800" y="1142"/>
                    </a:lnTo>
                    <a:lnTo>
                      <a:pt x="809" y="1123"/>
                    </a:lnTo>
                    <a:lnTo>
                      <a:pt x="819" y="1103"/>
                    </a:lnTo>
                    <a:lnTo>
                      <a:pt x="824" y="1083"/>
                    </a:lnTo>
                    <a:lnTo>
                      <a:pt x="834" y="1063"/>
                    </a:lnTo>
                    <a:lnTo>
                      <a:pt x="844" y="1038"/>
                    </a:lnTo>
                    <a:lnTo>
                      <a:pt x="849" y="1013"/>
                    </a:lnTo>
                    <a:lnTo>
                      <a:pt x="859" y="993"/>
                    </a:lnTo>
                    <a:lnTo>
                      <a:pt x="869" y="969"/>
                    </a:lnTo>
                    <a:lnTo>
                      <a:pt x="874" y="944"/>
                    </a:lnTo>
                    <a:lnTo>
                      <a:pt x="884" y="919"/>
                    </a:lnTo>
                    <a:lnTo>
                      <a:pt x="894" y="894"/>
                    </a:lnTo>
                    <a:lnTo>
                      <a:pt x="904" y="869"/>
                    </a:lnTo>
                    <a:lnTo>
                      <a:pt x="909" y="849"/>
                    </a:lnTo>
                    <a:lnTo>
                      <a:pt x="919" y="830"/>
                    </a:lnTo>
                    <a:lnTo>
                      <a:pt x="929" y="810"/>
                    </a:lnTo>
                    <a:lnTo>
                      <a:pt x="934" y="790"/>
                    </a:lnTo>
                    <a:lnTo>
                      <a:pt x="944" y="775"/>
                    </a:lnTo>
                    <a:lnTo>
                      <a:pt x="953" y="755"/>
                    </a:lnTo>
                    <a:lnTo>
                      <a:pt x="958" y="740"/>
                    </a:lnTo>
                    <a:lnTo>
                      <a:pt x="968" y="730"/>
                    </a:lnTo>
                    <a:lnTo>
                      <a:pt x="978" y="715"/>
                    </a:lnTo>
                    <a:lnTo>
                      <a:pt x="983" y="705"/>
                    </a:lnTo>
                    <a:lnTo>
                      <a:pt x="993" y="691"/>
                    </a:lnTo>
                    <a:lnTo>
                      <a:pt x="1003" y="681"/>
                    </a:lnTo>
                    <a:lnTo>
                      <a:pt x="1008" y="671"/>
                    </a:lnTo>
                    <a:lnTo>
                      <a:pt x="1018" y="661"/>
                    </a:lnTo>
                    <a:lnTo>
                      <a:pt x="1028" y="651"/>
                    </a:lnTo>
                    <a:lnTo>
                      <a:pt x="1033" y="646"/>
                    </a:lnTo>
                    <a:lnTo>
                      <a:pt x="1043" y="636"/>
                    </a:lnTo>
                    <a:lnTo>
                      <a:pt x="1053" y="626"/>
                    </a:lnTo>
                    <a:lnTo>
                      <a:pt x="1058" y="621"/>
                    </a:lnTo>
                  </a:path>
                </a:pathLst>
              </a:custGeom>
              <a:noFill/>
              <a:ln w="31750">
                <a:solidFill>
                  <a:srgbClr val="0033CC"/>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80"/>
              <p:cNvSpPr>
                <a:spLocks/>
              </p:cNvSpPr>
              <p:nvPr/>
            </p:nvSpPr>
            <p:spPr bwMode="auto">
              <a:xfrm>
                <a:off x="6024563" y="3368675"/>
                <a:ext cx="614363" cy="157163"/>
              </a:xfrm>
              <a:custGeom>
                <a:avLst/>
                <a:gdLst/>
                <a:ahLst/>
                <a:cxnLst>
                  <a:cxn ang="0">
                    <a:pos x="0" y="99"/>
                  </a:cxn>
                  <a:cxn ang="0">
                    <a:pos x="10" y="94"/>
                  </a:cxn>
                  <a:cxn ang="0">
                    <a:pos x="20" y="84"/>
                  </a:cxn>
                  <a:cxn ang="0">
                    <a:pos x="25" y="79"/>
                  </a:cxn>
                  <a:cxn ang="0">
                    <a:pos x="35" y="74"/>
                  </a:cxn>
                  <a:cxn ang="0">
                    <a:pos x="44" y="69"/>
                  </a:cxn>
                  <a:cxn ang="0">
                    <a:pos x="49" y="64"/>
                  </a:cxn>
                  <a:cxn ang="0">
                    <a:pos x="59" y="59"/>
                  </a:cxn>
                  <a:cxn ang="0">
                    <a:pos x="69" y="59"/>
                  </a:cxn>
                  <a:cxn ang="0">
                    <a:pos x="74" y="54"/>
                  </a:cxn>
                  <a:cxn ang="0">
                    <a:pos x="84" y="49"/>
                  </a:cxn>
                  <a:cxn ang="0">
                    <a:pos x="94" y="44"/>
                  </a:cxn>
                  <a:cxn ang="0">
                    <a:pos x="99" y="44"/>
                  </a:cxn>
                  <a:cxn ang="0">
                    <a:pos x="109" y="39"/>
                  </a:cxn>
                  <a:cxn ang="0">
                    <a:pos x="119" y="35"/>
                  </a:cxn>
                  <a:cxn ang="0">
                    <a:pos x="129" y="35"/>
                  </a:cxn>
                  <a:cxn ang="0">
                    <a:pos x="134" y="30"/>
                  </a:cxn>
                  <a:cxn ang="0">
                    <a:pos x="144" y="30"/>
                  </a:cxn>
                  <a:cxn ang="0">
                    <a:pos x="154" y="25"/>
                  </a:cxn>
                  <a:cxn ang="0">
                    <a:pos x="159" y="25"/>
                  </a:cxn>
                  <a:cxn ang="0">
                    <a:pos x="169" y="25"/>
                  </a:cxn>
                  <a:cxn ang="0">
                    <a:pos x="179" y="20"/>
                  </a:cxn>
                  <a:cxn ang="0">
                    <a:pos x="184" y="20"/>
                  </a:cxn>
                  <a:cxn ang="0">
                    <a:pos x="193" y="20"/>
                  </a:cxn>
                  <a:cxn ang="0">
                    <a:pos x="203" y="15"/>
                  </a:cxn>
                  <a:cxn ang="0">
                    <a:pos x="208" y="15"/>
                  </a:cxn>
                  <a:cxn ang="0">
                    <a:pos x="218" y="15"/>
                  </a:cxn>
                  <a:cxn ang="0">
                    <a:pos x="228" y="10"/>
                  </a:cxn>
                  <a:cxn ang="0">
                    <a:pos x="233" y="10"/>
                  </a:cxn>
                  <a:cxn ang="0">
                    <a:pos x="243" y="10"/>
                  </a:cxn>
                  <a:cxn ang="0">
                    <a:pos x="253" y="10"/>
                  </a:cxn>
                  <a:cxn ang="0">
                    <a:pos x="258" y="10"/>
                  </a:cxn>
                  <a:cxn ang="0">
                    <a:pos x="268" y="5"/>
                  </a:cxn>
                  <a:cxn ang="0">
                    <a:pos x="278" y="5"/>
                  </a:cxn>
                  <a:cxn ang="0">
                    <a:pos x="283" y="5"/>
                  </a:cxn>
                  <a:cxn ang="0">
                    <a:pos x="293" y="5"/>
                  </a:cxn>
                  <a:cxn ang="0">
                    <a:pos x="303" y="5"/>
                  </a:cxn>
                  <a:cxn ang="0">
                    <a:pos x="308" y="5"/>
                  </a:cxn>
                  <a:cxn ang="0">
                    <a:pos x="318" y="0"/>
                  </a:cxn>
                  <a:cxn ang="0">
                    <a:pos x="328" y="0"/>
                  </a:cxn>
                  <a:cxn ang="0">
                    <a:pos x="332" y="0"/>
                  </a:cxn>
                  <a:cxn ang="0">
                    <a:pos x="342" y="0"/>
                  </a:cxn>
                  <a:cxn ang="0">
                    <a:pos x="352" y="0"/>
                  </a:cxn>
                  <a:cxn ang="0">
                    <a:pos x="357" y="0"/>
                  </a:cxn>
                  <a:cxn ang="0">
                    <a:pos x="367" y="0"/>
                  </a:cxn>
                  <a:cxn ang="0">
                    <a:pos x="377" y="0"/>
                  </a:cxn>
                  <a:cxn ang="0">
                    <a:pos x="387" y="0"/>
                  </a:cxn>
                </a:cxnLst>
                <a:rect l="0" t="0" r="r" b="b"/>
                <a:pathLst>
                  <a:path w="387" h="99">
                    <a:moveTo>
                      <a:pt x="0" y="99"/>
                    </a:moveTo>
                    <a:lnTo>
                      <a:pt x="10" y="94"/>
                    </a:lnTo>
                    <a:lnTo>
                      <a:pt x="20" y="84"/>
                    </a:lnTo>
                    <a:lnTo>
                      <a:pt x="25" y="79"/>
                    </a:lnTo>
                    <a:lnTo>
                      <a:pt x="35" y="74"/>
                    </a:lnTo>
                    <a:lnTo>
                      <a:pt x="44" y="69"/>
                    </a:lnTo>
                    <a:lnTo>
                      <a:pt x="49" y="64"/>
                    </a:lnTo>
                    <a:lnTo>
                      <a:pt x="59" y="59"/>
                    </a:lnTo>
                    <a:lnTo>
                      <a:pt x="69" y="59"/>
                    </a:lnTo>
                    <a:lnTo>
                      <a:pt x="74" y="54"/>
                    </a:lnTo>
                    <a:lnTo>
                      <a:pt x="84" y="49"/>
                    </a:lnTo>
                    <a:lnTo>
                      <a:pt x="94" y="44"/>
                    </a:lnTo>
                    <a:lnTo>
                      <a:pt x="99" y="44"/>
                    </a:lnTo>
                    <a:lnTo>
                      <a:pt x="109" y="39"/>
                    </a:lnTo>
                    <a:lnTo>
                      <a:pt x="119" y="35"/>
                    </a:lnTo>
                    <a:lnTo>
                      <a:pt x="129" y="35"/>
                    </a:lnTo>
                    <a:lnTo>
                      <a:pt x="134" y="30"/>
                    </a:lnTo>
                    <a:lnTo>
                      <a:pt x="144" y="30"/>
                    </a:lnTo>
                    <a:lnTo>
                      <a:pt x="154" y="25"/>
                    </a:lnTo>
                    <a:lnTo>
                      <a:pt x="159" y="25"/>
                    </a:lnTo>
                    <a:lnTo>
                      <a:pt x="169" y="25"/>
                    </a:lnTo>
                    <a:lnTo>
                      <a:pt x="179" y="20"/>
                    </a:lnTo>
                    <a:lnTo>
                      <a:pt x="184" y="20"/>
                    </a:lnTo>
                    <a:lnTo>
                      <a:pt x="193" y="20"/>
                    </a:lnTo>
                    <a:lnTo>
                      <a:pt x="203" y="15"/>
                    </a:lnTo>
                    <a:lnTo>
                      <a:pt x="208" y="15"/>
                    </a:lnTo>
                    <a:lnTo>
                      <a:pt x="218" y="15"/>
                    </a:lnTo>
                    <a:lnTo>
                      <a:pt x="228" y="10"/>
                    </a:lnTo>
                    <a:lnTo>
                      <a:pt x="233" y="10"/>
                    </a:lnTo>
                    <a:lnTo>
                      <a:pt x="243" y="10"/>
                    </a:lnTo>
                    <a:lnTo>
                      <a:pt x="253" y="10"/>
                    </a:lnTo>
                    <a:lnTo>
                      <a:pt x="258" y="10"/>
                    </a:lnTo>
                    <a:lnTo>
                      <a:pt x="268" y="5"/>
                    </a:lnTo>
                    <a:lnTo>
                      <a:pt x="278" y="5"/>
                    </a:lnTo>
                    <a:lnTo>
                      <a:pt x="283" y="5"/>
                    </a:lnTo>
                    <a:lnTo>
                      <a:pt x="293" y="5"/>
                    </a:lnTo>
                    <a:lnTo>
                      <a:pt x="303" y="5"/>
                    </a:lnTo>
                    <a:lnTo>
                      <a:pt x="308" y="5"/>
                    </a:lnTo>
                    <a:lnTo>
                      <a:pt x="318" y="0"/>
                    </a:lnTo>
                    <a:lnTo>
                      <a:pt x="328" y="0"/>
                    </a:lnTo>
                    <a:lnTo>
                      <a:pt x="332" y="0"/>
                    </a:lnTo>
                    <a:lnTo>
                      <a:pt x="342" y="0"/>
                    </a:lnTo>
                    <a:lnTo>
                      <a:pt x="352" y="0"/>
                    </a:lnTo>
                    <a:lnTo>
                      <a:pt x="357" y="0"/>
                    </a:lnTo>
                    <a:lnTo>
                      <a:pt x="367" y="0"/>
                    </a:lnTo>
                    <a:lnTo>
                      <a:pt x="377" y="0"/>
                    </a:lnTo>
                    <a:lnTo>
                      <a:pt x="387" y="0"/>
                    </a:lnTo>
                  </a:path>
                </a:pathLst>
              </a:custGeom>
              <a:noFill/>
              <a:ln w="31750">
                <a:solidFill>
                  <a:srgbClr val="0033CC"/>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7" name="TextBox 96"/>
            <p:cNvSpPr txBox="1"/>
            <p:nvPr/>
          </p:nvSpPr>
          <p:spPr>
            <a:xfrm>
              <a:off x="3778561" y="6378873"/>
              <a:ext cx="369012" cy="369332"/>
            </a:xfrm>
            <a:prstGeom prst="rect">
              <a:avLst/>
            </a:prstGeom>
            <a:noFill/>
          </p:spPr>
          <p:txBody>
            <a:bodyPr wrap="none" rtlCol="0">
              <a:spAutoFit/>
            </a:bodyPr>
            <a:lstStyle/>
            <a:p>
              <a:r>
                <a:rPr lang="el-GR" dirty="0" smtClean="0"/>
                <a:t>β</a:t>
              </a:r>
              <a:r>
                <a:rPr lang="en-US" baseline="-25000" dirty="0" smtClean="0"/>
                <a:t>-</a:t>
              </a:r>
              <a:endParaRPr lang="en-US" dirty="0"/>
            </a:p>
          </p:txBody>
        </p:sp>
        <p:cxnSp>
          <p:nvCxnSpPr>
            <p:cNvPr id="102" name="Straight Arrow Connector 101"/>
            <p:cNvCxnSpPr/>
            <p:nvPr/>
          </p:nvCxnSpPr>
          <p:spPr bwMode="auto">
            <a:xfrm>
              <a:off x="3319688" y="6423124"/>
              <a:ext cx="544189" cy="6218"/>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grpSp>
      <p:grpSp>
        <p:nvGrpSpPr>
          <p:cNvPr id="124" name="Group 123"/>
          <p:cNvGrpSpPr/>
          <p:nvPr/>
        </p:nvGrpSpPr>
        <p:grpSpPr>
          <a:xfrm>
            <a:off x="4867432" y="4828228"/>
            <a:ext cx="827885" cy="1518383"/>
            <a:chOff x="4842355" y="5274073"/>
            <a:chExt cx="827885" cy="1518383"/>
          </a:xfrm>
        </p:grpSpPr>
        <p:sp>
          <p:nvSpPr>
            <p:cNvPr id="106" name="Freeform 105"/>
            <p:cNvSpPr>
              <a:spLocks/>
            </p:cNvSpPr>
            <p:nvPr/>
          </p:nvSpPr>
          <p:spPr bwMode="auto">
            <a:xfrm rot="16200000">
              <a:off x="4679776" y="5610991"/>
              <a:ext cx="1067342" cy="393506"/>
            </a:xfrm>
            <a:custGeom>
              <a:avLst/>
              <a:gdLst>
                <a:gd name="T0" fmla="*/ 25 w 1642"/>
                <a:gd name="T1" fmla="*/ 608 h 1216"/>
                <a:gd name="T2" fmla="*/ 51 w 1642"/>
                <a:gd name="T3" fmla="*/ 609 h 1216"/>
                <a:gd name="T4" fmla="*/ 78 w 1642"/>
                <a:gd name="T5" fmla="*/ 609 h 1216"/>
                <a:gd name="T6" fmla="*/ 104 w 1642"/>
                <a:gd name="T7" fmla="*/ 609 h 1216"/>
                <a:gd name="T8" fmla="*/ 130 w 1642"/>
                <a:gd name="T9" fmla="*/ 610 h 1216"/>
                <a:gd name="T10" fmla="*/ 157 w 1642"/>
                <a:gd name="T11" fmla="*/ 611 h 1216"/>
                <a:gd name="T12" fmla="*/ 183 w 1642"/>
                <a:gd name="T13" fmla="*/ 612 h 1216"/>
                <a:gd name="T14" fmla="*/ 209 w 1642"/>
                <a:gd name="T15" fmla="*/ 613 h 1216"/>
                <a:gd name="T16" fmla="*/ 235 w 1642"/>
                <a:gd name="T17" fmla="*/ 616 h 1216"/>
                <a:gd name="T18" fmla="*/ 262 w 1642"/>
                <a:gd name="T19" fmla="*/ 618 h 1216"/>
                <a:gd name="T20" fmla="*/ 288 w 1642"/>
                <a:gd name="T21" fmla="*/ 622 h 1216"/>
                <a:gd name="T22" fmla="*/ 314 w 1642"/>
                <a:gd name="T23" fmla="*/ 627 h 1216"/>
                <a:gd name="T24" fmla="*/ 340 w 1642"/>
                <a:gd name="T25" fmla="*/ 634 h 1216"/>
                <a:gd name="T26" fmla="*/ 367 w 1642"/>
                <a:gd name="T27" fmla="*/ 643 h 1216"/>
                <a:gd name="T28" fmla="*/ 393 w 1642"/>
                <a:gd name="T29" fmla="*/ 656 h 1216"/>
                <a:gd name="T30" fmla="*/ 419 w 1642"/>
                <a:gd name="T31" fmla="*/ 673 h 1216"/>
                <a:gd name="T32" fmla="*/ 445 w 1642"/>
                <a:gd name="T33" fmla="*/ 696 h 1216"/>
                <a:gd name="T34" fmla="*/ 472 w 1642"/>
                <a:gd name="T35" fmla="*/ 728 h 1216"/>
                <a:gd name="T36" fmla="*/ 498 w 1642"/>
                <a:gd name="T37" fmla="*/ 770 h 1216"/>
                <a:gd name="T38" fmla="*/ 524 w 1642"/>
                <a:gd name="T39" fmla="*/ 828 h 1216"/>
                <a:gd name="T40" fmla="*/ 550 w 1642"/>
                <a:gd name="T41" fmla="*/ 905 h 1216"/>
                <a:gd name="T42" fmla="*/ 577 w 1642"/>
                <a:gd name="T43" fmla="*/ 1011 h 1216"/>
                <a:gd name="T44" fmla="*/ 603 w 1642"/>
                <a:gd name="T45" fmla="*/ 1114 h 1216"/>
                <a:gd name="T46" fmla="*/ 629 w 1642"/>
                <a:gd name="T47" fmla="*/ 1183 h 1216"/>
                <a:gd name="T48" fmla="*/ 656 w 1642"/>
                <a:gd name="T49" fmla="*/ 1214 h 1216"/>
                <a:gd name="T50" fmla="*/ 682 w 1642"/>
                <a:gd name="T51" fmla="*/ 1204 h 1216"/>
                <a:gd name="T52" fmla="*/ 708 w 1642"/>
                <a:gd name="T53" fmla="*/ 1155 h 1216"/>
                <a:gd name="T54" fmla="*/ 734 w 1642"/>
                <a:gd name="T55" fmla="*/ 1068 h 1216"/>
                <a:gd name="T56" fmla="*/ 760 w 1642"/>
                <a:gd name="T57" fmla="*/ 951 h 1216"/>
                <a:gd name="T58" fmla="*/ 787 w 1642"/>
                <a:gd name="T59" fmla="*/ 811 h 1216"/>
                <a:gd name="T60" fmla="*/ 813 w 1642"/>
                <a:gd name="T61" fmla="*/ 657 h 1216"/>
                <a:gd name="T62" fmla="*/ 839 w 1642"/>
                <a:gd name="T63" fmla="*/ 500 h 1216"/>
                <a:gd name="T64" fmla="*/ 866 w 1642"/>
                <a:gd name="T65" fmla="*/ 350 h 1216"/>
                <a:gd name="T66" fmla="*/ 892 w 1642"/>
                <a:gd name="T67" fmla="*/ 217 h 1216"/>
                <a:gd name="T68" fmla="*/ 918 w 1642"/>
                <a:gd name="T69" fmla="*/ 111 h 1216"/>
                <a:gd name="T70" fmla="*/ 944 w 1642"/>
                <a:gd name="T71" fmla="*/ 38 h 1216"/>
                <a:gd name="T72" fmla="*/ 971 w 1642"/>
                <a:gd name="T73" fmla="*/ 3 h 1216"/>
                <a:gd name="T74" fmla="*/ 997 w 1642"/>
                <a:gd name="T75" fmla="*/ 8 h 1216"/>
                <a:gd name="T76" fmla="*/ 1023 w 1642"/>
                <a:gd name="T77" fmla="*/ 54 h 1216"/>
                <a:gd name="T78" fmla="*/ 1049 w 1642"/>
                <a:gd name="T79" fmla="*/ 137 h 1216"/>
                <a:gd name="T80" fmla="*/ 1076 w 1642"/>
                <a:gd name="T81" fmla="*/ 248 h 1216"/>
                <a:gd name="T82" fmla="*/ 1102 w 1642"/>
                <a:gd name="T83" fmla="*/ 342 h 1216"/>
                <a:gd name="T84" fmla="*/ 1128 w 1642"/>
                <a:gd name="T85" fmla="*/ 411 h 1216"/>
                <a:gd name="T86" fmla="*/ 1155 w 1642"/>
                <a:gd name="T87" fmla="*/ 463 h 1216"/>
                <a:gd name="T88" fmla="*/ 1181 w 1642"/>
                <a:gd name="T89" fmla="*/ 501 h 1216"/>
                <a:gd name="T90" fmla="*/ 1207 w 1642"/>
                <a:gd name="T91" fmla="*/ 529 h 1216"/>
                <a:gd name="T92" fmla="*/ 1233 w 1642"/>
                <a:gd name="T93" fmla="*/ 549 h 1216"/>
                <a:gd name="T94" fmla="*/ 1259 w 1642"/>
                <a:gd name="T95" fmla="*/ 565 h 1216"/>
                <a:gd name="T96" fmla="*/ 1286 w 1642"/>
                <a:gd name="T97" fmla="*/ 576 h 1216"/>
                <a:gd name="T98" fmla="*/ 1312 w 1642"/>
                <a:gd name="T99" fmla="*/ 584 h 1216"/>
                <a:gd name="T100" fmla="*/ 1338 w 1642"/>
                <a:gd name="T101" fmla="*/ 590 h 1216"/>
                <a:gd name="T102" fmla="*/ 1365 w 1642"/>
                <a:gd name="T103" fmla="*/ 595 h 1216"/>
                <a:gd name="T104" fmla="*/ 1391 w 1642"/>
                <a:gd name="T105" fmla="*/ 598 h 1216"/>
                <a:gd name="T106" fmla="*/ 1417 w 1642"/>
                <a:gd name="T107" fmla="*/ 601 h 1216"/>
                <a:gd name="T108" fmla="*/ 1443 w 1642"/>
                <a:gd name="T109" fmla="*/ 603 h 1216"/>
                <a:gd name="T110" fmla="*/ 1470 w 1642"/>
                <a:gd name="T111" fmla="*/ 604 h 1216"/>
                <a:gd name="T112" fmla="*/ 1496 w 1642"/>
                <a:gd name="T113" fmla="*/ 605 h 1216"/>
                <a:gd name="T114" fmla="*/ 1522 w 1642"/>
                <a:gd name="T115" fmla="*/ 606 h 1216"/>
                <a:gd name="T116" fmla="*/ 1548 w 1642"/>
                <a:gd name="T117" fmla="*/ 606 h 1216"/>
                <a:gd name="T118" fmla="*/ 1575 w 1642"/>
                <a:gd name="T119" fmla="*/ 607 h 1216"/>
                <a:gd name="T120" fmla="*/ 1601 w 1642"/>
                <a:gd name="T121" fmla="*/ 607 h 1216"/>
                <a:gd name="T122" fmla="*/ 1627 w 1642"/>
                <a:gd name="T123" fmla="*/ 607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2" h="1216">
                  <a:moveTo>
                    <a:pt x="0" y="608"/>
                  </a:moveTo>
                  <a:lnTo>
                    <a:pt x="2" y="608"/>
                  </a:lnTo>
                  <a:lnTo>
                    <a:pt x="4" y="608"/>
                  </a:lnTo>
                  <a:lnTo>
                    <a:pt x="6" y="608"/>
                  </a:lnTo>
                  <a:lnTo>
                    <a:pt x="7" y="608"/>
                  </a:lnTo>
                  <a:lnTo>
                    <a:pt x="9" y="608"/>
                  </a:lnTo>
                  <a:lnTo>
                    <a:pt x="10" y="608"/>
                  </a:lnTo>
                  <a:lnTo>
                    <a:pt x="12" y="608"/>
                  </a:lnTo>
                  <a:lnTo>
                    <a:pt x="14" y="608"/>
                  </a:lnTo>
                  <a:lnTo>
                    <a:pt x="15" y="608"/>
                  </a:lnTo>
                  <a:lnTo>
                    <a:pt x="17" y="608"/>
                  </a:lnTo>
                  <a:lnTo>
                    <a:pt x="19" y="608"/>
                  </a:lnTo>
                  <a:lnTo>
                    <a:pt x="20" y="608"/>
                  </a:lnTo>
                  <a:lnTo>
                    <a:pt x="22" y="608"/>
                  </a:lnTo>
                  <a:lnTo>
                    <a:pt x="24" y="608"/>
                  </a:lnTo>
                  <a:lnTo>
                    <a:pt x="25" y="608"/>
                  </a:lnTo>
                  <a:lnTo>
                    <a:pt x="27" y="608"/>
                  </a:lnTo>
                  <a:lnTo>
                    <a:pt x="28" y="608"/>
                  </a:lnTo>
                  <a:lnTo>
                    <a:pt x="30" y="608"/>
                  </a:lnTo>
                  <a:lnTo>
                    <a:pt x="32" y="608"/>
                  </a:lnTo>
                  <a:lnTo>
                    <a:pt x="33" y="608"/>
                  </a:lnTo>
                  <a:lnTo>
                    <a:pt x="35" y="608"/>
                  </a:lnTo>
                  <a:lnTo>
                    <a:pt x="37" y="608"/>
                  </a:lnTo>
                  <a:lnTo>
                    <a:pt x="38" y="608"/>
                  </a:lnTo>
                  <a:lnTo>
                    <a:pt x="40" y="608"/>
                  </a:lnTo>
                  <a:lnTo>
                    <a:pt x="42" y="608"/>
                  </a:lnTo>
                  <a:lnTo>
                    <a:pt x="43" y="609"/>
                  </a:lnTo>
                  <a:lnTo>
                    <a:pt x="45" y="609"/>
                  </a:lnTo>
                  <a:lnTo>
                    <a:pt x="47" y="609"/>
                  </a:lnTo>
                  <a:lnTo>
                    <a:pt x="48" y="609"/>
                  </a:lnTo>
                  <a:lnTo>
                    <a:pt x="50" y="609"/>
                  </a:lnTo>
                  <a:lnTo>
                    <a:pt x="51" y="609"/>
                  </a:lnTo>
                  <a:lnTo>
                    <a:pt x="53" y="609"/>
                  </a:lnTo>
                  <a:lnTo>
                    <a:pt x="55" y="609"/>
                  </a:lnTo>
                  <a:lnTo>
                    <a:pt x="56" y="609"/>
                  </a:lnTo>
                  <a:lnTo>
                    <a:pt x="58" y="609"/>
                  </a:lnTo>
                  <a:lnTo>
                    <a:pt x="60" y="609"/>
                  </a:lnTo>
                  <a:lnTo>
                    <a:pt x="61" y="609"/>
                  </a:lnTo>
                  <a:lnTo>
                    <a:pt x="63" y="609"/>
                  </a:lnTo>
                  <a:lnTo>
                    <a:pt x="65" y="609"/>
                  </a:lnTo>
                  <a:lnTo>
                    <a:pt x="66" y="609"/>
                  </a:lnTo>
                  <a:lnTo>
                    <a:pt x="68" y="609"/>
                  </a:lnTo>
                  <a:lnTo>
                    <a:pt x="69" y="609"/>
                  </a:lnTo>
                  <a:lnTo>
                    <a:pt x="71" y="609"/>
                  </a:lnTo>
                  <a:lnTo>
                    <a:pt x="73" y="609"/>
                  </a:lnTo>
                  <a:lnTo>
                    <a:pt x="74" y="609"/>
                  </a:lnTo>
                  <a:lnTo>
                    <a:pt x="76" y="609"/>
                  </a:lnTo>
                  <a:lnTo>
                    <a:pt x="78" y="609"/>
                  </a:lnTo>
                  <a:lnTo>
                    <a:pt x="79" y="609"/>
                  </a:lnTo>
                  <a:lnTo>
                    <a:pt x="81" y="609"/>
                  </a:lnTo>
                  <a:lnTo>
                    <a:pt x="83" y="609"/>
                  </a:lnTo>
                  <a:lnTo>
                    <a:pt x="84" y="609"/>
                  </a:lnTo>
                  <a:lnTo>
                    <a:pt x="86" y="609"/>
                  </a:lnTo>
                  <a:lnTo>
                    <a:pt x="88" y="609"/>
                  </a:lnTo>
                  <a:lnTo>
                    <a:pt x="89" y="609"/>
                  </a:lnTo>
                  <a:lnTo>
                    <a:pt x="91" y="609"/>
                  </a:lnTo>
                  <a:lnTo>
                    <a:pt x="92" y="609"/>
                  </a:lnTo>
                  <a:lnTo>
                    <a:pt x="94" y="609"/>
                  </a:lnTo>
                  <a:lnTo>
                    <a:pt x="96" y="609"/>
                  </a:lnTo>
                  <a:lnTo>
                    <a:pt x="97" y="609"/>
                  </a:lnTo>
                  <a:lnTo>
                    <a:pt x="99" y="609"/>
                  </a:lnTo>
                  <a:lnTo>
                    <a:pt x="101" y="609"/>
                  </a:lnTo>
                  <a:lnTo>
                    <a:pt x="102" y="609"/>
                  </a:lnTo>
                  <a:lnTo>
                    <a:pt x="104" y="609"/>
                  </a:lnTo>
                  <a:lnTo>
                    <a:pt x="106" y="609"/>
                  </a:lnTo>
                  <a:lnTo>
                    <a:pt x="107" y="609"/>
                  </a:lnTo>
                  <a:lnTo>
                    <a:pt x="109" y="609"/>
                  </a:lnTo>
                  <a:lnTo>
                    <a:pt x="110" y="610"/>
                  </a:lnTo>
                  <a:lnTo>
                    <a:pt x="112" y="610"/>
                  </a:lnTo>
                  <a:lnTo>
                    <a:pt x="114" y="610"/>
                  </a:lnTo>
                  <a:lnTo>
                    <a:pt x="116" y="610"/>
                  </a:lnTo>
                  <a:lnTo>
                    <a:pt x="117" y="610"/>
                  </a:lnTo>
                  <a:lnTo>
                    <a:pt x="119" y="610"/>
                  </a:lnTo>
                  <a:lnTo>
                    <a:pt x="120" y="610"/>
                  </a:lnTo>
                  <a:lnTo>
                    <a:pt x="122" y="610"/>
                  </a:lnTo>
                  <a:lnTo>
                    <a:pt x="124" y="610"/>
                  </a:lnTo>
                  <a:lnTo>
                    <a:pt x="125" y="610"/>
                  </a:lnTo>
                  <a:lnTo>
                    <a:pt x="127" y="610"/>
                  </a:lnTo>
                  <a:lnTo>
                    <a:pt x="129" y="610"/>
                  </a:lnTo>
                  <a:lnTo>
                    <a:pt x="130" y="610"/>
                  </a:lnTo>
                  <a:lnTo>
                    <a:pt x="132" y="610"/>
                  </a:lnTo>
                  <a:lnTo>
                    <a:pt x="134" y="610"/>
                  </a:lnTo>
                  <a:lnTo>
                    <a:pt x="135" y="610"/>
                  </a:lnTo>
                  <a:lnTo>
                    <a:pt x="137" y="610"/>
                  </a:lnTo>
                  <a:lnTo>
                    <a:pt x="138" y="610"/>
                  </a:lnTo>
                  <a:lnTo>
                    <a:pt x="140" y="610"/>
                  </a:lnTo>
                  <a:lnTo>
                    <a:pt x="142" y="610"/>
                  </a:lnTo>
                  <a:lnTo>
                    <a:pt x="143" y="610"/>
                  </a:lnTo>
                  <a:lnTo>
                    <a:pt x="145" y="610"/>
                  </a:lnTo>
                  <a:lnTo>
                    <a:pt x="147" y="610"/>
                  </a:lnTo>
                  <a:lnTo>
                    <a:pt x="148" y="611"/>
                  </a:lnTo>
                  <a:lnTo>
                    <a:pt x="150" y="611"/>
                  </a:lnTo>
                  <a:lnTo>
                    <a:pt x="152" y="611"/>
                  </a:lnTo>
                  <a:lnTo>
                    <a:pt x="153" y="611"/>
                  </a:lnTo>
                  <a:lnTo>
                    <a:pt x="155" y="611"/>
                  </a:lnTo>
                  <a:lnTo>
                    <a:pt x="157" y="611"/>
                  </a:lnTo>
                  <a:lnTo>
                    <a:pt x="158" y="611"/>
                  </a:lnTo>
                  <a:lnTo>
                    <a:pt x="160" y="611"/>
                  </a:lnTo>
                  <a:lnTo>
                    <a:pt x="161" y="611"/>
                  </a:lnTo>
                  <a:lnTo>
                    <a:pt x="163" y="611"/>
                  </a:lnTo>
                  <a:lnTo>
                    <a:pt x="165" y="611"/>
                  </a:lnTo>
                  <a:lnTo>
                    <a:pt x="166" y="611"/>
                  </a:lnTo>
                  <a:lnTo>
                    <a:pt x="168" y="611"/>
                  </a:lnTo>
                  <a:lnTo>
                    <a:pt x="170" y="611"/>
                  </a:lnTo>
                  <a:lnTo>
                    <a:pt x="171" y="611"/>
                  </a:lnTo>
                  <a:lnTo>
                    <a:pt x="173" y="611"/>
                  </a:lnTo>
                  <a:lnTo>
                    <a:pt x="175" y="612"/>
                  </a:lnTo>
                  <a:lnTo>
                    <a:pt x="176" y="612"/>
                  </a:lnTo>
                  <a:lnTo>
                    <a:pt x="178" y="612"/>
                  </a:lnTo>
                  <a:lnTo>
                    <a:pt x="179" y="612"/>
                  </a:lnTo>
                  <a:lnTo>
                    <a:pt x="181" y="612"/>
                  </a:lnTo>
                  <a:lnTo>
                    <a:pt x="183" y="612"/>
                  </a:lnTo>
                  <a:lnTo>
                    <a:pt x="184" y="612"/>
                  </a:lnTo>
                  <a:lnTo>
                    <a:pt x="186" y="612"/>
                  </a:lnTo>
                  <a:lnTo>
                    <a:pt x="188" y="612"/>
                  </a:lnTo>
                  <a:lnTo>
                    <a:pt x="189" y="612"/>
                  </a:lnTo>
                  <a:lnTo>
                    <a:pt x="191" y="612"/>
                  </a:lnTo>
                  <a:lnTo>
                    <a:pt x="193" y="612"/>
                  </a:lnTo>
                  <a:lnTo>
                    <a:pt x="194" y="613"/>
                  </a:lnTo>
                  <a:lnTo>
                    <a:pt x="196" y="613"/>
                  </a:lnTo>
                  <a:lnTo>
                    <a:pt x="198" y="613"/>
                  </a:lnTo>
                  <a:lnTo>
                    <a:pt x="199" y="613"/>
                  </a:lnTo>
                  <a:lnTo>
                    <a:pt x="201" y="613"/>
                  </a:lnTo>
                  <a:lnTo>
                    <a:pt x="202" y="613"/>
                  </a:lnTo>
                  <a:lnTo>
                    <a:pt x="204" y="613"/>
                  </a:lnTo>
                  <a:lnTo>
                    <a:pt x="206" y="613"/>
                  </a:lnTo>
                  <a:lnTo>
                    <a:pt x="207" y="613"/>
                  </a:lnTo>
                  <a:lnTo>
                    <a:pt x="209" y="613"/>
                  </a:lnTo>
                  <a:lnTo>
                    <a:pt x="211" y="614"/>
                  </a:lnTo>
                  <a:lnTo>
                    <a:pt x="212" y="614"/>
                  </a:lnTo>
                  <a:lnTo>
                    <a:pt x="214" y="614"/>
                  </a:lnTo>
                  <a:lnTo>
                    <a:pt x="216" y="614"/>
                  </a:lnTo>
                  <a:lnTo>
                    <a:pt x="217" y="614"/>
                  </a:lnTo>
                  <a:lnTo>
                    <a:pt x="219" y="614"/>
                  </a:lnTo>
                  <a:lnTo>
                    <a:pt x="220" y="614"/>
                  </a:lnTo>
                  <a:lnTo>
                    <a:pt x="222" y="614"/>
                  </a:lnTo>
                  <a:lnTo>
                    <a:pt x="224" y="614"/>
                  </a:lnTo>
                  <a:lnTo>
                    <a:pt x="226" y="615"/>
                  </a:lnTo>
                  <a:lnTo>
                    <a:pt x="227" y="615"/>
                  </a:lnTo>
                  <a:lnTo>
                    <a:pt x="229" y="615"/>
                  </a:lnTo>
                  <a:lnTo>
                    <a:pt x="230" y="615"/>
                  </a:lnTo>
                  <a:lnTo>
                    <a:pt x="232" y="615"/>
                  </a:lnTo>
                  <a:lnTo>
                    <a:pt x="234" y="615"/>
                  </a:lnTo>
                  <a:lnTo>
                    <a:pt x="235" y="616"/>
                  </a:lnTo>
                  <a:lnTo>
                    <a:pt x="237" y="616"/>
                  </a:lnTo>
                  <a:lnTo>
                    <a:pt x="239" y="616"/>
                  </a:lnTo>
                  <a:lnTo>
                    <a:pt x="240" y="616"/>
                  </a:lnTo>
                  <a:lnTo>
                    <a:pt x="242" y="616"/>
                  </a:lnTo>
                  <a:lnTo>
                    <a:pt x="244" y="616"/>
                  </a:lnTo>
                  <a:lnTo>
                    <a:pt x="245" y="617"/>
                  </a:lnTo>
                  <a:lnTo>
                    <a:pt x="247" y="617"/>
                  </a:lnTo>
                  <a:lnTo>
                    <a:pt x="248" y="617"/>
                  </a:lnTo>
                  <a:lnTo>
                    <a:pt x="250" y="617"/>
                  </a:lnTo>
                  <a:lnTo>
                    <a:pt x="252" y="617"/>
                  </a:lnTo>
                  <a:lnTo>
                    <a:pt x="253" y="617"/>
                  </a:lnTo>
                  <a:lnTo>
                    <a:pt x="255" y="618"/>
                  </a:lnTo>
                  <a:lnTo>
                    <a:pt x="257" y="618"/>
                  </a:lnTo>
                  <a:lnTo>
                    <a:pt x="258" y="618"/>
                  </a:lnTo>
                  <a:lnTo>
                    <a:pt x="260" y="618"/>
                  </a:lnTo>
                  <a:lnTo>
                    <a:pt x="262" y="618"/>
                  </a:lnTo>
                  <a:lnTo>
                    <a:pt x="263" y="619"/>
                  </a:lnTo>
                  <a:lnTo>
                    <a:pt x="265" y="619"/>
                  </a:lnTo>
                  <a:lnTo>
                    <a:pt x="267" y="619"/>
                  </a:lnTo>
                  <a:lnTo>
                    <a:pt x="268" y="619"/>
                  </a:lnTo>
                  <a:lnTo>
                    <a:pt x="270" y="619"/>
                  </a:lnTo>
                  <a:lnTo>
                    <a:pt x="271" y="620"/>
                  </a:lnTo>
                  <a:lnTo>
                    <a:pt x="273" y="620"/>
                  </a:lnTo>
                  <a:lnTo>
                    <a:pt x="275" y="620"/>
                  </a:lnTo>
                  <a:lnTo>
                    <a:pt x="276" y="620"/>
                  </a:lnTo>
                  <a:lnTo>
                    <a:pt x="278" y="621"/>
                  </a:lnTo>
                  <a:lnTo>
                    <a:pt x="280" y="621"/>
                  </a:lnTo>
                  <a:lnTo>
                    <a:pt x="281" y="621"/>
                  </a:lnTo>
                  <a:lnTo>
                    <a:pt x="283" y="621"/>
                  </a:lnTo>
                  <a:lnTo>
                    <a:pt x="285" y="622"/>
                  </a:lnTo>
                  <a:lnTo>
                    <a:pt x="286" y="622"/>
                  </a:lnTo>
                  <a:lnTo>
                    <a:pt x="288" y="622"/>
                  </a:lnTo>
                  <a:lnTo>
                    <a:pt x="289" y="622"/>
                  </a:lnTo>
                  <a:lnTo>
                    <a:pt x="291" y="623"/>
                  </a:lnTo>
                  <a:lnTo>
                    <a:pt x="293" y="623"/>
                  </a:lnTo>
                  <a:lnTo>
                    <a:pt x="294" y="623"/>
                  </a:lnTo>
                  <a:lnTo>
                    <a:pt x="296" y="624"/>
                  </a:lnTo>
                  <a:lnTo>
                    <a:pt x="298" y="624"/>
                  </a:lnTo>
                  <a:lnTo>
                    <a:pt x="299" y="624"/>
                  </a:lnTo>
                  <a:lnTo>
                    <a:pt x="301" y="624"/>
                  </a:lnTo>
                  <a:lnTo>
                    <a:pt x="303" y="625"/>
                  </a:lnTo>
                  <a:lnTo>
                    <a:pt x="304" y="625"/>
                  </a:lnTo>
                  <a:lnTo>
                    <a:pt x="306" y="625"/>
                  </a:lnTo>
                  <a:lnTo>
                    <a:pt x="308" y="626"/>
                  </a:lnTo>
                  <a:lnTo>
                    <a:pt x="309" y="626"/>
                  </a:lnTo>
                  <a:lnTo>
                    <a:pt x="311" y="626"/>
                  </a:lnTo>
                  <a:lnTo>
                    <a:pt x="312" y="627"/>
                  </a:lnTo>
                  <a:lnTo>
                    <a:pt x="314" y="627"/>
                  </a:lnTo>
                  <a:lnTo>
                    <a:pt x="316" y="628"/>
                  </a:lnTo>
                  <a:lnTo>
                    <a:pt x="317" y="628"/>
                  </a:lnTo>
                  <a:lnTo>
                    <a:pt x="319" y="628"/>
                  </a:lnTo>
                  <a:lnTo>
                    <a:pt x="321" y="629"/>
                  </a:lnTo>
                  <a:lnTo>
                    <a:pt x="322" y="629"/>
                  </a:lnTo>
                  <a:lnTo>
                    <a:pt x="324" y="629"/>
                  </a:lnTo>
                  <a:lnTo>
                    <a:pt x="326" y="630"/>
                  </a:lnTo>
                  <a:lnTo>
                    <a:pt x="327" y="630"/>
                  </a:lnTo>
                  <a:lnTo>
                    <a:pt x="329" y="631"/>
                  </a:lnTo>
                  <a:lnTo>
                    <a:pt x="330" y="631"/>
                  </a:lnTo>
                  <a:lnTo>
                    <a:pt x="332" y="632"/>
                  </a:lnTo>
                  <a:lnTo>
                    <a:pt x="334" y="632"/>
                  </a:lnTo>
                  <a:lnTo>
                    <a:pt x="335" y="633"/>
                  </a:lnTo>
                  <a:lnTo>
                    <a:pt x="337" y="633"/>
                  </a:lnTo>
                  <a:lnTo>
                    <a:pt x="339" y="633"/>
                  </a:lnTo>
                  <a:lnTo>
                    <a:pt x="340" y="634"/>
                  </a:lnTo>
                  <a:lnTo>
                    <a:pt x="342" y="635"/>
                  </a:lnTo>
                  <a:lnTo>
                    <a:pt x="344" y="635"/>
                  </a:lnTo>
                  <a:lnTo>
                    <a:pt x="345" y="636"/>
                  </a:lnTo>
                  <a:lnTo>
                    <a:pt x="347" y="636"/>
                  </a:lnTo>
                  <a:lnTo>
                    <a:pt x="349" y="637"/>
                  </a:lnTo>
                  <a:lnTo>
                    <a:pt x="350" y="637"/>
                  </a:lnTo>
                  <a:lnTo>
                    <a:pt x="352" y="638"/>
                  </a:lnTo>
                  <a:lnTo>
                    <a:pt x="353" y="638"/>
                  </a:lnTo>
                  <a:lnTo>
                    <a:pt x="355" y="639"/>
                  </a:lnTo>
                  <a:lnTo>
                    <a:pt x="357" y="640"/>
                  </a:lnTo>
                  <a:lnTo>
                    <a:pt x="358" y="640"/>
                  </a:lnTo>
                  <a:lnTo>
                    <a:pt x="360" y="641"/>
                  </a:lnTo>
                  <a:lnTo>
                    <a:pt x="362" y="641"/>
                  </a:lnTo>
                  <a:lnTo>
                    <a:pt x="363" y="642"/>
                  </a:lnTo>
                  <a:lnTo>
                    <a:pt x="365" y="643"/>
                  </a:lnTo>
                  <a:lnTo>
                    <a:pt x="367" y="643"/>
                  </a:lnTo>
                  <a:lnTo>
                    <a:pt x="368" y="644"/>
                  </a:lnTo>
                  <a:lnTo>
                    <a:pt x="370" y="645"/>
                  </a:lnTo>
                  <a:lnTo>
                    <a:pt x="371" y="645"/>
                  </a:lnTo>
                  <a:lnTo>
                    <a:pt x="373" y="646"/>
                  </a:lnTo>
                  <a:lnTo>
                    <a:pt x="375" y="647"/>
                  </a:lnTo>
                  <a:lnTo>
                    <a:pt x="377" y="648"/>
                  </a:lnTo>
                  <a:lnTo>
                    <a:pt x="378" y="648"/>
                  </a:lnTo>
                  <a:lnTo>
                    <a:pt x="380" y="649"/>
                  </a:lnTo>
                  <a:lnTo>
                    <a:pt x="381" y="650"/>
                  </a:lnTo>
                  <a:lnTo>
                    <a:pt x="383" y="651"/>
                  </a:lnTo>
                  <a:lnTo>
                    <a:pt x="385" y="652"/>
                  </a:lnTo>
                  <a:lnTo>
                    <a:pt x="386" y="652"/>
                  </a:lnTo>
                  <a:lnTo>
                    <a:pt x="388" y="653"/>
                  </a:lnTo>
                  <a:lnTo>
                    <a:pt x="390" y="654"/>
                  </a:lnTo>
                  <a:lnTo>
                    <a:pt x="391" y="655"/>
                  </a:lnTo>
                  <a:lnTo>
                    <a:pt x="393" y="656"/>
                  </a:lnTo>
                  <a:lnTo>
                    <a:pt x="395" y="657"/>
                  </a:lnTo>
                  <a:lnTo>
                    <a:pt x="396" y="658"/>
                  </a:lnTo>
                  <a:lnTo>
                    <a:pt x="398" y="659"/>
                  </a:lnTo>
                  <a:lnTo>
                    <a:pt x="399" y="660"/>
                  </a:lnTo>
                  <a:lnTo>
                    <a:pt x="401" y="661"/>
                  </a:lnTo>
                  <a:lnTo>
                    <a:pt x="403" y="662"/>
                  </a:lnTo>
                  <a:lnTo>
                    <a:pt x="404" y="663"/>
                  </a:lnTo>
                  <a:lnTo>
                    <a:pt x="406" y="664"/>
                  </a:lnTo>
                  <a:lnTo>
                    <a:pt x="408" y="665"/>
                  </a:lnTo>
                  <a:lnTo>
                    <a:pt x="409" y="666"/>
                  </a:lnTo>
                  <a:lnTo>
                    <a:pt x="411" y="667"/>
                  </a:lnTo>
                  <a:lnTo>
                    <a:pt x="413" y="668"/>
                  </a:lnTo>
                  <a:lnTo>
                    <a:pt x="414" y="669"/>
                  </a:lnTo>
                  <a:lnTo>
                    <a:pt x="416" y="671"/>
                  </a:lnTo>
                  <a:lnTo>
                    <a:pt x="418" y="672"/>
                  </a:lnTo>
                  <a:lnTo>
                    <a:pt x="419" y="673"/>
                  </a:lnTo>
                  <a:lnTo>
                    <a:pt x="421" y="674"/>
                  </a:lnTo>
                  <a:lnTo>
                    <a:pt x="422" y="676"/>
                  </a:lnTo>
                  <a:lnTo>
                    <a:pt x="424" y="677"/>
                  </a:lnTo>
                  <a:lnTo>
                    <a:pt x="426" y="678"/>
                  </a:lnTo>
                  <a:lnTo>
                    <a:pt x="427" y="680"/>
                  </a:lnTo>
                  <a:lnTo>
                    <a:pt x="429" y="681"/>
                  </a:lnTo>
                  <a:lnTo>
                    <a:pt x="431" y="682"/>
                  </a:lnTo>
                  <a:lnTo>
                    <a:pt x="432" y="684"/>
                  </a:lnTo>
                  <a:lnTo>
                    <a:pt x="434" y="685"/>
                  </a:lnTo>
                  <a:lnTo>
                    <a:pt x="436" y="687"/>
                  </a:lnTo>
                  <a:lnTo>
                    <a:pt x="437" y="688"/>
                  </a:lnTo>
                  <a:lnTo>
                    <a:pt x="439" y="690"/>
                  </a:lnTo>
                  <a:lnTo>
                    <a:pt x="440" y="691"/>
                  </a:lnTo>
                  <a:lnTo>
                    <a:pt x="442" y="693"/>
                  </a:lnTo>
                  <a:lnTo>
                    <a:pt x="444" y="695"/>
                  </a:lnTo>
                  <a:lnTo>
                    <a:pt x="445" y="696"/>
                  </a:lnTo>
                  <a:lnTo>
                    <a:pt x="447" y="698"/>
                  </a:lnTo>
                  <a:lnTo>
                    <a:pt x="449" y="700"/>
                  </a:lnTo>
                  <a:lnTo>
                    <a:pt x="450" y="701"/>
                  </a:lnTo>
                  <a:lnTo>
                    <a:pt x="452" y="703"/>
                  </a:lnTo>
                  <a:lnTo>
                    <a:pt x="454" y="705"/>
                  </a:lnTo>
                  <a:lnTo>
                    <a:pt x="455" y="707"/>
                  </a:lnTo>
                  <a:lnTo>
                    <a:pt x="457" y="709"/>
                  </a:lnTo>
                  <a:lnTo>
                    <a:pt x="459" y="711"/>
                  </a:lnTo>
                  <a:lnTo>
                    <a:pt x="460" y="713"/>
                  </a:lnTo>
                  <a:lnTo>
                    <a:pt x="462" y="715"/>
                  </a:lnTo>
                  <a:lnTo>
                    <a:pt x="463" y="717"/>
                  </a:lnTo>
                  <a:lnTo>
                    <a:pt x="465" y="719"/>
                  </a:lnTo>
                  <a:lnTo>
                    <a:pt x="467" y="721"/>
                  </a:lnTo>
                  <a:lnTo>
                    <a:pt x="468" y="723"/>
                  </a:lnTo>
                  <a:lnTo>
                    <a:pt x="470" y="725"/>
                  </a:lnTo>
                  <a:lnTo>
                    <a:pt x="472" y="728"/>
                  </a:lnTo>
                  <a:lnTo>
                    <a:pt x="473" y="730"/>
                  </a:lnTo>
                  <a:lnTo>
                    <a:pt x="475" y="732"/>
                  </a:lnTo>
                  <a:lnTo>
                    <a:pt x="477" y="735"/>
                  </a:lnTo>
                  <a:lnTo>
                    <a:pt x="478" y="737"/>
                  </a:lnTo>
                  <a:lnTo>
                    <a:pt x="480" y="740"/>
                  </a:lnTo>
                  <a:lnTo>
                    <a:pt x="481" y="742"/>
                  </a:lnTo>
                  <a:lnTo>
                    <a:pt x="483" y="745"/>
                  </a:lnTo>
                  <a:lnTo>
                    <a:pt x="485" y="747"/>
                  </a:lnTo>
                  <a:lnTo>
                    <a:pt x="486" y="750"/>
                  </a:lnTo>
                  <a:lnTo>
                    <a:pt x="488" y="753"/>
                  </a:lnTo>
                  <a:lnTo>
                    <a:pt x="490" y="755"/>
                  </a:lnTo>
                  <a:lnTo>
                    <a:pt x="491" y="758"/>
                  </a:lnTo>
                  <a:lnTo>
                    <a:pt x="493" y="761"/>
                  </a:lnTo>
                  <a:lnTo>
                    <a:pt x="495" y="764"/>
                  </a:lnTo>
                  <a:lnTo>
                    <a:pt x="496" y="767"/>
                  </a:lnTo>
                  <a:lnTo>
                    <a:pt x="498" y="770"/>
                  </a:lnTo>
                  <a:lnTo>
                    <a:pt x="500" y="773"/>
                  </a:lnTo>
                  <a:lnTo>
                    <a:pt x="501" y="776"/>
                  </a:lnTo>
                  <a:lnTo>
                    <a:pt x="503" y="780"/>
                  </a:lnTo>
                  <a:lnTo>
                    <a:pt x="505" y="783"/>
                  </a:lnTo>
                  <a:lnTo>
                    <a:pt x="506" y="786"/>
                  </a:lnTo>
                  <a:lnTo>
                    <a:pt x="508" y="790"/>
                  </a:lnTo>
                  <a:lnTo>
                    <a:pt x="509" y="793"/>
                  </a:lnTo>
                  <a:lnTo>
                    <a:pt x="511" y="797"/>
                  </a:lnTo>
                  <a:lnTo>
                    <a:pt x="513" y="800"/>
                  </a:lnTo>
                  <a:lnTo>
                    <a:pt x="514" y="804"/>
                  </a:lnTo>
                  <a:lnTo>
                    <a:pt x="516" y="808"/>
                  </a:lnTo>
                  <a:lnTo>
                    <a:pt x="518" y="812"/>
                  </a:lnTo>
                  <a:lnTo>
                    <a:pt x="519" y="815"/>
                  </a:lnTo>
                  <a:lnTo>
                    <a:pt x="521" y="819"/>
                  </a:lnTo>
                  <a:lnTo>
                    <a:pt x="523" y="823"/>
                  </a:lnTo>
                  <a:lnTo>
                    <a:pt x="524" y="828"/>
                  </a:lnTo>
                  <a:lnTo>
                    <a:pt x="526" y="832"/>
                  </a:lnTo>
                  <a:lnTo>
                    <a:pt x="527" y="836"/>
                  </a:lnTo>
                  <a:lnTo>
                    <a:pt x="529" y="840"/>
                  </a:lnTo>
                  <a:lnTo>
                    <a:pt x="531" y="845"/>
                  </a:lnTo>
                  <a:lnTo>
                    <a:pt x="532" y="849"/>
                  </a:lnTo>
                  <a:lnTo>
                    <a:pt x="534" y="854"/>
                  </a:lnTo>
                  <a:lnTo>
                    <a:pt x="536" y="859"/>
                  </a:lnTo>
                  <a:lnTo>
                    <a:pt x="537" y="863"/>
                  </a:lnTo>
                  <a:lnTo>
                    <a:pt x="539" y="869"/>
                  </a:lnTo>
                  <a:lnTo>
                    <a:pt x="541" y="873"/>
                  </a:lnTo>
                  <a:lnTo>
                    <a:pt x="542" y="878"/>
                  </a:lnTo>
                  <a:lnTo>
                    <a:pt x="544" y="884"/>
                  </a:lnTo>
                  <a:lnTo>
                    <a:pt x="546" y="889"/>
                  </a:lnTo>
                  <a:lnTo>
                    <a:pt x="547" y="894"/>
                  </a:lnTo>
                  <a:lnTo>
                    <a:pt x="549" y="900"/>
                  </a:lnTo>
                  <a:lnTo>
                    <a:pt x="550" y="905"/>
                  </a:lnTo>
                  <a:lnTo>
                    <a:pt x="552" y="911"/>
                  </a:lnTo>
                  <a:lnTo>
                    <a:pt x="554" y="917"/>
                  </a:lnTo>
                  <a:lnTo>
                    <a:pt x="555" y="923"/>
                  </a:lnTo>
                  <a:lnTo>
                    <a:pt x="557" y="929"/>
                  </a:lnTo>
                  <a:lnTo>
                    <a:pt x="559" y="935"/>
                  </a:lnTo>
                  <a:lnTo>
                    <a:pt x="560" y="941"/>
                  </a:lnTo>
                  <a:lnTo>
                    <a:pt x="562" y="948"/>
                  </a:lnTo>
                  <a:lnTo>
                    <a:pt x="564" y="954"/>
                  </a:lnTo>
                  <a:lnTo>
                    <a:pt x="565" y="961"/>
                  </a:lnTo>
                  <a:lnTo>
                    <a:pt x="567" y="968"/>
                  </a:lnTo>
                  <a:lnTo>
                    <a:pt x="568" y="974"/>
                  </a:lnTo>
                  <a:lnTo>
                    <a:pt x="570" y="981"/>
                  </a:lnTo>
                  <a:lnTo>
                    <a:pt x="572" y="989"/>
                  </a:lnTo>
                  <a:lnTo>
                    <a:pt x="573" y="996"/>
                  </a:lnTo>
                  <a:lnTo>
                    <a:pt x="575" y="1003"/>
                  </a:lnTo>
                  <a:lnTo>
                    <a:pt x="577" y="1011"/>
                  </a:lnTo>
                  <a:lnTo>
                    <a:pt x="578" y="1018"/>
                  </a:lnTo>
                  <a:lnTo>
                    <a:pt x="580" y="1025"/>
                  </a:lnTo>
                  <a:lnTo>
                    <a:pt x="582" y="1032"/>
                  </a:lnTo>
                  <a:lnTo>
                    <a:pt x="583" y="1039"/>
                  </a:lnTo>
                  <a:lnTo>
                    <a:pt x="585" y="1046"/>
                  </a:lnTo>
                  <a:lnTo>
                    <a:pt x="587" y="1053"/>
                  </a:lnTo>
                  <a:lnTo>
                    <a:pt x="588" y="1060"/>
                  </a:lnTo>
                  <a:lnTo>
                    <a:pt x="590" y="1066"/>
                  </a:lnTo>
                  <a:lnTo>
                    <a:pt x="591" y="1073"/>
                  </a:lnTo>
                  <a:lnTo>
                    <a:pt x="593" y="1079"/>
                  </a:lnTo>
                  <a:lnTo>
                    <a:pt x="595" y="1085"/>
                  </a:lnTo>
                  <a:lnTo>
                    <a:pt x="596" y="1091"/>
                  </a:lnTo>
                  <a:lnTo>
                    <a:pt x="598" y="1097"/>
                  </a:lnTo>
                  <a:lnTo>
                    <a:pt x="600" y="1103"/>
                  </a:lnTo>
                  <a:lnTo>
                    <a:pt x="601" y="1108"/>
                  </a:lnTo>
                  <a:lnTo>
                    <a:pt x="603" y="1114"/>
                  </a:lnTo>
                  <a:lnTo>
                    <a:pt x="605" y="1119"/>
                  </a:lnTo>
                  <a:lnTo>
                    <a:pt x="606" y="1125"/>
                  </a:lnTo>
                  <a:lnTo>
                    <a:pt x="608" y="1130"/>
                  </a:lnTo>
                  <a:lnTo>
                    <a:pt x="609" y="1135"/>
                  </a:lnTo>
                  <a:lnTo>
                    <a:pt x="611" y="1140"/>
                  </a:lnTo>
                  <a:lnTo>
                    <a:pt x="613" y="1144"/>
                  </a:lnTo>
                  <a:lnTo>
                    <a:pt x="614" y="1149"/>
                  </a:lnTo>
                  <a:lnTo>
                    <a:pt x="616" y="1153"/>
                  </a:lnTo>
                  <a:lnTo>
                    <a:pt x="618" y="1158"/>
                  </a:lnTo>
                  <a:lnTo>
                    <a:pt x="619" y="1162"/>
                  </a:lnTo>
                  <a:lnTo>
                    <a:pt x="621" y="1166"/>
                  </a:lnTo>
                  <a:lnTo>
                    <a:pt x="623" y="1169"/>
                  </a:lnTo>
                  <a:lnTo>
                    <a:pt x="624" y="1173"/>
                  </a:lnTo>
                  <a:lnTo>
                    <a:pt x="626" y="1177"/>
                  </a:lnTo>
                  <a:lnTo>
                    <a:pt x="628" y="1180"/>
                  </a:lnTo>
                  <a:lnTo>
                    <a:pt x="629" y="1183"/>
                  </a:lnTo>
                  <a:lnTo>
                    <a:pt x="631" y="1186"/>
                  </a:lnTo>
                  <a:lnTo>
                    <a:pt x="632" y="1189"/>
                  </a:lnTo>
                  <a:lnTo>
                    <a:pt x="634" y="1192"/>
                  </a:lnTo>
                  <a:lnTo>
                    <a:pt x="636" y="1195"/>
                  </a:lnTo>
                  <a:lnTo>
                    <a:pt x="637" y="1197"/>
                  </a:lnTo>
                  <a:lnTo>
                    <a:pt x="639" y="1200"/>
                  </a:lnTo>
                  <a:lnTo>
                    <a:pt x="641" y="1202"/>
                  </a:lnTo>
                  <a:lnTo>
                    <a:pt x="642" y="1204"/>
                  </a:lnTo>
                  <a:lnTo>
                    <a:pt x="644" y="1206"/>
                  </a:lnTo>
                  <a:lnTo>
                    <a:pt x="646" y="1207"/>
                  </a:lnTo>
                  <a:lnTo>
                    <a:pt x="647" y="1209"/>
                  </a:lnTo>
                  <a:lnTo>
                    <a:pt x="649" y="1210"/>
                  </a:lnTo>
                  <a:lnTo>
                    <a:pt x="650" y="1211"/>
                  </a:lnTo>
                  <a:lnTo>
                    <a:pt x="652" y="1212"/>
                  </a:lnTo>
                  <a:lnTo>
                    <a:pt x="654" y="1213"/>
                  </a:lnTo>
                  <a:lnTo>
                    <a:pt x="656" y="1214"/>
                  </a:lnTo>
                  <a:lnTo>
                    <a:pt x="657" y="1215"/>
                  </a:lnTo>
                  <a:lnTo>
                    <a:pt x="659" y="1215"/>
                  </a:lnTo>
                  <a:lnTo>
                    <a:pt x="660" y="1216"/>
                  </a:lnTo>
                  <a:lnTo>
                    <a:pt x="662" y="1216"/>
                  </a:lnTo>
                  <a:lnTo>
                    <a:pt x="664" y="1216"/>
                  </a:lnTo>
                  <a:lnTo>
                    <a:pt x="665" y="1215"/>
                  </a:lnTo>
                  <a:lnTo>
                    <a:pt x="667" y="1215"/>
                  </a:lnTo>
                  <a:lnTo>
                    <a:pt x="669" y="1214"/>
                  </a:lnTo>
                  <a:lnTo>
                    <a:pt x="670" y="1214"/>
                  </a:lnTo>
                  <a:lnTo>
                    <a:pt x="672" y="1213"/>
                  </a:lnTo>
                  <a:lnTo>
                    <a:pt x="674" y="1212"/>
                  </a:lnTo>
                  <a:lnTo>
                    <a:pt x="675" y="1211"/>
                  </a:lnTo>
                  <a:lnTo>
                    <a:pt x="677" y="1209"/>
                  </a:lnTo>
                  <a:lnTo>
                    <a:pt x="678" y="1208"/>
                  </a:lnTo>
                  <a:lnTo>
                    <a:pt x="680" y="1206"/>
                  </a:lnTo>
                  <a:lnTo>
                    <a:pt x="682" y="1204"/>
                  </a:lnTo>
                  <a:lnTo>
                    <a:pt x="683" y="1202"/>
                  </a:lnTo>
                  <a:lnTo>
                    <a:pt x="685" y="1200"/>
                  </a:lnTo>
                  <a:lnTo>
                    <a:pt x="687" y="1198"/>
                  </a:lnTo>
                  <a:lnTo>
                    <a:pt x="688" y="1196"/>
                  </a:lnTo>
                  <a:lnTo>
                    <a:pt x="690" y="1193"/>
                  </a:lnTo>
                  <a:lnTo>
                    <a:pt x="692" y="1190"/>
                  </a:lnTo>
                  <a:lnTo>
                    <a:pt x="693" y="1187"/>
                  </a:lnTo>
                  <a:lnTo>
                    <a:pt x="695" y="1184"/>
                  </a:lnTo>
                  <a:lnTo>
                    <a:pt x="697" y="1181"/>
                  </a:lnTo>
                  <a:lnTo>
                    <a:pt x="698" y="1178"/>
                  </a:lnTo>
                  <a:lnTo>
                    <a:pt x="700" y="1174"/>
                  </a:lnTo>
                  <a:lnTo>
                    <a:pt x="701" y="1171"/>
                  </a:lnTo>
                  <a:lnTo>
                    <a:pt x="703" y="1167"/>
                  </a:lnTo>
                  <a:lnTo>
                    <a:pt x="705" y="1163"/>
                  </a:lnTo>
                  <a:lnTo>
                    <a:pt x="706" y="1159"/>
                  </a:lnTo>
                  <a:lnTo>
                    <a:pt x="708" y="1155"/>
                  </a:lnTo>
                  <a:lnTo>
                    <a:pt x="710" y="1150"/>
                  </a:lnTo>
                  <a:lnTo>
                    <a:pt x="711" y="1146"/>
                  </a:lnTo>
                  <a:lnTo>
                    <a:pt x="713" y="1141"/>
                  </a:lnTo>
                  <a:lnTo>
                    <a:pt x="715" y="1136"/>
                  </a:lnTo>
                  <a:lnTo>
                    <a:pt x="716" y="1131"/>
                  </a:lnTo>
                  <a:lnTo>
                    <a:pt x="718" y="1126"/>
                  </a:lnTo>
                  <a:lnTo>
                    <a:pt x="719" y="1121"/>
                  </a:lnTo>
                  <a:lnTo>
                    <a:pt x="721" y="1116"/>
                  </a:lnTo>
                  <a:lnTo>
                    <a:pt x="723" y="1110"/>
                  </a:lnTo>
                  <a:lnTo>
                    <a:pt x="724" y="1105"/>
                  </a:lnTo>
                  <a:lnTo>
                    <a:pt x="726" y="1099"/>
                  </a:lnTo>
                  <a:lnTo>
                    <a:pt x="728" y="1093"/>
                  </a:lnTo>
                  <a:lnTo>
                    <a:pt x="729" y="1087"/>
                  </a:lnTo>
                  <a:lnTo>
                    <a:pt x="731" y="1081"/>
                  </a:lnTo>
                  <a:lnTo>
                    <a:pt x="733" y="1075"/>
                  </a:lnTo>
                  <a:lnTo>
                    <a:pt x="734" y="1068"/>
                  </a:lnTo>
                  <a:lnTo>
                    <a:pt x="736" y="1062"/>
                  </a:lnTo>
                  <a:lnTo>
                    <a:pt x="738" y="1055"/>
                  </a:lnTo>
                  <a:lnTo>
                    <a:pt x="739" y="1048"/>
                  </a:lnTo>
                  <a:lnTo>
                    <a:pt x="741" y="1042"/>
                  </a:lnTo>
                  <a:lnTo>
                    <a:pt x="742" y="1035"/>
                  </a:lnTo>
                  <a:lnTo>
                    <a:pt x="744" y="1028"/>
                  </a:lnTo>
                  <a:lnTo>
                    <a:pt x="746" y="1020"/>
                  </a:lnTo>
                  <a:lnTo>
                    <a:pt x="747" y="1013"/>
                  </a:lnTo>
                  <a:lnTo>
                    <a:pt x="749" y="1006"/>
                  </a:lnTo>
                  <a:lnTo>
                    <a:pt x="751" y="998"/>
                  </a:lnTo>
                  <a:lnTo>
                    <a:pt x="752" y="991"/>
                  </a:lnTo>
                  <a:lnTo>
                    <a:pt x="754" y="983"/>
                  </a:lnTo>
                  <a:lnTo>
                    <a:pt x="756" y="975"/>
                  </a:lnTo>
                  <a:lnTo>
                    <a:pt x="757" y="967"/>
                  </a:lnTo>
                  <a:lnTo>
                    <a:pt x="759" y="959"/>
                  </a:lnTo>
                  <a:lnTo>
                    <a:pt x="760" y="951"/>
                  </a:lnTo>
                  <a:lnTo>
                    <a:pt x="762" y="943"/>
                  </a:lnTo>
                  <a:lnTo>
                    <a:pt x="764" y="935"/>
                  </a:lnTo>
                  <a:lnTo>
                    <a:pt x="766" y="926"/>
                  </a:lnTo>
                  <a:lnTo>
                    <a:pt x="767" y="918"/>
                  </a:lnTo>
                  <a:lnTo>
                    <a:pt x="769" y="909"/>
                  </a:lnTo>
                  <a:lnTo>
                    <a:pt x="770" y="901"/>
                  </a:lnTo>
                  <a:lnTo>
                    <a:pt x="772" y="892"/>
                  </a:lnTo>
                  <a:lnTo>
                    <a:pt x="774" y="883"/>
                  </a:lnTo>
                  <a:lnTo>
                    <a:pt x="775" y="874"/>
                  </a:lnTo>
                  <a:lnTo>
                    <a:pt x="777" y="865"/>
                  </a:lnTo>
                  <a:lnTo>
                    <a:pt x="779" y="857"/>
                  </a:lnTo>
                  <a:lnTo>
                    <a:pt x="780" y="848"/>
                  </a:lnTo>
                  <a:lnTo>
                    <a:pt x="782" y="838"/>
                  </a:lnTo>
                  <a:lnTo>
                    <a:pt x="784" y="829"/>
                  </a:lnTo>
                  <a:lnTo>
                    <a:pt x="785" y="820"/>
                  </a:lnTo>
                  <a:lnTo>
                    <a:pt x="787" y="811"/>
                  </a:lnTo>
                  <a:lnTo>
                    <a:pt x="788" y="801"/>
                  </a:lnTo>
                  <a:lnTo>
                    <a:pt x="790" y="792"/>
                  </a:lnTo>
                  <a:lnTo>
                    <a:pt x="792" y="783"/>
                  </a:lnTo>
                  <a:lnTo>
                    <a:pt x="793" y="773"/>
                  </a:lnTo>
                  <a:lnTo>
                    <a:pt x="795" y="764"/>
                  </a:lnTo>
                  <a:lnTo>
                    <a:pt x="797" y="754"/>
                  </a:lnTo>
                  <a:lnTo>
                    <a:pt x="798" y="745"/>
                  </a:lnTo>
                  <a:lnTo>
                    <a:pt x="800" y="735"/>
                  </a:lnTo>
                  <a:lnTo>
                    <a:pt x="802" y="725"/>
                  </a:lnTo>
                  <a:lnTo>
                    <a:pt x="803" y="716"/>
                  </a:lnTo>
                  <a:lnTo>
                    <a:pt x="805" y="706"/>
                  </a:lnTo>
                  <a:lnTo>
                    <a:pt x="807" y="696"/>
                  </a:lnTo>
                  <a:lnTo>
                    <a:pt x="808" y="686"/>
                  </a:lnTo>
                  <a:lnTo>
                    <a:pt x="810" y="677"/>
                  </a:lnTo>
                  <a:lnTo>
                    <a:pt x="811" y="667"/>
                  </a:lnTo>
                  <a:lnTo>
                    <a:pt x="813" y="657"/>
                  </a:lnTo>
                  <a:lnTo>
                    <a:pt x="815" y="647"/>
                  </a:lnTo>
                  <a:lnTo>
                    <a:pt x="816" y="637"/>
                  </a:lnTo>
                  <a:lnTo>
                    <a:pt x="818" y="627"/>
                  </a:lnTo>
                  <a:lnTo>
                    <a:pt x="820" y="618"/>
                  </a:lnTo>
                  <a:lnTo>
                    <a:pt x="821" y="608"/>
                  </a:lnTo>
                  <a:lnTo>
                    <a:pt x="823" y="598"/>
                  </a:lnTo>
                  <a:lnTo>
                    <a:pt x="825" y="588"/>
                  </a:lnTo>
                  <a:lnTo>
                    <a:pt x="826" y="578"/>
                  </a:lnTo>
                  <a:lnTo>
                    <a:pt x="828" y="568"/>
                  </a:lnTo>
                  <a:lnTo>
                    <a:pt x="829" y="559"/>
                  </a:lnTo>
                  <a:lnTo>
                    <a:pt x="831" y="549"/>
                  </a:lnTo>
                  <a:lnTo>
                    <a:pt x="833" y="539"/>
                  </a:lnTo>
                  <a:lnTo>
                    <a:pt x="834" y="529"/>
                  </a:lnTo>
                  <a:lnTo>
                    <a:pt x="836" y="519"/>
                  </a:lnTo>
                  <a:lnTo>
                    <a:pt x="838" y="509"/>
                  </a:lnTo>
                  <a:lnTo>
                    <a:pt x="839" y="500"/>
                  </a:lnTo>
                  <a:lnTo>
                    <a:pt x="841" y="490"/>
                  </a:lnTo>
                  <a:lnTo>
                    <a:pt x="843" y="481"/>
                  </a:lnTo>
                  <a:lnTo>
                    <a:pt x="844" y="471"/>
                  </a:lnTo>
                  <a:lnTo>
                    <a:pt x="846" y="461"/>
                  </a:lnTo>
                  <a:lnTo>
                    <a:pt x="848" y="452"/>
                  </a:lnTo>
                  <a:lnTo>
                    <a:pt x="849" y="442"/>
                  </a:lnTo>
                  <a:lnTo>
                    <a:pt x="851" y="433"/>
                  </a:lnTo>
                  <a:lnTo>
                    <a:pt x="852" y="423"/>
                  </a:lnTo>
                  <a:lnTo>
                    <a:pt x="854" y="414"/>
                  </a:lnTo>
                  <a:lnTo>
                    <a:pt x="856" y="405"/>
                  </a:lnTo>
                  <a:lnTo>
                    <a:pt x="857" y="395"/>
                  </a:lnTo>
                  <a:lnTo>
                    <a:pt x="859" y="386"/>
                  </a:lnTo>
                  <a:lnTo>
                    <a:pt x="861" y="377"/>
                  </a:lnTo>
                  <a:lnTo>
                    <a:pt x="862" y="368"/>
                  </a:lnTo>
                  <a:lnTo>
                    <a:pt x="864" y="359"/>
                  </a:lnTo>
                  <a:lnTo>
                    <a:pt x="866" y="350"/>
                  </a:lnTo>
                  <a:lnTo>
                    <a:pt x="867" y="341"/>
                  </a:lnTo>
                  <a:lnTo>
                    <a:pt x="869" y="332"/>
                  </a:lnTo>
                  <a:lnTo>
                    <a:pt x="870" y="323"/>
                  </a:lnTo>
                  <a:lnTo>
                    <a:pt x="872" y="315"/>
                  </a:lnTo>
                  <a:lnTo>
                    <a:pt x="874" y="306"/>
                  </a:lnTo>
                  <a:lnTo>
                    <a:pt x="876" y="298"/>
                  </a:lnTo>
                  <a:lnTo>
                    <a:pt x="877" y="289"/>
                  </a:lnTo>
                  <a:lnTo>
                    <a:pt x="879" y="281"/>
                  </a:lnTo>
                  <a:lnTo>
                    <a:pt x="880" y="273"/>
                  </a:lnTo>
                  <a:lnTo>
                    <a:pt x="882" y="264"/>
                  </a:lnTo>
                  <a:lnTo>
                    <a:pt x="884" y="256"/>
                  </a:lnTo>
                  <a:lnTo>
                    <a:pt x="885" y="248"/>
                  </a:lnTo>
                  <a:lnTo>
                    <a:pt x="887" y="240"/>
                  </a:lnTo>
                  <a:lnTo>
                    <a:pt x="889" y="233"/>
                  </a:lnTo>
                  <a:lnTo>
                    <a:pt x="890" y="225"/>
                  </a:lnTo>
                  <a:lnTo>
                    <a:pt x="892" y="217"/>
                  </a:lnTo>
                  <a:lnTo>
                    <a:pt x="894" y="210"/>
                  </a:lnTo>
                  <a:lnTo>
                    <a:pt x="895" y="202"/>
                  </a:lnTo>
                  <a:lnTo>
                    <a:pt x="897" y="195"/>
                  </a:lnTo>
                  <a:lnTo>
                    <a:pt x="898" y="188"/>
                  </a:lnTo>
                  <a:lnTo>
                    <a:pt x="900" y="181"/>
                  </a:lnTo>
                  <a:lnTo>
                    <a:pt x="902" y="174"/>
                  </a:lnTo>
                  <a:lnTo>
                    <a:pt x="903" y="167"/>
                  </a:lnTo>
                  <a:lnTo>
                    <a:pt x="905" y="160"/>
                  </a:lnTo>
                  <a:lnTo>
                    <a:pt x="907" y="154"/>
                  </a:lnTo>
                  <a:lnTo>
                    <a:pt x="908" y="147"/>
                  </a:lnTo>
                  <a:lnTo>
                    <a:pt x="910" y="141"/>
                  </a:lnTo>
                  <a:lnTo>
                    <a:pt x="911" y="135"/>
                  </a:lnTo>
                  <a:lnTo>
                    <a:pt x="913" y="128"/>
                  </a:lnTo>
                  <a:lnTo>
                    <a:pt x="915" y="122"/>
                  </a:lnTo>
                  <a:lnTo>
                    <a:pt x="917" y="117"/>
                  </a:lnTo>
                  <a:lnTo>
                    <a:pt x="918" y="111"/>
                  </a:lnTo>
                  <a:lnTo>
                    <a:pt x="920" y="105"/>
                  </a:lnTo>
                  <a:lnTo>
                    <a:pt x="921" y="100"/>
                  </a:lnTo>
                  <a:lnTo>
                    <a:pt x="923" y="94"/>
                  </a:lnTo>
                  <a:lnTo>
                    <a:pt x="925" y="89"/>
                  </a:lnTo>
                  <a:lnTo>
                    <a:pt x="926" y="84"/>
                  </a:lnTo>
                  <a:lnTo>
                    <a:pt x="928" y="79"/>
                  </a:lnTo>
                  <a:lnTo>
                    <a:pt x="930" y="74"/>
                  </a:lnTo>
                  <a:lnTo>
                    <a:pt x="931" y="70"/>
                  </a:lnTo>
                  <a:lnTo>
                    <a:pt x="933" y="65"/>
                  </a:lnTo>
                  <a:lnTo>
                    <a:pt x="935" y="61"/>
                  </a:lnTo>
                  <a:lnTo>
                    <a:pt x="936" y="57"/>
                  </a:lnTo>
                  <a:lnTo>
                    <a:pt x="938" y="52"/>
                  </a:lnTo>
                  <a:lnTo>
                    <a:pt x="939" y="48"/>
                  </a:lnTo>
                  <a:lnTo>
                    <a:pt x="941" y="45"/>
                  </a:lnTo>
                  <a:lnTo>
                    <a:pt x="943" y="41"/>
                  </a:lnTo>
                  <a:lnTo>
                    <a:pt x="944" y="38"/>
                  </a:lnTo>
                  <a:lnTo>
                    <a:pt x="946" y="34"/>
                  </a:lnTo>
                  <a:lnTo>
                    <a:pt x="948" y="31"/>
                  </a:lnTo>
                  <a:lnTo>
                    <a:pt x="949" y="28"/>
                  </a:lnTo>
                  <a:lnTo>
                    <a:pt x="951" y="25"/>
                  </a:lnTo>
                  <a:lnTo>
                    <a:pt x="953" y="22"/>
                  </a:lnTo>
                  <a:lnTo>
                    <a:pt x="954" y="20"/>
                  </a:lnTo>
                  <a:lnTo>
                    <a:pt x="956" y="17"/>
                  </a:lnTo>
                  <a:lnTo>
                    <a:pt x="958" y="15"/>
                  </a:lnTo>
                  <a:lnTo>
                    <a:pt x="959" y="13"/>
                  </a:lnTo>
                  <a:lnTo>
                    <a:pt x="961" y="11"/>
                  </a:lnTo>
                  <a:lnTo>
                    <a:pt x="962" y="9"/>
                  </a:lnTo>
                  <a:lnTo>
                    <a:pt x="964" y="7"/>
                  </a:lnTo>
                  <a:lnTo>
                    <a:pt x="966" y="6"/>
                  </a:lnTo>
                  <a:lnTo>
                    <a:pt x="967" y="5"/>
                  </a:lnTo>
                  <a:lnTo>
                    <a:pt x="969" y="4"/>
                  </a:lnTo>
                  <a:lnTo>
                    <a:pt x="971" y="3"/>
                  </a:lnTo>
                  <a:lnTo>
                    <a:pt x="972" y="2"/>
                  </a:lnTo>
                  <a:lnTo>
                    <a:pt x="974" y="1"/>
                  </a:lnTo>
                  <a:lnTo>
                    <a:pt x="976" y="0"/>
                  </a:lnTo>
                  <a:lnTo>
                    <a:pt x="977" y="0"/>
                  </a:lnTo>
                  <a:lnTo>
                    <a:pt x="979" y="0"/>
                  </a:lnTo>
                  <a:lnTo>
                    <a:pt x="980" y="0"/>
                  </a:lnTo>
                  <a:lnTo>
                    <a:pt x="982" y="0"/>
                  </a:lnTo>
                  <a:lnTo>
                    <a:pt x="984" y="0"/>
                  </a:lnTo>
                  <a:lnTo>
                    <a:pt x="985" y="1"/>
                  </a:lnTo>
                  <a:lnTo>
                    <a:pt x="987" y="1"/>
                  </a:lnTo>
                  <a:lnTo>
                    <a:pt x="989" y="2"/>
                  </a:lnTo>
                  <a:lnTo>
                    <a:pt x="990" y="3"/>
                  </a:lnTo>
                  <a:lnTo>
                    <a:pt x="992" y="4"/>
                  </a:lnTo>
                  <a:lnTo>
                    <a:pt x="994" y="5"/>
                  </a:lnTo>
                  <a:lnTo>
                    <a:pt x="995" y="6"/>
                  </a:lnTo>
                  <a:lnTo>
                    <a:pt x="997" y="8"/>
                  </a:lnTo>
                  <a:lnTo>
                    <a:pt x="999" y="10"/>
                  </a:lnTo>
                  <a:lnTo>
                    <a:pt x="1000" y="12"/>
                  </a:lnTo>
                  <a:lnTo>
                    <a:pt x="1002" y="14"/>
                  </a:lnTo>
                  <a:lnTo>
                    <a:pt x="1003" y="16"/>
                  </a:lnTo>
                  <a:lnTo>
                    <a:pt x="1005" y="18"/>
                  </a:lnTo>
                  <a:lnTo>
                    <a:pt x="1007" y="21"/>
                  </a:lnTo>
                  <a:lnTo>
                    <a:pt x="1008" y="23"/>
                  </a:lnTo>
                  <a:lnTo>
                    <a:pt x="1010" y="26"/>
                  </a:lnTo>
                  <a:lnTo>
                    <a:pt x="1012" y="29"/>
                  </a:lnTo>
                  <a:lnTo>
                    <a:pt x="1013" y="32"/>
                  </a:lnTo>
                  <a:lnTo>
                    <a:pt x="1015" y="35"/>
                  </a:lnTo>
                  <a:lnTo>
                    <a:pt x="1017" y="39"/>
                  </a:lnTo>
                  <a:lnTo>
                    <a:pt x="1018" y="42"/>
                  </a:lnTo>
                  <a:lnTo>
                    <a:pt x="1020" y="46"/>
                  </a:lnTo>
                  <a:lnTo>
                    <a:pt x="1021" y="50"/>
                  </a:lnTo>
                  <a:lnTo>
                    <a:pt x="1023" y="54"/>
                  </a:lnTo>
                  <a:lnTo>
                    <a:pt x="1025" y="58"/>
                  </a:lnTo>
                  <a:lnTo>
                    <a:pt x="1026" y="62"/>
                  </a:lnTo>
                  <a:lnTo>
                    <a:pt x="1028" y="67"/>
                  </a:lnTo>
                  <a:lnTo>
                    <a:pt x="1030" y="71"/>
                  </a:lnTo>
                  <a:lnTo>
                    <a:pt x="1031" y="76"/>
                  </a:lnTo>
                  <a:lnTo>
                    <a:pt x="1033" y="81"/>
                  </a:lnTo>
                  <a:lnTo>
                    <a:pt x="1035" y="86"/>
                  </a:lnTo>
                  <a:lnTo>
                    <a:pt x="1036" y="91"/>
                  </a:lnTo>
                  <a:lnTo>
                    <a:pt x="1038" y="96"/>
                  </a:lnTo>
                  <a:lnTo>
                    <a:pt x="1040" y="101"/>
                  </a:lnTo>
                  <a:lnTo>
                    <a:pt x="1041" y="107"/>
                  </a:lnTo>
                  <a:lnTo>
                    <a:pt x="1043" y="113"/>
                  </a:lnTo>
                  <a:lnTo>
                    <a:pt x="1045" y="118"/>
                  </a:lnTo>
                  <a:lnTo>
                    <a:pt x="1046" y="124"/>
                  </a:lnTo>
                  <a:lnTo>
                    <a:pt x="1048" y="130"/>
                  </a:lnTo>
                  <a:lnTo>
                    <a:pt x="1049" y="137"/>
                  </a:lnTo>
                  <a:lnTo>
                    <a:pt x="1051" y="143"/>
                  </a:lnTo>
                  <a:lnTo>
                    <a:pt x="1053" y="149"/>
                  </a:lnTo>
                  <a:lnTo>
                    <a:pt x="1054" y="156"/>
                  </a:lnTo>
                  <a:lnTo>
                    <a:pt x="1056" y="162"/>
                  </a:lnTo>
                  <a:lnTo>
                    <a:pt x="1058" y="169"/>
                  </a:lnTo>
                  <a:lnTo>
                    <a:pt x="1059" y="176"/>
                  </a:lnTo>
                  <a:lnTo>
                    <a:pt x="1061" y="183"/>
                  </a:lnTo>
                  <a:lnTo>
                    <a:pt x="1063" y="190"/>
                  </a:lnTo>
                  <a:lnTo>
                    <a:pt x="1064" y="197"/>
                  </a:lnTo>
                  <a:lnTo>
                    <a:pt x="1066" y="205"/>
                  </a:lnTo>
                  <a:lnTo>
                    <a:pt x="1067" y="212"/>
                  </a:lnTo>
                  <a:lnTo>
                    <a:pt x="1069" y="220"/>
                  </a:lnTo>
                  <a:lnTo>
                    <a:pt x="1071" y="227"/>
                  </a:lnTo>
                  <a:lnTo>
                    <a:pt x="1072" y="234"/>
                  </a:lnTo>
                  <a:lnTo>
                    <a:pt x="1074" y="241"/>
                  </a:lnTo>
                  <a:lnTo>
                    <a:pt x="1076" y="248"/>
                  </a:lnTo>
                  <a:lnTo>
                    <a:pt x="1077" y="255"/>
                  </a:lnTo>
                  <a:lnTo>
                    <a:pt x="1079" y="261"/>
                  </a:lnTo>
                  <a:lnTo>
                    <a:pt x="1081" y="268"/>
                  </a:lnTo>
                  <a:lnTo>
                    <a:pt x="1082" y="274"/>
                  </a:lnTo>
                  <a:lnTo>
                    <a:pt x="1084" y="280"/>
                  </a:lnTo>
                  <a:lnTo>
                    <a:pt x="1086" y="287"/>
                  </a:lnTo>
                  <a:lnTo>
                    <a:pt x="1087" y="293"/>
                  </a:lnTo>
                  <a:lnTo>
                    <a:pt x="1089" y="298"/>
                  </a:lnTo>
                  <a:lnTo>
                    <a:pt x="1090" y="304"/>
                  </a:lnTo>
                  <a:lnTo>
                    <a:pt x="1092" y="310"/>
                  </a:lnTo>
                  <a:lnTo>
                    <a:pt x="1094" y="316"/>
                  </a:lnTo>
                  <a:lnTo>
                    <a:pt x="1095" y="321"/>
                  </a:lnTo>
                  <a:lnTo>
                    <a:pt x="1097" y="326"/>
                  </a:lnTo>
                  <a:lnTo>
                    <a:pt x="1099" y="332"/>
                  </a:lnTo>
                  <a:lnTo>
                    <a:pt x="1100" y="337"/>
                  </a:lnTo>
                  <a:lnTo>
                    <a:pt x="1102" y="342"/>
                  </a:lnTo>
                  <a:lnTo>
                    <a:pt x="1104" y="347"/>
                  </a:lnTo>
                  <a:lnTo>
                    <a:pt x="1105" y="352"/>
                  </a:lnTo>
                  <a:lnTo>
                    <a:pt x="1107" y="357"/>
                  </a:lnTo>
                  <a:lnTo>
                    <a:pt x="1108" y="361"/>
                  </a:lnTo>
                  <a:lnTo>
                    <a:pt x="1110" y="366"/>
                  </a:lnTo>
                  <a:lnTo>
                    <a:pt x="1112" y="370"/>
                  </a:lnTo>
                  <a:lnTo>
                    <a:pt x="1113" y="375"/>
                  </a:lnTo>
                  <a:lnTo>
                    <a:pt x="1115" y="379"/>
                  </a:lnTo>
                  <a:lnTo>
                    <a:pt x="1117" y="384"/>
                  </a:lnTo>
                  <a:lnTo>
                    <a:pt x="1118" y="388"/>
                  </a:lnTo>
                  <a:lnTo>
                    <a:pt x="1120" y="392"/>
                  </a:lnTo>
                  <a:lnTo>
                    <a:pt x="1122" y="396"/>
                  </a:lnTo>
                  <a:lnTo>
                    <a:pt x="1123" y="400"/>
                  </a:lnTo>
                  <a:lnTo>
                    <a:pt x="1125" y="404"/>
                  </a:lnTo>
                  <a:lnTo>
                    <a:pt x="1127" y="408"/>
                  </a:lnTo>
                  <a:lnTo>
                    <a:pt x="1128" y="411"/>
                  </a:lnTo>
                  <a:lnTo>
                    <a:pt x="1130" y="415"/>
                  </a:lnTo>
                  <a:lnTo>
                    <a:pt x="1131" y="419"/>
                  </a:lnTo>
                  <a:lnTo>
                    <a:pt x="1133" y="422"/>
                  </a:lnTo>
                  <a:lnTo>
                    <a:pt x="1135" y="426"/>
                  </a:lnTo>
                  <a:lnTo>
                    <a:pt x="1136" y="429"/>
                  </a:lnTo>
                  <a:lnTo>
                    <a:pt x="1138" y="432"/>
                  </a:lnTo>
                  <a:lnTo>
                    <a:pt x="1140" y="436"/>
                  </a:lnTo>
                  <a:lnTo>
                    <a:pt x="1141" y="439"/>
                  </a:lnTo>
                  <a:lnTo>
                    <a:pt x="1143" y="442"/>
                  </a:lnTo>
                  <a:lnTo>
                    <a:pt x="1145" y="445"/>
                  </a:lnTo>
                  <a:lnTo>
                    <a:pt x="1146" y="448"/>
                  </a:lnTo>
                  <a:lnTo>
                    <a:pt x="1148" y="451"/>
                  </a:lnTo>
                  <a:lnTo>
                    <a:pt x="1149" y="454"/>
                  </a:lnTo>
                  <a:lnTo>
                    <a:pt x="1151" y="457"/>
                  </a:lnTo>
                  <a:lnTo>
                    <a:pt x="1153" y="460"/>
                  </a:lnTo>
                  <a:lnTo>
                    <a:pt x="1155" y="463"/>
                  </a:lnTo>
                  <a:lnTo>
                    <a:pt x="1156" y="465"/>
                  </a:lnTo>
                  <a:lnTo>
                    <a:pt x="1158" y="468"/>
                  </a:lnTo>
                  <a:lnTo>
                    <a:pt x="1159" y="471"/>
                  </a:lnTo>
                  <a:lnTo>
                    <a:pt x="1161" y="473"/>
                  </a:lnTo>
                  <a:lnTo>
                    <a:pt x="1163" y="476"/>
                  </a:lnTo>
                  <a:lnTo>
                    <a:pt x="1164" y="478"/>
                  </a:lnTo>
                  <a:lnTo>
                    <a:pt x="1166" y="481"/>
                  </a:lnTo>
                  <a:lnTo>
                    <a:pt x="1168" y="483"/>
                  </a:lnTo>
                  <a:lnTo>
                    <a:pt x="1169" y="485"/>
                  </a:lnTo>
                  <a:lnTo>
                    <a:pt x="1171" y="488"/>
                  </a:lnTo>
                  <a:lnTo>
                    <a:pt x="1173" y="490"/>
                  </a:lnTo>
                  <a:lnTo>
                    <a:pt x="1174" y="492"/>
                  </a:lnTo>
                  <a:lnTo>
                    <a:pt x="1176" y="494"/>
                  </a:lnTo>
                  <a:lnTo>
                    <a:pt x="1177" y="496"/>
                  </a:lnTo>
                  <a:lnTo>
                    <a:pt x="1179" y="498"/>
                  </a:lnTo>
                  <a:lnTo>
                    <a:pt x="1181" y="501"/>
                  </a:lnTo>
                  <a:lnTo>
                    <a:pt x="1182" y="503"/>
                  </a:lnTo>
                  <a:lnTo>
                    <a:pt x="1184" y="505"/>
                  </a:lnTo>
                  <a:lnTo>
                    <a:pt x="1186" y="507"/>
                  </a:lnTo>
                  <a:lnTo>
                    <a:pt x="1187" y="508"/>
                  </a:lnTo>
                  <a:lnTo>
                    <a:pt x="1189" y="510"/>
                  </a:lnTo>
                  <a:lnTo>
                    <a:pt x="1190" y="512"/>
                  </a:lnTo>
                  <a:lnTo>
                    <a:pt x="1192" y="514"/>
                  </a:lnTo>
                  <a:lnTo>
                    <a:pt x="1194" y="516"/>
                  </a:lnTo>
                  <a:lnTo>
                    <a:pt x="1196" y="517"/>
                  </a:lnTo>
                  <a:lnTo>
                    <a:pt x="1197" y="519"/>
                  </a:lnTo>
                  <a:lnTo>
                    <a:pt x="1199" y="521"/>
                  </a:lnTo>
                  <a:lnTo>
                    <a:pt x="1200" y="522"/>
                  </a:lnTo>
                  <a:lnTo>
                    <a:pt x="1202" y="524"/>
                  </a:lnTo>
                  <a:lnTo>
                    <a:pt x="1204" y="526"/>
                  </a:lnTo>
                  <a:lnTo>
                    <a:pt x="1205" y="527"/>
                  </a:lnTo>
                  <a:lnTo>
                    <a:pt x="1207" y="529"/>
                  </a:lnTo>
                  <a:lnTo>
                    <a:pt x="1209" y="530"/>
                  </a:lnTo>
                  <a:lnTo>
                    <a:pt x="1210" y="531"/>
                  </a:lnTo>
                  <a:lnTo>
                    <a:pt x="1212" y="533"/>
                  </a:lnTo>
                  <a:lnTo>
                    <a:pt x="1214" y="534"/>
                  </a:lnTo>
                  <a:lnTo>
                    <a:pt x="1215" y="536"/>
                  </a:lnTo>
                  <a:lnTo>
                    <a:pt x="1217" y="537"/>
                  </a:lnTo>
                  <a:lnTo>
                    <a:pt x="1218" y="538"/>
                  </a:lnTo>
                  <a:lnTo>
                    <a:pt x="1220" y="540"/>
                  </a:lnTo>
                  <a:lnTo>
                    <a:pt x="1222" y="541"/>
                  </a:lnTo>
                  <a:lnTo>
                    <a:pt x="1223" y="542"/>
                  </a:lnTo>
                  <a:lnTo>
                    <a:pt x="1225" y="543"/>
                  </a:lnTo>
                  <a:lnTo>
                    <a:pt x="1227" y="545"/>
                  </a:lnTo>
                  <a:lnTo>
                    <a:pt x="1228" y="546"/>
                  </a:lnTo>
                  <a:lnTo>
                    <a:pt x="1230" y="547"/>
                  </a:lnTo>
                  <a:lnTo>
                    <a:pt x="1232" y="548"/>
                  </a:lnTo>
                  <a:lnTo>
                    <a:pt x="1233" y="549"/>
                  </a:lnTo>
                  <a:lnTo>
                    <a:pt x="1235" y="550"/>
                  </a:lnTo>
                  <a:lnTo>
                    <a:pt x="1237" y="551"/>
                  </a:lnTo>
                  <a:lnTo>
                    <a:pt x="1238" y="552"/>
                  </a:lnTo>
                  <a:lnTo>
                    <a:pt x="1240" y="553"/>
                  </a:lnTo>
                  <a:lnTo>
                    <a:pt x="1241" y="554"/>
                  </a:lnTo>
                  <a:lnTo>
                    <a:pt x="1243" y="555"/>
                  </a:lnTo>
                  <a:lnTo>
                    <a:pt x="1245" y="556"/>
                  </a:lnTo>
                  <a:lnTo>
                    <a:pt x="1246" y="558"/>
                  </a:lnTo>
                  <a:lnTo>
                    <a:pt x="1248" y="558"/>
                  </a:lnTo>
                  <a:lnTo>
                    <a:pt x="1250" y="559"/>
                  </a:lnTo>
                  <a:lnTo>
                    <a:pt x="1251" y="560"/>
                  </a:lnTo>
                  <a:lnTo>
                    <a:pt x="1253" y="561"/>
                  </a:lnTo>
                  <a:lnTo>
                    <a:pt x="1255" y="562"/>
                  </a:lnTo>
                  <a:lnTo>
                    <a:pt x="1256" y="563"/>
                  </a:lnTo>
                  <a:lnTo>
                    <a:pt x="1258" y="564"/>
                  </a:lnTo>
                  <a:lnTo>
                    <a:pt x="1259" y="565"/>
                  </a:lnTo>
                  <a:lnTo>
                    <a:pt x="1261" y="565"/>
                  </a:lnTo>
                  <a:lnTo>
                    <a:pt x="1263" y="566"/>
                  </a:lnTo>
                  <a:lnTo>
                    <a:pt x="1264" y="567"/>
                  </a:lnTo>
                  <a:lnTo>
                    <a:pt x="1266" y="568"/>
                  </a:lnTo>
                  <a:lnTo>
                    <a:pt x="1268" y="568"/>
                  </a:lnTo>
                  <a:lnTo>
                    <a:pt x="1269" y="569"/>
                  </a:lnTo>
                  <a:lnTo>
                    <a:pt x="1271" y="570"/>
                  </a:lnTo>
                  <a:lnTo>
                    <a:pt x="1273" y="571"/>
                  </a:lnTo>
                  <a:lnTo>
                    <a:pt x="1274" y="571"/>
                  </a:lnTo>
                  <a:lnTo>
                    <a:pt x="1276" y="572"/>
                  </a:lnTo>
                  <a:lnTo>
                    <a:pt x="1278" y="573"/>
                  </a:lnTo>
                  <a:lnTo>
                    <a:pt x="1279" y="573"/>
                  </a:lnTo>
                  <a:lnTo>
                    <a:pt x="1281" y="574"/>
                  </a:lnTo>
                  <a:lnTo>
                    <a:pt x="1282" y="575"/>
                  </a:lnTo>
                  <a:lnTo>
                    <a:pt x="1284" y="575"/>
                  </a:lnTo>
                  <a:lnTo>
                    <a:pt x="1286" y="576"/>
                  </a:lnTo>
                  <a:lnTo>
                    <a:pt x="1287" y="576"/>
                  </a:lnTo>
                  <a:lnTo>
                    <a:pt x="1289" y="577"/>
                  </a:lnTo>
                  <a:lnTo>
                    <a:pt x="1291" y="578"/>
                  </a:lnTo>
                  <a:lnTo>
                    <a:pt x="1292" y="578"/>
                  </a:lnTo>
                  <a:lnTo>
                    <a:pt x="1294" y="579"/>
                  </a:lnTo>
                  <a:lnTo>
                    <a:pt x="1296" y="579"/>
                  </a:lnTo>
                  <a:lnTo>
                    <a:pt x="1297" y="580"/>
                  </a:lnTo>
                  <a:lnTo>
                    <a:pt x="1299" y="580"/>
                  </a:lnTo>
                  <a:lnTo>
                    <a:pt x="1300" y="581"/>
                  </a:lnTo>
                  <a:lnTo>
                    <a:pt x="1302" y="581"/>
                  </a:lnTo>
                  <a:lnTo>
                    <a:pt x="1304" y="582"/>
                  </a:lnTo>
                  <a:lnTo>
                    <a:pt x="1306" y="582"/>
                  </a:lnTo>
                  <a:lnTo>
                    <a:pt x="1307" y="583"/>
                  </a:lnTo>
                  <a:lnTo>
                    <a:pt x="1309" y="583"/>
                  </a:lnTo>
                  <a:lnTo>
                    <a:pt x="1310" y="584"/>
                  </a:lnTo>
                  <a:lnTo>
                    <a:pt x="1312" y="584"/>
                  </a:lnTo>
                  <a:lnTo>
                    <a:pt x="1314" y="585"/>
                  </a:lnTo>
                  <a:lnTo>
                    <a:pt x="1315" y="585"/>
                  </a:lnTo>
                  <a:lnTo>
                    <a:pt x="1317" y="585"/>
                  </a:lnTo>
                  <a:lnTo>
                    <a:pt x="1319" y="586"/>
                  </a:lnTo>
                  <a:lnTo>
                    <a:pt x="1320" y="586"/>
                  </a:lnTo>
                  <a:lnTo>
                    <a:pt x="1322" y="587"/>
                  </a:lnTo>
                  <a:lnTo>
                    <a:pt x="1324" y="587"/>
                  </a:lnTo>
                  <a:lnTo>
                    <a:pt x="1325" y="587"/>
                  </a:lnTo>
                  <a:lnTo>
                    <a:pt x="1327" y="588"/>
                  </a:lnTo>
                  <a:lnTo>
                    <a:pt x="1328" y="588"/>
                  </a:lnTo>
                  <a:lnTo>
                    <a:pt x="1330" y="589"/>
                  </a:lnTo>
                  <a:lnTo>
                    <a:pt x="1332" y="589"/>
                  </a:lnTo>
                  <a:lnTo>
                    <a:pt x="1333" y="589"/>
                  </a:lnTo>
                  <a:lnTo>
                    <a:pt x="1335" y="590"/>
                  </a:lnTo>
                  <a:lnTo>
                    <a:pt x="1337" y="590"/>
                  </a:lnTo>
                  <a:lnTo>
                    <a:pt x="1338" y="590"/>
                  </a:lnTo>
                  <a:lnTo>
                    <a:pt x="1340" y="591"/>
                  </a:lnTo>
                  <a:lnTo>
                    <a:pt x="1342" y="591"/>
                  </a:lnTo>
                  <a:lnTo>
                    <a:pt x="1343" y="591"/>
                  </a:lnTo>
                  <a:lnTo>
                    <a:pt x="1345" y="592"/>
                  </a:lnTo>
                  <a:lnTo>
                    <a:pt x="1347" y="592"/>
                  </a:lnTo>
                  <a:lnTo>
                    <a:pt x="1348" y="592"/>
                  </a:lnTo>
                  <a:lnTo>
                    <a:pt x="1350" y="592"/>
                  </a:lnTo>
                  <a:lnTo>
                    <a:pt x="1351" y="593"/>
                  </a:lnTo>
                  <a:lnTo>
                    <a:pt x="1353" y="593"/>
                  </a:lnTo>
                  <a:lnTo>
                    <a:pt x="1355" y="593"/>
                  </a:lnTo>
                  <a:lnTo>
                    <a:pt x="1356" y="593"/>
                  </a:lnTo>
                  <a:lnTo>
                    <a:pt x="1358" y="594"/>
                  </a:lnTo>
                  <a:lnTo>
                    <a:pt x="1360" y="594"/>
                  </a:lnTo>
                  <a:lnTo>
                    <a:pt x="1361" y="594"/>
                  </a:lnTo>
                  <a:lnTo>
                    <a:pt x="1363" y="595"/>
                  </a:lnTo>
                  <a:lnTo>
                    <a:pt x="1365" y="595"/>
                  </a:lnTo>
                  <a:lnTo>
                    <a:pt x="1366" y="595"/>
                  </a:lnTo>
                  <a:lnTo>
                    <a:pt x="1368" y="595"/>
                  </a:lnTo>
                  <a:lnTo>
                    <a:pt x="1369" y="595"/>
                  </a:lnTo>
                  <a:lnTo>
                    <a:pt x="1371" y="596"/>
                  </a:lnTo>
                  <a:lnTo>
                    <a:pt x="1373" y="596"/>
                  </a:lnTo>
                  <a:lnTo>
                    <a:pt x="1374" y="596"/>
                  </a:lnTo>
                  <a:lnTo>
                    <a:pt x="1376" y="597"/>
                  </a:lnTo>
                  <a:lnTo>
                    <a:pt x="1378" y="597"/>
                  </a:lnTo>
                  <a:lnTo>
                    <a:pt x="1379" y="597"/>
                  </a:lnTo>
                  <a:lnTo>
                    <a:pt x="1381" y="597"/>
                  </a:lnTo>
                  <a:lnTo>
                    <a:pt x="1383" y="597"/>
                  </a:lnTo>
                  <a:lnTo>
                    <a:pt x="1384" y="598"/>
                  </a:lnTo>
                  <a:lnTo>
                    <a:pt x="1386" y="598"/>
                  </a:lnTo>
                  <a:lnTo>
                    <a:pt x="1388" y="598"/>
                  </a:lnTo>
                  <a:lnTo>
                    <a:pt x="1389" y="598"/>
                  </a:lnTo>
                  <a:lnTo>
                    <a:pt x="1391" y="598"/>
                  </a:lnTo>
                  <a:lnTo>
                    <a:pt x="1392" y="598"/>
                  </a:lnTo>
                  <a:lnTo>
                    <a:pt x="1394" y="599"/>
                  </a:lnTo>
                  <a:lnTo>
                    <a:pt x="1396" y="599"/>
                  </a:lnTo>
                  <a:lnTo>
                    <a:pt x="1397" y="599"/>
                  </a:lnTo>
                  <a:lnTo>
                    <a:pt x="1399" y="599"/>
                  </a:lnTo>
                  <a:lnTo>
                    <a:pt x="1401" y="599"/>
                  </a:lnTo>
                  <a:lnTo>
                    <a:pt x="1402" y="599"/>
                  </a:lnTo>
                  <a:lnTo>
                    <a:pt x="1404" y="600"/>
                  </a:lnTo>
                  <a:lnTo>
                    <a:pt x="1406" y="600"/>
                  </a:lnTo>
                  <a:lnTo>
                    <a:pt x="1407" y="600"/>
                  </a:lnTo>
                  <a:lnTo>
                    <a:pt x="1409" y="600"/>
                  </a:lnTo>
                  <a:lnTo>
                    <a:pt x="1410" y="600"/>
                  </a:lnTo>
                  <a:lnTo>
                    <a:pt x="1412" y="600"/>
                  </a:lnTo>
                  <a:lnTo>
                    <a:pt x="1414" y="600"/>
                  </a:lnTo>
                  <a:lnTo>
                    <a:pt x="1416" y="601"/>
                  </a:lnTo>
                  <a:lnTo>
                    <a:pt x="1417" y="601"/>
                  </a:lnTo>
                  <a:lnTo>
                    <a:pt x="1419" y="601"/>
                  </a:lnTo>
                  <a:lnTo>
                    <a:pt x="1420" y="601"/>
                  </a:lnTo>
                  <a:lnTo>
                    <a:pt x="1422" y="601"/>
                  </a:lnTo>
                  <a:lnTo>
                    <a:pt x="1424" y="601"/>
                  </a:lnTo>
                  <a:lnTo>
                    <a:pt x="1425" y="601"/>
                  </a:lnTo>
                  <a:lnTo>
                    <a:pt x="1427" y="601"/>
                  </a:lnTo>
                  <a:lnTo>
                    <a:pt x="1429" y="602"/>
                  </a:lnTo>
                  <a:lnTo>
                    <a:pt x="1430" y="602"/>
                  </a:lnTo>
                  <a:lnTo>
                    <a:pt x="1432" y="602"/>
                  </a:lnTo>
                  <a:lnTo>
                    <a:pt x="1434" y="602"/>
                  </a:lnTo>
                  <a:lnTo>
                    <a:pt x="1435" y="602"/>
                  </a:lnTo>
                  <a:lnTo>
                    <a:pt x="1437" y="602"/>
                  </a:lnTo>
                  <a:lnTo>
                    <a:pt x="1438" y="602"/>
                  </a:lnTo>
                  <a:lnTo>
                    <a:pt x="1440" y="602"/>
                  </a:lnTo>
                  <a:lnTo>
                    <a:pt x="1442" y="602"/>
                  </a:lnTo>
                  <a:lnTo>
                    <a:pt x="1443" y="603"/>
                  </a:lnTo>
                  <a:lnTo>
                    <a:pt x="1445" y="603"/>
                  </a:lnTo>
                  <a:lnTo>
                    <a:pt x="1447" y="603"/>
                  </a:lnTo>
                  <a:lnTo>
                    <a:pt x="1448" y="603"/>
                  </a:lnTo>
                  <a:lnTo>
                    <a:pt x="1450" y="603"/>
                  </a:lnTo>
                  <a:lnTo>
                    <a:pt x="1452" y="603"/>
                  </a:lnTo>
                  <a:lnTo>
                    <a:pt x="1453" y="603"/>
                  </a:lnTo>
                  <a:lnTo>
                    <a:pt x="1455" y="603"/>
                  </a:lnTo>
                  <a:lnTo>
                    <a:pt x="1457" y="603"/>
                  </a:lnTo>
                  <a:lnTo>
                    <a:pt x="1458" y="603"/>
                  </a:lnTo>
                  <a:lnTo>
                    <a:pt x="1460" y="603"/>
                  </a:lnTo>
                  <a:lnTo>
                    <a:pt x="1461" y="603"/>
                  </a:lnTo>
                  <a:lnTo>
                    <a:pt x="1463" y="604"/>
                  </a:lnTo>
                  <a:lnTo>
                    <a:pt x="1465" y="604"/>
                  </a:lnTo>
                  <a:lnTo>
                    <a:pt x="1466" y="604"/>
                  </a:lnTo>
                  <a:lnTo>
                    <a:pt x="1468" y="604"/>
                  </a:lnTo>
                  <a:lnTo>
                    <a:pt x="1470" y="604"/>
                  </a:lnTo>
                  <a:lnTo>
                    <a:pt x="1471" y="604"/>
                  </a:lnTo>
                  <a:lnTo>
                    <a:pt x="1473" y="604"/>
                  </a:lnTo>
                  <a:lnTo>
                    <a:pt x="1475" y="604"/>
                  </a:lnTo>
                  <a:lnTo>
                    <a:pt x="1476" y="604"/>
                  </a:lnTo>
                  <a:lnTo>
                    <a:pt x="1478" y="604"/>
                  </a:lnTo>
                  <a:lnTo>
                    <a:pt x="1479" y="604"/>
                  </a:lnTo>
                  <a:lnTo>
                    <a:pt x="1481" y="604"/>
                  </a:lnTo>
                  <a:lnTo>
                    <a:pt x="1483" y="604"/>
                  </a:lnTo>
                  <a:lnTo>
                    <a:pt x="1484" y="604"/>
                  </a:lnTo>
                  <a:lnTo>
                    <a:pt x="1486" y="605"/>
                  </a:lnTo>
                  <a:lnTo>
                    <a:pt x="1488" y="605"/>
                  </a:lnTo>
                  <a:lnTo>
                    <a:pt x="1489" y="605"/>
                  </a:lnTo>
                  <a:lnTo>
                    <a:pt x="1491" y="605"/>
                  </a:lnTo>
                  <a:lnTo>
                    <a:pt x="1493" y="605"/>
                  </a:lnTo>
                  <a:lnTo>
                    <a:pt x="1494" y="605"/>
                  </a:lnTo>
                  <a:lnTo>
                    <a:pt x="1496" y="605"/>
                  </a:lnTo>
                  <a:lnTo>
                    <a:pt x="1498" y="605"/>
                  </a:lnTo>
                  <a:lnTo>
                    <a:pt x="1499" y="605"/>
                  </a:lnTo>
                  <a:lnTo>
                    <a:pt x="1501" y="605"/>
                  </a:lnTo>
                  <a:lnTo>
                    <a:pt x="1502" y="605"/>
                  </a:lnTo>
                  <a:lnTo>
                    <a:pt x="1504" y="605"/>
                  </a:lnTo>
                  <a:lnTo>
                    <a:pt x="1506" y="605"/>
                  </a:lnTo>
                  <a:lnTo>
                    <a:pt x="1507" y="605"/>
                  </a:lnTo>
                  <a:lnTo>
                    <a:pt x="1509" y="605"/>
                  </a:lnTo>
                  <a:lnTo>
                    <a:pt x="1511" y="605"/>
                  </a:lnTo>
                  <a:lnTo>
                    <a:pt x="1512" y="605"/>
                  </a:lnTo>
                  <a:lnTo>
                    <a:pt x="1514" y="605"/>
                  </a:lnTo>
                  <a:lnTo>
                    <a:pt x="1516" y="605"/>
                  </a:lnTo>
                  <a:lnTo>
                    <a:pt x="1517" y="605"/>
                  </a:lnTo>
                  <a:lnTo>
                    <a:pt x="1519" y="606"/>
                  </a:lnTo>
                  <a:lnTo>
                    <a:pt x="1520" y="606"/>
                  </a:lnTo>
                  <a:lnTo>
                    <a:pt x="1522" y="606"/>
                  </a:lnTo>
                  <a:lnTo>
                    <a:pt x="1524" y="606"/>
                  </a:lnTo>
                  <a:lnTo>
                    <a:pt x="1526" y="606"/>
                  </a:lnTo>
                  <a:lnTo>
                    <a:pt x="1527" y="606"/>
                  </a:lnTo>
                  <a:lnTo>
                    <a:pt x="1529" y="606"/>
                  </a:lnTo>
                  <a:lnTo>
                    <a:pt x="1530" y="606"/>
                  </a:lnTo>
                  <a:lnTo>
                    <a:pt x="1532" y="606"/>
                  </a:lnTo>
                  <a:lnTo>
                    <a:pt x="1534" y="606"/>
                  </a:lnTo>
                  <a:lnTo>
                    <a:pt x="1535" y="606"/>
                  </a:lnTo>
                  <a:lnTo>
                    <a:pt x="1537" y="606"/>
                  </a:lnTo>
                  <a:lnTo>
                    <a:pt x="1539" y="606"/>
                  </a:lnTo>
                  <a:lnTo>
                    <a:pt x="1540" y="606"/>
                  </a:lnTo>
                  <a:lnTo>
                    <a:pt x="1542" y="606"/>
                  </a:lnTo>
                  <a:lnTo>
                    <a:pt x="1543" y="606"/>
                  </a:lnTo>
                  <a:lnTo>
                    <a:pt x="1545" y="606"/>
                  </a:lnTo>
                  <a:lnTo>
                    <a:pt x="1547" y="606"/>
                  </a:lnTo>
                  <a:lnTo>
                    <a:pt x="1548" y="606"/>
                  </a:lnTo>
                  <a:lnTo>
                    <a:pt x="1550" y="606"/>
                  </a:lnTo>
                  <a:lnTo>
                    <a:pt x="1552" y="606"/>
                  </a:lnTo>
                  <a:lnTo>
                    <a:pt x="1553" y="606"/>
                  </a:lnTo>
                  <a:lnTo>
                    <a:pt x="1555" y="606"/>
                  </a:lnTo>
                  <a:lnTo>
                    <a:pt x="1557" y="606"/>
                  </a:lnTo>
                  <a:lnTo>
                    <a:pt x="1558" y="606"/>
                  </a:lnTo>
                  <a:lnTo>
                    <a:pt x="1560" y="606"/>
                  </a:lnTo>
                  <a:lnTo>
                    <a:pt x="1561" y="606"/>
                  </a:lnTo>
                  <a:lnTo>
                    <a:pt x="1563" y="606"/>
                  </a:lnTo>
                  <a:lnTo>
                    <a:pt x="1565" y="606"/>
                  </a:lnTo>
                  <a:lnTo>
                    <a:pt x="1567" y="606"/>
                  </a:lnTo>
                  <a:lnTo>
                    <a:pt x="1568" y="606"/>
                  </a:lnTo>
                  <a:lnTo>
                    <a:pt x="1570" y="606"/>
                  </a:lnTo>
                  <a:lnTo>
                    <a:pt x="1571" y="606"/>
                  </a:lnTo>
                  <a:lnTo>
                    <a:pt x="1573" y="607"/>
                  </a:lnTo>
                  <a:lnTo>
                    <a:pt x="1575" y="607"/>
                  </a:lnTo>
                  <a:lnTo>
                    <a:pt x="1576" y="607"/>
                  </a:lnTo>
                  <a:lnTo>
                    <a:pt x="1578" y="607"/>
                  </a:lnTo>
                  <a:lnTo>
                    <a:pt x="1580" y="607"/>
                  </a:lnTo>
                  <a:lnTo>
                    <a:pt x="1581" y="607"/>
                  </a:lnTo>
                  <a:lnTo>
                    <a:pt x="1583" y="607"/>
                  </a:lnTo>
                  <a:lnTo>
                    <a:pt x="1585" y="607"/>
                  </a:lnTo>
                  <a:lnTo>
                    <a:pt x="1586" y="607"/>
                  </a:lnTo>
                  <a:lnTo>
                    <a:pt x="1588" y="607"/>
                  </a:lnTo>
                  <a:lnTo>
                    <a:pt x="1589" y="607"/>
                  </a:lnTo>
                  <a:lnTo>
                    <a:pt x="1591" y="607"/>
                  </a:lnTo>
                  <a:lnTo>
                    <a:pt x="1593" y="607"/>
                  </a:lnTo>
                  <a:lnTo>
                    <a:pt x="1594" y="607"/>
                  </a:lnTo>
                  <a:lnTo>
                    <a:pt x="1596" y="607"/>
                  </a:lnTo>
                  <a:lnTo>
                    <a:pt x="1598" y="607"/>
                  </a:lnTo>
                  <a:lnTo>
                    <a:pt x="1599" y="607"/>
                  </a:lnTo>
                  <a:lnTo>
                    <a:pt x="1601" y="607"/>
                  </a:lnTo>
                  <a:lnTo>
                    <a:pt x="1603" y="607"/>
                  </a:lnTo>
                  <a:lnTo>
                    <a:pt x="1604" y="607"/>
                  </a:lnTo>
                  <a:lnTo>
                    <a:pt x="1606" y="607"/>
                  </a:lnTo>
                  <a:lnTo>
                    <a:pt x="1608" y="607"/>
                  </a:lnTo>
                  <a:lnTo>
                    <a:pt x="1609" y="607"/>
                  </a:lnTo>
                  <a:lnTo>
                    <a:pt x="1611" y="607"/>
                  </a:lnTo>
                  <a:lnTo>
                    <a:pt x="1612" y="607"/>
                  </a:lnTo>
                  <a:lnTo>
                    <a:pt x="1614" y="607"/>
                  </a:lnTo>
                  <a:lnTo>
                    <a:pt x="1616" y="607"/>
                  </a:lnTo>
                  <a:lnTo>
                    <a:pt x="1617" y="607"/>
                  </a:lnTo>
                  <a:lnTo>
                    <a:pt x="1619" y="607"/>
                  </a:lnTo>
                  <a:lnTo>
                    <a:pt x="1621" y="607"/>
                  </a:lnTo>
                  <a:lnTo>
                    <a:pt x="1622" y="607"/>
                  </a:lnTo>
                  <a:lnTo>
                    <a:pt x="1624" y="607"/>
                  </a:lnTo>
                  <a:lnTo>
                    <a:pt x="1626" y="607"/>
                  </a:lnTo>
                  <a:lnTo>
                    <a:pt x="1627" y="607"/>
                  </a:lnTo>
                  <a:lnTo>
                    <a:pt x="1629" y="607"/>
                  </a:lnTo>
                  <a:lnTo>
                    <a:pt x="1630" y="607"/>
                  </a:lnTo>
                  <a:lnTo>
                    <a:pt x="1632" y="607"/>
                  </a:lnTo>
                  <a:lnTo>
                    <a:pt x="1634" y="607"/>
                  </a:lnTo>
                  <a:lnTo>
                    <a:pt x="1635" y="607"/>
                  </a:lnTo>
                  <a:lnTo>
                    <a:pt x="1637" y="607"/>
                  </a:lnTo>
                  <a:lnTo>
                    <a:pt x="1639" y="607"/>
                  </a:lnTo>
                  <a:lnTo>
                    <a:pt x="1640" y="607"/>
                  </a:lnTo>
                  <a:lnTo>
                    <a:pt x="1642" y="607"/>
                  </a:lnTo>
                </a:path>
              </a:pathLst>
            </a:custGeom>
            <a:noFill/>
            <a:ln w="31750" cap="flat">
              <a:solidFill>
                <a:srgbClr val="0033C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TextBox 106"/>
            <p:cNvSpPr txBox="1"/>
            <p:nvPr/>
          </p:nvSpPr>
          <p:spPr>
            <a:xfrm>
              <a:off x="5301228" y="6423124"/>
              <a:ext cx="369012" cy="369332"/>
            </a:xfrm>
            <a:prstGeom prst="rect">
              <a:avLst/>
            </a:prstGeom>
            <a:noFill/>
          </p:spPr>
          <p:txBody>
            <a:bodyPr wrap="none" rtlCol="0">
              <a:spAutoFit/>
            </a:bodyPr>
            <a:lstStyle/>
            <a:p>
              <a:r>
                <a:rPr lang="el-GR" dirty="0" smtClean="0"/>
                <a:t>β</a:t>
              </a:r>
              <a:r>
                <a:rPr lang="en-US" baseline="-25000" dirty="0" smtClean="0"/>
                <a:t>-</a:t>
              </a:r>
              <a:endParaRPr lang="en-US" dirty="0"/>
            </a:p>
          </p:txBody>
        </p:sp>
        <p:cxnSp>
          <p:nvCxnSpPr>
            <p:cNvPr id="108" name="Straight Arrow Connector 107"/>
            <p:cNvCxnSpPr/>
            <p:nvPr/>
          </p:nvCxnSpPr>
          <p:spPr bwMode="auto">
            <a:xfrm>
              <a:off x="4842355" y="6467375"/>
              <a:ext cx="544189" cy="6218"/>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grpSp>
      <p:cxnSp>
        <p:nvCxnSpPr>
          <p:cNvPr id="111" name="Straight Arrow Connector 110"/>
          <p:cNvCxnSpPr/>
          <p:nvPr/>
        </p:nvCxnSpPr>
        <p:spPr bwMode="auto">
          <a:xfrm flipV="1">
            <a:off x="3261797" y="2072639"/>
            <a:ext cx="1415708" cy="12647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23" name="Group 122"/>
          <p:cNvGrpSpPr/>
          <p:nvPr/>
        </p:nvGrpSpPr>
        <p:grpSpPr>
          <a:xfrm>
            <a:off x="4393335" y="4431745"/>
            <a:ext cx="790330" cy="1447010"/>
            <a:chOff x="4368258" y="4877590"/>
            <a:chExt cx="790330" cy="1447010"/>
          </a:xfrm>
        </p:grpSpPr>
        <p:sp>
          <p:nvSpPr>
            <p:cNvPr id="105" name="Freeform 52"/>
            <p:cNvSpPr>
              <a:spLocks/>
            </p:cNvSpPr>
            <p:nvPr/>
          </p:nvSpPr>
          <p:spPr bwMode="auto">
            <a:xfrm rot="5400000" flipH="1">
              <a:off x="4213771" y="5698947"/>
              <a:ext cx="927469" cy="323837"/>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6" name="Group 115"/>
            <p:cNvGrpSpPr/>
            <p:nvPr/>
          </p:nvGrpSpPr>
          <p:grpSpPr>
            <a:xfrm>
              <a:off x="4368258" y="4877590"/>
              <a:ext cx="790330" cy="369332"/>
              <a:chOff x="4368258" y="4877590"/>
              <a:chExt cx="790330" cy="369332"/>
            </a:xfrm>
          </p:grpSpPr>
          <p:sp>
            <p:nvSpPr>
              <p:cNvPr id="109" name="TextBox 108"/>
              <p:cNvSpPr txBox="1"/>
              <p:nvPr/>
            </p:nvSpPr>
            <p:spPr>
              <a:xfrm>
                <a:off x="4368258" y="4877590"/>
                <a:ext cx="407484" cy="369332"/>
              </a:xfrm>
              <a:prstGeom prst="rect">
                <a:avLst/>
              </a:prstGeom>
              <a:noFill/>
            </p:spPr>
            <p:txBody>
              <a:bodyPr wrap="none" rtlCol="0">
                <a:spAutoFit/>
              </a:bodyPr>
              <a:lstStyle/>
              <a:p>
                <a:r>
                  <a:rPr lang="el-GR" dirty="0" smtClean="0"/>
                  <a:t>β</a:t>
                </a:r>
                <a:r>
                  <a:rPr lang="en-US" baseline="-25000" dirty="0" smtClean="0"/>
                  <a:t>+</a:t>
                </a:r>
                <a:endParaRPr lang="en-US" dirty="0"/>
              </a:p>
            </p:txBody>
          </p:sp>
          <p:cxnSp>
            <p:nvCxnSpPr>
              <p:cNvPr id="115" name="Straight Arrow Connector 114"/>
              <p:cNvCxnSpPr/>
              <p:nvPr/>
            </p:nvCxnSpPr>
            <p:spPr bwMode="auto">
              <a:xfrm flipV="1">
                <a:off x="4486263" y="5180785"/>
                <a:ext cx="672325" cy="11704"/>
              </a:xfrm>
              <a:prstGeom prst="straightConnector1">
                <a:avLst/>
              </a:prstGeom>
              <a:solidFill>
                <a:schemeClr val="accent1"/>
              </a:solidFill>
              <a:ln w="34925" cap="flat" cmpd="sng" algn="ctr">
                <a:solidFill>
                  <a:srgbClr val="C00000"/>
                </a:solidFill>
                <a:prstDash val="solid"/>
                <a:round/>
                <a:headEnd type="none" w="med" len="med"/>
                <a:tailEnd type="triangle"/>
              </a:ln>
              <a:effectLst/>
            </p:spPr>
          </p:cxnSp>
        </p:grpSp>
      </p:grpSp>
      <p:sp>
        <p:nvSpPr>
          <p:cNvPr id="125" name="TextBox 124"/>
          <p:cNvSpPr txBox="1"/>
          <p:nvPr/>
        </p:nvSpPr>
        <p:spPr>
          <a:xfrm>
            <a:off x="215478" y="6187705"/>
            <a:ext cx="8576829" cy="738664"/>
          </a:xfrm>
          <a:prstGeom prst="rect">
            <a:avLst/>
          </a:prstGeom>
          <a:noFill/>
        </p:spPr>
        <p:txBody>
          <a:bodyPr wrap="square" rtlCol="0">
            <a:spAutoFit/>
          </a:bodyPr>
          <a:lstStyle/>
          <a:p>
            <a:r>
              <a:rPr lang="en-US" sz="1400" dirty="0" smtClean="0"/>
              <a:t>As long as coupling is adiabatic (very slow changing </a:t>
            </a:r>
            <a:r>
              <a:rPr lang="el-GR" sz="1400" dirty="0" smtClean="0"/>
              <a:t>κ</a:t>
            </a:r>
            <a:r>
              <a:rPr lang="en-US" sz="1400" dirty="0" smtClean="0"/>
              <a:t>, hence small angle), the modes remain separated and the mode with larger propagation constant </a:t>
            </a:r>
            <a:r>
              <a:rPr lang="el-GR" sz="1400" dirty="0" smtClean="0"/>
              <a:t>β</a:t>
            </a:r>
            <a:r>
              <a:rPr lang="en-US" sz="1400" baseline="-25000" dirty="0" smtClean="0"/>
              <a:t>1</a:t>
            </a:r>
            <a:r>
              <a:rPr lang="en-US" sz="1400" dirty="0" smtClean="0"/>
              <a:t> eventually becomes symmetric mode </a:t>
            </a:r>
            <a:r>
              <a:rPr lang="el-GR" sz="1400" dirty="0" smtClean="0"/>
              <a:t>β</a:t>
            </a:r>
            <a:r>
              <a:rPr lang="en-US" sz="1400" baseline="-25000" dirty="0" smtClean="0"/>
              <a:t>+</a:t>
            </a:r>
            <a:r>
              <a:rPr lang="en-US" sz="1400" dirty="0" smtClean="0"/>
              <a:t> while </a:t>
            </a:r>
            <a:r>
              <a:rPr lang="el-GR" sz="1400" dirty="0" smtClean="0"/>
              <a:t>β</a:t>
            </a:r>
            <a:r>
              <a:rPr lang="en-US" sz="1400" baseline="-25000" dirty="0" smtClean="0"/>
              <a:t>2</a:t>
            </a:r>
            <a:r>
              <a:rPr lang="en-US" sz="1400" dirty="0" smtClean="0"/>
              <a:t> becomes </a:t>
            </a:r>
            <a:r>
              <a:rPr lang="el-GR" sz="1400" dirty="0" smtClean="0"/>
              <a:t>β</a:t>
            </a:r>
            <a:r>
              <a:rPr lang="en-US" sz="1400" baseline="-25000" dirty="0" smtClean="0"/>
              <a:t>-</a:t>
            </a:r>
            <a:r>
              <a:rPr lang="en-US" sz="1400" dirty="0" smtClean="0"/>
              <a:t> It also works in reverse –one can separate symmetric and anti-symmetric modes</a:t>
            </a:r>
            <a:endParaRPr lang="en-US" sz="1400" dirty="0"/>
          </a:p>
        </p:txBody>
      </p:sp>
    </p:spTree>
    <p:extLst>
      <p:ext uri="{BB962C8B-B14F-4D97-AF65-F5344CB8AC3E}">
        <p14:creationId xmlns:p14="http://schemas.microsoft.com/office/powerpoint/2010/main" val="386508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1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2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2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2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2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2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917" y="7447"/>
            <a:ext cx="8229600" cy="1143000"/>
          </a:xfrm>
        </p:spPr>
        <p:txBody>
          <a:bodyPr/>
          <a:lstStyle/>
          <a:p>
            <a:r>
              <a:rPr lang="en-US" sz="3200" dirty="0" smtClean="0"/>
              <a:t>Symmetric adiabatic 3dB Y-coupler</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17</a:t>
            </a:fld>
            <a:endParaRPr lang="en-US"/>
          </a:p>
        </p:txBody>
      </p:sp>
      <p:sp>
        <p:nvSpPr>
          <p:cNvPr id="6" name="TextBox 5"/>
          <p:cNvSpPr txBox="1"/>
          <p:nvPr/>
        </p:nvSpPr>
        <p:spPr>
          <a:xfrm>
            <a:off x="644665" y="3669701"/>
            <a:ext cx="8413018" cy="307777"/>
          </a:xfrm>
          <a:prstGeom prst="rect">
            <a:avLst/>
          </a:prstGeom>
          <a:noFill/>
        </p:spPr>
        <p:txBody>
          <a:bodyPr wrap="square" rtlCol="0">
            <a:spAutoFit/>
          </a:bodyPr>
          <a:lstStyle/>
          <a:p>
            <a:r>
              <a:rPr lang="en-US" sz="1400" dirty="0" smtClean="0"/>
              <a:t>Only ½ of input power can be coupled into  a single mode waveguide – conserved brightness</a:t>
            </a:r>
            <a:endParaRPr lang="en-US" sz="1400" dirty="0"/>
          </a:p>
        </p:txBody>
      </p:sp>
      <p:graphicFrame>
        <p:nvGraphicFramePr>
          <p:cNvPr id="20" name="Object 19"/>
          <p:cNvGraphicFramePr>
            <a:graphicFrameLocks noChangeAspect="1"/>
          </p:cNvGraphicFramePr>
          <p:nvPr>
            <p:extLst>
              <p:ext uri="{D42A27DB-BD31-4B8C-83A1-F6EECF244321}">
                <p14:modId xmlns:p14="http://schemas.microsoft.com/office/powerpoint/2010/main" val="47230286"/>
              </p:ext>
            </p:extLst>
          </p:nvPr>
        </p:nvGraphicFramePr>
        <p:xfrm>
          <a:off x="496829" y="3021971"/>
          <a:ext cx="1104900" cy="444500"/>
        </p:xfrm>
        <a:graphic>
          <a:graphicData uri="http://schemas.openxmlformats.org/presentationml/2006/ole">
            <mc:AlternateContent xmlns:mc="http://schemas.openxmlformats.org/markup-compatibility/2006">
              <mc:Choice xmlns:v="urn:schemas-microsoft-com:vml" Requires="v">
                <p:oleObj spid="_x0000_s43152" name="Equation" r:id="rId3" imgW="1104840" imgH="444240" progId="Equation.DSMT4">
                  <p:embed/>
                </p:oleObj>
              </mc:Choice>
              <mc:Fallback>
                <p:oleObj name="Equation" r:id="rId3" imgW="1104840" imgH="444240" progId="Equation.DSMT4">
                  <p:embed/>
                  <p:pic>
                    <p:nvPicPr>
                      <p:cNvPr id="0" name=""/>
                      <p:cNvPicPr/>
                      <p:nvPr/>
                    </p:nvPicPr>
                    <p:blipFill>
                      <a:blip r:embed="rId4"/>
                      <a:stretch>
                        <a:fillRect/>
                      </a:stretch>
                    </p:blipFill>
                    <p:spPr>
                      <a:xfrm>
                        <a:off x="496829" y="3021971"/>
                        <a:ext cx="1104900" cy="44450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674900792"/>
              </p:ext>
            </p:extLst>
          </p:nvPr>
        </p:nvGraphicFramePr>
        <p:xfrm>
          <a:off x="2230332" y="3082417"/>
          <a:ext cx="1193800" cy="444500"/>
        </p:xfrm>
        <a:graphic>
          <a:graphicData uri="http://schemas.openxmlformats.org/presentationml/2006/ole">
            <mc:AlternateContent xmlns:mc="http://schemas.openxmlformats.org/markup-compatibility/2006">
              <mc:Choice xmlns:v="urn:schemas-microsoft-com:vml" Requires="v">
                <p:oleObj spid="_x0000_s43153" name="Equation" r:id="rId5" imgW="1193760" imgH="444240" progId="Equation.DSMT4">
                  <p:embed/>
                </p:oleObj>
              </mc:Choice>
              <mc:Fallback>
                <p:oleObj name="Equation" r:id="rId5" imgW="1193760" imgH="444240" progId="Equation.DSMT4">
                  <p:embed/>
                  <p:pic>
                    <p:nvPicPr>
                      <p:cNvPr id="0" name=""/>
                      <p:cNvPicPr/>
                      <p:nvPr/>
                    </p:nvPicPr>
                    <p:blipFill>
                      <a:blip r:embed="rId6"/>
                      <a:stretch>
                        <a:fillRect/>
                      </a:stretch>
                    </p:blipFill>
                    <p:spPr>
                      <a:xfrm>
                        <a:off x="2230332" y="3082417"/>
                        <a:ext cx="1193800" cy="444500"/>
                      </a:xfrm>
                      <a:prstGeom prst="rect">
                        <a:avLst/>
                      </a:prstGeom>
                    </p:spPr>
                  </p:pic>
                </p:oleObj>
              </mc:Fallback>
            </mc:AlternateContent>
          </a:graphicData>
        </a:graphic>
      </p:graphicFrame>
      <p:grpSp>
        <p:nvGrpSpPr>
          <p:cNvPr id="21" name="Group 20"/>
          <p:cNvGrpSpPr/>
          <p:nvPr/>
        </p:nvGrpSpPr>
        <p:grpSpPr>
          <a:xfrm>
            <a:off x="698716" y="6484964"/>
            <a:ext cx="4282214" cy="369332"/>
            <a:chOff x="698716" y="6484964"/>
            <a:chExt cx="4282214" cy="369332"/>
          </a:xfrm>
        </p:grpSpPr>
        <p:sp>
          <p:nvSpPr>
            <p:cNvPr id="24" name="TextBox 23"/>
            <p:cNvSpPr txBox="1"/>
            <p:nvPr/>
          </p:nvSpPr>
          <p:spPr>
            <a:xfrm>
              <a:off x="698716" y="6484964"/>
              <a:ext cx="4185761" cy="369332"/>
            </a:xfrm>
            <a:prstGeom prst="rect">
              <a:avLst/>
            </a:prstGeom>
            <a:noFill/>
          </p:spPr>
          <p:txBody>
            <a:bodyPr wrap="none" rtlCol="0">
              <a:spAutoFit/>
            </a:bodyPr>
            <a:lstStyle/>
            <a:p>
              <a:r>
                <a:rPr lang="en-US" dirty="0" smtClean="0"/>
                <a:t>Note 180 degrees change of phase for </a:t>
              </a:r>
              <a:endParaRPr lang="en-US" dirty="0"/>
            </a:p>
          </p:txBody>
        </p:sp>
        <p:graphicFrame>
          <p:nvGraphicFramePr>
            <p:cNvPr id="25" name="Object 24"/>
            <p:cNvGraphicFramePr>
              <a:graphicFrameLocks noChangeAspect="1"/>
            </p:cNvGraphicFramePr>
            <p:nvPr>
              <p:extLst>
                <p:ext uri="{D42A27DB-BD31-4B8C-83A1-F6EECF244321}">
                  <p14:modId xmlns:p14="http://schemas.microsoft.com/office/powerpoint/2010/main" val="1249074234"/>
                </p:ext>
              </p:extLst>
            </p:nvPr>
          </p:nvGraphicFramePr>
          <p:xfrm>
            <a:off x="4730465" y="6496231"/>
            <a:ext cx="250465" cy="346798"/>
          </p:xfrm>
          <a:graphic>
            <a:graphicData uri="http://schemas.openxmlformats.org/presentationml/2006/ole">
              <mc:AlternateContent xmlns:mc="http://schemas.openxmlformats.org/markup-compatibility/2006">
                <mc:Choice xmlns:v="urn:schemas-microsoft-com:vml" Requires="v">
                  <p:oleObj spid="_x0000_s43154" name="Equation" r:id="rId7" imgW="164880" imgH="228600" progId="Equation.DSMT4">
                    <p:embed/>
                  </p:oleObj>
                </mc:Choice>
                <mc:Fallback>
                  <p:oleObj name="Equation" r:id="rId7" imgW="164880" imgH="228600" progId="Equation.DSMT4">
                    <p:embed/>
                    <p:pic>
                      <p:nvPicPr>
                        <p:cNvPr id="0" name=""/>
                        <p:cNvPicPr/>
                        <p:nvPr/>
                      </p:nvPicPr>
                      <p:blipFill>
                        <a:blip r:embed="rId8"/>
                        <a:stretch>
                          <a:fillRect/>
                        </a:stretch>
                      </p:blipFill>
                      <p:spPr>
                        <a:xfrm>
                          <a:off x="4730465" y="6496231"/>
                          <a:ext cx="250465" cy="346798"/>
                        </a:xfrm>
                        <a:prstGeom prst="rect">
                          <a:avLst/>
                        </a:prstGeom>
                      </p:spPr>
                    </p:pic>
                  </p:oleObj>
                </mc:Fallback>
              </mc:AlternateContent>
            </a:graphicData>
          </a:graphic>
        </p:graphicFrame>
      </p:grpSp>
      <p:grpSp>
        <p:nvGrpSpPr>
          <p:cNvPr id="28" name="Group 27"/>
          <p:cNvGrpSpPr/>
          <p:nvPr/>
        </p:nvGrpSpPr>
        <p:grpSpPr>
          <a:xfrm>
            <a:off x="371550" y="678719"/>
            <a:ext cx="7645289" cy="2773030"/>
            <a:chOff x="371550" y="678719"/>
            <a:chExt cx="7645289" cy="2773030"/>
          </a:xfrm>
        </p:grpSpPr>
        <p:grpSp>
          <p:nvGrpSpPr>
            <p:cNvPr id="9" name="Group 8"/>
            <p:cNvGrpSpPr/>
            <p:nvPr/>
          </p:nvGrpSpPr>
          <p:grpSpPr>
            <a:xfrm>
              <a:off x="371550" y="678719"/>
              <a:ext cx="7645289" cy="2773030"/>
              <a:chOff x="381000" y="734673"/>
              <a:chExt cx="7645289" cy="2773030"/>
            </a:xfrm>
          </p:grpSpPr>
          <p:grpSp>
            <p:nvGrpSpPr>
              <p:cNvPr id="78" name="Group 77"/>
              <p:cNvGrpSpPr/>
              <p:nvPr/>
            </p:nvGrpSpPr>
            <p:grpSpPr>
              <a:xfrm flipV="1">
                <a:off x="4916100" y="734673"/>
                <a:ext cx="1835036" cy="657262"/>
                <a:chOff x="4966375" y="2514542"/>
                <a:chExt cx="1835036" cy="657262"/>
              </a:xfrm>
            </p:grpSpPr>
            <p:cxnSp>
              <p:nvCxnSpPr>
                <p:cNvPr id="79" name="Straight Arrow Connector 78"/>
                <p:cNvCxnSpPr/>
                <p:nvPr/>
              </p:nvCxnSpPr>
              <p:spPr bwMode="auto">
                <a:xfrm>
                  <a:off x="4966375" y="2514542"/>
                  <a:ext cx="848694" cy="504862"/>
                </a:xfrm>
                <a:prstGeom prst="straightConnector1">
                  <a:avLst/>
                </a:prstGeom>
                <a:solidFill>
                  <a:schemeClr val="accent1"/>
                </a:solidFill>
                <a:ln w="28575" cap="flat" cmpd="sng" algn="ctr">
                  <a:solidFill>
                    <a:srgbClr val="0033CC"/>
                  </a:solidFill>
                  <a:prstDash val="solid"/>
                  <a:round/>
                  <a:headEnd type="none" w="med" len="med"/>
                  <a:tailEnd type="triangle"/>
                </a:ln>
                <a:effectLst/>
              </p:spPr>
            </p:cxnSp>
            <p:cxnSp>
              <p:nvCxnSpPr>
                <p:cNvPr id="80" name="Straight Arrow Connector 79"/>
                <p:cNvCxnSpPr/>
                <p:nvPr/>
              </p:nvCxnSpPr>
              <p:spPr bwMode="auto">
                <a:xfrm>
                  <a:off x="5414104" y="2549168"/>
                  <a:ext cx="823271" cy="504862"/>
                </a:xfrm>
                <a:prstGeom prst="straightConnector1">
                  <a:avLst/>
                </a:prstGeom>
                <a:solidFill>
                  <a:schemeClr val="accent1"/>
                </a:solidFill>
                <a:ln w="28575" cap="flat" cmpd="sng" algn="ctr">
                  <a:solidFill>
                    <a:srgbClr val="0033CC"/>
                  </a:solidFill>
                  <a:prstDash val="solid"/>
                  <a:round/>
                  <a:headEnd type="none" w="med" len="med"/>
                  <a:tailEnd type="triangle"/>
                </a:ln>
                <a:effectLst/>
              </p:spPr>
            </p:cxnSp>
            <p:cxnSp>
              <p:nvCxnSpPr>
                <p:cNvPr id="81" name="Straight Arrow Connector 80"/>
                <p:cNvCxnSpPr/>
                <p:nvPr/>
              </p:nvCxnSpPr>
              <p:spPr bwMode="auto">
                <a:xfrm>
                  <a:off x="5978140" y="2666942"/>
                  <a:ext cx="823271" cy="504862"/>
                </a:xfrm>
                <a:prstGeom prst="straightConnector1">
                  <a:avLst/>
                </a:prstGeom>
                <a:solidFill>
                  <a:schemeClr val="accent1"/>
                </a:solidFill>
                <a:ln w="28575" cap="flat" cmpd="sng" algn="ctr">
                  <a:solidFill>
                    <a:srgbClr val="0033CC"/>
                  </a:solidFill>
                  <a:prstDash val="solid"/>
                  <a:round/>
                  <a:headEnd type="none" w="med" len="med"/>
                  <a:tailEnd type="triangle"/>
                </a:ln>
                <a:effectLst/>
              </p:spPr>
            </p:cxnSp>
          </p:grpSp>
          <p:grpSp>
            <p:nvGrpSpPr>
              <p:cNvPr id="5" name="Group 4"/>
              <p:cNvGrpSpPr/>
              <p:nvPr/>
            </p:nvGrpSpPr>
            <p:grpSpPr>
              <a:xfrm>
                <a:off x="381000" y="852447"/>
                <a:ext cx="7645289" cy="2655256"/>
                <a:chOff x="413266" y="816923"/>
                <a:chExt cx="7645289" cy="2655256"/>
              </a:xfrm>
            </p:grpSpPr>
            <p:grpSp>
              <p:nvGrpSpPr>
                <p:cNvPr id="19" name="Group 18"/>
                <p:cNvGrpSpPr/>
                <p:nvPr/>
              </p:nvGrpSpPr>
              <p:grpSpPr>
                <a:xfrm>
                  <a:off x="740424" y="1368998"/>
                  <a:ext cx="7318131" cy="1062101"/>
                  <a:chOff x="733193" y="1371600"/>
                  <a:chExt cx="7318131" cy="1062101"/>
                </a:xfrm>
              </p:grpSpPr>
              <p:grpSp>
                <p:nvGrpSpPr>
                  <p:cNvPr id="14" name="Group 13"/>
                  <p:cNvGrpSpPr/>
                  <p:nvPr/>
                </p:nvGrpSpPr>
                <p:grpSpPr>
                  <a:xfrm>
                    <a:off x="736124" y="1558330"/>
                    <a:ext cx="7315200" cy="658993"/>
                    <a:chOff x="736124" y="1558330"/>
                    <a:chExt cx="7315200" cy="658993"/>
                  </a:xfrm>
                </p:grpSpPr>
                <p:sp>
                  <p:nvSpPr>
                    <p:cNvPr id="8" name="Freeform 7"/>
                    <p:cNvSpPr/>
                    <p:nvPr/>
                  </p:nvSpPr>
                  <p:spPr bwMode="auto">
                    <a:xfrm>
                      <a:off x="736124" y="1558330"/>
                      <a:ext cx="7315200" cy="263006"/>
                    </a:xfrm>
                    <a:custGeom>
                      <a:avLst/>
                      <a:gdLst>
                        <a:gd name="connsiteX0" fmla="*/ 0 w 7315200"/>
                        <a:gd name="connsiteY0" fmla="*/ 0 h 474785"/>
                        <a:gd name="connsiteX1" fmla="*/ 1195754 w 7315200"/>
                        <a:gd name="connsiteY1" fmla="*/ 149469 h 474785"/>
                        <a:gd name="connsiteX2" fmla="*/ 2936631 w 7315200"/>
                        <a:gd name="connsiteY2" fmla="*/ 404446 h 474785"/>
                        <a:gd name="connsiteX3" fmla="*/ 3701562 w 7315200"/>
                        <a:gd name="connsiteY3" fmla="*/ 457200 h 474785"/>
                        <a:gd name="connsiteX4" fmla="*/ 5046785 w 7315200"/>
                        <a:gd name="connsiteY4" fmla="*/ 474785 h 474785"/>
                        <a:gd name="connsiteX5" fmla="*/ 5908431 w 7315200"/>
                        <a:gd name="connsiteY5" fmla="*/ 465992 h 474785"/>
                        <a:gd name="connsiteX6" fmla="*/ 6567854 w 7315200"/>
                        <a:gd name="connsiteY6" fmla="*/ 465992 h 474785"/>
                        <a:gd name="connsiteX7" fmla="*/ 7315200 w 7315200"/>
                        <a:gd name="connsiteY7" fmla="*/ 465992 h 47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15200" h="474785">
                          <a:moveTo>
                            <a:pt x="0" y="0"/>
                          </a:moveTo>
                          <a:lnTo>
                            <a:pt x="1195754" y="149469"/>
                          </a:lnTo>
                          <a:lnTo>
                            <a:pt x="2936631" y="404446"/>
                          </a:lnTo>
                          <a:cubicBezTo>
                            <a:pt x="3354266" y="455734"/>
                            <a:pt x="3349870" y="445477"/>
                            <a:pt x="3701562" y="457200"/>
                          </a:cubicBezTo>
                          <a:cubicBezTo>
                            <a:pt x="4053254" y="468923"/>
                            <a:pt x="5046785" y="474785"/>
                            <a:pt x="5046785" y="474785"/>
                          </a:cubicBezTo>
                          <a:lnTo>
                            <a:pt x="5908431" y="465992"/>
                          </a:lnTo>
                          <a:lnTo>
                            <a:pt x="6567854" y="465992"/>
                          </a:lnTo>
                          <a:lnTo>
                            <a:pt x="7315200" y="465992"/>
                          </a:lnTo>
                        </a:path>
                      </a:pathLst>
                    </a:custGeom>
                    <a:solidFill>
                      <a:schemeClr val="bg1"/>
                    </a:solidFill>
                    <a:ln w="2381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 name="Freeform 9"/>
                    <p:cNvSpPr/>
                    <p:nvPr/>
                  </p:nvSpPr>
                  <p:spPr bwMode="auto">
                    <a:xfrm flipV="1">
                      <a:off x="736124" y="1954317"/>
                      <a:ext cx="7315200" cy="263006"/>
                    </a:xfrm>
                    <a:custGeom>
                      <a:avLst/>
                      <a:gdLst>
                        <a:gd name="connsiteX0" fmla="*/ 0 w 7315200"/>
                        <a:gd name="connsiteY0" fmla="*/ 0 h 474785"/>
                        <a:gd name="connsiteX1" fmla="*/ 1195754 w 7315200"/>
                        <a:gd name="connsiteY1" fmla="*/ 149469 h 474785"/>
                        <a:gd name="connsiteX2" fmla="*/ 2936631 w 7315200"/>
                        <a:gd name="connsiteY2" fmla="*/ 404446 h 474785"/>
                        <a:gd name="connsiteX3" fmla="*/ 3701562 w 7315200"/>
                        <a:gd name="connsiteY3" fmla="*/ 457200 h 474785"/>
                        <a:gd name="connsiteX4" fmla="*/ 5046785 w 7315200"/>
                        <a:gd name="connsiteY4" fmla="*/ 474785 h 474785"/>
                        <a:gd name="connsiteX5" fmla="*/ 5908431 w 7315200"/>
                        <a:gd name="connsiteY5" fmla="*/ 465992 h 474785"/>
                        <a:gd name="connsiteX6" fmla="*/ 6567854 w 7315200"/>
                        <a:gd name="connsiteY6" fmla="*/ 465992 h 474785"/>
                        <a:gd name="connsiteX7" fmla="*/ 7315200 w 7315200"/>
                        <a:gd name="connsiteY7" fmla="*/ 465992 h 47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15200" h="474785">
                          <a:moveTo>
                            <a:pt x="0" y="0"/>
                          </a:moveTo>
                          <a:lnTo>
                            <a:pt x="1195754" y="149469"/>
                          </a:lnTo>
                          <a:lnTo>
                            <a:pt x="2936631" y="404446"/>
                          </a:lnTo>
                          <a:cubicBezTo>
                            <a:pt x="3354266" y="455734"/>
                            <a:pt x="3349870" y="445477"/>
                            <a:pt x="3701562" y="457200"/>
                          </a:cubicBezTo>
                          <a:cubicBezTo>
                            <a:pt x="4053254" y="468923"/>
                            <a:pt x="5046785" y="474785"/>
                            <a:pt x="5046785" y="474785"/>
                          </a:cubicBezTo>
                          <a:lnTo>
                            <a:pt x="5908431" y="465992"/>
                          </a:lnTo>
                          <a:lnTo>
                            <a:pt x="6567854" y="465992"/>
                          </a:lnTo>
                          <a:lnTo>
                            <a:pt x="7315200" y="465992"/>
                          </a:lnTo>
                        </a:path>
                      </a:pathLst>
                    </a:custGeom>
                    <a:solidFill>
                      <a:schemeClr val="bg1"/>
                    </a:solidFill>
                    <a:ln w="2381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3" name="Group 12"/>
                    <p:cNvGrpSpPr/>
                    <p:nvPr/>
                  </p:nvGrpSpPr>
                  <p:grpSpPr>
                    <a:xfrm>
                      <a:off x="4114800" y="1676399"/>
                      <a:ext cx="3936524" cy="409421"/>
                      <a:chOff x="4114800" y="1676399"/>
                      <a:chExt cx="3936524" cy="409421"/>
                    </a:xfrm>
                    <a:solidFill>
                      <a:schemeClr val="bg1"/>
                    </a:solidFill>
                  </p:grpSpPr>
                  <p:sp>
                    <p:nvSpPr>
                      <p:cNvPr id="11" name="Right Triangle 10"/>
                      <p:cNvSpPr/>
                      <p:nvPr/>
                    </p:nvSpPr>
                    <p:spPr bwMode="auto">
                      <a:xfrm flipH="1" flipV="1">
                        <a:off x="4114800" y="1676399"/>
                        <a:ext cx="3936524" cy="88091"/>
                      </a:xfrm>
                      <a:prstGeom prst="rtTriangl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 name="Right Triangle 11"/>
                      <p:cNvSpPr/>
                      <p:nvPr/>
                    </p:nvSpPr>
                    <p:spPr bwMode="auto">
                      <a:xfrm flipH="1">
                        <a:off x="4114800" y="1997729"/>
                        <a:ext cx="3936524" cy="88091"/>
                      </a:xfrm>
                      <a:prstGeom prst="rtTriangl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sp>
                <p:nvSpPr>
                  <p:cNvPr id="7" name="Rectangle 6"/>
                  <p:cNvSpPr/>
                  <p:nvPr/>
                </p:nvSpPr>
                <p:spPr bwMode="auto">
                  <a:xfrm>
                    <a:off x="733193" y="1371600"/>
                    <a:ext cx="7318131" cy="1062101"/>
                  </a:xfrm>
                  <a:prstGeom prst="rect">
                    <a:avLst/>
                  </a:prstGeom>
                  <a:solidFill>
                    <a:srgbClr val="FFC000">
                      <a:alpha val="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5" name="Group 14"/>
                <p:cNvGrpSpPr/>
                <p:nvPr/>
              </p:nvGrpSpPr>
              <p:grpSpPr>
                <a:xfrm>
                  <a:off x="413266" y="1940244"/>
                  <a:ext cx="754124" cy="1079160"/>
                  <a:chOff x="562707" y="5943600"/>
                  <a:chExt cx="754124" cy="819898"/>
                </a:xfrm>
              </p:grpSpPr>
              <p:sp>
                <p:nvSpPr>
                  <p:cNvPr id="16" name="Freeform 52"/>
                  <p:cNvSpPr>
                    <a:spLocks/>
                  </p:cNvSpPr>
                  <p:nvPr/>
                </p:nvSpPr>
                <p:spPr bwMode="auto">
                  <a:xfrm rot="5400000">
                    <a:off x="863889" y="5914875"/>
                    <a:ext cx="424217" cy="481667"/>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7" name="Straight Arrow Connector 16"/>
                  <p:cNvCxnSpPr/>
                  <p:nvPr/>
                </p:nvCxnSpPr>
                <p:spPr bwMode="auto">
                  <a:xfrm>
                    <a:off x="654472" y="6477000"/>
                    <a:ext cx="470787" cy="0"/>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sp>
                <p:nvSpPr>
                  <p:cNvPr id="18" name="TextBox 17"/>
                  <p:cNvSpPr txBox="1"/>
                  <p:nvPr/>
                </p:nvSpPr>
                <p:spPr>
                  <a:xfrm>
                    <a:off x="562707" y="6394166"/>
                    <a:ext cx="317716" cy="369332"/>
                  </a:xfrm>
                  <a:prstGeom prst="rect">
                    <a:avLst/>
                  </a:prstGeom>
                  <a:noFill/>
                </p:spPr>
                <p:txBody>
                  <a:bodyPr wrap="none" rtlCol="0">
                    <a:spAutoFit/>
                  </a:bodyPr>
                  <a:lstStyle/>
                  <a:p>
                    <a:r>
                      <a:rPr lang="el-GR" dirty="0" smtClean="0"/>
                      <a:t>β</a:t>
                    </a:r>
                    <a:endParaRPr lang="en-US" dirty="0"/>
                  </a:p>
                </p:txBody>
              </p:sp>
            </p:grpSp>
            <p:grpSp>
              <p:nvGrpSpPr>
                <p:cNvPr id="39" name="Group 38"/>
                <p:cNvGrpSpPr/>
                <p:nvPr/>
              </p:nvGrpSpPr>
              <p:grpSpPr>
                <a:xfrm rot="5400000">
                  <a:off x="1014383" y="1797658"/>
                  <a:ext cx="1235240" cy="241195"/>
                  <a:chOff x="2673351" y="1965325"/>
                  <a:chExt cx="3965575" cy="1379538"/>
                </a:xfrm>
              </p:grpSpPr>
              <p:sp>
                <p:nvSpPr>
                  <p:cNvPr id="42" name="Freeform 75"/>
                  <p:cNvSpPr>
                    <a:spLocks/>
                  </p:cNvSpPr>
                  <p:nvPr/>
                </p:nvSpPr>
                <p:spPr bwMode="auto">
                  <a:xfrm>
                    <a:off x="2673351" y="1965325"/>
                    <a:ext cx="1671638" cy="1379538"/>
                  </a:xfrm>
                  <a:custGeom>
                    <a:avLst/>
                    <a:gdLst/>
                    <a:ahLst/>
                    <a:cxnLst>
                      <a:cxn ang="0">
                        <a:pos x="15" y="869"/>
                      </a:cxn>
                      <a:cxn ang="0">
                        <a:pos x="40" y="869"/>
                      </a:cxn>
                      <a:cxn ang="0">
                        <a:pos x="65" y="869"/>
                      </a:cxn>
                      <a:cxn ang="0">
                        <a:pos x="90" y="864"/>
                      </a:cxn>
                      <a:cxn ang="0">
                        <a:pos x="114" y="864"/>
                      </a:cxn>
                      <a:cxn ang="0">
                        <a:pos x="139" y="859"/>
                      </a:cxn>
                      <a:cxn ang="0">
                        <a:pos x="164" y="854"/>
                      </a:cxn>
                      <a:cxn ang="0">
                        <a:pos x="189" y="849"/>
                      </a:cxn>
                      <a:cxn ang="0">
                        <a:pos x="214" y="844"/>
                      </a:cxn>
                      <a:cxn ang="0">
                        <a:pos x="239" y="839"/>
                      </a:cxn>
                      <a:cxn ang="0">
                        <a:pos x="263" y="834"/>
                      </a:cxn>
                      <a:cxn ang="0">
                        <a:pos x="288" y="824"/>
                      </a:cxn>
                      <a:cxn ang="0">
                        <a:pos x="313" y="809"/>
                      </a:cxn>
                      <a:cxn ang="0">
                        <a:pos x="338" y="799"/>
                      </a:cxn>
                      <a:cxn ang="0">
                        <a:pos x="363" y="784"/>
                      </a:cxn>
                      <a:cxn ang="0">
                        <a:pos x="388" y="765"/>
                      </a:cxn>
                      <a:cxn ang="0">
                        <a:pos x="412" y="740"/>
                      </a:cxn>
                      <a:cxn ang="0">
                        <a:pos x="437" y="710"/>
                      </a:cxn>
                      <a:cxn ang="0">
                        <a:pos x="462" y="675"/>
                      </a:cxn>
                      <a:cxn ang="0">
                        <a:pos x="487" y="636"/>
                      </a:cxn>
                      <a:cxn ang="0">
                        <a:pos x="512" y="581"/>
                      </a:cxn>
                      <a:cxn ang="0">
                        <a:pos x="536" y="521"/>
                      </a:cxn>
                      <a:cxn ang="0">
                        <a:pos x="566" y="447"/>
                      </a:cxn>
                      <a:cxn ang="0">
                        <a:pos x="591" y="377"/>
                      </a:cxn>
                      <a:cxn ang="0">
                        <a:pos x="616" y="308"/>
                      </a:cxn>
                      <a:cxn ang="0">
                        <a:pos x="641" y="248"/>
                      </a:cxn>
                      <a:cxn ang="0">
                        <a:pos x="666" y="189"/>
                      </a:cxn>
                      <a:cxn ang="0">
                        <a:pos x="690" y="139"/>
                      </a:cxn>
                      <a:cxn ang="0">
                        <a:pos x="715" y="99"/>
                      </a:cxn>
                      <a:cxn ang="0">
                        <a:pos x="740" y="65"/>
                      </a:cxn>
                      <a:cxn ang="0">
                        <a:pos x="765" y="40"/>
                      </a:cxn>
                      <a:cxn ang="0">
                        <a:pos x="790" y="20"/>
                      </a:cxn>
                      <a:cxn ang="0">
                        <a:pos x="815" y="10"/>
                      </a:cxn>
                      <a:cxn ang="0">
                        <a:pos x="839" y="0"/>
                      </a:cxn>
                      <a:cxn ang="0">
                        <a:pos x="864" y="5"/>
                      </a:cxn>
                      <a:cxn ang="0">
                        <a:pos x="889" y="20"/>
                      </a:cxn>
                      <a:cxn ang="0">
                        <a:pos x="914" y="45"/>
                      </a:cxn>
                      <a:cxn ang="0">
                        <a:pos x="939" y="74"/>
                      </a:cxn>
                      <a:cxn ang="0">
                        <a:pos x="964" y="109"/>
                      </a:cxn>
                      <a:cxn ang="0">
                        <a:pos x="988" y="154"/>
                      </a:cxn>
                      <a:cxn ang="0">
                        <a:pos x="1013" y="204"/>
                      </a:cxn>
                      <a:cxn ang="0">
                        <a:pos x="1038" y="258"/>
                      </a:cxn>
                    </a:cxnLst>
                    <a:rect l="0" t="0" r="r" b="b"/>
                    <a:pathLst>
                      <a:path w="1053" h="869">
                        <a:moveTo>
                          <a:pt x="0" y="869"/>
                        </a:moveTo>
                        <a:lnTo>
                          <a:pt x="5" y="869"/>
                        </a:lnTo>
                        <a:lnTo>
                          <a:pt x="15" y="869"/>
                        </a:lnTo>
                        <a:lnTo>
                          <a:pt x="25" y="869"/>
                        </a:lnTo>
                        <a:lnTo>
                          <a:pt x="30" y="869"/>
                        </a:lnTo>
                        <a:lnTo>
                          <a:pt x="40" y="869"/>
                        </a:lnTo>
                        <a:lnTo>
                          <a:pt x="50" y="869"/>
                        </a:lnTo>
                        <a:lnTo>
                          <a:pt x="55" y="869"/>
                        </a:lnTo>
                        <a:lnTo>
                          <a:pt x="65" y="869"/>
                        </a:lnTo>
                        <a:lnTo>
                          <a:pt x="75" y="864"/>
                        </a:lnTo>
                        <a:lnTo>
                          <a:pt x="80" y="864"/>
                        </a:lnTo>
                        <a:lnTo>
                          <a:pt x="90" y="864"/>
                        </a:lnTo>
                        <a:lnTo>
                          <a:pt x="99" y="864"/>
                        </a:lnTo>
                        <a:lnTo>
                          <a:pt x="104" y="864"/>
                        </a:lnTo>
                        <a:lnTo>
                          <a:pt x="114" y="864"/>
                        </a:lnTo>
                        <a:lnTo>
                          <a:pt x="124" y="859"/>
                        </a:lnTo>
                        <a:lnTo>
                          <a:pt x="129" y="859"/>
                        </a:lnTo>
                        <a:lnTo>
                          <a:pt x="139" y="859"/>
                        </a:lnTo>
                        <a:lnTo>
                          <a:pt x="149" y="859"/>
                        </a:lnTo>
                        <a:lnTo>
                          <a:pt x="154" y="859"/>
                        </a:lnTo>
                        <a:lnTo>
                          <a:pt x="164" y="854"/>
                        </a:lnTo>
                        <a:lnTo>
                          <a:pt x="174" y="854"/>
                        </a:lnTo>
                        <a:lnTo>
                          <a:pt x="179" y="854"/>
                        </a:lnTo>
                        <a:lnTo>
                          <a:pt x="189" y="849"/>
                        </a:lnTo>
                        <a:lnTo>
                          <a:pt x="199" y="849"/>
                        </a:lnTo>
                        <a:lnTo>
                          <a:pt x="204" y="849"/>
                        </a:lnTo>
                        <a:lnTo>
                          <a:pt x="214" y="844"/>
                        </a:lnTo>
                        <a:lnTo>
                          <a:pt x="224" y="844"/>
                        </a:lnTo>
                        <a:lnTo>
                          <a:pt x="229" y="844"/>
                        </a:lnTo>
                        <a:lnTo>
                          <a:pt x="239" y="839"/>
                        </a:lnTo>
                        <a:lnTo>
                          <a:pt x="248" y="839"/>
                        </a:lnTo>
                        <a:lnTo>
                          <a:pt x="253" y="834"/>
                        </a:lnTo>
                        <a:lnTo>
                          <a:pt x="263" y="834"/>
                        </a:lnTo>
                        <a:lnTo>
                          <a:pt x="273" y="829"/>
                        </a:lnTo>
                        <a:lnTo>
                          <a:pt x="283" y="824"/>
                        </a:lnTo>
                        <a:lnTo>
                          <a:pt x="288" y="824"/>
                        </a:lnTo>
                        <a:lnTo>
                          <a:pt x="298" y="819"/>
                        </a:lnTo>
                        <a:lnTo>
                          <a:pt x="308" y="814"/>
                        </a:lnTo>
                        <a:lnTo>
                          <a:pt x="313" y="809"/>
                        </a:lnTo>
                        <a:lnTo>
                          <a:pt x="323" y="809"/>
                        </a:lnTo>
                        <a:lnTo>
                          <a:pt x="333" y="804"/>
                        </a:lnTo>
                        <a:lnTo>
                          <a:pt x="338" y="799"/>
                        </a:lnTo>
                        <a:lnTo>
                          <a:pt x="348" y="794"/>
                        </a:lnTo>
                        <a:lnTo>
                          <a:pt x="358" y="789"/>
                        </a:lnTo>
                        <a:lnTo>
                          <a:pt x="363" y="784"/>
                        </a:lnTo>
                        <a:lnTo>
                          <a:pt x="373" y="775"/>
                        </a:lnTo>
                        <a:lnTo>
                          <a:pt x="383" y="770"/>
                        </a:lnTo>
                        <a:lnTo>
                          <a:pt x="388" y="765"/>
                        </a:lnTo>
                        <a:lnTo>
                          <a:pt x="397" y="755"/>
                        </a:lnTo>
                        <a:lnTo>
                          <a:pt x="407" y="745"/>
                        </a:lnTo>
                        <a:lnTo>
                          <a:pt x="412" y="740"/>
                        </a:lnTo>
                        <a:lnTo>
                          <a:pt x="422" y="730"/>
                        </a:lnTo>
                        <a:lnTo>
                          <a:pt x="432" y="720"/>
                        </a:lnTo>
                        <a:lnTo>
                          <a:pt x="437" y="710"/>
                        </a:lnTo>
                        <a:lnTo>
                          <a:pt x="447" y="700"/>
                        </a:lnTo>
                        <a:lnTo>
                          <a:pt x="457" y="685"/>
                        </a:lnTo>
                        <a:lnTo>
                          <a:pt x="462" y="675"/>
                        </a:lnTo>
                        <a:lnTo>
                          <a:pt x="472" y="660"/>
                        </a:lnTo>
                        <a:lnTo>
                          <a:pt x="482" y="650"/>
                        </a:lnTo>
                        <a:lnTo>
                          <a:pt x="487" y="636"/>
                        </a:lnTo>
                        <a:lnTo>
                          <a:pt x="497" y="616"/>
                        </a:lnTo>
                        <a:lnTo>
                          <a:pt x="507" y="601"/>
                        </a:lnTo>
                        <a:lnTo>
                          <a:pt x="512" y="581"/>
                        </a:lnTo>
                        <a:lnTo>
                          <a:pt x="522" y="561"/>
                        </a:lnTo>
                        <a:lnTo>
                          <a:pt x="532" y="541"/>
                        </a:lnTo>
                        <a:lnTo>
                          <a:pt x="536" y="521"/>
                        </a:lnTo>
                        <a:lnTo>
                          <a:pt x="546" y="496"/>
                        </a:lnTo>
                        <a:lnTo>
                          <a:pt x="556" y="472"/>
                        </a:lnTo>
                        <a:lnTo>
                          <a:pt x="566" y="447"/>
                        </a:lnTo>
                        <a:lnTo>
                          <a:pt x="571" y="422"/>
                        </a:lnTo>
                        <a:lnTo>
                          <a:pt x="581" y="397"/>
                        </a:lnTo>
                        <a:lnTo>
                          <a:pt x="591" y="377"/>
                        </a:lnTo>
                        <a:lnTo>
                          <a:pt x="596" y="352"/>
                        </a:lnTo>
                        <a:lnTo>
                          <a:pt x="606" y="328"/>
                        </a:lnTo>
                        <a:lnTo>
                          <a:pt x="616" y="308"/>
                        </a:lnTo>
                        <a:lnTo>
                          <a:pt x="621" y="288"/>
                        </a:lnTo>
                        <a:lnTo>
                          <a:pt x="631" y="268"/>
                        </a:lnTo>
                        <a:lnTo>
                          <a:pt x="641" y="248"/>
                        </a:lnTo>
                        <a:lnTo>
                          <a:pt x="646" y="228"/>
                        </a:lnTo>
                        <a:lnTo>
                          <a:pt x="656" y="209"/>
                        </a:lnTo>
                        <a:lnTo>
                          <a:pt x="666" y="189"/>
                        </a:lnTo>
                        <a:lnTo>
                          <a:pt x="671" y="174"/>
                        </a:lnTo>
                        <a:lnTo>
                          <a:pt x="681" y="154"/>
                        </a:lnTo>
                        <a:lnTo>
                          <a:pt x="690" y="139"/>
                        </a:lnTo>
                        <a:lnTo>
                          <a:pt x="695" y="124"/>
                        </a:lnTo>
                        <a:lnTo>
                          <a:pt x="705" y="109"/>
                        </a:lnTo>
                        <a:lnTo>
                          <a:pt x="715" y="99"/>
                        </a:lnTo>
                        <a:lnTo>
                          <a:pt x="720" y="84"/>
                        </a:lnTo>
                        <a:lnTo>
                          <a:pt x="730" y="74"/>
                        </a:lnTo>
                        <a:lnTo>
                          <a:pt x="740" y="65"/>
                        </a:lnTo>
                        <a:lnTo>
                          <a:pt x="745" y="55"/>
                        </a:lnTo>
                        <a:lnTo>
                          <a:pt x="755" y="45"/>
                        </a:lnTo>
                        <a:lnTo>
                          <a:pt x="765" y="40"/>
                        </a:lnTo>
                        <a:lnTo>
                          <a:pt x="770" y="30"/>
                        </a:lnTo>
                        <a:lnTo>
                          <a:pt x="780" y="25"/>
                        </a:lnTo>
                        <a:lnTo>
                          <a:pt x="790" y="20"/>
                        </a:lnTo>
                        <a:lnTo>
                          <a:pt x="795" y="15"/>
                        </a:lnTo>
                        <a:lnTo>
                          <a:pt x="805" y="10"/>
                        </a:lnTo>
                        <a:lnTo>
                          <a:pt x="815" y="10"/>
                        </a:lnTo>
                        <a:lnTo>
                          <a:pt x="820" y="10"/>
                        </a:lnTo>
                        <a:lnTo>
                          <a:pt x="829" y="0"/>
                        </a:lnTo>
                        <a:lnTo>
                          <a:pt x="839" y="0"/>
                        </a:lnTo>
                        <a:lnTo>
                          <a:pt x="849" y="5"/>
                        </a:lnTo>
                        <a:lnTo>
                          <a:pt x="854" y="5"/>
                        </a:lnTo>
                        <a:lnTo>
                          <a:pt x="864" y="5"/>
                        </a:lnTo>
                        <a:lnTo>
                          <a:pt x="874" y="10"/>
                        </a:lnTo>
                        <a:lnTo>
                          <a:pt x="879" y="15"/>
                        </a:lnTo>
                        <a:lnTo>
                          <a:pt x="889" y="20"/>
                        </a:lnTo>
                        <a:lnTo>
                          <a:pt x="899" y="30"/>
                        </a:lnTo>
                        <a:lnTo>
                          <a:pt x="904" y="35"/>
                        </a:lnTo>
                        <a:lnTo>
                          <a:pt x="914" y="45"/>
                        </a:lnTo>
                        <a:lnTo>
                          <a:pt x="924" y="55"/>
                        </a:lnTo>
                        <a:lnTo>
                          <a:pt x="929" y="65"/>
                        </a:lnTo>
                        <a:lnTo>
                          <a:pt x="939" y="74"/>
                        </a:lnTo>
                        <a:lnTo>
                          <a:pt x="949" y="84"/>
                        </a:lnTo>
                        <a:lnTo>
                          <a:pt x="954" y="94"/>
                        </a:lnTo>
                        <a:lnTo>
                          <a:pt x="964" y="109"/>
                        </a:lnTo>
                        <a:lnTo>
                          <a:pt x="974" y="124"/>
                        </a:lnTo>
                        <a:lnTo>
                          <a:pt x="978" y="139"/>
                        </a:lnTo>
                        <a:lnTo>
                          <a:pt x="988" y="154"/>
                        </a:lnTo>
                        <a:lnTo>
                          <a:pt x="998" y="169"/>
                        </a:lnTo>
                        <a:lnTo>
                          <a:pt x="1003" y="184"/>
                        </a:lnTo>
                        <a:lnTo>
                          <a:pt x="1013" y="204"/>
                        </a:lnTo>
                        <a:lnTo>
                          <a:pt x="1023" y="218"/>
                        </a:lnTo>
                        <a:lnTo>
                          <a:pt x="1028" y="238"/>
                        </a:lnTo>
                        <a:lnTo>
                          <a:pt x="1038" y="258"/>
                        </a:lnTo>
                        <a:lnTo>
                          <a:pt x="1048" y="278"/>
                        </a:lnTo>
                        <a:lnTo>
                          <a:pt x="1053" y="298"/>
                        </a:lnTo>
                      </a:path>
                    </a:pathLst>
                  </a:custGeom>
                  <a:noFill/>
                  <a:ln w="3175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76"/>
                  <p:cNvSpPr>
                    <a:spLocks/>
                  </p:cNvSpPr>
                  <p:nvPr/>
                </p:nvSpPr>
                <p:spPr bwMode="auto">
                  <a:xfrm>
                    <a:off x="4344988" y="1965325"/>
                    <a:ext cx="1679575" cy="1222375"/>
                  </a:xfrm>
                  <a:custGeom>
                    <a:avLst/>
                    <a:gdLst/>
                    <a:ahLst/>
                    <a:cxnLst>
                      <a:cxn ang="0">
                        <a:pos x="20" y="338"/>
                      </a:cxn>
                      <a:cxn ang="0">
                        <a:pos x="45" y="402"/>
                      </a:cxn>
                      <a:cxn ang="0">
                        <a:pos x="70" y="467"/>
                      </a:cxn>
                      <a:cxn ang="0">
                        <a:pos x="94" y="516"/>
                      </a:cxn>
                      <a:cxn ang="0">
                        <a:pos x="119" y="556"/>
                      </a:cxn>
                      <a:cxn ang="0">
                        <a:pos x="144" y="581"/>
                      </a:cxn>
                      <a:cxn ang="0">
                        <a:pos x="169" y="596"/>
                      </a:cxn>
                      <a:cxn ang="0">
                        <a:pos x="194" y="601"/>
                      </a:cxn>
                      <a:cxn ang="0">
                        <a:pos x="218" y="596"/>
                      </a:cxn>
                      <a:cxn ang="0">
                        <a:pos x="243" y="581"/>
                      </a:cxn>
                      <a:cxn ang="0">
                        <a:pos x="268" y="556"/>
                      </a:cxn>
                      <a:cxn ang="0">
                        <a:pos x="293" y="516"/>
                      </a:cxn>
                      <a:cxn ang="0">
                        <a:pos x="318" y="467"/>
                      </a:cxn>
                      <a:cxn ang="0">
                        <a:pos x="343" y="402"/>
                      </a:cxn>
                      <a:cxn ang="0">
                        <a:pos x="367" y="338"/>
                      </a:cxn>
                      <a:cxn ang="0">
                        <a:pos x="392" y="278"/>
                      </a:cxn>
                      <a:cxn ang="0">
                        <a:pos x="417" y="218"/>
                      </a:cxn>
                      <a:cxn ang="0">
                        <a:pos x="442" y="169"/>
                      </a:cxn>
                      <a:cxn ang="0">
                        <a:pos x="467" y="124"/>
                      </a:cxn>
                      <a:cxn ang="0">
                        <a:pos x="492" y="84"/>
                      </a:cxn>
                      <a:cxn ang="0">
                        <a:pos x="516" y="55"/>
                      </a:cxn>
                      <a:cxn ang="0">
                        <a:pos x="541" y="30"/>
                      </a:cxn>
                      <a:cxn ang="0">
                        <a:pos x="566" y="10"/>
                      </a:cxn>
                      <a:cxn ang="0">
                        <a:pos x="591" y="5"/>
                      </a:cxn>
                      <a:cxn ang="0">
                        <a:pos x="621" y="10"/>
                      </a:cxn>
                      <a:cxn ang="0">
                        <a:pos x="646" y="15"/>
                      </a:cxn>
                      <a:cxn ang="0">
                        <a:pos x="670" y="30"/>
                      </a:cxn>
                      <a:cxn ang="0">
                        <a:pos x="695" y="55"/>
                      </a:cxn>
                      <a:cxn ang="0">
                        <a:pos x="720" y="84"/>
                      </a:cxn>
                      <a:cxn ang="0">
                        <a:pos x="745" y="124"/>
                      </a:cxn>
                      <a:cxn ang="0">
                        <a:pos x="770" y="174"/>
                      </a:cxn>
                      <a:cxn ang="0">
                        <a:pos x="795" y="228"/>
                      </a:cxn>
                      <a:cxn ang="0">
                        <a:pos x="819" y="288"/>
                      </a:cxn>
                      <a:cxn ang="0">
                        <a:pos x="844" y="352"/>
                      </a:cxn>
                      <a:cxn ang="0">
                        <a:pos x="869" y="422"/>
                      </a:cxn>
                      <a:cxn ang="0">
                        <a:pos x="894" y="496"/>
                      </a:cxn>
                      <a:cxn ang="0">
                        <a:pos x="919" y="561"/>
                      </a:cxn>
                      <a:cxn ang="0">
                        <a:pos x="944" y="616"/>
                      </a:cxn>
                      <a:cxn ang="0">
                        <a:pos x="968" y="660"/>
                      </a:cxn>
                      <a:cxn ang="0">
                        <a:pos x="993" y="700"/>
                      </a:cxn>
                      <a:cxn ang="0">
                        <a:pos x="1018" y="730"/>
                      </a:cxn>
                      <a:cxn ang="0">
                        <a:pos x="1043" y="755"/>
                      </a:cxn>
                    </a:cxnLst>
                    <a:rect l="0" t="0" r="r" b="b"/>
                    <a:pathLst>
                      <a:path w="1058" h="770">
                        <a:moveTo>
                          <a:pt x="0" y="298"/>
                        </a:moveTo>
                        <a:lnTo>
                          <a:pt x="10" y="318"/>
                        </a:lnTo>
                        <a:lnTo>
                          <a:pt x="20" y="338"/>
                        </a:lnTo>
                        <a:lnTo>
                          <a:pt x="25" y="362"/>
                        </a:lnTo>
                        <a:lnTo>
                          <a:pt x="35" y="382"/>
                        </a:lnTo>
                        <a:lnTo>
                          <a:pt x="45" y="402"/>
                        </a:lnTo>
                        <a:lnTo>
                          <a:pt x="50" y="427"/>
                        </a:lnTo>
                        <a:lnTo>
                          <a:pt x="60" y="447"/>
                        </a:lnTo>
                        <a:lnTo>
                          <a:pt x="70" y="467"/>
                        </a:lnTo>
                        <a:lnTo>
                          <a:pt x="79" y="487"/>
                        </a:lnTo>
                        <a:lnTo>
                          <a:pt x="84" y="501"/>
                        </a:lnTo>
                        <a:lnTo>
                          <a:pt x="94" y="516"/>
                        </a:lnTo>
                        <a:lnTo>
                          <a:pt x="104" y="531"/>
                        </a:lnTo>
                        <a:lnTo>
                          <a:pt x="109" y="546"/>
                        </a:lnTo>
                        <a:lnTo>
                          <a:pt x="119" y="556"/>
                        </a:lnTo>
                        <a:lnTo>
                          <a:pt x="129" y="566"/>
                        </a:lnTo>
                        <a:lnTo>
                          <a:pt x="134" y="576"/>
                        </a:lnTo>
                        <a:lnTo>
                          <a:pt x="144" y="581"/>
                        </a:lnTo>
                        <a:lnTo>
                          <a:pt x="154" y="586"/>
                        </a:lnTo>
                        <a:lnTo>
                          <a:pt x="159" y="591"/>
                        </a:lnTo>
                        <a:lnTo>
                          <a:pt x="169" y="596"/>
                        </a:lnTo>
                        <a:lnTo>
                          <a:pt x="179" y="601"/>
                        </a:lnTo>
                        <a:lnTo>
                          <a:pt x="184" y="601"/>
                        </a:lnTo>
                        <a:lnTo>
                          <a:pt x="194" y="601"/>
                        </a:lnTo>
                        <a:lnTo>
                          <a:pt x="204" y="601"/>
                        </a:lnTo>
                        <a:lnTo>
                          <a:pt x="209" y="601"/>
                        </a:lnTo>
                        <a:lnTo>
                          <a:pt x="218" y="596"/>
                        </a:lnTo>
                        <a:lnTo>
                          <a:pt x="228" y="591"/>
                        </a:lnTo>
                        <a:lnTo>
                          <a:pt x="233" y="586"/>
                        </a:lnTo>
                        <a:lnTo>
                          <a:pt x="243" y="581"/>
                        </a:lnTo>
                        <a:lnTo>
                          <a:pt x="253" y="576"/>
                        </a:lnTo>
                        <a:lnTo>
                          <a:pt x="258" y="566"/>
                        </a:lnTo>
                        <a:lnTo>
                          <a:pt x="268" y="556"/>
                        </a:lnTo>
                        <a:lnTo>
                          <a:pt x="278" y="546"/>
                        </a:lnTo>
                        <a:lnTo>
                          <a:pt x="283" y="531"/>
                        </a:lnTo>
                        <a:lnTo>
                          <a:pt x="293" y="516"/>
                        </a:lnTo>
                        <a:lnTo>
                          <a:pt x="303" y="501"/>
                        </a:lnTo>
                        <a:lnTo>
                          <a:pt x="308" y="487"/>
                        </a:lnTo>
                        <a:lnTo>
                          <a:pt x="318" y="467"/>
                        </a:lnTo>
                        <a:lnTo>
                          <a:pt x="328" y="447"/>
                        </a:lnTo>
                        <a:lnTo>
                          <a:pt x="338" y="427"/>
                        </a:lnTo>
                        <a:lnTo>
                          <a:pt x="343" y="402"/>
                        </a:lnTo>
                        <a:lnTo>
                          <a:pt x="353" y="382"/>
                        </a:lnTo>
                        <a:lnTo>
                          <a:pt x="363" y="362"/>
                        </a:lnTo>
                        <a:lnTo>
                          <a:pt x="367" y="338"/>
                        </a:lnTo>
                        <a:lnTo>
                          <a:pt x="377" y="318"/>
                        </a:lnTo>
                        <a:lnTo>
                          <a:pt x="387" y="298"/>
                        </a:lnTo>
                        <a:lnTo>
                          <a:pt x="392" y="278"/>
                        </a:lnTo>
                        <a:lnTo>
                          <a:pt x="402" y="258"/>
                        </a:lnTo>
                        <a:lnTo>
                          <a:pt x="412" y="238"/>
                        </a:lnTo>
                        <a:lnTo>
                          <a:pt x="417" y="218"/>
                        </a:lnTo>
                        <a:lnTo>
                          <a:pt x="427" y="204"/>
                        </a:lnTo>
                        <a:lnTo>
                          <a:pt x="437" y="184"/>
                        </a:lnTo>
                        <a:lnTo>
                          <a:pt x="442" y="169"/>
                        </a:lnTo>
                        <a:lnTo>
                          <a:pt x="452" y="154"/>
                        </a:lnTo>
                        <a:lnTo>
                          <a:pt x="462" y="139"/>
                        </a:lnTo>
                        <a:lnTo>
                          <a:pt x="467" y="124"/>
                        </a:lnTo>
                        <a:lnTo>
                          <a:pt x="477" y="109"/>
                        </a:lnTo>
                        <a:lnTo>
                          <a:pt x="487" y="94"/>
                        </a:lnTo>
                        <a:lnTo>
                          <a:pt x="492" y="84"/>
                        </a:lnTo>
                        <a:lnTo>
                          <a:pt x="502" y="74"/>
                        </a:lnTo>
                        <a:lnTo>
                          <a:pt x="511" y="65"/>
                        </a:lnTo>
                        <a:lnTo>
                          <a:pt x="516" y="55"/>
                        </a:lnTo>
                        <a:lnTo>
                          <a:pt x="526" y="45"/>
                        </a:lnTo>
                        <a:lnTo>
                          <a:pt x="536" y="35"/>
                        </a:lnTo>
                        <a:lnTo>
                          <a:pt x="541" y="30"/>
                        </a:lnTo>
                        <a:lnTo>
                          <a:pt x="551" y="20"/>
                        </a:lnTo>
                        <a:lnTo>
                          <a:pt x="561" y="15"/>
                        </a:lnTo>
                        <a:lnTo>
                          <a:pt x="566" y="10"/>
                        </a:lnTo>
                        <a:lnTo>
                          <a:pt x="576" y="5"/>
                        </a:lnTo>
                        <a:lnTo>
                          <a:pt x="586" y="5"/>
                        </a:lnTo>
                        <a:lnTo>
                          <a:pt x="591" y="5"/>
                        </a:lnTo>
                        <a:lnTo>
                          <a:pt x="601" y="0"/>
                        </a:lnTo>
                        <a:lnTo>
                          <a:pt x="611" y="0"/>
                        </a:lnTo>
                        <a:lnTo>
                          <a:pt x="621" y="10"/>
                        </a:lnTo>
                        <a:lnTo>
                          <a:pt x="626" y="10"/>
                        </a:lnTo>
                        <a:lnTo>
                          <a:pt x="636" y="10"/>
                        </a:lnTo>
                        <a:lnTo>
                          <a:pt x="646" y="15"/>
                        </a:lnTo>
                        <a:lnTo>
                          <a:pt x="651" y="20"/>
                        </a:lnTo>
                        <a:lnTo>
                          <a:pt x="660" y="25"/>
                        </a:lnTo>
                        <a:lnTo>
                          <a:pt x="670" y="30"/>
                        </a:lnTo>
                        <a:lnTo>
                          <a:pt x="675" y="40"/>
                        </a:lnTo>
                        <a:lnTo>
                          <a:pt x="685" y="45"/>
                        </a:lnTo>
                        <a:lnTo>
                          <a:pt x="695" y="55"/>
                        </a:lnTo>
                        <a:lnTo>
                          <a:pt x="700" y="65"/>
                        </a:lnTo>
                        <a:lnTo>
                          <a:pt x="710" y="74"/>
                        </a:lnTo>
                        <a:lnTo>
                          <a:pt x="720" y="84"/>
                        </a:lnTo>
                        <a:lnTo>
                          <a:pt x="725" y="99"/>
                        </a:lnTo>
                        <a:lnTo>
                          <a:pt x="735" y="109"/>
                        </a:lnTo>
                        <a:lnTo>
                          <a:pt x="745" y="124"/>
                        </a:lnTo>
                        <a:lnTo>
                          <a:pt x="750" y="139"/>
                        </a:lnTo>
                        <a:lnTo>
                          <a:pt x="760" y="154"/>
                        </a:lnTo>
                        <a:lnTo>
                          <a:pt x="770" y="174"/>
                        </a:lnTo>
                        <a:lnTo>
                          <a:pt x="775" y="189"/>
                        </a:lnTo>
                        <a:lnTo>
                          <a:pt x="785" y="209"/>
                        </a:lnTo>
                        <a:lnTo>
                          <a:pt x="795" y="228"/>
                        </a:lnTo>
                        <a:lnTo>
                          <a:pt x="800" y="248"/>
                        </a:lnTo>
                        <a:lnTo>
                          <a:pt x="809" y="268"/>
                        </a:lnTo>
                        <a:lnTo>
                          <a:pt x="819" y="288"/>
                        </a:lnTo>
                        <a:lnTo>
                          <a:pt x="824" y="308"/>
                        </a:lnTo>
                        <a:lnTo>
                          <a:pt x="834" y="328"/>
                        </a:lnTo>
                        <a:lnTo>
                          <a:pt x="844" y="352"/>
                        </a:lnTo>
                        <a:lnTo>
                          <a:pt x="849" y="377"/>
                        </a:lnTo>
                        <a:lnTo>
                          <a:pt x="859" y="397"/>
                        </a:lnTo>
                        <a:lnTo>
                          <a:pt x="869" y="422"/>
                        </a:lnTo>
                        <a:lnTo>
                          <a:pt x="874" y="447"/>
                        </a:lnTo>
                        <a:lnTo>
                          <a:pt x="884" y="472"/>
                        </a:lnTo>
                        <a:lnTo>
                          <a:pt x="894" y="496"/>
                        </a:lnTo>
                        <a:lnTo>
                          <a:pt x="904" y="521"/>
                        </a:lnTo>
                        <a:lnTo>
                          <a:pt x="909" y="541"/>
                        </a:lnTo>
                        <a:lnTo>
                          <a:pt x="919" y="561"/>
                        </a:lnTo>
                        <a:lnTo>
                          <a:pt x="929" y="581"/>
                        </a:lnTo>
                        <a:lnTo>
                          <a:pt x="934" y="601"/>
                        </a:lnTo>
                        <a:lnTo>
                          <a:pt x="944" y="616"/>
                        </a:lnTo>
                        <a:lnTo>
                          <a:pt x="953" y="636"/>
                        </a:lnTo>
                        <a:lnTo>
                          <a:pt x="958" y="650"/>
                        </a:lnTo>
                        <a:lnTo>
                          <a:pt x="968" y="660"/>
                        </a:lnTo>
                        <a:lnTo>
                          <a:pt x="978" y="675"/>
                        </a:lnTo>
                        <a:lnTo>
                          <a:pt x="983" y="685"/>
                        </a:lnTo>
                        <a:lnTo>
                          <a:pt x="993" y="700"/>
                        </a:lnTo>
                        <a:lnTo>
                          <a:pt x="1003" y="710"/>
                        </a:lnTo>
                        <a:lnTo>
                          <a:pt x="1008" y="720"/>
                        </a:lnTo>
                        <a:lnTo>
                          <a:pt x="1018" y="730"/>
                        </a:lnTo>
                        <a:lnTo>
                          <a:pt x="1028" y="740"/>
                        </a:lnTo>
                        <a:lnTo>
                          <a:pt x="1033" y="745"/>
                        </a:lnTo>
                        <a:lnTo>
                          <a:pt x="1043" y="755"/>
                        </a:lnTo>
                        <a:lnTo>
                          <a:pt x="1053" y="765"/>
                        </a:lnTo>
                        <a:lnTo>
                          <a:pt x="1058" y="770"/>
                        </a:lnTo>
                      </a:path>
                    </a:pathLst>
                  </a:custGeom>
                  <a:noFill/>
                  <a:ln w="3175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77"/>
                  <p:cNvSpPr>
                    <a:spLocks/>
                  </p:cNvSpPr>
                  <p:nvPr/>
                </p:nvSpPr>
                <p:spPr bwMode="auto">
                  <a:xfrm>
                    <a:off x="6024563" y="3187700"/>
                    <a:ext cx="614363" cy="157163"/>
                  </a:xfrm>
                  <a:custGeom>
                    <a:avLst/>
                    <a:gdLst/>
                    <a:ahLst/>
                    <a:cxnLst>
                      <a:cxn ang="0">
                        <a:pos x="0" y="0"/>
                      </a:cxn>
                      <a:cxn ang="0">
                        <a:pos x="10" y="5"/>
                      </a:cxn>
                      <a:cxn ang="0">
                        <a:pos x="20" y="14"/>
                      </a:cxn>
                      <a:cxn ang="0">
                        <a:pos x="25" y="19"/>
                      </a:cxn>
                      <a:cxn ang="0">
                        <a:pos x="35" y="24"/>
                      </a:cxn>
                      <a:cxn ang="0">
                        <a:pos x="44" y="29"/>
                      </a:cxn>
                      <a:cxn ang="0">
                        <a:pos x="49" y="34"/>
                      </a:cxn>
                      <a:cxn ang="0">
                        <a:pos x="59" y="39"/>
                      </a:cxn>
                      <a:cxn ang="0">
                        <a:pos x="69" y="39"/>
                      </a:cxn>
                      <a:cxn ang="0">
                        <a:pos x="74" y="44"/>
                      </a:cxn>
                      <a:cxn ang="0">
                        <a:pos x="84" y="49"/>
                      </a:cxn>
                      <a:cxn ang="0">
                        <a:pos x="94" y="54"/>
                      </a:cxn>
                      <a:cxn ang="0">
                        <a:pos x="99" y="54"/>
                      </a:cxn>
                      <a:cxn ang="0">
                        <a:pos x="109" y="59"/>
                      </a:cxn>
                      <a:cxn ang="0">
                        <a:pos x="119" y="64"/>
                      </a:cxn>
                      <a:cxn ang="0">
                        <a:pos x="129" y="64"/>
                      </a:cxn>
                      <a:cxn ang="0">
                        <a:pos x="134" y="69"/>
                      </a:cxn>
                      <a:cxn ang="0">
                        <a:pos x="144" y="69"/>
                      </a:cxn>
                      <a:cxn ang="0">
                        <a:pos x="154" y="74"/>
                      </a:cxn>
                      <a:cxn ang="0">
                        <a:pos x="159" y="74"/>
                      </a:cxn>
                      <a:cxn ang="0">
                        <a:pos x="169" y="74"/>
                      </a:cxn>
                      <a:cxn ang="0">
                        <a:pos x="179" y="79"/>
                      </a:cxn>
                      <a:cxn ang="0">
                        <a:pos x="184" y="79"/>
                      </a:cxn>
                      <a:cxn ang="0">
                        <a:pos x="193" y="79"/>
                      </a:cxn>
                      <a:cxn ang="0">
                        <a:pos x="203" y="84"/>
                      </a:cxn>
                      <a:cxn ang="0">
                        <a:pos x="208" y="84"/>
                      </a:cxn>
                      <a:cxn ang="0">
                        <a:pos x="218" y="84"/>
                      </a:cxn>
                      <a:cxn ang="0">
                        <a:pos x="228" y="89"/>
                      </a:cxn>
                      <a:cxn ang="0">
                        <a:pos x="233" y="89"/>
                      </a:cxn>
                      <a:cxn ang="0">
                        <a:pos x="243" y="89"/>
                      </a:cxn>
                      <a:cxn ang="0">
                        <a:pos x="253" y="89"/>
                      </a:cxn>
                      <a:cxn ang="0">
                        <a:pos x="258" y="89"/>
                      </a:cxn>
                      <a:cxn ang="0">
                        <a:pos x="268" y="94"/>
                      </a:cxn>
                      <a:cxn ang="0">
                        <a:pos x="278" y="94"/>
                      </a:cxn>
                      <a:cxn ang="0">
                        <a:pos x="283" y="94"/>
                      </a:cxn>
                      <a:cxn ang="0">
                        <a:pos x="293" y="94"/>
                      </a:cxn>
                      <a:cxn ang="0">
                        <a:pos x="303" y="94"/>
                      </a:cxn>
                      <a:cxn ang="0">
                        <a:pos x="308" y="94"/>
                      </a:cxn>
                      <a:cxn ang="0">
                        <a:pos x="318" y="99"/>
                      </a:cxn>
                      <a:cxn ang="0">
                        <a:pos x="328" y="99"/>
                      </a:cxn>
                      <a:cxn ang="0">
                        <a:pos x="332" y="99"/>
                      </a:cxn>
                      <a:cxn ang="0">
                        <a:pos x="342" y="99"/>
                      </a:cxn>
                      <a:cxn ang="0">
                        <a:pos x="352" y="99"/>
                      </a:cxn>
                      <a:cxn ang="0">
                        <a:pos x="357" y="99"/>
                      </a:cxn>
                      <a:cxn ang="0">
                        <a:pos x="367" y="99"/>
                      </a:cxn>
                      <a:cxn ang="0">
                        <a:pos x="377" y="99"/>
                      </a:cxn>
                      <a:cxn ang="0">
                        <a:pos x="387" y="99"/>
                      </a:cxn>
                    </a:cxnLst>
                    <a:rect l="0" t="0" r="r" b="b"/>
                    <a:pathLst>
                      <a:path w="387" h="99">
                        <a:moveTo>
                          <a:pt x="0" y="0"/>
                        </a:moveTo>
                        <a:lnTo>
                          <a:pt x="10" y="5"/>
                        </a:lnTo>
                        <a:lnTo>
                          <a:pt x="20" y="14"/>
                        </a:lnTo>
                        <a:lnTo>
                          <a:pt x="25" y="19"/>
                        </a:lnTo>
                        <a:lnTo>
                          <a:pt x="35" y="24"/>
                        </a:lnTo>
                        <a:lnTo>
                          <a:pt x="44" y="29"/>
                        </a:lnTo>
                        <a:lnTo>
                          <a:pt x="49" y="34"/>
                        </a:lnTo>
                        <a:lnTo>
                          <a:pt x="59" y="39"/>
                        </a:lnTo>
                        <a:lnTo>
                          <a:pt x="69" y="39"/>
                        </a:lnTo>
                        <a:lnTo>
                          <a:pt x="74" y="44"/>
                        </a:lnTo>
                        <a:lnTo>
                          <a:pt x="84" y="49"/>
                        </a:lnTo>
                        <a:lnTo>
                          <a:pt x="94" y="54"/>
                        </a:lnTo>
                        <a:lnTo>
                          <a:pt x="99" y="54"/>
                        </a:lnTo>
                        <a:lnTo>
                          <a:pt x="109" y="59"/>
                        </a:lnTo>
                        <a:lnTo>
                          <a:pt x="119" y="64"/>
                        </a:lnTo>
                        <a:lnTo>
                          <a:pt x="129" y="64"/>
                        </a:lnTo>
                        <a:lnTo>
                          <a:pt x="134" y="69"/>
                        </a:lnTo>
                        <a:lnTo>
                          <a:pt x="144" y="69"/>
                        </a:lnTo>
                        <a:lnTo>
                          <a:pt x="154" y="74"/>
                        </a:lnTo>
                        <a:lnTo>
                          <a:pt x="159" y="74"/>
                        </a:lnTo>
                        <a:lnTo>
                          <a:pt x="169" y="74"/>
                        </a:lnTo>
                        <a:lnTo>
                          <a:pt x="179" y="79"/>
                        </a:lnTo>
                        <a:lnTo>
                          <a:pt x="184" y="79"/>
                        </a:lnTo>
                        <a:lnTo>
                          <a:pt x="193" y="79"/>
                        </a:lnTo>
                        <a:lnTo>
                          <a:pt x="203" y="84"/>
                        </a:lnTo>
                        <a:lnTo>
                          <a:pt x="208" y="84"/>
                        </a:lnTo>
                        <a:lnTo>
                          <a:pt x="218" y="84"/>
                        </a:lnTo>
                        <a:lnTo>
                          <a:pt x="228" y="89"/>
                        </a:lnTo>
                        <a:lnTo>
                          <a:pt x="233" y="89"/>
                        </a:lnTo>
                        <a:lnTo>
                          <a:pt x="243" y="89"/>
                        </a:lnTo>
                        <a:lnTo>
                          <a:pt x="253" y="89"/>
                        </a:lnTo>
                        <a:lnTo>
                          <a:pt x="258" y="89"/>
                        </a:lnTo>
                        <a:lnTo>
                          <a:pt x="268" y="94"/>
                        </a:lnTo>
                        <a:lnTo>
                          <a:pt x="278" y="94"/>
                        </a:lnTo>
                        <a:lnTo>
                          <a:pt x="283" y="94"/>
                        </a:lnTo>
                        <a:lnTo>
                          <a:pt x="293" y="94"/>
                        </a:lnTo>
                        <a:lnTo>
                          <a:pt x="303" y="94"/>
                        </a:lnTo>
                        <a:lnTo>
                          <a:pt x="308" y="94"/>
                        </a:lnTo>
                        <a:lnTo>
                          <a:pt x="318" y="99"/>
                        </a:lnTo>
                        <a:lnTo>
                          <a:pt x="328" y="99"/>
                        </a:lnTo>
                        <a:lnTo>
                          <a:pt x="332" y="99"/>
                        </a:lnTo>
                        <a:lnTo>
                          <a:pt x="342" y="99"/>
                        </a:lnTo>
                        <a:lnTo>
                          <a:pt x="352" y="99"/>
                        </a:lnTo>
                        <a:lnTo>
                          <a:pt x="357" y="99"/>
                        </a:lnTo>
                        <a:lnTo>
                          <a:pt x="367" y="99"/>
                        </a:lnTo>
                        <a:lnTo>
                          <a:pt x="377" y="99"/>
                        </a:lnTo>
                        <a:lnTo>
                          <a:pt x="387" y="99"/>
                        </a:lnTo>
                      </a:path>
                    </a:pathLst>
                  </a:custGeom>
                  <a:noFill/>
                  <a:ln w="3175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40" name="Straight Arrow Connector 39"/>
                <p:cNvCxnSpPr/>
                <p:nvPr/>
              </p:nvCxnSpPr>
              <p:spPr bwMode="auto">
                <a:xfrm flipV="1">
                  <a:off x="1346664" y="1184139"/>
                  <a:ext cx="672325" cy="12648"/>
                </a:xfrm>
                <a:prstGeom prst="straightConnector1">
                  <a:avLst/>
                </a:prstGeom>
                <a:solidFill>
                  <a:schemeClr val="accent1"/>
                </a:solidFill>
                <a:ln w="34925" cap="flat" cmpd="sng" algn="ctr">
                  <a:solidFill>
                    <a:srgbClr val="C00000"/>
                  </a:solidFill>
                  <a:prstDash val="solid"/>
                  <a:round/>
                  <a:headEnd type="none" w="med" len="med"/>
                  <a:tailEnd type="triangle"/>
                </a:ln>
                <a:effectLst/>
              </p:spPr>
            </p:cxnSp>
            <p:sp>
              <p:nvSpPr>
                <p:cNvPr id="41" name="TextBox 40"/>
                <p:cNvSpPr txBox="1"/>
                <p:nvPr/>
              </p:nvSpPr>
              <p:spPr>
                <a:xfrm>
                  <a:off x="1206042" y="816923"/>
                  <a:ext cx="407484" cy="399114"/>
                </a:xfrm>
                <a:prstGeom prst="rect">
                  <a:avLst/>
                </a:prstGeom>
                <a:noFill/>
              </p:spPr>
              <p:txBody>
                <a:bodyPr wrap="none" rtlCol="0">
                  <a:spAutoFit/>
                </a:bodyPr>
                <a:lstStyle/>
                <a:p>
                  <a:r>
                    <a:rPr lang="el-GR" dirty="0" smtClean="0"/>
                    <a:t>β</a:t>
                  </a:r>
                  <a:r>
                    <a:rPr lang="en-US" baseline="-25000" dirty="0" smtClean="0"/>
                    <a:t>+</a:t>
                  </a:r>
                  <a:endParaRPr lang="en-US" dirty="0"/>
                </a:p>
              </p:txBody>
            </p:sp>
            <p:grpSp>
              <p:nvGrpSpPr>
                <p:cNvPr id="74" name="Group 73"/>
                <p:cNvGrpSpPr/>
                <p:nvPr/>
              </p:nvGrpSpPr>
              <p:grpSpPr>
                <a:xfrm>
                  <a:off x="1511405" y="1219200"/>
                  <a:ext cx="1106875" cy="1630045"/>
                  <a:chOff x="1511405" y="1319886"/>
                  <a:chExt cx="1106875" cy="1630045"/>
                </a:xfrm>
              </p:grpSpPr>
              <p:grpSp>
                <p:nvGrpSpPr>
                  <p:cNvPr id="46" name="Group 45"/>
                  <p:cNvGrpSpPr/>
                  <p:nvPr/>
                </p:nvGrpSpPr>
                <p:grpSpPr>
                  <a:xfrm rot="5400000" flipV="1">
                    <a:off x="1449707" y="1770965"/>
                    <a:ext cx="1320679" cy="418522"/>
                    <a:chOff x="2673351" y="1981200"/>
                    <a:chExt cx="3965575" cy="2751138"/>
                  </a:xfrm>
                </p:grpSpPr>
                <p:sp>
                  <p:nvSpPr>
                    <p:cNvPr id="49" name="Freeform 78"/>
                    <p:cNvSpPr>
                      <a:spLocks/>
                    </p:cNvSpPr>
                    <p:nvPr/>
                  </p:nvSpPr>
                  <p:spPr bwMode="auto">
                    <a:xfrm>
                      <a:off x="2673351" y="1981200"/>
                      <a:ext cx="1671638" cy="1363663"/>
                    </a:xfrm>
                    <a:custGeom>
                      <a:avLst/>
                      <a:gdLst/>
                      <a:ahLst/>
                      <a:cxnLst>
                        <a:cxn ang="0">
                          <a:pos x="15" y="859"/>
                        </a:cxn>
                        <a:cxn ang="0">
                          <a:pos x="40" y="859"/>
                        </a:cxn>
                        <a:cxn ang="0">
                          <a:pos x="65" y="859"/>
                        </a:cxn>
                        <a:cxn ang="0">
                          <a:pos x="90" y="854"/>
                        </a:cxn>
                        <a:cxn ang="0">
                          <a:pos x="114" y="854"/>
                        </a:cxn>
                        <a:cxn ang="0">
                          <a:pos x="139" y="849"/>
                        </a:cxn>
                        <a:cxn ang="0">
                          <a:pos x="164" y="844"/>
                        </a:cxn>
                        <a:cxn ang="0">
                          <a:pos x="189" y="839"/>
                        </a:cxn>
                        <a:cxn ang="0">
                          <a:pos x="214" y="834"/>
                        </a:cxn>
                        <a:cxn ang="0">
                          <a:pos x="239" y="829"/>
                        </a:cxn>
                        <a:cxn ang="0">
                          <a:pos x="263" y="824"/>
                        </a:cxn>
                        <a:cxn ang="0">
                          <a:pos x="288" y="814"/>
                        </a:cxn>
                        <a:cxn ang="0">
                          <a:pos x="313" y="799"/>
                        </a:cxn>
                        <a:cxn ang="0">
                          <a:pos x="338" y="789"/>
                        </a:cxn>
                        <a:cxn ang="0">
                          <a:pos x="363" y="774"/>
                        </a:cxn>
                        <a:cxn ang="0">
                          <a:pos x="388" y="755"/>
                        </a:cxn>
                        <a:cxn ang="0">
                          <a:pos x="412" y="730"/>
                        </a:cxn>
                        <a:cxn ang="0">
                          <a:pos x="437" y="700"/>
                        </a:cxn>
                        <a:cxn ang="0">
                          <a:pos x="462" y="665"/>
                        </a:cxn>
                        <a:cxn ang="0">
                          <a:pos x="487" y="626"/>
                        </a:cxn>
                        <a:cxn ang="0">
                          <a:pos x="512" y="571"/>
                        </a:cxn>
                        <a:cxn ang="0">
                          <a:pos x="536" y="511"/>
                        </a:cxn>
                        <a:cxn ang="0">
                          <a:pos x="566" y="437"/>
                        </a:cxn>
                        <a:cxn ang="0">
                          <a:pos x="591" y="367"/>
                        </a:cxn>
                        <a:cxn ang="0">
                          <a:pos x="616" y="298"/>
                        </a:cxn>
                        <a:cxn ang="0">
                          <a:pos x="641" y="238"/>
                        </a:cxn>
                        <a:cxn ang="0">
                          <a:pos x="666" y="179"/>
                        </a:cxn>
                        <a:cxn ang="0">
                          <a:pos x="690" y="129"/>
                        </a:cxn>
                        <a:cxn ang="0">
                          <a:pos x="715" y="89"/>
                        </a:cxn>
                        <a:cxn ang="0">
                          <a:pos x="740" y="55"/>
                        </a:cxn>
                        <a:cxn ang="0">
                          <a:pos x="765" y="30"/>
                        </a:cxn>
                        <a:cxn ang="0">
                          <a:pos x="790" y="10"/>
                        </a:cxn>
                        <a:cxn ang="0">
                          <a:pos x="815" y="0"/>
                        </a:cxn>
                        <a:cxn ang="0">
                          <a:pos x="839" y="5"/>
                        </a:cxn>
                        <a:cxn ang="0">
                          <a:pos x="864" y="15"/>
                        </a:cxn>
                        <a:cxn ang="0">
                          <a:pos x="889" y="30"/>
                        </a:cxn>
                        <a:cxn ang="0">
                          <a:pos x="914" y="55"/>
                        </a:cxn>
                        <a:cxn ang="0">
                          <a:pos x="939" y="89"/>
                        </a:cxn>
                        <a:cxn ang="0">
                          <a:pos x="964" y="134"/>
                        </a:cxn>
                        <a:cxn ang="0">
                          <a:pos x="988" y="184"/>
                        </a:cxn>
                        <a:cxn ang="0">
                          <a:pos x="1013" y="238"/>
                        </a:cxn>
                        <a:cxn ang="0">
                          <a:pos x="1038" y="303"/>
                        </a:cxn>
                      </a:cxnLst>
                      <a:rect l="0" t="0" r="r" b="b"/>
                      <a:pathLst>
                        <a:path w="1053" h="859">
                          <a:moveTo>
                            <a:pt x="0" y="859"/>
                          </a:moveTo>
                          <a:lnTo>
                            <a:pt x="5" y="859"/>
                          </a:lnTo>
                          <a:lnTo>
                            <a:pt x="15" y="859"/>
                          </a:lnTo>
                          <a:lnTo>
                            <a:pt x="25" y="859"/>
                          </a:lnTo>
                          <a:lnTo>
                            <a:pt x="30" y="859"/>
                          </a:lnTo>
                          <a:lnTo>
                            <a:pt x="40" y="859"/>
                          </a:lnTo>
                          <a:lnTo>
                            <a:pt x="50" y="859"/>
                          </a:lnTo>
                          <a:lnTo>
                            <a:pt x="55" y="859"/>
                          </a:lnTo>
                          <a:lnTo>
                            <a:pt x="65" y="859"/>
                          </a:lnTo>
                          <a:lnTo>
                            <a:pt x="75" y="854"/>
                          </a:lnTo>
                          <a:lnTo>
                            <a:pt x="80" y="854"/>
                          </a:lnTo>
                          <a:lnTo>
                            <a:pt x="90" y="854"/>
                          </a:lnTo>
                          <a:lnTo>
                            <a:pt x="99" y="854"/>
                          </a:lnTo>
                          <a:lnTo>
                            <a:pt x="104" y="854"/>
                          </a:lnTo>
                          <a:lnTo>
                            <a:pt x="114" y="854"/>
                          </a:lnTo>
                          <a:lnTo>
                            <a:pt x="124" y="849"/>
                          </a:lnTo>
                          <a:lnTo>
                            <a:pt x="129" y="849"/>
                          </a:lnTo>
                          <a:lnTo>
                            <a:pt x="139" y="849"/>
                          </a:lnTo>
                          <a:lnTo>
                            <a:pt x="149" y="849"/>
                          </a:lnTo>
                          <a:lnTo>
                            <a:pt x="154" y="849"/>
                          </a:lnTo>
                          <a:lnTo>
                            <a:pt x="164" y="844"/>
                          </a:lnTo>
                          <a:lnTo>
                            <a:pt x="174" y="844"/>
                          </a:lnTo>
                          <a:lnTo>
                            <a:pt x="179" y="844"/>
                          </a:lnTo>
                          <a:lnTo>
                            <a:pt x="189" y="839"/>
                          </a:lnTo>
                          <a:lnTo>
                            <a:pt x="199" y="839"/>
                          </a:lnTo>
                          <a:lnTo>
                            <a:pt x="204" y="839"/>
                          </a:lnTo>
                          <a:lnTo>
                            <a:pt x="214" y="834"/>
                          </a:lnTo>
                          <a:lnTo>
                            <a:pt x="224" y="834"/>
                          </a:lnTo>
                          <a:lnTo>
                            <a:pt x="229" y="834"/>
                          </a:lnTo>
                          <a:lnTo>
                            <a:pt x="239" y="829"/>
                          </a:lnTo>
                          <a:lnTo>
                            <a:pt x="248" y="829"/>
                          </a:lnTo>
                          <a:lnTo>
                            <a:pt x="253" y="824"/>
                          </a:lnTo>
                          <a:lnTo>
                            <a:pt x="263" y="824"/>
                          </a:lnTo>
                          <a:lnTo>
                            <a:pt x="273" y="819"/>
                          </a:lnTo>
                          <a:lnTo>
                            <a:pt x="283" y="814"/>
                          </a:lnTo>
                          <a:lnTo>
                            <a:pt x="288" y="814"/>
                          </a:lnTo>
                          <a:lnTo>
                            <a:pt x="298" y="809"/>
                          </a:lnTo>
                          <a:lnTo>
                            <a:pt x="308" y="804"/>
                          </a:lnTo>
                          <a:lnTo>
                            <a:pt x="313" y="799"/>
                          </a:lnTo>
                          <a:lnTo>
                            <a:pt x="323" y="799"/>
                          </a:lnTo>
                          <a:lnTo>
                            <a:pt x="333" y="794"/>
                          </a:lnTo>
                          <a:lnTo>
                            <a:pt x="338" y="789"/>
                          </a:lnTo>
                          <a:lnTo>
                            <a:pt x="348" y="784"/>
                          </a:lnTo>
                          <a:lnTo>
                            <a:pt x="358" y="779"/>
                          </a:lnTo>
                          <a:lnTo>
                            <a:pt x="363" y="774"/>
                          </a:lnTo>
                          <a:lnTo>
                            <a:pt x="373" y="765"/>
                          </a:lnTo>
                          <a:lnTo>
                            <a:pt x="383" y="760"/>
                          </a:lnTo>
                          <a:lnTo>
                            <a:pt x="388" y="755"/>
                          </a:lnTo>
                          <a:lnTo>
                            <a:pt x="397" y="745"/>
                          </a:lnTo>
                          <a:lnTo>
                            <a:pt x="407" y="735"/>
                          </a:lnTo>
                          <a:lnTo>
                            <a:pt x="412" y="730"/>
                          </a:lnTo>
                          <a:lnTo>
                            <a:pt x="422" y="720"/>
                          </a:lnTo>
                          <a:lnTo>
                            <a:pt x="432" y="710"/>
                          </a:lnTo>
                          <a:lnTo>
                            <a:pt x="437" y="700"/>
                          </a:lnTo>
                          <a:lnTo>
                            <a:pt x="447" y="690"/>
                          </a:lnTo>
                          <a:lnTo>
                            <a:pt x="457" y="675"/>
                          </a:lnTo>
                          <a:lnTo>
                            <a:pt x="462" y="665"/>
                          </a:lnTo>
                          <a:lnTo>
                            <a:pt x="472" y="650"/>
                          </a:lnTo>
                          <a:lnTo>
                            <a:pt x="482" y="640"/>
                          </a:lnTo>
                          <a:lnTo>
                            <a:pt x="487" y="626"/>
                          </a:lnTo>
                          <a:lnTo>
                            <a:pt x="497" y="606"/>
                          </a:lnTo>
                          <a:lnTo>
                            <a:pt x="507" y="591"/>
                          </a:lnTo>
                          <a:lnTo>
                            <a:pt x="512" y="571"/>
                          </a:lnTo>
                          <a:lnTo>
                            <a:pt x="522" y="551"/>
                          </a:lnTo>
                          <a:lnTo>
                            <a:pt x="532" y="531"/>
                          </a:lnTo>
                          <a:lnTo>
                            <a:pt x="536" y="511"/>
                          </a:lnTo>
                          <a:lnTo>
                            <a:pt x="546" y="486"/>
                          </a:lnTo>
                          <a:lnTo>
                            <a:pt x="556" y="462"/>
                          </a:lnTo>
                          <a:lnTo>
                            <a:pt x="566" y="437"/>
                          </a:lnTo>
                          <a:lnTo>
                            <a:pt x="571" y="412"/>
                          </a:lnTo>
                          <a:lnTo>
                            <a:pt x="581" y="387"/>
                          </a:lnTo>
                          <a:lnTo>
                            <a:pt x="591" y="367"/>
                          </a:lnTo>
                          <a:lnTo>
                            <a:pt x="596" y="342"/>
                          </a:lnTo>
                          <a:lnTo>
                            <a:pt x="606" y="318"/>
                          </a:lnTo>
                          <a:lnTo>
                            <a:pt x="616" y="298"/>
                          </a:lnTo>
                          <a:lnTo>
                            <a:pt x="621" y="278"/>
                          </a:lnTo>
                          <a:lnTo>
                            <a:pt x="631" y="258"/>
                          </a:lnTo>
                          <a:lnTo>
                            <a:pt x="641" y="238"/>
                          </a:lnTo>
                          <a:lnTo>
                            <a:pt x="646" y="218"/>
                          </a:lnTo>
                          <a:lnTo>
                            <a:pt x="656" y="199"/>
                          </a:lnTo>
                          <a:lnTo>
                            <a:pt x="666" y="179"/>
                          </a:lnTo>
                          <a:lnTo>
                            <a:pt x="671" y="164"/>
                          </a:lnTo>
                          <a:lnTo>
                            <a:pt x="681" y="144"/>
                          </a:lnTo>
                          <a:lnTo>
                            <a:pt x="690" y="129"/>
                          </a:lnTo>
                          <a:lnTo>
                            <a:pt x="695" y="114"/>
                          </a:lnTo>
                          <a:lnTo>
                            <a:pt x="705" y="99"/>
                          </a:lnTo>
                          <a:lnTo>
                            <a:pt x="715" y="89"/>
                          </a:lnTo>
                          <a:lnTo>
                            <a:pt x="720" y="74"/>
                          </a:lnTo>
                          <a:lnTo>
                            <a:pt x="730" y="64"/>
                          </a:lnTo>
                          <a:lnTo>
                            <a:pt x="740" y="55"/>
                          </a:lnTo>
                          <a:lnTo>
                            <a:pt x="745" y="45"/>
                          </a:lnTo>
                          <a:lnTo>
                            <a:pt x="755" y="35"/>
                          </a:lnTo>
                          <a:lnTo>
                            <a:pt x="765" y="30"/>
                          </a:lnTo>
                          <a:lnTo>
                            <a:pt x="770" y="20"/>
                          </a:lnTo>
                          <a:lnTo>
                            <a:pt x="780" y="15"/>
                          </a:lnTo>
                          <a:lnTo>
                            <a:pt x="790" y="10"/>
                          </a:lnTo>
                          <a:lnTo>
                            <a:pt x="795" y="5"/>
                          </a:lnTo>
                          <a:lnTo>
                            <a:pt x="805" y="0"/>
                          </a:lnTo>
                          <a:lnTo>
                            <a:pt x="815" y="0"/>
                          </a:lnTo>
                          <a:lnTo>
                            <a:pt x="820" y="0"/>
                          </a:lnTo>
                          <a:lnTo>
                            <a:pt x="829" y="5"/>
                          </a:lnTo>
                          <a:lnTo>
                            <a:pt x="839" y="5"/>
                          </a:lnTo>
                          <a:lnTo>
                            <a:pt x="849" y="5"/>
                          </a:lnTo>
                          <a:lnTo>
                            <a:pt x="854" y="10"/>
                          </a:lnTo>
                          <a:lnTo>
                            <a:pt x="864" y="15"/>
                          </a:lnTo>
                          <a:lnTo>
                            <a:pt x="874" y="15"/>
                          </a:lnTo>
                          <a:lnTo>
                            <a:pt x="879" y="25"/>
                          </a:lnTo>
                          <a:lnTo>
                            <a:pt x="889" y="30"/>
                          </a:lnTo>
                          <a:lnTo>
                            <a:pt x="899" y="40"/>
                          </a:lnTo>
                          <a:lnTo>
                            <a:pt x="904" y="45"/>
                          </a:lnTo>
                          <a:lnTo>
                            <a:pt x="914" y="55"/>
                          </a:lnTo>
                          <a:lnTo>
                            <a:pt x="924" y="64"/>
                          </a:lnTo>
                          <a:lnTo>
                            <a:pt x="929" y="79"/>
                          </a:lnTo>
                          <a:lnTo>
                            <a:pt x="939" y="89"/>
                          </a:lnTo>
                          <a:lnTo>
                            <a:pt x="949" y="104"/>
                          </a:lnTo>
                          <a:lnTo>
                            <a:pt x="954" y="119"/>
                          </a:lnTo>
                          <a:lnTo>
                            <a:pt x="964" y="134"/>
                          </a:lnTo>
                          <a:lnTo>
                            <a:pt x="974" y="149"/>
                          </a:lnTo>
                          <a:lnTo>
                            <a:pt x="978" y="164"/>
                          </a:lnTo>
                          <a:lnTo>
                            <a:pt x="988" y="184"/>
                          </a:lnTo>
                          <a:lnTo>
                            <a:pt x="998" y="199"/>
                          </a:lnTo>
                          <a:lnTo>
                            <a:pt x="1003" y="218"/>
                          </a:lnTo>
                          <a:lnTo>
                            <a:pt x="1013" y="238"/>
                          </a:lnTo>
                          <a:lnTo>
                            <a:pt x="1023" y="263"/>
                          </a:lnTo>
                          <a:lnTo>
                            <a:pt x="1028" y="283"/>
                          </a:lnTo>
                          <a:lnTo>
                            <a:pt x="1038" y="303"/>
                          </a:lnTo>
                          <a:lnTo>
                            <a:pt x="1048" y="328"/>
                          </a:lnTo>
                          <a:lnTo>
                            <a:pt x="1053" y="352"/>
                          </a:lnTo>
                        </a:path>
                      </a:pathLst>
                    </a:custGeom>
                    <a:noFill/>
                    <a:ln w="31750">
                      <a:solidFill>
                        <a:srgbClr val="0033CC"/>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79"/>
                    <p:cNvSpPr>
                      <a:spLocks/>
                    </p:cNvSpPr>
                    <p:nvPr/>
                  </p:nvSpPr>
                  <p:spPr bwMode="auto">
                    <a:xfrm>
                      <a:off x="4344988" y="2540000"/>
                      <a:ext cx="1679575" cy="2192338"/>
                    </a:xfrm>
                    <a:custGeom>
                      <a:avLst/>
                      <a:gdLst/>
                      <a:ahLst/>
                      <a:cxnLst>
                        <a:cxn ang="0">
                          <a:pos x="20" y="50"/>
                        </a:cxn>
                        <a:cxn ang="0">
                          <a:pos x="45" y="130"/>
                        </a:cxn>
                        <a:cxn ang="0">
                          <a:pos x="70" y="214"/>
                        </a:cxn>
                        <a:cxn ang="0">
                          <a:pos x="94" y="283"/>
                        </a:cxn>
                        <a:cxn ang="0">
                          <a:pos x="119" y="348"/>
                        </a:cxn>
                        <a:cxn ang="0">
                          <a:pos x="144" y="408"/>
                        </a:cxn>
                        <a:cxn ang="0">
                          <a:pos x="169" y="462"/>
                        </a:cxn>
                        <a:cxn ang="0">
                          <a:pos x="194" y="512"/>
                        </a:cxn>
                        <a:cxn ang="0">
                          <a:pos x="218" y="566"/>
                        </a:cxn>
                        <a:cxn ang="0">
                          <a:pos x="243" y="621"/>
                        </a:cxn>
                        <a:cxn ang="0">
                          <a:pos x="268" y="681"/>
                        </a:cxn>
                        <a:cxn ang="0">
                          <a:pos x="293" y="745"/>
                        </a:cxn>
                        <a:cxn ang="0">
                          <a:pos x="318" y="815"/>
                        </a:cxn>
                        <a:cxn ang="0">
                          <a:pos x="343" y="899"/>
                        </a:cxn>
                        <a:cxn ang="0">
                          <a:pos x="367" y="979"/>
                        </a:cxn>
                        <a:cxn ang="0">
                          <a:pos x="392" y="1053"/>
                        </a:cxn>
                        <a:cxn ang="0">
                          <a:pos x="417" y="1118"/>
                        </a:cxn>
                        <a:cxn ang="0">
                          <a:pos x="442" y="1182"/>
                        </a:cxn>
                        <a:cxn ang="0">
                          <a:pos x="467" y="1232"/>
                        </a:cxn>
                        <a:cxn ang="0">
                          <a:pos x="492" y="1276"/>
                        </a:cxn>
                        <a:cxn ang="0">
                          <a:pos x="516" y="1316"/>
                        </a:cxn>
                        <a:cxn ang="0">
                          <a:pos x="541" y="1341"/>
                        </a:cxn>
                        <a:cxn ang="0">
                          <a:pos x="566" y="1366"/>
                        </a:cxn>
                        <a:cxn ang="0">
                          <a:pos x="591" y="1376"/>
                        </a:cxn>
                        <a:cxn ang="0">
                          <a:pos x="621" y="1381"/>
                        </a:cxn>
                        <a:cxn ang="0">
                          <a:pos x="646" y="1376"/>
                        </a:cxn>
                        <a:cxn ang="0">
                          <a:pos x="670" y="1361"/>
                        </a:cxn>
                        <a:cxn ang="0">
                          <a:pos x="695" y="1336"/>
                        </a:cxn>
                        <a:cxn ang="0">
                          <a:pos x="720" y="1306"/>
                        </a:cxn>
                        <a:cxn ang="0">
                          <a:pos x="745" y="1267"/>
                        </a:cxn>
                        <a:cxn ang="0">
                          <a:pos x="770" y="1217"/>
                        </a:cxn>
                        <a:cxn ang="0">
                          <a:pos x="795" y="1162"/>
                        </a:cxn>
                        <a:cxn ang="0">
                          <a:pos x="819" y="1103"/>
                        </a:cxn>
                        <a:cxn ang="0">
                          <a:pos x="844" y="1038"/>
                        </a:cxn>
                        <a:cxn ang="0">
                          <a:pos x="869" y="969"/>
                        </a:cxn>
                        <a:cxn ang="0">
                          <a:pos x="894" y="894"/>
                        </a:cxn>
                        <a:cxn ang="0">
                          <a:pos x="919" y="830"/>
                        </a:cxn>
                        <a:cxn ang="0">
                          <a:pos x="944" y="775"/>
                        </a:cxn>
                        <a:cxn ang="0">
                          <a:pos x="968" y="730"/>
                        </a:cxn>
                        <a:cxn ang="0">
                          <a:pos x="993" y="691"/>
                        </a:cxn>
                        <a:cxn ang="0">
                          <a:pos x="1018" y="661"/>
                        </a:cxn>
                        <a:cxn ang="0">
                          <a:pos x="1043" y="636"/>
                        </a:cxn>
                      </a:cxnLst>
                      <a:rect l="0" t="0" r="r" b="b"/>
                      <a:pathLst>
                        <a:path w="1058" h="1381">
                          <a:moveTo>
                            <a:pt x="0" y="0"/>
                          </a:moveTo>
                          <a:lnTo>
                            <a:pt x="10" y="25"/>
                          </a:lnTo>
                          <a:lnTo>
                            <a:pt x="20" y="50"/>
                          </a:lnTo>
                          <a:lnTo>
                            <a:pt x="25" y="75"/>
                          </a:lnTo>
                          <a:lnTo>
                            <a:pt x="35" y="105"/>
                          </a:lnTo>
                          <a:lnTo>
                            <a:pt x="45" y="130"/>
                          </a:lnTo>
                          <a:lnTo>
                            <a:pt x="50" y="159"/>
                          </a:lnTo>
                          <a:lnTo>
                            <a:pt x="60" y="184"/>
                          </a:lnTo>
                          <a:lnTo>
                            <a:pt x="70" y="214"/>
                          </a:lnTo>
                          <a:lnTo>
                            <a:pt x="79" y="239"/>
                          </a:lnTo>
                          <a:lnTo>
                            <a:pt x="84" y="264"/>
                          </a:lnTo>
                          <a:lnTo>
                            <a:pt x="94" y="283"/>
                          </a:lnTo>
                          <a:lnTo>
                            <a:pt x="104" y="308"/>
                          </a:lnTo>
                          <a:lnTo>
                            <a:pt x="109" y="328"/>
                          </a:lnTo>
                          <a:lnTo>
                            <a:pt x="119" y="348"/>
                          </a:lnTo>
                          <a:lnTo>
                            <a:pt x="129" y="368"/>
                          </a:lnTo>
                          <a:lnTo>
                            <a:pt x="134" y="388"/>
                          </a:lnTo>
                          <a:lnTo>
                            <a:pt x="144" y="408"/>
                          </a:lnTo>
                          <a:lnTo>
                            <a:pt x="154" y="427"/>
                          </a:lnTo>
                          <a:lnTo>
                            <a:pt x="159" y="442"/>
                          </a:lnTo>
                          <a:lnTo>
                            <a:pt x="169" y="462"/>
                          </a:lnTo>
                          <a:lnTo>
                            <a:pt x="179" y="477"/>
                          </a:lnTo>
                          <a:lnTo>
                            <a:pt x="184" y="497"/>
                          </a:lnTo>
                          <a:lnTo>
                            <a:pt x="194" y="512"/>
                          </a:lnTo>
                          <a:lnTo>
                            <a:pt x="204" y="532"/>
                          </a:lnTo>
                          <a:lnTo>
                            <a:pt x="209" y="552"/>
                          </a:lnTo>
                          <a:lnTo>
                            <a:pt x="218" y="566"/>
                          </a:lnTo>
                          <a:lnTo>
                            <a:pt x="228" y="586"/>
                          </a:lnTo>
                          <a:lnTo>
                            <a:pt x="233" y="601"/>
                          </a:lnTo>
                          <a:lnTo>
                            <a:pt x="243" y="621"/>
                          </a:lnTo>
                          <a:lnTo>
                            <a:pt x="253" y="641"/>
                          </a:lnTo>
                          <a:lnTo>
                            <a:pt x="258" y="661"/>
                          </a:lnTo>
                          <a:lnTo>
                            <a:pt x="268" y="681"/>
                          </a:lnTo>
                          <a:lnTo>
                            <a:pt x="278" y="701"/>
                          </a:lnTo>
                          <a:lnTo>
                            <a:pt x="283" y="720"/>
                          </a:lnTo>
                          <a:lnTo>
                            <a:pt x="293" y="745"/>
                          </a:lnTo>
                          <a:lnTo>
                            <a:pt x="303" y="765"/>
                          </a:lnTo>
                          <a:lnTo>
                            <a:pt x="308" y="790"/>
                          </a:lnTo>
                          <a:lnTo>
                            <a:pt x="318" y="815"/>
                          </a:lnTo>
                          <a:lnTo>
                            <a:pt x="328" y="844"/>
                          </a:lnTo>
                          <a:lnTo>
                            <a:pt x="338" y="869"/>
                          </a:lnTo>
                          <a:lnTo>
                            <a:pt x="343" y="899"/>
                          </a:lnTo>
                          <a:lnTo>
                            <a:pt x="353" y="924"/>
                          </a:lnTo>
                          <a:lnTo>
                            <a:pt x="363" y="954"/>
                          </a:lnTo>
                          <a:lnTo>
                            <a:pt x="367" y="979"/>
                          </a:lnTo>
                          <a:lnTo>
                            <a:pt x="377" y="1003"/>
                          </a:lnTo>
                          <a:lnTo>
                            <a:pt x="387" y="1028"/>
                          </a:lnTo>
                          <a:lnTo>
                            <a:pt x="392" y="1053"/>
                          </a:lnTo>
                          <a:lnTo>
                            <a:pt x="402" y="1078"/>
                          </a:lnTo>
                          <a:lnTo>
                            <a:pt x="412" y="1098"/>
                          </a:lnTo>
                          <a:lnTo>
                            <a:pt x="417" y="1118"/>
                          </a:lnTo>
                          <a:lnTo>
                            <a:pt x="427" y="1142"/>
                          </a:lnTo>
                          <a:lnTo>
                            <a:pt x="437" y="1162"/>
                          </a:lnTo>
                          <a:lnTo>
                            <a:pt x="442" y="1182"/>
                          </a:lnTo>
                          <a:lnTo>
                            <a:pt x="452" y="1197"/>
                          </a:lnTo>
                          <a:lnTo>
                            <a:pt x="462" y="1217"/>
                          </a:lnTo>
                          <a:lnTo>
                            <a:pt x="467" y="1232"/>
                          </a:lnTo>
                          <a:lnTo>
                            <a:pt x="477" y="1247"/>
                          </a:lnTo>
                          <a:lnTo>
                            <a:pt x="487" y="1262"/>
                          </a:lnTo>
                          <a:lnTo>
                            <a:pt x="492" y="1276"/>
                          </a:lnTo>
                          <a:lnTo>
                            <a:pt x="502" y="1291"/>
                          </a:lnTo>
                          <a:lnTo>
                            <a:pt x="511" y="1301"/>
                          </a:lnTo>
                          <a:lnTo>
                            <a:pt x="516" y="1316"/>
                          </a:lnTo>
                          <a:lnTo>
                            <a:pt x="526" y="1326"/>
                          </a:lnTo>
                          <a:lnTo>
                            <a:pt x="536" y="1336"/>
                          </a:lnTo>
                          <a:lnTo>
                            <a:pt x="541" y="1341"/>
                          </a:lnTo>
                          <a:lnTo>
                            <a:pt x="551" y="1351"/>
                          </a:lnTo>
                          <a:lnTo>
                            <a:pt x="561" y="1356"/>
                          </a:lnTo>
                          <a:lnTo>
                            <a:pt x="566" y="1366"/>
                          </a:lnTo>
                          <a:lnTo>
                            <a:pt x="576" y="1366"/>
                          </a:lnTo>
                          <a:lnTo>
                            <a:pt x="586" y="1371"/>
                          </a:lnTo>
                          <a:lnTo>
                            <a:pt x="591" y="1376"/>
                          </a:lnTo>
                          <a:lnTo>
                            <a:pt x="601" y="1376"/>
                          </a:lnTo>
                          <a:lnTo>
                            <a:pt x="611" y="1376"/>
                          </a:lnTo>
                          <a:lnTo>
                            <a:pt x="621" y="1381"/>
                          </a:lnTo>
                          <a:lnTo>
                            <a:pt x="626" y="1381"/>
                          </a:lnTo>
                          <a:lnTo>
                            <a:pt x="636" y="1381"/>
                          </a:lnTo>
                          <a:lnTo>
                            <a:pt x="646" y="1376"/>
                          </a:lnTo>
                          <a:lnTo>
                            <a:pt x="651" y="1371"/>
                          </a:lnTo>
                          <a:lnTo>
                            <a:pt x="660" y="1366"/>
                          </a:lnTo>
                          <a:lnTo>
                            <a:pt x="670" y="1361"/>
                          </a:lnTo>
                          <a:lnTo>
                            <a:pt x="675" y="1351"/>
                          </a:lnTo>
                          <a:lnTo>
                            <a:pt x="685" y="1346"/>
                          </a:lnTo>
                          <a:lnTo>
                            <a:pt x="695" y="1336"/>
                          </a:lnTo>
                          <a:lnTo>
                            <a:pt x="700" y="1326"/>
                          </a:lnTo>
                          <a:lnTo>
                            <a:pt x="710" y="1316"/>
                          </a:lnTo>
                          <a:lnTo>
                            <a:pt x="720" y="1306"/>
                          </a:lnTo>
                          <a:lnTo>
                            <a:pt x="725" y="1291"/>
                          </a:lnTo>
                          <a:lnTo>
                            <a:pt x="735" y="1281"/>
                          </a:lnTo>
                          <a:lnTo>
                            <a:pt x="745" y="1267"/>
                          </a:lnTo>
                          <a:lnTo>
                            <a:pt x="750" y="1252"/>
                          </a:lnTo>
                          <a:lnTo>
                            <a:pt x="760" y="1237"/>
                          </a:lnTo>
                          <a:lnTo>
                            <a:pt x="770" y="1217"/>
                          </a:lnTo>
                          <a:lnTo>
                            <a:pt x="775" y="1202"/>
                          </a:lnTo>
                          <a:lnTo>
                            <a:pt x="785" y="1182"/>
                          </a:lnTo>
                          <a:lnTo>
                            <a:pt x="795" y="1162"/>
                          </a:lnTo>
                          <a:lnTo>
                            <a:pt x="800" y="1142"/>
                          </a:lnTo>
                          <a:lnTo>
                            <a:pt x="809" y="1123"/>
                          </a:lnTo>
                          <a:lnTo>
                            <a:pt x="819" y="1103"/>
                          </a:lnTo>
                          <a:lnTo>
                            <a:pt x="824" y="1083"/>
                          </a:lnTo>
                          <a:lnTo>
                            <a:pt x="834" y="1063"/>
                          </a:lnTo>
                          <a:lnTo>
                            <a:pt x="844" y="1038"/>
                          </a:lnTo>
                          <a:lnTo>
                            <a:pt x="849" y="1013"/>
                          </a:lnTo>
                          <a:lnTo>
                            <a:pt x="859" y="993"/>
                          </a:lnTo>
                          <a:lnTo>
                            <a:pt x="869" y="969"/>
                          </a:lnTo>
                          <a:lnTo>
                            <a:pt x="874" y="944"/>
                          </a:lnTo>
                          <a:lnTo>
                            <a:pt x="884" y="919"/>
                          </a:lnTo>
                          <a:lnTo>
                            <a:pt x="894" y="894"/>
                          </a:lnTo>
                          <a:lnTo>
                            <a:pt x="904" y="869"/>
                          </a:lnTo>
                          <a:lnTo>
                            <a:pt x="909" y="849"/>
                          </a:lnTo>
                          <a:lnTo>
                            <a:pt x="919" y="830"/>
                          </a:lnTo>
                          <a:lnTo>
                            <a:pt x="929" y="810"/>
                          </a:lnTo>
                          <a:lnTo>
                            <a:pt x="934" y="790"/>
                          </a:lnTo>
                          <a:lnTo>
                            <a:pt x="944" y="775"/>
                          </a:lnTo>
                          <a:lnTo>
                            <a:pt x="953" y="755"/>
                          </a:lnTo>
                          <a:lnTo>
                            <a:pt x="958" y="740"/>
                          </a:lnTo>
                          <a:lnTo>
                            <a:pt x="968" y="730"/>
                          </a:lnTo>
                          <a:lnTo>
                            <a:pt x="978" y="715"/>
                          </a:lnTo>
                          <a:lnTo>
                            <a:pt x="983" y="705"/>
                          </a:lnTo>
                          <a:lnTo>
                            <a:pt x="993" y="691"/>
                          </a:lnTo>
                          <a:lnTo>
                            <a:pt x="1003" y="681"/>
                          </a:lnTo>
                          <a:lnTo>
                            <a:pt x="1008" y="671"/>
                          </a:lnTo>
                          <a:lnTo>
                            <a:pt x="1018" y="661"/>
                          </a:lnTo>
                          <a:lnTo>
                            <a:pt x="1028" y="651"/>
                          </a:lnTo>
                          <a:lnTo>
                            <a:pt x="1033" y="646"/>
                          </a:lnTo>
                          <a:lnTo>
                            <a:pt x="1043" y="636"/>
                          </a:lnTo>
                          <a:lnTo>
                            <a:pt x="1053" y="626"/>
                          </a:lnTo>
                          <a:lnTo>
                            <a:pt x="1058" y="621"/>
                          </a:lnTo>
                        </a:path>
                      </a:pathLst>
                    </a:custGeom>
                    <a:noFill/>
                    <a:ln w="31750">
                      <a:solidFill>
                        <a:srgbClr val="0033CC"/>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80"/>
                    <p:cNvSpPr>
                      <a:spLocks/>
                    </p:cNvSpPr>
                    <p:nvPr/>
                  </p:nvSpPr>
                  <p:spPr bwMode="auto">
                    <a:xfrm>
                      <a:off x="6024563" y="3368675"/>
                      <a:ext cx="614363" cy="157163"/>
                    </a:xfrm>
                    <a:custGeom>
                      <a:avLst/>
                      <a:gdLst/>
                      <a:ahLst/>
                      <a:cxnLst>
                        <a:cxn ang="0">
                          <a:pos x="0" y="99"/>
                        </a:cxn>
                        <a:cxn ang="0">
                          <a:pos x="10" y="94"/>
                        </a:cxn>
                        <a:cxn ang="0">
                          <a:pos x="20" y="84"/>
                        </a:cxn>
                        <a:cxn ang="0">
                          <a:pos x="25" y="79"/>
                        </a:cxn>
                        <a:cxn ang="0">
                          <a:pos x="35" y="74"/>
                        </a:cxn>
                        <a:cxn ang="0">
                          <a:pos x="44" y="69"/>
                        </a:cxn>
                        <a:cxn ang="0">
                          <a:pos x="49" y="64"/>
                        </a:cxn>
                        <a:cxn ang="0">
                          <a:pos x="59" y="59"/>
                        </a:cxn>
                        <a:cxn ang="0">
                          <a:pos x="69" y="59"/>
                        </a:cxn>
                        <a:cxn ang="0">
                          <a:pos x="74" y="54"/>
                        </a:cxn>
                        <a:cxn ang="0">
                          <a:pos x="84" y="49"/>
                        </a:cxn>
                        <a:cxn ang="0">
                          <a:pos x="94" y="44"/>
                        </a:cxn>
                        <a:cxn ang="0">
                          <a:pos x="99" y="44"/>
                        </a:cxn>
                        <a:cxn ang="0">
                          <a:pos x="109" y="39"/>
                        </a:cxn>
                        <a:cxn ang="0">
                          <a:pos x="119" y="35"/>
                        </a:cxn>
                        <a:cxn ang="0">
                          <a:pos x="129" y="35"/>
                        </a:cxn>
                        <a:cxn ang="0">
                          <a:pos x="134" y="30"/>
                        </a:cxn>
                        <a:cxn ang="0">
                          <a:pos x="144" y="30"/>
                        </a:cxn>
                        <a:cxn ang="0">
                          <a:pos x="154" y="25"/>
                        </a:cxn>
                        <a:cxn ang="0">
                          <a:pos x="159" y="25"/>
                        </a:cxn>
                        <a:cxn ang="0">
                          <a:pos x="169" y="25"/>
                        </a:cxn>
                        <a:cxn ang="0">
                          <a:pos x="179" y="20"/>
                        </a:cxn>
                        <a:cxn ang="0">
                          <a:pos x="184" y="20"/>
                        </a:cxn>
                        <a:cxn ang="0">
                          <a:pos x="193" y="20"/>
                        </a:cxn>
                        <a:cxn ang="0">
                          <a:pos x="203" y="15"/>
                        </a:cxn>
                        <a:cxn ang="0">
                          <a:pos x="208" y="15"/>
                        </a:cxn>
                        <a:cxn ang="0">
                          <a:pos x="218" y="15"/>
                        </a:cxn>
                        <a:cxn ang="0">
                          <a:pos x="228" y="10"/>
                        </a:cxn>
                        <a:cxn ang="0">
                          <a:pos x="233" y="10"/>
                        </a:cxn>
                        <a:cxn ang="0">
                          <a:pos x="243" y="10"/>
                        </a:cxn>
                        <a:cxn ang="0">
                          <a:pos x="253" y="10"/>
                        </a:cxn>
                        <a:cxn ang="0">
                          <a:pos x="258" y="10"/>
                        </a:cxn>
                        <a:cxn ang="0">
                          <a:pos x="268" y="5"/>
                        </a:cxn>
                        <a:cxn ang="0">
                          <a:pos x="278" y="5"/>
                        </a:cxn>
                        <a:cxn ang="0">
                          <a:pos x="283" y="5"/>
                        </a:cxn>
                        <a:cxn ang="0">
                          <a:pos x="293" y="5"/>
                        </a:cxn>
                        <a:cxn ang="0">
                          <a:pos x="303" y="5"/>
                        </a:cxn>
                        <a:cxn ang="0">
                          <a:pos x="308" y="5"/>
                        </a:cxn>
                        <a:cxn ang="0">
                          <a:pos x="318" y="0"/>
                        </a:cxn>
                        <a:cxn ang="0">
                          <a:pos x="328" y="0"/>
                        </a:cxn>
                        <a:cxn ang="0">
                          <a:pos x="332" y="0"/>
                        </a:cxn>
                        <a:cxn ang="0">
                          <a:pos x="342" y="0"/>
                        </a:cxn>
                        <a:cxn ang="0">
                          <a:pos x="352" y="0"/>
                        </a:cxn>
                        <a:cxn ang="0">
                          <a:pos x="357" y="0"/>
                        </a:cxn>
                        <a:cxn ang="0">
                          <a:pos x="367" y="0"/>
                        </a:cxn>
                        <a:cxn ang="0">
                          <a:pos x="377" y="0"/>
                        </a:cxn>
                        <a:cxn ang="0">
                          <a:pos x="387" y="0"/>
                        </a:cxn>
                      </a:cxnLst>
                      <a:rect l="0" t="0" r="r" b="b"/>
                      <a:pathLst>
                        <a:path w="387" h="99">
                          <a:moveTo>
                            <a:pt x="0" y="99"/>
                          </a:moveTo>
                          <a:lnTo>
                            <a:pt x="10" y="94"/>
                          </a:lnTo>
                          <a:lnTo>
                            <a:pt x="20" y="84"/>
                          </a:lnTo>
                          <a:lnTo>
                            <a:pt x="25" y="79"/>
                          </a:lnTo>
                          <a:lnTo>
                            <a:pt x="35" y="74"/>
                          </a:lnTo>
                          <a:lnTo>
                            <a:pt x="44" y="69"/>
                          </a:lnTo>
                          <a:lnTo>
                            <a:pt x="49" y="64"/>
                          </a:lnTo>
                          <a:lnTo>
                            <a:pt x="59" y="59"/>
                          </a:lnTo>
                          <a:lnTo>
                            <a:pt x="69" y="59"/>
                          </a:lnTo>
                          <a:lnTo>
                            <a:pt x="74" y="54"/>
                          </a:lnTo>
                          <a:lnTo>
                            <a:pt x="84" y="49"/>
                          </a:lnTo>
                          <a:lnTo>
                            <a:pt x="94" y="44"/>
                          </a:lnTo>
                          <a:lnTo>
                            <a:pt x="99" y="44"/>
                          </a:lnTo>
                          <a:lnTo>
                            <a:pt x="109" y="39"/>
                          </a:lnTo>
                          <a:lnTo>
                            <a:pt x="119" y="35"/>
                          </a:lnTo>
                          <a:lnTo>
                            <a:pt x="129" y="35"/>
                          </a:lnTo>
                          <a:lnTo>
                            <a:pt x="134" y="30"/>
                          </a:lnTo>
                          <a:lnTo>
                            <a:pt x="144" y="30"/>
                          </a:lnTo>
                          <a:lnTo>
                            <a:pt x="154" y="25"/>
                          </a:lnTo>
                          <a:lnTo>
                            <a:pt x="159" y="25"/>
                          </a:lnTo>
                          <a:lnTo>
                            <a:pt x="169" y="25"/>
                          </a:lnTo>
                          <a:lnTo>
                            <a:pt x="179" y="20"/>
                          </a:lnTo>
                          <a:lnTo>
                            <a:pt x="184" y="20"/>
                          </a:lnTo>
                          <a:lnTo>
                            <a:pt x="193" y="20"/>
                          </a:lnTo>
                          <a:lnTo>
                            <a:pt x="203" y="15"/>
                          </a:lnTo>
                          <a:lnTo>
                            <a:pt x="208" y="15"/>
                          </a:lnTo>
                          <a:lnTo>
                            <a:pt x="218" y="15"/>
                          </a:lnTo>
                          <a:lnTo>
                            <a:pt x="228" y="10"/>
                          </a:lnTo>
                          <a:lnTo>
                            <a:pt x="233" y="10"/>
                          </a:lnTo>
                          <a:lnTo>
                            <a:pt x="243" y="10"/>
                          </a:lnTo>
                          <a:lnTo>
                            <a:pt x="253" y="10"/>
                          </a:lnTo>
                          <a:lnTo>
                            <a:pt x="258" y="10"/>
                          </a:lnTo>
                          <a:lnTo>
                            <a:pt x="268" y="5"/>
                          </a:lnTo>
                          <a:lnTo>
                            <a:pt x="278" y="5"/>
                          </a:lnTo>
                          <a:lnTo>
                            <a:pt x="283" y="5"/>
                          </a:lnTo>
                          <a:lnTo>
                            <a:pt x="293" y="5"/>
                          </a:lnTo>
                          <a:lnTo>
                            <a:pt x="303" y="5"/>
                          </a:lnTo>
                          <a:lnTo>
                            <a:pt x="308" y="5"/>
                          </a:lnTo>
                          <a:lnTo>
                            <a:pt x="318" y="0"/>
                          </a:lnTo>
                          <a:lnTo>
                            <a:pt x="328" y="0"/>
                          </a:lnTo>
                          <a:lnTo>
                            <a:pt x="332" y="0"/>
                          </a:lnTo>
                          <a:lnTo>
                            <a:pt x="342" y="0"/>
                          </a:lnTo>
                          <a:lnTo>
                            <a:pt x="352" y="0"/>
                          </a:lnTo>
                          <a:lnTo>
                            <a:pt x="357" y="0"/>
                          </a:lnTo>
                          <a:lnTo>
                            <a:pt x="367" y="0"/>
                          </a:lnTo>
                          <a:lnTo>
                            <a:pt x="377" y="0"/>
                          </a:lnTo>
                          <a:lnTo>
                            <a:pt x="387" y="0"/>
                          </a:lnTo>
                        </a:path>
                      </a:pathLst>
                    </a:custGeom>
                    <a:noFill/>
                    <a:ln w="31750">
                      <a:solidFill>
                        <a:srgbClr val="0033CC"/>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7" name="TextBox 46"/>
                  <p:cNvSpPr txBox="1"/>
                  <p:nvPr/>
                </p:nvSpPr>
                <p:spPr>
                  <a:xfrm>
                    <a:off x="2039519" y="2580599"/>
                    <a:ext cx="578761" cy="369332"/>
                  </a:xfrm>
                  <a:prstGeom prst="rect">
                    <a:avLst/>
                  </a:prstGeom>
                  <a:noFill/>
                </p:spPr>
                <p:txBody>
                  <a:bodyPr wrap="square" rtlCol="0">
                    <a:spAutoFit/>
                  </a:bodyPr>
                  <a:lstStyle/>
                  <a:p>
                    <a:r>
                      <a:rPr lang="el-GR" dirty="0" smtClean="0"/>
                      <a:t>β</a:t>
                    </a:r>
                    <a:r>
                      <a:rPr lang="en-US" baseline="-25000" dirty="0" smtClean="0"/>
                      <a:t>-</a:t>
                    </a:r>
                    <a:endParaRPr lang="en-US" dirty="0"/>
                  </a:p>
                </p:txBody>
              </p:sp>
              <p:cxnSp>
                <p:nvCxnSpPr>
                  <p:cNvPr id="48" name="Straight Arrow Connector 47"/>
                  <p:cNvCxnSpPr/>
                  <p:nvPr/>
                </p:nvCxnSpPr>
                <p:spPr bwMode="auto">
                  <a:xfrm>
                    <a:off x="1511405" y="2633175"/>
                    <a:ext cx="626305" cy="7388"/>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grpSp>
            <p:grpSp>
              <p:nvGrpSpPr>
                <p:cNvPr id="52" name="Group 51"/>
                <p:cNvGrpSpPr/>
                <p:nvPr/>
              </p:nvGrpSpPr>
              <p:grpSpPr>
                <a:xfrm>
                  <a:off x="4315230" y="1300093"/>
                  <a:ext cx="578720" cy="1544657"/>
                  <a:chOff x="4981035" y="5274073"/>
                  <a:chExt cx="689205" cy="1543496"/>
                </a:xfrm>
              </p:grpSpPr>
              <p:sp>
                <p:nvSpPr>
                  <p:cNvPr id="53" name="Freeform 52"/>
                  <p:cNvSpPr>
                    <a:spLocks/>
                  </p:cNvSpPr>
                  <p:nvPr/>
                </p:nvSpPr>
                <p:spPr bwMode="auto">
                  <a:xfrm rot="16200000">
                    <a:off x="4604434" y="5686333"/>
                    <a:ext cx="1231723" cy="407204"/>
                  </a:xfrm>
                  <a:custGeom>
                    <a:avLst/>
                    <a:gdLst>
                      <a:gd name="T0" fmla="*/ 25 w 1642"/>
                      <a:gd name="T1" fmla="*/ 608 h 1216"/>
                      <a:gd name="T2" fmla="*/ 51 w 1642"/>
                      <a:gd name="T3" fmla="*/ 609 h 1216"/>
                      <a:gd name="T4" fmla="*/ 78 w 1642"/>
                      <a:gd name="T5" fmla="*/ 609 h 1216"/>
                      <a:gd name="T6" fmla="*/ 104 w 1642"/>
                      <a:gd name="T7" fmla="*/ 609 h 1216"/>
                      <a:gd name="T8" fmla="*/ 130 w 1642"/>
                      <a:gd name="T9" fmla="*/ 610 h 1216"/>
                      <a:gd name="T10" fmla="*/ 157 w 1642"/>
                      <a:gd name="T11" fmla="*/ 611 h 1216"/>
                      <a:gd name="T12" fmla="*/ 183 w 1642"/>
                      <a:gd name="T13" fmla="*/ 612 h 1216"/>
                      <a:gd name="T14" fmla="*/ 209 w 1642"/>
                      <a:gd name="T15" fmla="*/ 613 h 1216"/>
                      <a:gd name="T16" fmla="*/ 235 w 1642"/>
                      <a:gd name="T17" fmla="*/ 616 h 1216"/>
                      <a:gd name="T18" fmla="*/ 262 w 1642"/>
                      <a:gd name="T19" fmla="*/ 618 h 1216"/>
                      <a:gd name="T20" fmla="*/ 288 w 1642"/>
                      <a:gd name="T21" fmla="*/ 622 h 1216"/>
                      <a:gd name="T22" fmla="*/ 314 w 1642"/>
                      <a:gd name="T23" fmla="*/ 627 h 1216"/>
                      <a:gd name="T24" fmla="*/ 340 w 1642"/>
                      <a:gd name="T25" fmla="*/ 634 h 1216"/>
                      <a:gd name="T26" fmla="*/ 367 w 1642"/>
                      <a:gd name="T27" fmla="*/ 643 h 1216"/>
                      <a:gd name="T28" fmla="*/ 393 w 1642"/>
                      <a:gd name="T29" fmla="*/ 656 h 1216"/>
                      <a:gd name="T30" fmla="*/ 419 w 1642"/>
                      <a:gd name="T31" fmla="*/ 673 h 1216"/>
                      <a:gd name="T32" fmla="*/ 445 w 1642"/>
                      <a:gd name="T33" fmla="*/ 696 h 1216"/>
                      <a:gd name="T34" fmla="*/ 472 w 1642"/>
                      <a:gd name="T35" fmla="*/ 728 h 1216"/>
                      <a:gd name="T36" fmla="*/ 498 w 1642"/>
                      <a:gd name="T37" fmla="*/ 770 h 1216"/>
                      <a:gd name="T38" fmla="*/ 524 w 1642"/>
                      <a:gd name="T39" fmla="*/ 828 h 1216"/>
                      <a:gd name="T40" fmla="*/ 550 w 1642"/>
                      <a:gd name="T41" fmla="*/ 905 h 1216"/>
                      <a:gd name="T42" fmla="*/ 577 w 1642"/>
                      <a:gd name="T43" fmla="*/ 1011 h 1216"/>
                      <a:gd name="T44" fmla="*/ 603 w 1642"/>
                      <a:gd name="T45" fmla="*/ 1114 h 1216"/>
                      <a:gd name="T46" fmla="*/ 629 w 1642"/>
                      <a:gd name="T47" fmla="*/ 1183 h 1216"/>
                      <a:gd name="T48" fmla="*/ 656 w 1642"/>
                      <a:gd name="T49" fmla="*/ 1214 h 1216"/>
                      <a:gd name="T50" fmla="*/ 682 w 1642"/>
                      <a:gd name="T51" fmla="*/ 1204 h 1216"/>
                      <a:gd name="T52" fmla="*/ 708 w 1642"/>
                      <a:gd name="T53" fmla="*/ 1155 h 1216"/>
                      <a:gd name="T54" fmla="*/ 734 w 1642"/>
                      <a:gd name="T55" fmla="*/ 1068 h 1216"/>
                      <a:gd name="T56" fmla="*/ 760 w 1642"/>
                      <a:gd name="T57" fmla="*/ 951 h 1216"/>
                      <a:gd name="T58" fmla="*/ 787 w 1642"/>
                      <a:gd name="T59" fmla="*/ 811 h 1216"/>
                      <a:gd name="T60" fmla="*/ 813 w 1642"/>
                      <a:gd name="T61" fmla="*/ 657 h 1216"/>
                      <a:gd name="T62" fmla="*/ 839 w 1642"/>
                      <a:gd name="T63" fmla="*/ 500 h 1216"/>
                      <a:gd name="T64" fmla="*/ 866 w 1642"/>
                      <a:gd name="T65" fmla="*/ 350 h 1216"/>
                      <a:gd name="T66" fmla="*/ 892 w 1642"/>
                      <a:gd name="T67" fmla="*/ 217 h 1216"/>
                      <a:gd name="T68" fmla="*/ 918 w 1642"/>
                      <a:gd name="T69" fmla="*/ 111 h 1216"/>
                      <a:gd name="T70" fmla="*/ 944 w 1642"/>
                      <a:gd name="T71" fmla="*/ 38 h 1216"/>
                      <a:gd name="T72" fmla="*/ 971 w 1642"/>
                      <a:gd name="T73" fmla="*/ 3 h 1216"/>
                      <a:gd name="T74" fmla="*/ 997 w 1642"/>
                      <a:gd name="T75" fmla="*/ 8 h 1216"/>
                      <a:gd name="T76" fmla="*/ 1023 w 1642"/>
                      <a:gd name="T77" fmla="*/ 54 h 1216"/>
                      <a:gd name="T78" fmla="*/ 1049 w 1642"/>
                      <a:gd name="T79" fmla="*/ 137 h 1216"/>
                      <a:gd name="T80" fmla="*/ 1076 w 1642"/>
                      <a:gd name="T81" fmla="*/ 248 h 1216"/>
                      <a:gd name="T82" fmla="*/ 1102 w 1642"/>
                      <a:gd name="T83" fmla="*/ 342 h 1216"/>
                      <a:gd name="T84" fmla="*/ 1128 w 1642"/>
                      <a:gd name="T85" fmla="*/ 411 h 1216"/>
                      <a:gd name="T86" fmla="*/ 1155 w 1642"/>
                      <a:gd name="T87" fmla="*/ 463 h 1216"/>
                      <a:gd name="T88" fmla="*/ 1181 w 1642"/>
                      <a:gd name="T89" fmla="*/ 501 h 1216"/>
                      <a:gd name="T90" fmla="*/ 1207 w 1642"/>
                      <a:gd name="T91" fmla="*/ 529 h 1216"/>
                      <a:gd name="T92" fmla="*/ 1233 w 1642"/>
                      <a:gd name="T93" fmla="*/ 549 h 1216"/>
                      <a:gd name="T94" fmla="*/ 1259 w 1642"/>
                      <a:gd name="T95" fmla="*/ 565 h 1216"/>
                      <a:gd name="T96" fmla="*/ 1286 w 1642"/>
                      <a:gd name="T97" fmla="*/ 576 h 1216"/>
                      <a:gd name="T98" fmla="*/ 1312 w 1642"/>
                      <a:gd name="T99" fmla="*/ 584 h 1216"/>
                      <a:gd name="T100" fmla="*/ 1338 w 1642"/>
                      <a:gd name="T101" fmla="*/ 590 h 1216"/>
                      <a:gd name="T102" fmla="*/ 1365 w 1642"/>
                      <a:gd name="T103" fmla="*/ 595 h 1216"/>
                      <a:gd name="T104" fmla="*/ 1391 w 1642"/>
                      <a:gd name="T105" fmla="*/ 598 h 1216"/>
                      <a:gd name="T106" fmla="*/ 1417 w 1642"/>
                      <a:gd name="T107" fmla="*/ 601 h 1216"/>
                      <a:gd name="T108" fmla="*/ 1443 w 1642"/>
                      <a:gd name="T109" fmla="*/ 603 h 1216"/>
                      <a:gd name="T110" fmla="*/ 1470 w 1642"/>
                      <a:gd name="T111" fmla="*/ 604 h 1216"/>
                      <a:gd name="T112" fmla="*/ 1496 w 1642"/>
                      <a:gd name="T113" fmla="*/ 605 h 1216"/>
                      <a:gd name="T114" fmla="*/ 1522 w 1642"/>
                      <a:gd name="T115" fmla="*/ 606 h 1216"/>
                      <a:gd name="T116" fmla="*/ 1548 w 1642"/>
                      <a:gd name="T117" fmla="*/ 606 h 1216"/>
                      <a:gd name="T118" fmla="*/ 1575 w 1642"/>
                      <a:gd name="T119" fmla="*/ 607 h 1216"/>
                      <a:gd name="T120" fmla="*/ 1601 w 1642"/>
                      <a:gd name="T121" fmla="*/ 607 h 1216"/>
                      <a:gd name="T122" fmla="*/ 1627 w 1642"/>
                      <a:gd name="T123" fmla="*/ 607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2" h="1216">
                        <a:moveTo>
                          <a:pt x="0" y="608"/>
                        </a:moveTo>
                        <a:lnTo>
                          <a:pt x="2" y="608"/>
                        </a:lnTo>
                        <a:lnTo>
                          <a:pt x="4" y="608"/>
                        </a:lnTo>
                        <a:lnTo>
                          <a:pt x="6" y="608"/>
                        </a:lnTo>
                        <a:lnTo>
                          <a:pt x="7" y="608"/>
                        </a:lnTo>
                        <a:lnTo>
                          <a:pt x="9" y="608"/>
                        </a:lnTo>
                        <a:lnTo>
                          <a:pt x="10" y="608"/>
                        </a:lnTo>
                        <a:lnTo>
                          <a:pt x="12" y="608"/>
                        </a:lnTo>
                        <a:lnTo>
                          <a:pt x="14" y="608"/>
                        </a:lnTo>
                        <a:lnTo>
                          <a:pt x="15" y="608"/>
                        </a:lnTo>
                        <a:lnTo>
                          <a:pt x="17" y="608"/>
                        </a:lnTo>
                        <a:lnTo>
                          <a:pt x="19" y="608"/>
                        </a:lnTo>
                        <a:lnTo>
                          <a:pt x="20" y="608"/>
                        </a:lnTo>
                        <a:lnTo>
                          <a:pt x="22" y="608"/>
                        </a:lnTo>
                        <a:lnTo>
                          <a:pt x="24" y="608"/>
                        </a:lnTo>
                        <a:lnTo>
                          <a:pt x="25" y="608"/>
                        </a:lnTo>
                        <a:lnTo>
                          <a:pt x="27" y="608"/>
                        </a:lnTo>
                        <a:lnTo>
                          <a:pt x="28" y="608"/>
                        </a:lnTo>
                        <a:lnTo>
                          <a:pt x="30" y="608"/>
                        </a:lnTo>
                        <a:lnTo>
                          <a:pt x="32" y="608"/>
                        </a:lnTo>
                        <a:lnTo>
                          <a:pt x="33" y="608"/>
                        </a:lnTo>
                        <a:lnTo>
                          <a:pt x="35" y="608"/>
                        </a:lnTo>
                        <a:lnTo>
                          <a:pt x="37" y="608"/>
                        </a:lnTo>
                        <a:lnTo>
                          <a:pt x="38" y="608"/>
                        </a:lnTo>
                        <a:lnTo>
                          <a:pt x="40" y="608"/>
                        </a:lnTo>
                        <a:lnTo>
                          <a:pt x="42" y="608"/>
                        </a:lnTo>
                        <a:lnTo>
                          <a:pt x="43" y="609"/>
                        </a:lnTo>
                        <a:lnTo>
                          <a:pt x="45" y="609"/>
                        </a:lnTo>
                        <a:lnTo>
                          <a:pt x="47" y="609"/>
                        </a:lnTo>
                        <a:lnTo>
                          <a:pt x="48" y="609"/>
                        </a:lnTo>
                        <a:lnTo>
                          <a:pt x="50" y="609"/>
                        </a:lnTo>
                        <a:lnTo>
                          <a:pt x="51" y="609"/>
                        </a:lnTo>
                        <a:lnTo>
                          <a:pt x="53" y="609"/>
                        </a:lnTo>
                        <a:lnTo>
                          <a:pt x="55" y="609"/>
                        </a:lnTo>
                        <a:lnTo>
                          <a:pt x="56" y="609"/>
                        </a:lnTo>
                        <a:lnTo>
                          <a:pt x="58" y="609"/>
                        </a:lnTo>
                        <a:lnTo>
                          <a:pt x="60" y="609"/>
                        </a:lnTo>
                        <a:lnTo>
                          <a:pt x="61" y="609"/>
                        </a:lnTo>
                        <a:lnTo>
                          <a:pt x="63" y="609"/>
                        </a:lnTo>
                        <a:lnTo>
                          <a:pt x="65" y="609"/>
                        </a:lnTo>
                        <a:lnTo>
                          <a:pt x="66" y="609"/>
                        </a:lnTo>
                        <a:lnTo>
                          <a:pt x="68" y="609"/>
                        </a:lnTo>
                        <a:lnTo>
                          <a:pt x="69" y="609"/>
                        </a:lnTo>
                        <a:lnTo>
                          <a:pt x="71" y="609"/>
                        </a:lnTo>
                        <a:lnTo>
                          <a:pt x="73" y="609"/>
                        </a:lnTo>
                        <a:lnTo>
                          <a:pt x="74" y="609"/>
                        </a:lnTo>
                        <a:lnTo>
                          <a:pt x="76" y="609"/>
                        </a:lnTo>
                        <a:lnTo>
                          <a:pt x="78" y="609"/>
                        </a:lnTo>
                        <a:lnTo>
                          <a:pt x="79" y="609"/>
                        </a:lnTo>
                        <a:lnTo>
                          <a:pt x="81" y="609"/>
                        </a:lnTo>
                        <a:lnTo>
                          <a:pt x="83" y="609"/>
                        </a:lnTo>
                        <a:lnTo>
                          <a:pt x="84" y="609"/>
                        </a:lnTo>
                        <a:lnTo>
                          <a:pt x="86" y="609"/>
                        </a:lnTo>
                        <a:lnTo>
                          <a:pt x="88" y="609"/>
                        </a:lnTo>
                        <a:lnTo>
                          <a:pt x="89" y="609"/>
                        </a:lnTo>
                        <a:lnTo>
                          <a:pt x="91" y="609"/>
                        </a:lnTo>
                        <a:lnTo>
                          <a:pt x="92" y="609"/>
                        </a:lnTo>
                        <a:lnTo>
                          <a:pt x="94" y="609"/>
                        </a:lnTo>
                        <a:lnTo>
                          <a:pt x="96" y="609"/>
                        </a:lnTo>
                        <a:lnTo>
                          <a:pt x="97" y="609"/>
                        </a:lnTo>
                        <a:lnTo>
                          <a:pt x="99" y="609"/>
                        </a:lnTo>
                        <a:lnTo>
                          <a:pt x="101" y="609"/>
                        </a:lnTo>
                        <a:lnTo>
                          <a:pt x="102" y="609"/>
                        </a:lnTo>
                        <a:lnTo>
                          <a:pt x="104" y="609"/>
                        </a:lnTo>
                        <a:lnTo>
                          <a:pt x="106" y="609"/>
                        </a:lnTo>
                        <a:lnTo>
                          <a:pt x="107" y="609"/>
                        </a:lnTo>
                        <a:lnTo>
                          <a:pt x="109" y="609"/>
                        </a:lnTo>
                        <a:lnTo>
                          <a:pt x="110" y="610"/>
                        </a:lnTo>
                        <a:lnTo>
                          <a:pt x="112" y="610"/>
                        </a:lnTo>
                        <a:lnTo>
                          <a:pt x="114" y="610"/>
                        </a:lnTo>
                        <a:lnTo>
                          <a:pt x="116" y="610"/>
                        </a:lnTo>
                        <a:lnTo>
                          <a:pt x="117" y="610"/>
                        </a:lnTo>
                        <a:lnTo>
                          <a:pt x="119" y="610"/>
                        </a:lnTo>
                        <a:lnTo>
                          <a:pt x="120" y="610"/>
                        </a:lnTo>
                        <a:lnTo>
                          <a:pt x="122" y="610"/>
                        </a:lnTo>
                        <a:lnTo>
                          <a:pt x="124" y="610"/>
                        </a:lnTo>
                        <a:lnTo>
                          <a:pt x="125" y="610"/>
                        </a:lnTo>
                        <a:lnTo>
                          <a:pt x="127" y="610"/>
                        </a:lnTo>
                        <a:lnTo>
                          <a:pt x="129" y="610"/>
                        </a:lnTo>
                        <a:lnTo>
                          <a:pt x="130" y="610"/>
                        </a:lnTo>
                        <a:lnTo>
                          <a:pt x="132" y="610"/>
                        </a:lnTo>
                        <a:lnTo>
                          <a:pt x="134" y="610"/>
                        </a:lnTo>
                        <a:lnTo>
                          <a:pt x="135" y="610"/>
                        </a:lnTo>
                        <a:lnTo>
                          <a:pt x="137" y="610"/>
                        </a:lnTo>
                        <a:lnTo>
                          <a:pt x="138" y="610"/>
                        </a:lnTo>
                        <a:lnTo>
                          <a:pt x="140" y="610"/>
                        </a:lnTo>
                        <a:lnTo>
                          <a:pt x="142" y="610"/>
                        </a:lnTo>
                        <a:lnTo>
                          <a:pt x="143" y="610"/>
                        </a:lnTo>
                        <a:lnTo>
                          <a:pt x="145" y="610"/>
                        </a:lnTo>
                        <a:lnTo>
                          <a:pt x="147" y="610"/>
                        </a:lnTo>
                        <a:lnTo>
                          <a:pt x="148" y="611"/>
                        </a:lnTo>
                        <a:lnTo>
                          <a:pt x="150" y="611"/>
                        </a:lnTo>
                        <a:lnTo>
                          <a:pt x="152" y="611"/>
                        </a:lnTo>
                        <a:lnTo>
                          <a:pt x="153" y="611"/>
                        </a:lnTo>
                        <a:lnTo>
                          <a:pt x="155" y="611"/>
                        </a:lnTo>
                        <a:lnTo>
                          <a:pt x="157" y="611"/>
                        </a:lnTo>
                        <a:lnTo>
                          <a:pt x="158" y="611"/>
                        </a:lnTo>
                        <a:lnTo>
                          <a:pt x="160" y="611"/>
                        </a:lnTo>
                        <a:lnTo>
                          <a:pt x="161" y="611"/>
                        </a:lnTo>
                        <a:lnTo>
                          <a:pt x="163" y="611"/>
                        </a:lnTo>
                        <a:lnTo>
                          <a:pt x="165" y="611"/>
                        </a:lnTo>
                        <a:lnTo>
                          <a:pt x="166" y="611"/>
                        </a:lnTo>
                        <a:lnTo>
                          <a:pt x="168" y="611"/>
                        </a:lnTo>
                        <a:lnTo>
                          <a:pt x="170" y="611"/>
                        </a:lnTo>
                        <a:lnTo>
                          <a:pt x="171" y="611"/>
                        </a:lnTo>
                        <a:lnTo>
                          <a:pt x="173" y="611"/>
                        </a:lnTo>
                        <a:lnTo>
                          <a:pt x="175" y="612"/>
                        </a:lnTo>
                        <a:lnTo>
                          <a:pt x="176" y="612"/>
                        </a:lnTo>
                        <a:lnTo>
                          <a:pt x="178" y="612"/>
                        </a:lnTo>
                        <a:lnTo>
                          <a:pt x="179" y="612"/>
                        </a:lnTo>
                        <a:lnTo>
                          <a:pt x="181" y="612"/>
                        </a:lnTo>
                        <a:lnTo>
                          <a:pt x="183" y="612"/>
                        </a:lnTo>
                        <a:lnTo>
                          <a:pt x="184" y="612"/>
                        </a:lnTo>
                        <a:lnTo>
                          <a:pt x="186" y="612"/>
                        </a:lnTo>
                        <a:lnTo>
                          <a:pt x="188" y="612"/>
                        </a:lnTo>
                        <a:lnTo>
                          <a:pt x="189" y="612"/>
                        </a:lnTo>
                        <a:lnTo>
                          <a:pt x="191" y="612"/>
                        </a:lnTo>
                        <a:lnTo>
                          <a:pt x="193" y="612"/>
                        </a:lnTo>
                        <a:lnTo>
                          <a:pt x="194" y="613"/>
                        </a:lnTo>
                        <a:lnTo>
                          <a:pt x="196" y="613"/>
                        </a:lnTo>
                        <a:lnTo>
                          <a:pt x="198" y="613"/>
                        </a:lnTo>
                        <a:lnTo>
                          <a:pt x="199" y="613"/>
                        </a:lnTo>
                        <a:lnTo>
                          <a:pt x="201" y="613"/>
                        </a:lnTo>
                        <a:lnTo>
                          <a:pt x="202" y="613"/>
                        </a:lnTo>
                        <a:lnTo>
                          <a:pt x="204" y="613"/>
                        </a:lnTo>
                        <a:lnTo>
                          <a:pt x="206" y="613"/>
                        </a:lnTo>
                        <a:lnTo>
                          <a:pt x="207" y="613"/>
                        </a:lnTo>
                        <a:lnTo>
                          <a:pt x="209" y="613"/>
                        </a:lnTo>
                        <a:lnTo>
                          <a:pt x="211" y="614"/>
                        </a:lnTo>
                        <a:lnTo>
                          <a:pt x="212" y="614"/>
                        </a:lnTo>
                        <a:lnTo>
                          <a:pt x="214" y="614"/>
                        </a:lnTo>
                        <a:lnTo>
                          <a:pt x="216" y="614"/>
                        </a:lnTo>
                        <a:lnTo>
                          <a:pt x="217" y="614"/>
                        </a:lnTo>
                        <a:lnTo>
                          <a:pt x="219" y="614"/>
                        </a:lnTo>
                        <a:lnTo>
                          <a:pt x="220" y="614"/>
                        </a:lnTo>
                        <a:lnTo>
                          <a:pt x="222" y="614"/>
                        </a:lnTo>
                        <a:lnTo>
                          <a:pt x="224" y="614"/>
                        </a:lnTo>
                        <a:lnTo>
                          <a:pt x="226" y="615"/>
                        </a:lnTo>
                        <a:lnTo>
                          <a:pt x="227" y="615"/>
                        </a:lnTo>
                        <a:lnTo>
                          <a:pt x="229" y="615"/>
                        </a:lnTo>
                        <a:lnTo>
                          <a:pt x="230" y="615"/>
                        </a:lnTo>
                        <a:lnTo>
                          <a:pt x="232" y="615"/>
                        </a:lnTo>
                        <a:lnTo>
                          <a:pt x="234" y="615"/>
                        </a:lnTo>
                        <a:lnTo>
                          <a:pt x="235" y="616"/>
                        </a:lnTo>
                        <a:lnTo>
                          <a:pt x="237" y="616"/>
                        </a:lnTo>
                        <a:lnTo>
                          <a:pt x="239" y="616"/>
                        </a:lnTo>
                        <a:lnTo>
                          <a:pt x="240" y="616"/>
                        </a:lnTo>
                        <a:lnTo>
                          <a:pt x="242" y="616"/>
                        </a:lnTo>
                        <a:lnTo>
                          <a:pt x="244" y="616"/>
                        </a:lnTo>
                        <a:lnTo>
                          <a:pt x="245" y="617"/>
                        </a:lnTo>
                        <a:lnTo>
                          <a:pt x="247" y="617"/>
                        </a:lnTo>
                        <a:lnTo>
                          <a:pt x="248" y="617"/>
                        </a:lnTo>
                        <a:lnTo>
                          <a:pt x="250" y="617"/>
                        </a:lnTo>
                        <a:lnTo>
                          <a:pt x="252" y="617"/>
                        </a:lnTo>
                        <a:lnTo>
                          <a:pt x="253" y="617"/>
                        </a:lnTo>
                        <a:lnTo>
                          <a:pt x="255" y="618"/>
                        </a:lnTo>
                        <a:lnTo>
                          <a:pt x="257" y="618"/>
                        </a:lnTo>
                        <a:lnTo>
                          <a:pt x="258" y="618"/>
                        </a:lnTo>
                        <a:lnTo>
                          <a:pt x="260" y="618"/>
                        </a:lnTo>
                        <a:lnTo>
                          <a:pt x="262" y="618"/>
                        </a:lnTo>
                        <a:lnTo>
                          <a:pt x="263" y="619"/>
                        </a:lnTo>
                        <a:lnTo>
                          <a:pt x="265" y="619"/>
                        </a:lnTo>
                        <a:lnTo>
                          <a:pt x="267" y="619"/>
                        </a:lnTo>
                        <a:lnTo>
                          <a:pt x="268" y="619"/>
                        </a:lnTo>
                        <a:lnTo>
                          <a:pt x="270" y="619"/>
                        </a:lnTo>
                        <a:lnTo>
                          <a:pt x="271" y="620"/>
                        </a:lnTo>
                        <a:lnTo>
                          <a:pt x="273" y="620"/>
                        </a:lnTo>
                        <a:lnTo>
                          <a:pt x="275" y="620"/>
                        </a:lnTo>
                        <a:lnTo>
                          <a:pt x="276" y="620"/>
                        </a:lnTo>
                        <a:lnTo>
                          <a:pt x="278" y="621"/>
                        </a:lnTo>
                        <a:lnTo>
                          <a:pt x="280" y="621"/>
                        </a:lnTo>
                        <a:lnTo>
                          <a:pt x="281" y="621"/>
                        </a:lnTo>
                        <a:lnTo>
                          <a:pt x="283" y="621"/>
                        </a:lnTo>
                        <a:lnTo>
                          <a:pt x="285" y="622"/>
                        </a:lnTo>
                        <a:lnTo>
                          <a:pt x="286" y="622"/>
                        </a:lnTo>
                        <a:lnTo>
                          <a:pt x="288" y="622"/>
                        </a:lnTo>
                        <a:lnTo>
                          <a:pt x="289" y="622"/>
                        </a:lnTo>
                        <a:lnTo>
                          <a:pt x="291" y="623"/>
                        </a:lnTo>
                        <a:lnTo>
                          <a:pt x="293" y="623"/>
                        </a:lnTo>
                        <a:lnTo>
                          <a:pt x="294" y="623"/>
                        </a:lnTo>
                        <a:lnTo>
                          <a:pt x="296" y="624"/>
                        </a:lnTo>
                        <a:lnTo>
                          <a:pt x="298" y="624"/>
                        </a:lnTo>
                        <a:lnTo>
                          <a:pt x="299" y="624"/>
                        </a:lnTo>
                        <a:lnTo>
                          <a:pt x="301" y="624"/>
                        </a:lnTo>
                        <a:lnTo>
                          <a:pt x="303" y="625"/>
                        </a:lnTo>
                        <a:lnTo>
                          <a:pt x="304" y="625"/>
                        </a:lnTo>
                        <a:lnTo>
                          <a:pt x="306" y="625"/>
                        </a:lnTo>
                        <a:lnTo>
                          <a:pt x="308" y="626"/>
                        </a:lnTo>
                        <a:lnTo>
                          <a:pt x="309" y="626"/>
                        </a:lnTo>
                        <a:lnTo>
                          <a:pt x="311" y="626"/>
                        </a:lnTo>
                        <a:lnTo>
                          <a:pt x="312" y="627"/>
                        </a:lnTo>
                        <a:lnTo>
                          <a:pt x="314" y="627"/>
                        </a:lnTo>
                        <a:lnTo>
                          <a:pt x="316" y="628"/>
                        </a:lnTo>
                        <a:lnTo>
                          <a:pt x="317" y="628"/>
                        </a:lnTo>
                        <a:lnTo>
                          <a:pt x="319" y="628"/>
                        </a:lnTo>
                        <a:lnTo>
                          <a:pt x="321" y="629"/>
                        </a:lnTo>
                        <a:lnTo>
                          <a:pt x="322" y="629"/>
                        </a:lnTo>
                        <a:lnTo>
                          <a:pt x="324" y="629"/>
                        </a:lnTo>
                        <a:lnTo>
                          <a:pt x="326" y="630"/>
                        </a:lnTo>
                        <a:lnTo>
                          <a:pt x="327" y="630"/>
                        </a:lnTo>
                        <a:lnTo>
                          <a:pt x="329" y="631"/>
                        </a:lnTo>
                        <a:lnTo>
                          <a:pt x="330" y="631"/>
                        </a:lnTo>
                        <a:lnTo>
                          <a:pt x="332" y="632"/>
                        </a:lnTo>
                        <a:lnTo>
                          <a:pt x="334" y="632"/>
                        </a:lnTo>
                        <a:lnTo>
                          <a:pt x="335" y="633"/>
                        </a:lnTo>
                        <a:lnTo>
                          <a:pt x="337" y="633"/>
                        </a:lnTo>
                        <a:lnTo>
                          <a:pt x="339" y="633"/>
                        </a:lnTo>
                        <a:lnTo>
                          <a:pt x="340" y="634"/>
                        </a:lnTo>
                        <a:lnTo>
                          <a:pt x="342" y="635"/>
                        </a:lnTo>
                        <a:lnTo>
                          <a:pt x="344" y="635"/>
                        </a:lnTo>
                        <a:lnTo>
                          <a:pt x="345" y="636"/>
                        </a:lnTo>
                        <a:lnTo>
                          <a:pt x="347" y="636"/>
                        </a:lnTo>
                        <a:lnTo>
                          <a:pt x="349" y="637"/>
                        </a:lnTo>
                        <a:lnTo>
                          <a:pt x="350" y="637"/>
                        </a:lnTo>
                        <a:lnTo>
                          <a:pt x="352" y="638"/>
                        </a:lnTo>
                        <a:lnTo>
                          <a:pt x="353" y="638"/>
                        </a:lnTo>
                        <a:lnTo>
                          <a:pt x="355" y="639"/>
                        </a:lnTo>
                        <a:lnTo>
                          <a:pt x="357" y="640"/>
                        </a:lnTo>
                        <a:lnTo>
                          <a:pt x="358" y="640"/>
                        </a:lnTo>
                        <a:lnTo>
                          <a:pt x="360" y="641"/>
                        </a:lnTo>
                        <a:lnTo>
                          <a:pt x="362" y="641"/>
                        </a:lnTo>
                        <a:lnTo>
                          <a:pt x="363" y="642"/>
                        </a:lnTo>
                        <a:lnTo>
                          <a:pt x="365" y="643"/>
                        </a:lnTo>
                        <a:lnTo>
                          <a:pt x="367" y="643"/>
                        </a:lnTo>
                        <a:lnTo>
                          <a:pt x="368" y="644"/>
                        </a:lnTo>
                        <a:lnTo>
                          <a:pt x="370" y="645"/>
                        </a:lnTo>
                        <a:lnTo>
                          <a:pt x="371" y="645"/>
                        </a:lnTo>
                        <a:lnTo>
                          <a:pt x="373" y="646"/>
                        </a:lnTo>
                        <a:lnTo>
                          <a:pt x="375" y="647"/>
                        </a:lnTo>
                        <a:lnTo>
                          <a:pt x="377" y="648"/>
                        </a:lnTo>
                        <a:lnTo>
                          <a:pt x="378" y="648"/>
                        </a:lnTo>
                        <a:lnTo>
                          <a:pt x="380" y="649"/>
                        </a:lnTo>
                        <a:lnTo>
                          <a:pt x="381" y="650"/>
                        </a:lnTo>
                        <a:lnTo>
                          <a:pt x="383" y="651"/>
                        </a:lnTo>
                        <a:lnTo>
                          <a:pt x="385" y="652"/>
                        </a:lnTo>
                        <a:lnTo>
                          <a:pt x="386" y="652"/>
                        </a:lnTo>
                        <a:lnTo>
                          <a:pt x="388" y="653"/>
                        </a:lnTo>
                        <a:lnTo>
                          <a:pt x="390" y="654"/>
                        </a:lnTo>
                        <a:lnTo>
                          <a:pt x="391" y="655"/>
                        </a:lnTo>
                        <a:lnTo>
                          <a:pt x="393" y="656"/>
                        </a:lnTo>
                        <a:lnTo>
                          <a:pt x="395" y="657"/>
                        </a:lnTo>
                        <a:lnTo>
                          <a:pt x="396" y="658"/>
                        </a:lnTo>
                        <a:lnTo>
                          <a:pt x="398" y="659"/>
                        </a:lnTo>
                        <a:lnTo>
                          <a:pt x="399" y="660"/>
                        </a:lnTo>
                        <a:lnTo>
                          <a:pt x="401" y="661"/>
                        </a:lnTo>
                        <a:lnTo>
                          <a:pt x="403" y="662"/>
                        </a:lnTo>
                        <a:lnTo>
                          <a:pt x="404" y="663"/>
                        </a:lnTo>
                        <a:lnTo>
                          <a:pt x="406" y="664"/>
                        </a:lnTo>
                        <a:lnTo>
                          <a:pt x="408" y="665"/>
                        </a:lnTo>
                        <a:lnTo>
                          <a:pt x="409" y="666"/>
                        </a:lnTo>
                        <a:lnTo>
                          <a:pt x="411" y="667"/>
                        </a:lnTo>
                        <a:lnTo>
                          <a:pt x="413" y="668"/>
                        </a:lnTo>
                        <a:lnTo>
                          <a:pt x="414" y="669"/>
                        </a:lnTo>
                        <a:lnTo>
                          <a:pt x="416" y="671"/>
                        </a:lnTo>
                        <a:lnTo>
                          <a:pt x="418" y="672"/>
                        </a:lnTo>
                        <a:lnTo>
                          <a:pt x="419" y="673"/>
                        </a:lnTo>
                        <a:lnTo>
                          <a:pt x="421" y="674"/>
                        </a:lnTo>
                        <a:lnTo>
                          <a:pt x="422" y="676"/>
                        </a:lnTo>
                        <a:lnTo>
                          <a:pt x="424" y="677"/>
                        </a:lnTo>
                        <a:lnTo>
                          <a:pt x="426" y="678"/>
                        </a:lnTo>
                        <a:lnTo>
                          <a:pt x="427" y="680"/>
                        </a:lnTo>
                        <a:lnTo>
                          <a:pt x="429" y="681"/>
                        </a:lnTo>
                        <a:lnTo>
                          <a:pt x="431" y="682"/>
                        </a:lnTo>
                        <a:lnTo>
                          <a:pt x="432" y="684"/>
                        </a:lnTo>
                        <a:lnTo>
                          <a:pt x="434" y="685"/>
                        </a:lnTo>
                        <a:lnTo>
                          <a:pt x="436" y="687"/>
                        </a:lnTo>
                        <a:lnTo>
                          <a:pt x="437" y="688"/>
                        </a:lnTo>
                        <a:lnTo>
                          <a:pt x="439" y="690"/>
                        </a:lnTo>
                        <a:lnTo>
                          <a:pt x="440" y="691"/>
                        </a:lnTo>
                        <a:lnTo>
                          <a:pt x="442" y="693"/>
                        </a:lnTo>
                        <a:lnTo>
                          <a:pt x="444" y="695"/>
                        </a:lnTo>
                        <a:lnTo>
                          <a:pt x="445" y="696"/>
                        </a:lnTo>
                        <a:lnTo>
                          <a:pt x="447" y="698"/>
                        </a:lnTo>
                        <a:lnTo>
                          <a:pt x="449" y="700"/>
                        </a:lnTo>
                        <a:lnTo>
                          <a:pt x="450" y="701"/>
                        </a:lnTo>
                        <a:lnTo>
                          <a:pt x="452" y="703"/>
                        </a:lnTo>
                        <a:lnTo>
                          <a:pt x="454" y="705"/>
                        </a:lnTo>
                        <a:lnTo>
                          <a:pt x="455" y="707"/>
                        </a:lnTo>
                        <a:lnTo>
                          <a:pt x="457" y="709"/>
                        </a:lnTo>
                        <a:lnTo>
                          <a:pt x="459" y="711"/>
                        </a:lnTo>
                        <a:lnTo>
                          <a:pt x="460" y="713"/>
                        </a:lnTo>
                        <a:lnTo>
                          <a:pt x="462" y="715"/>
                        </a:lnTo>
                        <a:lnTo>
                          <a:pt x="463" y="717"/>
                        </a:lnTo>
                        <a:lnTo>
                          <a:pt x="465" y="719"/>
                        </a:lnTo>
                        <a:lnTo>
                          <a:pt x="467" y="721"/>
                        </a:lnTo>
                        <a:lnTo>
                          <a:pt x="468" y="723"/>
                        </a:lnTo>
                        <a:lnTo>
                          <a:pt x="470" y="725"/>
                        </a:lnTo>
                        <a:lnTo>
                          <a:pt x="472" y="728"/>
                        </a:lnTo>
                        <a:lnTo>
                          <a:pt x="473" y="730"/>
                        </a:lnTo>
                        <a:lnTo>
                          <a:pt x="475" y="732"/>
                        </a:lnTo>
                        <a:lnTo>
                          <a:pt x="477" y="735"/>
                        </a:lnTo>
                        <a:lnTo>
                          <a:pt x="478" y="737"/>
                        </a:lnTo>
                        <a:lnTo>
                          <a:pt x="480" y="740"/>
                        </a:lnTo>
                        <a:lnTo>
                          <a:pt x="481" y="742"/>
                        </a:lnTo>
                        <a:lnTo>
                          <a:pt x="483" y="745"/>
                        </a:lnTo>
                        <a:lnTo>
                          <a:pt x="485" y="747"/>
                        </a:lnTo>
                        <a:lnTo>
                          <a:pt x="486" y="750"/>
                        </a:lnTo>
                        <a:lnTo>
                          <a:pt x="488" y="753"/>
                        </a:lnTo>
                        <a:lnTo>
                          <a:pt x="490" y="755"/>
                        </a:lnTo>
                        <a:lnTo>
                          <a:pt x="491" y="758"/>
                        </a:lnTo>
                        <a:lnTo>
                          <a:pt x="493" y="761"/>
                        </a:lnTo>
                        <a:lnTo>
                          <a:pt x="495" y="764"/>
                        </a:lnTo>
                        <a:lnTo>
                          <a:pt x="496" y="767"/>
                        </a:lnTo>
                        <a:lnTo>
                          <a:pt x="498" y="770"/>
                        </a:lnTo>
                        <a:lnTo>
                          <a:pt x="500" y="773"/>
                        </a:lnTo>
                        <a:lnTo>
                          <a:pt x="501" y="776"/>
                        </a:lnTo>
                        <a:lnTo>
                          <a:pt x="503" y="780"/>
                        </a:lnTo>
                        <a:lnTo>
                          <a:pt x="505" y="783"/>
                        </a:lnTo>
                        <a:lnTo>
                          <a:pt x="506" y="786"/>
                        </a:lnTo>
                        <a:lnTo>
                          <a:pt x="508" y="790"/>
                        </a:lnTo>
                        <a:lnTo>
                          <a:pt x="509" y="793"/>
                        </a:lnTo>
                        <a:lnTo>
                          <a:pt x="511" y="797"/>
                        </a:lnTo>
                        <a:lnTo>
                          <a:pt x="513" y="800"/>
                        </a:lnTo>
                        <a:lnTo>
                          <a:pt x="514" y="804"/>
                        </a:lnTo>
                        <a:lnTo>
                          <a:pt x="516" y="808"/>
                        </a:lnTo>
                        <a:lnTo>
                          <a:pt x="518" y="812"/>
                        </a:lnTo>
                        <a:lnTo>
                          <a:pt x="519" y="815"/>
                        </a:lnTo>
                        <a:lnTo>
                          <a:pt x="521" y="819"/>
                        </a:lnTo>
                        <a:lnTo>
                          <a:pt x="523" y="823"/>
                        </a:lnTo>
                        <a:lnTo>
                          <a:pt x="524" y="828"/>
                        </a:lnTo>
                        <a:lnTo>
                          <a:pt x="526" y="832"/>
                        </a:lnTo>
                        <a:lnTo>
                          <a:pt x="527" y="836"/>
                        </a:lnTo>
                        <a:lnTo>
                          <a:pt x="529" y="840"/>
                        </a:lnTo>
                        <a:lnTo>
                          <a:pt x="531" y="845"/>
                        </a:lnTo>
                        <a:lnTo>
                          <a:pt x="532" y="849"/>
                        </a:lnTo>
                        <a:lnTo>
                          <a:pt x="534" y="854"/>
                        </a:lnTo>
                        <a:lnTo>
                          <a:pt x="536" y="859"/>
                        </a:lnTo>
                        <a:lnTo>
                          <a:pt x="537" y="863"/>
                        </a:lnTo>
                        <a:lnTo>
                          <a:pt x="539" y="869"/>
                        </a:lnTo>
                        <a:lnTo>
                          <a:pt x="541" y="873"/>
                        </a:lnTo>
                        <a:lnTo>
                          <a:pt x="542" y="878"/>
                        </a:lnTo>
                        <a:lnTo>
                          <a:pt x="544" y="884"/>
                        </a:lnTo>
                        <a:lnTo>
                          <a:pt x="546" y="889"/>
                        </a:lnTo>
                        <a:lnTo>
                          <a:pt x="547" y="894"/>
                        </a:lnTo>
                        <a:lnTo>
                          <a:pt x="549" y="900"/>
                        </a:lnTo>
                        <a:lnTo>
                          <a:pt x="550" y="905"/>
                        </a:lnTo>
                        <a:lnTo>
                          <a:pt x="552" y="911"/>
                        </a:lnTo>
                        <a:lnTo>
                          <a:pt x="554" y="917"/>
                        </a:lnTo>
                        <a:lnTo>
                          <a:pt x="555" y="923"/>
                        </a:lnTo>
                        <a:lnTo>
                          <a:pt x="557" y="929"/>
                        </a:lnTo>
                        <a:lnTo>
                          <a:pt x="559" y="935"/>
                        </a:lnTo>
                        <a:lnTo>
                          <a:pt x="560" y="941"/>
                        </a:lnTo>
                        <a:lnTo>
                          <a:pt x="562" y="948"/>
                        </a:lnTo>
                        <a:lnTo>
                          <a:pt x="564" y="954"/>
                        </a:lnTo>
                        <a:lnTo>
                          <a:pt x="565" y="961"/>
                        </a:lnTo>
                        <a:lnTo>
                          <a:pt x="567" y="968"/>
                        </a:lnTo>
                        <a:lnTo>
                          <a:pt x="568" y="974"/>
                        </a:lnTo>
                        <a:lnTo>
                          <a:pt x="570" y="981"/>
                        </a:lnTo>
                        <a:lnTo>
                          <a:pt x="572" y="989"/>
                        </a:lnTo>
                        <a:lnTo>
                          <a:pt x="573" y="996"/>
                        </a:lnTo>
                        <a:lnTo>
                          <a:pt x="575" y="1003"/>
                        </a:lnTo>
                        <a:lnTo>
                          <a:pt x="577" y="1011"/>
                        </a:lnTo>
                        <a:lnTo>
                          <a:pt x="578" y="1018"/>
                        </a:lnTo>
                        <a:lnTo>
                          <a:pt x="580" y="1025"/>
                        </a:lnTo>
                        <a:lnTo>
                          <a:pt x="582" y="1032"/>
                        </a:lnTo>
                        <a:lnTo>
                          <a:pt x="583" y="1039"/>
                        </a:lnTo>
                        <a:lnTo>
                          <a:pt x="585" y="1046"/>
                        </a:lnTo>
                        <a:lnTo>
                          <a:pt x="587" y="1053"/>
                        </a:lnTo>
                        <a:lnTo>
                          <a:pt x="588" y="1060"/>
                        </a:lnTo>
                        <a:lnTo>
                          <a:pt x="590" y="1066"/>
                        </a:lnTo>
                        <a:lnTo>
                          <a:pt x="591" y="1073"/>
                        </a:lnTo>
                        <a:lnTo>
                          <a:pt x="593" y="1079"/>
                        </a:lnTo>
                        <a:lnTo>
                          <a:pt x="595" y="1085"/>
                        </a:lnTo>
                        <a:lnTo>
                          <a:pt x="596" y="1091"/>
                        </a:lnTo>
                        <a:lnTo>
                          <a:pt x="598" y="1097"/>
                        </a:lnTo>
                        <a:lnTo>
                          <a:pt x="600" y="1103"/>
                        </a:lnTo>
                        <a:lnTo>
                          <a:pt x="601" y="1108"/>
                        </a:lnTo>
                        <a:lnTo>
                          <a:pt x="603" y="1114"/>
                        </a:lnTo>
                        <a:lnTo>
                          <a:pt x="605" y="1119"/>
                        </a:lnTo>
                        <a:lnTo>
                          <a:pt x="606" y="1125"/>
                        </a:lnTo>
                        <a:lnTo>
                          <a:pt x="608" y="1130"/>
                        </a:lnTo>
                        <a:lnTo>
                          <a:pt x="609" y="1135"/>
                        </a:lnTo>
                        <a:lnTo>
                          <a:pt x="611" y="1140"/>
                        </a:lnTo>
                        <a:lnTo>
                          <a:pt x="613" y="1144"/>
                        </a:lnTo>
                        <a:lnTo>
                          <a:pt x="614" y="1149"/>
                        </a:lnTo>
                        <a:lnTo>
                          <a:pt x="616" y="1153"/>
                        </a:lnTo>
                        <a:lnTo>
                          <a:pt x="618" y="1158"/>
                        </a:lnTo>
                        <a:lnTo>
                          <a:pt x="619" y="1162"/>
                        </a:lnTo>
                        <a:lnTo>
                          <a:pt x="621" y="1166"/>
                        </a:lnTo>
                        <a:lnTo>
                          <a:pt x="623" y="1169"/>
                        </a:lnTo>
                        <a:lnTo>
                          <a:pt x="624" y="1173"/>
                        </a:lnTo>
                        <a:lnTo>
                          <a:pt x="626" y="1177"/>
                        </a:lnTo>
                        <a:lnTo>
                          <a:pt x="628" y="1180"/>
                        </a:lnTo>
                        <a:lnTo>
                          <a:pt x="629" y="1183"/>
                        </a:lnTo>
                        <a:lnTo>
                          <a:pt x="631" y="1186"/>
                        </a:lnTo>
                        <a:lnTo>
                          <a:pt x="632" y="1189"/>
                        </a:lnTo>
                        <a:lnTo>
                          <a:pt x="634" y="1192"/>
                        </a:lnTo>
                        <a:lnTo>
                          <a:pt x="636" y="1195"/>
                        </a:lnTo>
                        <a:lnTo>
                          <a:pt x="637" y="1197"/>
                        </a:lnTo>
                        <a:lnTo>
                          <a:pt x="639" y="1200"/>
                        </a:lnTo>
                        <a:lnTo>
                          <a:pt x="641" y="1202"/>
                        </a:lnTo>
                        <a:lnTo>
                          <a:pt x="642" y="1204"/>
                        </a:lnTo>
                        <a:lnTo>
                          <a:pt x="644" y="1206"/>
                        </a:lnTo>
                        <a:lnTo>
                          <a:pt x="646" y="1207"/>
                        </a:lnTo>
                        <a:lnTo>
                          <a:pt x="647" y="1209"/>
                        </a:lnTo>
                        <a:lnTo>
                          <a:pt x="649" y="1210"/>
                        </a:lnTo>
                        <a:lnTo>
                          <a:pt x="650" y="1211"/>
                        </a:lnTo>
                        <a:lnTo>
                          <a:pt x="652" y="1212"/>
                        </a:lnTo>
                        <a:lnTo>
                          <a:pt x="654" y="1213"/>
                        </a:lnTo>
                        <a:lnTo>
                          <a:pt x="656" y="1214"/>
                        </a:lnTo>
                        <a:lnTo>
                          <a:pt x="657" y="1215"/>
                        </a:lnTo>
                        <a:lnTo>
                          <a:pt x="659" y="1215"/>
                        </a:lnTo>
                        <a:lnTo>
                          <a:pt x="660" y="1216"/>
                        </a:lnTo>
                        <a:lnTo>
                          <a:pt x="662" y="1216"/>
                        </a:lnTo>
                        <a:lnTo>
                          <a:pt x="664" y="1216"/>
                        </a:lnTo>
                        <a:lnTo>
                          <a:pt x="665" y="1215"/>
                        </a:lnTo>
                        <a:lnTo>
                          <a:pt x="667" y="1215"/>
                        </a:lnTo>
                        <a:lnTo>
                          <a:pt x="669" y="1214"/>
                        </a:lnTo>
                        <a:lnTo>
                          <a:pt x="670" y="1214"/>
                        </a:lnTo>
                        <a:lnTo>
                          <a:pt x="672" y="1213"/>
                        </a:lnTo>
                        <a:lnTo>
                          <a:pt x="674" y="1212"/>
                        </a:lnTo>
                        <a:lnTo>
                          <a:pt x="675" y="1211"/>
                        </a:lnTo>
                        <a:lnTo>
                          <a:pt x="677" y="1209"/>
                        </a:lnTo>
                        <a:lnTo>
                          <a:pt x="678" y="1208"/>
                        </a:lnTo>
                        <a:lnTo>
                          <a:pt x="680" y="1206"/>
                        </a:lnTo>
                        <a:lnTo>
                          <a:pt x="682" y="1204"/>
                        </a:lnTo>
                        <a:lnTo>
                          <a:pt x="683" y="1202"/>
                        </a:lnTo>
                        <a:lnTo>
                          <a:pt x="685" y="1200"/>
                        </a:lnTo>
                        <a:lnTo>
                          <a:pt x="687" y="1198"/>
                        </a:lnTo>
                        <a:lnTo>
                          <a:pt x="688" y="1196"/>
                        </a:lnTo>
                        <a:lnTo>
                          <a:pt x="690" y="1193"/>
                        </a:lnTo>
                        <a:lnTo>
                          <a:pt x="692" y="1190"/>
                        </a:lnTo>
                        <a:lnTo>
                          <a:pt x="693" y="1187"/>
                        </a:lnTo>
                        <a:lnTo>
                          <a:pt x="695" y="1184"/>
                        </a:lnTo>
                        <a:lnTo>
                          <a:pt x="697" y="1181"/>
                        </a:lnTo>
                        <a:lnTo>
                          <a:pt x="698" y="1178"/>
                        </a:lnTo>
                        <a:lnTo>
                          <a:pt x="700" y="1174"/>
                        </a:lnTo>
                        <a:lnTo>
                          <a:pt x="701" y="1171"/>
                        </a:lnTo>
                        <a:lnTo>
                          <a:pt x="703" y="1167"/>
                        </a:lnTo>
                        <a:lnTo>
                          <a:pt x="705" y="1163"/>
                        </a:lnTo>
                        <a:lnTo>
                          <a:pt x="706" y="1159"/>
                        </a:lnTo>
                        <a:lnTo>
                          <a:pt x="708" y="1155"/>
                        </a:lnTo>
                        <a:lnTo>
                          <a:pt x="710" y="1150"/>
                        </a:lnTo>
                        <a:lnTo>
                          <a:pt x="711" y="1146"/>
                        </a:lnTo>
                        <a:lnTo>
                          <a:pt x="713" y="1141"/>
                        </a:lnTo>
                        <a:lnTo>
                          <a:pt x="715" y="1136"/>
                        </a:lnTo>
                        <a:lnTo>
                          <a:pt x="716" y="1131"/>
                        </a:lnTo>
                        <a:lnTo>
                          <a:pt x="718" y="1126"/>
                        </a:lnTo>
                        <a:lnTo>
                          <a:pt x="719" y="1121"/>
                        </a:lnTo>
                        <a:lnTo>
                          <a:pt x="721" y="1116"/>
                        </a:lnTo>
                        <a:lnTo>
                          <a:pt x="723" y="1110"/>
                        </a:lnTo>
                        <a:lnTo>
                          <a:pt x="724" y="1105"/>
                        </a:lnTo>
                        <a:lnTo>
                          <a:pt x="726" y="1099"/>
                        </a:lnTo>
                        <a:lnTo>
                          <a:pt x="728" y="1093"/>
                        </a:lnTo>
                        <a:lnTo>
                          <a:pt x="729" y="1087"/>
                        </a:lnTo>
                        <a:lnTo>
                          <a:pt x="731" y="1081"/>
                        </a:lnTo>
                        <a:lnTo>
                          <a:pt x="733" y="1075"/>
                        </a:lnTo>
                        <a:lnTo>
                          <a:pt x="734" y="1068"/>
                        </a:lnTo>
                        <a:lnTo>
                          <a:pt x="736" y="1062"/>
                        </a:lnTo>
                        <a:lnTo>
                          <a:pt x="738" y="1055"/>
                        </a:lnTo>
                        <a:lnTo>
                          <a:pt x="739" y="1048"/>
                        </a:lnTo>
                        <a:lnTo>
                          <a:pt x="741" y="1042"/>
                        </a:lnTo>
                        <a:lnTo>
                          <a:pt x="742" y="1035"/>
                        </a:lnTo>
                        <a:lnTo>
                          <a:pt x="744" y="1028"/>
                        </a:lnTo>
                        <a:lnTo>
                          <a:pt x="746" y="1020"/>
                        </a:lnTo>
                        <a:lnTo>
                          <a:pt x="747" y="1013"/>
                        </a:lnTo>
                        <a:lnTo>
                          <a:pt x="749" y="1006"/>
                        </a:lnTo>
                        <a:lnTo>
                          <a:pt x="751" y="998"/>
                        </a:lnTo>
                        <a:lnTo>
                          <a:pt x="752" y="991"/>
                        </a:lnTo>
                        <a:lnTo>
                          <a:pt x="754" y="983"/>
                        </a:lnTo>
                        <a:lnTo>
                          <a:pt x="756" y="975"/>
                        </a:lnTo>
                        <a:lnTo>
                          <a:pt x="757" y="967"/>
                        </a:lnTo>
                        <a:lnTo>
                          <a:pt x="759" y="959"/>
                        </a:lnTo>
                        <a:lnTo>
                          <a:pt x="760" y="951"/>
                        </a:lnTo>
                        <a:lnTo>
                          <a:pt x="762" y="943"/>
                        </a:lnTo>
                        <a:lnTo>
                          <a:pt x="764" y="935"/>
                        </a:lnTo>
                        <a:lnTo>
                          <a:pt x="766" y="926"/>
                        </a:lnTo>
                        <a:lnTo>
                          <a:pt x="767" y="918"/>
                        </a:lnTo>
                        <a:lnTo>
                          <a:pt x="769" y="909"/>
                        </a:lnTo>
                        <a:lnTo>
                          <a:pt x="770" y="901"/>
                        </a:lnTo>
                        <a:lnTo>
                          <a:pt x="772" y="892"/>
                        </a:lnTo>
                        <a:lnTo>
                          <a:pt x="774" y="883"/>
                        </a:lnTo>
                        <a:lnTo>
                          <a:pt x="775" y="874"/>
                        </a:lnTo>
                        <a:lnTo>
                          <a:pt x="777" y="865"/>
                        </a:lnTo>
                        <a:lnTo>
                          <a:pt x="779" y="857"/>
                        </a:lnTo>
                        <a:lnTo>
                          <a:pt x="780" y="848"/>
                        </a:lnTo>
                        <a:lnTo>
                          <a:pt x="782" y="838"/>
                        </a:lnTo>
                        <a:lnTo>
                          <a:pt x="784" y="829"/>
                        </a:lnTo>
                        <a:lnTo>
                          <a:pt x="785" y="820"/>
                        </a:lnTo>
                        <a:lnTo>
                          <a:pt x="787" y="811"/>
                        </a:lnTo>
                        <a:lnTo>
                          <a:pt x="788" y="801"/>
                        </a:lnTo>
                        <a:lnTo>
                          <a:pt x="790" y="792"/>
                        </a:lnTo>
                        <a:lnTo>
                          <a:pt x="792" y="783"/>
                        </a:lnTo>
                        <a:lnTo>
                          <a:pt x="793" y="773"/>
                        </a:lnTo>
                        <a:lnTo>
                          <a:pt x="795" y="764"/>
                        </a:lnTo>
                        <a:lnTo>
                          <a:pt x="797" y="754"/>
                        </a:lnTo>
                        <a:lnTo>
                          <a:pt x="798" y="745"/>
                        </a:lnTo>
                        <a:lnTo>
                          <a:pt x="800" y="735"/>
                        </a:lnTo>
                        <a:lnTo>
                          <a:pt x="802" y="725"/>
                        </a:lnTo>
                        <a:lnTo>
                          <a:pt x="803" y="716"/>
                        </a:lnTo>
                        <a:lnTo>
                          <a:pt x="805" y="706"/>
                        </a:lnTo>
                        <a:lnTo>
                          <a:pt x="807" y="696"/>
                        </a:lnTo>
                        <a:lnTo>
                          <a:pt x="808" y="686"/>
                        </a:lnTo>
                        <a:lnTo>
                          <a:pt x="810" y="677"/>
                        </a:lnTo>
                        <a:lnTo>
                          <a:pt x="811" y="667"/>
                        </a:lnTo>
                        <a:lnTo>
                          <a:pt x="813" y="657"/>
                        </a:lnTo>
                        <a:lnTo>
                          <a:pt x="815" y="647"/>
                        </a:lnTo>
                        <a:lnTo>
                          <a:pt x="816" y="637"/>
                        </a:lnTo>
                        <a:lnTo>
                          <a:pt x="818" y="627"/>
                        </a:lnTo>
                        <a:lnTo>
                          <a:pt x="820" y="618"/>
                        </a:lnTo>
                        <a:lnTo>
                          <a:pt x="821" y="608"/>
                        </a:lnTo>
                        <a:lnTo>
                          <a:pt x="823" y="598"/>
                        </a:lnTo>
                        <a:lnTo>
                          <a:pt x="825" y="588"/>
                        </a:lnTo>
                        <a:lnTo>
                          <a:pt x="826" y="578"/>
                        </a:lnTo>
                        <a:lnTo>
                          <a:pt x="828" y="568"/>
                        </a:lnTo>
                        <a:lnTo>
                          <a:pt x="829" y="559"/>
                        </a:lnTo>
                        <a:lnTo>
                          <a:pt x="831" y="549"/>
                        </a:lnTo>
                        <a:lnTo>
                          <a:pt x="833" y="539"/>
                        </a:lnTo>
                        <a:lnTo>
                          <a:pt x="834" y="529"/>
                        </a:lnTo>
                        <a:lnTo>
                          <a:pt x="836" y="519"/>
                        </a:lnTo>
                        <a:lnTo>
                          <a:pt x="838" y="509"/>
                        </a:lnTo>
                        <a:lnTo>
                          <a:pt x="839" y="500"/>
                        </a:lnTo>
                        <a:lnTo>
                          <a:pt x="841" y="490"/>
                        </a:lnTo>
                        <a:lnTo>
                          <a:pt x="843" y="481"/>
                        </a:lnTo>
                        <a:lnTo>
                          <a:pt x="844" y="471"/>
                        </a:lnTo>
                        <a:lnTo>
                          <a:pt x="846" y="461"/>
                        </a:lnTo>
                        <a:lnTo>
                          <a:pt x="848" y="452"/>
                        </a:lnTo>
                        <a:lnTo>
                          <a:pt x="849" y="442"/>
                        </a:lnTo>
                        <a:lnTo>
                          <a:pt x="851" y="433"/>
                        </a:lnTo>
                        <a:lnTo>
                          <a:pt x="852" y="423"/>
                        </a:lnTo>
                        <a:lnTo>
                          <a:pt x="854" y="414"/>
                        </a:lnTo>
                        <a:lnTo>
                          <a:pt x="856" y="405"/>
                        </a:lnTo>
                        <a:lnTo>
                          <a:pt x="857" y="395"/>
                        </a:lnTo>
                        <a:lnTo>
                          <a:pt x="859" y="386"/>
                        </a:lnTo>
                        <a:lnTo>
                          <a:pt x="861" y="377"/>
                        </a:lnTo>
                        <a:lnTo>
                          <a:pt x="862" y="368"/>
                        </a:lnTo>
                        <a:lnTo>
                          <a:pt x="864" y="359"/>
                        </a:lnTo>
                        <a:lnTo>
                          <a:pt x="866" y="350"/>
                        </a:lnTo>
                        <a:lnTo>
                          <a:pt x="867" y="341"/>
                        </a:lnTo>
                        <a:lnTo>
                          <a:pt x="869" y="332"/>
                        </a:lnTo>
                        <a:lnTo>
                          <a:pt x="870" y="323"/>
                        </a:lnTo>
                        <a:lnTo>
                          <a:pt x="872" y="315"/>
                        </a:lnTo>
                        <a:lnTo>
                          <a:pt x="874" y="306"/>
                        </a:lnTo>
                        <a:lnTo>
                          <a:pt x="876" y="298"/>
                        </a:lnTo>
                        <a:lnTo>
                          <a:pt x="877" y="289"/>
                        </a:lnTo>
                        <a:lnTo>
                          <a:pt x="879" y="281"/>
                        </a:lnTo>
                        <a:lnTo>
                          <a:pt x="880" y="273"/>
                        </a:lnTo>
                        <a:lnTo>
                          <a:pt x="882" y="264"/>
                        </a:lnTo>
                        <a:lnTo>
                          <a:pt x="884" y="256"/>
                        </a:lnTo>
                        <a:lnTo>
                          <a:pt x="885" y="248"/>
                        </a:lnTo>
                        <a:lnTo>
                          <a:pt x="887" y="240"/>
                        </a:lnTo>
                        <a:lnTo>
                          <a:pt x="889" y="233"/>
                        </a:lnTo>
                        <a:lnTo>
                          <a:pt x="890" y="225"/>
                        </a:lnTo>
                        <a:lnTo>
                          <a:pt x="892" y="217"/>
                        </a:lnTo>
                        <a:lnTo>
                          <a:pt x="894" y="210"/>
                        </a:lnTo>
                        <a:lnTo>
                          <a:pt x="895" y="202"/>
                        </a:lnTo>
                        <a:lnTo>
                          <a:pt x="897" y="195"/>
                        </a:lnTo>
                        <a:lnTo>
                          <a:pt x="898" y="188"/>
                        </a:lnTo>
                        <a:lnTo>
                          <a:pt x="900" y="181"/>
                        </a:lnTo>
                        <a:lnTo>
                          <a:pt x="902" y="174"/>
                        </a:lnTo>
                        <a:lnTo>
                          <a:pt x="903" y="167"/>
                        </a:lnTo>
                        <a:lnTo>
                          <a:pt x="905" y="160"/>
                        </a:lnTo>
                        <a:lnTo>
                          <a:pt x="907" y="154"/>
                        </a:lnTo>
                        <a:lnTo>
                          <a:pt x="908" y="147"/>
                        </a:lnTo>
                        <a:lnTo>
                          <a:pt x="910" y="141"/>
                        </a:lnTo>
                        <a:lnTo>
                          <a:pt x="911" y="135"/>
                        </a:lnTo>
                        <a:lnTo>
                          <a:pt x="913" y="128"/>
                        </a:lnTo>
                        <a:lnTo>
                          <a:pt x="915" y="122"/>
                        </a:lnTo>
                        <a:lnTo>
                          <a:pt x="917" y="117"/>
                        </a:lnTo>
                        <a:lnTo>
                          <a:pt x="918" y="111"/>
                        </a:lnTo>
                        <a:lnTo>
                          <a:pt x="920" y="105"/>
                        </a:lnTo>
                        <a:lnTo>
                          <a:pt x="921" y="100"/>
                        </a:lnTo>
                        <a:lnTo>
                          <a:pt x="923" y="94"/>
                        </a:lnTo>
                        <a:lnTo>
                          <a:pt x="925" y="89"/>
                        </a:lnTo>
                        <a:lnTo>
                          <a:pt x="926" y="84"/>
                        </a:lnTo>
                        <a:lnTo>
                          <a:pt x="928" y="79"/>
                        </a:lnTo>
                        <a:lnTo>
                          <a:pt x="930" y="74"/>
                        </a:lnTo>
                        <a:lnTo>
                          <a:pt x="931" y="70"/>
                        </a:lnTo>
                        <a:lnTo>
                          <a:pt x="933" y="65"/>
                        </a:lnTo>
                        <a:lnTo>
                          <a:pt x="935" y="61"/>
                        </a:lnTo>
                        <a:lnTo>
                          <a:pt x="936" y="57"/>
                        </a:lnTo>
                        <a:lnTo>
                          <a:pt x="938" y="52"/>
                        </a:lnTo>
                        <a:lnTo>
                          <a:pt x="939" y="48"/>
                        </a:lnTo>
                        <a:lnTo>
                          <a:pt x="941" y="45"/>
                        </a:lnTo>
                        <a:lnTo>
                          <a:pt x="943" y="41"/>
                        </a:lnTo>
                        <a:lnTo>
                          <a:pt x="944" y="38"/>
                        </a:lnTo>
                        <a:lnTo>
                          <a:pt x="946" y="34"/>
                        </a:lnTo>
                        <a:lnTo>
                          <a:pt x="948" y="31"/>
                        </a:lnTo>
                        <a:lnTo>
                          <a:pt x="949" y="28"/>
                        </a:lnTo>
                        <a:lnTo>
                          <a:pt x="951" y="25"/>
                        </a:lnTo>
                        <a:lnTo>
                          <a:pt x="953" y="22"/>
                        </a:lnTo>
                        <a:lnTo>
                          <a:pt x="954" y="20"/>
                        </a:lnTo>
                        <a:lnTo>
                          <a:pt x="956" y="17"/>
                        </a:lnTo>
                        <a:lnTo>
                          <a:pt x="958" y="15"/>
                        </a:lnTo>
                        <a:lnTo>
                          <a:pt x="959" y="13"/>
                        </a:lnTo>
                        <a:lnTo>
                          <a:pt x="961" y="11"/>
                        </a:lnTo>
                        <a:lnTo>
                          <a:pt x="962" y="9"/>
                        </a:lnTo>
                        <a:lnTo>
                          <a:pt x="964" y="7"/>
                        </a:lnTo>
                        <a:lnTo>
                          <a:pt x="966" y="6"/>
                        </a:lnTo>
                        <a:lnTo>
                          <a:pt x="967" y="5"/>
                        </a:lnTo>
                        <a:lnTo>
                          <a:pt x="969" y="4"/>
                        </a:lnTo>
                        <a:lnTo>
                          <a:pt x="971" y="3"/>
                        </a:lnTo>
                        <a:lnTo>
                          <a:pt x="972" y="2"/>
                        </a:lnTo>
                        <a:lnTo>
                          <a:pt x="974" y="1"/>
                        </a:lnTo>
                        <a:lnTo>
                          <a:pt x="976" y="0"/>
                        </a:lnTo>
                        <a:lnTo>
                          <a:pt x="977" y="0"/>
                        </a:lnTo>
                        <a:lnTo>
                          <a:pt x="979" y="0"/>
                        </a:lnTo>
                        <a:lnTo>
                          <a:pt x="980" y="0"/>
                        </a:lnTo>
                        <a:lnTo>
                          <a:pt x="982" y="0"/>
                        </a:lnTo>
                        <a:lnTo>
                          <a:pt x="984" y="0"/>
                        </a:lnTo>
                        <a:lnTo>
                          <a:pt x="985" y="1"/>
                        </a:lnTo>
                        <a:lnTo>
                          <a:pt x="987" y="1"/>
                        </a:lnTo>
                        <a:lnTo>
                          <a:pt x="989" y="2"/>
                        </a:lnTo>
                        <a:lnTo>
                          <a:pt x="990" y="3"/>
                        </a:lnTo>
                        <a:lnTo>
                          <a:pt x="992" y="4"/>
                        </a:lnTo>
                        <a:lnTo>
                          <a:pt x="994" y="5"/>
                        </a:lnTo>
                        <a:lnTo>
                          <a:pt x="995" y="6"/>
                        </a:lnTo>
                        <a:lnTo>
                          <a:pt x="997" y="8"/>
                        </a:lnTo>
                        <a:lnTo>
                          <a:pt x="999" y="10"/>
                        </a:lnTo>
                        <a:lnTo>
                          <a:pt x="1000" y="12"/>
                        </a:lnTo>
                        <a:lnTo>
                          <a:pt x="1002" y="14"/>
                        </a:lnTo>
                        <a:lnTo>
                          <a:pt x="1003" y="16"/>
                        </a:lnTo>
                        <a:lnTo>
                          <a:pt x="1005" y="18"/>
                        </a:lnTo>
                        <a:lnTo>
                          <a:pt x="1007" y="21"/>
                        </a:lnTo>
                        <a:lnTo>
                          <a:pt x="1008" y="23"/>
                        </a:lnTo>
                        <a:lnTo>
                          <a:pt x="1010" y="26"/>
                        </a:lnTo>
                        <a:lnTo>
                          <a:pt x="1012" y="29"/>
                        </a:lnTo>
                        <a:lnTo>
                          <a:pt x="1013" y="32"/>
                        </a:lnTo>
                        <a:lnTo>
                          <a:pt x="1015" y="35"/>
                        </a:lnTo>
                        <a:lnTo>
                          <a:pt x="1017" y="39"/>
                        </a:lnTo>
                        <a:lnTo>
                          <a:pt x="1018" y="42"/>
                        </a:lnTo>
                        <a:lnTo>
                          <a:pt x="1020" y="46"/>
                        </a:lnTo>
                        <a:lnTo>
                          <a:pt x="1021" y="50"/>
                        </a:lnTo>
                        <a:lnTo>
                          <a:pt x="1023" y="54"/>
                        </a:lnTo>
                        <a:lnTo>
                          <a:pt x="1025" y="58"/>
                        </a:lnTo>
                        <a:lnTo>
                          <a:pt x="1026" y="62"/>
                        </a:lnTo>
                        <a:lnTo>
                          <a:pt x="1028" y="67"/>
                        </a:lnTo>
                        <a:lnTo>
                          <a:pt x="1030" y="71"/>
                        </a:lnTo>
                        <a:lnTo>
                          <a:pt x="1031" y="76"/>
                        </a:lnTo>
                        <a:lnTo>
                          <a:pt x="1033" y="81"/>
                        </a:lnTo>
                        <a:lnTo>
                          <a:pt x="1035" y="86"/>
                        </a:lnTo>
                        <a:lnTo>
                          <a:pt x="1036" y="91"/>
                        </a:lnTo>
                        <a:lnTo>
                          <a:pt x="1038" y="96"/>
                        </a:lnTo>
                        <a:lnTo>
                          <a:pt x="1040" y="101"/>
                        </a:lnTo>
                        <a:lnTo>
                          <a:pt x="1041" y="107"/>
                        </a:lnTo>
                        <a:lnTo>
                          <a:pt x="1043" y="113"/>
                        </a:lnTo>
                        <a:lnTo>
                          <a:pt x="1045" y="118"/>
                        </a:lnTo>
                        <a:lnTo>
                          <a:pt x="1046" y="124"/>
                        </a:lnTo>
                        <a:lnTo>
                          <a:pt x="1048" y="130"/>
                        </a:lnTo>
                        <a:lnTo>
                          <a:pt x="1049" y="137"/>
                        </a:lnTo>
                        <a:lnTo>
                          <a:pt x="1051" y="143"/>
                        </a:lnTo>
                        <a:lnTo>
                          <a:pt x="1053" y="149"/>
                        </a:lnTo>
                        <a:lnTo>
                          <a:pt x="1054" y="156"/>
                        </a:lnTo>
                        <a:lnTo>
                          <a:pt x="1056" y="162"/>
                        </a:lnTo>
                        <a:lnTo>
                          <a:pt x="1058" y="169"/>
                        </a:lnTo>
                        <a:lnTo>
                          <a:pt x="1059" y="176"/>
                        </a:lnTo>
                        <a:lnTo>
                          <a:pt x="1061" y="183"/>
                        </a:lnTo>
                        <a:lnTo>
                          <a:pt x="1063" y="190"/>
                        </a:lnTo>
                        <a:lnTo>
                          <a:pt x="1064" y="197"/>
                        </a:lnTo>
                        <a:lnTo>
                          <a:pt x="1066" y="205"/>
                        </a:lnTo>
                        <a:lnTo>
                          <a:pt x="1067" y="212"/>
                        </a:lnTo>
                        <a:lnTo>
                          <a:pt x="1069" y="220"/>
                        </a:lnTo>
                        <a:lnTo>
                          <a:pt x="1071" y="227"/>
                        </a:lnTo>
                        <a:lnTo>
                          <a:pt x="1072" y="234"/>
                        </a:lnTo>
                        <a:lnTo>
                          <a:pt x="1074" y="241"/>
                        </a:lnTo>
                        <a:lnTo>
                          <a:pt x="1076" y="248"/>
                        </a:lnTo>
                        <a:lnTo>
                          <a:pt x="1077" y="255"/>
                        </a:lnTo>
                        <a:lnTo>
                          <a:pt x="1079" y="261"/>
                        </a:lnTo>
                        <a:lnTo>
                          <a:pt x="1081" y="268"/>
                        </a:lnTo>
                        <a:lnTo>
                          <a:pt x="1082" y="274"/>
                        </a:lnTo>
                        <a:lnTo>
                          <a:pt x="1084" y="280"/>
                        </a:lnTo>
                        <a:lnTo>
                          <a:pt x="1086" y="287"/>
                        </a:lnTo>
                        <a:lnTo>
                          <a:pt x="1087" y="293"/>
                        </a:lnTo>
                        <a:lnTo>
                          <a:pt x="1089" y="298"/>
                        </a:lnTo>
                        <a:lnTo>
                          <a:pt x="1090" y="304"/>
                        </a:lnTo>
                        <a:lnTo>
                          <a:pt x="1092" y="310"/>
                        </a:lnTo>
                        <a:lnTo>
                          <a:pt x="1094" y="316"/>
                        </a:lnTo>
                        <a:lnTo>
                          <a:pt x="1095" y="321"/>
                        </a:lnTo>
                        <a:lnTo>
                          <a:pt x="1097" y="326"/>
                        </a:lnTo>
                        <a:lnTo>
                          <a:pt x="1099" y="332"/>
                        </a:lnTo>
                        <a:lnTo>
                          <a:pt x="1100" y="337"/>
                        </a:lnTo>
                        <a:lnTo>
                          <a:pt x="1102" y="342"/>
                        </a:lnTo>
                        <a:lnTo>
                          <a:pt x="1104" y="347"/>
                        </a:lnTo>
                        <a:lnTo>
                          <a:pt x="1105" y="352"/>
                        </a:lnTo>
                        <a:lnTo>
                          <a:pt x="1107" y="357"/>
                        </a:lnTo>
                        <a:lnTo>
                          <a:pt x="1108" y="361"/>
                        </a:lnTo>
                        <a:lnTo>
                          <a:pt x="1110" y="366"/>
                        </a:lnTo>
                        <a:lnTo>
                          <a:pt x="1112" y="370"/>
                        </a:lnTo>
                        <a:lnTo>
                          <a:pt x="1113" y="375"/>
                        </a:lnTo>
                        <a:lnTo>
                          <a:pt x="1115" y="379"/>
                        </a:lnTo>
                        <a:lnTo>
                          <a:pt x="1117" y="384"/>
                        </a:lnTo>
                        <a:lnTo>
                          <a:pt x="1118" y="388"/>
                        </a:lnTo>
                        <a:lnTo>
                          <a:pt x="1120" y="392"/>
                        </a:lnTo>
                        <a:lnTo>
                          <a:pt x="1122" y="396"/>
                        </a:lnTo>
                        <a:lnTo>
                          <a:pt x="1123" y="400"/>
                        </a:lnTo>
                        <a:lnTo>
                          <a:pt x="1125" y="404"/>
                        </a:lnTo>
                        <a:lnTo>
                          <a:pt x="1127" y="408"/>
                        </a:lnTo>
                        <a:lnTo>
                          <a:pt x="1128" y="411"/>
                        </a:lnTo>
                        <a:lnTo>
                          <a:pt x="1130" y="415"/>
                        </a:lnTo>
                        <a:lnTo>
                          <a:pt x="1131" y="419"/>
                        </a:lnTo>
                        <a:lnTo>
                          <a:pt x="1133" y="422"/>
                        </a:lnTo>
                        <a:lnTo>
                          <a:pt x="1135" y="426"/>
                        </a:lnTo>
                        <a:lnTo>
                          <a:pt x="1136" y="429"/>
                        </a:lnTo>
                        <a:lnTo>
                          <a:pt x="1138" y="432"/>
                        </a:lnTo>
                        <a:lnTo>
                          <a:pt x="1140" y="436"/>
                        </a:lnTo>
                        <a:lnTo>
                          <a:pt x="1141" y="439"/>
                        </a:lnTo>
                        <a:lnTo>
                          <a:pt x="1143" y="442"/>
                        </a:lnTo>
                        <a:lnTo>
                          <a:pt x="1145" y="445"/>
                        </a:lnTo>
                        <a:lnTo>
                          <a:pt x="1146" y="448"/>
                        </a:lnTo>
                        <a:lnTo>
                          <a:pt x="1148" y="451"/>
                        </a:lnTo>
                        <a:lnTo>
                          <a:pt x="1149" y="454"/>
                        </a:lnTo>
                        <a:lnTo>
                          <a:pt x="1151" y="457"/>
                        </a:lnTo>
                        <a:lnTo>
                          <a:pt x="1153" y="460"/>
                        </a:lnTo>
                        <a:lnTo>
                          <a:pt x="1155" y="463"/>
                        </a:lnTo>
                        <a:lnTo>
                          <a:pt x="1156" y="465"/>
                        </a:lnTo>
                        <a:lnTo>
                          <a:pt x="1158" y="468"/>
                        </a:lnTo>
                        <a:lnTo>
                          <a:pt x="1159" y="471"/>
                        </a:lnTo>
                        <a:lnTo>
                          <a:pt x="1161" y="473"/>
                        </a:lnTo>
                        <a:lnTo>
                          <a:pt x="1163" y="476"/>
                        </a:lnTo>
                        <a:lnTo>
                          <a:pt x="1164" y="478"/>
                        </a:lnTo>
                        <a:lnTo>
                          <a:pt x="1166" y="481"/>
                        </a:lnTo>
                        <a:lnTo>
                          <a:pt x="1168" y="483"/>
                        </a:lnTo>
                        <a:lnTo>
                          <a:pt x="1169" y="485"/>
                        </a:lnTo>
                        <a:lnTo>
                          <a:pt x="1171" y="488"/>
                        </a:lnTo>
                        <a:lnTo>
                          <a:pt x="1173" y="490"/>
                        </a:lnTo>
                        <a:lnTo>
                          <a:pt x="1174" y="492"/>
                        </a:lnTo>
                        <a:lnTo>
                          <a:pt x="1176" y="494"/>
                        </a:lnTo>
                        <a:lnTo>
                          <a:pt x="1177" y="496"/>
                        </a:lnTo>
                        <a:lnTo>
                          <a:pt x="1179" y="498"/>
                        </a:lnTo>
                        <a:lnTo>
                          <a:pt x="1181" y="501"/>
                        </a:lnTo>
                        <a:lnTo>
                          <a:pt x="1182" y="503"/>
                        </a:lnTo>
                        <a:lnTo>
                          <a:pt x="1184" y="505"/>
                        </a:lnTo>
                        <a:lnTo>
                          <a:pt x="1186" y="507"/>
                        </a:lnTo>
                        <a:lnTo>
                          <a:pt x="1187" y="508"/>
                        </a:lnTo>
                        <a:lnTo>
                          <a:pt x="1189" y="510"/>
                        </a:lnTo>
                        <a:lnTo>
                          <a:pt x="1190" y="512"/>
                        </a:lnTo>
                        <a:lnTo>
                          <a:pt x="1192" y="514"/>
                        </a:lnTo>
                        <a:lnTo>
                          <a:pt x="1194" y="516"/>
                        </a:lnTo>
                        <a:lnTo>
                          <a:pt x="1196" y="517"/>
                        </a:lnTo>
                        <a:lnTo>
                          <a:pt x="1197" y="519"/>
                        </a:lnTo>
                        <a:lnTo>
                          <a:pt x="1199" y="521"/>
                        </a:lnTo>
                        <a:lnTo>
                          <a:pt x="1200" y="522"/>
                        </a:lnTo>
                        <a:lnTo>
                          <a:pt x="1202" y="524"/>
                        </a:lnTo>
                        <a:lnTo>
                          <a:pt x="1204" y="526"/>
                        </a:lnTo>
                        <a:lnTo>
                          <a:pt x="1205" y="527"/>
                        </a:lnTo>
                        <a:lnTo>
                          <a:pt x="1207" y="529"/>
                        </a:lnTo>
                        <a:lnTo>
                          <a:pt x="1209" y="530"/>
                        </a:lnTo>
                        <a:lnTo>
                          <a:pt x="1210" y="531"/>
                        </a:lnTo>
                        <a:lnTo>
                          <a:pt x="1212" y="533"/>
                        </a:lnTo>
                        <a:lnTo>
                          <a:pt x="1214" y="534"/>
                        </a:lnTo>
                        <a:lnTo>
                          <a:pt x="1215" y="536"/>
                        </a:lnTo>
                        <a:lnTo>
                          <a:pt x="1217" y="537"/>
                        </a:lnTo>
                        <a:lnTo>
                          <a:pt x="1218" y="538"/>
                        </a:lnTo>
                        <a:lnTo>
                          <a:pt x="1220" y="540"/>
                        </a:lnTo>
                        <a:lnTo>
                          <a:pt x="1222" y="541"/>
                        </a:lnTo>
                        <a:lnTo>
                          <a:pt x="1223" y="542"/>
                        </a:lnTo>
                        <a:lnTo>
                          <a:pt x="1225" y="543"/>
                        </a:lnTo>
                        <a:lnTo>
                          <a:pt x="1227" y="545"/>
                        </a:lnTo>
                        <a:lnTo>
                          <a:pt x="1228" y="546"/>
                        </a:lnTo>
                        <a:lnTo>
                          <a:pt x="1230" y="547"/>
                        </a:lnTo>
                        <a:lnTo>
                          <a:pt x="1232" y="548"/>
                        </a:lnTo>
                        <a:lnTo>
                          <a:pt x="1233" y="549"/>
                        </a:lnTo>
                        <a:lnTo>
                          <a:pt x="1235" y="550"/>
                        </a:lnTo>
                        <a:lnTo>
                          <a:pt x="1237" y="551"/>
                        </a:lnTo>
                        <a:lnTo>
                          <a:pt x="1238" y="552"/>
                        </a:lnTo>
                        <a:lnTo>
                          <a:pt x="1240" y="553"/>
                        </a:lnTo>
                        <a:lnTo>
                          <a:pt x="1241" y="554"/>
                        </a:lnTo>
                        <a:lnTo>
                          <a:pt x="1243" y="555"/>
                        </a:lnTo>
                        <a:lnTo>
                          <a:pt x="1245" y="556"/>
                        </a:lnTo>
                        <a:lnTo>
                          <a:pt x="1246" y="558"/>
                        </a:lnTo>
                        <a:lnTo>
                          <a:pt x="1248" y="558"/>
                        </a:lnTo>
                        <a:lnTo>
                          <a:pt x="1250" y="559"/>
                        </a:lnTo>
                        <a:lnTo>
                          <a:pt x="1251" y="560"/>
                        </a:lnTo>
                        <a:lnTo>
                          <a:pt x="1253" y="561"/>
                        </a:lnTo>
                        <a:lnTo>
                          <a:pt x="1255" y="562"/>
                        </a:lnTo>
                        <a:lnTo>
                          <a:pt x="1256" y="563"/>
                        </a:lnTo>
                        <a:lnTo>
                          <a:pt x="1258" y="564"/>
                        </a:lnTo>
                        <a:lnTo>
                          <a:pt x="1259" y="565"/>
                        </a:lnTo>
                        <a:lnTo>
                          <a:pt x="1261" y="565"/>
                        </a:lnTo>
                        <a:lnTo>
                          <a:pt x="1263" y="566"/>
                        </a:lnTo>
                        <a:lnTo>
                          <a:pt x="1264" y="567"/>
                        </a:lnTo>
                        <a:lnTo>
                          <a:pt x="1266" y="568"/>
                        </a:lnTo>
                        <a:lnTo>
                          <a:pt x="1268" y="568"/>
                        </a:lnTo>
                        <a:lnTo>
                          <a:pt x="1269" y="569"/>
                        </a:lnTo>
                        <a:lnTo>
                          <a:pt x="1271" y="570"/>
                        </a:lnTo>
                        <a:lnTo>
                          <a:pt x="1273" y="571"/>
                        </a:lnTo>
                        <a:lnTo>
                          <a:pt x="1274" y="571"/>
                        </a:lnTo>
                        <a:lnTo>
                          <a:pt x="1276" y="572"/>
                        </a:lnTo>
                        <a:lnTo>
                          <a:pt x="1278" y="573"/>
                        </a:lnTo>
                        <a:lnTo>
                          <a:pt x="1279" y="573"/>
                        </a:lnTo>
                        <a:lnTo>
                          <a:pt x="1281" y="574"/>
                        </a:lnTo>
                        <a:lnTo>
                          <a:pt x="1282" y="575"/>
                        </a:lnTo>
                        <a:lnTo>
                          <a:pt x="1284" y="575"/>
                        </a:lnTo>
                        <a:lnTo>
                          <a:pt x="1286" y="576"/>
                        </a:lnTo>
                        <a:lnTo>
                          <a:pt x="1287" y="576"/>
                        </a:lnTo>
                        <a:lnTo>
                          <a:pt x="1289" y="577"/>
                        </a:lnTo>
                        <a:lnTo>
                          <a:pt x="1291" y="578"/>
                        </a:lnTo>
                        <a:lnTo>
                          <a:pt x="1292" y="578"/>
                        </a:lnTo>
                        <a:lnTo>
                          <a:pt x="1294" y="579"/>
                        </a:lnTo>
                        <a:lnTo>
                          <a:pt x="1296" y="579"/>
                        </a:lnTo>
                        <a:lnTo>
                          <a:pt x="1297" y="580"/>
                        </a:lnTo>
                        <a:lnTo>
                          <a:pt x="1299" y="580"/>
                        </a:lnTo>
                        <a:lnTo>
                          <a:pt x="1300" y="581"/>
                        </a:lnTo>
                        <a:lnTo>
                          <a:pt x="1302" y="581"/>
                        </a:lnTo>
                        <a:lnTo>
                          <a:pt x="1304" y="582"/>
                        </a:lnTo>
                        <a:lnTo>
                          <a:pt x="1306" y="582"/>
                        </a:lnTo>
                        <a:lnTo>
                          <a:pt x="1307" y="583"/>
                        </a:lnTo>
                        <a:lnTo>
                          <a:pt x="1309" y="583"/>
                        </a:lnTo>
                        <a:lnTo>
                          <a:pt x="1310" y="584"/>
                        </a:lnTo>
                        <a:lnTo>
                          <a:pt x="1312" y="584"/>
                        </a:lnTo>
                        <a:lnTo>
                          <a:pt x="1314" y="585"/>
                        </a:lnTo>
                        <a:lnTo>
                          <a:pt x="1315" y="585"/>
                        </a:lnTo>
                        <a:lnTo>
                          <a:pt x="1317" y="585"/>
                        </a:lnTo>
                        <a:lnTo>
                          <a:pt x="1319" y="586"/>
                        </a:lnTo>
                        <a:lnTo>
                          <a:pt x="1320" y="586"/>
                        </a:lnTo>
                        <a:lnTo>
                          <a:pt x="1322" y="587"/>
                        </a:lnTo>
                        <a:lnTo>
                          <a:pt x="1324" y="587"/>
                        </a:lnTo>
                        <a:lnTo>
                          <a:pt x="1325" y="587"/>
                        </a:lnTo>
                        <a:lnTo>
                          <a:pt x="1327" y="588"/>
                        </a:lnTo>
                        <a:lnTo>
                          <a:pt x="1328" y="588"/>
                        </a:lnTo>
                        <a:lnTo>
                          <a:pt x="1330" y="589"/>
                        </a:lnTo>
                        <a:lnTo>
                          <a:pt x="1332" y="589"/>
                        </a:lnTo>
                        <a:lnTo>
                          <a:pt x="1333" y="589"/>
                        </a:lnTo>
                        <a:lnTo>
                          <a:pt x="1335" y="590"/>
                        </a:lnTo>
                        <a:lnTo>
                          <a:pt x="1337" y="590"/>
                        </a:lnTo>
                        <a:lnTo>
                          <a:pt x="1338" y="590"/>
                        </a:lnTo>
                        <a:lnTo>
                          <a:pt x="1340" y="591"/>
                        </a:lnTo>
                        <a:lnTo>
                          <a:pt x="1342" y="591"/>
                        </a:lnTo>
                        <a:lnTo>
                          <a:pt x="1343" y="591"/>
                        </a:lnTo>
                        <a:lnTo>
                          <a:pt x="1345" y="592"/>
                        </a:lnTo>
                        <a:lnTo>
                          <a:pt x="1347" y="592"/>
                        </a:lnTo>
                        <a:lnTo>
                          <a:pt x="1348" y="592"/>
                        </a:lnTo>
                        <a:lnTo>
                          <a:pt x="1350" y="592"/>
                        </a:lnTo>
                        <a:lnTo>
                          <a:pt x="1351" y="593"/>
                        </a:lnTo>
                        <a:lnTo>
                          <a:pt x="1353" y="593"/>
                        </a:lnTo>
                        <a:lnTo>
                          <a:pt x="1355" y="593"/>
                        </a:lnTo>
                        <a:lnTo>
                          <a:pt x="1356" y="593"/>
                        </a:lnTo>
                        <a:lnTo>
                          <a:pt x="1358" y="594"/>
                        </a:lnTo>
                        <a:lnTo>
                          <a:pt x="1360" y="594"/>
                        </a:lnTo>
                        <a:lnTo>
                          <a:pt x="1361" y="594"/>
                        </a:lnTo>
                        <a:lnTo>
                          <a:pt x="1363" y="595"/>
                        </a:lnTo>
                        <a:lnTo>
                          <a:pt x="1365" y="595"/>
                        </a:lnTo>
                        <a:lnTo>
                          <a:pt x="1366" y="595"/>
                        </a:lnTo>
                        <a:lnTo>
                          <a:pt x="1368" y="595"/>
                        </a:lnTo>
                        <a:lnTo>
                          <a:pt x="1369" y="595"/>
                        </a:lnTo>
                        <a:lnTo>
                          <a:pt x="1371" y="596"/>
                        </a:lnTo>
                        <a:lnTo>
                          <a:pt x="1373" y="596"/>
                        </a:lnTo>
                        <a:lnTo>
                          <a:pt x="1374" y="596"/>
                        </a:lnTo>
                        <a:lnTo>
                          <a:pt x="1376" y="597"/>
                        </a:lnTo>
                        <a:lnTo>
                          <a:pt x="1378" y="597"/>
                        </a:lnTo>
                        <a:lnTo>
                          <a:pt x="1379" y="597"/>
                        </a:lnTo>
                        <a:lnTo>
                          <a:pt x="1381" y="597"/>
                        </a:lnTo>
                        <a:lnTo>
                          <a:pt x="1383" y="597"/>
                        </a:lnTo>
                        <a:lnTo>
                          <a:pt x="1384" y="598"/>
                        </a:lnTo>
                        <a:lnTo>
                          <a:pt x="1386" y="598"/>
                        </a:lnTo>
                        <a:lnTo>
                          <a:pt x="1388" y="598"/>
                        </a:lnTo>
                        <a:lnTo>
                          <a:pt x="1389" y="598"/>
                        </a:lnTo>
                        <a:lnTo>
                          <a:pt x="1391" y="598"/>
                        </a:lnTo>
                        <a:lnTo>
                          <a:pt x="1392" y="598"/>
                        </a:lnTo>
                        <a:lnTo>
                          <a:pt x="1394" y="599"/>
                        </a:lnTo>
                        <a:lnTo>
                          <a:pt x="1396" y="599"/>
                        </a:lnTo>
                        <a:lnTo>
                          <a:pt x="1397" y="599"/>
                        </a:lnTo>
                        <a:lnTo>
                          <a:pt x="1399" y="599"/>
                        </a:lnTo>
                        <a:lnTo>
                          <a:pt x="1401" y="599"/>
                        </a:lnTo>
                        <a:lnTo>
                          <a:pt x="1402" y="599"/>
                        </a:lnTo>
                        <a:lnTo>
                          <a:pt x="1404" y="600"/>
                        </a:lnTo>
                        <a:lnTo>
                          <a:pt x="1406" y="600"/>
                        </a:lnTo>
                        <a:lnTo>
                          <a:pt x="1407" y="600"/>
                        </a:lnTo>
                        <a:lnTo>
                          <a:pt x="1409" y="600"/>
                        </a:lnTo>
                        <a:lnTo>
                          <a:pt x="1410" y="600"/>
                        </a:lnTo>
                        <a:lnTo>
                          <a:pt x="1412" y="600"/>
                        </a:lnTo>
                        <a:lnTo>
                          <a:pt x="1414" y="600"/>
                        </a:lnTo>
                        <a:lnTo>
                          <a:pt x="1416" y="601"/>
                        </a:lnTo>
                        <a:lnTo>
                          <a:pt x="1417" y="601"/>
                        </a:lnTo>
                        <a:lnTo>
                          <a:pt x="1419" y="601"/>
                        </a:lnTo>
                        <a:lnTo>
                          <a:pt x="1420" y="601"/>
                        </a:lnTo>
                        <a:lnTo>
                          <a:pt x="1422" y="601"/>
                        </a:lnTo>
                        <a:lnTo>
                          <a:pt x="1424" y="601"/>
                        </a:lnTo>
                        <a:lnTo>
                          <a:pt x="1425" y="601"/>
                        </a:lnTo>
                        <a:lnTo>
                          <a:pt x="1427" y="601"/>
                        </a:lnTo>
                        <a:lnTo>
                          <a:pt x="1429" y="602"/>
                        </a:lnTo>
                        <a:lnTo>
                          <a:pt x="1430" y="602"/>
                        </a:lnTo>
                        <a:lnTo>
                          <a:pt x="1432" y="602"/>
                        </a:lnTo>
                        <a:lnTo>
                          <a:pt x="1434" y="602"/>
                        </a:lnTo>
                        <a:lnTo>
                          <a:pt x="1435" y="602"/>
                        </a:lnTo>
                        <a:lnTo>
                          <a:pt x="1437" y="602"/>
                        </a:lnTo>
                        <a:lnTo>
                          <a:pt x="1438" y="602"/>
                        </a:lnTo>
                        <a:lnTo>
                          <a:pt x="1440" y="602"/>
                        </a:lnTo>
                        <a:lnTo>
                          <a:pt x="1442" y="602"/>
                        </a:lnTo>
                        <a:lnTo>
                          <a:pt x="1443" y="603"/>
                        </a:lnTo>
                        <a:lnTo>
                          <a:pt x="1445" y="603"/>
                        </a:lnTo>
                        <a:lnTo>
                          <a:pt x="1447" y="603"/>
                        </a:lnTo>
                        <a:lnTo>
                          <a:pt x="1448" y="603"/>
                        </a:lnTo>
                        <a:lnTo>
                          <a:pt x="1450" y="603"/>
                        </a:lnTo>
                        <a:lnTo>
                          <a:pt x="1452" y="603"/>
                        </a:lnTo>
                        <a:lnTo>
                          <a:pt x="1453" y="603"/>
                        </a:lnTo>
                        <a:lnTo>
                          <a:pt x="1455" y="603"/>
                        </a:lnTo>
                        <a:lnTo>
                          <a:pt x="1457" y="603"/>
                        </a:lnTo>
                        <a:lnTo>
                          <a:pt x="1458" y="603"/>
                        </a:lnTo>
                        <a:lnTo>
                          <a:pt x="1460" y="603"/>
                        </a:lnTo>
                        <a:lnTo>
                          <a:pt x="1461" y="603"/>
                        </a:lnTo>
                        <a:lnTo>
                          <a:pt x="1463" y="604"/>
                        </a:lnTo>
                        <a:lnTo>
                          <a:pt x="1465" y="604"/>
                        </a:lnTo>
                        <a:lnTo>
                          <a:pt x="1466" y="604"/>
                        </a:lnTo>
                        <a:lnTo>
                          <a:pt x="1468" y="604"/>
                        </a:lnTo>
                        <a:lnTo>
                          <a:pt x="1470" y="604"/>
                        </a:lnTo>
                        <a:lnTo>
                          <a:pt x="1471" y="604"/>
                        </a:lnTo>
                        <a:lnTo>
                          <a:pt x="1473" y="604"/>
                        </a:lnTo>
                        <a:lnTo>
                          <a:pt x="1475" y="604"/>
                        </a:lnTo>
                        <a:lnTo>
                          <a:pt x="1476" y="604"/>
                        </a:lnTo>
                        <a:lnTo>
                          <a:pt x="1478" y="604"/>
                        </a:lnTo>
                        <a:lnTo>
                          <a:pt x="1479" y="604"/>
                        </a:lnTo>
                        <a:lnTo>
                          <a:pt x="1481" y="604"/>
                        </a:lnTo>
                        <a:lnTo>
                          <a:pt x="1483" y="604"/>
                        </a:lnTo>
                        <a:lnTo>
                          <a:pt x="1484" y="604"/>
                        </a:lnTo>
                        <a:lnTo>
                          <a:pt x="1486" y="605"/>
                        </a:lnTo>
                        <a:lnTo>
                          <a:pt x="1488" y="605"/>
                        </a:lnTo>
                        <a:lnTo>
                          <a:pt x="1489" y="605"/>
                        </a:lnTo>
                        <a:lnTo>
                          <a:pt x="1491" y="605"/>
                        </a:lnTo>
                        <a:lnTo>
                          <a:pt x="1493" y="605"/>
                        </a:lnTo>
                        <a:lnTo>
                          <a:pt x="1494" y="605"/>
                        </a:lnTo>
                        <a:lnTo>
                          <a:pt x="1496" y="605"/>
                        </a:lnTo>
                        <a:lnTo>
                          <a:pt x="1498" y="605"/>
                        </a:lnTo>
                        <a:lnTo>
                          <a:pt x="1499" y="605"/>
                        </a:lnTo>
                        <a:lnTo>
                          <a:pt x="1501" y="605"/>
                        </a:lnTo>
                        <a:lnTo>
                          <a:pt x="1502" y="605"/>
                        </a:lnTo>
                        <a:lnTo>
                          <a:pt x="1504" y="605"/>
                        </a:lnTo>
                        <a:lnTo>
                          <a:pt x="1506" y="605"/>
                        </a:lnTo>
                        <a:lnTo>
                          <a:pt x="1507" y="605"/>
                        </a:lnTo>
                        <a:lnTo>
                          <a:pt x="1509" y="605"/>
                        </a:lnTo>
                        <a:lnTo>
                          <a:pt x="1511" y="605"/>
                        </a:lnTo>
                        <a:lnTo>
                          <a:pt x="1512" y="605"/>
                        </a:lnTo>
                        <a:lnTo>
                          <a:pt x="1514" y="605"/>
                        </a:lnTo>
                        <a:lnTo>
                          <a:pt x="1516" y="605"/>
                        </a:lnTo>
                        <a:lnTo>
                          <a:pt x="1517" y="605"/>
                        </a:lnTo>
                        <a:lnTo>
                          <a:pt x="1519" y="606"/>
                        </a:lnTo>
                        <a:lnTo>
                          <a:pt x="1520" y="606"/>
                        </a:lnTo>
                        <a:lnTo>
                          <a:pt x="1522" y="606"/>
                        </a:lnTo>
                        <a:lnTo>
                          <a:pt x="1524" y="606"/>
                        </a:lnTo>
                        <a:lnTo>
                          <a:pt x="1526" y="606"/>
                        </a:lnTo>
                        <a:lnTo>
                          <a:pt x="1527" y="606"/>
                        </a:lnTo>
                        <a:lnTo>
                          <a:pt x="1529" y="606"/>
                        </a:lnTo>
                        <a:lnTo>
                          <a:pt x="1530" y="606"/>
                        </a:lnTo>
                        <a:lnTo>
                          <a:pt x="1532" y="606"/>
                        </a:lnTo>
                        <a:lnTo>
                          <a:pt x="1534" y="606"/>
                        </a:lnTo>
                        <a:lnTo>
                          <a:pt x="1535" y="606"/>
                        </a:lnTo>
                        <a:lnTo>
                          <a:pt x="1537" y="606"/>
                        </a:lnTo>
                        <a:lnTo>
                          <a:pt x="1539" y="606"/>
                        </a:lnTo>
                        <a:lnTo>
                          <a:pt x="1540" y="606"/>
                        </a:lnTo>
                        <a:lnTo>
                          <a:pt x="1542" y="606"/>
                        </a:lnTo>
                        <a:lnTo>
                          <a:pt x="1543" y="606"/>
                        </a:lnTo>
                        <a:lnTo>
                          <a:pt x="1545" y="606"/>
                        </a:lnTo>
                        <a:lnTo>
                          <a:pt x="1547" y="606"/>
                        </a:lnTo>
                        <a:lnTo>
                          <a:pt x="1548" y="606"/>
                        </a:lnTo>
                        <a:lnTo>
                          <a:pt x="1550" y="606"/>
                        </a:lnTo>
                        <a:lnTo>
                          <a:pt x="1552" y="606"/>
                        </a:lnTo>
                        <a:lnTo>
                          <a:pt x="1553" y="606"/>
                        </a:lnTo>
                        <a:lnTo>
                          <a:pt x="1555" y="606"/>
                        </a:lnTo>
                        <a:lnTo>
                          <a:pt x="1557" y="606"/>
                        </a:lnTo>
                        <a:lnTo>
                          <a:pt x="1558" y="606"/>
                        </a:lnTo>
                        <a:lnTo>
                          <a:pt x="1560" y="606"/>
                        </a:lnTo>
                        <a:lnTo>
                          <a:pt x="1561" y="606"/>
                        </a:lnTo>
                        <a:lnTo>
                          <a:pt x="1563" y="606"/>
                        </a:lnTo>
                        <a:lnTo>
                          <a:pt x="1565" y="606"/>
                        </a:lnTo>
                        <a:lnTo>
                          <a:pt x="1567" y="606"/>
                        </a:lnTo>
                        <a:lnTo>
                          <a:pt x="1568" y="606"/>
                        </a:lnTo>
                        <a:lnTo>
                          <a:pt x="1570" y="606"/>
                        </a:lnTo>
                        <a:lnTo>
                          <a:pt x="1571" y="606"/>
                        </a:lnTo>
                        <a:lnTo>
                          <a:pt x="1573" y="607"/>
                        </a:lnTo>
                        <a:lnTo>
                          <a:pt x="1575" y="607"/>
                        </a:lnTo>
                        <a:lnTo>
                          <a:pt x="1576" y="607"/>
                        </a:lnTo>
                        <a:lnTo>
                          <a:pt x="1578" y="607"/>
                        </a:lnTo>
                        <a:lnTo>
                          <a:pt x="1580" y="607"/>
                        </a:lnTo>
                        <a:lnTo>
                          <a:pt x="1581" y="607"/>
                        </a:lnTo>
                        <a:lnTo>
                          <a:pt x="1583" y="607"/>
                        </a:lnTo>
                        <a:lnTo>
                          <a:pt x="1585" y="607"/>
                        </a:lnTo>
                        <a:lnTo>
                          <a:pt x="1586" y="607"/>
                        </a:lnTo>
                        <a:lnTo>
                          <a:pt x="1588" y="607"/>
                        </a:lnTo>
                        <a:lnTo>
                          <a:pt x="1589" y="607"/>
                        </a:lnTo>
                        <a:lnTo>
                          <a:pt x="1591" y="607"/>
                        </a:lnTo>
                        <a:lnTo>
                          <a:pt x="1593" y="607"/>
                        </a:lnTo>
                        <a:lnTo>
                          <a:pt x="1594" y="607"/>
                        </a:lnTo>
                        <a:lnTo>
                          <a:pt x="1596" y="607"/>
                        </a:lnTo>
                        <a:lnTo>
                          <a:pt x="1598" y="607"/>
                        </a:lnTo>
                        <a:lnTo>
                          <a:pt x="1599" y="607"/>
                        </a:lnTo>
                        <a:lnTo>
                          <a:pt x="1601" y="607"/>
                        </a:lnTo>
                        <a:lnTo>
                          <a:pt x="1603" y="607"/>
                        </a:lnTo>
                        <a:lnTo>
                          <a:pt x="1604" y="607"/>
                        </a:lnTo>
                        <a:lnTo>
                          <a:pt x="1606" y="607"/>
                        </a:lnTo>
                        <a:lnTo>
                          <a:pt x="1608" y="607"/>
                        </a:lnTo>
                        <a:lnTo>
                          <a:pt x="1609" y="607"/>
                        </a:lnTo>
                        <a:lnTo>
                          <a:pt x="1611" y="607"/>
                        </a:lnTo>
                        <a:lnTo>
                          <a:pt x="1612" y="607"/>
                        </a:lnTo>
                        <a:lnTo>
                          <a:pt x="1614" y="607"/>
                        </a:lnTo>
                        <a:lnTo>
                          <a:pt x="1616" y="607"/>
                        </a:lnTo>
                        <a:lnTo>
                          <a:pt x="1617" y="607"/>
                        </a:lnTo>
                        <a:lnTo>
                          <a:pt x="1619" y="607"/>
                        </a:lnTo>
                        <a:lnTo>
                          <a:pt x="1621" y="607"/>
                        </a:lnTo>
                        <a:lnTo>
                          <a:pt x="1622" y="607"/>
                        </a:lnTo>
                        <a:lnTo>
                          <a:pt x="1624" y="607"/>
                        </a:lnTo>
                        <a:lnTo>
                          <a:pt x="1626" y="607"/>
                        </a:lnTo>
                        <a:lnTo>
                          <a:pt x="1627" y="607"/>
                        </a:lnTo>
                        <a:lnTo>
                          <a:pt x="1629" y="607"/>
                        </a:lnTo>
                        <a:lnTo>
                          <a:pt x="1630" y="607"/>
                        </a:lnTo>
                        <a:lnTo>
                          <a:pt x="1632" y="607"/>
                        </a:lnTo>
                        <a:lnTo>
                          <a:pt x="1634" y="607"/>
                        </a:lnTo>
                        <a:lnTo>
                          <a:pt x="1635" y="607"/>
                        </a:lnTo>
                        <a:lnTo>
                          <a:pt x="1637" y="607"/>
                        </a:lnTo>
                        <a:lnTo>
                          <a:pt x="1639" y="607"/>
                        </a:lnTo>
                        <a:lnTo>
                          <a:pt x="1640" y="607"/>
                        </a:lnTo>
                        <a:lnTo>
                          <a:pt x="1642" y="607"/>
                        </a:lnTo>
                      </a:path>
                    </a:pathLst>
                  </a:custGeom>
                  <a:noFill/>
                  <a:ln w="31750" cap="flat">
                    <a:solidFill>
                      <a:srgbClr val="0033C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TextBox 53"/>
                  <p:cNvSpPr txBox="1"/>
                  <p:nvPr/>
                </p:nvSpPr>
                <p:spPr>
                  <a:xfrm>
                    <a:off x="5301228" y="6423124"/>
                    <a:ext cx="369012" cy="369332"/>
                  </a:xfrm>
                  <a:prstGeom prst="rect">
                    <a:avLst/>
                  </a:prstGeom>
                  <a:noFill/>
                </p:spPr>
                <p:txBody>
                  <a:bodyPr wrap="none" rtlCol="0">
                    <a:spAutoFit/>
                  </a:bodyPr>
                  <a:lstStyle/>
                  <a:p>
                    <a:r>
                      <a:rPr lang="el-GR" dirty="0" smtClean="0"/>
                      <a:t>β</a:t>
                    </a:r>
                    <a:r>
                      <a:rPr lang="en-US" baseline="-25000" dirty="0" smtClean="0"/>
                      <a:t>-</a:t>
                    </a:r>
                    <a:endParaRPr lang="en-US" dirty="0"/>
                  </a:p>
                </p:txBody>
              </p:sp>
              <p:cxnSp>
                <p:nvCxnSpPr>
                  <p:cNvPr id="55" name="Straight Arrow Connector 54"/>
                  <p:cNvCxnSpPr/>
                  <p:nvPr/>
                </p:nvCxnSpPr>
                <p:spPr bwMode="auto">
                  <a:xfrm>
                    <a:off x="4981035" y="6811351"/>
                    <a:ext cx="544189" cy="6218"/>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grpSp>
            <p:grpSp>
              <p:nvGrpSpPr>
                <p:cNvPr id="56" name="Group 55"/>
                <p:cNvGrpSpPr/>
                <p:nvPr/>
              </p:nvGrpSpPr>
              <p:grpSpPr>
                <a:xfrm>
                  <a:off x="3515891" y="916223"/>
                  <a:ext cx="790330" cy="1447010"/>
                  <a:chOff x="4368258" y="4877590"/>
                  <a:chExt cx="790330" cy="1447010"/>
                </a:xfrm>
              </p:grpSpPr>
              <p:sp>
                <p:nvSpPr>
                  <p:cNvPr id="57" name="Freeform 52"/>
                  <p:cNvSpPr>
                    <a:spLocks/>
                  </p:cNvSpPr>
                  <p:nvPr/>
                </p:nvSpPr>
                <p:spPr bwMode="auto">
                  <a:xfrm rot="5400000" flipH="1">
                    <a:off x="4213771" y="5698947"/>
                    <a:ext cx="927469" cy="323837"/>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8" name="Group 57"/>
                  <p:cNvGrpSpPr/>
                  <p:nvPr/>
                </p:nvGrpSpPr>
                <p:grpSpPr>
                  <a:xfrm>
                    <a:off x="4368258" y="4877590"/>
                    <a:ext cx="790330" cy="369332"/>
                    <a:chOff x="4368258" y="4877590"/>
                    <a:chExt cx="790330" cy="369332"/>
                  </a:xfrm>
                </p:grpSpPr>
                <p:sp>
                  <p:nvSpPr>
                    <p:cNvPr id="59" name="TextBox 58"/>
                    <p:cNvSpPr txBox="1"/>
                    <p:nvPr/>
                  </p:nvSpPr>
                  <p:spPr>
                    <a:xfrm>
                      <a:off x="4368258" y="4877590"/>
                      <a:ext cx="407484" cy="369332"/>
                    </a:xfrm>
                    <a:prstGeom prst="rect">
                      <a:avLst/>
                    </a:prstGeom>
                    <a:noFill/>
                  </p:spPr>
                  <p:txBody>
                    <a:bodyPr wrap="none" rtlCol="0">
                      <a:spAutoFit/>
                    </a:bodyPr>
                    <a:lstStyle/>
                    <a:p>
                      <a:r>
                        <a:rPr lang="el-GR" dirty="0" smtClean="0"/>
                        <a:t>β</a:t>
                      </a:r>
                      <a:r>
                        <a:rPr lang="en-US" baseline="-25000" dirty="0" smtClean="0"/>
                        <a:t>+</a:t>
                      </a:r>
                      <a:endParaRPr lang="en-US" dirty="0"/>
                    </a:p>
                  </p:txBody>
                </p:sp>
                <p:cxnSp>
                  <p:nvCxnSpPr>
                    <p:cNvPr id="60" name="Straight Arrow Connector 59"/>
                    <p:cNvCxnSpPr/>
                    <p:nvPr/>
                  </p:nvCxnSpPr>
                  <p:spPr bwMode="auto">
                    <a:xfrm flipV="1">
                      <a:off x="4486263" y="5180785"/>
                      <a:ext cx="672325" cy="11704"/>
                    </a:xfrm>
                    <a:prstGeom prst="straightConnector1">
                      <a:avLst/>
                    </a:prstGeom>
                    <a:solidFill>
                      <a:schemeClr val="accent1"/>
                    </a:solidFill>
                    <a:ln w="34925" cap="flat" cmpd="sng" algn="ctr">
                      <a:solidFill>
                        <a:srgbClr val="C00000"/>
                      </a:solidFill>
                      <a:prstDash val="solid"/>
                      <a:round/>
                      <a:headEnd type="none" w="med" len="med"/>
                      <a:tailEnd type="triangle"/>
                    </a:ln>
                    <a:effectLst/>
                  </p:spPr>
                </p:cxnSp>
              </p:grpSp>
            </p:grpSp>
            <p:grpSp>
              <p:nvGrpSpPr>
                <p:cNvPr id="61" name="Group 60"/>
                <p:cNvGrpSpPr/>
                <p:nvPr/>
              </p:nvGrpSpPr>
              <p:grpSpPr>
                <a:xfrm>
                  <a:off x="6965435" y="916223"/>
                  <a:ext cx="790330" cy="1447010"/>
                  <a:chOff x="4368258" y="4877590"/>
                  <a:chExt cx="790330" cy="1447010"/>
                </a:xfrm>
              </p:grpSpPr>
              <p:sp>
                <p:nvSpPr>
                  <p:cNvPr id="62" name="Freeform 52"/>
                  <p:cNvSpPr>
                    <a:spLocks/>
                  </p:cNvSpPr>
                  <p:nvPr/>
                </p:nvSpPr>
                <p:spPr bwMode="auto">
                  <a:xfrm rot="5400000" flipH="1">
                    <a:off x="4213771" y="5698947"/>
                    <a:ext cx="927469" cy="323837"/>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3" name="Group 62"/>
                  <p:cNvGrpSpPr/>
                  <p:nvPr/>
                </p:nvGrpSpPr>
                <p:grpSpPr>
                  <a:xfrm>
                    <a:off x="4368258" y="4877590"/>
                    <a:ext cx="790330" cy="369332"/>
                    <a:chOff x="4368258" y="4877590"/>
                    <a:chExt cx="790330" cy="369332"/>
                  </a:xfrm>
                </p:grpSpPr>
                <p:sp>
                  <p:nvSpPr>
                    <p:cNvPr id="64" name="TextBox 63"/>
                    <p:cNvSpPr txBox="1"/>
                    <p:nvPr/>
                  </p:nvSpPr>
                  <p:spPr>
                    <a:xfrm>
                      <a:off x="4368258" y="4877590"/>
                      <a:ext cx="407484" cy="369332"/>
                    </a:xfrm>
                    <a:prstGeom prst="rect">
                      <a:avLst/>
                    </a:prstGeom>
                    <a:noFill/>
                  </p:spPr>
                  <p:txBody>
                    <a:bodyPr wrap="none" rtlCol="0">
                      <a:spAutoFit/>
                    </a:bodyPr>
                    <a:lstStyle/>
                    <a:p>
                      <a:r>
                        <a:rPr lang="el-GR" dirty="0" smtClean="0"/>
                        <a:t>β</a:t>
                      </a:r>
                      <a:r>
                        <a:rPr lang="en-US" baseline="-25000" dirty="0" smtClean="0"/>
                        <a:t>+</a:t>
                      </a:r>
                      <a:endParaRPr lang="en-US" dirty="0"/>
                    </a:p>
                  </p:txBody>
                </p:sp>
                <p:cxnSp>
                  <p:nvCxnSpPr>
                    <p:cNvPr id="65" name="Straight Arrow Connector 64"/>
                    <p:cNvCxnSpPr/>
                    <p:nvPr/>
                  </p:nvCxnSpPr>
                  <p:spPr bwMode="auto">
                    <a:xfrm flipV="1">
                      <a:off x="4486263" y="5180785"/>
                      <a:ext cx="672325" cy="11704"/>
                    </a:xfrm>
                    <a:prstGeom prst="straightConnector1">
                      <a:avLst/>
                    </a:prstGeom>
                    <a:solidFill>
                      <a:schemeClr val="accent1"/>
                    </a:solidFill>
                    <a:ln w="34925" cap="flat" cmpd="sng" algn="ctr">
                      <a:solidFill>
                        <a:srgbClr val="C00000"/>
                      </a:solidFill>
                      <a:prstDash val="solid"/>
                      <a:round/>
                      <a:headEnd type="none" w="med" len="med"/>
                      <a:tailEnd type="triangle"/>
                    </a:ln>
                    <a:effectLst/>
                  </p:spPr>
                </p:cxnSp>
              </p:grpSp>
            </p:grpSp>
            <p:grpSp>
              <p:nvGrpSpPr>
                <p:cNvPr id="77" name="Group 76"/>
                <p:cNvGrpSpPr/>
                <p:nvPr/>
              </p:nvGrpSpPr>
              <p:grpSpPr>
                <a:xfrm>
                  <a:off x="4966375" y="2514542"/>
                  <a:ext cx="1835036" cy="657262"/>
                  <a:chOff x="4966375" y="2514542"/>
                  <a:chExt cx="1835036" cy="657262"/>
                </a:xfrm>
              </p:grpSpPr>
              <p:cxnSp>
                <p:nvCxnSpPr>
                  <p:cNvPr id="71" name="Straight Arrow Connector 70"/>
                  <p:cNvCxnSpPr/>
                  <p:nvPr/>
                </p:nvCxnSpPr>
                <p:spPr bwMode="auto">
                  <a:xfrm>
                    <a:off x="4966375" y="2514542"/>
                    <a:ext cx="848694" cy="504862"/>
                  </a:xfrm>
                  <a:prstGeom prst="straightConnector1">
                    <a:avLst/>
                  </a:prstGeom>
                  <a:solidFill>
                    <a:schemeClr val="accent1"/>
                  </a:solidFill>
                  <a:ln w="28575" cap="flat" cmpd="sng" algn="ctr">
                    <a:solidFill>
                      <a:srgbClr val="0033CC"/>
                    </a:solidFill>
                    <a:prstDash val="solid"/>
                    <a:round/>
                    <a:headEnd type="none" w="med" len="med"/>
                    <a:tailEnd type="triangle"/>
                  </a:ln>
                  <a:effectLst/>
                </p:spPr>
              </p:cxnSp>
              <p:cxnSp>
                <p:nvCxnSpPr>
                  <p:cNvPr id="73" name="Straight Arrow Connector 72"/>
                  <p:cNvCxnSpPr/>
                  <p:nvPr/>
                </p:nvCxnSpPr>
                <p:spPr bwMode="auto">
                  <a:xfrm>
                    <a:off x="5414104" y="2549168"/>
                    <a:ext cx="823271" cy="504862"/>
                  </a:xfrm>
                  <a:prstGeom prst="straightConnector1">
                    <a:avLst/>
                  </a:prstGeom>
                  <a:solidFill>
                    <a:schemeClr val="accent1"/>
                  </a:solidFill>
                  <a:ln w="28575" cap="flat" cmpd="sng" algn="ctr">
                    <a:solidFill>
                      <a:srgbClr val="0033CC"/>
                    </a:solidFill>
                    <a:prstDash val="solid"/>
                    <a:round/>
                    <a:headEnd type="none" w="med" len="med"/>
                    <a:tailEnd type="triangle"/>
                  </a:ln>
                  <a:effectLst/>
                </p:spPr>
              </p:cxnSp>
              <p:cxnSp>
                <p:nvCxnSpPr>
                  <p:cNvPr id="75" name="Straight Arrow Connector 74"/>
                  <p:cNvCxnSpPr/>
                  <p:nvPr/>
                </p:nvCxnSpPr>
                <p:spPr bwMode="auto">
                  <a:xfrm>
                    <a:off x="5978140" y="2666942"/>
                    <a:ext cx="823271" cy="504862"/>
                  </a:xfrm>
                  <a:prstGeom prst="straightConnector1">
                    <a:avLst/>
                  </a:prstGeom>
                  <a:solidFill>
                    <a:schemeClr val="accent1"/>
                  </a:solidFill>
                  <a:ln w="28575" cap="flat" cmpd="sng" algn="ctr">
                    <a:solidFill>
                      <a:srgbClr val="0033CC"/>
                    </a:solidFill>
                    <a:prstDash val="solid"/>
                    <a:round/>
                    <a:headEnd type="none" w="med" len="med"/>
                    <a:tailEnd type="triangle"/>
                  </a:ln>
                  <a:effectLst/>
                </p:spPr>
              </p:cxnSp>
            </p:grpSp>
            <p:sp>
              <p:nvSpPr>
                <p:cNvPr id="3" name="TextBox 2"/>
                <p:cNvSpPr txBox="1"/>
                <p:nvPr/>
              </p:nvSpPr>
              <p:spPr>
                <a:xfrm>
                  <a:off x="5454368" y="3102847"/>
                  <a:ext cx="1069524" cy="369332"/>
                </a:xfrm>
                <a:prstGeom prst="rect">
                  <a:avLst/>
                </a:prstGeom>
                <a:noFill/>
              </p:spPr>
              <p:txBody>
                <a:bodyPr wrap="none" rtlCol="0">
                  <a:spAutoFit/>
                </a:bodyPr>
                <a:lstStyle/>
                <a:p>
                  <a:r>
                    <a:rPr lang="en-US" dirty="0" smtClean="0"/>
                    <a:t>radiation</a:t>
                  </a:r>
                  <a:endParaRPr lang="en-US" dirty="0"/>
                </a:p>
              </p:txBody>
            </p:sp>
          </p:grpSp>
        </p:grpSp>
        <p:grpSp>
          <p:nvGrpSpPr>
            <p:cNvPr id="27" name="Group 26"/>
            <p:cNvGrpSpPr/>
            <p:nvPr/>
          </p:nvGrpSpPr>
          <p:grpSpPr>
            <a:xfrm>
              <a:off x="395952" y="1340842"/>
              <a:ext cx="323632" cy="1065618"/>
              <a:chOff x="395952" y="1340842"/>
              <a:chExt cx="323632" cy="1065618"/>
            </a:xfrm>
          </p:grpSpPr>
          <p:sp>
            <p:nvSpPr>
              <p:cNvPr id="26" name="TextBox 25"/>
              <p:cNvSpPr txBox="1"/>
              <p:nvPr/>
            </p:nvSpPr>
            <p:spPr>
              <a:xfrm>
                <a:off x="406678" y="1340842"/>
                <a:ext cx="312906" cy="369332"/>
              </a:xfrm>
              <a:prstGeom prst="rect">
                <a:avLst/>
              </a:prstGeom>
              <a:noFill/>
            </p:spPr>
            <p:txBody>
              <a:bodyPr wrap="none" rtlCol="0">
                <a:spAutoFit/>
              </a:bodyPr>
              <a:lstStyle/>
              <a:p>
                <a:r>
                  <a:rPr lang="en-US" dirty="0" smtClean="0"/>
                  <a:t>1</a:t>
                </a:r>
                <a:endParaRPr lang="en-US" dirty="0"/>
              </a:p>
            </p:txBody>
          </p:sp>
          <p:sp>
            <p:nvSpPr>
              <p:cNvPr id="107" name="TextBox 106"/>
              <p:cNvSpPr txBox="1"/>
              <p:nvPr/>
            </p:nvSpPr>
            <p:spPr>
              <a:xfrm>
                <a:off x="395952" y="2037128"/>
                <a:ext cx="312906" cy="369332"/>
              </a:xfrm>
              <a:prstGeom prst="rect">
                <a:avLst/>
              </a:prstGeom>
              <a:noFill/>
            </p:spPr>
            <p:txBody>
              <a:bodyPr wrap="none" rtlCol="0">
                <a:spAutoFit/>
              </a:bodyPr>
              <a:lstStyle/>
              <a:p>
                <a:r>
                  <a:rPr lang="en-US" dirty="0"/>
                  <a:t>2</a:t>
                </a:r>
              </a:p>
            </p:txBody>
          </p:sp>
        </p:grpSp>
      </p:grpSp>
      <p:grpSp>
        <p:nvGrpSpPr>
          <p:cNvPr id="29" name="Group 28"/>
          <p:cNvGrpSpPr/>
          <p:nvPr/>
        </p:nvGrpSpPr>
        <p:grpSpPr>
          <a:xfrm>
            <a:off x="371550" y="4091498"/>
            <a:ext cx="7688318" cy="2773030"/>
            <a:chOff x="371550" y="4091498"/>
            <a:chExt cx="7688318" cy="2773030"/>
          </a:xfrm>
        </p:grpSpPr>
        <p:grpSp>
          <p:nvGrpSpPr>
            <p:cNvPr id="23" name="Group 22"/>
            <p:cNvGrpSpPr/>
            <p:nvPr/>
          </p:nvGrpSpPr>
          <p:grpSpPr>
            <a:xfrm>
              <a:off x="371550" y="4091498"/>
              <a:ext cx="7688318" cy="2773030"/>
              <a:chOff x="337971" y="4256216"/>
              <a:chExt cx="7688318" cy="2773030"/>
            </a:xfrm>
          </p:grpSpPr>
          <p:grpSp>
            <p:nvGrpSpPr>
              <p:cNvPr id="121" name="Group 120"/>
              <p:cNvGrpSpPr/>
              <p:nvPr/>
            </p:nvGrpSpPr>
            <p:grpSpPr>
              <a:xfrm flipV="1">
                <a:off x="4916100" y="4256216"/>
                <a:ext cx="1835036" cy="657262"/>
                <a:chOff x="4966375" y="2514542"/>
                <a:chExt cx="1835036" cy="657262"/>
              </a:xfrm>
            </p:grpSpPr>
            <p:cxnSp>
              <p:nvCxnSpPr>
                <p:cNvPr id="167" name="Straight Arrow Connector 166"/>
                <p:cNvCxnSpPr/>
                <p:nvPr/>
              </p:nvCxnSpPr>
              <p:spPr bwMode="auto">
                <a:xfrm>
                  <a:off x="4966375" y="2514542"/>
                  <a:ext cx="848694" cy="504862"/>
                </a:xfrm>
                <a:prstGeom prst="straightConnector1">
                  <a:avLst/>
                </a:prstGeom>
                <a:solidFill>
                  <a:schemeClr val="accent1"/>
                </a:solidFill>
                <a:ln w="28575" cap="flat" cmpd="sng" algn="ctr">
                  <a:solidFill>
                    <a:srgbClr val="0033CC"/>
                  </a:solidFill>
                  <a:prstDash val="solid"/>
                  <a:round/>
                  <a:headEnd type="none" w="med" len="med"/>
                  <a:tailEnd type="triangle"/>
                </a:ln>
                <a:effectLst/>
              </p:spPr>
            </p:cxnSp>
            <p:cxnSp>
              <p:nvCxnSpPr>
                <p:cNvPr id="168" name="Straight Arrow Connector 167"/>
                <p:cNvCxnSpPr/>
                <p:nvPr/>
              </p:nvCxnSpPr>
              <p:spPr bwMode="auto">
                <a:xfrm>
                  <a:off x="5414104" y="2549168"/>
                  <a:ext cx="823271" cy="504862"/>
                </a:xfrm>
                <a:prstGeom prst="straightConnector1">
                  <a:avLst/>
                </a:prstGeom>
                <a:solidFill>
                  <a:schemeClr val="accent1"/>
                </a:solidFill>
                <a:ln w="28575" cap="flat" cmpd="sng" algn="ctr">
                  <a:solidFill>
                    <a:srgbClr val="0033CC"/>
                  </a:solidFill>
                  <a:prstDash val="solid"/>
                  <a:round/>
                  <a:headEnd type="none" w="med" len="med"/>
                  <a:tailEnd type="triangle"/>
                </a:ln>
                <a:effectLst/>
              </p:spPr>
            </p:cxnSp>
            <p:cxnSp>
              <p:nvCxnSpPr>
                <p:cNvPr id="169" name="Straight Arrow Connector 168"/>
                <p:cNvCxnSpPr/>
                <p:nvPr/>
              </p:nvCxnSpPr>
              <p:spPr bwMode="auto">
                <a:xfrm>
                  <a:off x="5978140" y="2666942"/>
                  <a:ext cx="823271" cy="504862"/>
                </a:xfrm>
                <a:prstGeom prst="straightConnector1">
                  <a:avLst/>
                </a:prstGeom>
                <a:solidFill>
                  <a:schemeClr val="accent1"/>
                </a:solidFill>
                <a:ln w="28575" cap="flat" cmpd="sng" algn="ctr">
                  <a:solidFill>
                    <a:srgbClr val="0033CC"/>
                  </a:solidFill>
                  <a:prstDash val="solid"/>
                  <a:round/>
                  <a:headEnd type="none" w="med" len="med"/>
                  <a:tailEnd type="triangle"/>
                </a:ln>
                <a:effectLst/>
              </p:spPr>
            </p:cxnSp>
          </p:grpSp>
          <p:grpSp>
            <p:nvGrpSpPr>
              <p:cNvPr id="160" name="Group 159"/>
              <p:cNvGrpSpPr/>
              <p:nvPr/>
            </p:nvGrpSpPr>
            <p:grpSpPr>
              <a:xfrm>
                <a:off x="711089" y="5112795"/>
                <a:ext cx="7315200" cy="658993"/>
                <a:chOff x="736124" y="1558330"/>
                <a:chExt cx="7315200" cy="658993"/>
              </a:xfrm>
            </p:grpSpPr>
            <p:sp>
              <p:nvSpPr>
                <p:cNvPr id="162" name="Freeform 161"/>
                <p:cNvSpPr/>
                <p:nvPr/>
              </p:nvSpPr>
              <p:spPr bwMode="auto">
                <a:xfrm>
                  <a:off x="736124" y="1558330"/>
                  <a:ext cx="7315200" cy="263006"/>
                </a:xfrm>
                <a:custGeom>
                  <a:avLst/>
                  <a:gdLst>
                    <a:gd name="connsiteX0" fmla="*/ 0 w 7315200"/>
                    <a:gd name="connsiteY0" fmla="*/ 0 h 474785"/>
                    <a:gd name="connsiteX1" fmla="*/ 1195754 w 7315200"/>
                    <a:gd name="connsiteY1" fmla="*/ 149469 h 474785"/>
                    <a:gd name="connsiteX2" fmla="*/ 2936631 w 7315200"/>
                    <a:gd name="connsiteY2" fmla="*/ 404446 h 474785"/>
                    <a:gd name="connsiteX3" fmla="*/ 3701562 w 7315200"/>
                    <a:gd name="connsiteY3" fmla="*/ 457200 h 474785"/>
                    <a:gd name="connsiteX4" fmla="*/ 5046785 w 7315200"/>
                    <a:gd name="connsiteY4" fmla="*/ 474785 h 474785"/>
                    <a:gd name="connsiteX5" fmla="*/ 5908431 w 7315200"/>
                    <a:gd name="connsiteY5" fmla="*/ 465992 h 474785"/>
                    <a:gd name="connsiteX6" fmla="*/ 6567854 w 7315200"/>
                    <a:gd name="connsiteY6" fmla="*/ 465992 h 474785"/>
                    <a:gd name="connsiteX7" fmla="*/ 7315200 w 7315200"/>
                    <a:gd name="connsiteY7" fmla="*/ 465992 h 47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15200" h="474785">
                      <a:moveTo>
                        <a:pt x="0" y="0"/>
                      </a:moveTo>
                      <a:lnTo>
                        <a:pt x="1195754" y="149469"/>
                      </a:lnTo>
                      <a:lnTo>
                        <a:pt x="2936631" y="404446"/>
                      </a:lnTo>
                      <a:cubicBezTo>
                        <a:pt x="3354266" y="455734"/>
                        <a:pt x="3349870" y="445477"/>
                        <a:pt x="3701562" y="457200"/>
                      </a:cubicBezTo>
                      <a:cubicBezTo>
                        <a:pt x="4053254" y="468923"/>
                        <a:pt x="5046785" y="474785"/>
                        <a:pt x="5046785" y="474785"/>
                      </a:cubicBezTo>
                      <a:lnTo>
                        <a:pt x="5908431" y="465992"/>
                      </a:lnTo>
                      <a:lnTo>
                        <a:pt x="6567854" y="465992"/>
                      </a:lnTo>
                      <a:lnTo>
                        <a:pt x="7315200" y="465992"/>
                      </a:lnTo>
                    </a:path>
                  </a:pathLst>
                </a:custGeom>
                <a:solidFill>
                  <a:schemeClr val="bg1"/>
                </a:solidFill>
                <a:ln w="2381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3" name="Freeform 162"/>
                <p:cNvSpPr/>
                <p:nvPr/>
              </p:nvSpPr>
              <p:spPr bwMode="auto">
                <a:xfrm flipV="1">
                  <a:off x="736124" y="1954317"/>
                  <a:ext cx="7315200" cy="263006"/>
                </a:xfrm>
                <a:custGeom>
                  <a:avLst/>
                  <a:gdLst>
                    <a:gd name="connsiteX0" fmla="*/ 0 w 7315200"/>
                    <a:gd name="connsiteY0" fmla="*/ 0 h 474785"/>
                    <a:gd name="connsiteX1" fmla="*/ 1195754 w 7315200"/>
                    <a:gd name="connsiteY1" fmla="*/ 149469 h 474785"/>
                    <a:gd name="connsiteX2" fmla="*/ 2936631 w 7315200"/>
                    <a:gd name="connsiteY2" fmla="*/ 404446 h 474785"/>
                    <a:gd name="connsiteX3" fmla="*/ 3701562 w 7315200"/>
                    <a:gd name="connsiteY3" fmla="*/ 457200 h 474785"/>
                    <a:gd name="connsiteX4" fmla="*/ 5046785 w 7315200"/>
                    <a:gd name="connsiteY4" fmla="*/ 474785 h 474785"/>
                    <a:gd name="connsiteX5" fmla="*/ 5908431 w 7315200"/>
                    <a:gd name="connsiteY5" fmla="*/ 465992 h 474785"/>
                    <a:gd name="connsiteX6" fmla="*/ 6567854 w 7315200"/>
                    <a:gd name="connsiteY6" fmla="*/ 465992 h 474785"/>
                    <a:gd name="connsiteX7" fmla="*/ 7315200 w 7315200"/>
                    <a:gd name="connsiteY7" fmla="*/ 465992 h 47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15200" h="474785">
                      <a:moveTo>
                        <a:pt x="0" y="0"/>
                      </a:moveTo>
                      <a:lnTo>
                        <a:pt x="1195754" y="149469"/>
                      </a:lnTo>
                      <a:lnTo>
                        <a:pt x="2936631" y="404446"/>
                      </a:lnTo>
                      <a:cubicBezTo>
                        <a:pt x="3354266" y="455734"/>
                        <a:pt x="3349870" y="445477"/>
                        <a:pt x="3701562" y="457200"/>
                      </a:cubicBezTo>
                      <a:cubicBezTo>
                        <a:pt x="4053254" y="468923"/>
                        <a:pt x="5046785" y="474785"/>
                        <a:pt x="5046785" y="474785"/>
                      </a:cubicBezTo>
                      <a:lnTo>
                        <a:pt x="5908431" y="465992"/>
                      </a:lnTo>
                      <a:lnTo>
                        <a:pt x="6567854" y="465992"/>
                      </a:lnTo>
                      <a:lnTo>
                        <a:pt x="7315200" y="465992"/>
                      </a:lnTo>
                    </a:path>
                  </a:pathLst>
                </a:custGeom>
                <a:solidFill>
                  <a:schemeClr val="bg1"/>
                </a:solidFill>
                <a:ln w="2381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64" name="Group 163"/>
                <p:cNvGrpSpPr/>
                <p:nvPr/>
              </p:nvGrpSpPr>
              <p:grpSpPr>
                <a:xfrm>
                  <a:off x="4114800" y="1676399"/>
                  <a:ext cx="3936524" cy="409421"/>
                  <a:chOff x="4114800" y="1676399"/>
                  <a:chExt cx="3936524" cy="409421"/>
                </a:xfrm>
                <a:solidFill>
                  <a:schemeClr val="bg1"/>
                </a:solidFill>
              </p:grpSpPr>
              <p:sp>
                <p:nvSpPr>
                  <p:cNvPr id="165" name="Right Triangle 164"/>
                  <p:cNvSpPr/>
                  <p:nvPr/>
                </p:nvSpPr>
                <p:spPr bwMode="auto">
                  <a:xfrm flipH="1" flipV="1">
                    <a:off x="4114800" y="1676399"/>
                    <a:ext cx="3936524" cy="88091"/>
                  </a:xfrm>
                  <a:prstGeom prst="rtTriangl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6" name="Right Triangle 165"/>
                  <p:cNvSpPr/>
                  <p:nvPr/>
                </p:nvSpPr>
                <p:spPr bwMode="auto">
                  <a:xfrm flipH="1">
                    <a:off x="4114800" y="1997729"/>
                    <a:ext cx="3936524" cy="88091"/>
                  </a:xfrm>
                  <a:prstGeom prst="rtTriangl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sp>
            <p:nvSpPr>
              <p:cNvPr id="161" name="Rectangle 160"/>
              <p:cNvSpPr/>
              <p:nvPr/>
            </p:nvSpPr>
            <p:spPr bwMode="auto">
              <a:xfrm>
                <a:off x="708158" y="4926065"/>
                <a:ext cx="7318131" cy="1062101"/>
              </a:xfrm>
              <a:prstGeom prst="rect">
                <a:avLst/>
              </a:prstGeom>
              <a:solidFill>
                <a:srgbClr val="FFC000">
                  <a:alpha val="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24" name="Group 123"/>
              <p:cNvGrpSpPr/>
              <p:nvPr/>
            </p:nvGrpSpPr>
            <p:grpSpPr>
              <a:xfrm>
                <a:off x="337971" y="4614099"/>
                <a:ext cx="896447" cy="799661"/>
                <a:chOff x="519678" y="5272575"/>
                <a:chExt cx="896447" cy="607547"/>
              </a:xfrm>
            </p:grpSpPr>
            <p:sp>
              <p:nvSpPr>
                <p:cNvPr id="157" name="Freeform 52"/>
                <p:cNvSpPr>
                  <a:spLocks/>
                </p:cNvSpPr>
                <p:nvPr/>
              </p:nvSpPr>
              <p:spPr bwMode="auto">
                <a:xfrm rot="5400000">
                  <a:off x="963183" y="5427180"/>
                  <a:ext cx="424217" cy="481667"/>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58" name="Straight Arrow Connector 157"/>
                <p:cNvCxnSpPr/>
                <p:nvPr/>
              </p:nvCxnSpPr>
              <p:spPr bwMode="auto">
                <a:xfrm>
                  <a:off x="667388" y="5309905"/>
                  <a:ext cx="470787" cy="0"/>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sp>
              <p:nvSpPr>
                <p:cNvPr id="159" name="TextBox 158"/>
                <p:cNvSpPr txBox="1"/>
                <p:nvPr/>
              </p:nvSpPr>
              <p:spPr>
                <a:xfrm>
                  <a:off x="519678" y="5272575"/>
                  <a:ext cx="317716" cy="369332"/>
                </a:xfrm>
                <a:prstGeom prst="rect">
                  <a:avLst/>
                </a:prstGeom>
                <a:noFill/>
              </p:spPr>
              <p:txBody>
                <a:bodyPr wrap="none" rtlCol="0">
                  <a:spAutoFit/>
                </a:bodyPr>
                <a:lstStyle/>
                <a:p>
                  <a:r>
                    <a:rPr lang="el-GR" dirty="0" smtClean="0"/>
                    <a:t>β</a:t>
                  </a:r>
                  <a:endParaRPr lang="en-US" dirty="0"/>
                </a:p>
              </p:txBody>
            </p:sp>
          </p:grpSp>
          <p:grpSp>
            <p:nvGrpSpPr>
              <p:cNvPr id="125" name="Group 124"/>
              <p:cNvGrpSpPr/>
              <p:nvPr/>
            </p:nvGrpSpPr>
            <p:grpSpPr>
              <a:xfrm rot="5400000">
                <a:off x="982117" y="5354725"/>
                <a:ext cx="1235240" cy="241195"/>
                <a:chOff x="2673351" y="1965325"/>
                <a:chExt cx="3965575" cy="1379538"/>
              </a:xfrm>
            </p:grpSpPr>
            <p:sp>
              <p:nvSpPr>
                <p:cNvPr id="154" name="Freeform 75"/>
                <p:cNvSpPr>
                  <a:spLocks/>
                </p:cNvSpPr>
                <p:nvPr/>
              </p:nvSpPr>
              <p:spPr bwMode="auto">
                <a:xfrm>
                  <a:off x="2673351" y="1965325"/>
                  <a:ext cx="1671638" cy="1379538"/>
                </a:xfrm>
                <a:custGeom>
                  <a:avLst/>
                  <a:gdLst/>
                  <a:ahLst/>
                  <a:cxnLst>
                    <a:cxn ang="0">
                      <a:pos x="15" y="869"/>
                    </a:cxn>
                    <a:cxn ang="0">
                      <a:pos x="40" y="869"/>
                    </a:cxn>
                    <a:cxn ang="0">
                      <a:pos x="65" y="869"/>
                    </a:cxn>
                    <a:cxn ang="0">
                      <a:pos x="90" y="864"/>
                    </a:cxn>
                    <a:cxn ang="0">
                      <a:pos x="114" y="864"/>
                    </a:cxn>
                    <a:cxn ang="0">
                      <a:pos x="139" y="859"/>
                    </a:cxn>
                    <a:cxn ang="0">
                      <a:pos x="164" y="854"/>
                    </a:cxn>
                    <a:cxn ang="0">
                      <a:pos x="189" y="849"/>
                    </a:cxn>
                    <a:cxn ang="0">
                      <a:pos x="214" y="844"/>
                    </a:cxn>
                    <a:cxn ang="0">
                      <a:pos x="239" y="839"/>
                    </a:cxn>
                    <a:cxn ang="0">
                      <a:pos x="263" y="834"/>
                    </a:cxn>
                    <a:cxn ang="0">
                      <a:pos x="288" y="824"/>
                    </a:cxn>
                    <a:cxn ang="0">
                      <a:pos x="313" y="809"/>
                    </a:cxn>
                    <a:cxn ang="0">
                      <a:pos x="338" y="799"/>
                    </a:cxn>
                    <a:cxn ang="0">
                      <a:pos x="363" y="784"/>
                    </a:cxn>
                    <a:cxn ang="0">
                      <a:pos x="388" y="765"/>
                    </a:cxn>
                    <a:cxn ang="0">
                      <a:pos x="412" y="740"/>
                    </a:cxn>
                    <a:cxn ang="0">
                      <a:pos x="437" y="710"/>
                    </a:cxn>
                    <a:cxn ang="0">
                      <a:pos x="462" y="675"/>
                    </a:cxn>
                    <a:cxn ang="0">
                      <a:pos x="487" y="636"/>
                    </a:cxn>
                    <a:cxn ang="0">
                      <a:pos x="512" y="581"/>
                    </a:cxn>
                    <a:cxn ang="0">
                      <a:pos x="536" y="521"/>
                    </a:cxn>
                    <a:cxn ang="0">
                      <a:pos x="566" y="447"/>
                    </a:cxn>
                    <a:cxn ang="0">
                      <a:pos x="591" y="377"/>
                    </a:cxn>
                    <a:cxn ang="0">
                      <a:pos x="616" y="308"/>
                    </a:cxn>
                    <a:cxn ang="0">
                      <a:pos x="641" y="248"/>
                    </a:cxn>
                    <a:cxn ang="0">
                      <a:pos x="666" y="189"/>
                    </a:cxn>
                    <a:cxn ang="0">
                      <a:pos x="690" y="139"/>
                    </a:cxn>
                    <a:cxn ang="0">
                      <a:pos x="715" y="99"/>
                    </a:cxn>
                    <a:cxn ang="0">
                      <a:pos x="740" y="65"/>
                    </a:cxn>
                    <a:cxn ang="0">
                      <a:pos x="765" y="40"/>
                    </a:cxn>
                    <a:cxn ang="0">
                      <a:pos x="790" y="20"/>
                    </a:cxn>
                    <a:cxn ang="0">
                      <a:pos x="815" y="10"/>
                    </a:cxn>
                    <a:cxn ang="0">
                      <a:pos x="839" y="0"/>
                    </a:cxn>
                    <a:cxn ang="0">
                      <a:pos x="864" y="5"/>
                    </a:cxn>
                    <a:cxn ang="0">
                      <a:pos x="889" y="20"/>
                    </a:cxn>
                    <a:cxn ang="0">
                      <a:pos x="914" y="45"/>
                    </a:cxn>
                    <a:cxn ang="0">
                      <a:pos x="939" y="74"/>
                    </a:cxn>
                    <a:cxn ang="0">
                      <a:pos x="964" y="109"/>
                    </a:cxn>
                    <a:cxn ang="0">
                      <a:pos x="988" y="154"/>
                    </a:cxn>
                    <a:cxn ang="0">
                      <a:pos x="1013" y="204"/>
                    </a:cxn>
                    <a:cxn ang="0">
                      <a:pos x="1038" y="258"/>
                    </a:cxn>
                  </a:cxnLst>
                  <a:rect l="0" t="0" r="r" b="b"/>
                  <a:pathLst>
                    <a:path w="1053" h="869">
                      <a:moveTo>
                        <a:pt x="0" y="869"/>
                      </a:moveTo>
                      <a:lnTo>
                        <a:pt x="5" y="869"/>
                      </a:lnTo>
                      <a:lnTo>
                        <a:pt x="15" y="869"/>
                      </a:lnTo>
                      <a:lnTo>
                        <a:pt x="25" y="869"/>
                      </a:lnTo>
                      <a:lnTo>
                        <a:pt x="30" y="869"/>
                      </a:lnTo>
                      <a:lnTo>
                        <a:pt x="40" y="869"/>
                      </a:lnTo>
                      <a:lnTo>
                        <a:pt x="50" y="869"/>
                      </a:lnTo>
                      <a:lnTo>
                        <a:pt x="55" y="869"/>
                      </a:lnTo>
                      <a:lnTo>
                        <a:pt x="65" y="869"/>
                      </a:lnTo>
                      <a:lnTo>
                        <a:pt x="75" y="864"/>
                      </a:lnTo>
                      <a:lnTo>
                        <a:pt x="80" y="864"/>
                      </a:lnTo>
                      <a:lnTo>
                        <a:pt x="90" y="864"/>
                      </a:lnTo>
                      <a:lnTo>
                        <a:pt x="99" y="864"/>
                      </a:lnTo>
                      <a:lnTo>
                        <a:pt x="104" y="864"/>
                      </a:lnTo>
                      <a:lnTo>
                        <a:pt x="114" y="864"/>
                      </a:lnTo>
                      <a:lnTo>
                        <a:pt x="124" y="859"/>
                      </a:lnTo>
                      <a:lnTo>
                        <a:pt x="129" y="859"/>
                      </a:lnTo>
                      <a:lnTo>
                        <a:pt x="139" y="859"/>
                      </a:lnTo>
                      <a:lnTo>
                        <a:pt x="149" y="859"/>
                      </a:lnTo>
                      <a:lnTo>
                        <a:pt x="154" y="859"/>
                      </a:lnTo>
                      <a:lnTo>
                        <a:pt x="164" y="854"/>
                      </a:lnTo>
                      <a:lnTo>
                        <a:pt x="174" y="854"/>
                      </a:lnTo>
                      <a:lnTo>
                        <a:pt x="179" y="854"/>
                      </a:lnTo>
                      <a:lnTo>
                        <a:pt x="189" y="849"/>
                      </a:lnTo>
                      <a:lnTo>
                        <a:pt x="199" y="849"/>
                      </a:lnTo>
                      <a:lnTo>
                        <a:pt x="204" y="849"/>
                      </a:lnTo>
                      <a:lnTo>
                        <a:pt x="214" y="844"/>
                      </a:lnTo>
                      <a:lnTo>
                        <a:pt x="224" y="844"/>
                      </a:lnTo>
                      <a:lnTo>
                        <a:pt x="229" y="844"/>
                      </a:lnTo>
                      <a:lnTo>
                        <a:pt x="239" y="839"/>
                      </a:lnTo>
                      <a:lnTo>
                        <a:pt x="248" y="839"/>
                      </a:lnTo>
                      <a:lnTo>
                        <a:pt x="253" y="834"/>
                      </a:lnTo>
                      <a:lnTo>
                        <a:pt x="263" y="834"/>
                      </a:lnTo>
                      <a:lnTo>
                        <a:pt x="273" y="829"/>
                      </a:lnTo>
                      <a:lnTo>
                        <a:pt x="283" y="824"/>
                      </a:lnTo>
                      <a:lnTo>
                        <a:pt x="288" y="824"/>
                      </a:lnTo>
                      <a:lnTo>
                        <a:pt x="298" y="819"/>
                      </a:lnTo>
                      <a:lnTo>
                        <a:pt x="308" y="814"/>
                      </a:lnTo>
                      <a:lnTo>
                        <a:pt x="313" y="809"/>
                      </a:lnTo>
                      <a:lnTo>
                        <a:pt x="323" y="809"/>
                      </a:lnTo>
                      <a:lnTo>
                        <a:pt x="333" y="804"/>
                      </a:lnTo>
                      <a:lnTo>
                        <a:pt x="338" y="799"/>
                      </a:lnTo>
                      <a:lnTo>
                        <a:pt x="348" y="794"/>
                      </a:lnTo>
                      <a:lnTo>
                        <a:pt x="358" y="789"/>
                      </a:lnTo>
                      <a:lnTo>
                        <a:pt x="363" y="784"/>
                      </a:lnTo>
                      <a:lnTo>
                        <a:pt x="373" y="775"/>
                      </a:lnTo>
                      <a:lnTo>
                        <a:pt x="383" y="770"/>
                      </a:lnTo>
                      <a:lnTo>
                        <a:pt x="388" y="765"/>
                      </a:lnTo>
                      <a:lnTo>
                        <a:pt x="397" y="755"/>
                      </a:lnTo>
                      <a:lnTo>
                        <a:pt x="407" y="745"/>
                      </a:lnTo>
                      <a:lnTo>
                        <a:pt x="412" y="740"/>
                      </a:lnTo>
                      <a:lnTo>
                        <a:pt x="422" y="730"/>
                      </a:lnTo>
                      <a:lnTo>
                        <a:pt x="432" y="720"/>
                      </a:lnTo>
                      <a:lnTo>
                        <a:pt x="437" y="710"/>
                      </a:lnTo>
                      <a:lnTo>
                        <a:pt x="447" y="700"/>
                      </a:lnTo>
                      <a:lnTo>
                        <a:pt x="457" y="685"/>
                      </a:lnTo>
                      <a:lnTo>
                        <a:pt x="462" y="675"/>
                      </a:lnTo>
                      <a:lnTo>
                        <a:pt x="472" y="660"/>
                      </a:lnTo>
                      <a:lnTo>
                        <a:pt x="482" y="650"/>
                      </a:lnTo>
                      <a:lnTo>
                        <a:pt x="487" y="636"/>
                      </a:lnTo>
                      <a:lnTo>
                        <a:pt x="497" y="616"/>
                      </a:lnTo>
                      <a:lnTo>
                        <a:pt x="507" y="601"/>
                      </a:lnTo>
                      <a:lnTo>
                        <a:pt x="512" y="581"/>
                      </a:lnTo>
                      <a:lnTo>
                        <a:pt x="522" y="561"/>
                      </a:lnTo>
                      <a:lnTo>
                        <a:pt x="532" y="541"/>
                      </a:lnTo>
                      <a:lnTo>
                        <a:pt x="536" y="521"/>
                      </a:lnTo>
                      <a:lnTo>
                        <a:pt x="546" y="496"/>
                      </a:lnTo>
                      <a:lnTo>
                        <a:pt x="556" y="472"/>
                      </a:lnTo>
                      <a:lnTo>
                        <a:pt x="566" y="447"/>
                      </a:lnTo>
                      <a:lnTo>
                        <a:pt x="571" y="422"/>
                      </a:lnTo>
                      <a:lnTo>
                        <a:pt x="581" y="397"/>
                      </a:lnTo>
                      <a:lnTo>
                        <a:pt x="591" y="377"/>
                      </a:lnTo>
                      <a:lnTo>
                        <a:pt x="596" y="352"/>
                      </a:lnTo>
                      <a:lnTo>
                        <a:pt x="606" y="328"/>
                      </a:lnTo>
                      <a:lnTo>
                        <a:pt x="616" y="308"/>
                      </a:lnTo>
                      <a:lnTo>
                        <a:pt x="621" y="288"/>
                      </a:lnTo>
                      <a:lnTo>
                        <a:pt x="631" y="268"/>
                      </a:lnTo>
                      <a:lnTo>
                        <a:pt x="641" y="248"/>
                      </a:lnTo>
                      <a:lnTo>
                        <a:pt x="646" y="228"/>
                      </a:lnTo>
                      <a:lnTo>
                        <a:pt x="656" y="209"/>
                      </a:lnTo>
                      <a:lnTo>
                        <a:pt x="666" y="189"/>
                      </a:lnTo>
                      <a:lnTo>
                        <a:pt x="671" y="174"/>
                      </a:lnTo>
                      <a:lnTo>
                        <a:pt x="681" y="154"/>
                      </a:lnTo>
                      <a:lnTo>
                        <a:pt x="690" y="139"/>
                      </a:lnTo>
                      <a:lnTo>
                        <a:pt x="695" y="124"/>
                      </a:lnTo>
                      <a:lnTo>
                        <a:pt x="705" y="109"/>
                      </a:lnTo>
                      <a:lnTo>
                        <a:pt x="715" y="99"/>
                      </a:lnTo>
                      <a:lnTo>
                        <a:pt x="720" y="84"/>
                      </a:lnTo>
                      <a:lnTo>
                        <a:pt x="730" y="74"/>
                      </a:lnTo>
                      <a:lnTo>
                        <a:pt x="740" y="65"/>
                      </a:lnTo>
                      <a:lnTo>
                        <a:pt x="745" y="55"/>
                      </a:lnTo>
                      <a:lnTo>
                        <a:pt x="755" y="45"/>
                      </a:lnTo>
                      <a:lnTo>
                        <a:pt x="765" y="40"/>
                      </a:lnTo>
                      <a:lnTo>
                        <a:pt x="770" y="30"/>
                      </a:lnTo>
                      <a:lnTo>
                        <a:pt x="780" y="25"/>
                      </a:lnTo>
                      <a:lnTo>
                        <a:pt x="790" y="20"/>
                      </a:lnTo>
                      <a:lnTo>
                        <a:pt x="795" y="15"/>
                      </a:lnTo>
                      <a:lnTo>
                        <a:pt x="805" y="10"/>
                      </a:lnTo>
                      <a:lnTo>
                        <a:pt x="815" y="10"/>
                      </a:lnTo>
                      <a:lnTo>
                        <a:pt x="820" y="10"/>
                      </a:lnTo>
                      <a:lnTo>
                        <a:pt x="829" y="0"/>
                      </a:lnTo>
                      <a:lnTo>
                        <a:pt x="839" y="0"/>
                      </a:lnTo>
                      <a:lnTo>
                        <a:pt x="849" y="5"/>
                      </a:lnTo>
                      <a:lnTo>
                        <a:pt x="854" y="5"/>
                      </a:lnTo>
                      <a:lnTo>
                        <a:pt x="864" y="5"/>
                      </a:lnTo>
                      <a:lnTo>
                        <a:pt x="874" y="10"/>
                      </a:lnTo>
                      <a:lnTo>
                        <a:pt x="879" y="15"/>
                      </a:lnTo>
                      <a:lnTo>
                        <a:pt x="889" y="20"/>
                      </a:lnTo>
                      <a:lnTo>
                        <a:pt x="899" y="30"/>
                      </a:lnTo>
                      <a:lnTo>
                        <a:pt x="904" y="35"/>
                      </a:lnTo>
                      <a:lnTo>
                        <a:pt x="914" y="45"/>
                      </a:lnTo>
                      <a:lnTo>
                        <a:pt x="924" y="55"/>
                      </a:lnTo>
                      <a:lnTo>
                        <a:pt x="929" y="65"/>
                      </a:lnTo>
                      <a:lnTo>
                        <a:pt x="939" y="74"/>
                      </a:lnTo>
                      <a:lnTo>
                        <a:pt x="949" y="84"/>
                      </a:lnTo>
                      <a:lnTo>
                        <a:pt x="954" y="94"/>
                      </a:lnTo>
                      <a:lnTo>
                        <a:pt x="964" y="109"/>
                      </a:lnTo>
                      <a:lnTo>
                        <a:pt x="974" y="124"/>
                      </a:lnTo>
                      <a:lnTo>
                        <a:pt x="978" y="139"/>
                      </a:lnTo>
                      <a:lnTo>
                        <a:pt x="988" y="154"/>
                      </a:lnTo>
                      <a:lnTo>
                        <a:pt x="998" y="169"/>
                      </a:lnTo>
                      <a:lnTo>
                        <a:pt x="1003" y="184"/>
                      </a:lnTo>
                      <a:lnTo>
                        <a:pt x="1013" y="204"/>
                      </a:lnTo>
                      <a:lnTo>
                        <a:pt x="1023" y="218"/>
                      </a:lnTo>
                      <a:lnTo>
                        <a:pt x="1028" y="238"/>
                      </a:lnTo>
                      <a:lnTo>
                        <a:pt x="1038" y="258"/>
                      </a:lnTo>
                      <a:lnTo>
                        <a:pt x="1048" y="278"/>
                      </a:lnTo>
                      <a:lnTo>
                        <a:pt x="1053" y="298"/>
                      </a:lnTo>
                    </a:path>
                  </a:pathLst>
                </a:custGeom>
                <a:noFill/>
                <a:ln w="3175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76"/>
                <p:cNvSpPr>
                  <a:spLocks/>
                </p:cNvSpPr>
                <p:nvPr/>
              </p:nvSpPr>
              <p:spPr bwMode="auto">
                <a:xfrm>
                  <a:off x="4344988" y="1965325"/>
                  <a:ext cx="1679575" cy="1222375"/>
                </a:xfrm>
                <a:custGeom>
                  <a:avLst/>
                  <a:gdLst/>
                  <a:ahLst/>
                  <a:cxnLst>
                    <a:cxn ang="0">
                      <a:pos x="20" y="338"/>
                    </a:cxn>
                    <a:cxn ang="0">
                      <a:pos x="45" y="402"/>
                    </a:cxn>
                    <a:cxn ang="0">
                      <a:pos x="70" y="467"/>
                    </a:cxn>
                    <a:cxn ang="0">
                      <a:pos x="94" y="516"/>
                    </a:cxn>
                    <a:cxn ang="0">
                      <a:pos x="119" y="556"/>
                    </a:cxn>
                    <a:cxn ang="0">
                      <a:pos x="144" y="581"/>
                    </a:cxn>
                    <a:cxn ang="0">
                      <a:pos x="169" y="596"/>
                    </a:cxn>
                    <a:cxn ang="0">
                      <a:pos x="194" y="601"/>
                    </a:cxn>
                    <a:cxn ang="0">
                      <a:pos x="218" y="596"/>
                    </a:cxn>
                    <a:cxn ang="0">
                      <a:pos x="243" y="581"/>
                    </a:cxn>
                    <a:cxn ang="0">
                      <a:pos x="268" y="556"/>
                    </a:cxn>
                    <a:cxn ang="0">
                      <a:pos x="293" y="516"/>
                    </a:cxn>
                    <a:cxn ang="0">
                      <a:pos x="318" y="467"/>
                    </a:cxn>
                    <a:cxn ang="0">
                      <a:pos x="343" y="402"/>
                    </a:cxn>
                    <a:cxn ang="0">
                      <a:pos x="367" y="338"/>
                    </a:cxn>
                    <a:cxn ang="0">
                      <a:pos x="392" y="278"/>
                    </a:cxn>
                    <a:cxn ang="0">
                      <a:pos x="417" y="218"/>
                    </a:cxn>
                    <a:cxn ang="0">
                      <a:pos x="442" y="169"/>
                    </a:cxn>
                    <a:cxn ang="0">
                      <a:pos x="467" y="124"/>
                    </a:cxn>
                    <a:cxn ang="0">
                      <a:pos x="492" y="84"/>
                    </a:cxn>
                    <a:cxn ang="0">
                      <a:pos x="516" y="55"/>
                    </a:cxn>
                    <a:cxn ang="0">
                      <a:pos x="541" y="30"/>
                    </a:cxn>
                    <a:cxn ang="0">
                      <a:pos x="566" y="10"/>
                    </a:cxn>
                    <a:cxn ang="0">
                      <a:pos x="591" y="5"/>
                    </a:cxn>
                    <a:cxn ang="0">
                      <a:pos x="621" y="10"/>
                    </a:cxn>
                    <a:cxn ang="0">
                      <a:pos x="646" y="15"/>
                    </a:cxn>
                    <a:cxn ang="0">
                      <a:pos x="670" y="30"/>
                    </a:cxn>
                    <a:cxn ang="0">
                      <a:pos x="695" y="55"/>
                    </a:cxn>
                    <a:cxn ang="0">
                      <a:pos x="720" y="84"/>
                    </a:cxn>
                    <a:cxn ang="0">
                      <a:pos x="745" y="124"/>
                    </a:cxn>
                    <a:cxn ang="0">
                      <a:pos x="770" y="174"/>
                    </a:cxn>
                    <a:cxn ang="0">
                      <a:pos x="795" y="228"/>
                    </a:cxn>
                    <a:cxn ang="0">
                      <a:pos x="819" y="288"/>
                    </a:cxn>
                    <a:cxn ang="0">
                      <a:pos x="844" y="352"/>
                    </a:cxn>
                    <a:cxn ang="0">
                      <a:pos x="869" y="422"/>
                    </a:cxn>
                    <a:cxn ang="0">
                      <a:pos x="894" y="496"/>
                    </a:cxn>
                    <a:cxn ang="0">
                      <a:pos x="919" y="561"/>
                    </a:cxn>
                    <a:cxn ang="0">
                      <a:pos x="944" y="616"/>
                    </a:cxn>
                    <a:cxn ang="0">
                      <a:pos x="968" y="660"/>
                    </a:cxn>
                    <a:cxn ang="0">
                      <a:pos x="993" y="700"/>
                    </a:cxn>
                    <a:cxn ang="0">
                      <a:pos x="1018" y="730"/>
                    </a:cxn>
                    <a:cxn ang="0">
                      <a:pos x="1043" y="755"/>
                    </a:cxn>
                  </a:cxnLst>
                  <a:rect l="0" t="0" r="r" b="b"/>
                  <a:pathLst>
                    <a:path w="1058" h="770">
                      <a:moveTo>
                        <a:pt x="0" y="298"/>
                      </a:moveTo>
                      <a:lnTo>
                        <a:pt x="10" y="318"/>
                      </a:lnTo>
                      <a:lnTo>
                        <a:pt x="20" y="338"/>
                      </a:lnTo>
                      <a:lnTo>
                        <a:pt x="25" y="362"/>
                      </a:lnTo>
                      <a:lnTo>
                        <a:pt x="35" y="382"/>
                      </a:lnTo>
                      <a:lnTo>
                        <a:pt x="45" y="402"/>
                      </a:lnTo>
                      <a:lnTo>
                        <a:pt x="50" y="427"/>
                      </a:lnTo>
                      <a:lnTo>
                        <a:pt x="60" y="447"/>
                      </a:lnTo>
                      <a:lnTo>
                        <a:pt x="70" y="467"/>
                      </a:lnTo>
                      <a:lnTo>
                        <a:pt x="79" y="487"/>
                      </a:lnTo>
                      <a:lnTo>
                        <a:pt x="84" y="501"/>
                      </a:lnTo>
                      <a:lnTo>
                        <a:pt x="94" y="516"/>
                      </a:lnTo>
                      <a:lnTo>
                        <a:pt x="104" y="531"/>
                      </a:lnTo>
                      <a:lnTo>
                        <a:pt x="109" y="546"/>
                      </a:lnTo>
                      <a:lnTo>
                        <a:pt x="119" y="556"/>
                      </a:lnTo>
                      <a:lnTo>
                        <a:pt x="129" y="566"/>
                      </a:lnTo>
                      <a:lnTo>
                        <a:pt x="134" y="576"/>
                      </a:lnTo>
                      <a:lnTo>
                        <a:pt x="144" y="581"/>
                      </a:lnTo>
                      <a:lnTo>
                        <a:pt x="154" y="586"/>
                      </a:lnTo>
                      <a:lnTo>
                        <a:pt x="159" y="591"/>
                      </a:lnTo>
                      <a:lnTo>
                        <a:pt x="169" y="596"/>
                      </a:lnTo>
                      <a:lnTo>
                        <a:pt x="179" y="601"/>
                      </a:lnTo>
                      <a:lnTo>
                        <a:pt x="184" y="601"/>
                      </a:lnTo>
                      <a:lnTo>
                        <a:pt x="194" y="601"/>
                      </a:lnTo>
                      <a:lnTo>
                        <a:pt x="204" y="601"/>
                      </a:lnTo>
                      <a:lnTo>
                        <a:pt x="209" y="601"/>
                      </a:lnTo>
                      <a:lnTo>
                        <a:pt x="218" y="596"/>
                      </a:lnTo>
                      <a:lnTo>
                        <a:pt x="228" y="591"/>
                      </a:lnTo>
                      <a:lnTo>
                        <a:pt x="233" y="586"/>
                      </a:lnTo>
                      <a:lnTo>
                        <a:pt x="243" y="581"/>
                      </a:lnTo>
                      <a:lnTo>
                        <a:pt x="253" y="576"/>
                      </a:lnTo>
                      <a:lnTo>
                        <a:pt x="258" y="566"/>
                      </a:lnTo>
                      <a:lnTo>
                        <a:pt x="268" y="556"/>
                      </a:lnTo>
                      <a:lnTo>
                        <a:pt x="278" y="546"/>
                      </a:lnTo>
                      <a:lnTo>
                        <a:pt x="283" y="531"/>
                      </a:lnTo>
                      <a:lnTo>
                        <a:pt x="293" y="516"/>
                      </a:lnTo>
                      <a:lnTo>
                        <a:pt x="303" y="501"/>
                      </a:lnTo>
                      <a:lnTo>
                        <a:pt x="308" y="487"/>
                      </a:lnTo>
                      <a:lnTo>
                        <a:pt x="318" y="467"/>
                      </a:lnTo>
                      <a:lnTo>
                        <a:pt x="328" y="447"/>
                      </a:lnTo>
                      <a:lnTo>
                        <a:pt x="338" y="427"/>
                      </a:lnTo>
                      <a:lnTo>
                        <a:pt x="343" y="402"/>
                      </a:lnTo>
                      <a:lnTo>
                        <a:pt x="353" y="382"/>
                      </a:lnTo>
                      <a:lnTo>
                        <a:pt x="363" y="362"/>
                      </a:lnTo>
                      <a:lnTo>
                        <a:pt x="367" y="338"/>
                      </a:lnTo>
                      <a:lnTo>
                        <a:pt x="377" y="318"/>
                      </a:lnTo>
                      <a:lnTo>
                        <a:pt x="387" y="298"/>
                      </a:lnTo>
                      <a:lnTo>
                        <a:pt x="392" y="278"/>
                      </a:lnTo>
                      <a:lnTo>
                        <a:pt x="402" y="258"/>
                      </a:lnTo>
                      <a:lnTo>
                        <a:pt x="412" y="238"/>
                      </a:lnTo>
                      <a:lnTo>
                        <a:pt x="417" y="218"/>
                      </a:lnTo>
                      <a:lnTo>
                        <a:pt x="427" y="204"/>
                      </a:lnTo>
                      <a:lnTo>
                        <a:pt x="437" y="184"/>
                      </a:lnTo>
                      <a:lnTo>
                        <a:pt x="442" y="169"/>
                      </a:lnTo>
                      <a:lnTo>
                        <a:pt x="452" y="154"/>
                      </a:lnTo>
                      <a:lnTo>
                        <a:pt x="462" y="139"/>
                      </a:lnTo>
                      <a:lnTo>
                        <a:pt x="467" y="124"/>
                      </a:lnTo>
                      <a:lnTo>
                        <a:pt x="477" y="109"/>
                      </a:lnTo>
                      <a:lnTo>
                        <a:pt x="487" y="94"/>
                      </a:lnTo>
                      <a:lnTo>
                        <a:pt x="492" y="84"/>
                      </a:lnTo>
                      <a:lnTo>
                        <a:pt x="502" y="74"/>
                      </a:lnTo>
                      <a:lnTo>
                        <a:pt x="511" y="65"/>
                      </a:lnTo>
                      <a:lnTo>
                        <a:pt x="516" y="55"/>
                      </a:lnTo>
                      <a:lnTo>
                        <a:pt x="526" y="45"/>
                      </a:lnTo>
                      <a:lnTo>
                        <a:pt x="536" y="35"/>
                      </a:lnTo>
                      <a:lnTo>
                        <a:pt x="541" y="30"/>
                      </a:lnTo>
                      <a:lnTo>
                        <a:pt x="551" y="20"/>
                      </a:lnTo>
                      <a:lnTo>
                        <a:pt x="561" y="15"/>
                      </a:lnTo>
                      <a:lnTo>
                        <a:pt x="566" y="10"/>
                      </a:lnTo>
                      <a:lnTo>
                        <a:pt x="576" y="5"/>
                      </a:lnTo>
                      <a:lnTo>
                        <a:pt x="586" y="5"/>
                      </a:lnTo>
                      <a:lnTo>
                        <a:pt x="591" y="5"/>
                      </a:lnTo>
                      <a:lnTo>
                        <a:pt x="601" y="0"/>
                      </a:lnTo>
                      <a:lnTo>
                        <a:pt x="611" y="0"/>
                      </a:lnTo>
                      <a:lnTo>
                        <a:pt x="621" y="10"/>
                      </a:lnTo>
                      <a:lnTo>
                        <a:pt x="626" y="10"/>
                      </a:lnTo>
                      <a:lnTo>
                        <a:pt x="636" y="10"/>
                      </a:lnTo>
                      <a:lnTo>
                        <a:pt x="646" y="15"/>
                      </a:lnTo>
                      <a:lnTo>
                        <a:pt x="651" y="20"/>
                      </a:lnTo>
                      <a:lnTo>
                        <a:pt x="660" y="25"/>
                      </a:lnTo>
                      <a:lnTo>
                        <a:pt x="670" y="30"/>
                      </a:lnTo>
                      <a:lnTo>
                        <a:pt x="675" y="40"/>
                      </a:lnTo>
                      <a:lnTo>
                        <a:pt x="685" y="45"/>
                      </a:lnTo>
                      <a:lnTo>
                        <a:pt x="695" y="55"/>
                      </a:lnTo>
                      <a:lnTo>
                        <a:pt x="700" y="65"/>
                      </a:lnTo>
                      <a:lnTo>
                        <a:pt x="710" y="74"/>
                      </a:lnTo>
                      <a:lnTo>
                        <a:pt x="720" y="84"/>
                      </a:lnTo>
                      <a:lnTo>
                        <a:pt x="725" y="99"/>
                      </a:lnTo>
                      <a:lnTo>
                        <a:pt x="735" y="109"/>
                      </a:lnTo>
                      <a:lnTo>
                        <a:pt x="745" y="124"/>
                      </a:lnTo>
                      <a:lnTo>
                        <a:pt x="750" y="139"/>
                      </a:lnTo>
                      <a:lnTo>
                        <a:pt x="760" y="154"/>
                      </a:lnTo>
                      <a:lnTo>
                        <a:pt x="770" y="174"/>
                      </a:lnTo>
                      <a:lnTo>
                        <a:pt x="775" y="189"/>
                      </a:lnTo>
                      <a:lnTo>
                        <a:pt x="785" y="209"/>
                      </a:lnTo>
                      <a:lnTo>
                        <a:pt x="795" y="228"/>
                      </a:lnTo>
                      <a:lnTo>
                        <a:pt x="800" y="248"/>
                      </a:lnTo>
                      <a:lnTo>
                        <a:pt x="809" y="268"/>
                      </a:lnTo>
                      <a:lnTo>
                        <a:pt x="819" y="288"/>
                      </a:lnTo>
                      <a:lnTo>
                        <a:pt x="824" y="308"/>
                      </a:lnTo>
                      <a:lnTo>
                        <a:pt x="834" y="328"/>
                      </a:lnTo>
                      <a:lnTo>
                        <a:pt x="844" y="352"/>
                      </a:lnTo>
                      <a:lnTo>
                        <a:pt x="849" y="377"/>
                      </a:lnTo>
                      <a:lnTo>
                        <a:pt x="859" y="397"/>
                      </a:lnTo>
                      <a:lnTo>
                        <a:pt x="869" y="422"/>
                      </a:lnTo>
                      <a:lnTo>
                        <a:pt x="874" y="447"/>
                      </a:lnTo>
                      <a:lnTo>
                        <a:pt x="884" y="472"/>
                      </a:lnTo>
                      <a:lnTo>
                        <a:pt x="894" y="496"/>
                      </a:lnTo>
                      <a:lnTo>
                        <a:pt x="904" y="521"/>
                      </a:lnTo>
                      <a:lnTo>
                        <a:pt x="909" y="541"/>
                      </a:lnTo>
                      <a:lnTo>
                        <a:pt x="919" y="561"/>
                      </a:lnTo>
                      <a:lnTo>
                        <a:pt x="929" y="581"/>
                      </a:lnTo>
                      <a:lnTo>
                        <a:pt x="934" y="601"/>
                      </a:lnTo>
                      <a:lnTo>
                        <a:pt x="944" y="616"/>
                      </a:lnTo>
                      <a:lnTo>
                        <a:pt x="953" y="636"/>
                      </a:lnTo>
                      <a:lnTo>
                        <a:pt x="958" y="650"/>
                      </a:lnTo>
                      <a:lnTo>
                        <a:pt x="968" y="660"/>
                      </a:lnTo>
                      <a:lnTo>
                        <a:pt x="978" y="675"/>
                      </a:lnTo>
                      <a:lnTo>
                        <a:pt x="983" y="685"/>
                      </a:lnTo>
                      <a:lnTo>
                        <a:pt x="993" y="700"/>
                      </a:lnTo>
                      <a:lnTo>
                        <a:pt x="1003" y="710"/>
                      </a:lnTo>
                      <a:lnTo>
                        <a:pt x="1008" y="720"/>
                      </a:lnTo>
                      <a:lnTo>
                        <a:pt x="1018" y="730"/>
                      </a:lnTo>
                      <a:lnTo>
                        <a:pt x="1028" y="740"/>
                      </a:lnTo>
                      <a:lnTo>
                        <a:pt x="1033" y="745"/>
                      </a:lnTo>
                      <a:lnTo>
                        <a:pt x="1043" y="755"/>
                      </a:lnTo>
                      <a:lnTo>
                        <a:pt x="1053" y="765"/>
                      </a:lnTo>
                      <a:lnTo>
                        <a:pt x="1058" y="770"/>
                      </a:lnTo>
                    </a:path>
                  </a:pathLst>
                </a:custGeom>
                <a:noFill/>
                <a:ln w="3175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77"/>
                <p:cNvSpPr>
                  <a:spLocks/>
                </p:cNvSpPr>
                <p:nvPr/>
              </p:nvSpPr>
              <p:spPr bwMode="auto">
                <a:xfrm>
                  <a:off x="6024563" y="3187700"/>
                  <a:ext cx="614363" cy="157163"/>
                </a:xfrm>
                <a:custGeom>
                  <a:avLst/>
                  <a:gdLst/>
                  <a:ahLst/>
                  <a:cxnLst>
                    <a:cxn ang="0">
                      <a:pos x="0" y="0"/>
                    </a:cxn>
                    <a:cxn ang="0">
                      <a:pos x="10" y="5"/>
                    </a:cxn>
                    <a:cxn ang="0">
                      <a:pos x="20" y="14"/>
                    </a:cxn>
                    <a:cxn ang="0">
                      <a:pos x="25" y="19"/>
                    </a:cxn>
                    <a:cxn ang="0">
                      <a:pos x="35" y="24"/>
                    </a:cxn>
                    <a:cxn ang="0">
                      <a:pos x="44" y="29"/>
                    </a:cxn>
                    <a:cxn ang="0">
                      <a:pos x="49" y="34"/>
                    </a:cxn>
                    <a:cxn ang="0">
                      <a:pos x="59" y="39"/>
                    </a:cxn>
                    <a:cxn ang="0">
                      <a:pos x="69" y="39"/>
                    </a:cxn>
                    <a:cxn ang="0">
                      <a:pos x="74" y="44"/>
                    </a:cxn>
                    <a:cxn ang="0">
                      <a:pos x="84" y="49"/>
                    </a:cxn>
                    <a:cxn ang="0">
                      <a:pos x="94" y="54"/>
                    </a:cxn>
                    <a:cxn ang="0">
                      <a:pos x="99" y="54"/>
                    </a:cxn>
                    <a:cxn ang="0">
                      <a:pos x="109" y="59"/>
                    </a:cxn>
                    <a:cxn ang="0">
                      <a:pos x="119" y="64"/>
                    </a:cxn>
                    <a:cxn ang="0">
                      <a:pos x="129" y="64"/>
                    </a:cxn>
                    <a:cxn ang="0">
                      <a:pos x="134" y="69"/>
                    </a:cxn>
                    <a:cxn ang="0">
                      <a:pos x="144" y="69"/>
                    </a:cxn>
                    <a:cxn ang="0">
                      <a:pos x="154" y="74"/>
                    </a:cxn>
                    <a:cxn ang="0">
                      <a:pos x="159" y="74"/>
                    </a:cxn>
                    <a:cxn ang="0">
                      <a:pos x="169" y="74"/>
                    </a:cxn>
                    <a:cxn ang="0">
                      <a:pos x="179" y="79"/>
                    </a:cxn>
                    <a:cxn ang="0">
                      <a:pos x="184" y="79"/>
                    </a:cxn>
                    <a:cxn ang="0">
                      <a:pos x="193" y="79"/>
                    </a:cxn>
                    <a:cxn ang="0">
                      <a:pos x="203" y="84"/>
                    </a:cxn>
                    <a:cxn ang="0">
                      <a:pos x="208" y="84"/>
                    </a:cxn>
                    <a:cxn ang="0">
                      <a:pos x="218" y="84"/>
                    </a:cxn>
                    <a:cxn ang="0">
                      <a:pos x="228" y="89"/>
                    </a:cxn>
                    <a:cxn ang="0">
                      <a:pos x="233" y="89"/>
                    </a:cxn>
                    <a:cxn ang="0">
                      <a:pos x="243" y="89"/>
                    </a:cxn>
                    <a:cxn ang="0">
                      <a:pos x="253" y="89"/>
                    </a:cxn>
                    <a:cxn ang="0">
                      <a:pos x="258" y="89"/>
                    </a:cxn>
                    <a:cxn ang="0">
                      <a:pos x="268" y="94"/>
                    </a:cxn>
                    <a:cxn ang="0">
                      <a:pos x="278" y="94"/>
                    </a:cxn>
                    <a:cxn ang="0">
                      <a:pos x="283" y="94"/>
                    </a:cxn>
                    <a:cxn ang="0">
                      <a:pos x="293" y="94"/>
                    </a:cxn>
                    <a:cxn ang="0">
                      <a:pos x="303" y="94"/>
                    </a:cxn>
                    <a:cxn ang="0">
                      <a:pos x="308" y="94"/>
                    </a:cxn>
                    <a:cxn ang="0">
                      <a:pos x="318" y="99"/>
                    </a:cxn>
                    <a:cxn ang="0">
                      <a:pos x="328" y="99"/>
                    </a:cxn>
                    <a:cxn ang="0">
                      <a:pos x="332" y="99"/>
                    </a:cxn>
                    <a:cxn ang="0">
                      <a:pos x="342" y="99"/>
                    </a:cxn>
                    <a:cxn ang="0">
                      <a:pos x="352" y="99"/>
                    </a:cxn>
                    <a:cxn ang="0">
                      <a:pos x="357" y="99"/>
                    </a:cxn>
                    <a:cxn ang="0">
                      <a:pos x="367" y="99"/>
                    </a:cxn>
                    <a:cxn ang="0">
                      <a:pos x="377" y="99"/>
                    </a:cxn>
                    <a:cxn ang="0">
                      <a:pos x="387" y="99"/>
                    </a:cxn>
                  </a:cxnLst>
                  <a:rect l="0" t="0" r="r" b="b"/>
                  <a:pathLst>
                    <a:path w="387" h="99">
                      <a:moveTo>
                        <a:pt x="0" y="0"/>
                      </a:moveTo>
                      <a:lnTo>
                        <a:pt x="10" y="5"/>
                      </a:lnTo>
                      <a:lnTo>
                        <a:pt x="20" y="14"/>
                      </a:lnTo>
                      <a:lnTo>
                        <a:pt x="25" y="19"/>
                      </a:lnTo>
                      <a:lnTo>
                        <a:pt x="35" y="24"/>
                      </a:lnTo>
                      <a:lnTo>
                        <a:pt x="44" y="29"/>
                      </a:lnTo>
                      <a:lnTo>
                        <a:pt x="49" y="34"/>
                      </a:lnTo>
                      <a:lnTo>
                        <a:pt x="59" y="39"/>
                      </a:lnTo>
                      <a:lnTo>
                        <a:pt x="69" y="39"/>
                      </a:lnTo>
                      <a:lnTo>
                        <a:pt x="74" y="44"/>
                      </a:lnTo>
                      <a:lnTo>
                        <a:pt x="84" y="49"/>
                      </a:lnTo>
                      <a:lnTo>
                        <a:pt x="94" y="54"/>
                      </a:lnTo>
                      <a:lnTo>
                        <a:pt x="99" y="54"/>
                      </a:lnTo>
                      <a:lnTo>
                        <a:pt x="109" y="59"/>
                      </a:lnTo>
                      <a:lnTo>
                        <a:pt x="119" y="64"/>
                      </a:lnTo>
                      <a:lnTo>
                        <a:pt x="129" y="64"/>
                      </a:lnTo>
                      <a:lnTo>
                        <a:pt x="134" y="69"/>
                      </a:lnTo>
                      <a:lnTo>
                        <a:pt x="144" y="69"/>
                      </a:lnTo>
                      <a:lnTo>
                        <a:pt x="154" y="74"/>
                      </a:lnTo>
                      <a:lnTo>
                        <a:pt x="159" y="74"/>
                      </a:lnTo>
                      <a:lnTo>
                        <a:pt x="169" y="74"/>
                      </a:lnTo>
                      <a:lnTo>
                        <a:pt x="179" y="79"/>
                      </a:lnTo>
                      <a:lnTo>
                        <a:pt x="184" y="79"/>
                      </a:lnTo>
                      <a:lnTo>
                        <a:pt x="193" y="79"/>
                      </a:lnTo>
                      <a:lnTo>
                        <a:pt x="203" y="84"/>
                      </a:lnTo>
                      <a:lnTo>
                        <a:pt x="208" y="84"/>
                      </a:lnTo>
                      <a:lnTo>
                        <a:pt x="218" y="84"/>
                      </a:lnTo>
                      <a:lnTo>
                        <a:pt x="228" y="89"/>
                      </a:lnTo>
                      <a:lnTo>
                        <a:pt x="233" y="89"/>
                      </a:lnTo>
                      <a:lnTo>
                        <a:pt x="243" y="89"/>
                      </a:lnTo>
                      <a:lnTo>
                        <a:pt x="253" y="89"/>
                      </a:lnTo>
                      <a:lnTo>
                        <a:pt x="258" y="89"/>
                      </a:lnTo>
                      <a:lnTo>
                        <a:pt x="268" y="94"/>
                      </a:lnTo>
                      <a:lnTo>
                        <a:pt x="278" y="94"/>
                      </a:lnTo>
                      <a:lnTo>
                        <a:pt x="283" y="94"/>
                      </a:lnTo>
                      <a:lnTo>
                        <a:pt x="293" y="94"/>
                      </a:lnTo>
                      <a:lnTo>
                        <a:pt x="303" y="94"/>
                      </a:lnTo>
                      <a:lnTo>
                        <a:pt x="308" y="94"/>
                      </a:lnTo>
                      <a:lnTo>
                        <a:pt x="318" y="99"/>
                      </a:lnTo>
                      <a:lnTo>
                        <a:pt x="328" y="99"/>
                      </a:lnTo>
                      <a:lnTo>
                        <a:pt x="332" y="99"/>
                      </a:lnTo>
                      <a:lnTo>
                        <a:pt x="342" y="99"/>
                      </a:lnTo>
                      <a:lnTo>
                        <a:pt x="352" y="99"/>
                      </a:lnTo>
                      <a:lnTo>
                        <a:pt x="357" y="99"/>
                      </a:lnTo>
                      <a:lnTo>
                        <a:pt x="367" y="99"/>
                      </a:lnTo>
                      <a:lnTo>
                        <a:pt x="377" y="99"/>
                      </a:lnTo>
                      <a:lnTo>
                        <a:pt x="387" y="99"/>
                      </a:lnTo>
                    </a:path>
                  </a:pathLst>
                </a:custGeom>
                <a:noFill/>
                <a:ln w="3175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126" name="Straight Arrow Connector 125"/>
              <p:cNvCxnSpPr/>
              <p:nvPr/>
            </p:nvCxnSpPr>
            <p:spPr bwMode="auto">
              <a:xfrm flipV="1">
                <a:off x="1314398" y="4741206"/>
                <a:ext cx="672325" cy="12648"/>
              </a:xfrm>
              <a:prstGeom prst="straightConnector1">
                <a:avLst/>
              </a:prstGeom>
              <a:solidFill>
                <a:schemeClr val="accent1"/>
              </a:solidFill>
              <a:ln w="34925" cap="flat" cmpd="sng" algn="ctr">
                <a:solidFill>
                  <a:srgbClr val="C00000"/>
                </a:solidFill>
                <a:prstDash val="solid"/>
                <a:round/>
                <a:headEnd type="none" w="med" len="med"/>
                <a:tailEnd type="triangle"/>
              </a:ln>
              <a:effectLst/>
            </p:spPr>
          </p:cxnSp>
          <p:sp>
            <p:nvSpPr>
              <p:cNvPr id="127" name="TextBox 126"/>
              <p:cNvSpPr txBox="1"/>
              <p:nvPr/>
            </p:nvSpPr>
            <p:spPr>
              <a:xfrm>
                <a:off x="1173776" y="4373990"/>
                <a:ext cx="407484" cy="399114"/>
              </a:xfrm>
              <a:prstGeom prst="rect">
                <a:avLst/>
              </a:prstGeom>
              <a:noFill/>
            </p:spPr>
            <p:txBody>
              <a:bodyPr wrap="none" rtlCol="0">
                <a:spAutoFit/>
              </a:bodyPr>
              <a:lstStyle/>
              <a:p>
                <a:r>
                  <a:rPr lang="el-GR" dirty="0" smtClean="0"/>
                  <a:t>β</a:t>
                </a:r>
                <a:r>
                  <a:rPr lang="en-US" baseline="-25000" dirty="0" smtClean="0"/>
                  <a:t>+</a:t>
                </a:r>
                <a:endParaRPr lang="en-US" dirty="0"/>
              </a:p>
            </p:txBody>
          </p:sp>
          <p:grpSp>
            <p:nvGrpSpPr>
              <p:cNvPr id="148" name="Group 147"/>
              <p:cNvGrpSpPr/>
              <p:nvPr/>
            </p:nvGrpSpPr>
            <p:grpSpPr>
              <a:xfrm rot="16200000" flipH="1" flipV="1">
                <a:off x="1417441" y="5227346"/>
                <a:ext cx="1320679" cy="418522"/>
                <a:chOff x="2673351" y="1981200"/>
                <a:chExt cx="3965575" cy="2751138"/>
              </a:xfrm>
            </p:grpSpPr>
            <p:sp>
              <p:nvSpPr>
                <p:cNvPr id="151" name="Freeform 78"/>
                <p:cNvSpPr>
                  <a:spLocks/>
                </p:cNvSpPr>
                <p:nvPr/>
              </p:nvSpPr>
              <p:spPr bwMode="auto">
                <a:xfrm>
                  <a:off x="2673351" y="1981200"/>
                  <a:ext cx="1671638" cy="1363663"/>
                </a:xfrm>
                <a:custGeom>
                  <a:avLst/>
                  <a:gdLst/>
                  <a:ahLst/>
                  <a:cxnLst>
                    <a:cxn ang="0">
                      <a:pos x="15" y="859"/>
                    </a:cxn>
                    <a:cxn ang="0">
                      <a:pos x="40" y="859"/>
                    </a:cxn>
                    <a:cxn ang="0">
                      <a:pos x="65" y="859"/>
                    </a:cxn>
                    <a:cxn ang="0">
                      <a:pos x="90" y="854"/>
                    </a:cxn>
                    <a:cxn ang="0">
                      <a:pos x="114" y="854"/>
                    </a:cxn>
                    <a:cxn ang="0">
                      <a:pos x="139" y="849"/>
                    </a:cxn>
                    <a:cxn ang="0">
                      <a:pos x="164" y="844"/>
                    </a:cxn>
                    <a:cxn ang="0">
                      <a:pos x="189" y="839"/>
                    </a:cxn>
                    <a:cxn ang="0">
                      <a:pos x="214" y="834"/>
                    </a:cxn>
                    <a:cxn ang="0">
                      <a:pos x="239" y="829"/>
                    </a:cxn>
                    <a:cxn ang="0">
                      <a:pos x="263" y="824"/>
                    </a:cxn>
                    <a:cxn ang="0">
                      <a:pos x="288" y="814"/>
                    </a:cxn>
                    <a:cxn ang="0">
                      <a:pos x="313" y="799"/>
                    </a:cxn>
                    <a:cxn ang="0">
                      <a:pos x="338" y="789"/>
                    </a:cxn>
                    <a:cxn ang="0">
                      <a:pos x="363" y="774"/>
                    </a:cxn>
                    <a:cxn ang="0">
                      <a:pos x="388" y="755"/>
                    </a:cxn>
                    <a:cxn ang="0">
                      <a:pos x="412" y="730"/>
                    </a:cxn>
                    <a:cxn ang="0">
                      <a:pos x="437" y="700"/>
                    </a:cxn>
                    <a:cxn ang="0">
                      <a:pos x="462" y="665"/>
                    </a:cxn>
                    <a:cxn ang="0">
                      <a:pos x="487" y="626"/>
                    </a:cxn>
                    <a:cxn ang="0">
                      <a:pos x="512" y="571"/>
                    </a:cxn>
                    <a:cxn ang="0">
                      <a:pos x="536" y="511"/>
                    </a:cxn>
                    <a:cxn ang="0">
                      <a:pos x="566" y="437"/>
                    </a:cxn>
                    <a:cxn ang="0">
                      <a:pos x="591" y="367"/>
                    </a:cxn>
                    <a:cxn ang="0">
                      <a:pos x="616" y="298"/>
                    </a:cxn>
                    <a:cxn ang="0">
                      <a:pos x="641" y="238"/>
                    </a:cxn>
                    <a:cxn ang="0">
                      <a:pos x="666" y="179"/>
                    </a:cxn>
                    <a:cxn ang="0">
                      <a:pos x="690" y="129"/>
                    </a:cxn>
                    <a:cxn ang="0">
                      <a:pos x="715" y="89"/>
                    </a:cxn>
                    <a:cxn ang="0">
                      <a:pos x="740" y="55"/>
                    </a:cxn>
                    <a:cxn ang="0">
                      <a:pos x="765" y="30"/>
                    </a:cxn>
                    <a:cxn ang="0">
                      <a:pos x="790" y="10"/>
                    </a:cxn>
                    <a:cxn ang="0">
                      <a:pos x="815" y="0"/>
                    </a:cxn>
                    <a:cxn ang="0">
                      <a:pos x="839" y="5"/>
                    </a:cxn>
                    <a:cxn ang="0">
                      <a:pos x="864" y="15"/>
                    </a:cxn>
                    <a:cxn ang="0">
                      <a:pos x="889" y="30"/>
                    </a:cxn>
                    <a:cxn ang="0">
                      <a:pos x="914" y="55"/>
                    </a:cxn>
                    <a:cxn ang="0">
                      <a:pos x="939" y="89"/>
                    </a:cxn>
                    <a:cxn ang="0">
                      <a:pos x="964" y="134"/>
                    </a:cxn>
                    <a:cxn ang="0">
                      <a:pos x="988" y="184"/>
                    </a:cxn>
                    <a:cxn ang="0">
                      <a:pos x="1013" y="238"/>
                    </a:cxn>
                    <a:cxn ang="0">
                      <a:pos x="1038" y="303"/>
                    </a:cxn>
                  </a:cxnLst>
                  <a:rect l="0" t="0" r="r" b="b"/>
                  <a:pathLst>
                    <a:path w="1053" h="859">
                      <a:moveTo>
                        <a:pt x="0" y="859"/>
                      </a:moveTo>
                      <a:lnTo>
                        <a:pt x="5" y="859"/>
                      </a:lnTo>
                      <a:lnTo>
                        <a:pt x="15" y="859"/>
                      </a:lnTo>
                      <a:lnTo>
                        <a:pt x="25" y="859"/>
                      </a:lnTo>
                      <a:lnTo>
                        <a:pt x="30" y="859"/>
                      </a:lnTo>
                      <a:lnTo>
                        <a:pt x="40" y="859"/>
                      </a:lnTo>
                      <a:lnTo>
                        <a:pt x="50" y="859"/>
                      </a:lnTo>
                      <a:lnTo>
                        <a:pt x="55" y="859"/>
                      </a:lnTo>
                      <a:lnTo>
                        <a:pt x="65" y="859"/>
                      </a:lnTo>
                      <a:lnTo>
                        <a:pt x="75" y="854"/>
                      </a:lnTo>
                      <a:lnTo>
                        <a:pt x="80" y="854"/>
                      </a:lnTo>
                      <a:lnTo>
                        <a:pt x="90" y="854"/>
                      </a:lnTo>
                      <a:lnTo>
                        <a:pt x="99" y="854"/>
                      </a:lnTo>
                      <a:lnTo>
                        <a:pt x="104" y="854"/>
                      </a:lnTo>
                      <a:lnTo>
                        <a:pt x="114" y="854"/>
                      </a:lnTo>
                      <a:lnTo>
                        <a:pt x="124" y="849"/>
                      </a:lnTo>
                      <a:lnTo>
                        <a:pt x="129" y="849"/>
                      </a:lnTo>
                      <a:lnTo>
                        <a:pt x="139" y="849"/>
                      </a:lnTo>
                      <a:lnTo>
                        <a:pt x="149" y="849"/>
                      </a:lnTo>
                      <a:lnTo>
                        <a:pt x="154" y="849"/>
                      </a:lnTo>
                      <a:lnTo>
                        <a:pt x="164" y="844"/>
                      </a:lnTo>
                      <a:lnTo>
                        <a:pt x="174" y="844"/>
                      </a:lnTo>
                      <a:lnTo>
                        <a:pt x="179" y="844"/>
                      </a:lnTo>
                      <a:lnTo>
                        <a:pt x="189" y="839"/>
                      </a:lnTo>
                      <a:lnTo>
                        <a:pt x="199" y="839"/>
                      </a:lnTo>
                      <a:lnTo>
                        <a:pt x="204" y="839"/>
                      </a:lnTo>
                      <a:lnTo>
                        <a:pt x="214" y="834"/>
                      </a:lnTo>
                      <a:lnTo>
                        <a:pt x="224" y="834"/>
                      </a:lnTo>
                      <a:lnTo>
                        <a:pt x="229" y="834"/>
                      </a:lnTo>
                      <a:lnTo>
                        <a:pt x="239" y="829"/>
                      </a:lnTo>
                      <a:lnTo>
                        <a:pt x="248" y="829"/>
                      </a:lnTo>
                      <a:lnTo>
                        <a:pt x="253" y="824"/>
                      </a:lnTo>
                      <a:lnTo>
                        <a:pt x="263" y="824"/>
                      </a:lnTo>
                      <a:lnTo>
                        <a:pt x="273" y="819"/>
                      </a:lnTo>
                      <a:lnTo>
                        <a:pt x="283" y="814"/>
                      </a:lnTo>
                      <a:lnTo>
                        <a:pt x="288" y="814"/>
                      </a:lnTo>
                      <a:lnTo>
                        <a:pt x="298" y="809"/>
                      </a:lnTo>
                      <a:lnTo>
                        <a:pt x="308" y="804"/>
                      </a:lnTo>
                      <a:lnTo>
                        <a:pt x="313" y="799"/>
                      </a:lnTo>
                      <a:lnTo>
                        <a:pt x="323" y="799"/>
                      </a:lnTo>
                      <a:lnTo>
                        <a:pt x="333" y="794"/>
                      </a:lnTo>
                      <a:lnTo>
                        <a:pt x="338" y="789"/>
                      </a:lnTo>
                      <a:lnTo>
                        <a:pt x="348" y="784"/>
                      </a:lnTo>
                      <a:lnTo>
                        <a:pt x="358" y="779"/>
                      </a:lnTo>
                      <a:lnTo>
                        <a:pt x="363" y="774"/>
                      </a:lnTo>
                      <a:lnTo>
                        <a:pt x="373" y="765"/>
                      </a:lnTo>
                      <a:lnTo>
                        <a:pt x="383" y="760"/>
                      </a:lnTo>
                      <a:lnTo>
                        <a:pt x="388" y="755"/>
                      </a:lnTo>
                      <a:lnTo>
                        <a:pt x="397" y="745"/>
                      </a:lnTo>
                      <a:lnTo>
                        <a:pt x="407" y="735"/>
                      </a:lnTo>
                      <a:lnTo>
                        <a:pt x="412" y="730"/>
                      </a:lnTo>
                      <a:lnTo>
                        <a:pt x="422" y="720"/>
                      </a:lnTo>
                      <a:lnTo>
                        <a:pt x="432" y="710"/>
                      </a:lnTo>
                      <a:lnTo>
                        <a:pt x="437" y="700"/>
                      </a:lnTo>
                      <a:lnTo>
                        <a:pt x="447" y="690"/>
                      </a:lnTo>
                      <a:lnTo>
                        <a:pt x="457" y="675"/>
                      </a:lnTo>
                      <a:lnTo>
                        <a:pt x="462" y="665"/>
                      </a:lnTo>
                      <a:lnTo>
                        <a:pt x="472" y="650"/>
                      </a:lnTo>
                      <a:lnTo>
                        <a:pt x="482" y="640"/>
                      </a:lnTo>
                      <a:lnTo>
                        <a:pt x="487" y="626"/>
                      </a:lnTo>
                      <a:lnTo>
                        <a:pt x="497" y="606"/>
                      </a:lnTo>
                      <a:lnTo>
                        <a:pt x="507" y="591"/>
                      </a:lnTo>
                      <a:lnTo>
                        <a:pt x="512" y="571"/>
                      </a:lnTo>
                      <a:lnTo>
                        <a:pt x="522" y="551"/>
                      </a:lnTo>
                      <a:lnTo>
                        <a:pt x="532" y="531"/>
                      </a:lnTo>
                      <a:lnTo>
                        <a:pt x="536" y="511"/>
                      </a:lnTo>
                      <a:lnTo>
                        <a:pt x="546" y="486"/>
                      </a:lnTo>
                      <a:lnTo>
                        <a:pt x="556" y="462"/>
                      </a:lnTo>
                      <a:lnTo>
                        <a:pt x="566" y="437"/>
                      </a:lnTo>
                      <a:lnTo>
                        <a:pt x="571" y="412"/>
                      </a:lnTo>
                      <a:lnTo>
                        <a:pt x="581" y="387"/>
                      </a:lnTo>
                      <a:lnTo>
                        <a:pt x="591" y="367"/>
                      </a:lnTo>
                      <a:lnTo>
                        <a:pt x="596" y="342"/>
                      </a:lnTo>
                      <a:lnTo>
                        <a:pt x="606" y="318"/>
                      </a:lnTo>
                      <a:lnTo>
                        <a:pt x="616" y="298"/>
                      </a:lnTo>
                      <a:lnTo>
                        <a:pt x="621" y="278"/>
                      </a:lnTo>
                      <a:lnTo>
                        <a:pt x="631" y="258"/>
                      </a:lnTo>
                      <a:lnTo>
                        <a:pt x="641" y="238"/>
                      </a:lnTo>
                      <a:lnTo>
                        <a:pt x="646" y="218"/>
                      </a:lnTo>
                      <a:lnTo>
                        <a:pt x="656" y="199"/>
                      </a:lnTo>
                      <a:lnTo>
                        <a:pt x="666" y="179"/>
                      </a:lnTo>
                      <a:lnTo>
                        <a:pt x="671" y="164"/>
                      </a:lnTo>
                      <a:lnTo>
                        <a:pt x="681" y="144"/>
                      </a:lnTo>
                      <a:lnTo>
                        <a:pt x="690" y="129"/>
                      </a:lnTo>
                      <a:lnTo>
                        <a:pt x="695" y="114"/>
                      </a:lnTo>
                      <a:lnTo>
                        <a:pt x="705" y="99"/>
                      </a:lnTo>
                      <a:lnTo>
                        <a:pt x="715" y="89"/>
                      </a:lnTo>
                      <a:lnTo>
                        <a:pt x="720" y="74"/>
                      </a:lnTo>
                      <a:lnTo>
                        <a:pt x="730" y="64"/>
                      </a:lnTo>
                      <a:lnTo>
                        <a:pt x="740" y="55"/>
                      </a:lnTo>
                      <a:lnTo>
                        <a:pt x="745" y="45"/>
                      </a:lnTo>
                      <a:lnTo>
                        <a:pt x="755" y="35"/>
                      </a:lnTo>
                      <a:lnTo>
                        <a:pt x="765" y="30"/>
                      </a:lnTo>
                      <a:lnTo>
                        <a:pt x="770" y="20"/>
                      </a:lnTo>
                      <a:lnTo>
                        <a:pt x="780" y="15"/>
                      </a:lnTo>
                      <a:lnTo>
                        <a:pt x="790" y="10"/>
                      </a:lnTo>
                      <a:lnTo>
                        <a:pt x="795" y="5"/>
                      </a:lnTo>
                      <a:lnTo>
                        <a:pt x="805" y="0"/>
                      </a:lnTo>
                      <a:lnTo>
                        <a:pt x="815" y="0"/>
                      </a:lnTo>
                      <a:lnTo>
                        <a:pt x="820" y="0"/>
                      </a:lnTo>
                      <a:lnTo>
                        <a:pt x="829" y="5"/>
                      </a:lnTo>
                      <a:lnTo>
                        <a:pt x="839" y="5"/>
                      </a:lnTo>
                      <a:lnTo>
                        <a:pt x="849" y="5"/>
                      </a:lnTo>
                      <a:lnTo>
                        <a:pt x="854" y="10"/>
                      </a:lnTo>
                      <a:lnTo>
                        <a:pt x="864" y="15"/>
                      </a:lnTo>
                      <a:lnTo>
                        <a:pt x="874" y="15"/>
                      </a:lnTo>
                      <a:lnTo>
                        <a:pt x="879" y="25"/>
                      </a:lnTo>
                      <a:lnTo>
                        <a:pt x="889" y="30"/>
                      </a:lnTo>
                      <a:lnTo>
                        <a:pt x="899" y="40"/>
                      </a:lnTo>
                      <a:lnTo>
                        <a:pt x="904" y="45"/>
                      </a:lnTo>
                      <a:lnTo>
                        <a:pt x="914" y="55"/>
                      </a:lnTo>
                      <a:lnTo>
                        <a:pt x="924" y="64"/>
                      </a:lnTo>
                      <a:lnTo>
                        <a:pt x="929" y="79"/>
                      </a:lnTo>
                      <a:lnTo>
                        <a:pt x="939" y="89"/>
                      </a:lnTo>
                      <a:lnTo>
                        <a:pt x="949" y="104"/>
                      </a:lnTo>
                      <a:lnTo>
                        <a:pt x="954" y="119"/>
                      </a:lnTo>
                      <a:lnTo>
                        <a:pt x="964" y="134"/>
                      </a:lnTo>
                      <a:lnTo>
                        <a:pt x="974" y="149"/>
                      </a:lnTo>
                      <a:lnTo>
                        <a:pt x="978" y="164"/>
                      </a:lnTo>
                      <a:lnTo>
                        <a:pt x="988" y="184"/>
                      </a:lnTo>
                      <a:lnTo>
                        <a:pt x="998" y="199"/>
                      </a:lnTo>
                      <a:lnTo>
                        <a:pt x="1003" y="218"/>
                      </a:lnTo>
                      <a:lnTo>
                        <a:pt x="1013" y="238"/>
                      </a:lnTo>
                      <a:lnTo>
                        <a:pt x="1023" y="263"/>
                      </a:lnTo>
                      <a:lnTo>
                        <a:pt x="1028" y="283"/>
                      </a:lnTo>
                      <a:lnTo>
                        <a:pt x="1038" y="303"/>
                      </a:lnTo>
                      <a:lnTo>
                        <a:pt x="1048" y="328"/>
                      </a:lnTo>
                      <a:lnTo>
                        <a:pt x="1053" y="352"/>
                      </a:lnTo>
                    </a:path>
                  </a:pathLst>
                </a:custGeom>
                <a:noFill/>
                <a:ln w="31750">
                  <a:solidFill>
                    <a:srgbClr val="0033CC"/>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79"/>
                <p:cNvSpPr>
                  <a:spLocks/>
                </p:cNvSpPr>
                <p:nvPr/>
              </p:nvSpPr>
              <p:spPr bwMode="auto">
                <a:xfrm>
                  <a:off x="4344988" y="2540000"/>
                  <a:ext cx="1679575" cy="2192338"/>
                </a:xfrm>
                <a:custGeom>
                  <a:avLst/>
                  <a:gdLst/>
                  <a:ahLst/>
                  <a:cxnLst>
                    <a:cxn ang="0">
                      <a:pos x="20" y="50"/>
                    </a:cxn>
                    <a:cxn ang="0">
                      <a:pos x="45" y="130"/>
                    </a:cxn>
                    <a:cxn ang="0">
                      <a:pos x="70" y="214"/>
                    </a:cxn>
                    <a:cxn ang="0">
                      <a:pos x="94" y="283"/>
                    </a:cxn>
                    <a:cxn ang="0">
                      <a:pos x="119" y="348"/>
                    </a:cxn>
                    <a:cxn ang="0">
                      <a:pos x="144" y="408"/>
                    </a:cxn>
                    <a:cxn ang="0">
                      <a:pos x="169" y="462"/>
                    </a:cxn>
                    <a:cxn ang="0">
                      <a:pos x="194" y="512"/>
                    </a:cxn>
                    <a:cxn ang="0">
                      <a:pos x="218" y="566"/>
                    </a:cxn>
                    <a:cxn ang="0">
                      <a:pos x="243" y="621"/>
                    </a:cxn>
                    <a:cxn ang="0">
                      <a:pos x="268" y="681"/>
                    </a:cxn>
                    <a:cxn ang="0">
                      <a:pos x="293" y="745"/>
                    </a:cxn>
                    <a:cxn ang="0">
                      <a:pos x="318" y="815"/>
                    </a:cxn>
                    <a:cxn ang="0">
                      <a:pos x="343" y="899"/>
                    </a:cxn>
                    <a:cxn ang="0">
                      <a:pos x="367" y="979"/>
                    </a:cxn>
                    <a:cxn ang="0">
                      <a:pos x="392" y="1053"/>
                    </a:cxn>
                    <a:cxn ang="0">
                      <a:pos x="417" y="1118"/>
                    </a:cxn>
                    <a:cxn ang="0">
                      <a:pos x="442" y="1182"/>
                    </a:cxn>
                    <a:cxn ang="0">
                      <a:pos x="467" y="1232"/>
                    </a:cxn>
                    <a:cxn ang="0">
                      <a:pos x="492" y="1276"/>
                    </a:cxn>
                    <a:cxn ang="0">
                      <a:pos x="516" y="1316"/>
                    </a:cxn>
                    <a:cxn ang="0">
                      <a:pos x="541" y="1341"/>
                    </a:cxn>
                    <a:cxn ang="0">
                      <a:pos x="566" y="1366"/>
                    </a:cxn>
                    <a:cxn ang="0">
                      <a:pos x="591" y="1376"/>
                    </a:cxn>
                    <a:cxn ang="0">
                      <a:pos x="621" y="1381"/>
                    </a:cxn>
                    <a:cxn ang="0">
                      <a:pos x="646" y="1376"/>
                    </a:cxn>
                    <a:cxn ang="0">
                      <a:pos x="670" y="1361"/>
                    </a:cxn>
                    <a:cxn ang="0">
                      <a:pos x="695" y="1336"/>
                    </a:cxn>
                    <a:cxn ang="0">
                      <a:pos x="720" y="1306"/>
                    </a:cxn>
                    <a:cxn ang="0">
                      <a:pos x="745" y="1267"/>
                    </a:cxn>
                    <a:cxn ang="0">
                      <a:pos x="770" y="1217"/>
                    </a:cxn>
                    <a:cxn ang="0">
                      <a:pos x="795" y="1162"/>
                    </a:cxn>
                    <a:cxn ang="0">
                      <a:pos x="819" y="1103"/>
                    </a:cxn>
                    <a:cxn ang="0">
                      <a:pos x="844" y="1038"/>
                    </a:cxn>
                    <a:cxn ang="0">
                      <a:pos x="869" y="969"/>
                    </a:cxn>
                    <a:cxn ang="0">
                      <a:pos x="894" y="894"/>
                    </a:cxn>
                    <a:cxn ang="0">
                      <a:pos x="919" y="830"/>
                    </a:cxn>
                    <a:cxn ang="0">
                      <a:pos x="944" y="775"/>
                    </a:cxn>
                    <a:cxn ang="0">
                      <a:pos x="968" y="730"/>
                    </a:cxn>
                    <a:cxn ang="0">
                      <a:pos x="993" y="691"/>
                    </a:cxn>
                    <a:cxn ang="0">
                      <a:pos x="1018" y="661"/>
                    </a:cxn>
                    <a:cxn ang="0">
                      <a:pos x="1043" y="636"/>
                    </a:cxn>
                  </a:cxnLst>
                  <a:rect l="0" t="0" r="r" b="b"/>
                  <a:pathLst>
                    <a:path w="1058" h="1381">
                      <a:moveTo>
                        <a:pt x="0" y="0"/>
                      </a:moveTo>
                      <a:lnTo>
                        <a:pt x="10" y="25"/>
                      </a:lnTo>
                      <a:lnTo>
                        <a:pt x="20" y="50"/>
                      </a:lnTo>
                      <a:lnTo>
                        <a:pt x="25" y="75"/>
                      </a:lnTo>
                      <a:lnTo>
                        <a:pt x="35" y="105"/>
                      </a:lnTo>
                      <a:lnTo>
                        <a:pt x="45" y="130"/>
                      </a:lnTo>
                      <a:lnTo>
                        <a:pt x="50" y="159"/>
                      </a:lnTo>
                      <a:lnTo>
                        <a:pt x="60" y="184"/>
                      </a:lnTo>
                      <a:lnTo>
                        <a:pt x="70" y="214"/>
                      </a:lnTo>
                      <a:lnTo>
                        <a:pt x="79" y="239"/>
                      </a:lnTo>
                      <a:lnTo>
                        <a:pt x="84" y="264"/>
                      </a:lnTo>
                      <a:lnTo>
                        <a:pt x="94" y="283"/>
                      </a:lnTo>
                      <a:lnTo>
                        <a:pt x="104" y="308"/>
                      </a:lnTo>
                      <a:lnTo>
                        <a:pt x="109" y="328"/>
                      </a:lnTo>
                      <a:lnTo>
                        <a:pt x="119" y="348"/>
                      </a:lnTo>
                      <a:lnTo>
                        <a:pt x="129" y="368"/>
                      </a:lnTo>
                      <a:lnTo>
                        <a:pt x="134" y="388"/>
                      </a:lnTo>
                      <a:lnTo>
                        <a:pt x="144" y="408"/>
                      </a:lnTo>
                      <a:lnTo>
                        <a:pt x="154" y="427"/>
                      </a:lnTo>
                      <a:lnTo>
                        <a:pt x="159" y="442"/>
                      </a:lnTo>
                      <a:lnTo>
                        <a:pt x="169" y="462"/>
                      </a:lnTo>
                      <a:lnTo>
                        <a:pt x="179" y="477"/>
                      </a:lnTo>
                      <a:lnTo>
                        <a:pt x="184" y="497"/>
                      </a:lnTo>
                      <a:lnTo>
                        <a:pt x="194" y="512"/>
                      </a:lnTo>
                      <a:lnTo>
                        <a:pt x="204" y="532"/>
                      </a:lnTo>
                      <a:lnTo>
                        <a:pt x="209" y="552"/>
                      </a:lnTo>
                      <a:lnTo>
                        <a:pt x="218" y="566"/>
                      </a:lnTo>
                      <a:lnTo>
                        <a:pt x="228" y="586"/>
                      </a:lnTo>
                      <a:lnTo>
                        <a:pt x="233" y="601"/>
                      </a:lnTo>
                      <a:lnTo>
                        <a:pt x="243" y="621"/>
                      </a:lnTo>
                      <a:lnTo>
                        <a:pt x="253" y="641"/>
                      </a:lnTo>
                      <a:lnTo>
                        <a:pt x="258" y="661"/>
                      </a:lnTo>
                      <a:lnTo>
                        <a:pt x="268" y="681"/>
                      </a:lnTo>
                      <a:lnTo>
                        <a:pt x="278" y="701"/>
                      </a:lnTo>
                      <a:lnTo>
                        <a:pt x="283" y="720"/>
                      </a:lnTo>
                      <a:lnTo>
                        <a:pt x="293" y="745"/>
                      </a:lnTo>
                      <a:lnTo>
                        <a:pt x="303" y="765"/>
                      </a:lnTo>
                      <a:lnTo>
                        <a:pt x="308" y="790"/>
                      </a:lnTo>
                      <a:lnTo>
                        <a:pt x="318" y="815"/>
                      </a:lnTo>
                      <a:lnTo>
                        <a:pt x="328" y="844"/>
                      </a:lnTo>
                      <a:lnTo>
                        <a:pt x="338" y="869"/>
                      </a:lnTo>
                      <a:lnTo>
                        <a:pt x="343" y="899"/>
                      </a:lnTo>
                      <a:lnTo>
                        <a:pt x="353" y="924"/>
                      </a:lnTo>
                      <a:lnTo>
                        <a:pt x="363" y="954"/>
                      </a:lnTo>
                      <a:lnTo>
                        <a:pt x="367" y="979"/>
                      </a:lnTo>
                      <a:lnTo>
                        <a:pt x="377" y="1003"/>
                      </a:lnTo>
                      <a:lnTo>
                        <a:pt x="387" y="1028"/>
                      </a:lnTo>
                      <a:lnTo>
                        <a:pt x="392" y="1053"/>
                      </a:lnTo>
                      <a:lnTo>
                        <a:pt x="402" y="1078"/>
                      </a:lnTo>
                      <a:lnTo>
                        <a:pt x="412" y="1098"/>
                      </a:lnTo>
                      <a:lnTo>
                        <a:pt x="417" y="1118"/>
                      </a:lnTo>
                      <a:lnTo>
                        <a:pt x="427" y="1142"/>
                      </a:lnTo>
                      <a:lnTo>
                        <a:pt x="437" y="1162"/>
                      </a:lnTo>
                      <a:lnTo>
                        <a:pt x="442" y="1182"/>
                      </a:lnTo>
                      <a:lnTo>
                        <a:pt x="452" y="1197"/>
                      </a:lnTo>
                      <a:lnTo>
                        <a:pt x="462" y="1217"/>
                      </a:lnTo>
                      <a:lnTo>
                        <a:pt x="467" y="1232"/>
                      </a:lnTo>
                      <a:lnTo>
                        <a:pt x="477" y="1247"/>
                      </a:lnTo>
                      <a:lnTo>
                        <a:pt x="487" y="1262"/>
                      </a:lnTo>
                      <a:lnTo>
                        <a:pt x="492" y="1276"/>
                      </a:lnTo>
                      <a:lnTo>
                        <a:pt x="502" y="1291"/>
                      </a:lnTo>
                      <a:lnTo>
                        <a:pt x="511" y="1301"/>
                      </a:lnTo>
                      <a:lnTo>
                        <a:pt x="516" y="1316"/>
                      </a:lnTo>
                      <a:lnTo>
                        <a:pt x="526" y="1326"/>
                      </a:lnTo>
                      <a:lnTo>
                        <a:pt x="536" y="1336"/>
                      </a:lnTo>
                      <a:lnTo>
                        <a:pt x="541" y="1341"/>
                      </a:lnTo>
                      <a:lnTo>
                        <a:pt x="551" y="1351"/>
                      </a:lnTo>
                      <a:lnTo>
                        <a:pt x="561" y="1356"/>
                      </a:lnTo>
                      <a:lnTo>
                        <a:pt x="566" y="1366"/>
                      </a:lnTo>
                      <a:lnTo>
                        <a:pt x="576" y="1366"/>
                      </a:lnTo>
                      <a:lnTo>
                        <a:pt x="586" y="1371"/>
                      </a:lnTo>
                      <a:lnTo>
                        <a:pt x="591" y="1376"/>
                      </a:lnTo>
                      <a:lnTo>
                        <a:pt x="601" y="1376"/>
                      </a:lnTo>
                      <a:lnTo>
                        <a:pt x="611" y="1376"/>
                      </a:lnTo>
                      <a:lnTo>
                        <a:pt x="621" y="1381"/>
                      </a:lnTo>
                      <a:lnTo>
                        <a:pt x="626" y="1381"/>
                      </a:lnTo>
                      <a:lnTo>
                        <a:pt x="636" y="1381"/>
                      </a:lnTo>
                      <a:lnTo>
                        <a:pt x="646" y="1376"/>
                      </a:lnTo>
                      <a:lnTo>
                        <a:pt x="651" y="1371"/>
                      </a:lnTo>
                      <a:lnTo>
                        <a:pt x="660" y="1366"/>
                      </a:lnTo>
                      <a:lnTo>
                        <a:pt x="670" y="1361"/>
                      </a:lnTo>
                      <a:lnTo>
                        <a:pt x="675" y="1351"/>
                      </a:lnTo>
                      <a:lnTo>
                        <a:pt x="685" y="1346"/>
                      </a:lnTo>
                      <a:lnTo>
                        <a:pt x="695" y="1336"/>
                      </a:lnTo>
                      <a:lnTo>
                        <a:pt x="700" y="1326"/>
                      </a:lnTo>
                      <a:lnTo>
                        <a:pt x="710" y="1316"/>
                      </a:lnTo>
                      <a:lnTo>
                        <a:pt x="720" y="1306"/>
                      </a:lnTo>
                      <a:lnTo>
                        <a:pt x="725" y="1291"/>
                      </a:lnTo>
                      <a:lnTo>
                        <a:pt x="735" y="1281"/>
                      </a:lnTo>
                      <a:lnTo>
                        <a:pt x="745" y="1267"/>
                      </a:lnTo>
                      <a:lnTo>
                        <a:pt x="750" y="1252"/>
                      </a:lnTo>
                      <a:lnTo>
                        <a:pt x="760" y="1237"/>
                      </a:lnTo>
                      <a:lnTo>
                        <a:pt x="770" y="1217"/>
                      </a:lnTo>
                      <a:lnTo>
                        <a:pt x="775" y="1202"/>
                      </a:lnTo>
                      <a:lnTo>
                        <a:pt x="785" y="1182"/>
                      </a:lnTo>
                      <a:lnTo>
                        <a:pt x="795" y="1162"/>
                      </a:lnTo>
                      <a:lnTo>
                        <a:pt x="800" y="1142"/>
                      </a:lnTo>
                      <a:lnTo>
                        <a:pt x="809" y="1123"/>
                      </a:lnTo>
                      <a:lnTo>
                        <a:pt x="819" y="1103"/>
                      </a:lnTo>
                      <a:lnTo>
                        <a:pt x="824" y="1083"/>
                      </a:lnTo>
                      <a:lnTo>
                        <a:pt x="834" y="1063"/>
                      </a:lnTo>
                      <a:lnTo>
                        <a:pt x="844" y="1038"/>
                      </a:lnTo>
                      <a:lnTo>
                        <a:pt x="849" y="1013"/>
                      </a:lnTo>
                      <a:lnTo>
                        <a:pt x="859" y="993"/>
                      </a:lnTo>
                      <a:lnTo>
                        <a:pt x="869" y="969"/>
                      </a:lnTo>
                      <a:lnTo>
                        <a:pt x="874" y="944"/>
                      </a:lnTo>
                      <a:lnTo>
                        <a:pt x="884" y="919"/>
                      </a:lnTo>
                      <a:lnTo>
                        <a:pt x="894" y="894"/>
                      </a:lnTo>
                      <a:lnTo>
                        <a:pt x="904" y="869"/>
                      </a:lnTo>
                      <a:lnTo>
                        <a:pt x="909" y="849"/>
                      </a:lnTo>
                      <a:lnTo>
                        <a:pt x="919" y="830"/>
                      </a:lnTo>
                      <a:lnTo>
                        <a:pt x="929" y="810"/>
                      </a:lnTo>
                      <a:lnTo>
                        <a:pt x="934" y="790"/>
                      </a:lnTo>
                      <a:lnTo>
                        <a:pt x="944" y="775"/>
                      </a:lnTo>
                      <a:lnTo>
                        <a:pt x="953" y="755"/>
                      </a:lnTo>
                      <a:lnTo>
                        <a:pt x="958" y="740"/>
                      </a:lnTo>
                      <a:lnTo>
                        <a:pt x="968" y="730"/>
                      </a:lnTo>
                      <a:lnTo>
                        <a:pt x="978" y="715"/>
                      </a:lnTo>
                      <a:lnTo>
                        <a:pt x="983" y="705"/>
                      </a:lnTo>
                      <a:lnTo>
                        <a:pt x="993" y="691"/>
                      </a:lnTo>
                      <a:lnTo>
                        <a:pt x="1003" y="681"/>
                      </a:lnTo>
                      <a:lnTo>
                        <a:pt x="1008" y="671"/>
                      </a:lnTo>
                      <a:lnTo>
                        <a:pt x="1018" y="661"/>
                      </a:lnTo>
                      <a:lnTo>
                        <a:pt x="1028" y="651"/>
                      </a:lnTo>
                      <a:lnTo>
                        <a:pt x="1033" y="646"/>
                      </a:lnTo>
                      <a:lnTo>
                        <a:pt x="1043" y="636"/>
                      </a:lnTo>
                      <a:lnTo>
                        <a:pt x="1053" y="626"/>
                      </a:lnTo>
                      <a:lnTo>
                        <a:pt x="1058" y="621"/>
                      </a:lnTo>
                    </a:path>
                  </a:pathLst>
                </a:custGeom>
                <a:noFill/>
                <a:ln w="31750">
                  <a:solidFill>
                    <a:srgbClr val="0033CC"/>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80"/>
                <p:cNvSpPr>
                  <a:spLocks/>
                </p:cNvSpPr>
                <p:nvPr/>
              </p:nvSpPr>
              <p:spPr bwMode="auto">
                <a:xfrm>
                  <a:off x="6024563" y="3368675"/>
                  <a:ext cx="614363" cy="157163"/>
                </a:xfrm>
                <a:custGeom>
                  <a:avLst/>
                  <a:gdLst/>
                  <a:ahLst/>
                  <a:cxnLst>
                    <a:cxn ang="0">
                      <a:pos x="0" y="99"/>
                    </a:cxn>
                    <a:cxn ang="0">
                      <a:pos x="10" y="94"/>
                    </a:cxn>
                    <a:cxn ang="0">
                      <a:pos x="20" y="84"/>
                    </a:cxn>
                    <a:cxn ang="0">
                      <a:pos x="25" y="79"/>
                    </a:cxn>
                    <a:cxn ang="0">
                      <a:pos x="35" y="74"/>
                    </a:cxn>
                    <a:cxn ang="0">
                      <a:pos x="44" y="69"/>
                    </a:cxn>
                    <a:cxn ang="0">
                      <a:pos x="49" y="64"/>
                    </a:cxn>
                    <a:cxn ang="0">
                      <a:pos x="59" y="59"/>
                    </a:cxn>
                    <a:cxn ang="0">
                      <a:pos x="69" y="59"/>
                    </a:cxn>
                    <a:cxn ang="0">
                      <a:pos x="74" y="54"/>
                    </a:cxn>
                    <a:cxn ang="0">
                      <a:pos x="84" y="49"/>
                    </a:cxn>
                    <a:cxn ang="0">
                      <a:pos x="94" y="44"/>
                    </a:cxn>
                    <a:cxn ang="0">
                      <a:pos x="99" y="44"/>
                    </a:cxn>
                    <a:cxn ang="0">
                      <a:pos x="109" y="39"/>
                    </a:cxn>
                    <a:cxn ang="0">
                      <a:pos x="119" y="35"/>
                    </a:cxn>
                    <a:cxn ang="0">
                      <a:pos x="129" y="35"/>
                    </a:cxn>
                    <a:cxn ang="0">
                      <a:pos x="134" y="30"/>
                    </a:cxn>
                    <a:cxn ang="0">
                      <a:pos x="144" y="30"/>
                    </a:cxn>
                    <a:cxn ang="0">
                      <a:pos x="154" y="25"/>
                    </a:cxn>
                    <a:cxn ang="0">
                      <a:pos x="159" y="25"/>
                    </a:cxn>
                    <a:cxn ang="0">
                      <a:pos x="169" y="25"/>
                    </a:cxn>
                    <a:cxn ang="0">
                      <a:pos x="179" y="20"/>
                    </a:cxn>
                    <a:cxn ang="0">
                      <a:pos x="184" y="20"/>
                    </a:cxn>
                    <a:cxn ang="0">
                      <a:pos x="193" y="20"/>
                    </a:cxn>
                    <a:cxn ang="0">
                      <a:pos x="203" y="15"/>
                    </a:cxn>
                    <a:cxn ang="0">
                      <a:pos x="208" y="15"/>
                    </a:cxn>
                    <a:cxn ang="0">
                      <a:pos x="218" y="15"/>
                    </a:cxn>
                    <a:cxn ang="0">
                      <a:pos x="228" y="10"/>
                    </a:cxn>
                    <a:cxn ang="0">
                      <a:pos x="233" y="10"/>
                    </a:cxn>
                    <a:cxn ang="0">
                      <a:pos x="243" y="10"/>
                    </a:cxn>
                    <a:cxn ang="0">
                      <a:pos x="253" y="10"/>
                    </a:cxn>
                    <a:cxn ang="0">
                      <a:pos x="258" y="10"/>
                    </a:cxn>
                    <a:cxn ang="0">
                      <a:pos x="268" y="5"/>
                    </a:cxn>
                    <a:cxn ang="0">
                      <a:pos x="278" y="5"/>
                    </a:cxn>
                    <a:cxn ang="0">
                      <a:pos x="283" y="5"/>
                    </a:cxn>
                    <a:cxn ang="0">
                      <a:pos x="293" y="5"/>
                    </a:cxn>
                    <a:cxn ang="0">
                      <a:pos x="303" y="5"/>
                    </a:cxn>
                    <a:cxn ang="0">
                      <a:pos x="308" y="5"/>
                    </a:cxn>
                    <a:cxn ang="0">
                      <a:pos x="318" y="0"/>
                    </a:cxn>
                    <a:cxn ang="0">
                      <a:pos x="328" y="0"/>
                    </a:cxn>
                    <a:cxn ang="0">
                      <a:pos x="332" y="0"/>
                    </a:cxn>
                    <a:cxn ang="0">
                      <a:pos x="342" y="0"/>
                    </a:cxn>
                    <a:cxn ang="0">
                      <a:pos x="352" y="0"/>
                    </a:cxn>
                    <a:cxn ang="0">
                      <a:pos x="357" y="0"/>
                    </a:cxn>
                    <a:cxn ang="0">
                      <a:pos x="367" y="0"/>
                    </a:cxn>
                    <a:cxn ang="0">
                      <a:pos x="377" y="0"/>
                    </a:cxn>
                    <a:cxn ang="0">
                      <a:pos x="387" y="0"/>
                    </a:cxn>
                  </a:cxnLst>
                  <a:rect l="0" t="0" r="r" b="b"/>
                  <a:pathLst>
                    <a:path w="387" h="99">
                      <a:moveTo>
                        <a:pt x="0" y="99"/>
                      </a:moveTo>
                      <a:lnTo>
                        <a:pt x="10" y="94"/>
                      </a:lnTo>
                      <a:lnTo>
                        <a:pt x="20" y="84"/>
                      </a:lnTo>
                      <a:lnTo>
                        <a:pt x="25" y="79"/>
                      </a:lnTo>
                      <a:lnTo>
                        <a:pt x="35" y="74"/>
                      </a:lnTo>
                      <a:lnTo>
                        <a:pt x="44" y="69"/>
                      </a:lnTo>
                      <a:lnTo>
                        <a:pt x="49" y="64"/>
                      </a:lnTo>
                      <a:lnTo>
                        <a:pt x="59" y="59"/>
                      </a:lnTo>
                      <a:lnTo>
                        <a:pt x="69" y="59"/>
                      </a:lnTo>
                      <a:lnTo>
                        <a:pt x="74" y="54"/>
                      </a:lnTo>
                      <a:lnTo>
                        <a:pt x="84" y="49"/>
                      </a:lnTo>
                      <a:lnTo>
                        <a:pt x="94" y="44"/>
                      </a:lnTo>
                      <a:lnTo>
                        <a:pt x="99" y="44"/>
                      </a:lnTo>
                      <a:lnTo>
                        <a:pt x="109" y="39"/>
                      </a:lnTo>
                      <a:lnTo>
                        <a:pt x="119" y="35"/>
                      </a:lnTo>
                      <a:lnTo>
                        <a:pt x="129" y="35"/>
                      </a:lnTo>
                      <a:lnTo>
                        <a:pt x="134" y="30"/>
                      </a:lnTo>
                      <a:lnTo>
                        <a:pt x="144" y="30"/>
                      </a:lnTo>
                      <a:lnTo>
                        <a:pt x="154" y="25"/>
                      </a:lnTo>
                      <a:lnTo>
                        <a:pt x="159" y="25"/>
                      </a:lnTo>
                      <a:lnTo>
                        <a:pt x="169" y="25"/>
                      </a:lnTo>
                      <a:lnTo>
                        <a:pt x="179" y="20"/>
                      </a:lnTo>
                      <a:lnTo>
                        <a:pt x="184" y="20"/>
                      </a:lnTo>
                      <a:lnTo>
                        <a:pt x="193" y="20"/>
                      </a:lnTo>
                      <a:lnTo>
                        <a:pt x="203" y="15"/>
                      </a:lnTo>
                      <a:lnTo>
                        <a:pt x="208" y="15"/>
                      </a:lnTo>
                      <a:lnTo>
                        <a:pt x="218" y="15"/>
                      </a:lnTo>
                      <a:lnTo>
                        <a:pt x="228" y="10"/>
                      </a:lnTo>
                      <a:lnTo>
                        <a:pt x="233" y="10"/>
                      </a:lnTo>
                      <a:lnTo>
                        <a:pt x="243" y="10"/>
                      </a:lnTo>
                      <a:lnTo>
                        <a:pt x="253" y="10"/>
                      </a:lnTo>
                      <a:lnTo>
                        <a:pt x="258" y="10"/>
                      </a:lnTo>
                      <a:lnTo>
                        <a:pt x="268" y="5"/>
                      </a:lnTo>
                      <a:lnTo>
                        <a:pt x="278" y="5"/>
                      </a:lnTo>
                      <a:lnTo>
                        <a:pt x="283" y="5"/>
                      </a:lnTo>
                      <a:lnTo>
                        <a:pt x="293" y="5"/>
                      </a:lnTo>
                      <a:lnTo>
                        <a:pt x="303" y="5"/>
                      </a:lnTo>
                      <a:lnTo>
                        <a:pt x="308" y="5"/>
                      </a:lnTo>
                      <a:lnTo>
                        <a:pt x="318" y="0"/>
                      </a:lnTo>
                      <a:lnTo>
                        <a:pt x="328" y="0"/>
                      </a:lnTo>
                      <a:lnTo>
                        <a:pt x="332" y="0"/>
                      </a:lnTo>
                      <a:lnTo>
                        <a:pt x="342" y="0"/>
                      </a:lnTo>
                      <a:lnTo>
                        <a:pt x="352" y="0"/>
                      </a:lnTo>
                      <a:lnTo>
                        <a:pt x="357" y="0"/>
                      </a:lnTo>
                      <a:lnTo>
                        <a:pt x="367" y="0"/>
                      </a:lnTo>
                      <a:lnTo>
                        <a:pt x="377" y="0"/>
                      </a:lnTo>
                      <a:lnTo>
                        <a:pt x="387" y="0"/>
                      </a:lnTo>
                    </a:path>
                  </a:pathLst>
                </a:custGeom>
                <a:noFill/>
                <a:ln w="31750">
                  <a:solidFill>
                    <a:srgbClr val="0033CC"/>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49" name="TextBox 148"/>
              <p:cNvSpPr txBox="1"/>
              <p:nvPr/>
            </p:nvSpPr>
            <p:spPr>
              <a:xfrm>
                <a:off x="2007253" y="6036980"/>
                <a:ext cx="578761" cy="369332"/>
              </a:xfrm>
              <a:prstGeom prst="rect">
                <a:avLst/>
              </a:prstGeom>
              <a:noFill/>
            </p:spPr>
            <p:txBody>
              <a:bodyPr wrap="square" rtlCol="0">
                <a:spAutoFit/>
              </a:bodyPr>
              <a:lstStyle/>
              <a:p>
                <a:r>
                  <a:rPr lang="el-GR" dirty="0" smtClean="0"/>
                  <a:t>β</a:t>
                </a:r>
                <a:r>
                  <a:rPr lang="en-US" baseline="-25000" dirty="0" smtClean="0"/>
                  <a:t>-</a:t>
                </a:r>
                <a:endParaRPr lang="en-US" dirty="0"/>
              </a:p>
            </p:txBody>
          </p:sp>
          <p:cxnSp>
            <p:nvCxnSpPr>
              <p:cNvPr id="150" name="Straight Arrow Connector 149"/>
              <p:cNvCxnSpPr/>
              <p:nvPr/>
            </p:nvCxnSpPr>
            <p:spPr bwMode="auto">
              <a:xfrm>
                <a:off x="1479139" y="6089556"/>
                <a:ext cx="626305" cy="7388"/>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sp>
            <p:nvSpPr>
              <p:cNvPr id="145" name="Freeform 144"/>
              <p:cNvSpPr>
                <a:spLocks/>
              </p:cNvSpPr>
              <p:nvPr/>
            </p:nvSpPr>
            <p:spPr bwMode="auto">
              <a:xfrm rot="5400000" flipH="1">
                <a:off x="3867544" y="5302522"/>
                <a:ext cx="1232649" cy="341926"/>
              </a:xfrm>
              <a:custGeom>
                <a:avLst/>
                <a:gdLst>
                  <a:gd name="T0" fmla="*/ 25 w 1642"/>
                  <a:gd name="T1" fmla="*/ 608 h 1216"/>
                  <a:gd name="T2" fmla="*/ 51 w 1642"/>
                  <a:gd name="T3" fmla="*/ 609 h 1216"/>
                  <a:gd name="T4" fmla="*/ 78 w 1642"/>
                  <a:gd name="T5" fmla="*/ 609 h 1216"/>
                  <a:gd name="T6" fmla="*/ 104 w 1642"/>
                  <a:gd name="T7" fmla="*/ 609 h 1216"/>
                  <a:gd name="T8" fmla="*/ 130 w 1642"/>
                  <a:gd name="T9" fmla="*/ 610 h 1216"/>
                  <a:gd name="T10" fmla="*/ 157 w 1642"/>
                  <a:gd name="T11" fmla="*/ 611 h 1216"/>
                  <a:gd name="T12" fmla="*/ 183 w 1642"/>
                  <a:gd name="T13" fmla="*/ 612 h 1216"/>
                  <a:gd name="T14" fmla="*/ 209 w 1642"/>
                  <a:gd name="T15" fmla="*/ 613 h 1216"/>
                  <a:gd name="T16" fmla="*/ 235 w 1642"/>
                  <a:gd name="T17" fmla="*/ 616 h 1216"/>
                  <a:gd name="T18" fmla="*/ 262 w 1642"/>
                  <a:gd name="T19" fmla="*/ 618 h 1216"/>
                  <a:gd name="T20" fmla="*/ 288 w 1642"/>
                  <a:gd name="T21" fmla="*/ 622 h 1216"/>
                  <a:gd name="T22" fmla="*/ 314 w 1642"/>
                  <a:gd name="T23" fmla="*/ 627 h 1216"/>
                  <a:gd name="T24" fmla="*/ 340 w 1642"/>
                  <a:gd name="T25" fmla="*/ 634 h 1216"/>
                  <a:gd name="T26" fmla="*/ 367 w 1642"/>
                  <a:gd name="T27" fmla="*/ 643 h 1216"/>
                  <a:gd name="T28" fmla="*/ 393 w 1642"/>
                  <a:gd name="T29" fmla="*/ 656 h 1216"/>
                  <a:gd name="T30" fmla="*/ 419 w 1642"/>
                  <a:gd name="T31" fmla="*/ 673 h 1216"/>
                  <a:gd name="T32" fmla="*/ 445 w 1642"/>
                  <a:gd name="T33" fmla="*/ 696 h 1216"/>
                  <a:gd name="T34" fmla="*/ 472 w 1642"/>
                  <a:gd name="T35" fmla="*/ 728 h 1216"/>
                  <a:gd name="T36" fmla="*/ 498 w 1642"/>
                  <a:gd name="T37" fmla="*/ 770 h 1216"/>
                  <a:gd name="T38" fmla="*/ 524 w 1642"/>
                  <a:gd name="T39" fmla="*/ 828 h 1216"/>
                  <a:gd name="T40" fmla="*/ 550 w 1642"/>
                  <a:gd name="T41" fmla="*/ 905 h 1216"/>
                  <a:gd name="T42" fmla="*/ 577 w 1642"/>
                  <a:gd name="T43" fmla="*/ 1011 h 1216"/>
                  <a:gd name="T44" fmla="*/ 603 w 1642"/>
                  <a:gd name="T45" fmla="*/ 1114 h 1216"/>
                  <a:gd name="T46" fmla="*/ 629 w 1642"/>
                  <a:gd name="T47" fmla="*/ 1183 h 1216"/>
                  <a:gd name="T48" fmla="*/ 656 w 1642"/>
                  <a:gd name="T49" fmla="*/ 1214 h 1216"/>
                  <a:gd name="T50" fmla="*/ 682 w 1642"/>
                  <a:gd name="T51" fmla="*/ 1204 h 1216"/>
                  <a:gd name="T52" fmla="*/ 708 w 1642"/>
                  <a:gd name="T53" fmla="*/ 1155 h 1216"/>
                  <a:gd name="T54" fmla="*/ 734 w 1642"/>
                  <a:gd name="T55" fmla="*/ 1068 h 1216"/>
                  <a:gd name="T56" fmla="*/ 760 w 1642"/>
                  <a:gd name="T57" fmla="*/ 951 h 1216"/>
                  <a:gd name="T58" fmla="*/ 787 w 1642"/>
                  <a:gd name="T59" fmla="*/ 811 h 1216"/>
                  <a:gd name="T60" fmla="*/ 813 w 1642"/>
                  <a:gd name="T61" fmla="*/ 657 h 1216"/>
                  <a:gd name="T62" fmla="*/ 839 w 1642"/>
                  <a:gd name="T63" fmla="*/ 500 h 1216"/>
                  <a:gd name="T64" fmla="*/ 866 w 1642"/>
                  <a:gd name="T65" fmla="*/ 350 h 1216"/>
                  <a:gd name="T66" fmla="*/ 892 w 1642"/>
                  <a:gd name="T67" fmla="*/ 217 h 1216"/>
                  <a:gd name="T68" fmla="*/ 918 w 1642"/>
                  <a:gd name="T69" fmla="*/ 111 h 1216"/>
                  <a:gd name="T70" fmla="*/ 944 w 1642"/>
                  <a:gd name="T71" fmla="*/ 38 h 1216"/>
                  <a:gd name="T72" fmla="*/ 971 w 1642"/>
                  <a:gd name="T73" fmla="*/ 3 h 1216"/>
                  <a:gd name="T74" fmla="*/ 997 w 1642"/>
                  <a:gd name="T75" fmla="*/ 8 h 1216"/>
                  <a:gd name="T76" fmla="*/ 1023 w 1642"/>
                  <a:gd name="T77" fmla="*/ 54 h 1216"/>
                  <a:gd name="T78" fmla="*/ 1049 w 1642"/>
                  <a:gd name="T79" fmla="*/ 137 h 1216"/>
                  <a:gd name="T80" fmla="*/ 1076 w 1642"/>
                  <a:gd name="T81" fmla="*/ 248 h 1216"/>
                  <a:gd name="T82" fmla="*/ 1102 w 1642"/>
                  <a:gd name="T83" fmla="*/ 342 h 1216"/>
                  <a:gd name="T84" fmla="*/ 1128 w 1642"/>
                  <a:gd name="T85" fmla="*/ 411 h 1216"/>
                  <a:gd name="T86" fmla="*/ 1155 w 1642"/>
                  <a:gd name="T87" fmla="*/ 463 h 1216"/>
                  <a:gd name="T88" fmla="*/ 1181 w 1642"/>
                  <a:gd name="T89" fmla="*/ 501 h 1216"/>
                  <a:gd name="T90" fmla="*/ 1207 w 1642"/>
                  <a:gd name="T91" fmla="*/ 529 h 1216"/>
                  <a:gd name="T92" fmla="*/ 1233 w 1642"/>
                  <a:gd name="T93" fmla="*/ 549 h 1216"/>
                  <a:gd name="T94" fmla="*/ 1259 w 1642"/>
                  <a:gd name="T95" fmla="*/ 565 h 1216"/>
                  <a:gd name="T96" fmla="*/ 1286 w 1642"/>
                  <a:gd name="T97" fmla="*/ 576 h 1216"/>
                  <a:gd name="T98" fmla="*/ 1312 w 1642"/>
                  <a:gd name="T99" fmla="*/ 584 h 1216"/>
                  <a:gd name="T100" fmla="*/ 1338 w 1642"/>
                  <a:gd name="T101" fmla="*/ 590 h 1216"/>
                  <a:gd name="T102" fmla="*/ 1365 w 1642"/>
                  <a:gd name="T103" fmla="*/ 595 h 1216"/>
                  <a:gd name="T104" fmla="*/ 1391 w 1642"/>
                  <a:gd name="T105" fmla="*/ 598 h 1216"/>
                  <a:gd name="T106" fmla="*/ 1417 w 1642"/>
                  <a:gd name="T107" fmla="*/ 601 h 1216"/>
                  <a:gd name="T108" fmla="*/ 1443 w 1642"/>
                  <a:gd name="T109" fmla="*/ 603 h 1216"/>
                  <a:gd name="T110" fmla="*/ 1470 w 1642"/>
                  <a:gd name="T111" fmla="*/ 604 h 1216"/>
                  <a:gd name="T112" fmla="*/ 1496 w 1642"/>
                  <a:gd name="T113" fmla="*/ 605 h 1216"/>
                  <a:gd name="T114" fmla="*/ 1522 w 1642"/>
                  <a:gd name="T115" fmla="*/ 606 h 1216"/>
                  <a:gd name="T116" fmla="*/ 1548 w 1642"/>
                  <a:gd name="T117" fmla="*/ 606 h 1216"/>
                  <a:gd name="T118" fmla="*/ 1575 w 1642"/>
                  <a:gd name="T119" fmla="*/ 607 h 1216"/>
                  <a:gd name="T120" fmla="*/ 1601 w 1642"/>
                  <a:gd name="T121" fmla="*/ 607 h 1216"/>
                  <a:gd name="T122" fmla="*/ 1627 w 1642"/>
                  <a:gd name="T123" fmla="*/ 607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2" h="1216">
                    <a:moveTo>
                      <a:pt x="0" y="608"/>
                    </a:moveTo>
                    <a:lnTo>
                      <a:pt x="2" y="608"/>
                    </a:lnTo>
                    <a:lnTo>
                      <a:pt x="4" y="608"/>
                    </a:lnTo>
                    <a:lnTo>
                      <a:pt x="6" y="608"/>
                    </a:lnTo>
                    <a:lnTo>
                      <a:pt x="7" y="608"/>
                    </a:lnTo>
                    <a:lnTo>
                      <a:pt x="9" y="608"/>
                    </a:lnTo>
                    <a:lnTo>
                      <a:pt x="10" y="608"/>
                    </a:lnTo>
                    <a:lnTo>
                      <a:pt x="12" y="608"/>
                    </a:lnTo>
                    <a:lnTo>
                      <a:pt x="14" y="608"/>
                    </a:lnTo>
                    <a:lnTo>
                      <a:pt x="15" y="608"/>
                    </a:lnTo>
                    <a:lnTo>
                      <a:pt x="17" y="608"/>
                    </a:lnTo>
                    <a:lnTo>
                      <a:pt x="19" y="608"/>
                    </a:lnTo>
                    <a:lnTo>
                      <a:pt x="20" y="608"/>
                    </a:lnTo>
                    <a:lnTo>
                      <a:pt x="22" y="608"/>
                    </a:lnTo>
                    <a:lnTo>
                      <a:pt x="24" y="608"/>
                    </a:lnTo>
                    <a:lnTo>
                      <a:pt x="25" y="608"/>
                    </a:lnTo>
                    <a:lnTo>
                      <a:pt x="27" y="608"/>
                    </a:lnTo>
                    <a:lnTo>
                      <a:pt x="28" y="608"/>
                    </a:lnTo>
                    <a:lnTo>
                      <a:pt x="30" y="608"/>
                    </a:lnTo>
                    <a:lnTo>
                      <a:pt x="32" y="608"/>
                    </a:lnTo>
                    <a:lnTo>
                      <a:pt x="33" y="608"/>
                    </a:lnTo>
                    <a:lnTo>
                      <a:pt x="35" y="608"/>
                    </a:lnTo>
                    <a:lnTo>
                      <a:pt x="37" y="608"/>
                    </a:lnTo>
                    <a:lnTo>
                      <a:pt x="38" y="608"/>
                    </a:lnTo>
                    <a:lnTo>
                      <a:pt x="40" y="608"/>
                    </a:lnTo>
                    <a:lnTo>
                      <a:pt x="42" y="608"/>
                    </a:lnTo>
                    <a:lnTo>
                      <a:pt x="43" y="609"/>
                    </a:lnTo>
                    <a:lnTo>
                      <a:pt x="45" y="609"/>
                    </a:lnTo>
                    <a:lnTo>
                      <a:pt x="47" y="609"/>
                    </a:lnTo>
                    <a:lnTo>
                      <a:pt x="48" y="609"/>
                    </a:lnTo>
                    <a:lnTo>
                      <a:pt x="50" y="609"/>
                    </a:lnTo>
                    <a:lnTo>
                      <a:pt x="51" y="609"/>
                    </a:lnTo>
                    <a:lnTo>
                      <a:pt x="53" y="609"/>
                    </a:lnTo>
                    <a:lnTo>
                      <a:pt x="55" y="609"/>
                    </a:lnTo>
                    <a:lnTo>
                      <a:pt x="56" y="609"/>
                    </a:lnTo>
                    <a:lnTo>
                      <a:pt x="58" y="609"/>
                    </a:lnTo>
                    <a:lnTo>
                      <a:pt x="60" y="609"/>
                    </a:lnTo>
                    <a:lnTo>
                      <a:pt x="61" y="609"/>
                    </a:lnTo>
                    <a:lnTo>
                      <a:pt x="63" y="609"/>
                    </a:lnTo>
                    <a:lnTo>
                      <a:pt x="65" y="609"/>
                    </a:lnTo>
                    <a:lnTo>
                      <a:pt x="66" y="609"/>
                    </a:lnTo>
                    <a:lnTo>
                      <a:pt x="68" y="609"/>
                    </a:lnTo>
                    <a:lnTo>
                      <a:pt x="69" y="609"/>
                    </a:lnTo>
                    <a:lnTo>
                      <a:pt x="71" y="609"/>
                    </a:lnTo>
                    <a:lnTo>
                      <a:pt x="73" y="609"/>
                    </a:lnTo>
                    <a:lnTo>
                      <a:pt x="74" y="609"/>
                    </a:lnTo>
                    <a:lnTo>
                      <a:pt x="76" y="609"/>
                    </a:lnTo>
                    <a:lnTo>
                      <a:pt x="78" y="609"/>
                    </a:lnTo>
                    <a:lnTo>
                      <a:pt x="79" y="609"/>
                    </a:lnTo>
                    <a:lnTo>
                      <a:pt x="81" y="609"/>
                    </a:lnTo>
                    <a:lnTo>
                      <a:pt x="83" y="609"/>
                    </a:lnTo>
                    <a:lnTo>
                      <a:pt x="84" y="609"/>
                    </a:lnTo>
                    <a:lnTo>
                      <a:pt x="86" y="609"/>
                    </a:lnTo>
                    <a:lnTo>
                      <a:pt x="88" y="609"/>
                    </a:lnTo>
                    <a:lnTo>
                      <a:pt x="89" y="609"/>
                    </a:lnTo>
                    <a:lnTo>
                      <a:pt x="91" y="609"/>
                    </a:lnTo>
                    <a:lnTo>
                      <a:pt x="92" y="609"/>
                    </a:lnTo>
                    <a:lnTo>
                      <a:pt x="94" y="609"/>
                    </a:lnTo>
                    <a:lnTo>
                      <a:pt x="96" y="609"/>
                    </a:lnTo>
                    <a:lnTo>
                      <a:pt x="97" y="609"/>
                    </a:lnTo>
                    <a:lnTo>
                      <a:pt x="99" y="609"/>
                    </a:lnTo>
                    <a:lnTo>
                      <a:pt x="101" y="609"/>
                    </a:lnTo>
                    <a:lnTo>
                      <a:pt x="102" y="609"/>
                    </a:lnTo>
                    <a:lnTo>
                      <a:pt x="104" y="609"/>
                    </a:lnTo>
                    <a:lnTo>
                      <a:pt x="106" y="609"/>
                    </a:lnTo>
                    <a:lnTo>
                      <a:pt x="107" y="609"/>
                    </a:lnTo>
                    <a:lnTo>
                      <a:pt x="109" y="609"/>
                    </a:lnTo>
                    <a:lnTo>
                      <a:pt x="110" y="610"/>
                    </a:lnTo>
                    <a:lnTo>
                      <a:pt x="112" y="610"/>
                    </a:lnTo>
                    <a:lnTo>
                      <a:pt x="114" y="610"/>
                    </a:lnTo>
                    <a:lnTo>
                      <a:pt x="116" y="610"/>
                    </a:lnTo>
                    <a:lnTo>
                      <a:pt x="117" y="610"/>
                    </a:lnTo>
                    <a:lnTo>
                      <a:pt x="119" y="610"/>
                    </a:lnTo>
                    <a:lnTo>
                      <a:pt x="120" y="610"/>
                    </a:lnTo>
                    <a:lnTo>
                      <a:pt x="122" y="610"/>
                    </a:lnTo>
                    <a:lnTo>
                      <a:pt x="124" y="610"/>
                    </a:lnTo>
                    <a:lnTo>
                      <a:pt x="125" y="610"/>
                    </a:lnTo>
                    <a:lnTo>
                      <a:pt x="127" y="610"/>
                    </a:lnTo>
                    <a:lnTo>
                      <a:pt x="129" y="610"/>
                    </a:lnTo>
                    <a:lnTo>
                      <a:pt x="130" y="610"/>
                    </a:lnTo>
                    <a:lnTo>
                      <a:pt x="132" y="610"/>
                    </a:lnTo>
                    <a:lnTo>
                      <a:pt x="134" y="610"/>
                    </a:lnTo>
                    <a:lnTo>
                      <a:pt x="135" y="610"/>
                    </a:lnTo>
                    <a:lnTo>
                      <a:pt x="137" y="610"/>
                    </a:lnTo>
                    <a:lnTo>
                      <a:pt x="138" y="610"/>
                    </a:lnTo>
                    <a:lnTo>
                      <a:pt x="140" y="610"/>
                    </a:lnTo>
                    <a:lnTo>
                      <a:pt x="142" y="610"/>
                    </a:lnTo>
                    <a:lnTo>
                      <a:pt x="143" y="610"/>
                    </a:lnTo>
                    <a:lnTo>
                      <a:pt x="145" y="610"/>
                    </a:lnTo>
                    <a:lnTo>
                      <a:pt x="147" y="610"/>
                    </a:lnTo>
                    <a:lnTo>
                      <a:pt x="148" y="611"/>
                    </a:lnTo>
                    <a:lnTo>
                      <a:pt x="150" y="611"/>
                    </a:lnTo>
                    <a:lnTo>
                      <a:pt x="152" y="611"/>
                    </a:lnTo>
                    <a:lnTo>
                      <a:pt x="153" y="611"/>
                    </a:lnTo>
                    <a:lnTo>
                      <a:pt x="155" y="611"/>
                    </a:lnTo>
                    <a:lnTo>
                      <a:pt x="157" y="611"/>
                    </a:lnTo>
                    <a:lnTo>
                      <a:pt x="158" y="611"/>
                    </a:lnTo>
                    <a:lnTo>
                      <a:pt x="160" y="611"/>
                    </a:lnTo>
                    <a:lnTo>
                      <a:pt x="161" y="611"/>
                    </a:lnTo>
                    <a:lnTo>
                      <a:pt x="163" y="611"/>
                    </a:lnTo>
                    <a:lnTo>
                      <a:pt x="165" y="611"/>
                    </a:lnTo>
                    <a:lnTo>
                      <a:pt x="166" y="611"/>
                    </a:lnTo>
                    <a:lnTo>
                      <a:pt x="168" y="611"/>
                    </a:lnTo>
                    <a:lnTo>
                      <a:pt x="170" y="611"/>
                    </a:lnTo>
                    <a:lnTo>
                      <a:pt x="171" y="611"/>
                    </a:lnTo>
                    <a:lnTo>
                      <a:pt x="173" y="611"/>
                    </a:lnTo>
                    <a:lnTo>
                      <a:pt x="175" y="612"/>
                    </a:lnTo>
                    <a:lnTo>
                      <a:pt x="176" y="612"/>
                    </a:lnTo>
                    <a:lnTo>
                      <a:pt x="178" y="612"/>
                    </a:lnTo>
                    <a:lnTo>
                      <a:pt x="179" y="612"/>
                    </a:lnTo>
                    <a:lnTo>
                      <a:pt x="181" y="612"/>
                    </a:lnTo>
                    <a:lnTo>
                      <a:pt x="183" y="612"/>
                    </a:lnTo>
                    <a:lnTo>
                      <a:pt x="184" y="612"/>
                    </a:lnTo>
                    <a:lnTo>
                      <a:pt x="186" y="612"/>
                    </a:lnTo>
                    <a:lnTo>
                      <a:pt x="188" y="612"/>
                    </a:lnTo>
                    <a:lnTo>
                      <a:pt x="189" y="612"/>
                    </a:lnTo>
                    <a:lnTo>
                      <a:pt x="191" y="612"/>
                    </a:lnTo>
                    <a:lnTo>
                      <a:pt x="193" y="612"/>
                    </a:lnTo>
                    <a:lnTo>
                      <a:pt x="194" y="613"/>
                    </a:lnTo>
                    <a:lnTo>
                      <a:pt x="196" y="613"/>
                    </a:lnTo>
                    <a:lnTo>
                      <a:pt x="198" y="613"/>
                    </a:lnTo>
                    <a:lnTo>
                      <a:pt x="199" y="613"/>
                    </a:lnTo>
                    <a:lnTo>
                      <a:pt x="201" y="613"/>
                    </a:lnTo>
                    <a:lnTo>
                      <a:pt x="202" y="613"/>
                    </a:lnTo>
                    <a:lnTo>
                      <a:pt x="204" y="613"/>
                    </a:lnTo>
                    <a:lnTo>
                      <a:pt x="206" y="613"/>
                    </a:lnTo>
                    <a:lnTo>
                      <a:pt x="207" y="613"/>
                    </a:lnTo>
                    <a:lnTo>
                      <a:pt x="209" y="613"/>
                    </a:lnTo>
                    <a:lnTo>
                      <a:pt x="211" y="614"/>
                    </a:lnTo>
                    <a:lnTo>
                      <a:pt x="212" y="614"/>
                    </a:lnTo>
                    <a:lnTo>
                      <a:pt x="214" y="614"/>
                    </a:lnTo>
                    <a:lnTo>
                      <a:pt x="216" y="614"/>
                    </a:lnTo>
                    <a:lnTo>
                      <a:pt x="217" y="614"/>
                    </a:lnTo>
                    <a:lnTo>
                      <a:pt x="219" y="614"/>
                    </a:lnTo>
                    <a:lnTo>
                      <a:pt x="220" y="614"/>
                    </a:lnTo>
                    <a:lnTo>
                      <a:pt x="222" y="614"/>
                    </a:lnTo>
                    <a:lnTo>
                      <a:pt x="224" y="614"/>
                    </a:lnTo>
                    <a:lnTo>
                      <a:pt x="226" y="615"/>
                    </a:lnTo>
                    <a:lnTo>
                      <a:pt x="227" y="615"/>
                    </a:lnTo>
                    <a:lnTo>
                      <a:pt x="229" y="615"/>
                    </a:lnTo>
                    <a:lnTo>
                      <a:pt x="230" y="615"/>
                    </a:lnTo>
                    <a:lnTo>
                      <a:pt x="232" y="615"/>
                    </a:lnTo>
                    <a:lnTo>
                      <a:pt x="234" y="615"/>
                    </a:lnTo>
                    <a:lnTo>
                      <a:pt x="235" y="616"/>
                    </a:lnTo>
                    <a:lnTo>
                      <a:pt x="237" y="616"/>
                    </a:lnTo>
                    <a:lnTo>
                      <a:pt x="239" y="616"/>
                    </a:lnTo>
                    <a:lnTo>
                      <a:pt x="240" y="616"/>
                    </a:lnTo>
                    <a:lnTo>
                      <a:pt x="242" y="616"/>
                    </a:lnTo>
                    <a:lnTo>
                      <a:pt x="244" y="616"/>
                    </a:lnTo>
                    <a:lnTo>
                      <a:pt x="245" y="617"/>
                    </a:lnTo>
                    <a:lnTo>
                      <a:pt x="247" y="617"/>
                    </a:lnTo>
                    <a:lnTo>
                      <a:pt x="248" y="617"/>
                    </a:lnTo>
                    <a:lnTo>
                      <a:pt x="250" y="617"/>
                    </a:lnTo>
                    <a:lnTo>
                      <a:pt x="252" y="617"/>
                    </a:lnTo>
                    <a:lnTo>
                      <a:pt x="253" y="617"/>
                    </a:lnTo>
                    <a:lnTo>
                      <a:pt x="255" y="618"/>
                    </a:lnTo>
                    <a:lnTo>
                      <a:pt x="257" y="618"/>
                    </a:lnTo>
                    <a:lnTo>
                      <a:pt x="258" y="618"/>
                    </a:lnTo>
                    <a:lnTo>
                      <a:pt x="260" y="618"/>
                    </a:lnTo>
                    <a:lnTo>
                      <a:pt x="262" y="618"/>
                    </a:lnTo>
                    <a:lnTo>
                      <a:pt x="263" y="619"/>
                    </a:lnTo>
                    <a:lnTo>
                      <a:pt x="265" y="619"/>
                    </a:lnTo>
                    <a:lnTo>
                      <a:pt x="267" y="619"/>
                    </a:lnTo>
                    <a:lnTo>
                      <a:pt x="268" y="619"/>
                    </a:lnTo>
                    <a:lnTo>
                      <a:pt x="270" y="619"/>
                    </a:lnTo>
                    <a:lnTo>
                      <a:pt x="271" y="620"/>
                    </a:lnTo>
                    <a:lnTo>
                      <a:pt x="273" y="620"/>
                    </a:lnTo>
                    <a:lnTo>
                      <a:pt x="275" y="620"/>
                    </a:lnTo>
                    <a:lnTo>
                      <a:pt x="276" y="620"/>
                    </a:lnTo>
                    <a:lnTo>
                      <a:pt x="278" y="621"/>
                    </a:lnTo>
                    <a:lnTo>
                      <a:pt x="280" y="621"/>
                    </a:lnTo>
                    <a:lnTo>
                      <a:pt x="281" y="621"/>
                    </a:lnTo>
                    <a:lnTo>
                      <a:pt x="283" y="621"/>
                    </a:lnTo>
                    <a:lnTo>
                      <a:pt x="285" y="622"/>
                    </a:lnTo>
                    <a:lnTo>
                      <a:pt x="286" y="622"/>
                    </a:lnTo>
                    <a:lnTo>
                      <a:pt x="288" y="622"/>
                    </a:lnTo>
                    <a:lnTo>
                      <a:pt x="289" y="622"/>
                    </a:lnTo>
                    <a:lnTo>
                      <a:pt x="291" y="623"/>
                    </a:lnTo>
                    <a:lnTo>
                      <a:pt x="293" y="623"/>
                    </a:lnTo>
                    <a:lnTo>
                      <a:pt x="294" y="623"/>
                    </a:lnTo>
                    <a:lnTo>
                      <a:pt x="296" y="624"/>
                    </a:lnTo>
                    <a:lnTo>
                      <a:pt x="298" y="624"/>
                    </a:lnTo>
                    <a:lnTo>
                      <a:pt x="299" y="624"/>
                    </a:lnTo>
                    <a:lnTo>
                      <a:pt x="301" y="624"/>
                    </a:lnTo>
                    <a:lnTo>
                      <a:pt x="303" y="625"/>
                    </a:lnTo>
                    <a:lnTo>
                      <a:pt x="304" y="625"/>
                    </a:lnTo>
                    <a:lnTo>
                      <a:pt x="306" y="625"/>
                    </a:lnTo>
                    <a:lnTo>
                      <a:pt x="308" y="626"/>
                    </a:lnTo>
                    <a:lnTo>
                      <a:pt x="309" y="626"/>
                    </a:lnTo>
                    <a:lnTo>
                      <a:pt x="311" y="626"/>
                    </a:lnTo>
                    <a:lnTo>
                      <a:pt x="312" y="627"/>
                    </a:lnTo>
                    <a:lnTo>
                      <a:pt x="314" y="627"/>
                    </a:lnTo>
                    <a:lnTo>
                      <a:pt x="316" y="628"/>
                    </a:lnTo>
                    <a:lnTo>
                      <a:pt x="317" y="628"/>
                    </a:lnTo>
                    <a:lnTo>
                      <a:pt x="319" y="628"/>
                    </a:lnTo>
                    <a:lnTo>
                      <a:pt x="321" y="629"/>
                    </a:lnTo>
                    <a:lnTo>
                      <a:pt x="322" y="629"/>
                    </a:lnTo>
                    <a:lnTo>
                      <a:pt x="324" y="629"/>
                    </a:lnTo>
                    <a:lnTo>
                      <a:pt x="326" y="630"/>
                    </a:lnTo>
                    <a:lnTo>
                      <a:pt x="327" y="630"/>
                    </a:lnTo>
                    <a:lnTo>
                      <a:pt x="329" y="631"/>
                    </a:lnTo>
                    <a:lnTo>
                      <a:pt x="330" y="631"/>
                    </a:lnTo>
                    <a:lnTo>
                      <a:pt x="332" y="632"/>
                    </a:lnTo>
                    <a:lnTo>
                      <a:pt x="334" y="632"/>
                    </a:lnTo>
                    <a:lnTo>
                      <a:pt x="335" y="633"/>
                    </a:lnTo>
                    <a:lnTo>
                      <a:pt x="337" y="633"/>
                    </a:lnTo>
                    <a:lnTo>
                      <a:pt x="339" y="633"/>
                    </a:lnTo>
                    <a:lnTo>
                      <a:pt x="340" y="634"/>
                    </a:lnTo>
                    <a:lnTo>
                      <a:pt x="342" y="635"/>
                    </a:lnTo>
                    <a:lnTo>
                      <a:pt x="344" y="635"/>
                    </a:lnTo>
                    <a:lnTo>
                      <a:pt x="345" y="636"/>
                    </a:lnTo>
                    <a:lnTo>
                      <a:pt x="347" y="636"/>
                    </a:lnTo>
                    <a:lnTo>
                      <a:pt x="349" y="637"/>
                    </a:lnTo>
                    <a:lnTo>
                      <a:pt x="350" y="637"/>
                    </a:lnTo>
                    <a:lnTo>
                      <a:pt x="352" y="638"/>
                    </a:lnTo>
                    <a:lnTo>
                      <a:pt x="353" y="638"/>
                    </a:lnTo>
                    <a:lnTo>
                      <a:pt x="355" y="639"/>
                    </a:lnTo>
                    <a:lnTo>
                      <a:pt x="357" y="640"/>
                    </a:lnTo>
                    <a:lnTo>
                      <a:pt x="358" y="640"/>
                    </a:lnTo>
                    <a:lnTo>
                      <a:pt x="360" y="641"/>
                    </a:lnTo>
                    <a:lnTo>
                      <a:pt x="362" y="641"/>
                    </a:lnTo>
                    <a:lnTo>
                      <a:pt x="363" y="642"/>
                    </a:lnTo>
                    <a:lnTo>
                      <a:pt x="365" y="643"/>
                    </a:lnTo>
                    <a:lnTo>
                      <a:pt x="367" y="643"/>
                    </a:lnTo>
                    <a:lnTo>
                      <a:pt x="368" y="644"/>
                    </a:lnTo>
                    <a:lnTo>
                      <a:pt x="370" y="645"/>
                    </a:lnTo>
                    <a:lnTo>
                      <a:pt x="371" y="645"/>
                    </a:lnTo>
                    <a:lnTo>
                      <a:pt x="373" y="646"/>
                    </a:lnTo>
                    <a:lnTo>
                      <a:pt x="375" y="647"/>
                    </a:lnTo>
                    <a:lnTo>
                      <a:pt x="377" y="648"/>
                    </a:lnTo>
                    <a:lnTo>
                      <a:pt x="378" y="648"/>
                    </a:lnTo>
                    <a:lnTo>
                      <a:pt x="380" y="649"/>
                    </a:lnTo>
                    <a:lnTo>
                      <a:pt x="381" y="650"/>
                    </a:lnTo>
                    <a:lnTo>
                      <a:pt x="383" y="651"/>
                    </a:lnTo>
                    <a:lnTo>
                      <a:pt x="385" y="652"/>
                    </a:lnTo>
                    <a:lnTo>
                      <a:pt x="386" y="652"/>
                    </a:lnTo>
                    <a:lnTo>
                      <a:pt x="388" y="653"/>
                    </a:lnTo>
                    <a:lnTo>
                      <a:pt x="390" y="654"/>
                    </a:lnTo>
                    <a:lnTo>
                      <a:pt x="391" y="655"/>
                    </a:lnTo>
                    <a:lnTo>
                      <a:pt x="393" y="656"/>
                    </a:lnTo>
                    <a:lnTo>
                      <a:pt x="395" y="657"/>
                    </a:lnTo>
                    <a:lnTo>
                      <a:pt x="396" y="658"/>
                    </a:lnTo>
                    <a:lnTo>
                      <a:pt x="398" y="659"/>
                    </a:lnTo>
                    <a:lnTo>
                      <a:pt x="399" y="660"/>
                    </a:lnTo>
                    <a:lnTo>
                      <a:pt x="401" y="661"/>
                    </a:lnTo>
                    <a:lnTo>
                      <a:pt x="403" y="662"/>
                    </a:lnTo>
                    <a:lnTo>
                      <a:pt x="404" y="663"/>
                    </a:lnTo>
                    <a:lnTo>
                      <a:pt x="406" y="664"/>
                    </a:lnTo>
                    <a:lnTo>
                      <a:pt x="408" y="665"/>
                    </a:lnTo>
                    <a:lnTo>
                      <a:pt x="409" y="666"/>
                    </a:lnTo>
                    <a:lnTo>
                      <a:pt x="411" y="667"/>
                    </a:lnTo>
                    <a:lnTo>
                      <a:pt x="413" y="668"/>
                    </a:lnTo>
                    <a:lnTo>
                      <a:pt x="414" y="669"/>
                    </a:lnTo>
                    <a:lnTo>
                      <a:pt x="416" y="671"/>
                    </a:lnTo>
                    <a:lnTo>
                      <a:pt x="418" y="672"/>
                    </a:lnTo>
                    <a:lnTo>
                      <a:pt x="419" y="673"/>
                    </a:lnTo>
                    <a:lnTo>
                      <a:pt x="421" y="674"/>
                    </a:lnTo>
                    <a:lnTo>
                      <a:pt x="422" y="676"/>
                    </a:lnTo>
                    <a:lnTo>
                      <a:pt x="424" y="677"/>
                    </a:lnTo>
                    <a:lnTo>
                      <a:pt x="426" y="678"/>
                    </a:lnTo>
                    <a:lnTo>
                      <a:pt x="427" y="680"/>
                    </a:lnTo>
                    <a:lnTo>
                      <a:pt x="429" y="681"/>
                    </a:lnTo>
                    <a:lnTo>
                      <a:pt x="431" y="682"/>
                    </a:lnTo>
                    <a:lnTo>
                      <a:pt x="432" y="684"/>
                    </a:lnTo>
                    <a:lnTo>
                      <a:pt x="434" y="685"/>
                    </a:lnTo>
                    <a:lnTo>
                      <a:pt x="436" y="687"/>
                    </a:lnTo>
                    <a:lnTo>
                      <a:pt x="437" y="688"/>
                    </a:lnTo>
                    <a:lnTo>
                      <a:pt x="439" y="690"/>
                    </a:lnTo>
                    <a:lnTo>
                      <a:pt x="440" y="691"/>
                    </a:lnTo>
                    <a:lnTo>
                      <a:pt x="442" y="693"/>
                    </a:lnTo>
                    <a:lnTo>
                      <a:pt x="444" y="695"/>
                    </a:lnTo>
                    <a:lnTo>
                      <a:pt x="445" y="696"/>
                    </a:lnTo>
                    <a:lnTo>
                      <a:pt x="447" y="698"/>
                    </a:lnTo>
                    <a:lnTo>
                      <a:pt x="449" y="700"/>
                    </a:lnTo>
                    <a:lnTo>
                      <a:pt x="450" y="701"/>
                    </a:lnTo>
                    <a:lnTo>
                      <a:pt x="452" y="703"/>
                    </a:lnTo>
                    <a:lnTo>
                      <a:pt x="454" y="705"/>
                    </a:lnTo>
                    <a:lnTo>
                      <a:pt x="455" y="707"/>
                    </a:lnTo>
                    <a:lnTo>
                      <a:pt x="457" y="709"/>
                    </a:lnTo>
                    <a:lnTo>
                      <a:pt x="459" y="711"/>
                    </a:lnTo>
                    <a:lnTo>
                      <a:pt x="460" y="713"/>
                    </a:lnTo>
                    <a:lnTo>
                      <a:pt x="462" y="715"/>
                    </a:lnTo>
                    <a:lnTo>
                      <a:pt x="463" y="717"/>
                    </a:lnTo>
                    <a:lnTo>
                      <a:pt x="465" y="719"/>
                    </a:lnTo>
                    <a:lnTo>
                      <a:pt x="467" y="721"/>
                    </a:lnTo>
                    <a:lnTo>
                      <a:pt x="468" y="723"/>
                    </a:lnTo>
                    <a:lnTo>
                      <a:pt x="470" y="725"/>
                    </a:lnTo>
                    <a:lnTo>
                      <a:pt x="472" y="728"/>
                    </a:lnTo>
                    <a:lnTo>
                      <a:pt x="473" y="730"/>
                    </a:lnTo>
                    <a:lnTo>
                      <a:pt x="475" y="732"/>
                    </a:lnTo>
                    <a:lnTo>
                      <a:pt x="477" y="735"/>
                    </a:lnTo>
                    <a:lnTo>
                      <a:pt x="478" y="737"/>
                    </a:lnTo>
                    <a:lnTo>
                      <a:pt x="480" y="740"/>
                    </a:lnTo>
                    <a:lnTo>
                      <a:pt x="481" y="742"/>
                    </a:lnTo>
                    <a:lnTo>
                      <a:pt x="483" y="745"/>
                    </a:lnTo>
                    <a:lnTo>
                      <a:pt x="485" y="747"/>
                    </a:lnTo>
                    <a:lnTo>
                      <a:pt x="486" y="750"/>
                    </a:lnTo>
                    <a:lnTo>
                      <a:pt x="488" y="753"/>
                    </a:lnTo>
                    <a:lnTo>
                      <a:pt x="490" y="755"/>
                    </a:lnTo>
                    <a:lnTo>
                      <a:pt x="491" y="758"/>
                    </a:lnTo>
                    <a:lnTo>
                      <a:pt x="493" y="761"/>
                    </a:lnTo>
                    <a:lnTo>
                      <a:pt x="495" y="764"/>
                    </a:lnTo>
                    <a:lnTo>
                      <a:pt x="496" y="767"/>
                    </a:lnTo>
                    <a:lnTo>
                      <a:pt x="498" y="770"/>
                    </a:lnTo>
                    <a:lnTo>
                      <a:pt x="500" y="773"/>
                    </a:lnTo>
                    <a:lnTo>
                      <a:pt x="501" y="776"/>
                    </a:lnTo>
                    <a:lnTo>
                      <a:pt x="503" y="780"/>
                    </a:lnTo>
                    <a:lnTo>
                      <a:pt x="505" y="783"/>
                    </a:lnTo>
                    <a:lnTo>
                      <a:pt x="506" y="786"/>
                    </a:lnTo>
                    <a:lnTo>
                      <a:pt x="508" y="790"/>
                    </a:lnTo>
                    <a:lnTo>
                      <a:pt x="509" y="793"/>
                    </a:lnTo>
                    <a:lnTo>
                      <a:pt x="511" y="797"/>
                    </a:lnTo>
                    <a:lnTo>
                      <a:pt x="513" y="800"/>
                    </a:lnTo>
                    <a:lnTo>
                      <a:pt x="514" y="804"/>
                    </a:lnTo>
                    <a:lnTo>
                      <a:pt x="516" y="808"/>
                    </a:lnTo>
                    <a:lnTo>
                      <a:pt x="518" y="812"/>
                    </a:lnTo>
                    <a:lnTo>
                      <a:pt x="519" y="815"/>
                    </a:lnTo>
                    <a:lnTo>
                      <a:pt x="521" y="819"/>
                    </a:lnTo>
                    <a:lnTo>
                      <a:pt x="523" y="823"/>
                    </a:lnTo>
                    <a:lnTo>
                      <a:pt x="524" y="828"/>
                    </a:lnTo>
                    <a:lnTo>
                      <a:pt x="526" y="832"/>
                    </a:lnTo>
                    <a:lnTo>
                      <a:pt x="527" y="836"/>
                    </a:lnTo>
                    <a:lnTo>
                      <a:pt x="529" y="840"/>
                    </a:lnTo>
                    <a:lnTo>
                      <a:pt x="531" y="845"/>
                    </a:lnTo>
                    <a:lnTo>
                      <a:pt x="532" y="849"/>
                    </a:lnTo>
                    <a:lnTo>
                      <a:pt x="534" y="854"/>
                    </a:lnTo>
                    <a:lnTo>
                      <a:pt x="536" y="859"/>
                    </a:lnTo>
                    <a:lnTo>
                      <a:pt x="537" y="863"/>
                    </a:lnTo>
                    <a:lnTo>
                      <a:pt x="539" y="869"/>
                    </a:lnTo>
                    <a:lnTo>
                      <a:pt x="541" y="873"/>
                    </a:lnTo>
                    <a:lnTo>
                      <a:pt x="542" y="878"/>
                    </a:lnTo>
                    <a:lnTo>
                      <a:pt x="544" y="884"/>
                    </a:lnTo>
                    <a:lnTo>
                      <a:pt x="546" y="889"/>
                    </a:lnTo>
                    <a:lnTo>
                      <a:pt x="547" y="894"/>
                    </a:lnTo>
                    <a:lnTo>
                      <a:pt x="549" y="900"/>
                    </a:lnTo>
                    <a:lnTo>
                      <a:pt x="550" y="905"/>
                    </a:lnTo>
                    <a:lnTo>
                      <a:pt x="552" y="911"/>
                    </a:lnTo>
                    <a:lnTo>
                      <a:pt x="554" y="917"/>
                    </a:lnTo>
                    <a:lnTo>
                      <a:pt x="555" y="923"/>
                    </a:lnTo>
                    <a:lnTo>
                      <a:pt x="557" y="929"/>
                    </a:lnTo>
                    <a:lnTo>
                      <a:pt x="559" y="935"/>
                    </a:lnTo>
                    <a:lnTo>
                      <a:pt x="560" y="941"/>
                    </a:lnTo>
                    <a:lnTo>
                      <a:pt x="562" y="948"/>
                    </a:lnTo>
                    <a:lnTo>
                      <a:pt x="564" y="954"/>
                    </a:lnTo>
                    <a:lnTo>
                      <a:pt x="565" y="961"/>
                    </a:lnTo>
                    <a:lnTo>
                      <a:pt x="567" y="968"/>
                    </a:lnTo>
                    <a:lnTo>
                      <a:pt x="568" y="974"/>
                    </a:lnTo>
                    <a:lnTo>
                      <a:pt x="570" y="981"/>
                    </a:lnTo>
                    <a:lnTo>
                      <a:pt x="572" y="989"/>
                    </a:lnTo>
                    <a:lnTo>
                      <a:pt x="573" y="996"/>
                    </a:lnTo>
                    <a:lnTo>
                      <a:pt x="575" y="1003"/>
                    </a:lnTo>
                    <a:lnTo>
                      <a:pt x="577" y="1011"/>
                    </a:lnTo>
                    <a:lnTo>
                      <a:pt x="578" y="1018"/>
                    </a:lnTo>
                    <a:lnTo>
                      <a:pt x="580" y="1025"/>
                    </a:lnTo>
                    <a:lnTo>
                      <a:pt x="582" y="1032"/>
                    </a:lnTo>
                    <a:lnTo>
                      <a:pt x="583" y="1039"/>
                    </a:lnTo>
                    <a:lnTo>
                      <a:pt x="585" y="1046"/>
                    </a:lnTo>
                    <a:lnTo>
                      <a:pt x="587" y="1053"/>
                    </a:lnTo>
                    <a:lnTo>
                      <a:pt x="588" y="1060"/>
                    </a:lnTo>
                    <a:lnTo>
                      <a:pt x="590" y="1066"/>
                    </a:lnTo>
                    <a:lnTo>
                      <a:pt x="591" y="1073"/>
                    </a:lnTo>
                    <a:lnTo>
                      <a:pt x="593" y="1079"/>
                    </a:lnTo>
                    <a:lnTo>
                      <a:pt x="595" y="1085"/>
                    </a:lnTo>
                    <a:lnTo>
                      <a:pt x="596" y="1091"/>
                    </a:lnTo>
                    <a:lnTo>
                      <a:pt x="598" y="1097"/>
                    </a:lnTo>
                    <a:lnTo>
                      <a:pt x="600" y="1103"/>
                    </a:lnTo>
                    <a:lnTo>
                      <a:pt x="601" y="1108"/>
                    </a:lnTo>
                    <a:lnTo>
                      <a:pt x="603" y="1114"/>
                    </a:lnTo>
                    <a:lnTo>
                      <a:pt x="605" y="1119"/>
                    </a:lnTo>
                    <a:lnTo>
                      <a:pt x="606" y="1125"/>
                    </a:lnTo>
                    <a:lnTo>
                      <a:pt x="608" y="1130"/>
                    </a:lnTo>
                    <a:lnTo>
                      <a:pt x="609" y="1135"/>
                    </a:lnTo>
                    <a:lnTo>
                      <a:pt x="611" y="1140"/>
                    </a:lnTo>
                    <a:lnTo>
                      <a:pt x="613" y="1144"/>
                    </a:lnTo>
                    <a:lnTo>
                      <a:pt x="614" y="1149"/>
                    </a:lnTo>
                    <a:lnTo>
                      <a:pt x="616" y="1153"/>
                    </a:lnTo>
                    <a:lnTo>
                      <a:pt x="618" y="1158"/>
                    </a:lnTo>
                    <a:lnTo>
                      <a:pt x="619" y="1162"/>
                    </a:lnTo>
                    <a:lnTo>
                      <a:pt x="621" y="1166"/>
                    </a:lnTo>
                    <a:lnTo>
                      <a:pt x="623" y="1169"/>
                    </a:lnTo>
                    <a:lnTo>
                      <a:pt x="624" y="1173"/>
                    </a:lnTo>
                    <a:lnTo>
                      <a:pt x="626" y="1177"/>
                    </a:lnTo>
                    <a:lnTo>
                      <a:pt x="628" y="1180"/>
                    </a:lnTo>
                    <a:lnTo>
                      <a:pt x="629" y="1183"/>
                    </a:lnTo>
                    <a:lnTo>
                      <a:pt x="631" y="1186"/>
                    </a:lnTo>
                    <a:lnTo>
                      <a:pt x="632" y="1189"/>
                    </a:lnTo>
                    <a:lnTo>
                      <a:pt x="634" y="1192"/>
                    </a:lnTo>
                    <a:lnTo>
                      <a:pt x="636" y="1195"/>
                    </a:lnTo>
                    <a:lnTo>
                      <a:pt x="637" y="1197"/>
                    </a:lnTo>
                    <a:lnTo>
                      <a:pt x="639" y="1200"/>
                    </a:lnTo>
                    <a:lnTo>
                      <a:pt x="641" y="1202"/>
                    </a:lnTo>
                    <a:lnTo>
                      <a:pt x="642" y="1204"/>
                    </a:lnTo>
                    <a:lnTo>
                      <a:pt x="644" y="1206"/>
                    </a:lnTo>
                    <a:lnTo>
                      <a:pt x="646" y="1207"/>
                    </a:lnTo>
                    <a:lnTo>
                      <a:pt x="647" y="1209"/>
                    </a:lnTo>
                    <a:lnTo>
                      <a:pt x="649" y="1210"/>
                    </a:lnTo>
                    <a:lnTo>
                      <a:pt x="650" y="1211"/>
                    </a:lnTo>
                    <a:lnTo>
                      <a:pt x="652" y="1212"/>
                    </a:lnTo>
                    <a:lnTo>
                      <a:pt x="654" y="1213"/>
                    </a:lnTo>
                    <a:lnTo>
                      <a:pt x="656" y="1214"/>
                    </a:lnTo>
                    <a:lnTo>
                      <a:pt x="657" y="1215"/>
                    </a:lnTo>
                    <a:lnTo>
                      <a:pt x="659" y="1215"/>
                    </a:lnTo>
                    <a:lnTo>
                      <a:pt x="660" y="1216"/>
                    </a:lnTo>
                    <a:lnTo>
                      <a:pt x="662" y="1216"/>
                    </a:lnTo>
                    <a:lnTo>
                      <a:pt x="664" y="1216"/>
                    </a:lnTo>
                    <a:lnTo>
                      <a:pt x="665" y="1215"/>
                    </a:lnTo>
                    <a:lnTo>
                      <a:pt x="667" y="1215"/>
                    </a:lnTo>
                    <a:lnTo>
                      <a:pt x="669" y="1214"/>
                    </a:lnTo>
                    <a:lnTo>
                      <a:pt x="670" y="1214"/>
                    </a:lnTo>
                    <a:lnTo>
                      <a:pt x="672" y="1213"/>
                    </a:lnTo>
                    <a:lnTo>
                      <a:pt x="674" y="1212"/>
                    </a:lnTo>
                    <a:lnTo>
                      <a:pt x="675" y="1211"/>
                    </a:lnTo>
                    <a:lnTo>
                      <a:pt x="677" y="1209"/>
                    </a:lnTo>
                    <a:lnTo>
                      <a:pt x="678" y="1208"/>
                    </a:lnTo>
                    <a:lnTo>
                      <a:pt x="680" y="1206"/>
                    </a:lnTo>
                    <a:lnTo>
                      <a:pt x="682" y="1204"/>
                    </a:lnTo>
                    <a:lnTo>
                      <a:pt x="683" y="1202"/>
                    </a:lnTo>
                    <a:lnTo>
                      <a:pt x="685" y="1200"/>
                    </a:lnTo>
                    <a:lnTo>
                      <a:pt x="687" y="1198"/>
                    </a:lnTo>
                    <a:lnTo>
                      <a:pt x="688" y="1196"/>
                    </a:lnTo>
                    <a:lnTo>
                      <a:pt x="690" y="1193"/>
                    </a:lnTo>
                    <a:lnTo>
                      <a:pt x="692" y="1190"/>
                    </a:lnTo>
                    <a:lnTo>
                      <a:pt x="693" y="1187"/>
                    </a:lnTo>
                    <a:lnTo>
                      <a:pt x="695" y="1184"/>
                    </a:lnTo>
                    <a:lnTo>
                      <a:pt x="697" y="1181"/>
                    </a:lnTo>
                    <a:lnTo>
                      <a:pt x="698" y="1178"/>
                    </a:lnTo>
                    <a:lnTo>
                      <a:pt x="700" y="1174"/>
                    </a:lnTo>
                    <a:lnTo>
                      <a:pt x="701" y="1171"/>
                    </a:lnTo>
                    <a:lnTo>
                      <a:pt x="703" y="1167"/>
                    </a:lnTo>
                    <a:lnTo>
                      <a:pt x="705" y="1163"/>
                    </a:lnTo>
                    <a:lnTo>
                      <a:pt x="706" y="1159"/>
                    </a:lnTo>
                    <a:lnTo>
                      <a:pt x="708" y="1155"/>
                    </a:lnTo>
                    <a:lnTo>
                      <a:pt x="710" y="1150"/>
                    </a:lnTo>
                    <a:lnTo>
                      <a:pt x="711" y="1146"/>
                    </a:lnTo>
                    <a:lnTo>
                      <a:pt x="713" y="1141"/>
                    </a:lnTo>
                    <a:lnTo>
                      <a:pt x="715" y="1136"/>
                    </a:lnTo>
                    <a:lnTo>
                      <a:pt x="716" y="1131"/>
                    </a:lnTo>
                    <a:lnTo>
                      <a:pt x="718" y="1126"/>
                    </a:lnTo>
                    <a:lnTo>
                      <a:pt x="719" y="1121"/>
                    </a:lnTo>
                    <a:lnTo>
                      <a:pt x="721" y="1116"/>
                    </a:lnTo>
                    <a:lnTo>
                      <a:pt x="723" y="1110"/>
                    </a:lnTo>
                    <a:lnTo>
                      <a:pt x="724" y="1105"/>
                    </a:lnTo>
                    <a:lnTo>
                      <a:pt x="726" y="1099"/>
                    </a:lnTo>
                    <a:lnTo>
                      <a:pt x="728" y="1093"/>
                    </a:lnTo>
                    <a:lnTo>
                      <a:pt x="729" y="1087"/>
                    </a:lnTo>
                    <a:lnTo>
                      <a:pt x="731" y="1081"/>
                    </a:lnTo>
                    <a:lnTo>
                      <a:pt x="733" y="1075"/>
                    </a:lnTo>
                    <a:lnTo>
                      <a:pt x="734" y="1068"/>
                    </a:lnTo>
                    <a:lnTo>
                      <a:pt x="736" y="1062"/>
                    </a:lnTo>
                    <a:lnTo>
                      <a:pt x="738" y="1055"/>
                    </a:lnTo>
                    <a:lnTo>
                      <a:pt x="739" y="1048"/>
                    </a:lnTo>
                    <a:lnTo>
                      <a:pt x="741" y="1042"/>
                    </a:lnTo>
                    <a:lnTo>
                      <a:pt x="742" y="1035"/>
                    </a:lnTo>
                    <a:lnTo>
                      <a:pt x="744" y="1028"/>
                    </a:lnTo>
                    <a:lnTo>
                      <a:pt x="746" y="1020"/>
                    </a:lnTo>
                    <a:lnTo>
                      <a:pt x="747" y="1013"/>
                    </a:lnTo>
                    <a:lnTo>
                      <a:pt x="749" y="1006"/>
                    </a:lnTo>
                    <a:lnTo>
                      <a:pt x="751" y="998"/>
                    </a:lnTo>
                    <a:lnTo>
                      <a:pt x="752" y="991"/>
                    </a:lnTo>
                    <a:lnTo>
                      <a:pt x="754" y="983"/>
                    </a:lnTo>
                    <a:lnTo>
                      <a:pt x="756" y="975"/>
                    </a:lnTo>
                    <a:lnTo>
                      <a:pt x="757" y="967"/>
                    </a:lnTo>
                    <a:lnTo>
                      <a:pt x="759" y="959"/>
                    </a:lnTo>
                    <a:lnTo>
                      <a:pt x="760" y="951"/>
                    </a:lnTo>
                    <a:lnTo>
                      <a:pt x="762" y="943"/>
                    </a:lnTo>
                    <a:lnTo>
                      <a:pt x="764" y="935"/>
                    </a:lnTo>
                    <a:lnTo>
                      <a:pt x="766" y="926"/>
                    </a:lnTo>
                    <a:lnTo>
                      <a:pt x="767" y="918"/>
                    </a:lnTo>
                    <a:lnTo>
                      <a:pt x="769" y="909"/>
                    </a:lnTo>
                    <a:lnTo>
                      <a:pt x="770" y="901"/>
                    </a:lnTo>
                    <a:lnTo>
                      <a:pt x="772" y="892"/>
                    </a:lnTo>
                    <a:lnTo>
                      <a:pt x="774" y="883"/>
                    </a:lnTo>
                    <a:lnTo>
                      <a:pt x="775" y="874"/>
                    </a:lnTo>
                    <a:lnTo>
                      <a:pt x="777" y="865"/>
                    </a:lnTo>
                    <a:lnTo>
                      <a:pt x="779" y="857"/>
                    </a:lnTo>
                    <a:lnTo>
                      <a:pt x="780" y="848"/>
                    </a:lnTo>
                    <a:lnTo>
                      <a:pt x="782" y="838"/>
                    </a:lnTo>
                    <a:lnTo>
                      <a:pt x="784" y="829"/>
                    </a:lnTo>
                    <a:lnTo>
                      <a:pt x="785" y="820"/>
                    </a:lnTo>
                    <a:lnTo>
                      <a:pt x="787" y="811"/>
                    </a:lnTo>
                    <a:lnTo>
                      <a:pt x="788" y="801"/>
                    </a:lnTo>
                    <a:lnTo>
                      <a:pt x="790" y="792"/>
                    </a:lnTo>
                    <a:lnTo>
                      <a:pt x="792" y="783"/>
                    </a:lnTo>
                    <a:lnTo>
                      <a:pt x="793" y="773"/>
                    </a:lnTo>
                    <a:lnTo>
                      <a:pt x="795" y="764"/>
                    </a:lnTo>
                    <a:lnTo>
                      <a:pt x="797" y="754"/>
                    </a:lnTo>
                    <a:lnTo>
                      <a:pt x="798" y="745"/>
                    </a:lnTo>
                    <a:lnTo>
                      <a:pt x="800" y="735"/>
                    </a:lnTo>
                    <a:lnTo>
                      <a:pt x="802" y="725"/>
                    </a:lnTo>
                    <a:lnTo>
                      <a:pt x="803" y="716"/>
                    </a:lnTo>
                    <a:lnTo>
                      <a:pt x="805" y="706"/>
                    </a:lnTo>
                    <a:lnTo>
                      <a:pt x="807" y="696"/>
                    </a:lnTo>
                    <a:lnTo>
                      <a:pt x="808" y="686"/>
                    </a:lnTo>
                    <a:lnTo>
                      <a:pt x="810" y="677"/>
                    </a:lnTo>
                    <a:lnTo>
                      <a:pt x="811" y="667"/>
                    </a:lnTo>
                    <a:lnTo>
                      <a:pt x="813" y="657"/>
                    </a:lnTo>
                    <a:lnTo>
                      <a:pt x="815" y="647"/>
                    </a:lnTo>
                    <a:lnTo>
                      <a:pt x="816" y="637"/>
                    </a:lnTo>
                    <a:lnTo>
                      <a:pt x="818" y="627"/>
                    </a:lnTo>
                    <a:lnTo>
                      <a:pt x="820" y="618"/>
                    </a:lnTo>
                    <a:lnTo>
                      <a:pt x="821" y="608"/>
                    </a:lnTo>
                    <a:lnTo>
                      <a:pt x="823" y="598"/>
                    </a:lnTo>
                    <a:lnTo>
                      <a:pt x="825" y="588"/>
                    </a:lnTo>
                    <a:lnTo>
                      <a:pt x="826" y="578"/>
                    </a:lnTo>
                    <a:lnTo>
                      <a:pt x="828" y="568"/>
                    </a:lnTo>
                    <a:lnTo>
                      <a:pt x="829" y="559"/>
                    </a:lnTo>
                    <a:lnTo>
                      <a:pt x="831" y="549"/>
                    </a:lnTo>
                    <a:lnTo>
                      <a:pt x="833" y="539"/>
                    </a:lnTo>
                    <a:lnTo>
                      <a:pt x="834" y="529"/>
                    </a:lnTo>
                    <a:lnTo>
                      <a:pt x="836" y="519"/>
                    </a:lnTo>
                    <a:lnTo>
                      <a:pt x="838" y="509"/>
                    </a:lnTo>
                    <a:lnTo>
                      <a:pt x="839" y="500"/>
                    </a:lnTo>
                    <a:lnTo>
                      <a:pt x="841" y="490"/>
                    </a:lnTo>
                    <a:lnTo>
                      <a:pt x="843" y="481"/>
                    </a:lnTo>
                    <a:lnTo>
                      <a:pt x="844" y="471"/>
                    </a:lnTo>
                    <a:lnTo>
                      <a:pt x="846" y="461"/>
                    </a:lnTo>
                    <a:lnTo>
                      <a:pt x="848" y="452"/>
                    </a:lnTo>
                    <a:lnTo>
                      <a:pt x="849" y="442"/>
                    </a:lnTo>
                    <a:lnTo>
                      <a:pt x="851" y="433"/>
                    </a:lnTo>
                    <a:lnTo>
                      <a:pt x="852" y="423"/>
                    </a:lnTo>
                    <a:lnTo>
                      <a:pt x="854" y="414"/>
                    </a:lnTo>
                    <a:lnTo>
                      <a:pt x="856" y="405"/>
                    </a:lnTo>
                    <a:lnTo>
                      <a:pt x="857" y="395"/>
                    </a:lnTo>
                    <a:lnTo>
                      <a:pt x="859" y="386"/>
                    </a:lnTo>
                    <a:lnTo>
                      <a:pt x="861" y="377"/>
                    </a:lnTo>
                    <a:lnTo>
                      <a:pt x="862" y="368"/>
                    </a:lnTo>
                    <a:lnTo>
                      <a:pt x="864" y="359"/>
                    </a:lnTo>
                    <a:lnTo>
                      <a:pt x="866" y="350"/>
                    </a:lnTo>
                    <a:lnTo>
                      <a:pt x="867" y="341"/>
                    </a:lnTo>
                    <a:lnTo>
                      <a:pt x="869" y="332"/>
                    </a:lnTo>
                    <a:lnTo>
                      <a:pt x="870" y="323"/>
                    </a:lnTo>
                    <a:lnTo>
                      <a:pt x="872" y="315"/>
                    </a:lnTo>
                    <a:lnTo>
                      <a:pt x="874" y="306"/>
                    </a:lnTo>
                    <a:lnTo>
                      <a:pt x="876" y="298"/>
                    </a:lnTo>
                    <a:lnTo>
                      <a:pt x="877" y="289"/>
                    </a:lnTo>
                    <a:lnTo>
                      <a:pt x="879" y="281"/>
                    </a:lnTo>
                    <a:lnTo>
                      <a:pt x="880" y="273"/>
                    </a:lnTo>
                    <a:lnTo>
                      <a:pt x="882" y="264"/>
                    </a:lnTo>
                    <a:lnTo>
                      <a:pt x="884" y="256"/>
                    </a:lnTo>
                    <a:lnTo>
                      <a:pt x="885" y="248"/>
                    </a:lnTo>
                    <a:lnTo>
                      <a:pt x="887" y="240"/>
                    </a:lnTo>
                    <a:lnTo>
                      <a:pt x="889" y="233"/>
                    </a:lnTo>
                    <a:lnTo>
                      <a:pt x="890" y="225"/>
                    </a:lnTo>
                    <a:lnTo>
                      <a:pt x="892" y="217"/>
                    </a:lnTo>
                    <a:lnTo>
                      <a:pt x="894" y="210"/>
                    </a:lnTo>
                    <a:lnTo>
                      <a:pt x="895" y="202"/>
                    </a:lnTo>
                    <a:lnTo>
                      <a:pt x="897" y="195"/>
                    </a:lnTo>
                    <a:lnTo>
                      <a:pt x="898" y="188"/>
                    </a:lnTo>
                    <a:lnTo>
                      <a:pt x="900" y="181"/>
                    </a:lnTo>
                    <a:lnTo>
                      <a:pt x="902" y="174"/>
                    </a:lnTo>
                    <a:lnTo>
                      <a:pt x="903" y="167"/>
                    </a:lnTo>
                    <a:lnTo>
                      <a:pt x="905" y="160"/>
                    </a:lnTo>
                    <a:lnTo>
                      <a:pt x="907" y="154"/>
                    </a:lnTo>
                    <a:lnTo>
                      <a:pt x="908" y="147"/>
                    </a:lnTo>
                    <a:lnTo>
                      <a:pt x="910" y="141"/>
                    </a:lnTo>
                    <a:lnTo>
                      <a:pt x="911" y="135"/>
                    </a:lnTo>
                    <a:lnTo>
                      <a:pt x="913" y="128"/>
                    </a:lnTo>
                    <a:lnTo>
                      <a:pt x="915" y="122"/>
                    </a:lnTo>
                    <a:lnTo>
                      <a:pt x="917" y="117"/>
                    </a:lnTo>
                    <a:lnTo>
                      <a:pt x="918" y="111"/>
                    </a:lnTo>
                    <a:lnTo>
                      <a:pt x="920" y="105"/>
                    </a:lnTo>
                    <a:lnTo>
                      <a:pt x="921" y="100"/>
                    </a:lnTo>
                    <a:lnTo>
                      <a:pt x="923" y="94"/>
                    </a:lnTo>
                    <a:lnTo>
                      <a:pt x="925" y="89"/>
                    </a:lnTo>
                    <a:lnTo>
                      <a:pt x="926" y="84"/>
                    </a:lnTo>
                    <a:lnTo>
                      <a:pt x="928" y="79"/>
                    </a:lnTo>
                    <a:lnTo>
                      <a:pt x="930" y="74"/>
                    </a:lnTo>
                    <a:lnTo>
                      <a:pt x="931" y="70"/>
                    </a:lnTo>
                    <a:lnTo>
                      <a:pt x="933" y="65"/>
                    </a:lnTo>
                    <a:lnTo>
                      <a:pt x="935" y="61"/>
                    </a:lnTo>
                    <a:lnTo>
                      <a:pt x="936" y="57"/>
                    </a:lnTo>
                    <a:lnTo>
                      <a:pt x="938" y="52"/>
                    </a:lnTo>
                    <a:lnTo>
                      <a:pt x="939" y="48"/>
                    </a:lnTo>
                    <a:lnTo>
                      <a:pt x="941" y="45"/>
                    </a:lnTo>
                    <a:lnTo>
                      <a:pt x="943" y="41"/>
                    </a:lnTo>
                    <a:lnTo>
                      <a:pt x="944" y="38"/>
                    </a:lnTo>
                    <a:lnTo>
                      <a:pt x="946" y="34"/>
                    </a:lnTo>
                    <a:lnTo>
                      <a:pt x="948" y="31"/>
                    </a:lnTo>
                    <a:lnTo>
                      <a:pt x="949" y="28"/>
                    </a:lnTo>
                    <a:lnTo>
                      <a:pt x="951" y="25"/>
                    </a:lnTo>
                    <a:lnTo>
                      <a:pt x="953" y="22"/>
                    </a:lnTo>
                    <a:lnTo>
                      <a:pt x="954" y="20"/>
                    </a:lnTo>
                    <a:lnTo>
                      <a:pt x="956" y="17"/>
                    </a:lnTo>
                    <a:lnTo>
                      <a:pt x="958" y="15"/>
                    </a:lnTo>
                    <a:lnTo>
                      <a:pt x="959" y="13"/>
                    </a:lnTo>
                    <a:lnTo>
                      <a:pt x="961" y="11"/>
                    </a:lnTo>
                    <a:lnTo>
                      <a:pt x="962" y="9"/>
                    </a:lnTo>
                    <a:lnTo>
                      <a:pt x="964" y="7"/>
                    </a:lnTo>
                    <a:lnTo>
                      <a:pt x="966" y="6"/>
                    </a:lnTo>
                    <a:lnTo>
                      <a:pt x="967" y="5"/>
                    </a:lnTo>
                    <a:lnTo>
                      <a:pt x="969" y="4"/>
                    </a:lnTo>
                    <a:lnTo>
                      <a:pt x="971" y="3"/>
                    </a:lnTo>
                    <a:lnTo>
                      <a:pt x="972" y="2"/>
                    </a:lnTo>
                    <a:lnTo>
                      <a:pt x="974" y="1"/>
                    </a:lnTo>
                    <a:lnTo>
                      <a:pt x="976" y="0"/>
                    </a:lnTo>
                    <a:lnTo>
                      <a:pt x="977" y="0"/>
                    </a:lnTo>
                    <a:lnTo>
                      <a:pt x="979" y="0"/>
                    </a:lnTo>
                    <a:lnTo>
                      <a:pt x="980" y="0"/>
                    </a:lnTo>
                    <a:lnTo>
                      <a:pt x="982" y="0"/>
                    </a:lnTo>
                    <a:lnTo>
                      <a:pt x="984" y="0"/>
                    </a:lnTo>
                    <a:lnTo>
                      <a:pt x="985" y="1"/>
                    </a:lnTo>
                    <a:lnTo>
                      <a:pt x="987" y="1"/>
                    </a:lnTo>
                    <a:lnTo>
                      <a:pt x="989" y="2"/>
                    </a:lnTo>
                    <a:lnTo>
                      <a:pt x="990" y="3"/>
                    </a:lnTo>
                    <a:lnTo>
                      <a:pt x="992" y="4"/>
                    </a:lnTo>
                    <a:lnTo>
                      <a:pt x="994" y="5"/>
                    </a:lnTo>
                    <a:lnTo>
                      <a:pt x="995" y="6"/>
                    </a:lnTo>
                    <a:lnTo>
                      <a:pt x="997" y="8"/>
                    </a:lnTo>
                    <a:lnTo>
                      <a:pt x="999" y="10"/>
                    </a:lnTo>
                    <a:lnTo>
                      <a:pt x="1000" y="12"/>
                    </a:lnTo>
                    <a:lnTo>
                      <a:pt x="1002" y="14"/>
                    </a:lnTo>
                    <a:lnTo>
                      <a:pt x="1003" y="16"/>
                    </a:lnTo>
                    <a:lnTo>
                      <a:pt x="1005" y="18"/>
                    </a:lnTo>
                    <a:lnTo>
                      <a:pt x="1007" y="21"/>
                    </a:lnTo>
                    <a:lnTo>
                      <a:pt x="1008" y="23"/>
                    </a:lnTo>
                    <a:lnTo>
                      <a:pt x="1010" y="26"/>
                    </a:lnTo>
                    <a:lnTo>
                      <a:pt x="1012" y="29"/>
                    </a:lnTo>
                    <a:lnTo>
                      <a:pt x="1013" y="32"/>
                    </a:lnTo>
                    <a:lnTo>
                      <a:pt x="1015" y="35"/>
                    </a:lnTo>
                    <a:lnTo>
                      <a:pt x="1017" y="39"/>
                    </a:lnTo>
                    <a:lnTo>
                      <a:pt x="1018" y="42"/>
                    </a:lnTo>
                    <a:lnTo>
                      <a:pt x="1020" y="46"/>
                    </a:lnTo>
                    <a:lnTo>
                      <a:pt x="1021" y="50"/>
                    </a:lnTo>
                    <a:lnTo>
                      <a:pt x="1023" y="54"/>
                    </a:lnTo>
                    <a:lnTo>
                      <a:pt x="1025" y="58"/>
                    </a:lnTo>
                    <a:lnTo>
                      <a:pt x="1026" y="62"/>
                    </a:lnTo>
                    <a:lnTo>
                      <a:pt x="1028" y="67"/>
                    </a:lnTo>
                    <a:lnTo>
                      <a:pt x="1030" y="71"/>
                    </a:lnTo>
                    <a:lnTo>
                      <a:pt x="1031" y="76"/>
                    </a:lnTo>
                    <a:lnTo>
                      <a:pt x="1033" y="81"/>
                    </a:lnTo>
                    <a:lnTo>
                      <a:pt x="1035" y="86"/>
                    </a:lnTo>
                    <a:lnTo>
                      <a:pt x="1036" y="91"/>
                    </a:lnTo>
                    <a:lnTo>
                      <a:pt x="1038" y="96"/>
                    </a:lnTo>
                    <a:lnTo>
                      <a:pt x="1040" y="101"/>
                    </a:lnTo>
                    <a:lnTo>
                      <a:pt x="1041" y="107"/>
                    </a:lnTo>
                    <a:lnTo>
                      <a:pt x="1043" y="113"/>
                    </a:lnTo>
                    <a:lnTo>
                      <a:pt x="1045" y="118"/>
                    </a:lnTo>
                    <a:lnTo>
                      <a:pt x="1046" y="124"/>
                    </a:lnTo>
                    <a:lnTo>
                      <a:pt x="1048" y="130"/>
                    </a:lnTo>
                    <a:lnTo>
                      <a:pt x="1049" y="137"/>
                    </a:lnTo>
                    <a:lnTo>
                      <a:pt x="1051" y="143"/>
                    </a:lnTo>
                    <a:lnTo>
                      <a:pt x="1053" y="149"/>
                    </a:lnTo>
                    <a:lnTo>
                      <a:pt x="1054" y="156"/>
                    </a:lnTo>
                    <a:lnTo>
                      <a:pt x="1056" y="162"/>
                    </a:lnTo>
                    <a:lnTo>
                      <a:pt x="1058" y="169"/>
                    </a:lnTo>
                    <a:lnTo>
                      <a:pt x="1059" y="176"/>
                    </a:lnTo>
                    <a:lnTo>
                      <a:pt x="1061" y="183"/>
                    </a:lnTo>
                    <a:lnTo>
                      <a:pt x="1063" y="190"/>
                    </a:lnTo>
                    <a:lnTo>
                      <a:pt x="1064" y="197"/>
                    </a:lnTo>
                    <a:lnTo>
                      <a:pt x="1066" y="205"/>
                    </a:lnTo>
                    <a:lnTo>
                      <a:pt x="1067" y="212"/>
                    </a:lnTo>
                    <a:lnTo>
                      <a:pt x="1069" y="220"/>
                    </a:lnTo>
                    <a:lnTo>
                      <a:pt x="1071" y="227"/>
                    </a:lnTo>
                    <a:lnTo>
                      <a:pt x="1072" y="234"/>
                    </a:lnTo>
                    <a:lnTo>
                      <a:pt x="1074" y="241"/>
                    </a:lnTo>
                    <a:lnTo>
                      <a:pt x="1076" y="248"/>
                    </a:lnTo>
                    <a:lnTo>
                      <a:pt x="1077" y="255"/>
                    </a:lnTo>
                    <a:lnTo>
                      <a:pt x="1079" y="261"/>
                    </a:lnTo>
                    <a:lnTo>
                      <a:pt x="1081" y="268"/>
                    </a:lnTo>
                    <a:lnTo>
                      <a:pt x="1082" y="274"/>
                    </a:lnTo>
                    <a:lnTo>
                      <a:pt x="1084" y="280"/>
                    </a:lnTo>
                    <a:lnTo>
                      <a:pt x="1086" y="287"/>
                    </a:lnTo>
                    <a:lnTo>
                      <a:pt x="1087" y="293"/>
                    </a:lnTo>
                    <a:lnTo>
                      <a:pt x="1089" y="298"/>
                    </a:lnTo>
                    <a:lnTo>
                      <a:pt x="1090" y="304"/>
                    </a:lnTo>
                    <a:lnTo>
                      <a:pt x="1092" y="310"/>
                    </a:lnTo>
                    <a:lnTo>
                      <a:pt x="1094" y="316"/>
                    </a:lnTo>
                    <a:lnTo>
                      <a:pt x="1095" y="321"/>
                    </a:lnTo>
                    <a:lnTo>
                      <a:pt x="1097" y="326"/>
                    </a:lnTo>
                    <a:lnTo>
                      <a:pt x="1099" y="332"/>
                    </a:lnTo>
                    <a:lnTo>
                      <a:pt x="1100" y="337"/>
                    </a:lnTo>
                    <a:lnTo>
                      <a:pt x="1102" y="342"/>
                    </a:lnTo>
                    <a:lnTo>
                      <a:pt x="1104" y="347"/>
                    </a:lnTo>
                    <a:lnTo>
                      <a:pt x="1105" y="352"/>
                    </a:lnTo>
                    <a:lnTo>
                      <a:pt x="1107" y="357"/>
                    </a:lnTo>
                    <a:lnTo>
                      <a:pt x="1108" y="361"/>
                    </a:lnTo>
                    <a:lnTo>
                      <a:pt x="1110" y="366"/>
                    </a:lnTo>
                    <a:lnTo>
                      <a:pt x="1112" y="370"/>
                    </a:lnTo>
                    <a:lnTo>
                      <a:pt x="1113" y="375"/>
                    </a:lnTo>
                    <a:lnTo>
                      <a:pt x="1115" y="379"/>
                    </a:lnTo>
                    <a:lnTo>
                      <a:pt x="1117" y="384"/>
                    </a:lnTo>
                    <a:lnTo>
                      <a:pt x="1118" y="388"/>
                    </a:lnTo>
                    <a:lnTo>
                      <a:pt x="1120" y="392"/>
                    </a:lnTo>
                    <a:lnTo>
                      <a:pt x="1122" y="396"/>
                    </a:lnTo>
                    <a:lnTo>
                      <a:pt x="1123" y="400"/>
                    </a:lnTo>
                    <a:lnTo>
                      <a:pt x="1125" y="404"/>
                    </a:lnTo>
                    <a:lnTo>
                      <a:pt x="1127" y="408"/>
                    </a:lnTo>
                    <a:lnTo>
                      <a:pt x="1128" y="411"/>
                    </a:lnTo>
                    <a:lnTo>
                      <a:pt x="1130" y="415"/>
                    </a:lnTo>
                    <a:lnTo>
                      <a:pt x="1131" y="419"/>
                    </a:lnTo>
                    <a:lnTo>
                      <a:pt x="1133" y="422"/>
                    </a:lnTo>
                    <a:lnTo>
                      <a:pt x="1135" y="426"/>
                    </a:lnTo>
                    <a:lnTo>
                      <a:pt x="1136" y="429"/>
                    </a:lnTo>
                    <a:lnTo>
                      <a:pt x="1138" y="432"/>
                    </a:lnTo>
                    <a:lnTo>
                      <a:pt x="1140" y="436"/>
                    </a:lnTo>
                    <a:lnTo>
                      <a:pt x="1141" y="439"/>
                    </a:lnTo>
                    <a:lnTo>
                      <a:pt x="1143" y="442"/>
                    </a:lnTo>
                    <a:lnTo>
                      <a:pt x="1145" y="445"/>
                    </a:lnTo>
                    <a:lnTo>
                      <a:pt x="1146" y="448"/>
                    </a:lnTo>
                    <a:lnTo>
                      <a:pt x="1148" y="451"/>
                    </a:lnTo>
                    <a:lnTo>
                      <a:pt x="1149" y="454"/>
                    </a:lnTo>
                    <a:lnTo>
                      <a:pt x="1151" y="457"/>
                    </a:lnTo>
                    <a:lnTo>
                      <a:pt x="1153" y="460"/>
                    </a:lnTo>
                    <a:lnTo>
                      <a:pt x="1155" y="463"/>
                    </a:lnTo>
                    <a:lnTo>
                      <a:pt x="1156" y="465"/>
                    </a:lnTo>
                    <a:lnTo>
                      <a:pt x="1158" y="468"/>
                    </a:lnTo>
                    <a:lnTo>
                      <a:pt x="1159" y="471"/>
                    </a:lnTo>
                    <a:lnTo>
                      <a:pt x="1161" y="473"/>
                    </a:lnTo>
                    <a:lnTo>
                      <a:pt x="1163" y="476"/>
                    </a:lnTo>
                    <a:lnTo>
                      <a:pt x="1164" y="478"/>
                    </a:lnTo>
                    <a:lnTo>
                      <a:pt x="1166" y="481"/>
                    </a:lnTo>
                    <a:lnTo>
                      <a:pt x="1168" y="483"/>
                    </a:lnTo>
                    <a:lnTo>
                      <a:pt x="1169" y="485"/>
                    </a:lnTo>
                    <a:lnTo>
                      <a:pt x="1171" y="488"/>
                    </a:lnTo>
                    <a:lnTo>
                      <a:pt x="1173" y="490"/>
                    </a:lnTo>
                    <a:lnTo>
                      <a:pt x="1174" y="492"/>
                    </a:lnTo>
                    <a:lnTo>
                      <a:pt x="1176" y="494"/>
                    </a:lnTo>
                    <a:lnTo>
                      <a:pt x="1177" y="496"/>
                    </a:lnTo>
                    <a:lnTo>
                      <a:pt x="1179" y="498"/>
                    </a:lnTo>
                    <a:lnTo>
                      <a:pt x="1181" y="501"/>
                    </a:lnTo>
                    <a:lnTo>
                      <a:pt x="1182" y="503"/>
                    </a:lnTo>
                    <a:lnTo>
                      <a:pt x="1184" y="505"/>
                    </a:lnTo>
                    <a:lnTo>
                      <a:pt x="1186" y="507"/>
                    </a:lnTo>
                    <a:lnTo>
                      <a:pt x="1187" y="508"/>
                    </a:lnTo>
                    <a:lnTo>
                      <a:pt x="1189" y="510"/>
                    </a:lnTo>
                    <a:lnTo>
                      <a:pt x="1190" y="512"/>
                    </a:lnTo>
                    <a:lnTo>
                      <a:pt x="1192" y="514"/>
                    </a:lnTo>
                    <a:lnTo>
                      <a:pt x="1194" y="516"/>
                    </a:lnTo>
                    <a:lnTo>
                      <a:pt x="1196" y="517"/>
                    </a:lnTo>
                    <a:lnTo>
                      <a:pt x="1197" y="519"/>
                    </a:lnTo>
                    <a:lnTo>
                      <a:pt x="1199" y="521"/>
                    </a:lnTo>
                    <a:lnTo>
                      <a:pt x="1200" y="522"/>
                    </a:lnTo>
                    <a:lnTo>
                      <a:pt x="1202" y="524"/>
                    </a:lnTo>
                    <a:lnTo>
                      <a:pt x="1204" y="526"/>
                    </a:lnTo>
                    <a:lnTo>
                      <a:pt x="1205" y="527"/>
                    </a:lnTo>
                    <a:lnTo>
                      <a:pt x="1207" y="529"/>
                    </a:lnTo>
                    <a:lnTo>
                      <a:pt x="1209" y="530"/>
                    </a:lnTo>
                    <a:lnTo>
                      <a:pt x="1210" y="531"/>
                    </a:lnTo>
                    <a:lnTo>
                      <a:pt x="1212" y="533"/>
                    </a:lnTo>
                    <a:lnTo>
                      <a:pt x="1214" y="534"/>
                    </a:lnTo>
                    <a:lnTo>
                      <a:pt x="1215" y="536"/>
                    </a:lnTo>
                    <a:lnTo>
                      <a:pt x="1217" y="537"/>
                    </a:lnTo>
                    <a:lnTo>
                      <a:pt x="1218" y="538"/>
                    </a:lnTo>
                    <a:lnTo>
                      <a:pt x="1220" y="540"/>
                    </a:lnTo>
                    <a:lnTo>
                      <a:pt x="1222" y="541"/>
                    </a:lnTo>
                    <a:lnTo>
                      <a:pt x="1223" y="542"/>
                    </a:lnTo>
                    <a:lnTo>
                      <a:pt x="1225" y="543"/>
                    </a:lnTo>
                    <a:lnTo>
                      <a:pt x="1227" y="545"/>
                    </a:lnTo>
                    <a:lnTo>
                      <a:pt x="1228" y="546"/>
                    </a:lnTo>
                    <a:lnTo>
                      <a:pt x="1230" y="547"/>
                    </a:lnTo>
                    <a:lnTo>
                      <a:pt x="1232" y="548"/>
                    </a:lnTo>
                    <a:lnTo>
                      <a:pt x="1233" y="549"/>
                    </a:lnTo>
                    <a:lnTo>
                      <a:pt x="1235" y="550"/>
                    </a:lnTo>
                    <a:lnTo>
                      <a:pt x="1237" y="551"/>
                    </a:lnTo>
                    <a:lnTo>
                      <a:pt x="1238" y="552"/>
                    </a:lnTo>
                    <a:lnTo>
                      <a:pt x="1240" y="553"/>
                    </a:lnTo>
                    <a:lnTo>
                      <a:pt x="1241" y="554"/>
                    </a:lnTo>
                    <a:lnTo>
                      <a:pt x="1243" y="555"/>
                    </a:lnTo>
                    <a:lnTo>
                      <a:pt x="1245" y="556"/>
                    </a:lnTo>
                    <a:lnTo>
                      <a:pt x="1246" y="558"/>
                    </a:lnTo>
                    <a:lnTo>
                      <a:pt x="1248" y="558"/>
                    </a:lnTo>
                    <a:lnTo>
                      <a:pt x="1250" y="559"/>
                    </a:lnTo>
                    <a:lnTo>
                      <a:pt x="1251" y="560"/>
                    </a:lnTo>
                    <a:lnTo>
                      <a:pt x="1253" y="561"/>
                    </a:lnTo>
                    <a:lnTo>
                      <a:pt x="1255" y="562"/>
                    </a:lnTo>
                    <a:lnTo>
                      <a:pt x="1256" y="563"/>
                    </a:lnTo>
                    <a:lnTo>
                      <a:pt x="1258" y="564"/>
                    </a:lnTo>
                    <a:lnTo>
                      <a:pt x="1259" y="565"/>
                    </a:lnTo>
                    <a:lnTo>
                      <a:pt x="1261" y="565"/>
                    </a:lnTo>
                    <a:lnTo>
                      <a:pt x="1263" y="566"/>
                    </a:lnTo>
                    <a:lnTo>
                      <a:pt x="1264" y="567"/>
                    </a:lnTo>
                    <a:lnTo>
                      <a:pt x="1266" y="568"/>
                    </a:lnTo>
                    <a:lnTo>
                      <a:pt x="1268" y="568"/>
                    </a:lnTo>
                    <a:lnTo>
                      <a:pt x="1269" y="569"/>
                    </a:lnTo>
                    <a:lnTo>
                      <a:pt x="1271" y="570"/>
                    </a:lnTo>
                    <a:lnTo>
                      <a:pt x="1273" y="571"/>
                    </a:lnTo>
                    <a:lnTo>
                      <a:pt x="1274" y="571"/>
                    </a:lnTo>
                    <a:lnTo>
                      <a:pt x="1276" y="572"/>
                    </a:lnTo>
                    <a:lnTo>
                      <a:pt x="1278" y="573"/>
                    </a:lnTo>
                    <a:lnTo>
                      <a:pt x="1279" y="573"/>
                    </a:lnTo>
                    <a:lnTo>
                      <a:pt x="1281" y="574"/>
                    </a:lnTo>
                    <a:lnTo>
                      <a:pt x="1282" y="575"/>
                    </a:lnTo>
                    <a:lnTo>
                      <a:pt x="1284" y="575"/>
                    </a:lnTo>
                    <a:lnTo>
                      <a:pt x="1286" y="576"/>
                    </a:lnTo>
                    <a:lnTo>
                      <a:pt x="1287" y="576"/>
                    </a:lnTo>
                    <a:lnTo>
                      <a:pt x="1289" y="577"/>
                    </a:lnTo>
                    <a:lnTo>
                      <a:pt x="1291" y="578"/>
                    </a:lnTo>
                    <a:lnTo>
                      <a:pt x="1292" y="578"/>
                    </a:lnTo>
                    <a:lnTo>
                      <a:pt x="1294" y="579"/>
                    </a:lnTo>
                    <a:lnTo>
                      <a:pt x="1296" y="579"/>
                    </a:lnTo>
                    <a:lnTo>
                      <a:pt x="1297" y="580"/>
                    </a:lnTo>
                    <a:lnTo>
                      <a:pt x="1299" y="580"/>
                    </a:lnTo>
                    <a:lnTo>
                      <a:pt x="1300" y="581"/>
                    </a:lnTo>
                    <a:lnTo>
                      <a:pt x="1302" y="581"/>
                    </a:lnTo>
                    <a:lnTo>
                      <a:pt x="1304" y="582"/>
                    </a:lnTo>
                    <a:lnTo>
                      <a:pt x="1306" y="582"/>
                    </a:lnTo>
                    <a:lnTo>
                      <a:pt x="1307" y="583"/>
                    </a:lnTo>
                    <a:lnTo>
                      <a:pt x="1309" y="583"/>
                    </a:lnTo>
                    <a:lnTo>
                      <a:pt x="1310" y="584"/>
                    </a:lnTo>
                    <a:lnTo>
                      <a:pt x="1312" y="584"/>
                    </a:lnTo>
                    <a:lnTo>
                      <a:pt x="1314" y="585"/>
                    </a:lnTo>
                    <a:lnTo>
                      <a:pt x="1315" y="585"/>
                    </a:lnTo>
                    <a:lnTo>
                      <a:pt x="1317" y="585"/>
                    </a:lnTo>
                    <a:lnTo>
                      <a:pt x="1319" y="586"/>
                    </a:lnTo>
                    <a:lnTo>
                      <a:pt x="1320" y="586"/>
                    </a:lnTo>
                    <a:lnTo>
                      <a:pt x="1322" y="587"/>
                    </a:lnTo>
                    <a:lnTo>
                      <a:pt x="1324" y="587"/>
                    </a:lnTo>
                    <a:lnTo>
                      <a:pt x="1325" y="587"/>
                    </a:lnTo>
                    <a:lnTo>
                      <a:pt x="1327" y="588"/>
                    </a:lnTo>
                    <a:lnTo>
                      <a:pt x="1328" y="588"/>
                    </a:lnTo>
                    <a:lnTo>
                      <a:pt x="1330" y="589"/>
                    </a:lnTo>
                    <a:lnTo>
                      <a:pt x="1332" y="589"/>
                    </a:lnTo>
                    <a:lnTo>
                      <a:pt x="1333" y="589"/>
                    </a:lnTo>
                    <a:lnTo>
                      <a:pt x="1335" y="590"/>
                    </a:lnTo>
                    <a:lnTo>
                      <a:pt x="1337" y="590"/>
                    </a:lnTo>
                    <a:lnTo>
                      <a:pt x="1338" y="590"/>
                    </a:lnTo>
                    <a:lnTo>
                      <a:pt x="1340" y="591"/>
                    </a:lnTo>
                    <a:lnTo>
                      <a:pt x="1342" y="591"/>
                    </a:lnTo>
                    <a:lnTo>
                      <a:pt x="1343" y="591"/>
                    </a:lnTo>
                    <a:lnTo>
                      <a:pt x="1345" y="592"/>
                    </a:lnTo>
                    <a:lnTo>
                      <a:pt x="1347" y="592"/>
                    </a:lnTo>
                    <a:lnTo>
                      <a:pt x="1348" y="592"/>
                    </a:lnTo>
                    <a:lnTo>
                      <a:pt x="1350" y="592"/>
                    </a:lnTo>
                    <a:lnTo>
                      <a:pt x="1351" y="593"/>
                    </a:lnTo>
                    <a:lnTo>
                      <a:pt x="1353" y="593"/>
                    </a:lnTo>
                    <a:lnTo>
                      <a:pt x="1355" y="593"/>
                    </a:lnTo>
                    <a:lnTo>
                      <a:pt x="1356" y="593"/>
                    </a:lnTo>
                    <a:lnTo>
                      <a:pt x="1358" y="594"/>
                    </a:lnTo>
                    <a:lnTo>
                      <a:pt x="1360" y="594"/>
                    </a:lnTo>
                    <a:lnTo>
                      <a:pt x="1361" y="594"/>
                    </a:lnTo>
                    <a:lnTo>
                      <a:pt x="1363" y="595"/>
                    </a:lnTo>
                    <a:lnTo>
                      <a:pt x="1365" y="595"/>
                    </a:lnTo>
                    <a:lnTo>
                      <a:pt x="1366" y="595"/>
                    </a:lnTo>
                    <a:lnTo>
                      <a:pt x="1368" y="595"/>
                    </a:lnTo>
                    <a:lnTo>
                      <a:pt x="1369" y="595"/>
                    </a:lnTo>
                    <a:lnTo>
                      <a:pt x="1371" y="596"/>
                    </a:lnTo>
                    <a:lnTo>
                      <a:pt x="1373" y="596"/>
                    </a:lnTo>
                    <a:lnTo>
                      <a:pt x="1374" y="596"/>
                    </a:lnTo>
                    <a:lnTo>
                      <a:pt x="1376" y="597"/>
                    </a:lnTo>
                    <a:lnTo>
                      <a:pt x="1378" y="597"/>
                    </a:lnTo>
                    <a:lnTo>
                      <a:pt x="1379" y="597"/>
                    </a:lnTo>
                    <a:lnTo>
                      <a:pt x="1381" y="597"/>
                    </a:lnTo>
                    <a:lnTo>
                      <a:pt x="1383" y="597"/>
                    </a:lnTo>
                    <a:lnTo>
                      <a:pt x="1384" y="598"/>
                    </a:lnTo>
                    <a:lnTo>
                      <a:pt x="1386" y="598"/>
                    </a:lnTo>
                    <a:lnTo>
                      <a:pt x="1388" y="598"/>
                    </a:lnTo>
                    <a:lnTo>
                      <a:pt x="1389" y="598"/>
                    </a:lnTo>
                    <a:lnTo>
                      <a:pt x="1391" y="598"/>
                    </a:lnTo>
                    <a:lnTo>
                      <a:pt x="1392" y="598"/>
                    </a:lnTo>
                    <a:lnTo>
                      <a:pt x="1394" y="599"/>
                    </a:lnTo>
                    <a:lnTo>
                      <a:pt x="1396" y="599"/>
                    </a:lnTo>
                    <a:lnTo>
                      <a:pt x="1397" y="599"/>
                    </a:lnTo>
                    <a:lnTo>
                      <a:pt x="1399" y="599"/>
                    </a:lnTo>
                    <a:lnTo>
                      <a:pt x="1401" y="599"/>
                    </a:lnTo>
                    <a:lnTo>
                      <a:pt x="1402" y="599"/>
                    </a:lnTo>
                    <a:lnTo>
                      <a:pt x="1404" y="600"/>
                    </a:lnTo>
                    <a:lnTo>
                      <a:pt x="1406" y="600"/>
                    </a:lnTo>
                    <a:lnTo>
                      <a:pt x="1407" y="600"/>
                    </a:lnTo>
                    <a:lnTo>
                      <a:pt x="1409" y="600"/>
                    </a:lnTo>
                    <a:lnTo>
                      <a:pt x="1410" y="600"/>
                    </a:lnTo>
                    <a:lnTo>
                      <a:pt x="1412" y="600"/>
                    </a:lnTo>
                    <a:lnTo>
                      <a:pt x="1414" y="600"/>
                    </a:lnTo>
                    <a:lnTo>
                      <a:pt x="1416" y="601"/>
                    </a:lnTo>
                    <a:lnTo>
                      <a:pt x="1417" y="601"/>
                    </a:lnTo>
                    <a:lnTo>
                      <a:pt x="1419" y="601"/>
                    </a:lnTo>
                    <a:lnTo>
                      <a:pt x="1420" y="601"/>
                    </a:lnTo>
                    <a:lnTo>
                      <a:pt x="1422" y="601"/>
                    </a:lnTo>
                    <a:lnTo>
                      <a:pt x="1424" y="601"/>
                    </a:lnTo>
                    <a:lnTo>
                      <a:pt x="1425" y="601"/>
                    </a:lnTo>
                    <a:lnTo>
                      <a:pt x="1427" y="601"/>
                    </a:lnTo>
                    <a:lnTo>
                      <a:pt x="1429" y="602"/>
                    </a:lnTo>
                    <a:lnTo>
                      <a:pt x="1430" y="602"/>
                    </a:lnTo>
                    <a:lnTo>
                      <a:pt x="1432" y="602"/>
                    </a:lnTo>
                    <a:lnTo>
                      <a:pt x="1434" y="602"/>
                    </a:lnTo>
                    <a:lnTo>
                      <a:pt x="1435" y="602"/>
                    </a:lnTo>
                    <a:lnTo>
                      <a:pt x="1437" y="602"/>
                    </a:lnTo>
                    <a:lnTo>
                      <a:pt x="1438" y="602"/>
                    </a:lnTo>
                    <a:lnTo>
                      <a:pt x="1440" y="602"/>
                    </a:lnTo>
                    <a:lnTo>
                      <a:pt x="1442" y="602"/>
                    </a:lnTo>
                    <a:lnTo>
                      <a:pt x="1443" y="603"/>
                    </a:lnTo>
                    <a:lnTo>
                      <a:pt x="1445" y="603"/>
                    </a:lnTo>
                    <a:lnTo>
                      <a:pt x="1447" y="603"/>
                    </a:lnTo>
                    <a:lnTo>
                      <a:pt x="1448" y="603"/>
                    </a:lnTo>
                    <a:lnTo>
                      <a:pt x="1450" y="603"/>
                    </a:lnTo>
                    <a:lnTo>
                      <a:pt x="1452" y="603"/>
                    </a:lnTo>
                    <a:lnTo>
                      <a:pt x="1453" y="603"/>
                    </a:lnTo>
                    <a:lnTo>
                      <a:pt x="1455" y="603"/>
                    </a:lnTo>
                    <a:lnTo>
                      <a:pt x="1457" y="603"/>
                    </a:lnTo>
                    <a:lnTo>
                      <a:pt x="1458" y="603"/>
                    </a:lnTo>
                    <a:lnTo>
                      <a:pt x="1460" y="603"/>
                    </a:lnTo>
                    <a:lnTo>
                      <a:pt x="1461" y="603"/>
                    </a:lnTo>
                    <a:lnTo>
                      <a:pt x="1463" y="604"/>
                    </a:lnTo>
                    <a:lnTo>
                      <a:pt x="1465" y="604"/>
                    </a:lnTo>
                    <a:lnTo>
                      <a:pt x="1466" y="604"/>
                    </a:lnTo>
                    <a:lnTo>
                      <a:pt x="1468" y="604"/>
                    </a:lnTo>
                    <a:lnTo>
                      <a:pt x="1470" y="604"/>
                    </a:lnTo>
                    <a:lnTo>
                      <a:pt x="1471" y="604"/>
                    </a:lnTo>
                    <a:lnTo>
                      <a:pt x="1473" y="604"/>
                    </a:lnTo>
                    <a:lnTo>
                      <a:pt x="1475" y="604"/>
                    </a:lnTo>
                    <a:lnTo>
                      <a:pt x="1476" y="604"/>
                    </a:lnTo>
                    <a:lnTo>
                      <a:pt x="1478" y="604"/>
                    </a:lnTo>
                    <a:lnTo>
                      <a:pt x="1479" y="604"/>
                    </a:lnTo>
                    <a:lnTo>
                      <a:pt x="1481" y="604"/>
                    </a:lnTo>
                    <a:lnTo>
                      <a:pt x="1483" y="604"/>
                    </a:lnTo>
                    <a:lnTo>
                      <a:pt x="1484" y="604"/>
                    </a:lnTo>
                    <a:lnTo>
                      <a:pt x="1486" y="605"/>
                    </a:lnTo>
                    <a:lnTo>
                      <a:pt x="1488" y="605"/>
                    </a:lnTo>
                    <a:lnTo>
                      <a:pt x="1489" y="605"/>
                    </a:lnTo>
                    <a:lnTo>
                      <a:pt x="1491" y="605"/>
                    </a:lnTo>
                    <a:lnTo>
                      <a:pt x="1493" y="605"/>
                    </a:lnTo>
                    <a:lnTo>
                      <a:pt x="1494" y="605"/>
                    </a:lnTo>
                    <a:lnTo>
                      <a:pt x="1496" y="605"/>
                    </a:lnTo>
                    <a:lnTo>
                      <a:pt x="1498" y="605"/>
                    </a:lnTo>
                    <a:lnTo>
                      <a:pt x="1499" y="605"/>
                    </a:lnTo>
                    <a:lnTo>
                      <a:pt x="1501" y="605"/>
                    </a:lnTo>
                    <a:lnTo>
                      <a:pt x="1502" y="605"/>
                    </a:lnTo>
                    <a:lnTo>
                      <a:pt x="1504" y="605"/>
                    </a:lnTo>
                    <a:lnTo>
                      <a:pt x="1506" y="605"/>
                    </a:lnTo>
                    <a:lnTo>
                      <a:pt x="1507" y="605"/>
                    </a:lnTo>
                    <a:lnTo>
                      <a:pt x="1509" y="605"/>
                    </a:lnTo>
                    <a:lnTo>
                      <a:pt x="1511" y="605"/>
                    </a:lnTo>
                    <a:lnTo>
                      <a:pt x="1512" y="605"/>
                    </a:lnTo>
                    <a:lnTo>
                      <a:pt x="1514" y="605"/>
                    </a:lnTo>
                    <a:lnTo>
                      <a:pt x="1516" y="605"/>
                    </a:lnTo>
                    <a:lnTo>
                      <a:pt x="1517" y="605"/>
                    </a:lnTo>
                    <a:lnTo>
                      <a:pt x="1519" y="606"/>
                    </a:lnTo>
                    <a:lnTo>
                      <a:pt x="1520" y="606"/>
                    </a:lnTo>
                    <a:lnTo>
                      <a:pt x="1522" y="606"/>
                    </a:lnTo>
                    <a:lnTo>
                      <a:pt x="1524" y="606"/>
                    </a:lnTo>
                    <a:lnTo>
                      <a:pt x="1526" y="606"/>
                    </a:lnTo>
                    <a:lnTo>
                      <a:pt x="1527" y="606"/>
                    </a:lnTo>
                    <a:lnTo>
                      <a:pt x="1529" y="606"/>
                    </a:lnTo>
                    <a:lnTo>
                      <a:pt x="1530" y="606"/>
                    </a:lnTo>
                    <a:lnTo>
                      <a:pt x="1532" y="606"/>
                    </a:lnTo>
                    <a:lnTo>
                      <a:pt x="1534" y="606"/>
                    </a:lnTo>
                    <a:lnTo>
                      <a:pt x="1535" y="606"/>
                    </a:lnTo>
                    <a:lnTo>
                      <a:pt x="1537" y="606"/>
                    </a:lnTo>
                    <a:lnTo>
                      <a:pt x="1539" y="606"/>
                    </a:lnTo>
                    <a:lnTo>
                      <a:pt x="1540" y="606"/>
                    </a:lnTo>
                    <a:lnTo>
                      <a:pt x="1542" y="606"/>
                    </a:lnTo>
                    <a:lnTo>
                      <a:pt x="1543" y="606"/>
                    </a:lnTo>
                    <a:lnTo>
                      <a:pt x="1545" y="606"/>
                    </a:lnTo>
                    <a:lnTo>
                      <a:pt x="1547" y="606"/>
                    </a:lnTo>
                    <a:lnTo>
                      <a:pt x="1548" y="606"/>
                    </a:lnTo>
                    <a:lnTo>
                      <a:pt x="1550" y="606"/>
                    </a:lnTo>
                    <a:lnTo>
                      <a:pt x="1552" y="606"/>
                    </a:lnTo>
                    <a:lnTo>
                      <a:pt x="1553" y="606"/>
                    </a:lnTo>
                    <a:lnTo>
                      <a:pt x="1555" y="606"/>
                    </a:lnTo>
                    <a:lnTo>
                      <a:pt x="1557" y="606"/>
                    </a:lnTo>
                    <a:lnTo>
                      <a:pt x="1558" y="606"/>
                    </a:lnTo>
                    <a:lnTo>
                      <a:pt x="1560" y="606"/>
                    </a:lnTo>
                    <a:lnTo>
                      <a:pt x="1561" y="606"/>
                    </a:lnTo>
                    <a:lnTo>
                      <a:pt x="1563" y="606"/>
                    </a:lnTo>
                    <a:lnTo>
                      <a:pt x="1565" y="606"/>
                    </a:lnTo>
                    <a:lnTo>
                      <a:pt x="1567" y="606"/>
                    </a:lnTo>
                    <a:lnTo>
                      <a:pt x="1568" y="606"/>
                    </a:lnTo>
                    <a:lnTo>
                      <a:pt x="1570" y="606"/>
                    </a:lnTo>
                    <a:lnTo>
                      <a:pt x="1571" y="606"/>
                    </a:lnTo>
                    <a:lnTo>
                      <a:pt x="1573" y="607"/>
                    </a:lnTo>
                    <a:lnTo>
                      <a:pt x="1575" y="607"/>
                    </a:lnTo>
                    <a:lnTo>
                      <a:pt x="1576" y="607"/>
                    </a:lnTo>
                    <a:lnTo>
                      <a:pt x="1578" y="607"/>
                    </a:lnTo>
                    <a:lnTo>
                      <a:pt x="1580" y="607"/>
                    </a:lnTo>
                    <a:lnTo>
                      <a:pt x="1581" y="607"/>
                    </a:lnTo>
                    <a:lnTo>
                      <a:pt x="1583" y="607"/>
                    </a:lnTo>
                    <a:lnTo>
                      <a:pt x="1585" y="607"/>
                    </a:lnTo>
                    <a:lnTo>
                      <a:pt x="1586" y="607"/>
                    </a:lnTo>
                    <a:lnTo>
                      <a:pt x="1588" y="607"/>
                    </a:lnTo>
                    <a:lnTo>
                      <a:pt x="1589" y="607"/>
                    </a:lnTo>
                    <a:lnTo>
                      <a:pt x="1591" y="607"/>
                    </a:lnTo>
                    <a:lnTo>
                      <a:pt x="1593" y="607"/>
                    </a:lnTo>
                    <a:lnTo>
                      <a:pt x="1594" y="607"/>
                    </a:lnTo>
                    <a:lnTo>
                      <a:pt x="1596" y="607"/>
                    </a:lnTo>
                    <a:lnTo>
                      <a:pt x="1598" y="607"/>
                    </a:lnTo>
                    <a:lnTo>
                      <a:pt x="1599" y="607"/>
                    </a:lnTo>
                    <a:lnTo>
                      <a:pt x="1601" y="607"/>
                    </a:lnTo>
                    <a:lnTo>
                      <a:pt x="1603" y="607"/>
                    </a:lnTo>
                    <a:lnTo>
                      <a:pt x="1604" y="607"/>
                    </a:lnTo>
                    <a:lnTo>
                      <a:pt x="1606" y="607"/>
                    </a:lnTo>
                    <a:lnTo>
                      <a:pt x="1608" y="607"/>
                    </a:lnTo>
                    <a:lnTo>
                      <a:pt x="1609" y="607"/>
                    </a:lnTo>
                    <a:lnTo>
                      <a:pt x="1611" y="607"/>
                    </a:lnTo>
                    <a:lnTo>
                      <a:pt x="1612" y="607"/>
                    </a:lnTo>
                    <a:lnTo>
                      <a:pt x="1614" y="607"/>
                    </a:lnTo>
                    <a:lnTo>
                      <a:pt x="1616" y="607"/>
                    </a:lnTo>
                    <a:lnTo>
                      <a:pt x="1617" y="607"/>
                    </a:lnTo>
                    <a:lnTo>
                      <a:pt x="1619" y="607"/>
                    </a:lnTo>
                    <a:lnTo>
                      <a:pt x="1621" y="607"/>
                    </a:lnTo>
                    <a:lnTo>
                      <a:pt x="1622" y="607"/>
                    </a:lnTo>
                    <a:lnTo>
                      <a:pt x="1624" y="607"/>
                    </a:lnTo>
                    <a:lnTo>
                      <a:pt x="1626" y="607"/>
                    </a:lnTo>
                    <a:lnTo>
                      <a:pt x="1627" y="607"/>
                    </a:lnTo>
                    <a:lnTo>
                      <a:pt x="1629" y="607"/>
                    </a:lnTo>
                    <a:lnTo>
                      <a:pt x="1630" y="607"/>
                    </a:lnTo>
                    <a:lnTo>
                      <a:pt x="1632" y="607"/>
                    </a:lnTo>
                    <a:lnTo>
                      <a:pt x="1634" y="607"/>
                    </a:lnTo>
                    <a:lnTo>
                      <a:pt x="1635" y="607"/>
                    </a:lnTo>
                    <a:lnTo>
                      <a:pt x="1637" y="607"/>
                    </a:lnTo>
                    <a:lnTo>
                      <a:pt x="1639" y="607"/>
                    </a:lnTo>
                    <a:lnTo>
                      <a:pt x="1640" y="607"/>
                    </a:lnTo>
                    <a:lnTo>
                      <a:pt x="1642" y="607"/>
                    </a:lnTo>
                  </a:path>
                </a:pathLst>
              </a:custGeom>
              <a:noFill/>
              <a:ln w="31750" cap="flat">
                <a:solidFill>
                  <a:srgbClr val="0033C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TextBox 145"/>
              <p:cNvSpPr txBox="1"/>
              <p:nvPr/>
            </p:nvSpPr>
            <p:spPr>
              <a:xfrm>
                <a:off x="4551828" y="6007075"/>
                <a:ext cx="309856" cy="369610"/>
              </a:xfrm>
              <a:prstGeom prst="rect">
                <a:avLst/>
              </a:prstGeom>
              <a:noFill/>
            </p:spPr>
            <p:txBody>
              <a:bodyPr wrap="none" rtlCol="0">
                <a:spAutoFit/>
              </a:bodyPr>
              <a:lstStyle/>
              <a:p>
                <a:r>
                  <a:rPr lang="el-GR" dirty="0" smtClean="0"/>
                  <a:t>β</a:t>
                </a:r>
                <a:r>
                  <a:rPr lang="en-US" baseline="-25000" dirty="0" smtClean="0"/>
                  <a:t>-</a:t>
                </a:r>
                <a:endParaRPr lang="en-US" dirty="0"/>
              </a:p>
            </p:txBody>
          </p:sp>
          <p:cxnSp>
            <p:nvCxnSpPr>
              <p:cNvPr id="147" name="Straight Arrow Connector 146"/>
              <p:cNvCxnSpPr/>
              <p:nvPr/>
            </p:nvCxnSpPr>
            <p:spPr bwMode="auto">
              <a:xfrm>
                <a:off x="4282964" y="6395594"/>
                <a:ext cx="456951" cy="6223"/>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grpSp>
            <p:nvGrpSpPr>
              <p:cNvPr id="130" name="Group 129"/>
              <p:cNvGrpSpPr/>
              <p:nvPr/>
            </p:nvGrpSpPr>
            <p:grpSpPr>
              <a:xfrm>
                <a:off x="3483625" y="4473290"/>
                <a:ext cx="790330" cy="1447010"/>
                <a:chOff x="4368258" y="4877590"/>
                <a:chExt cx="790330" cy="1447010"/>
              </a:xfrm>
            </p:grpSpPr>
            <p:sp>
              <p:nvSpPr>
                <p:cNvPr id="141" name="Freeform 52"/>
                <p:cNvSpPr>
                  <a:spLocks/>
                </p:cNvSpPr>
                <p:nvPr/>
              </p:nvSpPr>
              <p:spPr bwMode="auto">
                <a:xfrm rot="5400000" flipH="1">
                  <a:off x="4213771" y="5698947"/>
                  <a:ext cx="927469" cy="323837"/>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42" name="Group 141"/>
                <p:cNvGrpSpPr/>
                <p:nvPr/>
              </p:nvGrpSpPr>
              <p:grpSpPr>
                <a:xfrm>
                  <a:off x="4368258" y="4877590"/>
                  <a:ext cx="790330" cy="369332"/>
                  <a:chOff x="4368258" y="4877590"/>
                  <a:chExt cx="790330" cy="369332"/>
                </a:xfrm>
              </p:grpSpPr>
              <p:sp>
                <p:nvSpPr>
                  <p:cNvPr id="143" name="TextBox 142"/>
                  <p:cNvSpPr txBox="1"/>
                  <p:nvPr/>
                </p:nvSpPr>
                <p:spPr>
                  <a:xfrm>
                    <a:off x="4368258" y="4877590"/>
                    <a:ext cx="407484" cy="369332"/>
                  </a:xfrm>
                  <a:prstGeom prst="rect">
                    <a:avLst/>
                  </a:prstGeom>
                  <a:noFill/>
                </p:spPr>
                <p:txBody>
                  <a:bodyPr wrap="none" rtlCol="0">
                    <a:spAutoFit/>
                  </a:bodyPr>
                  <a:lstStyle/>
                  <a:p>
                    <a:r>
                      <a:rPr lang="el-GR" dirty="0" smtClean="0"/>
                      <a:t>β</a:t>
                    </a:r>
                    <a:r>
                      <a:rPr lang="en-US" baseline="-25000" dirty="0" smtClean="0"/>
                      <a:t>+</a:t>
                    </a:r>
                    <a:endParaRPr lang="en-US" dirty="0"/>
                  </a:p>
                </p:txBody>
              </p:sp>
              <p:cxnSp>
                <p:nvCxnSpPr>
                  <p:cNvPr id="144" name="Straight Arrow Connector 143"/>
                  <p:cNvCxnSpPr/>
                  <p:nvPr/>
                </p:nvCxnSpPr>
                <p:spPr bwMode="auto">
                  <a:xfrm flipV="1">
                    <a:off x="4486263" y="5180785"/>
                    <a:ext cx="672325" cy="11704"/>
                  </a:xfrm>
                  <a:prstGeom prst="straightConnector1">
                    <a:avLst/>
                  </a:prstGeom>
                  <a:solidFill>
                    <a:schemeClr val="accent1"/>
                  </a:solidFill>
                  <a:ln w="34925" cap="flat" cmpd="sng" algn="ctr">
                    <a:solidFill>
                      <a:srgbClr val="C00000"/>
                    </a:solidFill>
                    <a:prstDash val="solid"/>
                    <a:round/>
                    <a:headEnd type="none" w="med" len="med"/>
                    <a:tailEnd type="triangle"/>
                  </a:ln>
                  <a:effectLst/>
                </p:spPr>
              </p:cxnSp>
            </p:grpSp>
          </p:grpSp>
          <p:grpSp>
            <p:nvGrpSpPr>
              <p:cNvPr id="131" name="Group 130"/>
              <p:cNvGrpSpPr/>
              <p:nvPr/>
            </p:nvGrpSpPr>
            <p:grpSpPr>
              <a:xfrm>
                <a:off x="6933169" y="4473290"/>
                <a:ext cx="790330" cy="1447010"/>
                <a:chOff x="4368258" y="4877590"/>
                <a:chExt cx="790330" cy="1447010"/>
              </a:xfrm>
            </p:grpSpPr>
            <p:sp>
              <p:nvSpPr>
                <p:cNvPr id="137" name="Freeform 52"/>
                <p:cNvSpPr>
                  <a:spLocks/>
                </p:cNvSpPr>
                <p:nvPr/>
              </p:nvSpPr>
              <p:spPr bwMode="auto">
                <a:xfrm rot="5400000" flipH="1">
                  <a:off x="4213771" y="5698947"/>
                  <a:ext cx="927469" cy="323837"/>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38" name="Group 137"/>
                <p:cNvGrpSpPr/>
                <p:nvPr/>
              </p:nvGrpSpPr>
              <p:grpSpPr>
                <a:xfrm>
                  <a:off x="4368258" y="4877590"/>
                  <a:ext cx="790330" cy="369332"/>
                  <a:chOff x="4368258" y="4877590"/>
                  <a:chExt cx="790330" cy="369332"/>
                </a:xfrm>
              </p:grpSpPr>
              <p:sp>
                <p:nvSpPr>
                  <p:cNvPr id="139" name="TextBox 138"/>
                  <p:cNvSpPr txBox="1"/>
                  <p:nvPr/>
                </p:nvSpPr>
                <p:spPr>
                  <a:xfrm>
                    <a:off x="4368258" y="4877590"/>
                    <a:ext cx="407484" cy="369332"/>
                  </a:xfrm>
                  <a:prstGeom prst="rect">
                    <a:avLst/>
                  </a:prstGeom>
                  <a:noFill/>
                </p:spPr>
                <p:txBody>
                  <a:bodyPr wrap="none" rtlCol="0">
                    <a:spAutoFit/>
                  </a:bodyPr>
                  <a:lstStyle/>
                  <a:p>
                    <a:r>
                      <a:rPr lang="el-GR" dirty="0" smtClean="0"/>
                      <a:t>β</a:t>
                    </a:r>
                    <a:r>
                      <a:rPr lang="en-US" baseline="-25000" dirty="0" smtClean="0"/>
                      <a:t>+</a:t>
                    </a:r>
                    <a:endParaRPr lang="en-US" dirty="0"/>
                  </a:p>
                </p:txBody>
              </p:sp>
              <p:cxnSp>
                <p:nvCxnSpPr>
                  <p:cNvPr id="140" name="Straight Arrow Connector 139"/>
                  <p:cNvCxnSpPr/>
                  <p:nvPr/>
                </p:nvCxnSpPr>
                <p:spPr bwMode="auto">
                  <a:xfrm flipV="1">
                    <a:off x="4486263" y="5180785"/>
                    <a:ext cx="672325" cy="11704"/>
                  </a:xfrm>
                  <a:prstGeom prst="straightConnector1">
                    <a:avLst/>
                  </a:prstGeom>
                  <a:solidFill>
                    <a:schemeClr val="accent1"/>
                  </a:solidFill>
                  <a:ln w="34925" cap="flat" cmpd="sng" algn="ctr">
                    <a:solidFill>
                      <a:srgbClr val="C00000"/>
                    </a:solidFill>
                    <a:prstDash val="solid"/>
                    <a:round/>
                    <a:headEnd type="none" w="med" len="med"/>
                    <a:tailEnd type="triangle"/>
                  </a:ln>
                  <a:effectLst/>
                </p:spPr>
              </p:cxnSp>
            </p:grpSp>
          </p:grpSp>
          <p:grpSp>
            <p:nvGrpSpPr>
              <p:cNvPr id="132" name="Group 131"/>
              <p:cNvGrpSpPr/>
              <p:nvPr/>
            </p:nvGrpSpPr>
            <p:grpSpPr>
              <a:xfrm>
                <a:off x="4934109" y="6071609"/>
                <a:ext cx="1835036" cy="657262"/>
                <a:chOff x="4966375" y="2514542"/>
                <a:chExt cx="1835036" cy="657262"/>
              </a:xfrm>
            </p:grpSpPr>
            <p:cxnSp>
              <p:nvCxnSpPr>
                <p:cNvPr id="134" name="Straight Arrow Connector 133"/>
                <p:cNvCxnSpPr/>
                <p:nvPr/>
              </p:nvCxnSpPr>
              <p:spPr bwMode="auto">
                <a:xfrm>
                  <a:off x="4966375" y="2514542"/>
                  <a:ext cx="848694" cy="504862"/>
                </a:xfrm>
                <a:prstGeom prst="straightConnector1">
                  <a:avLst/>
                </a:prstGeom>
                <a:solidFill>
                  <a:schemeClr val="accent1"/>
                </a:solidFill>
                <a:ln w="28575" cap="flat" cmpd="sng" algn="ctr">
                  <a:solidFill>
                    <a:srgbClr val="0033CC"/>
                  </a:solidFill>
                  <a:prstDash val="solid"/>
                  <a:round/>
                  <a:headEnd type="none" w="med" len="med"/>
                  <a:tailEnd type="triangle"/>
                </a:ln>
                <a:effectLst/>
              </p:spPr>
            </p:cxnSp>
            <p:cxnSp>
              <p:nvCxnSpPr>
                <p:cNvPr id="135" name="Straight Arrow Connector 134"/>
                <p:cNvCxnSpPr/>
                <p:nvPr/>
              </p:nvCxnSpPr>
              <p:spPr bwMode="auto">
                <a:xfrm>
                  <a:off x="5414104" y="2549168"/>
                  <a:ext cx="823271" cy="504862"/>
                </a:xfrm>
                <a:prstGeom prst="straightConnector1">
                  <a:avLst/>
                </a:prstGeom>
                <a:solidFill>
                  <a:schemeClr val="accent1"/>
                </a:solidFill>
                <a:ln w="28575" cap="flat" cmpd="sng" algn="ctr">
                  <a:solidFill>
                    <a:srgbClr val="0033CC"/>
                  </a:solidFill>
                  <a:prstDash val="solid"/>
                  <a:round/>
                  <a:headEnd type="none" w="med" len="med"/>
                  <a:tailEnd type="triangle"/>
                </a:ln>
                <a:effectLst/>
              </p:spPr>
            </p:cxnSp>
            <p:cxnSp>
              <p:nvCxnSpPr>
                <p:cNvPr id="136" name="Straight Arrow Connector 135"/>
                <p:cNvCxnSpPr/>
                <p:nvPr/>
              </p:nvCxnSpPr>
              <p:spPr bwMode="auto">
                <a:xfrm>
                  <a:off x="5978140" y="2666942"/>
                  <a:ext cx="823271" cy="504862"/>
                </a:xfrm>
                <a:prstGeom prst="straightConnector1">
                  <a:avLst/>
                </a:prstGeom>
                <a:solidFill>
                  <a:schemeClr val="accent1"/>
                </a:solidFill>
                <a:ln w="28575" cap="flat" cmpd="sng" algn="ctr">
                  <a:solidFill>
                    <a:srgbClr val="0033CC"/>
                  </a:solidFill>
                  <a:prstDash val="solid"/>
                  <a:round/>
                  <a:headEnd type="none" w="med" len="med"/>
                  <a:tailEnd type="triangle"/>
                </a:ln>
                <a:effectLst/>
              </p:spPr>
            </p:cxnSp>
          </p:grpSp>
          <p:sp>
            <p:nvSpPr>
              <p:cNvPr id="133" name="TextBox 132"/>
              <p:cNvSpPr txBox="1"/>
              <p:nvPr/>
            </p:nvSpPr>
            <p:spPr>
              <a:xfrm>
                <a:off x="5422102" y="6659914"/>
                <a:ext cx="1069524" cy="369332"/>
              </a:xfrm>
              <a:prstGeom prst="rect">
                <a:avLst/>
              </a:prstGeom>
              <a:noFill/>
            </p:spPr>
            <p:txBody>
              <a:bodyPr wrap="none" rtlCol="0">
                <a:spAutoFit/>
              </a:bodyPr>
              <a:lstStyle/>
              <a:p>
                <a:r>
                  <a:rPr lang="en-US" dirty="0" smtClean="0"/>
                  <a:t>radiation</a:t>
                </a:r>
                <a:endParaRPr lang="en-US" dirty="0"/>
              </a:p>
            </p:txBody>
          </p:sp>
        </p:grpSp>
        <p:grpSp>
          <p:nvGrpSpPr>
            <p:cNvPr id="109" name="Group 108"/>
            <p:cNvGrpSpPr/>
            <p:nvPr/>
          </p:nvGrpSpPr>
          <p:grpSpPr>
            <a:xfrm>
              <a:off x="447170" y="4716234"/>
              <a:ext cx="323632" cy="1065618"/>
              <a:chOff x="395952" y="1340842"/>
              <a:chExt cx="323632" cy="1065618"/>
            </a:xfrm>
          </p:grpSpPr>
          <p:sp>
            <p:nvSpPr>
              <p:cNvPr id="110" name="TextBox 109"/>
              <p:cNvSpPr txBox="1"/>
              <p:nvPr/>
            </p:nvSpPr>
            <p:spPr>
              <a:xfrm>
                <a:off x="406678" y="1340842"/>
                <a:ext cx="312906" cy="369332"/>
              </a:xfrm>
              <a:prstGeom prst="rect">
                <a:avLst/>
              </a:prstGeom>
              <a:noFill/>
            </p:spPr>
            <p:txBody>
              <a:bodyPr wrap="none" rtlCol="0">
                <a:spAutoFit/>
              </a:bodyPr>
              <a:lstStyle/>
              <a:p>
                <a:r>
                  <a:rPr lang="en-US" dirty="0" smtClean="0"/>
                  <a:t>1</a:t>
                </a:r>
                <a:endParaRPr lang="en-US" dirty="0"/>
              </a:p>
            </p:txBody>
          </p:sp>
          <p:sp>
            <p:nvSpPr>
              <p:cNvPr id="111" name="TextBox 110"/>
              <p:cNvSpPr txBox="1"/>
              <p:nvPr/>
            </p:nvSpPr>
            <p:spPr>
              <a:xfrm>
                <a:off x="395952" y="2037128"/>
                <a:ext cx="312906" cy="369332"/>
              </a:xfrm>
              <a:prstGeom prst="rect">
                <a:avLst/>
              </a:prstGeom>
              <a:noFill/>
            </p:spPr>
            <p:txBody>
              <a:bodyPr wrap="none" rtlCol="0">
                <a:spAutoFit/>
              </a:bodyPr>
              <a:lstStyle/>
              <a:p>
                <a:r>
                  <a:rPr lang="en-US" dirty="0"/>
                  <a:t>2</a:t>
                </a:r>
              </a:p>
            </p:txBody>
          </p:sp>
        </p:grpSp>
      </p:grpSp>
    </p:spTree>
    <p:extLst>
      <p:ext uri="{BB962C8B-B14F-4D97-AF65-F5344CB8AC3E}">
        <p14:creationId xmlns:p14="http://schemas.microsoft.com/office/powerpoint/2010/main" val="401381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917" y="7447"/>
            <a:ext cx="8229600" cy="1143000"/>
          </a:xfrm>
        </p:spPr>
        <p:txBody>
          <a:bodyPr/>
          <a:lstStyle/>
          <a:p>
            <a:r>
              <a:rPr lang="en-US" sz="3200" dirty="0" smtClean="0"/>
              <a:t>Symmetric adiabatic 3dB Y-coupler</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18</a:t>
            </a:fld>
            <a:endParaRPr lang="en-US"/>
          </a:p>
        </p:txBody>
      </p:sp>
      <p:sp>
        <p:nvSpPr>
          <p:cNvPr id="6" name="TextBox 5"/>
          <p:cNvSpPr txBox="1"/>
          <p:nvPr/>
        </p:nvSpPr>
        <p:spPr>
          <a:xfrm>
            <a:off x="1249172" y="2527551"/>
            <a:ext cx="8413018" cy="307777"/>
          </a:xfrm>
          <a:prstGeom prst="rect">
            <a:avLst/>
          </a:prstGeom>
          <a:noFill/>
        </p:spPr>
        <p:txBody>
          <a:bodyPr wrap="square" rtlCol="0">
            <a:spAutoFit/>
          </a:bodyPr>
          <a:lstStyle/>
          <a:p>
            <a:r>
              <a:rPr lang="en-US" sz="1400" dirty="0" smtClean="0"/>
              <a:t>Two equal  inputs are in phase:</a:t>
            </a:r>
            <a:endParaRPr lang="en-US" sz="1400" dirty="0"/>
          </a:p>
        </p:txBody>
      </p:sp>
      <p:graphicFrame>
        <p:nvGraphicFramePr>
          <p:cNvPr id="21" name="Object 20"/>
          <p:cNvGraphicFramePr>
            <a:graphicFrameLocks noChangeAspect="1"/>
          </p:cNvGraphicFramePr>
          <p:nvPr>
            <p:extLst>
              <p:ext uri="{D42A27DB-BD31-4B8C-83A1-F6EECF244321}">
                <p14:modId xmlns:p14="http://schemas.microsoft.com/office/powerpoint/2010/main" val="1043377612"/>
              </p:ext>
            </p:extLst>
          </p:nvPr>
        </p:nvGraphicFramePr>
        <p:xfrm>
          <a:off x="423863" y="2987675"/>
          <a:ext cx="3632200" cy="508000"/>
        </p:xfrm>
        <a:graphic>
          <a:graphicData uri="http://schemas.openxmlformats.org/presentationml/2006/ole">
            <mc:AlternateContent xmlns:mc="http://schemas.openxmlformats.org/markup-compatibility/2006">
              <mc:Choice xmlns:v="urn:schemas-microsoft-com:vml" Requires="v">
                <p:oleObj spid="_x0000_s44216" name="Equation" r:id="rId3" imgW="3632040" imgH="507960" progId="Equation.DSMT4">
                  <p:embed/>
                </p:oleObj>
              </mc:Choice>
              <mc:Fallback>
                <p:oleObj name="Equation" r:id="rId3" imgW="3632040" imgH="507960" progId="Equation.DSMT4">
                  <p:embed/>
                  <p:pic>
                    <p:nvPicPr>
                      <p:cNvPr id="0" name=""/>
                      <p:cNvPicPr/>
                      <p:nvPr/>
                    </p:nvPicPr>
                    <p:blipFill>
                      <a:blip r:embed="rId4"/>
                      <a:stretch>
                        <a:fillRect/>
                      </a:stretch>
                    </p:blipFill>
                    <p:spPr>
                      <a:xfrm>
                        <a:off x="423863" y="2987675"/>
                        <a:ext cx="3632200" cy="508000"/>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2751606682"/>
              </p:ext>
            </p:extLst>
          </p:nvPr>
        </p:nvGraphicFramePr>
        <p:xfrm>
          <a:off x="4137666" y="3103965"/>
          <a:ext cx="943506" cy="339662"/>
        </p:xfrm>
        <a:graphic>
          <a:graphicData uri="http://schemas.openxmlformats.org/presentationml/2006/ole">
            <mc:AlternateContent xmlns:mc="http://schemas.openxmlformats.org/markup-compatibility/2006">
              <mc:Choice xmlns:v="urn:schemas-microsoft-com:vml" Requires="v">
                <p:oleObj spid="_x0000_s44217" name="Equation" r:id="rId5" imgW="634680" imgH="228600" progId="Equation.DSMT4">
                  <p:embed/>
                </p:oleObj>
              </mc:Choice>
              <mc:Fallback>
                <p:oleObj name="Equation" r:id="rId5" imgW="634680" imgH="228600" progId="Equation.DSMT4">
                  <p:embed/>
                  <p:pic>
                    <p:nvPicPr>
                      <p:cNvPr id="0" name=""/>
                      <p:cNvPicPr/>
                      <p:nvPr/>
                    </p:nvPicPr>
                    <p:blipFill>
                      <a:blip r:embed="rId6"/>
                      <a:stretch>
                        <a:fillRect/>
                      </a:stretch>
                    </p:blipFill>
                    <p:spPr>
                      <a:xfrm>
                        <a:off x="4137666" y="3103965"/>
                        <a:ext cx="943506" cy="339662"/>
                      </a:xfrm>
                      <a:prstGeom prst="rect">
                        <a:avLst/>
                      </a:prstGeom>
                    </p:spPr>
                  </p:pic>
                </p:oleObj>
              </mc:Fallback>
            </mc:AlternateContent>
          </a:graphicData>
        </a:graphic>
      </p:graphicFrame>
      <p:grpSp>
        <p:nvGrpSpPr>
          <p:cNvPr id="3" name="Group 2"/>
          <p:cNvGrpSpPr/>
          <p:nvPr/>
        </p:nvGrpSpPr>
        <p:grpSpPr>
          <a:xfrm>
            <a:off x="213984" y="801742"/>
            <a:ext cx="8485379" cy="2253186"/>
            <a:chOff x="213984" y="801742"/>
            <a:chExt cx="8485379" cy="2253186"/>
          </a:xfrm>
        </p:grpSpPr>
        <p:grpSp>
          <p:nvGrpSpPr>
            <p:cNvPr id="14" name="Group 13"/>
            <p:cNvGrpSpPr/>
            <p:nvPr/>
          </p:nvGrpSpPr>
          <p:grpSpPr>
            <a:xfrm>
              <a:off x="711089" y="1591252"/>
              <a:ext cx="7315200" cy="658993"/>
              <a:chOff x="736124" y="1558330"/>
              <a:chExt cx="7315200" cy="658993"/>
            </a:xfrm>
          </p:grpSpPr>
          <p:sp>
            <p:nvSpPr>
              <p:cNvPr id="8" name="Freeform 7"/>
              <p:cNvSpPr/>
              <p:nvPr/>
            </p:nvSpPr>
            <p:spPr bwMode="auto">
              <a:xfrm>
                <a:off x="736124" y="1558330"/>
                <a:ext cx="7315200" cy="263006"/>
              </a:xfrm>
              <a:custGeom>
                <a:avLst/>
                <a:gdLst>
                  <a:gd name="connsiteX0" fmla="*/ 0 w 7315200"/>
                  <a:gd name="connsiteY0" fmla="*/ 0 h 474785"/>
                  <a:gd name="connsiteX1" fmla="*/ 1195754 w 7315200"/>
                  <a:gd name="connsiteY1" fmla="*/ 149469 h 474785"/>
                  <a:gd name="connsiteX2" fmla="*/ 2936631 w 7315200"/>
                  <a:gd name="connsiteY2" fmla="*/ 404446 h 474785"/>
                  <a:gd name="connsiteX3" fmla="*/ 3701562 w 7315200"/>
                  <a:gd name="connsiteY3" fmla="*/ 457200 h 474785"/>
                  <a:gd name="connsiteX4" fmla="*/ 5046785 w 7315200"/>
                  <a:gd name="connsiteY4" fmla="*/ 474785 h 474785"/>
                  <a:gd name="connsiteX5" fmla="*/ 5908431 w 7315200"/>
                  <a:gd name="connsiteY5" fmla="*/ 465992 h 474785"/>
                  <a:gd name="connsiteX6" fmla="*/ 6567854 w 7315200"/>
                  <a:gd name="connsiteY6" fmla="*/ 465992 h 474785"/>
                  <a:gd name="connsiteX7" fmla="*/ 7315200 w 7315200"/>
                  <a:gd name="connsiteY7" fmla="*/ 465992 h 47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15200" h="474785">
                    <a:moveTo>
                      <a:pt x="0" y="0"/>
                    </a:moveTo>
                    <a:lnTo>
                      <a:pt x="1195754" y="149469"/>
                    </a:lnTo>
                    <a:lnTo>
                      <a:pt x="2936631" y="404446"/>
                    </a:lnTo>
                    <a:cubicBezTo>
                      <a:pt x="3354266" y="455734"/>
                      <a:pt x="3349870" y="445477"/>
                      <a:pt x="3701562" y="457200"/>
                    </a:cubicBezTo>
                    <a:cubicBezTo>
                      <a:pt x="4053254" y="468923"/>
                      <a:pt x="5046785" y="474785"/>
                      <a:pt x="5046785" y="474785"/>
                    </a:cubicBezTo>
                    <a:lnTo>
                      <a:pt x="5908431" y="465992"/>
                    </a:lnTo>
                    <a:lnTo>
                      <a:pt x="6567854" y="465992"/>
                    </a:lnTo>
                    <a:lnTo>
                      <a:pt x="7315200" y="465992"/>
                    </a:lnTo>
                  </a:path>
                </a:pathLst>
              </a:custGeom>
              <a:solidFill>
                <a:schemeClr val="bg1"/>
              </a:solidFill>
              <a:ln w="2381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 name="Freeform 9"/>
              <p:cNvSpPr/>
              <p:nvPr/>
            </p:nvSpPr>
            <p:spPr bwMode="auto">
              <a:xfrm flipV="1">
                <a:off x="736124" y="1954317"/>
                <a:ext cx="7315200" cy="263006"/>
              </a:xfrm>
              <a:custGeom>
                <a:avLst/>
                <a:gdLst>
                  <a:gd name="connsiteX0" fmla="*/ 0 w 7315200"/>
                  <a:gd name="connsiteY0" fmla="*/ 0 h 474785"/>
                  <a:gd name="connsiteX1" fmla="*/ 1195754 w 7315200"/>
                  <a:gd name="connsiteY1" fmla="*/ 149469 h 474785"/>
                  <a:gd name="connsiteX2" fmla="*/ 2936631 w 7315200"/>
                  <a:gd name="connsiteY2" fmla="*/ 404446 h 474785"/>
                  <a:gd name="connsiteX3" fmla="*/ 3701562 w 7315200"/>
                  <a:gd name="connsiteY3" fmla="*/ 457200 h 474785"/>
                  <a:gd name="connsiteX4" fmla="*/ 5046785 w 7315200"/>
                  <a:gd name="connsiteY4" fmla="*/ 474785 h 474785"/>
                  <a:gd name="connsiteX5" fmla="*/ 5908431 w 7315200"/>
                  <a:gd name="connsiteY5" fmla="*/ 465992 h 474785"/>
                  <a:gd name="connsiteX6" fmla="*/ 6567854 w 7315200"/>
                  <a:gd name="connsiteY6" fmla="*/ 465992 h 474785"/>
                  <a:gd name="connsiteX7" fmla="*/ 7315200 w 7315200"/>
                  <a:gd name="connsiteY7" fmla="*/ 465992 h 47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15200" h="474785">
                    <a:moveTo>
                      <a:pt x="0" y="0"/>
                    </a:moveTo>
                    <a:lnTo>
                      <a:pt x="1195754" y="149469"/>
                    </a:lnTo>
                    <a:lnTo>
                      <a:pt x="2936631" y="404446"/>
                    </a:lnTo>
                    <a:cubicBezTo>
                      <a:pt x="3354266" y="455734"/>
                      <a:pt x="3349870" y="445477"/>
                      <a:pt x="3701562" y="457200"/>
                    </a:cubicBezTo>
                    <a:cubicBezTo>
                      <a:pt x="4053254" y="468923"/>
                      <a:pt x="5046785" y="474785"/>
                      <a:pt x="5046785" y="474785"/>
                    </a:cubicBezTo>
                    <a:lnTo>
                      <a:pt x="5908431" y="465992"/>
                    </a:lnTo>
                    <a:lnTo>
                      <a:pt x="6567854" y="465992"/>
                    </a:lnTo>
                    <a:lnTo>
                      <a:pt x="7315200" y="465992"/>
                    </a:lnTo>
                  </a:path>
                </a:pathLst>
              </a:custGeom>
              <a:solidFill>
                <a:schemeClr val="bg1"/>
              </a:solidFill>
              <a:ln w="2381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3" name="Group 12"/>
              <p:cNvGrpSpPr/>
              <p:nvPr/>
            </p:nvGrpSpPr>
            <p:grpSpPr>
              <a:xfrm>
                <a:off x="4114800" y="1676399"/>
                <a:ext cx="3936524" cy="409421"/>
                <a:chOff x="4114800" y="1676399"/>
                <a:chExt cx="3936524" cy="409421"/>
              </a:xfrm>
              <a:solidFill>
                <a:schemeClr val="bg1"/>
              </a:solidFill>
            </p:grpSpPr>
            <p:sp>
              <p:nvSpPr>
                <p:cNvPr id="11" name="Right Triangle 10"/>
                <p:cNvSpPr/>
                <p:nvPr/>
              </p:nvSpPr>
              <p:spPr bwMode="auto">
                <a:xfrm flipH="1" flipV="1">
                  <a:off x="4114800" y="1676399"/>
                  <a:ext cx="3936524" cy="88091"/>
                </a:xfrm>
                <a:prstGeom prst="rtTriangl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 name="Right Triangle 11"/>
                <p:cNvSpPr/>
                <p:nvPr/>
              </p:nvSpPr>
              <p:spPr bwMode="auto">
                <a:xfrm flipH="1">
                  <a:off x="4114800" y="1997729"/>
                  <a:ext cx="3936524" cy="88091"/>
                </a:xfrm>
                <a:prstGeom prst="rtTriangl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sp>
          <p:nvSpPr>
            <p:cNvPr id="7" name="Rectangle 6"/>
            <p:cNvSpPr/>
            <p:nvPr/>
          </p:nvSpPr>
          <p:spPr bwMode="auto">
            <a:xfrm>
              <a:off x="739213" y="1405128"/>
              <a:ext cx="7318131" cy="1062101"/>
            </a:xfrm>
            <a:prstGeom prst="rect">
              <a:avLst/>
            </a:prstGeom>
            <a:solidFill>
              <a:srgbClr val="FFC000">
                <a:alpha val="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5" name="Group 14"/>
            <p:cNvGrpSpPr/>
            <p:nvPr/>
          </p:nvGrpSpPr>
          <p:grpSpPr>
            <a:xfrm>
              <a:off x="381000" y="1975768"/>
              <a:ext cx="754124" cy="1079160"/>
              <a:chOff x="562707" y="5943600"/>
              <a:chExt cx="754124" cy="819898"/>
            </a:xfrm>
          </p:grpSpPr>
          <p:sp>
            <p:nvSpPr>
              <p:cNvPr id="16" name="Freeform 52"/>
              <p:cNvSpPr>
                <a:spLocks/>
              </p:cNvSpPr>
              <p:nvPr/>
            </p:nvSpPr>
            <p:spPr bwMode="auto">
              <a:xfrm rot="5400000">
                <a:off x="863889" y="5914875"/>
                <a:ext cx="424217" cy="481667"/>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7" name="Straight Arrow Connector 16"/>
              <p:cNvCxnSpPr/>
              <p:nvPr/>
            </p:nvCxnSpPr>
            <p:spPr bwMode="auto">
              <a:xfrm>
                <a:off x="654472" y="6477000"/>
                <a:ext cx="470787" cy="0"/>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sp>
            <p:nvSpPr>
              <p:cNvPr id="18" name="TextBox 17"/>
              <p:cNvSpPr txBox="1"/>
              <p:nvPr/>
            </p:nvSpPr>
            <p:spPr>
              <a:xfrm>
                <a:off x="562707" y="6394166"/>
                <a:ext cx="317716" cy="369332"/>
              </a:xfrm>
              <a:prstGeom prst="rect">
                <a:avLst/>
              </a:prstGeom>
              <a:noFill/>
            </p:spPr>
            <p:txBody>
              <a:bodyPr wrap="none" rtlCol="0">
                <a:spAutoFit/>
              </a:bodyPr>
              <a:lstStyle/>
              <a:p>
                <a:r>
                  <a:rPr lang="el-GR" dirty="0" smtClean="0"/>
                  <a:t>β</a:t>
                </a:r>
                <a:endParaRPr lang="en-US" dirty="0"/>
              </a:p>
            </p:txBody>
          </p:sp>
        </p:grpSp>
        <p:grpSp>
          <p:nvGrpSpPr>
            <p:cNvPr id="39" name="Group 38"/>
            <p:cNvGrpSpPr/>
            <p:nvPr/>
          </p:nvGrpSpPr>
          <p:grpSpPr>
            <a:xfrm rot="5400000">
              <a:off x="982117" y="1833182"/>
              <a:ext cx="1235240" cy="241195"/>
              <a:chOff x="2673351" y="1965325"/>
              <a:chExt cx="3965575" cy="1379538"/>
            </a:xfrm>
          </p:grpSpPr>
          <p:sp>
            <p:nvSpPr>
              <p:cNvPr id="42" name="Freeform 75"/>
              <p:cNvSpPr>
                <a:spLocks/>
              </p:cNvSpPr>
              <p:nvPr/>
            </p:nvSpPr>
            <p:spPr bwMode="auto">
              <a:xfrm>
                <a:off x="2673351" y="1965325"/>
                <a:ext cx="1671638" cy="1379538"/>
              </a:xfrm>
              <a:custGeom>
                <a:avLst/>
                <a:gdLst/>
                <a:ahLst/>
                <a:cxnLst>
                  <a:cxn ang="0">
                    <a:pos x="15" y="869"/>
                  </a:cxn>
                  <a:cxn ang="0">
                    <a:pos x="40" y="869"/>
                  </a:cxn>
                  <a:cxn ang="0">
                    <a:pos x="65" y="869"/>
                  </a:cxn>
                  <a:cxn ang="0">
                    <a:pos x="90" y="864"/>
                  </a:cxn>
                  <a:cxn ang="0">
                    <a:pos x="114" y="864"/>
                  </a:cxn>
                  <a:cxn ang="0">
                    <a:pos x="139" y="859"/>
                  </a:cxn>
                  <a:cxn ang="0">
                    <a:pos x="164" y="854"/>
                  </a:cxn>
                  <a:cxn ang="0">
                    <a:pos x="189" y="849"/>
                  </a:cxn>
                  <a:cxn ang="0">
                    <a:pos x="214" y="844"/>
                  </a:cxn>
                  <a:cxn ang="0">
                    <a:pos x="239" y="839"/>
                  </a:cxn>
                  <a:cxn ang="0">
                    <a:pos x="263" y="834"/>
                  </a:cxn>
                  <a:cxn ang="0">
                    <a:pos x="288" y="824"/>
                  </a:cxn>
                  <a:cxn ang="0">
                    <a:pos x="313" y="809"/>
                  </a:cxn>
                  <a:cxn ang="0">
                    <a:pos x="338" y="799"/>
                  </a:cxn>
                  <a:cxn ang="0">
                    <a:pos x="363" y="784"/>
                  </a:cxn>
                  <a:cxn ang="0">
                    <a:pos x="388" y="765"/>
                  </a:cxn>
                  <a:cxn ang="0">
                    <a:pos x="412" y="740"/>
                  </a:cxn>
                  <a:cxn ang="0">
                    <a:pos x="437" y="710"/>
                  </a:cxn>
                  <a:cxn ang="0">
                    <a:pos x="462" y="675"/>
                  </a:cxn>
                  <a:cxn ang="0">
                    <a:pos x="487" y="636"/>
                  </a:cxn>
                  <a:cxn ang="0">
                    <a:pos x="512" y="581"/>
                  </a:cxn>
                  <a:cxn ang="0">
                    <a:pos x="536" y="521"/>
                  </a:cxn>
                  <a:cxn ang="0">
                    <a:pos x="566" y="447"/>
                  </a:cxn>
                  <a:cxn ang="0">
                    <a:pos x="591" y="377"/>
                  </a:cxn>
                  <a:cxn ang="0">
                    <a:pos x="616" y="308"/>
                  </a:cxn>
                  <a:cxn ang="0">
                    <a:pos x="641" y="248"/>
                  </a:cxn>
                  <a:cxn ang="0">
                    <a:pos x="666" y="189"/>
                  </a:cxn>
                  <a:cxn ang="0">
                    <a:pos x="690" y="139"/>
                  </a:cxn>
                  <a:cxn ang="0">
                    <a:pos x="715" y="99"/>
                  </a:cxn>
                  <a:cxn ang="0">
                    <a:pos x="740" y="65"/>
                  </a:cxn>
                  <a:cxn ang="0">
                    <a:pos x="765" y="40"/>
                  </a:cxn>
                  <a:cxn ang="0">
                    <a:pos x="790" y="20"/>
                  </a:cxn>
                  <a:cxn ang="0">
                    <a:pos x="815" y="10"/>
                  </a:cxn>
                  <a:cxn ang="0">
                    <a:pos x="839" y="0"/>
                  </a:cxn>
                  <a:cxn ang="0">
                    <a:pos x="864" y="5"/>
                  </a:cxn>
                  <a:cxn ang="0">
                    <a:pos x="889" y="20"/>
                  </a:cxn>
                  <a:cxn ang="0">
                    <a:pos x="914" y="45"/>
                  </a:cxn>
                  <a:cxn ang="0">
                    <a:pos x="939" y="74"/>
                  </a:cxn>
                  <a:cxn ang="0">
                    <a:pos x="964" y="109"/>
                  </a:cxn>
                  <a:cxn ang="0">
                    <a:pos x="988" y="154"/>
                  </a:cxn>
                  <a:cxn ang="0">
                    <a:pos x="1013" y="204"/>
                  </a:cxn>
                  <a:cxn ang="0">
                    <a:pos x="1038" y="258"/>
                  </a:cxn>
                </a:cxnLst>
                <a:rect l="0" t="0" r="r" b="b"/>
                <a:pathLst>
                  <a:path w="1053" h="869">
                    <a:moveTo>
                      <a:pt x="0" y="869"/>
                    </a:moveTo>
                    <a:lnTo>
                      <a:pt x="5" y="869"/>
                    </a:lnTo>
                    <a:lnTo>
                      <a:pt x="15" y="869"/>
                    </a:lnTo>
                    <a:lnTo>
                      <a:pt x="25" y="869"/>
                    </a:lnTo>
                    <a:lnTo>
                      <a:pt x="30" y="869"/>
                    </a:lnTo>
                    <a:lnTo>
                      <a:pt x="40" y="869"/>
                    </a:lnTo>
                    <a:lnTo>
                      <a:pt x="50" y="869"/>
                    </a:lnTo>
                    <a:lnTo>
                      <a:pt x="55" y="869"/>
                    </a:lnTo>
                    <a:lnTo>
                      <a:pt x="65" y="869"/>
                    </a:lnTo>
                    <a:lnTo>
                      <a:pt x="75" y="864"/>
                    </a:lnTo>
                    <a:lnTo>
                      <a:pt x="80" y="864"/>
                    </a:lnTo>
                    <a:lnTo>
                      <a:pt x="90" y="864"/>
                    </a:lnTo>
                    <a:lnTo>
                      <a:pt x="99" y="864"/>
                    </a:lnTo>
                    <a:lnTo>
                      <a:pt x="104" y="864"/>
                    </a:lnTo>
                    <a:lnTo>
                      <a:pt x="114" y="864"/>
                    </a:lnTo>
                    <a:lnTo>
                      <a:pt x="124" y="859"/>
                    </a:lnTo>
                    <a:lnTo>
                      <a:pt x="129" y="859"/>
                    </a:lnTo>
                    <a:lnTo>
                      <a:pt x="139" y="859"/>
                    </a:lnTo>
                    <a:lnTo>
                      <a:pt x="149" y="859"/>
                    </a:lnTo>
                    <a:lnTo>
                      <a:pt x="154" y="859"/>
                    </a:lnTo>
                    <a:lnTo>
                      <a:pt x="164" y="854"/>
                    </a:lnTo>
                    <a:lnTo>
                      <a:pt x="174" y="854"/>
                    </a:lnTo>
                    <a:lnTo>
                      <a:pt x="179" y="854"/>
                    </a:lnTo>
                    <a:lnTo>
                      <a:pt x="189" y="849"/>
                    </a:lnTo>
                    <a:lnTo>
                      <a:pt x="199" y="849"/>
                    </a:lnTo>
                    <a:lnTo>
                      <a:pt x="204" y="849"/>
                    </a:lnTo>
                    <a:lnTo>
                      <a:pt x="214" y="844"/>
                    </a:lnTo>
                    <a:lnTo>
                      <a:pt x="224" y="844"/>
                    </a:lnTo>
                    <a:lnTo>
                      <a:pt x="229" y="844"/>
                    </a:lnTo>
                    <a:lnTo>
                      <a:pt x="239" y="839"/>
                    </a:lnTo>
                    <a:lnTo>
                      <a:pt x="248" y="839"/>
                    </a:lnTo>
                    <a:lnTo>
                      <a:pt x="253" y="834"/>
                    </a:lnTo>
                    <a:lnTo>
                      <a:pt x="263" y="834"/>
                    </a:lnTo>
                    <a:lnTo>
                      <a:pt x="273" y="829"/>
                    </a:lnTo>
                    <a:lnTo>
                      <a:pt x="283" y="824"/>
                    </a:lnTo>
                    <a:lnTo>
                      <a:pt x="288" y="824"/>
                    </a:lnTo>
                    <a:lnTo>
                      <a:pt x="298" y="819"/>
                    </a:lnTo>
                    <a:lnTo>
                      <a:pt x="308" y="814"/>
                    </a:lnTo>
                    <a:lnTo>
                      <a:pt x="313" y="809"/>
                    </a:lnTo>
                    <a:lnTo>
                      <a:pt x="323" y="809"/>
                    </a:lnTo>
                    <a:lnTo>
                      <a:pt x="333" y="804"/>
                    </a:lnTo>
                    <a:lnTo>
                      <a:pt x="338" y="799"/>
                    </a:lnTo>
                    <a:lnTo>
                      <a:pt x="348" y="794"/>
                    </a:lnTo>
                    <a:lnTo>
                      <a:pt x="358" y="789"/>
                    </a:lnTo>
                    <a:lnTo>
                      <a:pt x="363" y="784"/>
                    </a:lnTo>
                    <a:lnTo>
                      <a:pt x="373" y="775"/>
                    </a:lnTo>
                    <a:lnTo>
                      <a:pt x="383" y="770"/>
                    </a:lnTo>
                    <a:lnTo>
                      <a:pt x="388" y="765"/>
                    </a:lnTo>
                    <a:lnTo>
                      <a:pt x="397" y="755"/>
                    </a:lnTo>
                    <a:lnTo>
                      <a:pt x="407" y="745"/>
                    </a:lnTo>
                    <a:lnTo>
                      <a:pt x="412" y="740"/>
                    </a:lnTo>
                    <a:lnTo>
                      <a:pt x="422" y="730"/>
                    </a:lnTo>
                    <a:lnTo>
                      <a:pt x="432" y="720"/>
                    </a:lnTo>
                    <a:lnTo>
                      <a:pt x="437" y="710"/>
                    </a:lnTo>
                    <a:lnTo>
                      <a:pt x="447" y="700"/>
                    </a:lnTo>
                    <a:lnTo>
                      <a:pt x="457" y="685"/>
                    </a:lnTo>
                    <a:lnTo>
                      <a:pt x="462" y="675"/>
                    </a:lnTo>
                    <a:lnTo>
                      <a:pt x="472" y="660"/>
                    </a:lnTo>
                    <a:lnTo>
                      <a:pt x="482" y="650"/>
                    </a:lnTo>
                    <a:lnTo>
                      <a:pt x="487" y="636"/>
                    </a:lnTo>
                    <a:lnTo>
                      <a:pt x="497" y="616"/>
                    </a:lnTo>
                    <a:lnTo>
                      <a:pt x="507" y="601"/>
                    </a:lnTo>
                    <a:lnTo>
                      <a:pt x="512" y="581"/>
                    </a:lnTo>
                    <a:lnTo>
                      <a:pt x="522" y="561"/>
                    </a:lnTo>
                    <a:lnTo>
                      <a:pt x="532" y="541"/>
                    </a:lnTo>
                    <a:lnTo>
                      <a:pt x="536" y="521"/>
                    </a:lnTo>
                    <a:lnTo>
                      <a:pt x="546" y="496"/>
                    </a:lnTo>
                    <a:lnTo>
                      <a:pt x="556" y="472"/>
                    </a:lnTo>
                    <a:lnTo>
                      <a:pt x="566" y="447"/>
                    </a:lnTo>
                    <a:lnTo>
                      <a:pt x="571" y="422"/>
                    </a:lnTo>
                    <a:lnTo>
                      <a:pt x="581" y="397"/>
                    </a:lnTo>
                    <a:lnTo>
                      <a:pt x="591" y="377"/>
                    </a:lnTo>
                    <a:lnTo>
                      <a:pt x="596" y="352"/>
                    </a:lnTo>
                    <a:lnTo>
                      <a:pt x="606" y="328"/>
                    </a:lnTo>
                    <a:lnTo>
                      <a:pt x="616" y="308"/>
                    </a:lnTo>
                    <a:lnTo>
                      <a:pt x="621" y="288"/>
                    </a:lnTo>
                    <a:lnTo>
                      <a:pt x="631" y="268"/>
                    </a:lnTo>
                    <a:lnTo>
                      <a:pt x="641" y="248"/>
                    </a:lnTo>
                    <a:lnTo>
                      <a:pt x="646" y="228"/>
                    </a:lnTo>
                    <a:lnTo>
                      <a:pt x="656" y="209"/>
                    </a:lnTo>
                    <a:lnTo>
                      <a:pt x="666" y="189"/>
                    </a:lnTo>
                    <a:lnTo>
                      <a:pt x="671" y="174"/>
                    </a:lnTo>
                    <a:lnTo>
                      <a:pt x="681" y="154"/>
                    </a:lnTo>
                    <a:lnTo>
                      <a:pt x="690" y="139"/>
                    </a:lnTo>
                    <a:lnTo>
                      <a:pt x="695" y="124"/>
                    </a:lnTo>
                    <a:lnTo>
                      <a:pt x="705" y="109"/>
                    </a:lnTo>
                    <a:lnTo>
                      <a:pt x="715" y="99"/>
                    </a:lnTo>
                    <a:lnTo>
                      <a:pt x="720" y="84"/>
                    </a:lnTo>
                    <a:lnTo>
                      <a:pt x="730" y="74"/>
                    </a:lnTo>
                    <a:lnTo>
                      <a:pt x="740" y="65"/>
                    </a:lnTo>
                    <a:lnTo>
                      <a:pt x="745" y="55"/>
                    </a:lnTo>
                    <a:lnTo>
                      <a:pt x="755" y="45"/>
                    </a:lnTo>
                    <a:lnTo>
                      <a:pt x="765" y="40"/>
                    </a:lnTo>
                    <a:lnTo>
                      <a:pt x="770" y="30"/>
                    </a:lnTo>
                    <a:lnTo>
                      <a:pt x="780" y="25"/>
                    </a:lnTo>
                    <a:lnTo>
                      <a:pt x="790" y="20"/>
                    </a:lnTo>
                    <a:lnTo>
                      <a:pt x="795" y="15"/>
                    </a:lnTo>
                    <a:lnTo>
                      <a:pt x="805" y="10"/>
                    </a:lnTo>
                    <a:lnTo>
                      <a:pt x="815" y="10"/>
                    </a:lnTo>
                    <a:lnTo>
                      <a:pt x="820" y="10"/>
                    </a:lnTo>
                    <a:lnTo>
                      <a:pt x="829" y="0"/>
                    </a:lnTo>
                    <a:lnTo>
                      <a:pt x="839" y="0"/>
                    </a:lnTo>
                    <a:lnTo>
                      <a:pt x="849" y="5"/>
                    </a:lnTo>
                    <a:lnTo>
                      <a:pt x="854" y="5"/>
                    </a:lnTo>
                    <a:lnTo>
                      <a:pt x="864" y="5"/>
                    </a:lnTo>
                    <a:lnTo>
                      <a:pt x="874" y="10"/>
                    </a:lnTo>
                    <a:lnTo>
                      <a:pt x="879" y="15"/>
                    </a:lnTo>
                    <a:lnTo>
                      <a:pt x="889" y="20"/>
                    </a:lnTo>
                    <a:lnTo>
                      <a:pt x="899" y="30"/>
                    </a:lnTo>
                    <a:lnTo>
                      <a:pt x="904" y="35"/>
                    </a:lnTo>
                    <a:lnTo>
                      <a:pt x="914" y="45"/>
                    </a:lnTo>
                    <a:lnTo>
                      <a:pt x="924" y="55"/>
                    </a:lnTo>
                    <a:lnTo>
                      <a:pt x="929" y="65"/>
                    </a:lnTo>
                    <a:lnTo>
                      <a:pt x="939" y="74"/>
                    </a:lnTo>
                    <a:lnTo>
                      <a:pt x="949" y="84"/>
                    </a:lnTo>
                    <a:lnTo>
                      <a:pt x="954" y="94"/>
                    </a:lnTo>
                    <a:lnTo>
                      <a:pt x="964" y="109"/>
                    </a:lnTo>
                    <a:lnTo>
                      <a:pt x="974" y="124"/>
                    </a:lnTo>
                    <a:lnTo>
                      <a:pt x="978" y="139"/>
                    </a:lnTo>
                    <a:lnTo>
                      <a:pt x="988" y="154"/>
                    </a:lnTo>
                    <a:lnTo>
                      <a:pt x="998" y="169"/>
                    </a:lnTo>
                    <a:lnTo>
                      <a:pt x="1003" y="184"/>
                    </a:lnTo>
                    <a:lnTo>
                      <a:pt x="1013" y="204"/>
                    </a:lnTo>
                    <a:lnTo>
                      <a:pt x="1023" y="218"/>
                    </a:lnTo>
                    <a:lnTo>
                      <a:pt x="1028" y="238"/>
                    </a:lnTo>
                    <a:lnTo>
                      <a:pt x="1038" y="258"/>
                    </a:lnTo>
                    <a:lnTo>
                      <a:pt x="1048" y="278"/>
                    </a:lnTo>
                    <a:lnTo>
                      <a:pt x="1053" y="298"/>
                    </a:lnTo>
                  </a:path>
                </a:pathLst>
              </a:custGeom>
              <a:noFill/>
              <a:ln w="3175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76"/>
              <p:cNvSpPr>
                <a:spLocks/>
              </p:cNvSpPr>
              <p:nvPr/>
            </p:nvSpPr>
            <p:spPr bwMode="auto">
              <a:xfrm>
                <a:off x="4344988" y="1965325"/>
                <a:ext cx="1679575" cy="1222375"/>
              </a:xfrm>
              <a:custGeom>
                <a:avLst/>
                <a:gdLst/>
                <a:ahLst/>
                <a:cxnLst>
                  <a:cxn ang="0">
                    <a:pos x="20" y="338"/>
                  </a:cxn>
                  <a:cxn ang="0">
                    <a:pos x="45" y="402"/>
                  </a:cxn>
                  <a:cxn ang="0">
                    <a:pos x="70" y="467"/>
                  </a:cxn>
                  <a:cxn ang="0">
                    <a:pos x="94" y="516"/>
                  </a:cxn>
                  <a:cxn ang="0">
                    <a:pos x="119" y="556"/>
                  </a:cxn>
                  <a:cxn ang="0">
                    <a:pos x="144" y="581"/>
                  </a:cxn>
                  <a:cxn ang="0">
                    <a:pos x="169" y="596"/>
                  </a:cxn>
                  <a:cxn ang="0">
                    <a:pos x="194" y="601"/>
                  </a:cxn>
                  <a:cxn ang="0">
                    <a:pos x="218" y="596"/>
                  </a:cxn>
                  <a:cxn ang="0">
                    <a:pos x="243" y="581"/>
                  </a:cxn>
                  <a:cxn ang="0">
                    <a:pos x="268" y="556"/>
                  </a:cxn>
                  <a:cxn ang="0">
                    <a:pos x="293" y="516"/>
                  </a:cxn>
                  <a:cxn ang="0">
                    <a:pos x="318" y="467"/>
                  </a:cxn>
                  <a:cxn ang="0">
                    <a:pos x="343" y="402"/>
                  </a:cxn>
                  <a:cxn ang="0">
                    <a:pos x="367" y="338"/>
                  </a:cxn>
                  <a:cxn ang="0">
                    <a:pos x="392" y="278"/>
                  </a:cxn>
                  <a:cxn ang="0">
                    <a:pos x="417" y="218"/>
                  </a:cxn>
                  <a:cxn ang="0">
                    <a:pos x="442" y="169"/>
                  </a:cxn>
                  <a:cxn ang="0">
                    <a:pos x="467" y="124"/>
                  </a:cxn>
                  <a:cxn ang="0">
                    <a:pos x="492" y="84"/>
                  </a:cxn>
                  <a:cxn ang="0">
                    <a:pos x="516" y="55"/>
                  </a:cxn>
                  <a:cxn ang="0">
                    <a:pos x="541" y="30"/>
                  </a:cxn>
                  <a:cxn ang="0">
                    <a:pos x="566" y="10"/>
                  </a:cxn>
                  <a:cxn ang="0">
                    <a:pos x="591" y="5"/>
                  </a:cxn>
                  <a:cxn ang="0">
                    <a:pos x="621" y="10"/>
                  </a:cxn>
                  <a:cxn ang="0">
                    <a:pos x="646" y="15"/>
                  </a:cxn>
                  <a:cxn ang="0">
                    <a:pos x="670" y="30"/>
                  </a:cxn>
                  <a:cxn ang="0">
                    <a:pos x="695" y="55"/>
                  </a:cxn>
                  <a:cxn ang="0">
                    <a:pos x="720" y="84"/>
                  </a:cxn>
                  <a:cxn ang="0">
                    <a:pos x="745" y="124"/>
                  </a:cxn>
                  <a:cxn ang="0">
                    <a:pos x="770" y="174"/>
                  </a:cxn>
                  <a:cxn ang="0">
                    <a:pos x="795" y="228"/>
                  </a:cxn>
                  <a:cxn ang="0">
                    <a:pos x="819" y="288"/>
                  </a:cxn>
                  <a:cxn ang="0">
                    <a:pos x="844" y="352"/>
                  </a:cxn>
                  <a:cxn ang="0">
                    <a:pos x="869" y="422"/>
                  </a:cxn>
                  <a:cxn ang="0">
                    <a:pos x="894" y="496"/>
                  </a:cxn>
                  <a:cxn ang="0">
                    <a:pos x="919" y="561"/>
                  </a:cxn>
                  <a:cxn ang="0">
                    <a:pos x="944" y="616"/>
                  </a:cxn>
                  <a:cxn ang="0">
                    <a:pos x="968" y="660"/>
                  </a:cxn>
                  <a:cxn ang="0">
                    <a:pos x="993" y="700"/>
                  </a:cxn>
                  <a:cxn ang="0">
                    <a:pos x="1018" y="730"/>
                  </a:cxn>
                  <a:cxn ang="0">
                    <a:pos x="1043" y="755"/>
                  </a:cxn>
                </a:cxnLst>
                <a:rect l="0" t="0" r="r" b="b"/>
                <a:pathLst>
                  <a:path w="1058" h="770">
                    <a:moveTo>
                      <a:pt x="0" y="298"/>
                    </a:moveTo>
                    <a:lnTo>
                      <a:pt x="10" y="318"/>
                    </a:lnTo>
                    <a:lnTo>
                      <a:pt x="20" y="338"/>
                    </a:lnTo>
                    <a:lnTo>
                      <a:pt x="25" y="362"/>
                    </a:lnTo>
                    <a:lnTo>
                      <a:pt x="35" y="382"/>
                    </a:lnTo>
                    <a:lnTo>
                      <a:pt x="45" y="402"/>
                    </a:lnTo>
                    <a:lnTo>
                      <a:pt x="50" y="427"/>
                    </a:lnTo>
                    <a:lnTo>
                      <a:pt x="60" y="447"/>
                    </a:lnTo>
                    <a:lnTo>
                      <a:pt x="70" y="467"/>
                    </a:lnTo>
                    <a:lnTo>
                      <a:pt x="79" y="487"/>
                    </a:lnTo>
                    <a:lnTo>
                      <a:pt x="84" y="501"/>
                    </a:lnTo>
                    <a:lnTo>
                      <a:pt x="94" y="516"/>
                    </a:lnTo>
                    <a:lnTo>
                      <a:pt x="104" y="531"/>
                    </a:lnTo>
                    <a:lnTo>
                      <a:pt x="109" y="546"/>
                    </a:lnTo>
                    <a:lnTo>
                      <a:pt x="119" y="556"/>
                    </a:lnTo>
                    <a:lnTo>
                      <a:pt x="129" y="566"/>
                    </a:lnTo>
                    <a:lnTo>
                      <a:pt x="134" y="576"/>
                    </a:lnTo>
                    <a:lnTo>
                      <a:pt x="144" y="581"/>
                    </a:lnTo>
                    <a:lnTo>
                      <a:pt x="154" y="586"/>
                    </a:lnTo>
                    <a:lnTo>
                      <a:pt x="159" y="591"/>
                    </a:lnTo>
                    <a:lnTo>
                      <a:pt x="169" y="596"/>
                    </a:lnTo>
                    <a:lnTo>
                      <a:pt x="179" y="601"/>
                    </a:lnTo>
                    <a:lnTo>
                      <a:pt x="184" y="601"/>
                    </a:lnTo>
                    <a:lnTo>
                      <a:pt x="194" y="601"/>
                    </a:lnTo>
                    <a:lnTo>
                      <a:pt x="204" y="601"/>
                    </a:lnTo>
                    <a:lnTo>
                      <a:pt x="209" y="601"/>
                    </a:lnTo>
                    <a:lnTo>
                      <a:pt x="218" y="596"/>
                    </a:lnTo>
                    <a:lnTo>
                      <a:pt x="228" y="591"/>
                    </a:lnTo>
                    <a:lnTo>
                      <a:pt x="233" y="586"/>
                    </a:lnTo>
                    <a:lnTo>
                      <a:pt x="243" y="581"/>
                    </a:lnTo>
                    <a:lnTo>
                      <a:pt x="253" y="576"/>
                    </a:lnTo>
                    <a:lnTo>
                      <a:pt x="258" y="566"/>
                    </a:lnTo>
                    <a:lnTo>
                      <a:pt x="268" y="556"/>
                    </a:lnTo>
                    <a:lnTo>
                      <a:pt x="278" y="546"/>
                    </a:lnTo>
                    <a:lnTo>
                      <a:pt x="283" y="531"/>
                    </a:lnTo>
                    <a:lnTo>
                      <a:pt x="293" y="516"/>
                    </a:lnTo>
                    <a:lnTo>
                      <a:pt x="303" y="501"/>
                    </a:lnTo>
                    <a:lnTo>
                      <a:pt x="308" y="487"/>
                    </a:lnTo>
                    <a:lnTo>
                      <a:pt x="318" y="467"/>
                    </a:lnTo>
                    <a:lnTo>
                      <a:pt x="328" y="447"/>
                    </a:lnTo>
                    <a:lnTo>
                      <a:pt x="338" y="427"/>
                    </a:lnTo>
                    <a:lnTo>
                      <a:pt x="343" y="402"/>
                    </a:lnTo>
                    <a:lnTo>
                      <a:pt x="353" y="382"/>
                    </a:lnTo>
                    <a:lnTo>
                      <a:pt x="363" y="362"/>
                    </a:lnTo>
                    <a:lnTo>
                      <a:pt x="367" y="338"/>
                    </a:lnTo>
                    <a:lnTo>
                      <a:pt x="377" y="318"/>
                    </a:lnTo>
                    <a:lnTo>
                      <a:pt x="387" y="298"/>
                    </a:lnTo>
                    <a:lnTo>
                      <a:pt x="392" y="278"/>
                    </a:lnTo>
                    <a:lnTo>
                      <a:pt x="402" y="258"/>
                    </a:lnTo>
                    <a:lnTo>
                      <a:pt x="412" y="238"/>
                    </a:lnTo>
                    <a:lnTo>
                      <a:pt x="417" y="218"/>
                    </a:lnTo>
                    <a:lnTo>
                      <a:pt x="427" y="204"/>
                    </a:lnTo>
                    <a:lnTo>
                      <a:pt x="437" y="184"/>
                    </a:lnTo>
                    <a:lnTo>
                      <a:pt x="442" y="169"/>
                    </a:lnTo>
                    <a:lnTo>
                      <a:pt x="452" y="154"/>
                    </a:lnTo>
                    <a:lnTo>
                      <a:pt x="462" y="139"/>
                    </a:lnTo>
                    <a:lnTo>
                      <a:pt x="467" y="124"/>
                    </a:lnTo>
                    <a:lnTo>
                      <a:pt x="477" y="109"/>
                    </a:lnTo>
                    <a:lnTo>
                      <a:pt x="487" y="94"/>
                    </a:lnTo>
                    <a:lnTo>
                      <a:pt x="492" y="84"/>
                    </a:lnTo>
                    <a:lnTo>
                      <a:pt x="502" y="74"/>
                    </a:lnTo>
                    <a:lnTo>
                      <a:pt x="511" y="65"/>
                    </a:lnTo>
                    <a:lnTo>
                      <a:pt x="516" y="55"/>
                    </a:lnTo>
                    <a:lnTo>
                      <a:pt x="526" y="45"/>
                    </a:lnTo>
                    <a:lnTo>
                      <a:pt x="536" y="35"/>
                    </a:lnTo>
                    <a:lnTo>
                      <a:pt x="541" y="30"/>
                    </a:lnTo>
                    <a:lnTo>
                      <a:pt x="551" y="20"/>
                    </a:lnTo>
                    <a:lnTo>
                      <a:pt x="561" y="15"/>
                    </a:lnTo>
                    <a:lnTo>
                      <a:pt x="566" y="10"/>
                    </a:lnTo>
                    <a:lnTo>
                      <a:pt x="576" y="5"/>
                    </a:lnTo>
                    <a:lnTo>
                      <a:pt x="586" y="5"/>
                    </a:lnTo>
                    <a:lnTo>
                      <a:pt x="591" y="5"/>
                    </a:lnTo>
                    <a:lnTo>
                      <a:pt x="601" y="0"/>
                    </a:lnTo>
                    <a:lnTo>
                      <a:pt x="611" y="0"/>
                    </a:lnTo>
                    <a:lnTo>
                      <a:pt x="621" y="10"/>
                    </a:lnTo>
                    <a:lnTo>
                      <a:pt x="626" y="10"/>
                    </a:lnTo>
                    <a:lnTo>
                      <a:pt x="636" y="10"/>
                    </a:lnTo>
                    <a:lnTo>
                      <a:pt x="646" y="15"/>
                    </a:lnTo>
                    <a:lnTo>
                      <a:pt x="651" y="20"/>
                    </a:lnTo>
                    <a:lnTo>
                      <a:pt x="660" y="25"/>
                    </a:lnTo>
                    <a:lnTo>
                      <a:pt x="670" y="30"/>
                    </a:lnTo>
                    <a:lnTo>
                      <a:pt x="675" y="40"/>
                    </a:lnTo>
                    <a:lnTo>
                      <a:pt x="685" y="45"/>
                    </a:lnTo>
                    <a:lnTo>
                      <a:pt x="695" y="55"/>
                    </a:lnTo>
                    <a:lnTo>
                      <a:pt x="700" y="65"/>
                    </a:lnTo>
                    <a:lnTo>
                      <a:pt x="710" y="74"/>
                    </a:lnTo>
                    <a:lnTo>
                      <a:pt x="720" y="84"/>
                    </a:lnTo>
                    <a:lnTo>
                      <a:pt x="725" y="99"/>
                    </a:lnTo>
                    <a:lnTo>
                      <a:pt x="735" y="109"/>
                    </a:lnTo>
                    <a:lnTo>
                      <a:pt x="745" y="124"/>
                    </a:lnTo>
                    <a:lnTo>
                      <a:pt x="750" y="139"/>
                    </a:lnTo>
                    <a:lnTo>
                      <a:pt x="760" y="154"/>
                    </a:lnTo>
                    <a:lnTo>
                      <a:pt x="770" y="174"/>
                    </a:lnTo>
                    <a:lnTo>
                      <a:pt x="775" y="189"/>
                    </a:lnTo>
                    <a:lnTo>
                      <a:pt x="785" y="209"/>
                    </a:lnTo>
                    <a:lnTo>
                      <a:pt x="795" y="228"/>
                    </a:lnTo>
                    <a:lnTo>
                      <a:pt x="800" y="248"/>
                    </a:lnTo>
                    <a:lnTo>
                      <a:pt x="809" y="268"/>
                    </a:lnTo>
                    <a:lnTo>
                      <a:pt x="819" y="288"/>
                    </a:lnTo>
                    <a:lnTo>
                      <a:pt x="824" y="308"/>
                    </a:lnTo>
                    <a:lnTo>
                      <a:pt x="834" y="328"/>
                    </a:lnTo>
                    <a:lnTo>
                      <a:pt x="844" y="352"/>
                    </a:lnTo>
                    <a:lnTo>
                      <a:pt x="849" y="377"/>
                    </a:lnTo>
                    <a:lnTo>
                      <a:pt x="859" y="397"/>
                    </a:lnTo>
                    <a:lnTo>
                      <a:pt x="869" y="422"/>
                    </a:lnTo>
                    <a:lnTo>
                      <a:pt x="874" y="447"/>
                    </a:lnTo>
                    <a:lnTo>
                      <a:pt x="884" y="472"/>
                    </a:lnTo>
                    <a:lnTo>
                      <a:pt x="894" y="496"/>
                    </a:lnTo>
                    <a:lnTo>
                      <a:pt x="904" y="521"/>
                    </a:lnTo>
                    <a:lnTo>
                      <a:pt x="909" y="541"/>
                    </a:lnTo>
                    <a:lnTo>
                      <a:pt x="919" y="561"/>
                    </a:lnTo>
                    <a:lnTo>
                      <a:pt x="929" y="581"/>
                    </a:lnTo>
                    <a:lnTo>
                      <a:pt x="934" y="601"/>
                    </a:lnTo>
                    <a:lnTo>
                      <a:pt x="944" y="616"/>
                    </a:lnTo>
                    <a:lnTo>
                      <a:pt x="953" y="636"/>
                    </a:lnTo>
                    <a:lnTo>
                      <a:pt x="958" y="650"/>
                    </a:lnTo>
                    <a:lnTo>
                      <a:pt x="968" y="660"/>
                    </a:lnTo>
                    <a:lnTo>
                      <a:pt x="978" y="675"/>
                    </a:lnTo>
                    <a:lnTo>
                      <a:pt x="983" y="685"/>
                    </a:lnTo>
                    <a:lnTo>
                      <a:pt x="993" y="700"/>
                    </a:lnTo>
                    <a:lnTo>
                      <a:pt x="1003" y="710"/>
                    </a:lnTo>
                    <a:lnTo>
                      <a:pt x="1008" y="720"/>
                    </a:lnTo>
                    <a:lnTo>
                      <a:pt x="1018" y="730"/>
                    </a:lnTo>
                    <a:lnTo>
                      <a:pt x="1028" y="740"/>
                    </a:lnTo>
                    <a:lnTo>
                      <a:pt x="1033" y="745"/>
                    </a:lnTo>
                    <a:lnTo>
                      <a:pt x="1043" y="755"/>
                    </a:lnTo>
                    <a:lnTo>
                      <a:pt x="1053" y="765"/>
                    </a:lnTo>
                    <a:lnTo>
                      <a:pt x="1058" y="770"/>
                    </a:lnTo>
                  </a:path>
                </a:pathLst>
              </a:custGeom>
              <a:noFill/>
              <a:ln w="3175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77"/>
              <p:cNvSpPr>
                <a:spLocks/>
              </p:cNvSpPr>
              <p:nvPr/>
            </p:nvSpPr>
            <p:spPr bwMode="auto">
              <a:xfrm>
                <a:off x="6024563" y="3187700"/>
                <a:ext cx="614363" cy="157163"/>
              </a:xfrm>
              <a:custGeom>
                <a:avLst/>
                <a:gdLst/>
                <a:ahLst/>
                <a:cxnLst>
                  <a:cxn ang="0">
                    <a:pos x="0" y="0"/>
                  </a:cxn>
                  <a:cxn ang="0">
                    <a:pos x="10" y="5"/>
                  </a:cxn>
                  <a:cxn ang="0">
                    <a:pos x="20" y="14"/>
                  </a:cxn>
                  <a:cxn ang="0">
                    <a:pos x="25" y="19"/>
                  </a:cxn>
                  <a:cxn ang="0">
                    <a:pos x="35" y="24"/>
                  </a:cxn>
                  <a:cxn ang="0">
                    <a:pos x="44" y="29"/>
                  </a:cxn>
                  <a:cxn ang="0">
                    <a:pos x="49" y="34"/>
                  </a:cxn>
                  <a:cxn ang="0">
                    <a:pos x="59" y="39"/>
                  </a:cxn>
                  <a:cxn ang="0">
                    <a:pos x="69" y="39"/>
                  </a:cxn>
                  <a:cxn ang="0">
                    <a:pos x="74" y="44"/>
                  </a:cxn>
                  <a:cxn ang="0">
                    <a:pos x="84" y="49"/>
                  </a:cxn>
                  <a:cxn ang="0">
                    <a:pos x="94" y="54"/>
                  </a:cxn>
                  <a:cxn ang="0">
                    <a:pos x="99" y="54"/>
                  </a:cxn>
                  <a:cxn ang="0">
                    <a:pos x="109" y="59"/>
                  </a:cxn>
                  <a:cxn ang="0">
                    <a:pos x="119" y="64"/>
                  </a:cxn>
                  <a:cxn ang="0">
                    <a:pos x="129" y="64"/>
                  </a:cxn>
                  <a:cxn ang="0">
                    <a:pos x="134" y="69"/>
                  </a:cxn>
                  <a:cxn ang="0">
                    <a:pos x="144" y="69"/>
                  </a:cxn>
                  <a:cxn ang="0">
                    <a:pos x="154" y="74"/>
                  </a:cxn>
                  <a:cxn ang="0">
                    <a:pos x="159" y="74"/>
                  </a:cxn>
                  <a:cxn ang="0">
                    <a:pos x="169" y="74"/>
                  </a:cxn>
                  <a:cxn ang="0">
                    <a:pos x="179" y="79"/>
                  </a:cxn>
                  <a:cxn ang="0">
                    <a:pos x="184" y="79"/>
                  </a:cxn>
                  <a:cxn ang="0">
                    <a:pos x="193" y="79"/>
                  </a:cxn>
                  <a:cxn ang="0">
                    <a:pos x="203" y="84"/>
                  </a:cxn>
                  <a:cxn ang="0">
                    <a:pos x="208" y="84"/>
                  </a:cxn>
                  <a:cxn ang="0">
                    <a:pos x="218" y="84"/>
                  </a:cxn>
                  <a:cxn ang="0">
                    <a:pos x="228" y="89"/>
                  </a:cxn>
                  <a:cxn ang="0">
                    <a:pos x="233" y="89"/>
                  </a:cxn>
                  <a:cxn ang="0">
                    <a:pos x="243" y="89"/>
                  </a:cxn>
                  <a:cxn ang="0">
                    <a:pos x="253" y="89"/>
                  </a:cxn>
                  <a:cxn ang="0">
                    <a:pos x="258" y="89"/>
                  </a:cxn>
                  <a:cxn ang="0">
                    <a:pos x="268" y="94"/>
                  </a:cxn>
                  <a:cxn ang="0">
                    <a:pos x="278" y="94"/>
                  </a:cxn>
                  <a:cxn ang="0">
                    <a:pos x="283" y="94"/>
                  </a:cxn>
                  <a:cxn ang="0">
                    <a:pos x="293" y="94"/>
                  </a:cxn>
                  <a:cxn ang="0">
                    <a:pos x="303" y="94"/>
                  </a:cxn>
                  <a:cxn ang="0">
                    <a:pos x="308" y="94"/>
                  </a:cxn>
                  <a:cxn ang="0">
                    <a:pos x="318" y="99"/>
                  </a:cxn>
                  <a:cxn ang="0">
                    <a:pos x="328" y="99"/>
                  </a:cxn>
                  <a:cxn ang="0">
                    <a:pos x="332" y="99"/>
                  </a:cxn>
                  <a:cxn ang="0">
                    <a:pos x="342" y="99"/>
                  </a:cxn>
                  <a:cxn ang="0">
                    <a:pos x="352" y="99"/>
                  </a:cxn>
                  <a:cxn ang="0">
                    <a:pos x="357" y="99"/>
                  </a:cxn>
                  <a:cxn ang="0">
                    <a:pos x="367" y="99"/>
                  </a:cxn>
                  <a:cxn ang="0">
                    <a:pos x="377" y="99"/>
                  </a:cxn>
                  <a:cxn ang="0">
                    <a:pos x="387" y="99"/>
                  </a:cxn>
                </a:cxnLst>
                <a:rect l="0" t="0" r="r" b="b"/>
                <a:pathLst>
                  <a:path w="387" h="99">
                    <a:moveTo>
                      <a:pt x="0" y="0"/>
                    </a:moveTo>
                    <a:lnTo>
                      <a:pt x="10" y="5"/>
                    </a:lnTo>
                    <a:lnTo>
                      <a:pt x="20" y="14"/>
                    </a:lnTo>
                    <a:lnTo>
                      <a:pt x="25" y="19"/>
                    </a:lnTo>
                    <a:lnTo>
                      <a:pt x="35" y="24"/>
                    </a:lnTo>
                    <a:lnTo>
                      <a:pt x="44" y="29"/>
                    </a:lnTo>
                    <a:lnTo>
                      <a:pt x="49" y="34"/>
                    </a:lnTo>
                    <a:lnTo>
                      <a:pt x="59" y="39"/>
                    </a:lnTo>
                    <a:lnTo>
                      <a:pt x="69" y="39"/>
                    </a:lnTo>
                    <a:lnTo>
                      <a:pt x="74" y="44"/>
                    </a:lnTo>
                    <a:lnTo>
                      <a:pt x="84" y="49"/>
                    </a:lnTo>
                    <a:lnTo>
                      <a:pt x="94" y="54"/>
                    </a:lnTo>
                    <a:lnTo>
                      <a:pt x="99" y="54"/>
                    </a:lnTo>
                    <a:lnTo>
                      <a:pt x="109" y="59"/>
                    </a:lnTo>
                    <a:lnTo>
                      <a:pt x="119" y="64"/>
                    </a:lnTo>
                    <a:lnTo>
                      <a:pt x="129" y="64"/>
                    </a:lnTo>
                    <a:lnTo>
                      <a:pt x="134" y="69"/>
                    </a:lnTo>
                    <a:lnTo>
                      <a:pt x="144" y="69"/>
                    </a:lnTo>
                    <a:lnTo>
                      <a:pt x="154" y="74"/>
                    </a:lnTo>
                    <a:lnTo>
                      <a:pt x="159" y="74"/>
                    </a:lnTo>
                    <a:lnTo>
                      <a:pt x="169" y="74"/>
                    </a:lnTo>
                    <a:lnTo>
                      <a:pt x="179" y="79"/>
                    </a:lnTo>
                    <a:lnTo>
                      <a:pt x="184" y="79"/>
                    </a:lnTo>
                    <a:lnTo>
                      <a:pt x="193" y="79"/>
                    </a:lnTo>
                    <a:lnTo>
                      <a:pt x="203" y="84"/>
                    </a:lnTo>
                    <a:lnTo>
                      <a:pt x="208" y="84"/>
                    </a:lnTo>
                    <a:lnTo>
                      <a:pt x="218" y="84"/>
                    </a:lnTo>
                    <a:lnTo>
                      <a:pt x="228" y="89"/>
                    </a:lnTo>
                    <a:lnTo>
                      <a:pt x="233" y="89"/>
                    </a:lnTo>
                    <a:lnTo>
                      <a:pt x="243" y="89"/>
                    </a:lnTo>
                    <a:lnTo>
                      <a:pt x="253" y="89"/>
                    </a:lnTo>
                    <a:lnTo>
                      <a:pt x="258" y="89"/>
                    </a:lnTo>
                    <a:lnTo>
                      <a:pt x="268" y="94"/>
                    </a:lnTo>
                    <a:lnTo>
                      <a:pt x="278" y="94"/>
                    </a:lnTo>
                    <a:lnTo>
                      <a:pt x="283" y="94"/>
                    </a:lnTo>
                    <a:lnTo>
                      <a:pt x="293" y="94"/>
                    </a:lnTo>
                    <a:lnTo>
                      <a:pt x="303" y="94"/>
                    </a:lnTo>
                    <a:lnTo>
                      <a:pt x="308" y="94"/>
                    </a:lnTo>
                    <a:lnTo>
                      <a:pt x="318" y="99"/>
                    </a:lnTo>
                    <a:lnTo>
                      <a:pt x="328" y="99"/>
                    </a:lnTo>
                    <a:lnTo>
                      <a:pt x="332" y="99"/>
                    </a:lnTo>
                    <a:lnTo>
                      <a:pt x="342" y="99"/>
                    </a:lnTo>
                    <a:lnTo>
                      <a:pt x="352" y="99"/>
                    </a:lnTo>
                    <a:lnTo>
                      <a:pt x="357" y="99"/>
                    </a:lnTo>
                    <a:lnTo>
                      <a:pt x="367" y="99"/>
                    </a:lnTo>
                    <a:lnTo>
                      <a:pt x="377" y="99"/>
                    </a:lnTo>
                    <a:lnTo>
                      <a:pt x="387" y="99"/>
                    </a:lnTo>
                  </a:path>
                </a:pathLst>
              </a:custGeom>
              <a:noFill/>
              <a:ln w="3175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40" name="Straight Arrow Connector 39"/>
            <p:cNvCxnSpPr/>
            <p:nvPr/>
          </p:nvCxnSpPr>
          <p:spPr bwMode="auto">
            <a:xfrm flipV="1">
              <a:off x="1314398" y="1219663"/>
              <a:ext cx="672325" cy="12648"/>
            </a:xfrm>
            <a:prstGeom prst="straightConnector1">
              <a:avLst/>
            </a:prstGeom>
            <a:solidFill>
              <a:schemeClr val="accent1"/>
            </a:solidFill>
            <a:ln w="34925" cap="flat" cmpd="sng" algn="ctr">
              <a:solidFill>
                <a:srgbClr val="C00000"/>
              </a:solidFill>
              <a:prstDash val="solid"/>
              <a:round/>
              <a:headEnd type="none" w="med" len="med"/>
              <a:tailEnd type="triangle"/>
            </a:ln>
            <a:effectLst/>
          </p:spPr>
        </p:cxnSp>
        <p:sp>
          <p:nvSpPr>
            <p:cNvPr id="41" name="TextBox 40"/>
            <p:cNvSpPr txBox="1"/>
            <p:nvPr/>
          </p:nvSpPr>
          <p:spPr>
            <a:xfrm>
              <a:off x="1173776" y="852447"/>
              <a:ext cx="407484" cy="399114"/>
            </a:xfrm>
            <a:prstGeom prst="rect">
              <a:avLst/>
            </a:prstGeom>
            <a:noFill/>
          </p:spPr>
          <p:txBody>
            <a:bodyPr wrap="none" rtlCol="0">
              <a:spAutoFit/>
            </a:bodyPr>
            <a:lstStyle/>
            <a:p>
              <a:r>
                <a:rPr lang="el-GR" dirty="0" smtClean="0"/>
                <a:t>β</a:t>
              </a:r>
              <a:r>
                <a:rPr lang="en-US" baseline="-25000" dirty="0" smtClean="0"/>
                <a:t>+</a:t>
              </a:r>
              <a:endParaRPr lang="en-US" dirty="0"/>
            </a:p>
          </p:txBody>
        </p:sp>
        <p:grpSp>
          <p:nvGrpSpPr>
            <p:cNvPr id="56" name="Group 55"/>
            <p:cNvGrpSpPr/>
            <p:nvPr/>
          </p:nvGrpSpPr>
          <p:grpSpPr>
            <a:xfrm>
              <a:off x="3483625" y="951747"/>
              <a:ext cx="790330" cy="1447010"/>
              <a:chOff x="4368258" y="4877590"/>
              <a:chExt cx="790330" cy="1447010"/>
            </a:xfrm>
          </p:grpSpPr>
          <p:sp>
            <p:nvSpPr>
              <p:cNvPr id="57" name="Freeform 52"/>
              <p:cNvSpPr>
                <a:spLocks/>
              </p:cNvSpPr>
              <p:nvPr/>
            </p:nvSpPr>
            <p:spPr bwMode="auto">
              <a:xfrm rot="5400000" flipH="1">
                <a:off x="4213771" y="5698947"/>
                <a:ext cx="927469" cy="323837"/>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8" name="Group 57"/>
              <p:cNvGrpSpPr/>
              <p:nvPr/>
            </p:nvGrpSpPr>
            <p:grpSpPr>
              <a:xfrm>
                <a:off x="4368258" y="4877590"/>
                <a:ext cx="790330" cy="369332"/>
                <a:chOff x="4368258" y="4877590"/>
                <a:chExt cx="790330" cy="369332"/>
              </a:xfrm>
            </p:grpSpPr>
            <p:sp>
              <p:nvSpPr>
                <p:cNvPr id="59" name="TextBox 58"/>
                <p:cNvSpPr txBox="1"/>
                <p:nvPr/>
              </p:nvSpPr>
              <p:spPr>
                <a:xfrm>
                  <a:off x="4368258" y="4877590"/>
                  <a:ext cx="407484" cy="369332"/>
                </a:xfrm>
                <a:prstGeom prst="rect">
                  <a:avLst/>
                </a:prstGeom>
                <a:noFill/>
              </p:spPr>
              <p:txBody>
                <a:bodyPr wrap="none" rtlCol="0">
                  <a:spAutoFit/>
                </a:bodyPr>
                <a:lstStyle/>
                <a:p>
                  <a:r>
                    <a:rPr lang="el-GR" dirty="0" smtClean="0"/>
                    <a:t>β</a:t>
                  </a:r>
                  <a:r>
                    <a:rPr lang="en-US" baseline="-25000" dirty="0" smtClean="0"/>
                    <a:t>+</a:t>
                  </a:r>
                  <a:endParaRPr lang="en-US" dirty="0"/>
                </a:p>
              </p:txBody>
            </p:sp>
            <p:cxnSp>
              <p:nvCxnSpPr>
                <p:cNvPr id="60" name="Straight Arrow Connector 59"/>
                <p:cNvCxnSpPr/>
                <p:nvPr/>
              </p:nvCxnSpPr>
              <p:spPr bwMode="auto">
                <a:xfrm flipV="1">
                  <a:off x="4486263" y="5180785"/>
                  <a:ext cx="672325" cy="11704"/>
                </a:xfrm>
                <a:prstGeom prst="straightConnector1">
                  <a:avLst/>
                </a:prstGeom>
                <a:solidFill>
                  <a:schemeClr val="accent1"/>
                </a:solidFill>
                <a:ln w="34925" cap="flat" cmpd="sng" algn="ctr">
                  <a:solidFill>
                    <a:srgbClr val="C00000"/>
                  </a:solidFill>
                  <a:prstDash val="solid"/>
                  <a:round/>
                  <a:headEnd type="none" w="med" len="med"/>
                  <a:tailEnd type="triangle"/>
                </a:ln>
                <a:effectLst/>
              </p:spPr>
            </p:cxnSp>
          </p:grpSp>
        </p:grpSp>
        <p:grpSp>
          <p:nvGrpSpPr>
            <p:cNvPr id="61" name="Group 60"/>
            <p:cNvGrpSpPr/>
            <p:nvPr/>
          </p:nvGrpSpPr>
          <p:grpSpPr>
            <a:xfrm>
              <a:off x="6933169" y="951747"/>
              <a:ext cx="790330" cy="1447010"/>
              <a:chOff x="4368258" y="4877590"/>
              <a:chExt cx="790330" cy="1447010"/>
            </a:xfrm>
          </p:grpSpPr>
          <p:sp>
            <p:nvSpPr>
              <p:cNvPr id="62" name="Freeform 52"/>
              <p:cNvSpPr>
                <a:spLocks/>
              </p:cNvSpPr>
              <p:nvPr/>
            </p:nvSpPr>
            <p:spPr bwMode="auto">
              <a:xfrm rot="5400000" flipH="1">
                <a:off x="4213771" y="5698947"/>
                <a:ext cx="927469" cy="323837"/>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3" name="Group 62"/>
              <p:cNvGrpSpPr/>
              <p:nvPr/>
            </p:nvGrpSpPr>
            <p:grpSpPr>
              <a:xfrm>
                <a:off x="4368258" y="4877590"/>
                <a:ext cx="790330" cy="369332"/>
                <a:chOff x="4368258" y="4877590"/>
                <a:chExt cx="790330" cy="369332"/>
              </a:xfrm>
            </p:grpSpPr>
            <p:sp>
              <p:nvSpPr>
                <p:cNvPr id="64" name="TextBox 63"/>
                <p:cNvSpPr txBox="1"/>
                <p:nvPr/>
              </p:nvSpPr>
              <p:spPr>
                <a:xfrm>
                  <a:off x="4368258" y="4877590"/>
                  <a:ext cx="407484" cy="369332"/>
                </a:xfrm>
                <a:prstGeom prst="rect">
                  <a:avLst/>
                </a:prstGeom>
                <a:noFill/>
              </p:spPr>
              <p:txBody>
                <a:bodyPr wrap="none" rtlCol="0">
                  <a:spAutoFit/>
                </a:bodyPr>
                <a:lstStyle/>
                <a:p>
                  <a:r>
                    <a:rPr lang="el-GR" dirty="0" smtClean="0"/>
                    <a:t>β</a:t>
                  </a:r>
                  <a:r>
                    <a:rPr lang="en-US" baseline="-25000" dirty="0" smtClean="0"/>
                    <a:t>+</a:t>
                  </a:r>
                  <a:endParaRPr lang="en-US" dirty="0"/>
                </a:p>
              </p:txBody>
            </p:sp>
            <p:cxnSp>
              <p:nvCxnSpPr>
                <p:cNvPr id="65" name="Straight Arrow Connector 64"/>
                <p:cNvCxnSpPr/>
                <p:nvPr/>
              </p:nvCxnSpPr>
              <p:spPr bwMode="auto">
                <a:xfrm flipV="1">
                  <a:off x="4486263" y="5180785"/>
                  <a:ext cx="672325" cy="11704"/>
                </a:xfrm>
                <a:prstGeom prst="straightConnector1">
                  <a:avLst/>
                </a:prstGeom>
                <a:solidFill>
                  <a:schemeClr val="accent1"/>
                </a:solidFill>
                <a:ln w="34925" cap="flat" cmpd="sng" algn="ctr">
                  <a:solidFill>
                    <a:srgbClr val="C00000"/>
                  </a:solidFill>
                  <a:prstDash val="solid"/>
                  <a:round/>
                  <a:headEnd type="none" w="med" len="med"/>
                  <a:tailEnd type="triangle"/>
                </a:ln>
                <a:effectLst/>
              </p:spPr>
            </p:cxnSp>
          </p:grpSp>
        </p:grpSp>
        <p:grpSp>
          <p:nvGrpSpPr>
            <p:cNvPr id="105" name="Group 104"/>
            <p:cNvGrpSpPr/>
            <p:nvPr/>
          </p:nvGrpSpPr>
          <p:grpSpPr>
            <a:xfrm>
              <a:off x="452415" y="993909"/>
              <a:ext cx="662359" cy="702068"/>
              <a:chOff x="654472" y="5943600"/>
              <a:chExt cx="662359" cy="533400"/>
            </a:xfrm>
          </p:grpSpPr>
          <p:sp>
            <p:nvSpPr>
              <p:cNvPr id="106" name="Freeform 52"/>
              <p:cNvSpPr>
                <a:spLocks/>
              </p:cNvSpPr>
              <p:nvPr/>
            </p:nvSpPr>
            <p:spPr bwMode="auto">
              <a:xfrm rot="5400000">
                <a:off x="863889" y="5914875"/>
                <a:ext cx="424217" cy="481667"/>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7" name="Straight Arrow Connector 106"/>
              <p:cNvCxnSpPr/>
              <p:nvPr/>
            </p:nvCxnSpPr>
            <p:spPr bwMode="auto">
              <a:xfrm>
                <a:off x="654472" y="6477000"/>
                <a:ext cx="470787" cy="0"/>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grpSp>
        <p:sp>
          <p:nvSpPr>
            <p:cNvPr id="109" name="TextBox 108"/>
            <p:cNvSpPr txBox="1"/>
            <p:nvPr/>
          </p:nvSpPr>
          <p:spPr>
            <a:xfrm>
              <a:off x="331232" y="1286418"/>
              <a:ext cx="317716" cy="486119"/>
            </a:xfrm>
            <a:prstGeom prst="rect">
              <a:avLst/>
            </a:prstGeom>
            <a:noFill/>
          </p:spPr>
          <p:txBody>
            <a:bodyPr wrap="none" rtlCol="0">
              <a:spAutoFit/>
            </a:bodyPr>
            <a:lstStyle/>
            <a:p>
              <a:r>
                <a:rPr lang="el-GR" dirty="0" smtClean="0"/>
                <a:t>β</a:t>
              </a:r>
              <a:endParaRPr lang="en-US" dirty="0"/>
            </a:p>
          </p:txBody>
        </p:sp>
        <p:sp>
          <p:nvSpPr>
            <p:cNvPr id="27" name="TextBox 26"/>
            <p:cNvSpPr txBox="1"/>
            <p:nvPr/>
          </p:nvSpPr>
          <p:spPr>
            <a:xfrm>
              <a:off x="249058" y="2142735"/>
              <a:ext cx="457176" cy="369332"/>
            </a:xfrm>
            <a:prstGeom prst="rect">
              <a:avLst/>
            </a:prstGeom>
            <a:noFill/>
          </p:spPr>
          <p:txBody>
            <a:bodyPr wrap="none" rtlCol="0">
              <a:spAutoFit/>
            </a:bodyPr>
            <a:lstStyle/>
            <a:p>
              <a:r>
                <a:rPr lang="en-US" dirty="0" smtClean="0"/>
                <a:t>P</a:t>
              </a:r>
              <a:r>
                <a:rPr lang="en-US" baseline="-25000" dirty="0" smtClean="0"/>
                <a:t>in</a:t>
              </a:r>
              <a:endParaRPr lang="en-US" dirty="0"/>
            </a:p>
          </p:txBody>
        </p:sp>
        <p:sp>
          <p:nvSpPr>
            <p:cNvPr id="113" name="TextBox 112"/>
            <p:cNvSpPr txBox="1"/>
            <p:nvPr/>
          </p:nvSpPr>
          <p:spPr>
            <a:xfrm>
              <a:off x="213984" y="801742"/>
              <a:ext cx="457176" cy="369332"/>
            </a:xfrm>
            <a:prstGeom prst="rect">
              <a:avLst/>
            </a:prstGeom>
            <a:noFill/>
          </p:spPr>
          <p:txBody>
            <a:bodyPr wrap="none" rtlCol="0">
              <a:spAutoFit/>
            </a:bodyPr>
            <a:lstStyle/>
            <a:p>
              <a:r>
                <a:rPr lang="en-US" dirty="0" smtClean="0"/>
                <a:t>P</a:t>
              </a:r>
              <a:r>
                <a:rPr lang="en-US" baseline="-25000" dirty="0" smtClean="0"/>
                <a:t>in</a:t>
              </a:r>
              <a:endParaRPr lang="en-US" dirty="0"/>
            </a:p>
          </p:txBody>
        </p:sp>
        <p:sp>
          <p:nvSpPr>
            <p:cNvPr id="114" name="TextBox 113"/>
            <p:cNvSpPr txBox="1"/>
            <p:nvPr/>
          </p:nvSpPr>
          <p:spPr>
            <a:xfrm>
              <a:off x="8147609" y="1753366"/>
              <a:ext cx="551754" cy="369332"/>
            </a:xfrm>
            <a:prstGeom prst="rect">
              <a:avLst/>
            </a:prstGeom>
            <a:noFill/>
          </p:spPr>
          <p:txBody>
            <a:bodyPr wrap="none" rtlCol="0">
              <a:spAutoFit/>
            </a:bodyPr>
            <a:lstStyle/>
            <a:p>
              <a:r>
                <a:rPr lang="en-US" dirty="0" smtClean="0"/>
                <a:t>P</a:t>
              </a:r>
              <a:r>
                <a:rPr lang="en-US" baseline="-25000" dirty="0" smtClean="0"/>
                <a:t>out</a:t>
              </a:r>
              <a:endParaRPr lang="en-US" dirty="0"/>
            </a:p>
          </p:txBody>
        </p:sp>
      </p:grpSp>
      <p:sp>
        <p:nvSpPr>
          <p:cNvPr id="116" name="TextBox 115"/>
          <p:cNvSpPr txBox="1"/>
          <p:nvPr/>
        </p:nvSpPr>
        <p:spPr>
          <a:xfrm>
            <a:off x="490090" y="5643187"/>
            <a:ext cx="8413018" cy="307777"/>
          </a:xfrm>
          <a:prstGeom prst="rect">
            <a:avLst/>
          </a:prstGeom>
          <a:noFill/>
        </p:spPr>
        <p:txBody>
          <a:bodyPr wrap="square" rtlCol="0">
            <a:spAutoFit/>
          </a:bodyPr>
          <a:lstStyle/>
          <a:p>
            <a:r>
              <a:rPr lang="en-US" sz="1400" dirty="0" smtClean="0"/>
              <a:t>Two equal  inputs are 180 degrees out of  phase:</a:t>
            </a:r>
            <a:endParaRPr lang="en-US" sz="1400" dirty="0"/>
          </a:p>
        </p:txBody>
      </p:sp>
      <p:graphicFrame>
        <p:nvGraphicFramePr>
          <p:cNvPr id="29" name="Object 28"/>
          <p:cNvGraphicFramePr>
            <a:graphicFrameLocks noChangeAspect="1"/>
          </p:cNvGraphicFramePr>
          <p:nvPr>
            <p:extLst>
              <p:ext uri="{D42A27DB-BD31-4B8C-83A1-F6EECF244321}">
                <p14:modId xmlns:p14="http://schemas.microsoft.com/office/powerpoint/2010/main" val="1168445028"/>
              </p:ext>
            </p:extLst>
          </p:nvPr>
        </p:nvGraphicFramePr>
        <p:xfrm>
          <a:off x="627063" y="6286500"/>
          <a:ext cx="3632200" cy="508000"/>
        </p:xfrm>
        <a:graphic>
          <a:graphicData uri="http://schemas.openxmlformats.org/presentationml/2006/ole">
            <mc:AlternateContent xmlns:mc="http://schemas.openxmlformats.org/markup-compatibility/2006">
              <mc:Choice xmlns:v="urn:schemas-microsoft-com:vml" Requires="v">
                <p:oleObj spid="_x0000_s44218" name="Equation" r:id="rId7" imgW="3632040" imgH="507960" progId="Equation.DSMT4">
                  <p:embed/>
                </p:oleObj>
              </mc:Choice>
              <mc:Fallback>
                <p:oleObj name="Equation" r:id="rId7" imgW="3632040" imgH="507960" progId="Equation.DSMT4">
                  <p:embed/>
                  <p:pic>
                    <p:nvPicPr>
                      <p:cNvPr id="0" name=""/>
                      <p:cNvPicPr/>
                      <p:nvPr/>
                    </p:nvPicPr>
                    <p:blipFill>
                      <a:blip r:embed="rId8"/>
                      <a:stretch>
                        <a:fillRect/>
                      </a:stretch>
                    </p:blipFill>
                    <p:spPr>
                      <a:xfrm>
                        <a:off x="627063" y="6286500"/>
                        <a:ext cx="3632200" cy="508000"/>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434986231"/>
              </p:ext>
            </p:extLst>
          </p:nvPr>
        </p:nvGraphicFramePr>
        <p:xfrm>
          <a:off x="4699344" y="6337510"/>
          <a:ext cx="756337" cy="358265"/>
        </p:xfrm>
        <a:graphic>
          <a:graphicData uri="http://schemas.openxmlformats.org/presentationml/2006/ole">
            <mc:AlternateContent xmlns:mc="http://schemas.openxmlformats.org/markup-compatibility/2006">
              <mc:Choice xmlns:v="urn:schemas-microsoft-com:vml" Requires="v">
                <p:oleObj spid="_x0000_s44219" name="Equation" r:id="rId9" imgW="482400" imgH="228600" progId="Equation.DSMT4">
                  <p:embed/>
                </p:oleObj>
              </mc:Choice>
              <mc:Fallback>
                <p:oleObj name="Equation" r:id="rId9" imgW="482400" imgH="228600" progId="Equation.DSMT4">
                  <p:embed/>
                  <p:pic>
                    <p:nvPicPr>
                      <p:cNvPr id="0" name=""/>
                      <p:cNvPicPr/>
                      <p:nvPr/>
                    </p:nvPicPr>
                    <p:blipFill>
                      <a:blip r:embed="rId10"/>
                      <a:stretch>
                        <a:fillRect/>
                      </a:stretch>
                    </p:blipFill>
                    <p:spPr>
                      <a:xfrm>
                        <a:off x="4699344" y="6337510"/>
                        <a:ext cx="756337" cy="358265"/>
                      </a:xfrm>
                      <a:prstGeom prst="rect">
                        <a:avLst/>
                      </a:prstGeom>
                    </p:spPr>
                  </p:pic>
                </p:oleObj>
              </mc:Fallback>
            </mc:AlternateContent>
          </a:graphicData>
        </a:graphic>
      </p:graphicFrame>
      <p:grpSp>
        <p:nvGrpSpPr>
          <p:cNvPr id="9" name="Group 8"/>
          <p:cNvGrpSpPr/>
          <p:nvPr/>
        </p:nvGrpSpPr>
        <p:grpSpPr>
          <a:xfrm>
            <a:off x="49658" y="3520443"/>
            <a:ext cx="8912598" cy="2773030"/>
            <a:chOff x="49658" y="3520443"/>
            <a:chExt cx="8912598" cy="2773030"/>
          </a:xfrm>
        </p:grpSpPr>
        <p:grpSp>
          <p:nvGrpSpPr>
            <p:cNvPr id="132" name="Group 131"/>
            <p:cNvGrpSpPr/>
            <p:nvPr/>
          </p:nvGrpSpPr>
          <p:grpSpPr>
            <a:xfrm>
              <a:off x="4934109" y="5335836"/>
              <a:ext cx="1835036" cy="657262"/>
              <a:chOff x="4966375" y="2514542"/>
              <a:chExt cx="1835036" cy="657262"/>
            </a:xfrm>
          </p:grpSpPr>
          <p:cxnSp>
            <p:nvCxnSpPr>
              <p:cNvPr id="134" name="Straight Arrow Connector 133"/>
              <p:cNvCxnSpPr/>
              <p:nvPr/>
            </p:nvCxnSpPr>
            <p:spPr bwMode="auto">
              <a:xfrm>
                <a:off x="4966375" y="2514542"/>
                <a:ext cx="848694" cy="504862"/>
              </a:xfrm>
              <a:prstGeom prst="straightConnector1">
                <a:avLst/>
              </a:prstGeom>
              <a:solidFill>
                <a:schemeClr val="accent1"/>
              </a:solidFill>
              <a:ln w="28575" cap="flat" cmpd="sng" algn="ctr">
                <a:solidFill>
                  <a:srgbClr val="0033CC"/>
                </a:solidFill>
                <a:prstDash val="solid"/>
                <a:round/>
                <a:headEnd type="none" w="med" len="med"/>
                <a:tailEnd type="triangle"/>
              </a:ln>
              <a:effectLst/>
            </p:spPr>
          </p:cxnSp>
          <p:cxnSp>
            <p:nvCxnSpPr>
              <p:cNvPr id="135" name="Straight Arrow Connector 134"/>
              <p:cNvCxnSpPr/>
              <p:nvPr/>
            </p:nvCxnSpPr>
            <p:spPr bwMode="auto">
              <a:xfrm>
                <a:off x="5414104" y="2549168"/>
                <a:ext cx="823271" cy="504862"/>
              </a:xfrm>
              <a:prstGeom prst="straightConnector1">
                <a:avLst/>
              </a:prstGeom>
              <a:solidFill>
                <a:schemeClr val="accent1"/>
              </a:solidFill>
              <a:ln w="28575" cap="flat" cmpd="sng" algn="ctr">
                <a:solidFill>
                  <a:srgbClr val="0033CC"/>
                </a:solidFill>
                <a:prstDash val="solid"/>
                <a:round/>
                <a:headEnd type="none" w="med" len="med"/>
                <a:tailEnd type="triangle"/>
              </a:ln>
              <a:effectLst/>
            </p:spPr>
          </p:cxnSp>
          <p:cxnSp>
            <p:nvCxnSpPr>
              <p:cNvPr id="136" name="Straight Arrow Connector 135"/>
              <p:cNvCxnSpPr/>
              <p:nvPr/>
            </p:nvCxnSpPr>
            <p:spPr bwMode="auto">
              <a:xfrm>
                <a:off x="5978140" y="2666942"/>
                <a:ext cx="823271" cy="504862"/>
              </a:xfrm>
              <a:prstGeom prst="straightConnector1">
                <a:avLst/>
              </a:prstGeom>
              <a:solidFill>
                <a:schemeClr val="accent1"/>
              </a:solidFill>
              <a:ln w="28575" cap="flat" cmpd="sng" algn="ctr">
                <a:solidFill>
                  <a:srgbClr val="0033CC"/>
                </a:solidFill>
                <a:prstDash val="solid"/>
                <a:round/>
                <a:headEnd type="none" w="med" len="med"/>
                <a:tailEnd type="triangle"/>
              </a:ln>
              <a:effectLst/>
            </p:spPr>
          </p:cxnSp>
        </p:grpSp>
        <p:grpSp>
          <p:nvGrpSpPr>
            <p:cNvPr id="5" name="Group 4"/>
            <p:cNvGrpSpPr/>
            <p:nvPr/>
          </p:nvGrpSpPr>
          <p:grpSpPr>
            <a:xfrm>
              <a:off x="49658" y="3520443"/>
              <a:ext cx="8912598" cy="2773030"/>
              <a:chOff x="49658" y="3520443"/>
              <a:chExt cx="8912598" cy="2773030"/>
            </a:xfrm>
          </p:grpSpPr>
          <p:grpSp>
            <p:nvGrpSpPr>
              <p:cNvPr id="121" name="Group 120"/>
              <p:cNvGrpSpPr/>
              <p:nvPr/>
            </p:nvGrpSpPr>
            <p:grpSpPr>
              <a:xfrm flipV="1">
                <a:off x="4916100" y="3520443"/>
                <a:ext cx="1835036" cy="657262"/>
                <a:chOff x="4966375" y="2514542"/>
                <a:chExt cx="1835036" cy="657262"/>
              </a:xfrm>
            </p:grpSpPr>
            <p:cxnSp>
              <p:nvCxnSpPr>
                <p:cNvPr id="167" name="Straight Arrow Connector 166"/>
                <p:cNvCxnSpPr/>
                <p:nvPr/>
              </p:nvCxnSpPr>
              <p:spPr bwMode="auto">
                <a:xfrm>
                  <a:off x="4966375" y="2514542"/>
                  <a:ext cx="848694" cy="504862"/>
                </a:xfrm>
                <a:prstGeom prst="straightConnector1">
                  <a:avLst/>
                </a:prstGeom>
                <a:solidFill>
                  <a:schemeClr val="accent1"/>
                </a:solidFill>
                <a:ln w="28575" cap="flat" cmpd="sng" algn="ctr">
                  <a:solidFill>
                    <a:srgbClr val="0033CC"/>
                  </a:solidFill>
                  <a:prstDash val="solid"/>
                  <a:round/>
                  <a:headEnd type="none" w="med" len="med"/>
                  <a:tailEnd type="triangle"/>
                </a:ln>
                <a:effectLst/>
              </p:spPr>
            </p:cxnSp>
            <p:cxnSp>
              <p:nvCxnSpPr>
                <p:cNvPr id="168" name="Straight Arrow Connector 167"/>
                <p:cNvCxnSpPr/>
                <p:nvPr/>
              </p:nvCxnSpPr>
              <p:spPr bwMode="auto">
                <a:xfrm>
                  <a:off x="5414104" y="2549168"/>
                  <a:ext cx="823271" cy="504862"/>
                </a:xfrm>
                <a:prstGeom prst="straightConnector1">
                  <a:avLst/>
                </a:prstGeom>
                <a:solidFill>
                  <a:schemeClr val="accent1"/>
                </a:solidFill>
                <a:ln w="28575" cap="flat" cmpd="sng" algn="ctr">
                  <a:solidFill>
                    <a:srgbClr val="0033CC"/>
                  </a:solidFill>
                  <a:prstDash val="solid"/>
                  <a:round/>
                  <a:headEnd type="none" w="med" len="med"/>
                  <a:tailEnd type="triangle"/>
                </a:ln>
                <a:effectLst/>
              </p:spPr>
            </p:cxnSp>
            <p:cxnSp>
              <p:nvCxnSpPr>
                <p:cNvPr id="169" name="Straight Arrow Connector 168"/>
                <p:cNvCxnSpPr/>
                <p:nvPr/>
              </p:nvCxnSpPr>
              <p:spPr bwMode="auto">
                <a:xfrm>
                  <a:off x="5978140" y="2666942"/>
                  <a:ext cx="823271" cy="504862"/>
                </a:xfrm>
                <a:prstGeom prst="straightConnector1">
                  <a:avLst/>
                </a:prstGeom>
                <a:solidFill>
                  <a:schemeClr val="accent1"/>
                </a:solidFill>
                <a:ln w="28575" cap="flat" cmpd="sng" algn="ctr">
                  <a:solidFill>
                    <a:srgbClr val="0033CC"/>
                  </a:solidFill>
                  <a:prstDash val="solid"/>
                  <a:round/>
                  <a:headEnd type="none" w="med" len="med"/>
                  <a:tailEnd type="triangle"/>
                </a:ln>
                <a:effectLst/>
              </p:spPr>
            </p:cxnSp>
          </p:grpSp>
          <p:grpSp>
            <p:nvGrpSpPr>
              <p:cNvPr id="160" name="Group 159"/>
              <p:cNvGrpSpPr/>
              <p:nvPr/>
            </p:nvGrpSpPr>
            <p:grpSpPr>
              <a:xfrm>
                <a:off x="711089" y="4377022"/>
                <a:ext cx="7315200" cy="658993"/>
                <a:chOff x="736124" y="1558330"/>
                <a:chExt cx="7315200" cy="658993"/>
              </a:xfrm>
            </p:grpSpPr>
            <p:sp>
              <p:nvSpPr>
                <p:cNvPr id="162" name="Freeform 161"/>
                <p:cNvSpPr/>
                <p:nvPr/>
              </p:nvSpPr>
              <p:spPr bwMode="auto">
                <a:xfrm>
                  <a:off x="736124" y="1558330"/>
                  <a:ext cx="7315200" cy="263006"/>
                </a:xfrm>
                <a:custGeom>
                  <a:avLst/>
                  <a:gdLst>
                    <a:gd name="connsiteX0" fmla="*/ 0 w 7315200"/>
                    <a:gd name="connsiteY0" fmla="*/ 0 h 474785"/>
                    <a:gd name="connsiteX1" fmla="*/ 1195754 w 7315200"/>
                    <a:gd name="connsiteY1" fmla="*/ 149469 h 474785"/>
                    <a:gd name="connsiteX2" fmla="*/ 2936631 w 7315200"/>
                    <a:gd name="connsiteY2" fmla="*/ 404446 h 474785"/>
                    <a:gd name="connsiteX3" fmla="*/ 3701562 w 7315200"/>
                    <a:gd name="connsiteY3" fmla="*/ 457200 h 474785"/>
                    <a:gd name="connsiteX4" fmla="*/ 5046785 w 7315200"/>
                    <a:gd name="connsiteY4" fmla="*/ 474785 h 474785"/>
                    <a:gd name="connsiteX5" fmla="*/ 5908431 w 7315200"/>
                    <a:gd name="connsiteY5" fmla="*/ 465992 h 474785"/>
                    <a:gd name="connsiteX6" fmla="*/ 6567854 w 7315200"/>
                    <a:gd name="connsiteY6" fmla="*/ 465992 h 474785"/>
                    <a:gd name="connsiteX7" fmla="*/ 7315200 w 7315200"/>
                    <a:gd name="connsiteY7" fmla="*/ 465992 h 47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15200" h="474785">
                      <a:moveTo>
                        <a:pt x="0" y="0"/>
                      </a:moveTo>
                      <a:lnTo>
                        <a:pt x="1195754" y="149469"/>
                      </a:lnTo>
                      <a:lnTo>
                        <a:pt x="2936631" y="404446"/>
                      </a:lnTo>
                      <a:cubicBezTo>
                        <a:pt x="3354266" y="455734"/>
                        <a:pt x="3349870" y="445477"/>
                        <a:pt x="3701562" y="457200"/>
                      </a:cubicBezTo>
                      <a:cubicBezTo>
                        <a:pt x="4053254" y="468923"/>
                        <a:pt x="5046785" y="474785"/>
                        <a:pt x="5046785" y="474785"/>
                      </a:cubicBezTo>
                      <a:lnTo>
                        <a:pt x="5908431" y="465992"/>
                      </a:lnTo>
                      <a:lnTo>
                        <a:pt x="6567854" y="465992"/>
                      </a:lnTo>
                      <a:lnTo>
                        <a:pt x="7315200" y="465992"/>
                      </a:lnTo>
                    </a:path>
                  </a:pathLst>
                </a:custGeom>
                <a:solidFill>
                  <a:schemeClr val="bg1"/>
                </a:solidFill>
                <a:ln w="2381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3" name="Freeform 162"/>
                <p:cNvSpPr/>
                <p:nvPr/>
              </p:nvSpPr>
              <p:spPr bwMode="auto">
                <a:xfrm flipV="1">
                  <a:off x="736124" y="1954317"/>
                  <a:ext cx="7315200" cy="263006"/>
                </a:xfrm>
                <a:custGeom>
                  <a:avLst/>
                  <a:gdLst>
                    <a:gd name="connsiteX0" fmla="*/ 0 w 7315200"/>
                    <a:gd name="connsiteY0" fmla="*/ 0 h 474785"/>
                    <a:gd name="connsiteX1" fmla="*/ 1195754 w 7315200"/>
                    <a:gd name="connsiteY1" fmla="*/ 149469 h 474785"/>
                    <a:gd name="connsiteX2" fmla="*/ 2936631 w 7315200"/>
                    <a:gd name="connsiteY2" fmla="*/ 404446 h 474785"/>
                    <a:gd name="connsiteX3" fmla="*/ 3701562 w 7315200"/>
                    <a:gd name="connsiteY3" fmla="*/ 457200 h 474785"/>
                    <a:gd name="connsiteX4" fmla="*/ 5046785 w 7315200"/>
                    <a:gd name="connsiteY4" fmla="*/ 474785 h 474785"/>
                    <a:gd name="connsiteX5" fmla="*/ 5908431 w 7315200"/>
                    <a:gd name="connsiteY5" fmla="*/ 465992 h 474785"/>
                    <a:gd name="connsiteX6" fmla="*/ 6567854 w 7315200"/>
                    <a:gd name="connsiteY6" fmla="*/ 465992 h 474785"/>
                    <a:gd name="connsiteX7" fmla="*/ 7315200 w 7315200"/>
                    <a:gd name="connsiteY7" fmla="*/ 465992 h 47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15200" h="474785">
                      <a:moveTo>
                        <a:pt x="0" y="0"/>
                      </a:moveTo>
                      <a:lnTo>
                        <a:pt x="1195754" y="149469"/>
                      </a:lnTo>
                      <a:lnTo>
                        <a:pt x="2936631" y="404446"/>
                      </a:lnTo>
                      <a:cubicBezTo>
                        <a:pt x="3354266" y="455734"/>
                        <a:pt x="3349870" y="445477"/>
                        <a:pt x="3701562" y="457200"/>
                      </a:cubicBezTo>
                      <a:cubicBezTo>
                        <a:pt x="4053254" y="468923"/>
                        <a:pt x="5046785" y="474785"/>
                        <a:pt x="5046785" y="474785"/>
                      </a:cubicBezTo>
                      <a:lnTo>
                        <a:pt x="5908431" y="465992"/>
                      </a:lnTo>
                      <a:lnTo>
                        <a:pt x="6567854" y="465992"/>
                      </a:lnTo>
                      <a:lnTo>
                        <a:pt x="7315200" y="465992"/>
                      </a:lnTo>
                    </a:path>
                  </a:pathLst>
                </a:custGeom>
                <a:solidFill>
                  <a:schemeClr val="bg1"/>
                </a:solidFill>
                <a:ln w="2381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64" name="Group 163"/>
                <p:cNvGrpSpPr/>
                <p:nvPr/>
              </p:nvGrpSpPr>
              <p:grpSpPr>
                <a:xfrm>
                  <a:off x="4114800" y="1676399"/>
                  <a:ext cx="3936524" cy="409421"/>
                  <a:chOff x="4114800" y="1676399"/>
                  <a:chExt cx="3936524" cy="409421"/>
                </a:xfrm>
                <a:solidFill>
                  <a:schemeClr val="bg1"/>
                </a:solidFill>
              </p:grpSpPr>
              <p:sp>
                <p:nvSpPr>
                  <p:cNvPr id="165" name="Right Triangle 164"/>
                  <p:cNvSpPr/>
                  <p:nvPr/>
                </p:nvSpPr>
                <p:spPr bwMode="auto">
                  <a:xfrm flipH="1" flipV="1">
                    <a:off x="4114800" y="1676399"/>
                    <a:ext cx="3936524" cy="88091"/>
                  </a:xfrm>
                  <a:prstGeom prst="rtTriangl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6" name="Right Triangle 165"/>
                  <p:cNvSpPr/>
                  <p:nvPr/>
                </p:nvSpPr>
                <p:spPr bwMode="auto">
                  <a:xfrm flipH="1">
                    <a:off x="4114800" y="1997729"/>
                    <a:ext cx="3936524" cy="88091"/>
                  </a:xfrm>
                  <a:prstGeom prst="rtTriangl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sp>
            <p:nvSpPr>
              <p:cNvPr id="161" name="Rectangle 160"/>
              <p:cNvSpPr/>
              <p:nvPr/>
            </p:nvSpPr>
            <p:spPr bwMode="auto">
              <a:xfrm>
                <a:off x="708158" y="4190292"/>
                <a:ext cx="7318131" cy="1062101"/>
              </a:xfrm>
              <a:prstGeom prst="rect">
                <a:avLst/>
              </a:prstGeom>
              <a:solidFill>
                <a:srgbClr val="FFC000">
                  <a:alpha val="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24" name="Group 123"/>
              <p:cNvGrpSpPr/>
              <p:nvPr/>
            </p:nvGrpSpPr>
            <p:grpSpPr>
              <a:xfrm>
                <a:off x="297652" y="3878326"/>
                <a:ext cx="658816" cy="799661"/>
                <a:chOff x="479359" y="5272575"/>
                <a:chExt cx="658816" cy="607547"/>
              </a:xfrm>
            </p:grpSpPr>
            <p:sp>
              <p:nvSpPr>
                <p:cNvPr id="157" name="Freeform 52"/>
                <p:cNvSpPr>
                  <a:spLocks/>
                </p:cNvSpPr>
                <p:nvPr/>
              </p:nvSpPr>
              <p:spPr bwMode="auto">
                <a:xfrm rot="5400000" flipV="1">
                  <a:off x="494800" y="5440464"/>
                  <a:ext cx="424217" cy="455099"/>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58" name="Straight Arrow Connector 157"/>
                <p:cNvCxnSpPr/>
                <p:nvPr/>
              </p:nvCxnSpPr>
              <p:spPr bwMode="auto">
                <a:xfrm>
                  <a:off x="667388" y="5309905"/>
                  <a:ext cx="470787" cy="0"/>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sp>
              <p:nvSpPr>
                <p:cNvPr id="159" name="TextBox 158"/>
                <p:cNvSpPr txBox="1"/>
                <p:nvPr/>
              </p:nvSpPr>
              <p:spPr>
                <a:xfrm>
                  <a:off x="519678" y="5272575"/>
                  <a:ext cx="317716" cy="369332"/>
                </a:xfrm>
                <a:prstGeom prst="rect">
                  <a:avLst/>
                </a:prstGeom>
                <a:noFill/>
              </p:spPr>
              <p:txBody>
                <a:bodyPr wrap="none" rtlCol="0">
                  <a:spAutoFit/>
                </a:bodyPr>
                <a:lstStyle/>
                <a:p>
                  <a:r>
                    <a:rPr lang="el-GR" dirty="0" smtClean="0"/>
                    <a:t>β</a:t>
                  </a:r>
                  <a:endParaRPr lang="en-US" dirty="0"/>
                </a:p>
              </p:txBody>
            </p:sp>
          </p:grpSp>
          <p:grpSp>
            <p:nvGrpSpPr>
              <p:cNvPr id="148" name="Group 147"/>
              <p:cNvGrpSpPr/>
              <p:nvPr/>
            </p:nvGrpSpPr>
            <p:grpSpPr>
              <a:xfrm rot="5400000" flipV="1">
                <a:off x="1417441" y="4491573"/>
                <a:ext cx="1320679" cy="418522"/>
                <a:chOff x="2673351" y="1981200"/>
                <a:chExt cx="3965575" cy="2751138"/>
              </a:xfrm>
            </p:grpSpPr>
            <p:sp>
              <p:nvSpPr>
                <p:cNvPr id="151" name="Freeform 78"/>
                <p:cNvSpPr>
                  <a:spLocks/>
                </p:cNvSpPr>
                <p:nvPr/>
              </p:nvSpPr>
              <p:spPr bwMode="auto">
                <a:xfrm>
                  <a:off x="2673351" y="1981200"/>
                  <a:ext cx="1671638" cy="1363663"/>
                </a:xfrm>
                <a:custGeom>
                  <a:avLst/>
                  <a:gdLst/>
                  <a:ahLst/>
                  <a:cxnLst>
                    <a:cxn ang="0">
                      <a:pos x="15" y="859"/>
                    </a:cxn>
                    <a:cxn ang="0">
                      <a:pos x="40" y="859"/>
                    </a:cxn>
                    <a:cxn ang="0">
                      <a:pos x="65" y="859"/>
                    </a:cxn>
                    <a:cxn ang="0">
                      <a:pos x="90" y="854"/>
                    </a:cxn>
                    <a:cxn ang="0">
                      <a:pos x="114" y="854"/>
                    </a:cxn>
                    <a:cxn ang="0">
                      <a:pos x="139" y="849"/>
                    </a:cxn>
                    <a:cxn ang="0">
                      <a:pos x="164" y="844"/>
                    </a:cxn>
                    <a:cxn ang="0">
                      <a:pos x="189" y="839"/>
                    </a:cxn>
                    <a:cxn ang="0">
                      <a:pos x="214" y="834"/>
                    </a:cxn>
                    <a:cxn ang="0">
                      <a:pos x="239" y="829"/>
                    </a:cxn>
                    <a:cxn ang="0">
                      <a:pos x="263" y="824"/>
                    </a:cxn>
                    <a:cxn ang="0">
                      <a:pos x="288" y="814"/>
                    </a:cxn>
                    <a:cxn ang="0">
                      <a:pos x="313" y="799"/>
                    </a:cxn>
                    <a:cxn ang="0">
                      <a:pos x="338" y="789"/>
                    </a:cxn>
                    <a:cxn ang="0">
                      <a:pos x="363" y="774"/>
                    </a:cxn>
                    <a:cxn ang="0">
                      <a:pos x="388" y="755"/>
                    </a:cxn>
                    <a:cxn ang="0">
                      <a:pos x="412" y="730"/>
                    </a:cxn>
                    <a:cxn ang="0">
                      <a:pos x="437" y="700"/>
                    </a:cxn>
                    <a:cxn ang="0">
                      <a:pos x="462" y="665"/>
                    </a:cxn>
                    <a:cxn ang="0">
                      <a:pos x="487" y="626"/>
                    </a:cxn>
                    <a:cxn ang="0">
                      <a:pos x="512" y="571"/>
                    </a:cxn>
                    <a:cxn ang="0">
                      <a:pos x="536" y="511"/>
                    </a:cxn>
                    <a:cxn ang="0">
                      <a:pos x="566" y="437"/>
                    </a:cxn>
                    <a:cxn ang="0">
                      <a:pos x="591" y="367"/>
                    </a:cxn>
                    <a:cxn ang="0">
                      <a:pos x="616" y="298"/>
                    </a:cxn>
                    <a:cxn ang="0">
                      <a:pos x="641" y="238"/>
                    </a:cxn>
                    <a:cxn ang="0">
                      <a:pos x="666" y="179"/>
                    </a:cxn>
                    <a:cxn ang="0">
                      <a:pos x="690" y="129"/>
                    </a:cxn>
                    <a:cxn ang="0">
                      <a:pos x="715" y="89"/>
                    </a:cxn>
                    <a:cxn ang="0">
                      <a:pos x="740" y="55"/>
                    </a:cxn>
                    <a:cxn ang="0">
                      <a:pos x="765" y="30"/>
                    </a:cxn>
                    <a:cxn ang="0">
                      <a:pos x="790" y="10"/>
                    </a:cxn>
                    <a:cxn ang="0">
                      <a:pos x="815" y="0"/>
                    </a:cxn>
                    <a:cxn ang="0">
                      <a:pos x="839" y="5"/>
                    </a:cxn>
                    <a:cxn ang="0">
                      <a:pos x="864" y="15"/>
                    </a:cxn>
                    <a:cxn ang="0">
                      <a:pos x="889" y="30"/>
                    </a:cxn>
                    <a:cxn ang="0">
                      <a:pos x="914" y="55"/>
                    </a:cxn>
                    <a:cxn ang="0">
                      <a:pos x="939" y="89"/>
                    </a:cxn>
                    <a:cxn ang="0">
                      <a:pos x="964" y="134"/>
                    </a:cxn>
                    <a:cxn ang="0">
                      <a:pos x="988" y="184"/>
                    </a:cxn>
                    <a:cxn ang="0">
                      <a:pos x="1013" y="238"/>
                    </a:cxn>
                    <a:cxn ang="0">
                      <a:pos x="1038" y="303"/>
                    </a:cxn>
                  </a:cxnLst>
                  <a:rect l="0" t="0" r="r" b="b"/>
                  <a:pathLst>
                    <a:path w="1053" h="859">
                      <a:moveTo>
                        <a:pt x="0" y="859"/>
                      </a:moveTo>
                      <a:lnTo>
                        <a:pt x="5" y="859"/>
                      </a:lnTo>
                      <a:lnTo>
                        <a:pt x="15" y="859"/>
                      </a:lnTo>
                      <a:lnTo>
                        <a:pt x="25" y="859"/>
                      </a:lnTo>
                      <a:lnTo>
                        <a:pt x="30" y="859"/>
                      </a:lnTo>
                      <a:lnTo>
                        <a:pt x="40" y="859"/>
                      </a:lnTo>
                      <a:lnTo>
                        <a:pt x="50" y="859"/>
                      </a:lnTo>
                      <a:lnTo>
                        <a:pt x="55" y="859"/>
                      </a:lnTo>
                      <a:lnTo>
                        <a:pt x="65" y="859"/>
                      </a:lnTo>
                      <a:lnTo>
                        <a:pt x="75" y="854"/>
                      </a:lnTo>
                      <a:lnTo>
                        <a:pt x="80" y="854"/>
                      </a:lnTo>
                      <a:lnTo>
                        <a:pt x="90" y="854"/>
                      </a:lnTo>
                      <a:lnTo>
                        <a:pt x="99" y="854"/>
                      </a:lnTo>
                      <a:lnTo>
                        <a:pt x="104" y="854"/>
                      </a:lnTo>
                      <a:lnTo>
                        <a:pt x="114" y="854"/>
                      </a:lnTo>
                      <a:lnTo>
                        <a:pt x="124" y="849"/>
                      </a:lnTo>
                      <a:lnTo>
                        <a:pt x="129" y="849"/>
                      </a:lnTo>
                      <a:lnTo>
                        <a:pt x="139" y="849"/>
                      </a:lnTo>
                      <a:lnTo>
                        <a:pt x="149" y="849"/>
                      </a:lnTo>
                      <a:lnTo>
                        <a:pt x="154" y="849"/>
                      </a:lnTo>
                      <a:lnTo>
                        <a:pt x="164" y="844"/>
                      </a:lnTo>
                      <a:lnTo>
                        <a:pt x="174" y="844"/>
                      </a:lnTo>
                      <a:lnTo>
                        <a:pt x="179" y="844"/>
                      </a:lnTo>
                      <a:lnTo>
                        <a:pt x="189" y="839"/>
                      </a:lnTo>
                      <a:lnTo>
                        <a:pt x="199" y="839"/>
                      </a:lnTo>
                      <a:lnTo>
                        <a:pt x="204" y="839"/>
                      </a:lnTo>
                      <a:lnTo>
                        <a:pt x="214" y="834"/>
                      </a:lnTo>
                      <a:lnTo>
                        <a:pt x="224" y="834"/>
                      </a:lnTo>
                      <a:lnTo>
                        <a:pt x="229" y="834"/>
                      </a:lnTo>
                      <a:lnTo>
                        <a:pt x="239" y="829"/>
                      </a:lnTo>
                      <a:lnTo>
                        <a:pt x="248" y="829"/>
                      </a:lnTo>
                      <a:lnTo>
                        <a:pt x="253" y="824"/>
                      </a:lnTo>
                      <a:lnTo>
                        <a:pt x="263" y="824"/>
                      </a:lnTo>
                      <a:lnTo>
                        <a:pt x="273" y="819"/>
                      </a:lnTo>
                      <a:lnTo>
                        <a:pt x="283" y="814"/>
                      </a:lnTo>
                      <a:lnTo>
                        <a:pt x="288" y="814"/>
                      </a:lnTo>
                      <a:lnTo>
                        <a:pt x="298" y="809"/>
                      </a:lnTo>
                      <a:lnTo>
                        <a:pt x="308" y="804"/>
                      </a:lnTo>
                      <a:lnTo>
                        <a:pt x="313" y="799"/>
                      </a:lnTo>
                      <a:lnTo>
                        <a:pt x="323" y="799"/>
                      </a:lnTo>
                      <a:lnTo>
                        <a:pt x="333" y="794"/>
                      </a:lnTo>
                      <a:lnTo>
                        <a:pt x="338" y="789"/>
                      </a:lnTo>
                      <a:lnTo>
                        <a:pt x="348" y="784"/>
                      </a:lnTo>
                      <a:lnTo>
                        <a:pt x="358" y="779"/>
                      </a:lnTo>
                      <a:lnTo>
                        <a:pt x="363" y="774"/>
                      </a:lnTo>
                      <a:lnTo>
                        <a:pt x="373" y="765"/>
                      </a:lnTo>
                      <a:lnTo>
                        <a:pt x="383" y="760"/>
                      </a:lnTo>
                      <a:lnTo>
                        <a:pt x="388" y="755"/>
                      </a:lnTo>
                      <a:lnTo>
                        <a:pt x="397" y="745"/>
                      </a:lnTo>
                      <a:lnTo>
                        <a:pt x="407" y="735"/>
                      </a:lnTo>
                      <a:lnTo>
                        <a:pt x="412" y="730"/>
                      </a:lnTo>
                      <a:lnTo>
                        <a:pt x="422" y="720"/>
                      </a:lnTo>
                      <a:lnTo>
                        <a:pt x="432" y="710"/>
                      </a:lnTo>
                      <a:lnTo>
                        <a:pt x="437" y="700"/>
                      </a:lnTo>
                      <a:lnTo>
                        <a:pt x="447" y="690"/>
                      </a:lnTo>
                      <a:lnTo>
                        <a:pt x="457" y="675"/>
                      </a:lnTo>
                      <a:lnTo>
                        <a:pt x="462" y="665"/>
                      </a:lnTo>
                      <a:lnTo>
                        <a:pt x="472" y="650"/>
                      </a:lnTo>
                      <a:lnTo>
                        <a:pt x="482" y="640"/>
                      </a:lnTo>
                      <a:lnTo>
                        <a:pt x="487" y="626"/>
                      </a:lnTo>
                      <a:lnTo>
                        <a:pt x="497" y="606"/>
                      </a:lnTo>
                      <a:lnTo>
                        <a:pt x="507" y="591"/>
                      </a:lnTo>
                      <a:lnTo>
                        <a:pt x="512" y="571"/>
                      </a:lnTo>
                      <a:lnTo>
                        <a:pt x="522" y="551"/>
                      </a:lnTo>
                      <a:lnTo>
                        <a:pt x="532" y="531"/>
                      </a:lnTo>
                      <a:lnTo>
                        <a:pt x="536" y="511"/>
                      </a:lnTo>
                      <a:lnTo>
                        <a:pt x="546" y="486"/>
                      </a:lnTo>
                      <a:lnTo>
                        <a:pt x="556" y="462"/>
                      </a:lnTo>
                      <a:lnTo>
                        <a:pt x="566" y="437"/>
                      </a:lnTo>
                      <a:lnTo>
                        <a:pt x="571" y="412"/>
                      </a:lnTo>
                      <a:lnTo>
                        <a:pt x="581" y="387"/>
                      </a:lnTo>
                      <a:lnTo>
                        <a:pt x="591" y="367"/>
                      </a:lnTo>
                      <a:lnTo>
                        <a:pt x="596" y="342"/>
                      </a:lnTo>
                      <a:lnTo>
                        <a:pt x="606" y="318"/>
                      </a:lnTo>
                      <a:lnTo>
                        <a:pt x="616" y="298"/>
                      </a:lnTo>
                      <a:lnTo>
                        <a:pt x="621" y="278"/>
                      </a:lnTo>
                      <a:lnTo>
                        <a:pt x="631" y="258"/>
                      </a:lnTo>
                      <a:lnTo>
                        <a:pt x="641" y="238"/>
                      </a:lnTo>
                      <a:lnTo>
                        <a:pt x="646" y="218"/>
                      </a:lnTo>
                      <a:lnTo>
                        <a:pt x="656" y="199"/>
                      </a:lnTo>
                      <a:lnTo>
                        <a:pt x="666" y="179"/>
                      </a:lnTo>
                      <a:lnTo>
                        <a:pt x="671" y="164"/>
                      </a:lnTo>
                      <a:lnTo>
                        <a:pt x="681" y="144"/>
                      </a:lnTo>
                      <a:lnTo>
                        <a:pt x="690" y="129"/>
                      </a:lnTo>
                      <a:lnTo>
                        <a:pt x="695" y="114"/>
                      </a:lnTo>
                      <a:lnTo>
                        <a:pt x="705" y="99"/>
                      </a:lnTo>
                      <a:lnTo>
                        <a:pt x="715" y="89"/>
                      </a:lnTo>
                      <a:lnTo>
                        <a:pt x="720" y="74"/>
                      </a:lnTo>
                      <a:lnTo>
                        <a:pt x="730" y="64"/>
                      </a:lnTo>
                      <a:lnTo>
                        <a:pt x="740" y="55"/>
                      </a:lnTo>
                      <a:lnTo>
                        <a:pt x="745" y="45"/>
                      </a:lnTo>
                      <a:lnTo>
                        <a:pt x="755" y="35"/>
                      </a:lnTo>
                      <a:lnTo>
                        <a:pt x="765" y="30"/>
                      </a:lnTo>
                      <a:lnTo>
                        <a:pt x="770" y="20"/>
                      </a:lnTo>
                      <a:lnTo>
                        <a:pt x="780" y="15"/>
                      </a:lnTo>
                      <a:lnTo>
                        <a:pt x="790" y="10"/>
                      </a:lnTo>
                      <a:lnTo>
                        <a:pt x="795" y="5"/>
                      </a:lnTo>
                      <a:lnTo>
                        <a:pt x="805" y="0"/>
                      </a:lnTo>
                      <a:lnTo>
                        <a:pt x="815" y="0"/>
                      </a:lnTo>
                      <a:lnTo>
                        <a:pt x="820" y="0"/>
                      </a:lnTo>
                      <a:lnTo>
                        <a:pt x="829" y="5"/>
                      </a:lnTo>
                      <a:lnTo>
                        <a:pt x="839" y="5"/>
                      </a:lnTo>
                      <a:lnTo>
                        <a:pt x="849" y="5"/>
                      </a:lnTo>
                      <a:lnTo>
                        <a:pt x="854" y="10"/>
                      </a:lnTo>
                      <a:lnTo>
                        <a:pt x="864" y="15"/>
                      </a:lnTo>
                      <a:lnTo>
                        <a:pt x="874" y="15"/>
                      </a:lnTo>
                      <a:lnTo>
                        <a:pt x="879" y="25"/>
                      </a:lnTo>
                      <a:lnTo>
                        <a:pt x="889" y="30"/>
                      </a:lnTo>
                      <a:lnTo>
                        <a:pt x="899" y="40"/>
                      </a:lnTo>
                      <a:lnTo>
                        <a:pt x="904" y="45"/>
                      </a:lnTo>
                      <a:lnTo>
                        <a:pt x="914" y="55"/>
                      </a:lnTo>
                      <a:lnTo>
                        <a:pt x="924" y="64"/>
                      </a:lnTo>
                      <a:lnTo>
                        <a:pt x="929" y="79"/>
                      </a:lnTo>
                      <a:lnTo>
                        <a:pt x="939" y="89"/>
                      </a:lnTo>
                      <a:lnTo>
                        <a:pt x="949" y="104"/>
                      </a:lnTo>
                      <a:lnTo>
                        <a:pt x="954" y="119"/>
                      </a:lnTo>
                      <a:lnTo>
                        <a:pt x="964" y="134"/>
                      </a:lnTo>
                      <a:lnTo>
                        <a:pt x="974" y="149"/>
                      </a:lnTo>
                      <a:lnTo>
                        <a:pt x="978" y="164"/>
                      </a:lnTo>
                      <a:lnTo>
                        <a:pt x="988" y="184"/>
                      </a:lnTo>
                      <a:lnTo>
                        <a:pt x="998" y="199"/>
                      </a:lnTo>
                      <a:lnTo>
                        <a:pt x="1003" y="218"/>
                      </a:lnTo>
                      <a:lnTo>
                        <a:pt x="1013" y="238"/>
                      </a:lnTo>
                      <a:lnTo>
                        <a:pt x="1023" y="263"/>
                      </a:lnTo>
                      <a:lnTo>
                        <a:pt x="1028" y="283"/>
                      </a:lnTo>
                      <a:lnTo>
                        <a:pt x="1038" y="303"/>
                      </a:lnTo>
                      <a:lnTo>
                        <a:pt x="1048" y="328"/>
                      </a:lnTo>
                      <a:lnTo>
                        <a:pt x="1053" y="352"/>
                      </a:lnTo>
                    </a:path>
                  </a:pathLst>
                </a:custGeom>
                <a:noFill/>
                <a:ln w="31750">
                  <a:solidFill>
                    <a:srgbClr val="0033CC"/>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79"/>
                <p:cNvSpPr>
                  <a:spLocks/>
                </p:cNvSpPr>
                <p:nvPr/>
              </p:nvSpPr>
              <p:spPr bwMode="auto">
                <a:xfrm>
                  <a:off x="4344988" y="2540000"/>
                  <a:ext cx="1679575" cy="2192338"/>
                </a:xfrm>
                <a:custGeom>
                  <a:avLst/>
                  <a:gdLst/>
                  <a:ahLst/>
                  <a:cxnLst>
                    <a:cxn ang="0">
                      <a:pos x="20" y="50"/>
                    </a:cxn>
                    <a:cxn ang="0">
                      <a:pos x="45" y="130"/>
                    </a:cxn>
                    <a:cxn ang="0">
                      <a:pos x="70" y="214"/>
                    </a:cxn>
                    <a:cxn ang="0">
                      <a:pos x="94" y="283"/>
                    </a:cxn>
                    <a:cxn ang="0">
                      <a:pos x="119" y="348"/>
                    </a:cxn>
                    <a:cxn ang="0">
                      <a:pos x="144" y="408"/>
                    </a:cxn>
                    <a:cxn ang="0">
                      <a:pos x="169" y="462"/>
                    </a:cxn>
                    <a:cxn ang="0">
                      <a:pos x="194" y="512"/>
                    </a:cxn>
                    <a:cxn ang="0">
                      <a:pos x="218" y="566"/>
                    </a:cxn>
                    <a:cxn ang="0">
                      <a:pos x="243" y="621"/>
                    </a:cxn>
                    <a:cxn ang="0">
                      <a:pos x="268" y="681"/>
                    </a:cxn>
                    <a:cxn ang="0">
                      <a:pos x="293" y="745"/>
                    </a:cxn>
                    <a:cxn ang="0">
                      <a:pos x="318" y="815"/>
                    </a:cxn>
                    <a:cxn ang="0">
                      <a:pos x="343" y="899"/>
                    </a:cxn>
                    <a:cxn ang="0">
                      <a:pos x="367" y="979"/>
                    </a:cxn>
                    <a:cxn ang="0">
                      <a:pos x="392" y="1053"/>
                    </a:cxn>
                    <a:cxn ang="0">
                      <a:pos x="417" y="1118"/>
                    </a:cxn>
                    <a:cxn ang="0">
                      <a:pos x="442" y="1182"/>
                    </a:cxn>
                    <a:cxn ang="0">
                      <a:pos x="467" y="1232"/>
                    </a:cxn>
                    <a:cxn ang="0">
                      <a:pos x="492" y="1276"/>
                    </a:cxn>
                    <a:cxn ang="0">
                      <a:pos x="516" y="1316"/>
                    </a:cxn>
                    <a:cxn ang="0">
                      <a:pos x="541" y="1341"/>
                    </a:cxn>
                    <a:cxn ang="0">
                      <a:pos x="566" y="1366"/>
                    </a:cxn>
                    <a:cxn ang="0">
                      <a:pos x="591" y="1376"/>
                    </a:cxn>
                    <a:cxn ang="0">
                      <a:pos x="621" y="1381"/>
                    </a:cxn>
                    <a:cxn ang="0">
                      <a:pos x="646" y="1376"/>
                    </a:cxn>
                    <a:cxn ang="0">
                      <a:pos x="670" y="1361"/>
                    </a:cxn>
                    <a:cxn ang="0">
                      <a:pos x="695" y="1336"/>
                    </a:cxn>
                    <a:cxn ang="0">
                      <a:pos x="720" y="1306"/>
                    </a:cxn>
                    <a:cxn ang="0">
                      <a:pos x="745" y="1267"/>
                    </a:cxn>
                    <a:cxn ang="0">
                      <a:pos x="770" y="1217"/>
                    </a:cxn>
                    <a:cxn ang="0">
                      <a:pos x="795" y="1162"/>
                    </a:cxn>
                    <a:cxn ang="0">
                      <a:pos x="819" y="1103"/>
                    </a:cxn>
                    <a:cxn ang="0">
                      <a:pos x="844" y="1038"/>
                    </a:cxn>
                    <a:cxn ang="0">
                      <a:pos x="869" y="969"/>
                    </a:cxn>
                    <a:cxn ang="0">
                      <a:pos x="894" y="894"/>
                    </a:cxn>
                    <a:cxn ang="0">
                      <a:pos x="919" y="830"/>
                    </a:cxn>
                    <a:cxn ang="0">
                      <a:pos x="944" y="775"/>
                    </a:cxn>
                    <a:cxn ang="0">
                      <a:pos x="968" y="730"/>
                    </a:cxn>
                    <a:cxn ang="0">
                      <a:pos x="993" y="691"/>
                    </a:cxn>
                    <a:cxn ang="0">
                      <a:pos x="1018" y="661"/>
                    </a:cxn>
                    <a:cxn ang="0">
                      <a:pos x="1043" y="636"/>
                    </a:cxn>
                  </a:cxnLst>
                  <a:rect l="0" t="0" r="r" b="b"/>
                  <a:pathLst>
                    <a:path w="1058" h="1381">
                      <a:moveTo>
                        <a:pt x="0" y="0"/>
                      </a:moveTo>
                      <a:lnTo>
                        <a:pt x="10" y="25"/>
                      </a:lnTo>
                      <a:lnTo>
                        <a:pt x="20" y="50"/>
                      </a:lnTo>
                      <a:lnTo>
                        <a:pt x="25" y="75"/>
                      </a:lnTo>
                      <a:lnTo>
                        <a:pt x="35" y="105"/>
                      </a:lnTo>
                      <a:lnTo>
                        <a:pt x="45" y="130"/>
                      </a:lnTo>
                      <a:lnTo>
                        <a:pt x="50" y="159"/>
                      </a:lnTo>
                      <a:lnTo>
                        <a:pt x="60" y="184"/>
                      </a:lnTo>
                      <a:lnTo>
                        <a:pt x="70" y="214"/>
                      </a:lnTo>
                      <a:lnTo>
                        <a:pt x="79" y="239"/>
                      </a:lnTo>
                      <a:lnTo>
                        <a:pt x="84" y="264"/>
                      </a:lnTo>
                      <a:lnTo>
                        <a:pt x="94" y="283"/>
                      </a:lnTo>
                      <a:lnTo>
                        <a:pt x="104" y="308"/>
                      </a:lnTo>
                      <a:lnTo>
                        <a:pt x="109" y="328"/>
                      </a:lnTo>
                      <a:lnTo>
                        <a:pt x="119" y="348"/>
                      </a:lnTo>
                      <a:lnTo>
                        <a:pt x="129" y="368"/>
                      </a:lnTo>
                      <a:lnTo>
                        <a:pt x="134" y="388"/>
                      </a:lnTo>
                      <a:lnTo>
                        <a:pt x="144" y="408"/>
                      </a:lnTo>
                      <a:lnTo>
                        <a:pt x="154" y="427"/>
                      </a:lnTo>
                      <a:lnTo>
                        <a:pt x="159" y="442"/>
                      </a:lnTo>
                      <a:lnTo>
                        <a:pt x="169" y="462"/>
                      </a:lnTo>
                      <a:lnTo>
                        <a:pt x="179" y="477"/>
                      </a:lnTo>
                      <a:lnTo>
                        <a:pt x="184" y="497"/>
                      </a:lnTo>
                      <a:lnTo>
                        <a:pt x="194" y="512"/>
                      </a:lnTo>
                      <a:lnTo>
                        <a:pt x="204" y="532"/>
                      </a:lnTo>
                      <a:lnTo>
                        <a:pt x="209" y="552"/>
                      </a:lnTo>
                      <a:lnTo>
                        <a:pt x="218" y="566"/>
                      </a:lnTo>
                      <a:lnTo>
                        <a:pt x="228" y="586"/>
                      </a:lnTo>
                      <a:lnTo>
                        <a:pt x="233" y="601"/>
                      </a:lnTo>
                      <a:lnTo>
                        <a:pt x="243" y="621"/>
                      </a:lnTo>
                      <a:lnTo>
                        <a:pt x="253" y="641"/>
                      </a:lnTo>
                      <a:lnTo>
                        <a:pt x="258" y="661"/>
                      </a:lnTo>
                      <a:lnTo>
                        <a:pt x="268" y="681"/>
                      </a:lnTo>
                      <a:lnTo>
                        <a:pt x="278" y="701"/>
                      </a:lnTo>
                      <a:lnTo>
                        <a:pt x="283" y="720"/>
                      </a:lnTo>
                      <a:lnTo>
                        <a:pt x="293" y="745"/>
                      </a:lnTo>
                      <a:lnTo>
                        <a:pt x="303" y="765"/>
                      </a:lnTo>
                      <a:lnTo>
                        <a:pt x="308" y="790"/>
                      </a:lnTo>
                      <a:lnTo>
                        <a:pt x="318" y="815"/>
                      </a:lnTo>
                      <a:lnTo>
                        <a:pt x="328" y="844"/>
                      </a:lnTo>
                      <a:lnTo>
                        <a:pt x="338" y="869"/>
                      </a:lnTo>
                      <a:lnTo>
                        <a:pt x="343" y="899"/>
                      </a:lnTo>
                      <a:lnTo>
                        <a:pt x="353" y="924"/>
                      </a:lnTo>
                      <a:lnTo>
                        <a:pt x="363" y="954"/>
                      </a:lnTo>
                      <a:lnTo>
                        <a:pt x="367" y="979"/>
                      </a:lnTo>
                      <a:lnTo>
                        <a:pt x="377" y="1003"/>
                      </a:lnTo>
                      <a:lnTo>
                        <a:pt x="387" y="1028"/>
                      </a:lnTo>
                      <a:lnTo>
                        <a:pt x="392" y="1053"/>
                      </a:lnTo>
                      <a:lnTo>
                        <a:pt x="402" y="1078"/>
                      </a:lnTo>
                      <a:lnTo>
                        <a:pt x="412" y="1098"/>
                      </a:lnTo>
                      <a:lnTo>
                        <a:pt x="417" y="1118"/>
                      </a:lnTo>
                      <a:lnTo>
                        <a:pt x="427" y="1142"/>
                      </a:lnTo>
                      <a:lnTo>
                        <a:pt x="437" y="1162"/>
                      </a:lnTo>
                      <a:lnTo>
                        <a:pt x="442" y="1182"/>
                      </a:lnTo>
                      <a:lnTo>
                        <a:pt x="452" y="1197"/>
                      </a:lnTo>
                      <a:lnTo>
                        <a:pt x="462" y="1217"/>
                      </a:lnTo>
                      <a:lnTo>
                        <a:pt x="467" y="1232"/>
                      </a:lnTo>
                      <a:lnTo>
                        <a:pt x="477" y="1247"/>
                      </a:lnTo>
                      <a:lnTo>
                        <a:pt x="487" y="1262"/>
                      </a:lnTo>
                      <a:lnTo>
                        <a:pt x="492" y="1276"/>
                      </a:lnTo>
                      <a:lnTo>
                        <a:pt x="502" y="1291"/>
                      </a:lnTo>
                      <a:lnTo>
                        <a:pt x="511" y="1301"/>
                      </a:lnTo>
                      <a:lnTo>
                        <a:pt x="516" y="1316"/>
                      </a:lnTo>
                      <a:lnTo>
                        <a:pt x="526" y="1326"/>
                      </a:lnTo>
                      <a:lnTo>
                        <a:pt x="536" y="1336"/>
                      </a:lnTo>
                      <a:lnTo>
                        <a:pt x="541" y="1341"/>
                      </a:lnTo>
                      <a:lnTo>
                        <a:pt x="551" y="1351"/>
                      </a:lnTo>
                      <a:lnTo>
                        <a:pt x="561" y="1356"/>
                      </a:lnTo>
                      <a:lnTo>
                        <a:pt x="566" y="1366"/>
                      </a:lnTo>
                      <a:lnTo>
                        <a:pt x="576" y="1366"/>
                      </a:lnTo>
                      <a:lnTo>
                        <a:pt x="586" y="1371"/>
                      </a:lnTo>
                      <a:lnTo>
                        <a:pt x="591" y="1376"/>
                      </a:lnTo>
                      <a:lnTo>
                        <a:pt x="601" y="1376"/>
                      </a:lnTo>
                      <a:lnTo>
                        <a:pt x="611" y="1376"/>
                      </a:lnTo>
                      <a:lnTo>
                        <a:pt x="621" y="1381"/>
                      </a:lnTo>
                      <a:lnTo>
                        <a:pt x="626" y="1381"/>
                      </a:lnTo>
                      <a:lnTo>
                        <a:pt x="636" y="1381"/>
                      </a:lnTo>
                      <a:lnTo>
                        <a:pt x="646" y="1376"/>
                      </a:lnTo>
                      <a:lnTo>
                        <a:pt x="651" y="1371"/>
                      </a:lnTo>
                      <a:lnTo>
                        <a:pt x="660" y="1366"/>
                      </a:lnTo>
                      <a:lnTo>
                        <a:pt x="670" y="1361"/>
                      </a:lnTo>
                      <a:lnTo>
                        <a:pt x="675" y="1351"/>
                      </a:lnTo>
                      <a:lnTo>
                        <a:pt x="685" y="1346"/>
                      </a:lnTo>
                      <a:lnTo>
                        <a:pt x="695" y="1336"/>
                      </a:lnTo>
                      <a:lnTo>
                        <a:pt x="700" y="1326"/>
                      </a:lnTo>
                      <a:lnTo>
                        <a:pt x="710" y="1316"/>
                      </a:lnTo>
                      <a:lnTo>
                        <a:pt x="720" y="1306"/>
                      </a:lnTo>
                      <a:lnTo>
                        <a:pt x="725" y="1291"/>
                      </a:lnTo>
                      <a:lnTo>
                        <a:pt x="735" y="1281"/>
                      </a:lnTo>
                      <a:lnTo>
                        <a:pt x="745" y="1267"/>
                      </a:lnTo>
                      <a:lnTo>
                        <a:pt x="750" y="1252"/>
                      </a:lnTo>
                      <a:lnTo>
                        <a:pt x="760" y="1237"/>
                      </a:lnTo>
                      <a:lnTo>
                        <a:pt x="770" y="1217"/>
                      </a:lnTo>
                      <a:lnTo>
                        <a:pt x="775" y="1202"/>
                      </a:lnTo>
                      <a:lnTo>
                        <a:pt x="785" y="1182"/>
                      </a:lnTo>
                      <a:lnTo>
                        <a:pt x="795" y="1162"/>
                      </a:lnTo>
                      <a:lnTo>
                        <a:pt x="800" y="1142"/>
                      </a:lnTo>
                      <a:lnTo>
                        <a:pt x="809" y="1123"/>
                      </a:lnTo>
                      <a:lnTo>
                        <a:pt x="819" y="1103"/>
                      </a:lnTo>
                      <a:lnTo>
                        <a:pt x="824" y="1083"/>
                      </a:lnTo>
                      <a:lnTo>
                        <a:pt x="834" y="1063"/>
                      </a:lnTo>
                      <a:lnTo>
                        <a:pt x="844" y="1038"/>
                      </a:lnTo>
                      <a:lnTo>
                        <a:pt x="849" y="1013"/>
                      </a:lnTo>
                      <a:lnTo>
                        <a:pt x="859" y="993"/>
                      </a:lnTo>
                      <a:lnTo>
                        <a:pt x="869" y="969"/>
                      </a:lnTo>
                      <a:lnTo>
                        <a:pt x="874" y="944"/>
                      </a:lnTo>
                      <a:lnTo>
                        <a:pt x="884" y="919"/>
                      </a:lnTo>
                      <a:lnTo>
                        <a:pt x="894" y="894"/>
                      </a:lnTo>
                      <a:lnTo>
                        <a:pt x="904" y="869"/>
                      </a:lnTo>
                      <a:lnTo>
                        <a:pt x="909" y="849"/>
                      </a:lnTo>
                      <a:lnTo>
                        <a:pt x="919" y="830"/>
                      </a:lnTo>
                      <a:lnTo>
                        <a:pt x="929" y="810"/>
                      </a:lnTo>
                      <a:lnTo>
                        <a:pt x="934" y="790"/>
                      </a:lnTo>
                      <a:lnTo>
                        <a:pt x="944" y="775"/>
                      </a:lnTo>
                      <a:lnTo>
                        <a:pt x="953" y="755"/>
                      </a:lnTo>
                      <a:lnTo>
                        <a:pt x="958" y="740"/>
                      </a:lnTo>
                      <a:lnTo>
                        <a:pt x="968" y="730"/>
                      </a:lnTo>
                      <a:lnTo>
                        <a:pt x="978" y="715"/>
                      </a:lnTo>
                      <a:lnTo>
                        <a:pt x="983" y="705"/>
                      </a:lnTo>
                      <a:lnTo>
                        <a:pt x="993" y="691"/>
                      </a:lnTo>
                      <a:lnTo>
                        <a:pt x="1003" y="681"/>
                      </a:lnTo>
                      <a:lnTo>
                        <a:pt x="1008" y="671"/>
                      </a:lnTo>
                      <a:lnTo>
                        <a:pt x="1018" y="661"/>
                      </a:lnTo>
                      <a:lnTo>
                        <a:pt x="1028" y="651"/>
                      </a:lnTo>
                      <a:lnTo>
                        <a:pt x="1033" y="646"/>
                      </a:lnTo>
                      <a:lnTo>
                        <a:pt x="1043" y="636"/>
                      </a:lnTo>
                      <a:lnTo>
                        <a:pt x="1053" y="626"/>
                      </a:lnTo>
                      <a:lnTo>
                        <a:pt x="1058" y="621"/>
                      </a:lnTo>
                    </a:path>
                  </a:pathLst>
                </a:custGeom>
                <a:noFill/>
                <a:ln w="31750">
                  <a:solidFill>
                    <a:srgbClr val="0033CC"/>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80"/>
                <p:cNvSpPr>
                  <a:spLocks/>
                </p:cNvSpPr>
                <p:nvPr/>
              </p:nvSpPr>
              <p:spPr bwMode="auto">
                <a:xfrm>
                  <a:off x="6024563" y="3368675"/>
                  <a:ext cx="614363" cy="157163"/>
                </a:xfrm>
                <a:custGeom>
                  <a:avLst/>
                  <a:gdLst/>
                  <a:ahLst/>
                  <a:cxnLst>
                    <a:cxn ang="0">
                      <a:pos x="0" y="99"/>
                    </a:cxn>
                    <a:cxn ang="0">
                      <a:pos x="10" y="94"/>
                    </a:cxn>
                    <a:cxn ang="0">
                      <a:pos x="20" y="84"/>
                    </a:cxn>
                    <a:cxn ang="0">
                      <a:pos x="25" y="79"/>
                    </a:cxn>
                    <a:cxn ang="0">
                      <a:pos x="35" y="74"/>
                    </a:cxn>
                    <a:cxn ang="0">
                      <a:pos x="44" y="69"/>
                    </a:cxn>
                    <a:cxn ang="0">
                      <a:pos x="49" y="64"/>
                    </a:cxn>
                    <a:cxn ang="0">
                      <a:pos x="59" y="59"/>
                    </a:cxn>
                    <a:cxn ang="0">
                      <a:pos x="69" y="59"/>
                    </a:cxn>
                    <a:cxn ang="0">
                      <a:pos x="74" y="54"/>
                    </a:cxn>
                    <a:cxn ang="0">
                      <a:pos x="84" y="49"/>
                    </a:cxn>
                    <a:cxn ang="0">
                      <a:pos x="94" y="44"/>
                    </a:cxn>
                    <a:cxn ang="0">
                      <a:pos x="99" y="44"/>
                    </a:cxn>
                    <a:cxn ang="0">
                      <a:pos x="109" y="39"/>
                    </a:cxn>
                    <a:cxn ang="0">
                      <a:pos x="119" y="35"/>
                    </a:cxn>
                    <a:cxn ang="0">
                      <a:pos x="129" y="35"/>
                    </a:cxn>
                    <a:cxn ang="0">
                      <a:pos x="134" y="30"/>
                    </a:cxn>
                    <a:cxn ang="0">
                      <a:pos x="144" y="30"/>
                    </a:cxn>
                    <a:cxn ang="0">
                      <a:pos x="154" y="25"/>
                    </a:cxn>
                    <a:cxn ang="0">
                      <a:pos x="159" y="25"/>
                    </a:cxn>
                    <a:cxn ang="0">
                      <a:pos x="169" y="25"/>
                    </a:cxn>
                    <a:cxn ang="0">
                      <a:pos x="179" y="20"/>
                    </a:cxn>
                    <a:cxn ang="0">
                      <a:pos x="184" y="20"/>
                    </a:cxn>
                    <a:cxn ang="0">
                      <a:pos x="193" y="20"/>
                    </a:cxn>
                    <a:cxn ang="0">
                      <a:pos x="203" y="15"/>
                    </a:cxn>
                    <a:cxn ang="0">
                      <a:pos x="208" y="15"/>
                    </a:cxn>
                    <a:cxn ang="0">
                      <a:pos x="218" y="15"/>
                    </a:cxn>
                    <a:cxn ang="0">
                      <a:pos x="228" y="10"/>
                    </a:cxn>
                    <a:cxn ang="0">
                      <a:pos x="233" y="10"/>
                    </a:cxn>
                    <a:cxn ang="0">
                      <a:pos x="243" y="10"/>
                    </a:cxn>
                    <a:cxn ang="0">
                      <a:pos x="253" y="10"/>
                    </a:cxn>
                    <a:cxn ang="0">
                      <a:pos x="258" y="10"/>
                    </a:cxn>
                    <a:cxn ang="0">
                      <a:pos x="268" y="5"/>
                    </a:cxn>
                    <a:cxn ang="0">
                      <a:pos x="278" y="5"/>
                    </a:cxn>
                    <a:cxn ang="0">
                      <a:pos x="283" y="5"/>
                    </a:cxn>
                    <a:cxn ang="0">
                      <a:pos x="293" y="5"/>
                    </a:cxn>
                    <a:cxn ang="0">
                      <a:pos x="303" y="5"/>
                    </a:cxn>
                    <a:cxn ang="0">
                      <a:pos x="308" y="5"/>
                    </a:cxn>
                    <a:cxn ang="0">
                      <a:pos x="318" y="0"/>
                    </a:cxn>
                    <a:cxn ang="0">
                      <a:pos x="328" y="0"/>
                    </a:cxn>
                    <a:cxn ang="0">
                      <a:pos x="332" y="0"/>
                    </a:cxn>
                    <a:cxn ang="0">
                      <a:pos x="342" y="0"/>
                    </a:cxn>
                    <a:cxn ang="0">
                      <a:pos x="352" y="0"/>
                    </a:cxn>
                    <a:cxn ang="0">
                      <a:pos x="357" y="0"/>
                    </a:cxn>
                    <a:cxn ang="0">
                      <a:pos x="367" y="0"/>
                    </a:cxn>
                    <a:cxn ang="0">
                      <a:pos x="377" y="0"/>
                    </a:cxn>
                    <a:cxn ang="0">
                      <a:pos x="387" y="0"/>
                    </a:cxn>
                  </a:cxnLst>
                  <a:rect l="0" t="0" r="r" b="b"/>
                  <a:pathLst>
                    <a:path w="387" h="99">
                      <a:moveTo>
                        <a:pt x="0" y="99"/>
                      </a:moveTo>
                      <a:lnTo>
                        <a:pt x="10" y="94"/>
                      </a:lnTo>
                      <a:lnTo>
                        <a:pt x="20" y="84"/>
                      </a:lnTo>
                      <a:lnTo>
                        <a:pt x="25" y="79"/>
                      </a:lnTo>
                      <a:lnTo>
                        <a:pt x="35" y="74"/>
                      </a:lnTo>
                      <a:lnTo>
                        <a:pt x="44" y="69"/>
                      </a:lnTo>
                      <a:lnTo>
                        <a:pt x="49" y="64"/>
                      </a:lnTo>
                      <a:lnTo>
                        <a:pt x="59" y="59"/>
                      </a:lnTo>
                      <a:lnTo>
                        <a:pt x="69" y="59"/>
                      </a:lnTo>
                      <a:lnTo>
                        <a:pt x="74" y="54"/>
                      </a:lnTo>
                      <a:lnTo>
                        <a:pt x="84" y="49"/>
                      </a:lnTo>
                      <a:lnTo>
                        <a:pt x="94" y="44"/>
                      </a:lnTo>
                      <a:lnTo>
                        <a:pt x="99" y="44"/>
                      </a:lnTo>
                      <a:lnTo>
                        <a:pt x="109" y="39"/>
                      </a:lnTo>
                      <a:lnTo>
                        <a:pt x="119" y="35"/>
                      </a:lnTo>
                      <a:lnTo>
                        <a:pt x="129" y="35"/>
                      </a:lnTo>
                      <a:lnTo>
                        <a:pt x="134" y="30"/>
                      </a:lnTo>
                      <a:lnTo>
                        <a:pt x="144" y="30"/>
                      </a:lnTo>
                      <a:lnTo>
                        <a:pt x="154" y="25"/>
                      </a:lnTo>
                      <a:lnTo>
                        <a:pt x="159" y="25"/>
                      </a:lnTo>
                      <a:lnTo>
                        <a:pt x="169" y="25"/>
                      </a:lnTo>
                      <a:lnTo>
                        <a:pt x="179" y="20"/>
                      </a:lnTo>
                      <a:lnTo>
                        <a:pt x="184" y="20"/>
                      </a:lnTo>
                      <a:lnTo>
                        <a:pt x="193" y="20"/>
                      </a:lnTo>
                      <a:lnTo>
                        <a:pt x="203" y="15"/>
                      </a:lnTo>
                      <a:lnTo>
                        <a:pt x="208" y="15"/>
                      </a:lnTo>
                      <a:lnTo>
                        <a:pt x="218" y="15"/>
                      </a:lnTo>
                      <a:lnTo>
                        <a:pt x="228" y="10"/>
                      </a:lnTo>
                      <a:lnTo>
                        <a:pt x="233" y="10"/>
                      </a:lnTo>
                      <a:lnTo>
                        <a:pt x="243" y="10"/>
                      </a:lnTo>
                      <a:lnTo>
                        <a:pt x="253" y="10"/>
                      </a:lnTo>
                      <a:lnTo>
                        <a:pt x="258" y="10"/>
                      </a:lnTo>
                      <a:lnTo>
                        <a:pt x="268" y="5"/>
                      </a:lnTo>
                      <a:lnTo>
                        <a:pt x="278" y="5"/>
                      </a:lnTo>
                      <a:lnTo>
                        <a:pt x="283" y="5"/>
                      </a:lnTo>
                      <a:lnTo>
                        <a:pt x="293" y="5"/>
                      </a:lnTo>
                      <a:lnTo>
                        <a:pt x="303" y="5"/>
                      </a:lnTo>
                      <a:lnTo>
                        <a:pt x="308" y="5"/>
                      </a:lnTo>
                      <a:lnTo>
                        <a:pt x="318" y="0"/>
                      </a:lnTo>
                      <a:lnTo>
                        <a:pt x="328" y="0"/>
                      </a:lnTo>
                      <a:lnTo>
                        <a:pt x="332" y="0"/>
                      </a:lnTo>
                      <a:lnTo>
                        <a:pt x="342" y="0"/>
                      </a:lnTo>
                      <a:lnTo>
                        <a:pt x="352" y="0"/>
                      </a:lnTo>
                      <a:lnTo>
                        <a:pt x="357" y="0"/>
                      </a:lnTo>
                      <a:lnTo>
                        <a:pt x="367" y="0"/>
                      </a:lnTo>
                      <a:lnTo>
                        <a:pt x="377" y="0"/>
                      </a:lnTo>
                      <a:lnTo>
                        <a:pt x="387" y="0"/>
                      </a:lnTo>
                    </a:path>
                  </a:pathLst>
                </a:custGeom>
                <a:noFill/>
                <a:ln w="31750">
                  <a:solidFill>
                    <a:srgbClr val="0033CC"/>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49" name="TextBox 148"/>
              <p:cNvSpPr txBox="1"/>
              <p:nvPr/>
            </p:nvSpPr>
            <p:spPr>
              <a:xfrm>
                <a:off x="2007253" y="5301207"/>
                <a:ext cx="578761" cy="369332"/>
              </a:xfrm>
              <a:prstGeom prst="rect">
                <a:avLst/>
              </a:prstGeom>
              <a:noFill/>
            </p:spPr>
            <p:txBody>
              <a:bodyPr wrap="square" rtlCol="0">
                <a:spAutoFit/>
              </a:bodyPr>
              <a:lstStyle/>
              <a:p>
                <a:r>
                  <a:rPr lang="el-GR" dirty="0" smtClean="0"/>
                  <a:t>β</a:t>
                </a:r>
                <a:r>
                  <a:rPr lang="en-US" baseline="-25000" dirty="0" smtClean="0"/>
                  <a:t>-</a:t>
                </a:r>
                <a:endParaRPr lang="en-US" dirty="0"/>
              </a:p>
            </p:txBody>
          </p:sp>
          <p:cxnSp>
            <p:nvCxnSpPr>
              <p:cNvPr id="150" name="Straight Arrow Connector 149"/>
              <p:cNvCxnSpPr/>
              <p:nvPr/>
            </p:nvCxnSpPr>
            <p:spPr bwMode="auto">
              <a:xfrm>
                <a:off x="1479139" y="5353783"/>
                <a:ext cx="626305" cy="7388"/>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sp>
            <p:nvSpPr>
              <p:cNvPr id="145" name="Freeform 144"/>
              <p:cNvSpPr>
                <a:spLocks/>
              </p:cNvSpPr>
              <p:nvPr/>
            </p:nvSpPr>
            <p:spPr bwMode="auto">
              <a:xfrm rot="16200000">
                <a:off x="3867544" y="4566749"/>
                <a:ext cx="1232649" cy="341926"/>
              </a:xfrm>
              <a:custGeom>
                <a:avLst/>
                <a:gdLst>
                  <a:gd name="T0" fmla="*/ 25 w 1642"/>
                  <a:gd name="T1" fmla="*/ 608 h 1216"/>
                  <a:gd name="T2" fmla="*/ 51 w 1642"/>
                  <a:gd name="T3" fmla="*/ 609 h 1216"/>
                  <a:gd name="T4" fmla="*/ 78 w 1642"/>
                  <a:gd name="T5" fmla="*/ 609 h 1216"/>
                  <a:gd name="T6" fmla="*/ 104 w 1642"/>
                  <a:gd name="T7" fmla="*/ 609 h 1216"/>
                  <a:gd name="T8" fmla="*/ 130 w 1642"/>
                  <a:gd name="T9" fmla="*/ 610 h 1216"/>
                  <a:gd name="T10" fmla="*/ 157 w 1642"/>
                  <a:gd name="T11" fmla="*/ 611 h 1216"/>
                  <a:gd name="T12" fmla="*/ 183 w 1642"/>
                  <a:gd name="T13" fmla="*/ 612 h 1216"/>
                  <a:gd name="T14" fmla="*/ 209 w 1642"/>
                  <a:gd name="T15" fmla="*/ 613 h 1216"/>
                  <a:gd name="T16" fmla="*/ 235 w 1642"/>
                  <a:gd name="T17" fmla="*/ 616 h 1216"/>
                  <a:gd name="T18" fmla="*/ 262 w 1642"/>
                  <a:gd name="T19" fmla="*/ 618 h 1216"/>
                  <a:gd name="T20" fmla="*/ 288 w 1642"/>
                  <a:gd name="T21" fmla="*/ 622 h 1216"/>
                  <a:gd name="T22" fmla="*/ 314 w 1642"/>
                  <a:gd name="T23" fmla="*/ 627 h 1216"/>
                  <a:gd name="T24" fmla="*/ 340 w 1642"/>
                  <a:gd name="T25" fmla="*/ 634 h 1216"/>
                  <a:gd name="T26" fmla="*/ 367 w 1642"/>
                  <a:gd name="T27" fmla="*/ 643 h 1216"/>
                  <a:gd name="T28" fmla="*/ 393 w 1642"/>
                  <a:gd name="T29" fmla="*/ 656 h 1216"/>
                  <a:gd name="T30" fmla="*/ 419 w 1642"/>
                  <a:gd name="T31" fmla="*/ 673 h 1216"/>
                  <a:gd name="T32" fmla="*/ 445 w 1642"/>
                  <a:gd name="T33" fmla="*/ 696 h 1216"/>
                  <a:gd name="T34" fmla="*/ 472 w 1642"/>
                  <a:gd name="T35" fmla="*/ 728 h 1216"/>
                  <a:gd name="T36" fmla="*/ 498 w 1642"/>
                  <a:gd name="T37" fmla="*/ 770 h 1216"/>
                  <a:gd name="T38" fmla="*/ 524 w 1642"/>
                  <a:gd name="T39" fmla="*/ 828 h 1216"/>
                  <a:gd name="T40" fmla="*/ 550 w 1642"/>
                  <a:gd name="T41" fmla="*/ 905 h 1216"/>
                  <a:gd name="T42" fmla="*/ 577 w 1642"/>
                  <a:gd name="T43" fmla="*/ 1011 h 1216"/>
                  <a:gd name="T44" fmla="*/ 603 w 1642"/>
                  <a:gd name="T45" fmla="*/ 1114 h 1216"/>
                  <a:gd name="T46" fmla="*/ 629 w 1642"/>
                  <a:gd name="T47" fmla="*/ 1183 h 1216"/>
                  <a:gd name="T48" fmla="*/ 656 w 1642"/>
                  <a:gd name="T49" fmla="*/ 1214 h 1216"/>
                  <a:gd name="T50" fmla="*/ 682 w 1642"/>
                  <a:gd name="T51" fmla="*/ 1204 h 1216"/>
                  <a:gd name="T52" fmla="*/ 708 w 1642"/>
                  <a:gd name="T53" fmla="*/ 1155 h 1216"/>
                  <a:gd name="T54" fmla="*/ 734 w 1642"/>
                  <a:gd name="T55" fmla="*/ 1068 h 1216"/>
                  <a:gd name="T56" fmla="*/ 760 w 1642"/>
                  <a:gd name="T57" fmla="*/ 951 h 1216"/>
                  <a:gd name="T58" fmla="*/ 787 w 1642"/>
                  <a:gd name="T59" fmla="*/ 811 h 1216"/>
                  <a:gd name="T60" fmla="*/ 813 w 1642"/>
                  <a:gd name="T61" fmla="*/ 657 h 1216"/>
                  <a:gd name="T62" fmla="*/ 839 w 1642"/>
                  <a:gd name="T63" fmla="*/ 500 h 1216"/>
                  <a:gd name="T64" fmla="*/ 866 w 1642"/>
                  <a:gd name="T65" fmla="*/ 350 h 1216"/>
                  <a:gd name="T66" fmla="*/ 892 w 1642"/>
                  <a:gd name="T67" fmla="*/ 217 h 1216"/>
                  <a:gd name="T68" fmla="*/ 918 w 1642"/>
                  <a:gd name="T69" fmla="*/ 111 h 1216"/>
                  <a:gd name="T70" fmla="*/ 944 w 1642"/>
                  <a:gd name="T71" fmla="*/ 38 h 1216"/>
                  <a:gd name="T72" fmla="*/ 971 w 1642"/>
                  <a:gd name="T73" fmla="*/ 3 h 1216"/>
                  <a:gd name="T74" fmla="*/ 997 w 1642"/>
                  <a:gd name="T75" fmla="*/ 8 h 1216"/>
                  <a:gd name="T76" fmla="*/ 1023 w 1642"/>
                  <a:gd name="T77" fmla="*/ 54 h 1216"/>
                  <a:gd name="T78" fmla="*/ 1049 w 1642"/>
                  <a:gd name="T79" fmla="*/ 137 h 1216"/>
                  <a:gd name="T80" fmla="*/ 1076 w 1642"/>
                  <a:gd name="T81" fmla="*/ 248 h 1216"/>
                  <a:gd name="T82" fmla="*/ 1102 w 1642"/>
                  <a:gd name="T83" fmla="*/ 342 h 1216"/>
                  <a:gd name="T84" fmla="*/ 1128 w 1642"/>
                  <a:gd name="T85" fmla="*/ 411 h 1216"/>
                  <a:gd name="T86" fmla="*/ 1155 w 1642"/>
                  <a:gd name="T87" fmla="*/ 463 h 1216"/>
                  <a:gd name="T88" fmla="*/ 1181 w 1642"/>
                  <a:gd name="T89" fmla="*/ 501 h 1216"/>
                  <a:gd name="T90" fmla="*/ 1207 w 1642"/>
                  <a:gd name="T91" fmla="*/ 529 h 1216"/>
                  <a:gd name="T92" fmla="*/ 1233 w 1642"/>
                  <a:gd name="T93" fmla="*/ 549 h 1216"/>
                  <a:gd name="T94" fmla="*/ 1259 w 1642"/>
                  <a:gd name="T95" fmla="*/ 565 h 1216"/>
                  <a:gd name="T96" fmla="*/ 1286 w 1642"/>
                  <a:gd name="T97" fmla="*/ 576 h 1216"/>
                  <a:gd name="T98" fmla="*/ 1312 w 1642"/>
                  <a:gd name="T99" fmla="*/ 584 h 1216"/>
                  <a:gd name="T100" fmla="*/ 1338 w 1642"/>
                  <a:gd name="T101" fmla="*/ 590 h 1216"/>
                  <a:gd name="T102" fmla="*/ 1365 w 1642"/>
                  <a:gd name="T103" fmla="*/ 595 h 1216"/>
                  <a:gd name="T104" fmla="*/ 1391 w 1642"/>
                  <a:gd name="T105" fmla="*/ 598 h 1216"/>
                  <a:gd name="T106" fmla="*/ 1417 w 1642"/>
                  <a:gd name="T107" fmla="*/ 601 h 1216"/>
                  <a:gd name="T108" fmla="*/ 1443 w 1642"/>
                  <a:gd name="T109" fmla="*/ 603 h 1216"/>
                  <a:gd name="T110" fmla="*/ 1470 w 1642"/>
                  <a:gd name="T111" fmla="*/ 604 h 1216"/>
                  <a:gd name="T112" fmla="*/ 1496 w 1642"/>
                  <a:gd name="T113" fmla="*/ 605 h 1216"/>
                  <a:gd name="T114" fmla="*/ 1522 w 1642"/>
                  <a:gd name="T115" fmla="*/ 606 h 1216"/>
                  <a:gd name="T116" fmla="*/ 1548 w 1642"/>
                  <a:gd name="T117" fmla="*/ 606 h 1216"/>
                  <a:gd name="T118" fmla="*/ 1575 w 1642"/>
                  <a:gd name="T119" fmla="*/ 607 h 1216"/>
                  <a:gd name="T120" fmla="*/ 1601 w 1642"/>
                  <a:gd name="T121" fmla="*/ 607 h 1216"/>
                  <a:gd name="T122" fmla="*/ 1627 w 1642"/>
                  <a:gd name="T123" fmla="*/ 607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2" h="1216">
                    <a:moveTo>
                      <a:pt x="0" y="608"/>
                    </a:moveTo>
                    <a:lnTo>
                      <a:pt x="2" y="608"/>
                    </a:lnTo>
                    <a:lnTo>
                      <a:pt x="4" y="608"/>
                    </a:lnTo>
                    <a:lnTo>
                      <a:pt x="6" y="608"/>
                    </a:lnTo>
                    <a:lnTo>
                      <a:pt x="7" y="608"/>
                    </a:lnTo>
                    <a:lnTo>
                      <a:pt x="9" y="608"/>
                    </a:lnTo>
                    <a:lnTo>
                      <a:pt x="10" y="608"/>
                    </a:lnTo>
                    <a:lnTo>
                      <a:pt x="12" y="608"/>
                    </a:lnTo>
                    <a:lnTo>
                      <a:pt x="14" y="608"/>
                    </a:lnTo>
                    <a:lnTo>
                      <a:pt x="15" y="608"/>
                    </a:lnTo>
                    <a:lnTo>
                      <a:pt x="17" y="608"/>
                    </a:lnTo>
                    <a:lnTo>
                      <a:pt x="19" y="608"/>
                    </a:lnTo>
                    <a:lnTo>
                      <a:pt x="20" y="608"/>
                    </a:lnTo>
                    <a:lnTo>
                      <a:pt x="22" y="608"/>
                    </a:lnTo>
                    <a:lnTo>
                      <a:pt x="24" y="608"/>
                    </a:lnTo>
                    <a:lnTo>
                      <a:pt x="25" y="608"/>
                    </a:lnTo>
                    <a:lnTo>
                      <a:pt x="27" y="608"/>
                    </a:lnTo>
                    <a:lnTo>
                      <a:pt x="28" y="608"/>
                    </a:lnTo>
                    <a:lnTo>
                      <a:pt x="30" y="608"/>
                    </a:lnTo>
                    <a:lnTo>
                      <a:pt x="32" y="608"/>
                    </a:lnTo>
                    <a:lnTo>
                      <a:pt x="33" y="608"/>
                    </a:lnTo>
                    <a:lnTo>
                      <a:pt x="35" y="608"/>
                    </a:lnTo>
                    <a:lnTo>
                      <a:pt x="37" y="608"/>
                    </a:lnTo>
                    <a:lnTo>
                      <a:pt x="38" y="608"/>
                    </a:lnTo>
                    <a:lnTo>
                      <a:pt x="40" y="608"/>
                    </a:lnTo>
                    <a:lnTo>
                      <a:pt x="42" y="608"/>
                    </a:lnTo>
                    <a:lnTo>
                      <a:pt x="43" y="609"/>
                    </a:lnTo>
                    <a:lnTo>
                      <a:pt x="45" y="609"/>
                    </a:lnTo>
                    <a:lnTo>
                      <a:pt x="47" y="609"/>
                    </a:lnTo>
                    <a:lnTo>
                      <a:pt x="48" y="609"/>
                    </a:lnTo>
                    <a:lnTo>
                      <a:pt x="50" y="609"/>
                    </a:lnTo>
                    <a:lnTo>
                      <a:pt x="51" y="609"/>
                    </a:lnTo>
                    <a:lnTo>
                      <a:pt x="53" y="609"/>
                    </a:lnTo>
                    <a:lnTo>
                      <a:pt x="55" y="609"/>
                    </a:lnTo>
                    <a:lnTo>
                      <a:pt x="56" y="609"/>
                    </a:lnTo>
                    <a:lnTo>
                      <a:pt x="58" y="609"/>
                    </a:lnTo>
                    <a:lnTo>
                      <a:pt x="60" y="609"/>
                    </a:lnTo>
                    <a:lnTo>
                      <a:pt x="61" y="609"/>
                    </a:lnTo>
                    <a:lnTo>
                      <a:pt x="63" y="609"/>
                    </a:lnTo>
                    <a:lnTo>
                      <a:pt x="65" y="609"/>
                    </a:lnTo>
                    <a:lnTo>
                      <a:pt x="66" y="609"/>
                    </a:lnTo>
                    <a:lnTo>
                      <a:pt x="68" y="609"/>
                    </a:lnTo>
                    <a:lnTo>
                      <a:pt x="69" y="609"/>
                    </a:lnTo>
                    <a:lnTo>
                      <a:pt x="71" y="609"/>
                    </a:lnTo>
                    <a:lnTo>
                      <a:pt x="73" y="609"/>
                    </a:lnTo>
                    <a:lnTo>
                      <a:pt x="74" y="609"/>
                    </a:lnTo>
                    <a:lnTo>
                      <a:pt x="76" y="609"/>
                    </a:lnTo>
                    <a:lnTo>
                      <a:pt x="78" y="609"/>
                    </a:lnTo>
                    <a:lnTo>
                      <a:pt x="79" y="609"/>
                    </a:lnTo>
                    <a:lnTo>
                      <a:pt x="81" y="609"/>
                    </a:lnTo>
                    <a:lnTo>
                      <a:pt x="83" y="609"/>
                    </a:lnTo>
                    <a:lnTo>
                      <a:pt x="84" y="609"/>
                    </a:lnTo>
                    <a:lnTo>
                      <a:pt x="86" y="609"/>
                    </a:lnTo>
                    <a:lnTo>
                      <a:pt x="88" y="609"/>
                    </a:lnTo>
                    <a:lnTo>
                      <a:pt x="89" y="609"/>
                    </a:lnTo>
                    <a:lnTo>
                      <a:pt x="91" y="609"/>
                    </a:lnTo>
                    <a:lnTo>
                      <a:pt x="92" y="609"/>
                    </a:lnTo>
                    <a:lnTo>
                      <a:pt x="94" y="609"/>
                    </a:lnTo>
                    <a:lnTo>
                      <a:pt x="96" y="609"/>
                    </a:lnTo>
                    <a:lnTo>
                      <a:pt x="97" y="609"/>
                    </a:lnTo>
                    <a:lnTo>
                      <a:pt x="99" y="609"/>
                    </a:lnTo>
                    <a:lnTo>
                      <a:pt x="101" y="609"/>
                    </a:lnTo>
                    <a:lnTo>
                      <a:pt x="102" y="609"/>
                    </a:lnTo>
                    <a:lnTo>
                      <a:pt x="104" y="609"/>
                    </a:lnTo>
                    <a:lnTo>
                      <a:pt x="106" y="609"/>
                    </a:lnTo>
                    <a:lnTo>
                      <a:pt x="107" y="609"/>
                    </a:lnTo>
                    <a:lnTo>
                      <a:pt x="109" y="609"/>
                    </a:lnTo>
                    <a:lnTo>
                      <a:pt x="110" y="610"/>
                    </a:lnTo>
                    <a:lnTo>
                      <a:pt x="112" y="610"/>
                    </a:lnTo>
                    <a:lnTo>
                      <a:pt x="114" y="610"/>
                    </a:lnTo>
                    <a:lnTo>
                      <a:pt x="116" y="610"/>
                    </a:lnTo>
                    <a:lnTo>
                      <a:pt x="117" y="610"/>
                    </a:lnTo>
                    <a:lnTo>
                      <a:pt x="119" y="610"/>
                    </a:lnTo>
                    <a:lnTo>
                      <a:pt x="120" y="610"/>
                    </a:lnTo>
                    <a:lnTo>
                      <a:pt x="122" y="610"/>
                    </a:lnTo>
                    <a:lnTo>
                      <a:pt x="124" y="610"/>
                    </a:lnTo>
                    <a:lnTo>
                      <a:pt x="125" y="610"/>
                    </a:lnTo>
                    <a:lnTo>
                      <a:pt x="127" y="610"/>
                    </a:lnTo>
                    <a:lnTo>
                      <a:pt x="129" y="610"/>
                    </a:lnTo>
                    <a:lnTo>
                      <a:pt x="130" y="610"/>
                    </a:lnTo>
                    <a:lnTo>
                      <a:pt x="132" y="610"/>
                    </a:lnTo>
                    <a:lnTo>
                      <a:pt x="134" y="610"/>
                    </a:lnTo>
                    <a:lnTo>
                      <a:pt x="135" y="610"/>
                    </a:lnTo>
                    <a:lnTo>
                      <a:pt x="137" y="610"/>
                    </a:lnTo>
                    <a:lnTo>
                      <a:pt x="138" y="610"/>
                    </a:lnTo>
                    <a:lnTo>
                      <a:pt x="140" y="610"/>
                    </a:lnTo>
                    <a:lnTo>
                      <a:pt x="142" y="610"/>
                    </a:lnTo>
                    <a:lnTo>
                      <a:pt x="143" y="610"/>
                    </a:lnTo>
                    <a:lnTo>
                      <a:pt x="145" y="610"/>
                    </a:lnTo>
                    <a:lnTo>
                      <a:pt x="147" y="610"/>
                    </a:lnTo>
                    <a:lnTo>
                      <a:pt x="148" y="611"/>
                    </a:lnTo>
                    <a:lnTo>
                      <a:pt x="150" y="611"/>
                    </a:lnTo>
                    <a:lnTo>
                      <a:pt x="152" y="611"/>
                    </a:lnTo>
                    <a:lnTo>
                      <a:pt x="153" y="611"/>
                    </a:lnTo>
                    <a:lnTo>
                      <a:pt x="155" y="611"/>
                    </a:lnTo>
                    <a:lnTo>
                      <a:pt x="157" y="611"/>
                    </a:lnTo>
                    <a:lnTo>
                      <a:pt x="158" y="611"/>
                    </a:lnTo>
                    <a:lnTo>
                      <a:pt x="160" y="611"/>
                    </a:lnTo>
                    <a:lnTo>
                      <a:pt x="161" y="611"/>
                    </a:lnTo>
                    <a:lnTo>
                      <a:pt x="163" y="611"/>
                    </a:lnTo>
                    <a:lnTo>
                      <a:pt x="165" y="611"/>
                    </a:lnTo>
                    <a:lnTo>
                      <a:pt x="166" y="611"/>
                    </a:lnTo>
                    <a:lnTo>
                      <a:pt x="168" y="611"/>
                    </a:lnTo>
                    <a:lnTo>
                      <a:pt x="170" y="611"/>
                    </a:lnTo>
                    <a:lnTo>
                      <a:pt x="171" y="611"/>
                    </a:lnTo>
                    <a:lnTo>
                      <a:pt x="173" y="611"/>
                    </a:lnTo>
                    <a:lnTo>
                      <a:pt x="175" y="612"/>
                    </a:lnTo>
                    <a:lnTo>
                      <a:pt x="176" y="612"/>
                    </a:lnTo>
                    <a:lnTo>
                      <a:pt x="178" y="612"/>
                    </a:lnTo>
                    <a:lnTo>
                      <a:pt x="179" y="612"/>
                    </a:lnTo>
                    <a:lnTo>
                      <a:pt x="181" y="612"/>
                    </a:lnTo>
                    <a:lnTo>
                      <a:pt x="183" y="612"/>
                    </a:lnTo>
                    <a:lnTo>
                      <a:pt x="184" y="612"/>
                    </a:lnTo>
                    <a:lnTo>
                      <a:pt x="186" y="612"/>
                    </a:lnTo>
                    <a:lnTo>
                      <a:pt x="188" y="612"/>
                    </a:lnTo>
                    <a:lnTo>
                      <a:pt x="189" y="612"/>
                    </a:lnTo>
                    <a:lnTo>
                      <a:pt x="191" y="612"/>
                    </a:lnTo>
                    <a:lnTo>
                      <a:pt x="193" y="612"/>
                    </a:lnTo>
                    <a:lnTo>
                      <a:pt x="194" y="613"/>
                    </a:lnTo>
                    <a:lnTo>
                      <a:pt x="196" y="613"/>
                    </a:lnTo>
                    <a:lnTo>
                      <a:pt x="198" y="613"/>
                    </a:lnTo>
                    <a:lnTo>
                      <a:pt x="199" y="613"/>
                    </a:lnTo>
                    <a:lnTo>
                      <a:pt x="201" y="613"/>
                    </a:lnTo>
                    <a:lnTo>
                      <a:pt x="202" y="613"/>
                    </a:lnTo>
                    <a:lnTo>
                      <a:pt x="204" y="613"/>
                    </a:lnTo>
                    <a:lnTo>
                      <a:pt x="206" y="613"/>
                    </a:lnTo>
                    <a:lnTo>
                      <a:pt x="207" y="613"/>
                    </a:lnTo>
                    <a:lnTo>
                      <a:pt x="209" y="613"/>
                    </a:lnTo>
                    <a:lnTo>
                      <a:pt x="211" y="614"/>
                    </a:lnTo>
                    <a:lnTo>
                      <a:pt x="212" y="614"/>
                    </a:lnTo>
                    <a:lnTo>
                      <a:pt x="214" y="614"/>
                    </a:lnTo>
                    <a:lnTo>
                      <a:pt x="216" y="614"/>
                    </a:lnTo>
                    <a:lnTo>
                      <a:pt x="217" y="614"/>
                    </a:lnTo>
                    <a:lnTo>
                      <a:pt x="219" y="614"/>
                    </a:lnTo>
                    <a:lnTo>
                      <a:pt x="220" y="614"/>
                    </a:lnTo>
                    <a:lnTo>
                      <a:pt x="222" y="614"/>
                    </a:lnTo>
                    <a:lnTo>
                      <a:pt x="224" y="614"/>
                    </a:lnTo>
                    <a:lnTo>
                      <a:pt x="226" y="615"/>
                    </a:lnTo>
                    <a:lnTo>
                      <a:pt x="227" y="615"/>
                    </a:lnTo>
                    <a:lnTo>
                      <a:pt x="229" y="615"/>
                    </a:lnTo>
                    <a:lnTo>
                      <a:pt x="230" y="615"/>
                    </a:lnTo>
                    <a:lnTo>
                      <a:pt x="232" y="615"/>
                    </a:lnTo>
                    <a:lnTo>
                      <a:pt x="234" y="615"/>
                    </a:lnTo>
                    <a:lnTo>
                      <a:pt x="235" y="616"/>
                    </a:lnTo>
                    <a:lnTo>
                      <a:pt x="237" y="616"/>
                    </a:lnTo>
                    <a:lnTo>
                      <a:pt x="239" y="616"/>
                    </a:lnTo>
                    <a:lnTo>
                      <a:pt x="240" y="616"/>
                    </a:lnTo>
                    <a:lnTo>
                      <a:pt x="242" y="616"/>
                    </a:lnTo>
                    <a:lnTo>
                      <a:pt x="244" y="616"/>
                    </a:lnTo>
                    <a:lnTo>
                      <a:pt x="245" y="617"/>
                    </a:lnTo>
                    <a:lnTo>
                      <a:pt x="247" y="617"/>
                    </a:lnTo>
                    <a:lnTo>
                      <a:pt x="248" y="617"/>
                    </a:lnTo>
                    <a:lnTo>
                      <a:pt x="250" y="617"/>
                    </a:lnTo>
                    <a:lnTo>
                      <a:pt x="252" y="617"/>
                    </a:lnTo>
                    <a:lnTo>
                      <a:pt x="253" y="617"/>
                    </a:lnTo>
                    <a:lnTo>
                      <a:pt x="255" y="618"/>
                    </a:lnTo>
                    <a:lnTo>
                      <a:pt x="257" y="618"/>
                    </a:lnTo>
                    <a:lnTo>
                      <a:pt x="258" y="618"/>
                    </a:lnTo>
                    <a:lnTo>
                      <a:pt x="260" y="618"/>
                    </a:lnTo>
                    <a:lnTo>
                      <a:pt x="262" y="618"/>
                    </a:lnTo>
                    <a:lnTo>
                      <a:pt x="263" y="619"/>
                    </a:lnTo>
                    <a:lnTo>
                      <a:pt x="265" y="619"/>
                    </a:lnTo>
                    <a:lnTo>
                      <a:pt x="267" y="619"/>
                    </a:lnTo>
                    <a:lnTo>
                      <a:pt x="268" y="619"/>
                    </a:lnTo>
                    <a:lnTo>
                      <a:pt x="270" y="619"/>
                    </a:lnTo>
                    <a:lnTo>
                      <a:pt x="271" y="620"/>
                    </a:lnTo>
                    <a:lnTo>
                      <a:pt x="273" y="620"/>
                    </a:lnTo>
                    <a:lnTo>
                      <a:pt x="275" y="620"/>
                    </a:lnTo>
                    <a:lnTo>
                      <a:pt x="276" y="620"/>
                    </a:lnTo>
                    <a:lnTo>
                      <a:pt x="278" y="621"/>
                    </a:lnTo>
                    <a:lnTo>
                      <a:pt x="280" y="621"/>
                    </a:lnTo>
                    <a:lnTo>
                      <a:pt x="281" y="621"/>
                    </a:lnTo>
                    <a:lnTo>
                      <a:pt x="283" y="621"/>
                    </a:lnTo>
                    <a:lnTo>
                      <a:pt x="285" y="622"/>
                    </a:lnTo>
                    <a:lnTo>
                      <a:pt x="286" y="622"/>
                    </a:lnTo>
                    <a:lnTo>
                      <a:pt x="288" y="622"/>
                    </a:lnTo>
                    <a:lnTo>
                      <a:pt x="289" y="622"/>
                    </a:lnTo>
                    <a:lnTo>
                      <a:pt x="291" y="623"/>
                    </a:lnTo>
                    <a:lnTo>
                      <a:pt x="293" y="623"/>
                    </a:lnTo>
                    <a:lnTo>
                      <a:pt x="294" y="623"/>
                    </a:lnTo>
                    <a:lnTo>
                      <a:pt x="296" y="624"/>
                    </a:lnTo>
                    <a:lnTo>
                      <a:pt x="298" y="624"/>
                    </a:lnTo>
                    <a:lnTo>
                      <a:pt x="299" y="624"/>
                    </a:lnTo>
                    <a:lnTo>
                      <a:pt x="301" y="624"/>
                    </a:lnTo>
                    <a:lnTo>
                      <a:pt x="303" y="625"/>
                    </a:lnTo>
                    <a:lnTo>
                      <a:pt x="304" y="625"/>
                    </a:lnTo>
                    <a:lnTo>
                      <a:pt x="306" y="625"/>
                    </a:lnTo>
                    <a:lnTo>
                      <a:pt x="308" y="626"/>
                    </a:lnTo>
                    <a:lnTo>
                      <a:pt x="309" y="626"/>
                    </a:lnTo>
                    <a:lnTo>
                      <a:pt x="311" y="626"/>
                    </a:lnTo>
                    <a:lnTo>
                      <a:pt x="312" y="627"/>
                    </a:lnTo>
                    <a:lnTo>
                      <a:pt x="314" y="627"/>
                    </a:lnTo>
                    <a:lnTo>
                      <a:pt x="316" y="628"/>
                    </a:lnTo>
                    <a:lnTo>
                      <a:pt x="317" y="628"/>
                    </a:lnTo>
                    <a:lnTo>
                      <a:pt x="319" y="628"/>
                    </a:lnTo>
                    <a:lnTo>
                      <a:pt x="321" y="629"/>
                    </a:lnTo>
                    <a:lnTo>
                      <a:pt x="322" y="629"/>
                    </a:lnTo>
                    <a:lnTo>
                      <a:pt x="324" y="629"/>
                    </a:lnTo>
                    <a:lnTo>
                      <a:pt x="326" y="630"/>
                    </a:lnTo>
                    <a:lnTo>
                      <a:pt x="327" y="630"/>
                    </a:lnTo>
                    <a:lnTo>
                      <a:pt x="329" y="631"/>
                    </a:lnTo>
                    <a:lnTo>
                      <a:pt x="330" y="631"/>
                    </a:lnTo>
                    <a:lnTo>
                      <a:pt x="332" y="632"/>
                    </a:lnTo>
                    <a:lnTo>
                      <a:pt x="334" y="632"/>
                    </a:lnTo>
                    <a:lnTo>
                      <a:pt x="335" y="633"/>
                    </a:lnTo>
                    <a:lnTo>
                      <a:pt x="337" y="633"/>
                    </a:lnTo>
                    <a:lnTo>
                      <a:pt x="339" y="633"/>
                    </a:lnTo>
                    <a:lnTo>
                      <a:pt x="340" y="634"/>
                    </a:lnTo>
                    <a:lnTo>
                      <a:pt x="342" y="635"/>
                    </a:lnTo>
                    <a:lnTo>
                      <a:pt x="344" y="635"/>
                    </a:lnTo>
                    <a:lnTo>
                      <a:pt x="345" y="636"/>
                    </a:lnTo>
                    <a:lnTo>
                      <a:pt x="347" y="636"/>
                    </a:lnTo>
                    <a:lnTo>
                      <a:pt x="349" y="637"/>
                    </a:lnTo>
                    <a:lnTo>
                      <a:pt x="350" y="637"/>
                    </a:lnTo>
                    <a:lnTo>
                      <a:pt x="352" y="638"/>
                    </a:lnTo>
                    <a:lnTo>
                      <a:pt x="353" y="638"/>
                    </a:lnTo>
                    <a:lnTo>
                      <a:pt x="355" y="639"/>
                    </a:lnTo>
                    <a:lnTo>
                      <a:pt x="357" y="640"/>
                    </a:lnTo>
                    <a:lnTo>
                      <a:pt x="358" y="640"/>
                    </a:lnTo>
                    <a:lnTo>
                      <a:pt x="360" y="641"/>
                    </a:lnTo>
                    <a:lnTo>
                      <a:pt x="362" y="641"/>
                    </a:lnTo>
                    <a:lnTo>
                      <a:pt x="363" y="642"/>
                    </a:lnTo>
                    <a:lnTo>
                      <a:pt x="365" y="643"/>
                    </a:lnTo>
                    <a:lnTo>
                      <a:pt x="367" y="643"/>
                    </a:lnTo>
                    <a:lnTo>
                      <a:pt x="368" y="644"/>
                    </a:lnTo>
                    <a:lnTo>
                      <a:pt x="370" y="645"/>
                    </a:lnTo>
                    <a:lnTo>
                      <a:pt x="371" y="645"/>
                    </a:lnTo>
                    <a:lnTo>
                      <a:pt x="373" y="646"/>
                    </a:lnTo>
                    <a:lnTo>
                      <a:pt x="375" y="647"/>
                    </a:lnTo>
                    <a:lnTo>
                      <a:pt x="377" y="648"/>
                    </a:lnTo>
                    <a:lnTo>
                      <a:pt x="378" y="648"/>
                    </a:lnTo>
                    <a:lnTo>
                      <a:pt x="380" y="649"/>
                    </a:lnTo>
                    <a:lnTo>
                      <a:pt x="381" y="650"/>
                    </a:lnTo>
                    <a:lnTo>
                      <a:pt x="383" y="651"/>
                    </a:lnTo>
                    <a:lnTo>
                      <a:pt x="385" y="652"/>
                    </a:lnTo>
                    <a:lnTo>
                      <a:pt x="386" y="652"/>
                    </a:lnTo>
                    <a:lnTo>
                      <a:pt x="388" y="653"/>
                    </a:lnTo>
                    <a:lnTo>
                      <a:pt x="390" y="654"/>
                    </a:lnTo>
                    <a:lnTo>
                      <a:pt x="391" y="655"/>
                    </a:lnTo>
                    <a:lnTo>
                      <a:pt x="393" y="656"/>
                    </a:lnTo>
                    <a:lnTo>
                      <a:pt x="395" y="657"/>
                    </a:lnTo>
                    <a:lnTo>
                      <a:pt x="396" y="658"/>
                    </a:lnTo>
                    <a:lnTo>
                      <a:pt x="398" y="659"/>
                    </a:lnTo>
                    <a:lnTo>
                      <a:pt x="399" y="660"/>
                    </a:lnTo>
                    <a:lnTo>
                      <a:pt x="401" y="661"/>
                    </a:lnTo>
                    <a:lnTo>
                      <a:pt x="403" y="662"/>
                    </a:lnTo>
                    <a:lnTo>
                      <a:pt x="404" y="663"/>
                    </a:lnTo>
                    <a:lnTo>
                      <a:pt x="406" y="664"/>
                    </a:lnTo>
                    <a:lnTo>
                      <a:pt x="408" y="665"/>
                    </a:lnTo>
                    <a:lnTo>
                      <a:pt x="409" y="666"/>
                    </a:lnTo>
                    <a:lnTo>
                      <a:pt x="411" y="667"/>
                    </a:lnTo>
                    <a:lnTo>
                      <a:pt x="413" y="668"/>
                    </a:lnTo>
                    <a:lnTo>
                      <a:pt x="414" y="669"/>
                    </a:lnTo>
                    <a:lnTo>
                      <a:pt x="416" y="671"/>
                    </a:lnTo>
                    <a:lnTo>
                      <a:pt x="418" y="672"/>
                    </a:lnTo>
                    <a:lnTo>
                      <a:pt x="419" y="673"/>
                    </a:lnTo>
                    <a:lnTo>
                      <a:pt x="421" y="674"/>
                    </a:lnTo>
                    <a:lnTo>
                      <a:pt x="422" y="676"/>
                    </a:lnTo>
                    <a:lnTo>
                      <a:pt x="424" y="677"/>
                    </a:lnTo>
                    <a:lnTo>
                      <a:pt x="426" y="678"/>
                    </a:lnTo>
                    <a:lnTo>
                      <a:pt x="427" y="680"/>
                    </a:lnTo>
                    <a:lnTo>
                      <a:pt x="429" y="681"/>
                    </a:lnTo>
                    <a:lnTo>
                      <a:pt x="431" y="682"/>
                    </a:lnTo>
                    <a:lnTo>
                      <a:pt x="432" y="684"/>
                    </a:lnTo>
                    <a:lnTo>
                      <a:pt x="434" y="685"/>
                    </a:lnTo>
                    <a:lnTo>
                      <a:pt x="436" y="687"/>
                    </a:lnTo>
                    <a:lnTo>
                      <a:pt x="437" y="688"/>
                    </a:lnTo>
                    <a:lnTo>
                      <a:pt x="439" y="690"/>
                    </a:lnTo>
                    <a:lnTo>
                      <a:pt x="440" y="691"/>
                    </a:lnTo>
                    <a:lnTo>
                      <a:pt x="442" y="693"/>
                    </a:lnTo>
                    <a:lnTo>
                      <a:pt x="444" y="695"/>
                    </a:lnTo>
                    <a:lnTo>
                      <a:pt x="445" y="696"/>
                    </a:lnTo>
                    <a:lnTo>
                      <a:pt x="447" y="698"/>
                    </a:lnTo>
                    <a:lnTo>
                      <a:pt x="449" y="700"/>
                    </a:lnTo>
                    <a:lnTo>
                      <a:pt x="450" y="701"/>
                    </a:lnTo>
                    <a:lnTo>
                      <a:pt x="452" y="703"/>
                    </a:lnTo>
                    <a:lnTo>
                      <a:pt x="454" y="705"/>
                    </a:lnTo>
                    <a:lnTo>
                      <a:pt x="455" y="707"/>
                    </a:lnTo>
                    <a:lnTo>
                      <a:pt x="457" y="709"/>
                    </a:lnTo>
                    <a:lnTo>
                      <a:pt x="459" y="711"/>
                    </a:lnTo>
                    <a:lnTo>
                      <a:pt x="460" y="713"/>
                    </a:lnTo>
                    <a:lnTo>
                      <a:pt x="462" y="715"/>
                    </a:lnTo>
                    <a:lnTo>
                      <a:pt x="463" y="717"/>
                    </a:lnTo>
                    <a:lnTo>
                      <a:pt x="465" y="719"/>
                    </a:lnTo>
                    <a:lnTo>
                      <a:pt x="467" y="721"/>
                    </a:lnTo>
                    <a:lnTo>
                      <a:pt x="468" y="723"/>
                    </a:lnTo>
                    <a:lnTo>
                      <a:pt x="470" y="725"/>
                    </a:lnTo>
                    <a:lnTo>
                      <a:pt x="472" y="728"/>
                    </a:lnTo>
                    <a:lnTo>
                      <a:pt x="473" y="730"/>
                    </a:lnTo>
                    <a:lnTo>
                      <a:pt x="475" y="732"/>
                    </a:lnTo>
                    <a:lnTo>
                      <a:pt x="477" y="735"/>
                    </a:lnTo>
                    <a:lnTo>
                      <a:pt x="478" y="737"/>
                    </a:lnTo>
                    <a:lnTo>
                      <a:pt x="480" y="740"/>
                    </a:lnTo>
                    <a:lnTo>
                      <a:pt x="481" y="742"/>
                    </a:lnTo>
                    <a:lnTo>
                      <a:pt x="483" y="745"/>
                    </a:lnTo>
                    <a:lnTo>
                      <a:pt x="485" y="747"/>
                    </a:lnTo>
                    <a:lnTo>
                      <a:pt x="486" y="750"/>
                    </a:lnTo>
                    <a:lnTo>
                      <a:pt x="488" y="753"/>
                    </a:lnTo>
                    <a:lnTo>
                      <a:pt x="490" y="755"/>
                    </a:lnTo>
                    <a:lnTo>
                      <a:pt x="491" y="758"/>
                    </a:lnTo>
                    <a:lnTo>
                      <a:pt x="493" y="761"/>
                    </a:lnTo>
                    <a:lnTo>
                      <a:pt x="495" y="764"/>
                    </a:lnTo>
                    <a:lnTo>
                      <a:pt x="496" y="767"/>
                    </a:lnTo>
                    <a:lnTo>
                      <a:pt x="498" y="770"/>
                    </a:lnTo>
                    <a:lnTo>
                      <a:pt x="500" y="773"/>
                    </a:lnTo>
                    <a:lnTo>
                      <a:pt x="501" y="776"/>
                    </a:lnTo>
                    <a:lnTo>
                      <a:pt x="503" y="780"/>
                    </a:lnTo>
                    <a:lnTo>
                      <a:pt x="505" y="783"/>
                    </a:lnTo>
                    <a:lnTo>
                      <a:pt x="506" y="786"/>
                    </a:lnTo>
                    <a:lnTo>
                      <a:pt x="508" y="790"/>
                    </a:lnTo>
                    <a:lnTo>
                      <a:pt x="509" y="793"/>
                    </a:lnTo>
                    <a:lnTo>
                      <a:pt x="511" y="797"/>
                    </a:lnTo>
                    <a:lnTo>
                      <a:pt x="513" y="800"/>
                    </a:lnTo>
                    <a:lnTo>
                      <a:pt x="514" y="804"/>
                    </a:lnTo>
                    <a:lnTo>
                      <a:pt x="516" y="808"/>
                    </a:lnTo>
                    <a:lnTo>
                      <a:pt x="518" y="812"/>
                    </a:lnTo>
                    <a:lnTo>
                      <a:pt x="519" y="815"/>
                    </a:lnTo>
                    <a:lnTo>
                      <a:pt x="521" y="819"/>
                    </a:lnTo>
                    <a:lnTo>
                      <a:pt x="523" y="823"/>
                    </a:lnTo>
                    <a:lnTo>
                      <a:pt x="524" y="828"/>
                    </a:lnTo>
                    <a:lnTo>
                      <a:pt x="526" y="832"/>
                    </a:lnTo>
                    <a:lnTo>
                      <a:pt x="527" y="836"/>
                    </a:lnTo>
                    <a:lnTo>
                      <a:pt x="529" y="840"/>
                    </a:lnTo>
                    <a:lnTo>
                      <a:pt x="531" y="845"/>
                    </a:lnTo>
                    <a:lnTo>
                      <a:pt x="532" y="849"/>
                    </a:lnTo>
                    <a:lnTo>
                      <a:pt x="534" y="854"/>
                    </a:lnTo>
                    <a:lnTo>
                      <a:pt x="536" y="859"/>
                    </a:lnTo>
                    <a:lnTo>
                      <a:pt x="537" y="863"/>
                    </a:lnTo>
                    <a:lnTo>
                      <a:pt x="539" y="869"/>
                    </a:lnTo>
                    <a:lnTo>
                      <a:pt x="541" y="873"/>
                    </a:lnTo>
                    <a:lnTo>
                      <a:pt x="542" y="878"/>
                    </a:lnTo>
                    <a:lnTo>
                      <a:pt x="544" y="884"/>
                    </a:lnTo>
                    <a:lnTo>
                      <a:pt x="546" y="889"/>
                    </a:lnTo>
                    <a:lnTo>
                      <a:pt x="547" y="894"/>
                    </a:lnTo>
                    <a:lnTo>
                      <a:pt x="549" y="900"/>
                    </a:lnTo>
                    <a:lnTo>
                      <a:pt x="550" y="905"/>
                    </a:lnTo>
                    <a:lnTo>
                      <a:pt x="552" y="911"/>
                    </a:lnTo>
                    <a:lnTo>
                      <a:pt x="554" y="917"/>
                    </a:lnTo>
                    <a:lnTo>
                      <a:pt x="555" y="923"/>
                    </a:lnTo>
                    <a:lnTo>
                      <a:pt x="557" y="929"/>
                    </a:lnTo>
                    <a:lnTo>
                      <a:pt x="559" y="935"/>
                    </a:lnTo>
                    <a:lnTo>
                      <a:pt x="560" y="941"/>
                    </a:lnTo>
                    <a:lnTo>
                      <a:pt x="562" y="948"/>
                    </a:lnTo>
                    <a:lnTo>
                      <a:pt x="564" y="954"/>
                    </a:lnTo>
                    <a:lnTo>
                      <a:pt x="565" y="961"/>
                    </a:lnTo>
                    <a:lnTo>
                      <a:pt x="567" y="968"/>
                    </a:lnTo>
                    <a:lnTo>
                      <a:pt x="568" y="974"/>
                    </a:lnTo>
                    <a:lnTo>
                      <a:pt x="570" y="981"/>
                    </a:lnTo>
                    <a:lnTo>
                      <a:pt x="572" y="989"/>
                    </a:lnTo>
                    <a:lnTo>
                      <a:pt x="573" y="996"/>
                    </a:lnTo>
                    <a:lnTo>
                      <a:pt x="575" y="1003"/>
                    </a:lnTo>
                    <a:lnTo>
                      <a:pt x="577" y="1011"/>
                    </a:lnTo>
                    <a:lnTo>
                      <a:pt x="578" y="1018"/>
                    </a:lnTo>
                    <a:lnTo>
                      <a:pt x="580" y="1025"/>
                    </a:lnTo>
                    <a:lnTo>
                      <a:pt x="582" y="1032"/>
                    </a:lnTo>
                    <a:lnTo>
                      <a:pt x="583" y="1039"/>
                    </a:lnTo>
                    <a:lnTo>
                      <a:pt x="585" y="1046"/>
                    </a:lnTo>
                    <a:lnTo>
                      <a:pt x="587" y="1053"/>
                    </a:lnTo>
                    <a:lnTo>
                      <a:pt x="588" y="1060"/>
                    </a:lnTo>
                    <a:lnTo>
                      <a:pt x="590" y="1066"/>
                    </a:lnTo>
                    <a:lnTo>
                      <a:pt x="591" y="1073"/>
                    </a:lnTo>
                    <a:lnTo>
                      <a:pt x="593" y="1079"/>
                    </a:lnTo>
                    <a:lnTo>
                      <a:pt x="595" y="1085"/>
                    </a:lnTo>
                    <a:lnTo>
                      <a:pt x="596" y="1091"/>
                    </a:lnTo>
                    <a:lnTo>
                      <a:pt x="598" y="1097"/>
                    </a:lnTo>
                    <a:lnTo>
                      <a:pt x="600" y="1103"/>
                    </a:lnTo>
                    <a:lnTo>
                      <a:pt x="601" y="1108"/>
                    </a:lnTo>
                    <a:lnTo>
                      <a:pt x="603" y="1114"/>
                    </a:lnTo>
                    <a:lnTo>
                      <a:pt x="605" y="1119"/>
                    </a:lnTo>
                    <a:lnTo>
                      <a:pt x="606" y="1125"/>
                    </a:lnTo>
                    <a:lnTo>
                      <a:pt x="608" y="1130"/>
                    </a:lnTo>
                    <a:lnTo>
                      <a:pt x="609" y="1135"/>
                    </a:lnTo>
                    <a:lnTo>
                      <a:pt x="611" y="1140"/>
                    </a:lnTo>
                    <a:lnTo>
                      <a:pt x="613" y="1144"/>
                    </a:lnTo>
                    <a:lnTo>
                      <a:pt x="614" y="1149"/>
                    </a:lnTo>
                    <a:lnTo>
                      <a:pt x="616" y="1153"/>
                    </a:lnTo>
                    <a:lnTo>
                      <a:pt x="618" y="1158"/>
                    </a:lnTo>
                    <a:lnTo>
                      <a:pt x="619" y="1162"/>
                    </a:lnTo>
                    <a:lnTo>
                      <a:pt x="621" y="1166"/>
                    </a:lnTo>
                    <a:lnTo>
                      <a:pt x="623" y="1169"/>
                    </a:lnTo>
                    <a:lnTo>
                      <a:pt x="624" y="1173"/>
                    </a:lnTo>
                    <a:lnTo>
                      <a:pt x="626" y="1177"/>
                    </a:lnTo>
                    <a:lnTo>
                      <a:pt x="628" y="1180"/>
                    </a:lnTo>
                    <a:lnTo>
                      <a:pt x="629" y="1183"/>
                    </a:lnTo>
                    <a:lnTo>
                      <a:pt x="631" y="1186"/>
                    </a:lnTo>
                    <a:lnTo>
                      <a:pt x="632" y="1189"/>
                    </a:lnTo>
                    <a:lnTo>
                      <a:pt x="634" y="1192"/>
                    </a:lnTo>
                    <a:lnTo>
                      <a:pt x="636" y="1195"/>
                    </a:lnTo>
                    <a:lnTo>
                      <a:pt x="637" y="1197"/>
                    </a:lnTo>
                    <a:lnTo>
                      <a:pt x="639" y="1200"/>
                    </a:lnTo>
                    <a:lnTo>
                      <a:pt x="641" y="1202"/>
                    </a:lnTo>
                    <a:lnTo>
                      <a:pt x="642" y="1204"/>
                    </a:lnTo>
                    <a:lnTo>
                      <a:pt x="644" y="1206"/>
                    </a:lnTo>
                    <a:lnTo>
                      <a:pt x="646" y="1207"/>
                    </a:lnTo>
                    <a:lnTo>
                      <a:pt x="647" y="1209"/>
                    </a:lnTo>
                    <a:lnTo>
                      <a:pt x="649" y="1210"/>
                    </a:lnTo>
                    <a:lnTo>
                      <a:pt x="650" y="1211"/>
                    </a:lnTo>
                    <a:lnTo>
                      <a:pt x="652" y="1212"/>
                    </a:lnTo>
                    <a:lnTo>
                      <a:pt x="654" y="1213"/>
                    </a:lnTo>
                    <a:lnTo>
                      <a:pt x="656" y="1214"/>
                    </a:lnTo>
                    <a:lnTo>
                      <a:pt x="657" y="1215"/>
                    </a:lnTo>
                    <a:lnTo>
                      <a:pt x="659" y="1215"/>
                    </a:lnTo>
                    <a:lnTo>
                      <a:pt x="660" y="1216"/>
                    </a:lnTo>
                    <a:lnTo>
                      <a:pt x="662" y="1216"/>
                    </a:lnTo>
                    <a:lnTo>
                      <a:pt x="664" y="1216"/>
                    </a:lnTo>
                    <a:lnTo>
                      <a:pt x="665" y="1215"/>
                    </a:lnTo>
                    <a:lnTo>
                      <a:pt x="667" y="1215"/>
                    </a:lnTo>
                    <a:lnTo>
                      <a:pt x="669" y="1214"/>
                    </a:lnTo>
                    <a:lnTo>
                      <a:pt x="670" y="1214"/>
                    </a:lnTo>
                    <a:lnTo>
                      <a:pt x="672" y="1213"/>
                    </a:lnTo>
                    <a:lnTo>
                      <a:pt x="674" y="1212"/>
                    </a:lnTo>
                    <a:lnTo>
                      <a:pt x="675" y="1211"/>
                    </a:lnTo>
                    <a:lnTo>
                      <a:pt x="677" y="1209"/>
                    </a:lnTo>
                    <a:lnTo>
                      <a:pt x="678" y="1208"/>
                    </a:lnTo>
                    <a:lnTo>
                      <a:pt x="680" y="1206"/>
                    </a:lnTo>
                    <a:lnTo>
                      <a:pt x="682" y="1204"/>
                    </a:lnTo>
                    <a:lnTo>
                      <a:pt x="683" y="1202"/>
                    </a:lnTo>
                    <a:lnTo>
                      <a:pt x="685" y="1200"/>
                    </a:lnTo>
                    <a:lnTo>
                      <a:pt x="687" y="1198"/>
                    </a:lnTo>
                    <a:lnTo>
                      <a:pt x="688" y="1196"/>
                    </a:lnTo>
                    <a:lnTo>
                      <a:pt x="690" y="1193"/>
                    </a:lnTo>
                    <a:lnTo>
                      <a:pt x="692" y="1190"/>
                    </a:lnTo>
                    <a:lnTo>
                      <a:pt x="693" y="1187"/>
                    </a:lnTo>
                    <a:lnTo>
                      <a:pt x="695" y="1184"/>
                    </a:lnTo>
                    <a:lnTo>
                      <a:pt x="697" y="1181"/>
                    </a:lnTo>
                    <a:lnTo>
                      <a:pt x="698" y="1178"/>
                    </a:lnTo>
                    <a:lnTo>
                      <a:pt x="700" y="1174"/>
                    </a:lnTo>
                    <a:lnTo>
                      <a:pt x="701" y="1171"/>
                    </a:lnTo>
                    <a:lnTo>
                      <a:pt x="703" y="1167"/>
                    </a:lnTo>
                    <a:lnTo>
                      <a:pt x="705" y="1163"/>
                    </a:lnTo>
                    <a:lnTo>
                      <a:pt x="706" y="1159"/>
                    </a:lnTo>
                    <a:lnTo>
                      <a:pt x="708" y="1155"/>
                    </a:lnTo>
                    <a:lnTo>
                      <a:pt x="710" y="1150"/>
                    </a:lnTo>
                    <a:lnTo>
                      <a:pt x="711" y="1146"/>
                    </a:lnTo>
                    <a:lnTo>
                      <a:pt x="713" y="1141"/>
                    </a:lnTo>
                    <a:lnTo>
                      <a:pt x="715" y="1136"/>
                    </a:lnTo>
                    <a:lnTo>
                      <a:pt x="716" y="1131"/>
                    </a:lnTo>
                    <a:lnTo>
                      <a:pt x="718" y="1126"/>
                    </a:lnTo>
                    <a:lnTo>
                      <a:pt x="719" y="1121"/>
                    </a:lnTo>
                    <a:lnTo>
                      <a:pt x="721" y="1116"/>
                    </a:lnTo>
                    <a:lnTo>
                      <a:pt x="723" y="1110"/>
                    </a:lnTo>
                    <a:lnTo>
                      <a:pt x="724" y="1105"/>
                    </a:lnTo>
                    <a:lnTo>
                      <a:pt x="726" y="1099"/>
                    </a:lnTo>
                    <a:lnTo>
                      <a:pt x="728" y="1093"/>
                    </a:lnTo>
                    <a:lnTo>
                      <a:pt x="729" y="1087"/>
                    </a:lnTo>
                    <a:lnTo>
                      <a:pt x="731" y="1081"/>
                    </a:lnTo>
                    <a:lnTo>
                      <a:pt x="733" y="1075"/>
                    </a:lnTo>
                    <a:lnTo>
                      <a:pt x="734" y="1068"/>
                    </a:lnTo>
                    <a:lnTo>
                      <a:pt x="736" y="1062"/>
                    </a:lnTo>
                    <a:lnTo>
                      <a:pt x="738" y="1055"/>
                    </a:lnTo>
                    <a:lnTo>
                      <a:pt x="739" y="1048"/>
                    </a:lnTo>
                    <a:lnTo>
                      <a:pt x="741" y="1042"/>
                    </a:lnTo>
                    <a:lnTo>
                      <a:pt x="742" y="1035"/>
                    </a:lnTo>
                    <a:lnTo>
                      <a:pt x="744" y="1028"/>
                    </a:lnTo>
                    <a:lnTo>
                      <a:pt x="746" y="1020"/>
                    </a:lnTo>
                    <a:lnTo>
                      <a:pt x="747" y="1013"/>
                    </a:lnTo>
                    <a:lnTo>
                      <a:pt x="749" y="1006"/>
                    </a:lnTo>
                    <a:lnTo>
                      <a:pt x="751" y="998"/>
                    </a:lnTo>
                    <a:lnTo>
                      <a:pt x="752" y="991"/>
                    </a:lnTo>
                    <a:lnTo>
                      <a:pt x="754" y="983"/>
                    </a:lnTo>
                    <a:lnTo>
                      <a:pt x="756" y="975"/>
                    </a:lnTo>
                    <a:lnTo>
                      <a:pt x="757" y="967"/>
                    </a:lnTo>
                    <a:lnTo>
                      <a:pt x="759" y="959"/>
                    </a:lnTo>
                    <a:lnTo>
                      <a:pt x="760" y="951"/>
                    </a:lnTo>
                    <a:lnTo>
                      <a:pt x="762" y="943"/>
                    </a:lnTo>
                    <a:lnTo>
                      <a:pt x="764" y="935"/>
                    </a:lnTo>
                    <a:lnTo>
                      <a:pt x="766" y="926"/>
                    </a:lnTo>
                    <a:lnTo>
                      <a:pt x="767" y="918"/>
                    </a:lnTo>
                    <a:lnTo>
                      <a:pt x="769" y="909"/>
                    </a:lnTo>
                    <a:lnTo>
                      <a:pt x="770" y="901"/>
                    </a:lnTo>
                    <a:lnTo>
                      <a:pt x="772" y="892"/>
                    </a:lnTo>
                    <a:lnTo>
                      <a:pt x="774" y="883"/>
                    </a:lnTo>
                    <a:lnTo>
                      <a:pt x="775" y="874"/>
                    </a:lnTo>
                    <a:lnTo>
                      <a:pt x="777" y="865"/>
                    </a:lnTo>
                    <a:lnTo>
                      <a:pt x="779" y="857"/>
                    </a:lnTo>
                    <a:lnTo>
                      <a:pt x="780" y="848"/>
                    </a:lnTo>
                    <a:lnTo>
                      <a:pt x="782" y="838"/>
                    </a:lnTo>
                    <a:lnTo>
                      <a:pt x="784" y="829"/>
                    </a:lnTo>
                    <a:lnTo>
                      <a:pt x="785" y="820"/>
                    </a:lnTo>
                    <a:lnTo>
                      <a:pt x="787" y="811"/>
                    </a:lnTo>
                    <a:lnTo>
                      <a:pt x="788" y="801"/>
                    </a:lnTo>
                    <a:lnTo>
                      <a:pt x="790" y="792"/>
                    </a:lnTo>
                    <a:lnTo>
                      <a:pt x="792" y="783"/>
                    </a:lnTo>
                    <a:lnTo>
                      <a:pt x="793" y="773"/>
                    </a:lnTo>
                    <a:lnTo>
                      <a:pt x="795" y="764"/>
                    </a:lnTo>
                    <a:lnTo>
                      <a:pt x="797" y="754"/>
                    </a:lnTo>
                    <a:lnTo>
                      <a:pt x="798" y="745"/>
                    </a:lnTo>
                    <a:lnTo>
                      <a:pt x="800" y="735"/>
                    </a:lnTo>
                    <a:lnTo>
                      <a:pt x="802" y="725"/>
                    </a:lnTo>
                    <a:lnTo>
                      <a:pt x="803" y="716"/>
                    </a:lnTo>
                    <a:lnTo>
                      <a:pt x="805" y="706"/>
                    </a:lnTo>
                    <a:lnTo>
                      <a:pt x="807" y="696"/>
                    </a:lnTo>
                    <a:lnTo>
                      <a:pt x="808" y="686"/>
                    </a:lnTo>
                    <a:lnTo>
                      <a:pt x="810" y="677"/>
                    </a:lnTo>
                    <a:lnTo>
                      <a:pt x="811" y="667"/>
                    </a:lnTo>
                    <a:lnTo>
                      <a:pt x="813" y="657"/>
                    </a:lnTo>
                    <a:lnTo>
                      <a:pt x="815" y="647"/>
                    </a:lnTo>
                    <a:lnTo>
                      <a:pt x="816" y="637"/>
                    </a:lnTo>
                    <a:lnTo>
                      <a:pt x="818" y="627"/>
                    </a:lnTo>
                    <a:lnTo>
                      <a:pt x="820" y="618"/>
                    </a:lnTo>
                    <a:lnTo>
                      <a:pt x="821" y="608"/>
                    </a:lnTo>
                    <a:lnTo>
                      <a:pt x="823" y="598"/>
                    </a:lnTo>
                    <a:lnTo>
                      <a:pt x="825" y="588"/>
                    </a:lnTo>
                    <a:lnTo>
                      <a:pt x="826" y="578"/>
                    </a:lnTo>
                    <a:lnTo>
                      <a:pt x="828" y="568"/>
                    </a:lnTo>
                    <a:lnTo>
                      <a:pt x="829" y="559"/>
                    </a:lnTo>
                    <a:lnTo>
                      <a:pt x="831" y="549"/>
                    </a:lnTo>
                    <a:lnTo>
                      <a:pt x="833" y="539"/>
                    </a:lnTo>
                    <a:lnTo>
                      <a:pt x="834" y="529"/>
                    </a:lnTo>
                    <a:lnTo>
                      <a:pt x="836" y="519"/>
                    </a:lnTo>
                    <a:lnTo>
                      <a:pt x="838" y="509"/>
                    </a:lnTo>
                    <a:lnTo>
                      <a:pt x="839" y="500"/>
                    </a:lnTo>
                    <a:lnTo>
                      <a:pt x="841" y="490"/>
                    </a:lnTo>
                    <a:lnTo>
                      <a:pt x="843" y="481"/>
                    </a:lnTo>
                    <a:lnTo>
                      <a:pt x="844" y="471"/>
                    </a:lnTo>
                    <a:lnTo>
                      <a:pt x="846" y="461"/>
                    </a:lnTo>
                    <a:lnTo>
                      <a:pt x="848" y="452"/>
                    </a:lnTo>
                    <a:lnTo>
                      <a:pt x="849" y="442"/>
                    </a:lnTo>
                    <a:lnTo>
                      <a:pt x="851" y="433"/>
                    </a:lnTo>
                    <a:lnTo>
                      <a:pt x="852" y="423"/>
                    </a:lnTo>
                    <a:lnTo>
                      <a:pt x="854" y="414"/>
                    </a:lnTo>
                    <a:lnTo>
                      <a:pt x="856" y="405"/>
                    </a:lnTo>
                    <a:lnTo>
                      <a:pt x="857" y="395"/>
                    </a:lnTo>
                    <a:lnTo>
                      <a:pt x="859" y="386"/>
                    </a:lnTo>
                    <a:lnTo>
                      <a:pt x="861" y="377"/>
                    </a:lnTo>
                    <a:lnTo>
                      <a:pt x="862" y="368"/>
                    </a:lnTo>
                    <a:lnTo>
                      <a:pt x="864" y="359"/>
                    </a:lnTo>
                    <a:lnTo>
                      <a:pt x="866" y="350"/>
                    </a:lnTo>
                    <a:lnTo>
                      <a:pt x="867" y="341"/>
                    </a:lnTo>
                    <a:lnTo>
                      <a:pt x="869" y="332"/>
                    </a:lnTo>
                    <a:lnTo>
                      <a:pt x="870" y="323"/>
                    </a:lnTo>
                    <a:lnTo>
                      <a:pt x="872" y="315"/>
                    </a:lnTo>
                    <a:lnTo>
                      <a:pt x="874" y="306"/>
                    </a:lnTo>
                    <a:lnTo>
                      <a:pt x="876" y="298"/>
                    </a:lnTo>
                    <a:lnTo>
                      <a:pt x="877" y="289"/>
                    </a:lnTo>
                    <a:lnTo>
                      <a:pt x="879" y="281"/>
                    </a:lnTo>
                    <a:lnTo>
                      <a:pt x="880" y="273"/>
                    </a:lnTo>
                    <a:lnTo>
                      <a:pt x="882" y="264"/>
                    </a:lnTo>
                    <a:lnTo>
                      <a:pt x="884" y="256"/>
                    </a:lnTo>
                    <a:lnTo>
                      <a:pt x="885" y="248"/>
                    </a:lnTo>
                    <a:lnTo>
                      <a:pt x="887" y="240"/>
                    </a:lnTo>
                    <a:lnTo>
                      <a:pt x="889" y="233"/>
                    </a:lnTo>
                    <a:lnTo>
                      <a:pt x="890" y="225"/>
                    </a:lnTo>
                    <a:lnTo>
                      <a:pt x="892" y="217"/>
                    </a:lnTo>
                    <a:lnTo>
                      <a:pt x="894" y="210"/>
                    </a:lnTo>
                    <a:lnTo>
                      <a:pt x="895" y="202"/>
                    </a:lnTo>
                    <a:lnTo>
                      <a:pt x="897" y="195"/>
                    </a:lnTo>
                    <a:lnTo>
                      <a:pt x="898" y="188"/>
                    </a:lnTo>
                    <a:lnTo>
                      <a:pt x="900" y="181"/>
                    </a:lnTo>
                    <a:lnTo>
                      <a:pt x="902" y="174"/>
                    </a:lnTo>
                    <a:lnTo>
                      <a:pt x="903" y="167"/>
                    </a:lnTo>
                    <a:lnTo>
                      <a:pt x="905" y="160"/>
                    </a:lnTo>
                    <a:lnTo>
                      <a:pt x="907" y="154"/>
                    </a:lnTo>
                    <a:lnTo>
                      <a:pt x="908" y="147"/>
                    </a:lnTo>
                    <a:lnTo>
                      <a:pt x="910" y="141"/>
                    </a:lnTo>
                    <a:lnTo>
                      <a:pt x="911" y="135"/>
                    </a:lnTo>
                    <a:lnTo>
                      <a:pt x="913" y="128"/>
                    </a:lnTo>
                    <a:lnTo>
                      <a:pt x="915" y="122"/>
                    </a:lnTo>
                    <a:lnTo>
                      <a:pt x="917" y="117"/>
                    </a:lnTo>
                    <a:lnTo>
                      <a:pt x="918" y="111"/>
                    </a:lnTo>
                    <a:lnTo>
                      <a:pt x="920" y="105"/>
                    </a:lnTo>
                    <a:lnTo>
                      <a:pt x="921" y="100"/>
                    </a:lnTo>
                    <a:lnTo>
                      <a:pt x="923" y="94"/>
                    </a:lnTo>
                    <a:lnTo>
                      <a:pt x="925" y="89"/>
                    </a:lnTo>
                    <a:lnTo>
                      <a:pt x="926" y="84"/>
                    </a:lnTo>
                    <a:lnTo>
                      <a:pt x="928" y="79"/>
                    </a:lnTo>
                    <a:lnTo>
                      <a:pt x="930" y="74"/>
                    </a:lnTo>
                    <a:lnTo>
                      <a:pt x="931" y="70"/>
                    </a:lnTo>
                    <a:lnTo>
                      <a:pt x="933" y="65"/>
                    </a:lnTo>
                    <a:lnTo>
                      <a:pt x="935" y="61"/>
                    </a:lnTo>
                    <a:lnTo>
                      <a:pt x="936" y="57"/>
                    </a:lnTo>
                    <a:lnTo>
                      <a:pt x="938" y="52"/>
                    </a:lnTo>
                    <a:lnTo>
                      <a:pt x="939" y="48"/>
                    </a:lnTo>
                    <a:lnTo>
                      <a:pt x="941" y="45"/>
                    </a:lnTo>
                    <a:lnTo>
                      <a:pt x="943" y="41"/>
                    </a:lnTo>
                    <a:lnTo>
                      <a:pt x="944" y="38"/>
                    </a:lnTo>
                    <a:lnTo>
                      <a:pt x="946" y="34"/>
                    </a:lnTo>
                    <a:lnTo>
                      <a:pt x="948" y="31"/>
                    </a:lnTo>
                    <a:lnTo>
                      <a:pt x="949" y="28"/>
                    </a:lnTo>
                    <a:lnTo>
                      <a:pt x="951" y="25"/>
                    </a:lnTo>
                    <a:lnTo>
                      <a:pt x="953" y="22"/>
                    </a:lnTo>
                    <a:lnTo>
                      <a:pt x="954" y="20"/>
                    </a:lnTo>
                    <a:lnTo>
                      <a:pt x="956" y="17"/>
                    </a:lnTo>
                    <a:lnTo>
                      <a:pt x="958" y="15"/>
                    </a:lnTo>
                    <a:lnTo>
                      <a:pt x="959" y="13"/>
                    </a:lnTo>
                    <a:lnTo>
                      <a:pt x="961" y="11"/>
                    </a:lnTo>
                    <a:lnTo>
                      <a:pt x="962" y="9"/>
                    </a:lnTo>
                    <a:lnTo>
                      <a:pt x="964" y="7"/>
                    </a:lnTo>
                    <a:lnTo>
                      <a:pt x="966" y="6"/>
                    </a:lnTo>
                    <a:lnTo>
                      <a:pt x="967" y="5"/>
                    </a:lnTo>
                    <a:lnTo>
                      <a:pt x="969" y="4"/>
                    </a:lnTo>
                    <a:lnTo>
                      <a:pt x="971" y="3"/>
                    </a:lnTo>
                    <a:lnTo>
                      <a:pt x="972" y="2"/>
                    </a:lnTo>
                    <a:lnTo>
                      <a:pt x="974" y="1"/>
                    </a:lnTo>
                    <a:lnTo>
                      <a:pt x="976" y="0"/>
                    </a:lnTo>
                    <a:lnTo>
                      <a:pt x="977" y="0"/>
                    </a:lnTo>
                    <a:lnTo>
                      <a:pt x="979" y="0"/>
                    </a:lnTo>
                    <a:lnTo>
                      <a:pt x="980" y="0"/>
                    </a:lnTo>
                    <a:lnTo>
                      <a:pt x="982" y="0"/>
                    </a:lnTo>
                    <a:lnTo>
                      <a:pt x="984" y="0"/>
                    </a:lnTo>
                    <a:lnTo>
                      <a:pt x="985" y="1"/>
                    </a:lnTo>
                    <a:lnTo>
                      <a:pt x="987" y="1"/>
                    </a:lnTo>
                    <a:lnTo>
                      <a:pt x="989" y="2"/>
                    </a:lnTo>
                    <a:lnTo>
                      <a:pt x="990" y="3"/>
                    </a:lnTo>
                    <a:lnTo>
                      <a:pt x="992" y="4"/>
                    </a:lnTo>
                    <a:lnTo>
                      <a:pt x="994" y="5"/>
                    </a:lnTo>
                    <a:lnTo>
                      <a:pt x="995" y="6"/>
                    </a:lnTo>
                    <a:lnTo>
                      <a:pt x="997" y="8"/>
                    </a:lnTo>
                    <a:lnTo>
                      <a:pt x="999" y="10"/>
                    </a:lnTo>
                    <a:lnTo>
                      <a:pt x="1000" y="12"/>
                    </a:lnTo>
                    <a:lnTo>
                      <a:pt x="1002" y="14"/>
                    </a:lnTo>
                    <a:lnTo>
                      <a:pt x="1003" y="16"/>
                    </a:lnTo>
                    <a:lnTo>
                      <a:pt x="1005" y="18"/>
                    </a:lnTo>
                    <a:lnTo>
                      <a:pt x="1007" y="21"/>
                    </a:lnTo>
                    <a:lnTo>
                      <a:pt x="1008" y="23"/>
                    </a:lnTo>
                    <a:lnTo>
                      <a:pt x="1010" y="26"/>
                    </a:lnTo>
                    <a:lnTo>
                      <a:pt x="1012" y="29"/>
                    </a:lnTo>
                    <a:lnTo>
                      <a:pt x="1013" y="32"/>
                    </a:lnTo>
                    <a:lnTo>
                      <a:pt x="1015" y="35"/>
                    </a:lnTo>
                    <a:lnTo>
                      <a:pt x="1017" y="39"/>
                    </a:lnTo>
                    <a:lnTo>
                      <a:pt x="1018" y="42"/>
                    </a:lnTo>
                    <a:lnTo>
                      <a:pt x="1020" y="46"/>
                    </a:lnTo>
                    <a:lnTo>
                      <a:pt x="1021" y="50"/>
                    </a:lnTo>
                    <a:lnTo>
                      <a:pt x="1023" y="54"/>
                    </a:lnTo>
                    <a:lnTo>
                      <a:pt x="1025" y="58"/>
                    </a:lnTo>
                    <a:lnTo>
                      <a:pt x="1026" y="62"/>
                    </a:lnTo>
                    <a:lnTo>
                      <a:pt x="1028" y="67"/>
                    </a:lnTo>
                    <a:lnTo>
                      <a:pt x="1030" y="71"/>
                    </a:lnTo>
                    <a:lnTo>
                      <a:pt x="1031" y="76"/>
                    </a:lnTo>
                    <a:lnTo>
                      <a:pt x="1033" y="81"/>
                    </a:lnTo>
                    <a:lnTo>
                      <a:pt x="1035" y="86"/>
                    </a:lnTo>
                    <a:lnTo>
                      <a:pt x="1036" y="91"/>
                    </a:lnTo>
                    <a:lnTo>
                      <a:pt x="1038" y="96"/>
                    </a:lnTo>
                    <a:lnTo>
                      <a:pt x="1040" y="101"/>
                    </a:lnTo>
                    <a:lnTo>
                      <a:pt x="1041" y="107"/>
                    </a:lnTo>
                    <a:lnTo>
                      <a:pt x="1043" y="113"/>
                    </a:lnTo>
                    <a:lnTo>
                      <a:pt x="1045" y="118"/>
                    </a:lnTo>
                    <a:lnTo>
                      <a:pt x="1046" y="124"/>
                    </a:lnTo>
                    <a:lnTo>
                      <a:pt x="1048" y="130"/>
                    </a:lnTo>
                    <a:lnTo>
                      <a:pt x="1049" y="137"/>
                    </a:lnTo>
                    <a:lnTo>
                      <a:pt x="1051" y="143"/>
                    </a:lnTo>
                    <a:lnTo>
                      <a:pt x="1053" y="149"/>
                    </a:lnTo>
                    <a:lnTo>
                      <a:pt x="1054" y="156"/>
                    </a:lnTo>
                    <a:lnTo>
                      <a:pt x="1056" y="162"/>
                    </a:lnTo>
                    <a:lnTo>
                      <a:pt x="1058" y="169"/>
                    </a:lnTo>
                    <a:lnTo>
                      <a:pt x="1059" y="176"/>
                    </a:lnTo>
                    <a:lnTo>
                      <a:pt x="1061" y="183"/>
                    </a:lnTo>
                    <a:lnTo>
                      <a:pt x="1063" y="190"/>
                    </a:lnTo>
                    <a:lnTo>
                      <a:pt x="1064" y="197"/>
                    </a:lnTo>
                    <a:lnTo>
                      <a:pt x="1066" y="205"/>
                    </a:lnTo>
                    <a:lnTo>
                      <a:pt x="1067" y="212"/>
                    </a:lnTo>
                    <a:lnTo>
                      <a:pt x="1069" y="220"/>
                    </a:lnTo>
                    <a:lnTo>
                      <a:pt x="1071" y="227"/>
                    </a:lnTo>
                    <a:lnTo>
                      <a:pt x="1072" y="234"/>
                    </a:lnTo>
                    <a:lnTo>
                      <a:pt x="1074" y="241"/>
                    </a:lnTo>
                    <a:lnTo>
                      <a:pt x="1076" y="248"/>
                    </a:lnTo>
                    <a:lnTo>
                      <a:pt x="1077" y="255"/>
                    </a:lnTo>
                    <a:lnTo>
                      <a:pt x="1079" y="261"/>
                    </a:lnTo>
                    <a:lnTo>
                      <a:pt x="1081" y="268"/>
                    </a:lnTo>
                    <a:lnTo>
                      <a:pt x="1082" y="274"/>
                    </a:lnTo>
                    <a:lnTo>
                      <a:pt x="1084" y="280"/>
                    </a:lnTo>
                    <a:lnTo>
                      <a:pt x="1086" y="287"/>
                    </a:lnTo>
                    <a:lnTo>
                      <a:pt x="1087" y="293"/>
                    </a:lnTo>
                    <a:lnTo>
                      <a:pt x="1089" y="298"/>
                    </a:lnTo>
                    <a:lnTo>
                      <a:pt x="1090" y="304"/>
                    </a:lnTo>
                    <a:lnTo>
                      <a:pt x="1092" y="310"/>
                    </a:lnTo>
                    <a:lnTo>
                      <a:pt x="1094" y="316"/>
                    </a:lnTo>
                    <a:lnTo>
                      <a:pt x="1095" y="321"/>
                    </a:lnTo>
                    <a:lnTo>
                      <a:pt x="1097" y="326"/>
                    </a:lnTo>
                    <a:lnTo>
                      <a:pt x="1099" y="332"/>
                    </a:lnTo>
                    <a:lnTo>
                      <a:pt x="1100" y="337"/>
                    </a:lnTo>
                    <a:lnTo>
                      <a:pt x="1102" y="342"/>
                    </a:lnTo>
                    <a:lnTo>
                      <a:pt x="1104" y="347"/>
                    </a:lnTo>
                    <a:lnTo>
                      <a:pt x="1105" y="352"/>
                    </a:lnTo>
                    <a:lnTo>
                      <a:pt x="1107" y="357"/>
                    </a:lnTo>
                    <a:lnTo>
                      <a:pt x="1108" y="361"/>
                    </a:lnTo>
                    <a:lnTo>
                      <a:pt x="1110" y="366"/>
                    </a:lnTo>
                    <a:lnTo>
                      <a:pt x="1112" y="370"/>
                    </a:lnTo>
                    <a:lnTo>
                      <a:pt x="1113" y="375"/>
                    </a:lnTo>
                    <a:lnTo>
                      <a:pt x="1115" y="379"/>
                    </a:lnTo>
                    <a:lnTo>
                      <a:pt x="1117" y="384"/>
                    </a:lnTo>
                    <a:lnTo>
                      <a:pt x="1118" y="388"/>
                    </a:lnTo>
                    <a:lnTo>
                      <a:pt x="1120" y="392"/>
                    </a:lnTo>
                    <a:lnTo>
                      <a:pt x="1122" y="396"/>
                    </a:lnTo>
                    <a:lnTo>
                      <a:pt x="1123" y="400"/>
                    </a:lnTo>
                    <a:lnTo>
                      <a:pt x="1125" y="404"/>
                    </a:lnTo>
                    <a:lnTo>
                      <a:pt x="1127" y="408"/>
                    </a:lnTo>
                    <a:lnTo>
                      <a:pt x="1128" y="411"/>
                    </a:lnTo>
                    <a:lnTo>
                      <a:pt x="1130" y="415"/>
                    </a:lnTo>
                    <a:lnTo>
                      <a:pt x="1131" y="419"/>
                    </a:lnTo>
                    <a:lnTo>
                      <a:pt x="1133" y="422"/>
                    </a:lnTo>
                    <a:lnTo>
                      <a:pt x="1135" y="426"/>
                    </a:lnTo>
                    <a:lnTo>
                      <a:pt x="1136" y="429"/>
                    </a:lnTo>
                    <a:lnTo>
                      <a:pt x="1138" y="432"/>
                    </a:lnTo>
                    <a:lnTo>
                      <a:pt x="1140" y="436"/>
                    </a:lnTo>
                    <a:lnTo>
                      <a:pt x="1141" y="439"/>
                    </a:lnTo>
                    <a:lnTo>
                      <a:pt x="1143" y="442"/>
                    </a:lnTo>
                    <a:lnTo>
                      <a:pt x="1145" y="445"/>
                    </a:lnTo>
                    <a:lnTo>
                      <a:pt x="1146" y="448"/>
                    </a:lnTo>
                    <a:lnTo>
                      <a:pt x="1148" y="451"/>
                    </a:lnTo>
                    <a:lnTo>
                      <a:pt x="1149" y="454"/>
                    </a:lnTo>
                    <a:lnTo>
                      <a:pt x="1151" y="457"/>
                    </a:lnTo>
                    <a:lnTo>
                      <a:pt x="1153" y="460"/>
                    </a:lnTo>
                    <a:lnTo>
                      <a:pt x="1155" y="463"/>
                    </a:lnTo>
                    <a:lnTo>
                      <a:pt x="1156" y="465"/>
                    </a:lnTo>
                    <a:lnTo>
                      <a:pt x="1158" y="468"/>
                    </a:lnTo>
                    <a:lnTo>
                      <a:pt x="1159" y="471"/>
                    </a:lnTo>
                    <a:lnTo>
                      <a:pt x="1161" y="473"/>
                    </a:lnTo>
                    <a:lnTo>
                      <a:pt x="1163" y="476"/>
                    </a:lnTo>
                    <a:lnTo>
                      <a:pt x="1164" y="478"/>
                    </a:lnTo>
                    <a:lnTo>
                      <a:pt x="1166" y="481"/>
                    </a:lnTo>
                    <a:lnTo>
                      <a:pt x="1168" y="483"/>
                    </a:lnTo>
                    <a:lnTo>
                      <a:pt x="1169" y="485"/>
                    </a:lnTo>
                    <a:lnTo>
                      <a:pt x="1171" y="488"/>
                    </a:lnTo>
                    <a:lnTo>
                      <a:pt x="1173" y="490"/>
                    </a:lnTo>
                    <a:lnTo>
                      <a:pt x="1174" y="492"/>
                    </a:lnTo>
                    <a:lnTo>
                      <a:pt x="1176" y="494"/>
                    </a:lnTo>
                    <a:lnTo>
                      <a:pt x="1177" y="496"/>
                    </a:lnTo>
                    <a:lnTo>
                      <a:pt x="1179" y="498"/>
                    </a:lnTo>
                    <a:lnTo>
                      <a:pt x="1181" y="501"/>
                    </a:lnTo>
                    <a:lnTo>
                      <a:pt x="1182" y="503"/>
                    </a:lnTo>
                    <a:lnTo>
                      <a:pt x="1184" y="505"/>
                    </a:lnTo>
                    <a:lnTo>
                      <a:pt x="1186" y="507"/>
                    </a:lnTo>
                    <a:lnTo>
                      <a:pt x="1187" y="508"/>
                    </a:lnTo>
                    <a:lnTo>
                      <a:pt x="1189" y="510"/>
                    </a:lnTo>
                    <a:lnTo>
                      <a:pt x="1190" y="512"/>
                    </a:lnTo>
                    <a:lnTo>
                      <a:pt x="1192" y="514"/>
                    </a:lnTo>
                    <a:lnTo>
                      <a:pt x="1194" y="516"/>
                    </a:lnTo>
                    <a:lnTo>
                      <a:pt x="1196" y="517"/>
                    </a:lnTo>
                    <a:lnTo>
                      <a:pt x="1197" y="519"/>
                    </a:lnTo>
                    <a:lnTo>
                      <a:pt x="1199" y="521"/>
                    </a:lnTo>
                    <a:lnTo>
                      <a:pt x="1200" y="522"/>
                    </a:lnTo>
                    <a:lnTo>
                      <a:pt x="1202" y="524"/>
                    </a:lnTo>
                    <a:lnTo>
                      <a:pt x="1204" y="526"/>
                    </a:lnTo>
                    <a:lnTo>
                      <a:pt x="1205" y="527"/>
                    </a:lnTo>
                    <a:lnTo>
                      <a:pt x="1207" y="529"/>
                    </a:lnTo>
                    <a:lnTo>
                      <a:pt x="1209" y="530"/>
                    </a:lnTo>
                    <a:lnTo>
                      <a:pt x="1210" y="531"/>
                    </a:lnTo>
                    <a:lnTo>
                      <a:pt x="1212" y="533"/>
                    </a:lnTo>
                    <a:lnTo>
                      <a:pt x="1214" y="534"/>
                    </a:lnTo>
                    <a:lnTo>
                      <a:pt x="1215" y="536"/>
                    </a:lnTo>
                    <a:lnTo>
                      <a:pt x="1217" y="537"/>
                    </a:lnTo>
                    <a:lnTo>
                      <a:pt x="1218" y="538"/>
                    </a:lnTo>
                    <a:lnTo>
                      <a:pt x="1220" y="540"/>
                    </a:lnTo>
                    <a:lnTo>
                      <a:pt x="1222" y="541"/>
                    </a:lnTo>
                    <a:lnTo>
                      <a:pt x="1223" y="542"/>
                    </a:lnTo>
                    <a:lnTo>
                      <a:pt x="1225" y="543"/>
                    </a:lnTo>
                    <a:lnTo>
                      <a:pt x="1227" y="545"/>
                    </a:lnTo>
                    <a:lnTo>
                      <a:pt x="1228" y="546"/>
                    </a:lnTo>
                    <a:lnTo>
                      <a:pt x="1230" y="547"/>
                    </a:lnTo>
                    <a:lnTo>
                      <a:pt x="1232" y="548"/>
                    </a:lnTo>
                    <a:lnTo>
                      <a:pt x="1233" y="549"/>
                    </a:lnTo>
                    <a:lnTo>
                      <a:pt x="1235" y="550"/>
                    </a:lnTo>
                    <a:lnTo>
                      <a:pt x="1237" y="551"/>
                    </a:lnTo>
                    <a:lnTo>
                      <a:pt x="1238" y="552"/>
                    </a:lnTo>
                    <a:lnTo>
                      <a:pt x="1240" y="553"/>
                    </a:lnTo>
                    <a:lnTo>
                      <a:pt x="1241" y="554"/>
                    </a:lnTo>
                    <a:lnTo>
                      <a:pt x="1243" y="555"/>
                    </a:lnTo>
                    <a:lnTo>
                      <a:pt x="1245" y="556"/>
                    </a:lnTo>
                    <a:lnTo>
                      <a:pt x="1246" y="558"/>
                    </a:lnTo>
                    <a:lnTo>
                      <a:pt x="1248" y="558"/>
                    </a:lnTo>
                    <a:lnTo>
                      <a:pt x="1250" y="559"/>
                    </a:lnTo>
                    <a:lnTo>
                      <a:pt x="1251" y="560"/>
                    </a:lnTo>
                    <a:lnTo>
                      <a:pt x="1253" y="561"/>
                    </a:lnTo>
                    <a:lnTo>
                      <a:pt x="1255" y="562"/>
                    </a:lnTo>
                    <a:lnTo>
                      <a:pt x="1256" y="563"/>
                    </a:lnTo>
                    <a:lnTo>
                      <a:pt x="1258" y="564"/>
                    </a:lnTo>
                    <a:lnTo>
                      <a:pt x="1259" y="565"/>
                    </a:lnTo>
                    <a:lnTo>
                      <a:pt x="1261" y="565"/>
                    </a:lnTo>
                    <a:lnTo>
                      <a:pt x="1263" y="566"/>
                    </a:lnTo>
                    <a:lnTo>
                      <a:pt x="1264" y="567"/>
                    </a:lnTo>
                    <a:lnTo>
                      <a:pt x="1266" y="568"/>
                    </a:lnTo>
                    <a:lnTo>
                      <a:pt x="1268" y="568"/>
                    </a:lnTo>
                    <a:lnTo>
                      <a:pt x="1269" y="569"/>
                    </a:lnTo>
                    <a:lnTo>
                      <a:pt x="1271" y="570"/>
                    </a:lnTo>
                    <a:lnTo>
                      <a:pt x="1273" y="571"/>
                    </a:lnTo>
                    <a:lnTo>
                      <a:pt x="1274" y="571"/>
                    </a:lnTo>
                    <a:lnTo>
                      <a:pt x="1276" y="572"/>
                    </a:lnTo>
                    <a:lnTo>
                      <a:pt x="1278" y="573"/>
                    </a:lnTo>
                    <a:lnTo>
                      <a:pt x="1279" y="573"/>
                    </a:lnTo>
                    <a:lnTo>
                      <a:pt x="1281" y="574"/>
                    </a:lnTo>
                    <a:lnTo>
                      <a:pt x="1282" y="575"/>
                    </a:lnTo>
                    <a:lnTo>
                      <a:pt x="1284" y="575"/>
                    </a:lnTo>
                    <a:lnTo>
                      <a:pt x="1286" y="576"/>
                    </a:lnTo>
                    <a:lnTo>
                      <a:pt x="1287" y="576"/>
                    </a:lnTo>
                    <a:lnTo>
                      <a:pt x="1289" y="577"/>
                    </a:lnTo>
                    <a:lnTo>
                      <a:pt x="1291" y="578"/>
                    </a:lnTo>
                    <a:lnTo>
                      <a:pt x="1292" y="578"/>
                    </a:lnTo>
                    <a:lnTo>
                      <a:pt x="1294" y="579"/>
                    </a:lnTo>
                    <a:lnTo>
                      <a:pt x="1296" y="579"/>
                    </a:lnTo>
                    <a:lnTo>
                      <a:pt x="1297" y="580"/>
                    </a:lnTo>
                    <a:lnTo>
                      <a:pt x="1299" y="580"/>
                    </a:lnTo>
                    <a:lnTo>
                      <a:pt x="1300" y="581"/>
                    </a:lnTo>
                    <a:lnTo>
                      <a:pt x="1302" y="581"/>
                    </a:lnTo>
                    <a:lnTo>
                      <a:pt x="1304" y="582"/>
                    </a:lnTo>
                    <a:lnTo>
                      <a:pt x="1306" y="582"/>
                    </a:lnTo>
                    <a:lnTo>
                      <a:pt x="1307" y="583"/>
                    </a:lnTo>
                    <a:lnTo>
                      <a:pt x="1309" y="583"/>
                    </a:lnTo>
                    <a:lnTo>
                      <a:pt x="1310" y="584"/>
                    </a:lnTo>
                    <a:lnTo>
                      <a:pt x="1312" y="584"/>
                    </a:lnTo>
                    <a:lnTo>
                      <a:pt x="1314" y="585"/>
                    </a:lnTo>
                    <a:lnTo>
                      <a:pt x="1315" y="585"/>
                    </a:lnTo>
                    <a:lnTo>
                      <a:pt x="1317" y="585"/>
                    </a:lnTo>
                    <a:lnTo>
                      <a:pt x="1319" y="586"/>
                    </a:lnTo>
                    <a:lnTo>
                      <a:pt x="1320" y="586"/>
                    </a:lnTo>
                    <a:lnTo>
                      <a:pt x="1322" y="587"/>
                    </a:lnTo>
                    <a:lnTo>
                      <a:pt x="1324" y="587"/>
                    </a:lnTo>
                    <a:lnTo>
                      <a:pt x="1325" y="587"/>
                    </a:lnTo>
                    <a:lnTo>
                      <a:pt x="1327" y="588"/>
                    </a:lnTo>
                    <a:lnTo>
                      <a:pt x="1328" y="588"/>
                    </a:lnTo>
                    <a:lnTo>
                      <a:pt x="1330" y="589"/>
                    </a:lnTo>
                    <a:lnTo>
                      <a:pt x="1332" y="589"/>
                    </a:lnTo>
                    <a:lnTo>
                      <a:pt x="1333" y="589"/>
                    </a:lnTo>
                    <a:lnTo>
                      <a:pt x="1335" y="590"/>
                    </a:lnTo>
                    <a:lnTo>
                      <a:pt x="1337" y="590"/>
                    </a:lnTo>
                    <a:lnTo>
                      <a:pt x="1338" y="590"/>
                    </a:lnTo>
                    <a:lnTo>
                      <a:pt x="1340" y="591"/>
                    </a:lnTo>
                    <a:lnTo>
                      <a:pt x="1342" y="591"/>
                    </a:lnTo>
                    <a:lnTo>
                      <a:pt x="1343" y="591"/>
                    </a:lnTo>
                    <a:lnTo>
                      <a:pt x="1345" y="592"/>
                    </a:lnTo>
                    <a:lnTo>
                      <a:pt x="1347" y="592"/>
                    </a:lnTo>
                    <a:lnTo>
                      <a:pt x="1348" y="592"/>
                    </a:lnTo>
                    <a:lnTo>
                      <a:pt x="1350" y="592"/>
                    </a:lnTo>
                    <a:lnTo>
                      <a:pt x="1351" y="593"/>
                    </a:lnTo>
                    <a:lnTo>
                      <a:pt x="1353" y="593"/>
                    </a:lnTo>
                    <a:lnTo>
                      <a:pt x="1355" y="593"/>
                    </a:lnTo>
                    <a:lnTo>
                      <a:pt x="1356" y="593"/>
                    </a:lnTo>
                    <a:lnTo>
                      <a:pt x="1358" y="594"/>
                    </a:lnTo>
                    <a:lnTo>
                      <a:pt x="1360" y="594"/>
                    </a:lnTo>
                    <a:lnTo>
                      <a:pt x="1361" y="594"/>
                    </a:lnTo>
                    <a:lnTo>
                      <a:pt x="1363" y="595"/>
                    </a:lnTo>
                    <a:lnTo>
                      <a:pt x="1365" y="595"/>
                    </a:lnTo>
                    <a:lnTo>
                      <a:pt x="1366" y="595"/>
                    </a:lnTo>
                    <a:lnTo>
                      <a:pt x="1368" y="595"/>
                    </a:lnTo>
                    <a:lnTo>
                      <a:pt x="1369" y="595"/>
                    </a:lnTo>
                    <a:lnTo>
                      <a:pt x="1371" y="596"/>
                    </a:lnTo>
                    <a:lnTo>
                      <a:pt x="1373" y="596"/>
                    </a:lnTo>
                    <a:lnTo>
                      <a:pt x="1374" y="596"/>
                    </a:lnTo>
                    <a:lnTo>
                      <a:pt x="1376" y="597"/>
                    </a:lnTo>
                    <a:lnTo>
                      <a:pt x="1378" y="597"/>
                    </a:lnTo>
                    <a:lnTo>
                      <a:pt x="1379" y="597"/>
                    </a:lnTo>
                    <a:lnTo>
                      <a:pt x="1381" y="597"/>
                    </a:lnTo>
                    <a:lnTo>
                      <a:pt x="1383" y="597"/>
                    </a:lnTo>
                    <a:lnTo>
                      <a:pt x="1384" y="598"/>
                    </a:lnTo>
                    <a:lnTo>
                      <a:pt x="1386" y="598"/>
                    </a:lnTo>
                    <a:lnTo>
                      <a:pt x="1388" y="598"/>
                    </a:lnTo>
                    <a:lnTo>
                      <a:pt x="1389" y="598"/>
                    </a:lnTo>
                    <a:lnTo>
                      <a:pt x="1391" y="598"/>
                    </a:lnTo>
                    <a:lnTo>
                      <a:pt x="1392" y="598"/>
                    </a:lnTo>
                    <a:lnTo>
                      <a:pt x="1394" y="599"/>
                    </a:lnTo>
                    <a:lnTo>
                      <a:pt x="1396" y="599"/>
                    </a:lnTo>
                    <a:lnTo>
                      <a:pt x="1397" y="599"/>
                    </a:lnTo>
                    <a:lnTo>
                      <a:pt x="1399" y="599"/>
                    </a:lnTo>
                    <a:lnTo>
                      <a:pt x="1401" y="599"/>
                    </a:lnTo>
                    <a:lnTo>
                      <a:pt x="1402" y="599"/>
                    </a:lnTo>
                    <a:lnTo>
                      <a:pt x="1404" y="600"/>
                    </a:lnTo>
                    <a:lnTo>
                      <a:pt x="1406" y="600"/>
                    </a:lnTo>
                    <a:lnTo>
                      <a:pt x="1407" y="600"/>
                    </a:lnTo>
                    <a:lnTo>
                      <a:pt x="1409" y="600"/>
                    </a:lnTo>
                    <a:lnTo>
                      <a:pt x="1410" y="600"/>
                    </a:lnTo>
                    <a:lnTo>
                      <a:pt x="1412" y="600"/>
                    </a:lnTo>
                    <a:lnTo>
                      <a:pt x="1414" y="600"/>
                    </a:lnTo>
                    <a:lnTo>
                      <a:pt x="1416" y="601"/>
                    </a:lnTo>
                    <a:lnTo>
                      <a:pt x="1417" y="601"/>
                    </a:lnTo>
                    <a:lnTo>
                      <a:pt x="1419" y="601"/>
                    </a:lnTo>
                    <a:lnTo>
                      <a:pt x="1420" y="601"/>
                    </a:lnTo>
                    <a:lnTo>
                      <a:pt x="1422" y="601"/>
                    </a:lnTo>
                    <a:lnTo>
                      <a:pt x="1424" y="601"/>
                    </a:lnTo>
                    <a:lnTo>
                      <a:pt x="1425" y="601"/>
                    </a:lnTo>
                    <a:lnTo>
                      <a:pt x="1427" y="601"/>
                    </a:lnTo>
                    <a:lnTo>
                      <a:pt x="1429" y="602"/>
                    </a:lnTo>
                    <a:lnTo>
                      <a:pt x="1430" y="602"/>
                    </a:lnTo>
                    <a:lnTo>
                      <a:pt x="1432" y="602"/>
                    </a:lnTo>
                    <a:lnTo>
                      <a:pt x="1434" y="602"/>
                    </a:lnTo>
                    <a:lnTo>
                      <a:pt x="1435" y="602"/>
                    </a:lnTo>
                    <a:lnTo>
                      <a:pt x="1437" y="602"/>
                    </a:lnTo>
                    <a:lnTo>
                      <a:pt x="1438" y="602"/>
                    </a:lnTo>
                    <a:lnTo>
                      <a:pt x="1440" y="602"/>
                    </a:lnTo>
                    <a:lnTo>
                      <a:pt x="1442" y="602"/>
                    </a:lnTo>
                    <a:lnTo>
                      <a:pt x="1443" y="603"/>
                    </a:lnTo>
                    <a:lnTo>
                      <a:pt x="1445" y="603"/>
                    </a:lnTo>
                    <a:lnTo>
                      <a:pt x="1447" y="603"/>
                    </a:lnTo>
                    <a:lnTo>
                      <a:pt x="1448" y="603"/>
                    </a:lnTo>
                    <a:lnTo>
                      <a:pt x="1450" y="603"/>
                    </a:lnTo>
                    <a:lnTo>
                      <a:pt x="1452" y="603"/>
                    </a:lnTo>
                    <a:lnTo>
                      <a:pt x="1453" y="603"/>
                    </a:lnTo>
                    <a:lnTo>
                      <a:pt x="1455" y="603"/>
                    </a:lnTo>
                    <a:lnTo>
                      <a:pt x="1457" y="603"/>
                    </a:lnTo>
                    <a:lnTo>
                      <a:pt x="1458" y="603"/>
                    </a:lnTo>
                    <a:lnTo>
                      <a:pt x="1460" y="603"/>
                    </a:lnTo>
                    <a:lnTo>
                      <a:pt x="1461" y="603"/>
                    </a:lnTo>
                    <a:lnTo>
                      <a:pt x="1463" y="604"/>
                    </a:lnTo>
                    <a:lnTo>
                      <a:pt x="1465" y="604"/>
                    </a:lnTo>
                    <a:lnTo>
                      <a:pt x="1466" y="604"/>
                    </a:lnTo>
                    <a:lnTo>
                      <a:pt x="1468" y="604"/>
                    </a:lnTo>
                    <a:lnTo>
                      <a:pt x="1470" y="604"/>
                    </a:lnTo>
                    <a:lnTo>
                      <a:pt x="1471" y="604"/>
                    </a:lnTo>
                    <a:lnTo>
                      <a:pt x="1473" y="604"/>
                    </a:lnTo>
                    <a:lnTo>
                      <a:pt x="1475" y="604"/>
                    </a:lnTo>
                    <a:lnTo>
                      <a:pt x="1476" y="604"/>
                    </a:lnTo>
                    <a:lnTo>
                      <a:pt x="1478" y="604"/>
                    </a:lnTo>
                    <a:lnTo>
                      <a:pt x="1479" y="604"/>
                    </a:lnTo>
                    <a:lnTo>
                      <a:pt x="1481" y="604"/>
                    </a:lnTo>
                    <a:lnTo>
                      <a:pt x="1483" y="604"/>
                    </a:lnTo>
                    <a:lnTo>
                      <a:pt x="1484" y="604"/>
                    </a:lnTo>
                    <a:lnTo>
                      <a:pt x="1486" y="605"/>
                    </a:lnTo>
                    <a:lnTo>
                      <a:pt x="1488" y="605"/>
                    </a:lnTo>
                    <a:lnTo>
                      <a:pt x="1489" y="605"/>
                    </a:lnTo>
                    <a:lnTo>
                      <a:pt x="1491" y="605"/>
                    </a:lnTo>
                    <a:lnTo>
                      <a:pt x="1493" y="605"/>
                    </a:lnTo>
                    <a:lnTo>
                      <a:pt x="1494" y="605"/>
                    </a:lnTo>
                    <a:lnTo>
                      <a:pt x="1496" y="605"/>
                    </a:lnTo>
                    <a:lnTo>
                      <a:pt x="1498" y="605"/>
                    </a:lnTo>
                    <a:lnTo>
                      <a:pt x="1499" y="605"/>
                    </a:lnTo>
                    <a:lnTo>
                      <a:pt x="1501" y="605"/>
                    </a:lnTo>
                    <a:lnTo>
                      <a:pt x="1502" y="605"/>
                    </a:lnTo>
                    <a:lnTo>
                      <a:pt x="1504" y="605"/>
                    </a:lnTo>
                    <a:lnTo>
                      <a:pt x="1506" y="605"/>
                    </a:lnTo>
                    <a:lnTo>
                      <a:pt x="1507" y="605"/>
                    </a:lnTo>
                    <a:lnTo>
                      <a:pt x="1509" y="605"/>
                    </a:lnTo>
                    <a:lnTo>
                      <a:pt x="1511" y="605"/>
                    </a:lnTo>
                    <a:lnTo>
                      <a:pt x="1512" y="605"/>
                    </a:lnTo>
                    <a:lnTo>
                      <a:pt x="1514" y="605"/>
                    </a:lnTo>
                    <a:lnTo>
                      <a:pt x="1516" y="605"/>
                    </a:lnTo>
                    <a:lnTo>
                      <a:pt x="1517" y="605"/>
                    </a:lnTo>
                    <a:lnTo>
                      <a:pt x="1519" y="606"/>
                    </a:lnTo>
                    <a:lnTo>
                      <a:pt x="1520" y="606"/>
                    </a:lnTo>
                    <a:lnTo>
                      <a:pt x="1522" y="606"/>
                    </a:lnTo>
                    <a:lnTo>
                      <a:pt x="1524" y="606"/>
                    </a:lnTo>
                    <a:lnTo>
                      <a:pt x="1526" y="606"/>
                    </a:lnTo>
                    <a:lnTo>
                      <a:pt x="1527" y="606"/>
                    </a:lnTo>
                    <a:lnTo>
                      <a:pt x="1529" y="606"/>
                    </a:lnTo>
                    <a:lnTo>
                      <a:pt x="1530" y="606"/>
                    </a:lnTo>
                    <a:lnTo>
                      <a:pt x="1532" y="606"/>
                    </a:lnTo>
                    <a:lnTo>
                      <a:pt x="1534" y="606"/>
                    </a:lnTo>
                    <a:lnTo>
                      <a:pt x="1535" y="606"/>
                    </a:lnTo>
                    <a:lnTo>
                      <a:pt x="1537" y="606"/>
                    </a:lnTo>
                    <a:lnTo>
                      <a:pt x="1539" y="606"/>
                    </a:lnTo>
                    <a:lnTo>
                      <a:pt x="1540" y="606"/>
                    </a:lnTo>
                    <a:lnTo>
                      <a:pt x="1542" y="606"/>
                    </a:lnTo>
                    <a:lnTo>
                      <a:pt x="1543" y="606"/>
                    </a:lnTo>
                    <a:lnTo>
                      <a:pt x="1545" y="606"/>
                    </a:lnTo>
                    <a:lnTo>
                      <a:pt x="1547" y="606"/>
                    </a:lnTo>
                    <a:lnTo>
                      <a:pt x="1548" y="606"/>
                    </a:lnTo>
                    <a:lnTo>
                      <a:pt x="1550" y="606"/>
                    </a:lnTo>
                    <a:lnTo>
                      <a:pt x="1552" y="606"/>
                    </a:lnTo>
                    <a:lnTo>
                      <a:pt x="1553" y="606"/>
                    </a:lnTo>
                    <a:lnTo>
                      <a:pt x="1555" y="606"/>
                    </a:lnTo>
                    <a:lnTo>
                      <a:pt x="1557" y="606"/>
                    </a:lnTo>
                    <a:lnTo>
                      <a:pt x="1558" y="606"/>
                    </a:lnTo>
                    <a:lnTo>
                      <a:pt x="1560" y="606"/>
                    </a:lnTo>
                    <a:lnTo>
                      <a:pt x="1561" y="606"/>
                    </a:lnTo>
                    <a:lnTo>
                      <a:pt x="1563" y="606"/>
                    </a:lnTo>
                    <a:lnTo>
                      <a:pt x="1565" y="606"/>
                    </a:lnTo>
                    <a:lnTo>
                      <a:pt x="1567" y="606"/>
                    </a:lnTo>
                    <a:lnTo>
                      <a:pt x="1568" y="606"/>
                    </a:lnTo>
                    <a:lnTo>
                      <a:pt x="1570" y="606"/>
                    </a:lnTo>
                    <a:lnTo>
                      <a:pt x="1571" y="606"/>
                    </a:lnTo>
                    <a:lnTo>
                      <a:pt x="1573" y="607"/>
                    </a:lnTo>
                    <a:lnTo>
                      <a:pt x="1575" y="607"/>
                    </a:lnTo>
                    <a:lnTo>
                      <a:pt x="1576" y="607"/>
                    </a:lnTo>
                    <a:lnTo>
                      <a:pt x="1578" y="607"/>
                    </a:lnTo>
                    <a:lnTo>
                      <a:pt x="1580" y="607"/>
                    </a:lnTo>
                    <a:lnTo>
                      <a:pt x="1581" y="607"/>
                    </a:lnTo>
                    <a:lnTo>
                      <a:pt x="1583" y="607"/>
                    </a:lnTo>
                    <a:lnTo>
                      <a:pt x="1585" y="607"/>
                    </a:lnTo>
                    <a:lnTo>
                      <a:pt x="1586" y="607"/>
                    </a:lnTo>
                    <a:lnTo>
                      <a:pt x="1588" y="607"/>
                    </a:lnTo>
                    <a:lnTo>
                      <a:pt x="1589" y="607"/>
                    </a:lnTo>
                    <a:lnTo>
                      <a:pt x="1591" y="607"/>
                    </a:lnTo>
                    <a:lnTo>
                      <a:pt x="1593" y="607"/>
                    </a:lnTo>
                    <a:lnTo>
                      <a:pt x="1594" y="607"/>
                    </a:lnTo>
                    <a:lnTo>
                      <a:pt x="1596" y="607"/>
                    </a:lnTo>
                    <a:lnTo>
                      <a:pt x="1598" y="607"/>
                    </a:lnTo>
                    <a:lnTo>
                      <a:pt x="1599" y="607"/>
                    </a:lnTo>
                    <a:lnTo>
                      <a:pt x="1601" y="607"/>
                    </a:lnTo>
                    <a:lnTo>
                      <a:pt x="1603" y="607"/>
                    </a:lnTo>
                    <a:lnTo>
                      <a:pt x="1604" y="607"/>
                    </a:lnTo>
                    <a:lnTo>
                      <a:pt x="1606" y="607"/>
                    </a:lnTo>
                    <a:lnTo>
                      <a:pt x="1608" y="607"/>
                    </a:lnTo>
                    <a:lnTo>
                      <a:pt x="1609" y="607"/>
                    </a:lnTo>
                    <a:lnTo>
                      <a:pt x="1611" y="607"/>
                    </a:lnTo>
                    <a:lnTo>
                      <a:pt x="1612" y="607"/>
                    </a:lnTo>
                    <a:lnTo>
                      <a:pt x="1614" y="607"/>
                    </a:lnTo>
                    <a:lnTo>
                      <a:pt x="1616" y="607"/>
                    </a:lnTo>
                    <a:lnTo>
                      <a:pt x="1617" y="607"/>
                    </a:lnTo>
                    <a:lnTo>
                      <a:pt x="1619" y="607"/>
                    </a:lnTo>
                    <a:lnTo>
                      <a:pt x="1621" y="607"/>
                    </a:lnTo>
                    <a:lnTo>
                      <a:pt x="1622" y="607"/>
                    </a:lnTo>
                    <a:lnTo>
                      <a:pt x="1624" y="607"/>
                    </a:lnTo>
                    <a:lnTo>
                      <a:pt x="1626" y="607"/>
                    </a:lnTo>
                    <a:lnTo>
                      <a:pt x="1627" y="607"/>
                    </a:lnTo>
                    <a:lnTo>
                      <a:pt x="1629" y="607"/>
                    </a:lnTo>
                    <a:lnTo>
                      <a:pt x="1630" y="607"/>
                    </a:lnTo>
                    <a:lnTo>
                      <a:pt x="1632" y="607"/>
                    </a:lnTo>
                    <a:lnTo>
                      <a:pt x="1634" y="607"/>
                    </a:lnTo>
                    <a:lnTo>
                      <a:pt x="1635" y="607"/>
                    </a:lnTo>
                    <a:lnTo>
                      <a:pt x="1637" y="607"/>
                    </a:lnTo>
                    <a:lnTo>
                      <a:pt x="1639" y="607"/>
                    </a:lnTo>
                    <a:lnTo>
                      <a:pt x="1640" y="607"/>
                    </a:lnTo>
                    <a:lnTo>
                      <a:pt x="1642" y="607"/>
                    </a:lnTo>
                  </a:path>
                </a:pathLst>
              </a:custGeom>
              <a:noFill/>
              <a:ln w="31750" cap="flat">
                <a:solidFill>
                  <a:srgbClr val="0033C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TextBox 145"/>
              <p:cNvSpPr txBox="1"/>
              <p:nvPr/>
            </p:nvSpPr>
            <p:spPr>
              <a:xfrm>
                <a:off x="4551828" y="5271302"/>
                <a:ext cx="309856" cy="369610"/>
              </a:xfrm>
              <a:prstGeom prst="rect">
                <a:avLst/>
              </a:prstGeom>
              <a:noFill/>
            </p:spPr>
            <p:txBody>
              <a:bodyPr wrap="none" rtlCol="0">
                <a:spAutoFit/>
              </a:bodyPr>
              <a:lstStyle/>
              <a:p>
                <a:r>
                  <a:rPr lang="el-GR" dirty="0" smtClean="0"/>
                  <a:t>β</a:t>
                </a:r>
                <a:r>
                  <a:rPr lang="en-US" baseline="-25000" dirty="0" smtClean="0"/>
                  <a:t>-</a:t>
                </a:r>
                <a:endParaRPr lang="en-US" dirty="0"/>
              </a:p>
            </p:txBody>
          </p:sp>
          <p:cxnSp>
            <p:nvCxnSpPr>
              <p:cNvPr id="147" name="Straight Arrow Connector 146"/>
              <p:cNvCxnSpPr/>
              <p:nvPr/>
            </p:nvCxnSpPr>
            <p:spPr bwMode="auto">
              <a:xfrm>
                <a:off x="4282964" y="5659821"/>
                <a:ext cx="456951" cy="6223"/>
              </a:xfrm>
              <a:prstGeom prst="straightConnector1">
                <a:avLst/>
              </a:prstGeom>
              <a:solidFill>
                <a:schemeClr val="accent1"/>
              </a:solidFill>
              <a:ln w="34925" cap="flat" cmpd="sng" algn="ctr">
                <a:solidFill>
                  <a:srgbClr val="0033CC"/>
                </a:solidFill>
                <a:prstDash val="solid"/>
                <a:round/>
                <a:headEnd type="none" w="med" len="med"/>
                <a:tailEnd type="triangle"/>
              </a:ln>
              <a:effectLst/>
            </p:spPr>
          </p:cxnSp>
          <p:sp>
            <p:nvSpPr>
              <p:cNvPr id="133" name="TextBox 132"/>
              <p:cNvSpPr txBox="1"/>
              <p:nvPr/>
            </p:nvSpPr>
            <p:spPr>
              <a:xfrm>
                <a:off x="5422102" y="5924141"/>
                <a:ext cx="1069524" cy="369332"/>
              </a:xfrm>
              <a:prstGeom prst="rect">
                <a:avLst/>
              </a:prstGeom>
              <a:noFill/>
            </p:spPr>
            <p:txBody>
              <a:bodyPr wrap="none" rtlCol="0">
                <a:spAutoFit/>
              </a:bodyPr>
              <a:lstStyle/>
              <a:p>
                <a:r>
                  <a:rPr lang="en-US" dirty="0" smtClean="0"/>
                  <a:t>radiation</a:t>
                </a:r>
                <a:endParaRPr lang="en-US" dirty="0"/>
              </a:p>
            </p:txBody>
          </p:sp>
          <p:sp>
            <p:nvSpPr>
              <p:cNvPr id="115" name="Freeform 52"/>
              <p:cNvSpPr>
                <a:spLocks/>
              </p:cNvSpPr>
              <p:nvPr/>
            </p:nvSpPr>
            <p:spPr bwMode="auto">
              <a:xfrm rot="5400000">
                <a:off x="336835" y="4881826"/>
                <a:ext cx="558360" cy="409248"/>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TextBox 116"/>
              <p:cNvSpPr txBox="1"/>
              <p:nvPr/>
            </p:nvSpPr>
            <p:spPr>
              <a:xfrm>
                <a:off x="49658" y="4851349"/>
                <a:ext cx="457176" cy="369332"/>
              </a:xfrm>
              <a:prstGeom prst="rect">
                <a:avLst/>
              </a:prstGeom>
              <a:noFill/>
            </p:spPr>
            <p:txBody>
              <a:bodyPr wrap="none" rtlCol="0">
                <a:spAutoFit/>
              </a:bodyPr>
              <a:lstStyle/>
              <a:p>
                <a:r>
                  <a:rPr lang="en-US" dirty="0" smtClean="0"/>
                  <a:t>P</a:t>
                </a:r>
                <a:r>
                  <a:rPr lang="en-US" baseline="-25000" dirty="0" smtClean="0"/>
                  <a:t>in</a:t>
                </a:r>
                <a:endParaRPr lang="en-US" dirty="0"/>
              </a:p>
            </p:txBody>
          </p:sp>
          <p:sp>
            <p:nvSpPr>
              <p:cNvPr id="118" name="TextBox 117"/>
              <p:cNvSpPr txBox="1"/>
              <p:nvPr/>
            </p:nvSpPr>
            <p:spPr>
              <a:xfrm>
                <a:off x="152412" y="3624723"/>
                <a:ext cx="457176" cy="369332"/>
              </a:xfrm>
              <a:prstGeom prst="rect">
                <a:avLst/>
              </a:prstGeom>
              <a:noFill/>
            </p:spPr>
            <p:txBody>
              <a:bodyPr wrap="none" rtlCol="0">
                <a:spAutoFit/>
              </a:bodyPr>
              <a:lstStyle/>
              <a:p>
                <a:r>
                  <a:rPr lang="en-US" dirty="0" smtClean="0"/>
                  <a:t>P</a:t>
                </a:r>
                <a:r>
                  <a:rPr lang="en-US" baseline="-25000" dirty="0" smtClean="0"/>
                  <a:t>in</a:t>
                </a:r>
                <a:endParaRPr lang="en-US" dirty="0"/>
              </a:p>
            </p:txBody>
          </p:sp>
          <p:sp>
            <p:nvSpPr>
              <p:cNvPr id="122" name="TextBox 121"/>
              <p:cNvSpPr txBox="1"/>
              <p:nvPr/>
            </p:nvSpPr>
            <p:spPr>
              <a:xfrm>
                <a:off x="8147609" y="4437938"/>
                <a:ext cx="814647" cy="369332"/>
              </a:xfrm>
              <a:prstGeom prst="rect">
                <a:avLst/>
              </a:prstGeom>
              <a:noFill/>
            </p:spPr>
            <p:txBody>
              <a:bodyPr wrap="none" rtlCol="0">
                <a:spAutoFit/>
              </a:bodyPr>
              <a:lstStyle/>
              <a:p>
                <a:r>
                  <a:rPr lang="en-US" dirty="0" smtClean="0"/>
                  <a:t>P</a:t>
                </a:r>
                <a:r>
                  <a:rPr lang="en-US" baseline="-25000" dirty="0" smtClean="0"/>
                  <a:t>out</a:t>
                </a:r>
                <a:r>
                  <a:rPr lang="en-US" dirty="0" smtClean="0"/>
                  <a:t>=0</a:t>
                </a:r>
                <a:endParaRPr lang="en-US" dirty="0"/>
              </a:p>
            </p:txBody>
          </p:sp>
        </p:grpSp>
      </p:grpSp>
    </p:spTree>
    <p:extLst>
      <p:ext uri="{BB962C8B-B14F-4D97-AF65-F5344CB8AC3E}">
        <p14:creationId xmlns:p14="http://schemas.microsoft.com/office/powerpoint/2010/main" val="136348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286" y="-214382"/>
            <a:ext cx="8229600" cy="1143000"/>
          </a:xfrm>
        </p:spPr>
        <p:txBody>
          <a:bodyPr/>
          <a:lstStyle/>
          <a:p>
            <a:r>
              <a:rPr lang="en-US" sz="3600" dirty="0" smtClean="0"/>
              <a:t>Back to electro-optic modulator</a:t>
            </a:r>
            <a:endParaRPr lang="en-US" sz="36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19</a:t>
            </a:fld>
            <a:endParaRPr lang="en-US"/>
          </a:p>
        </p:txBody>
      </p:sp>
      <p:graphicFrame>
        <p:nvGraphicFramePr>
          <p:cNvPr id="46" name="Object 45"/>
          <p:cNvGraphicFramePr>
            <a:graphicFrameLocks noChangeAspect="1"/>
          </p:cNvGraphicFramePr>
          <p:nvPr>
            <p:extLst>
              <p:ext uri="{D42A27DB-BD31-4B8C-83A1-F6EECF244321}">
                <p14:modId xmlns:p14="http://schemas.microsoft.com/office/powerpoint/2010/main" val="3212349889"/>
              </p:ext>
            </p:extLst>
          </p:nvPr>
        </p:nvGraphicFramePr>
        <p:xfrm>
          <a:off x="282575" y="2371725"/>
          <a:ext cx="3797300" cy="444500"/>
        </p:xfrm>
        <a:graphic>
          <a:graphicData uri="http://schemas.openxmlformats.org/presentationml/2006/ole">
            <mc:AlternateContent xmlns:mc="http://schemas.openxmlformats.org/markup-compatibility/2006">
              <mc:Choice xmlns:v="urn:schemas-microsoft-com:vml" Requires="v">
                <p:oleObj spid="_x0000_s46321" name="Equation" r:id="rId3" imgW="3797280" imgH="444240" progId="Equation.DSMT4">
                  <p:embed/>
                </p:oleObj>
              </mc:Choice>
              <mc:Fallback>
                <p:oleObj name="Equation" r:id="rId3" imgW="3797280" imgH="444240" progId="Equation.DSMT4">
                  <p:embed/>
                  <p:pic>
                    <p:nvPicPr>
                      <p:cNvPr id="0" name=""/>
                      <p:cNvPicPr/>
                      <p:nvPr/>
                    </p:nvPicPr>
                    <p:blipFill>
                      <a:blip r:embed="rId4"/>
                      <a:stretch>
                        <a:fillRect/>
                      </a:stretch>
                    </p:blipFill>
                    <p:spPr>
                      <a:xfrm>
                        <a:off x="282575" y="2371725"/>
                        <a:ext cx="3797300" cy="444500"/>
                      </a:xfrm>
                      <a:prstGeom prst="rect">
                        <a:avLst/>
                      </a:prstGeom>
                    </p:spPr>
                  </p:pic>
                </p:oleObj>
              </mc:Fallback>
            </mc:AlternateContent>
          </a:graphicData>
        </a:graphic>
      </p:graphicFrame>
      <p:sp>
        <p:nvSpPr>
          <p:cNvPr id="47" name="TextBox 46"/>
          <p:cNvSpPr txBox="1"/>
          <p:nvPr/>
        </p:nvSpPr>
        <p:spPr>
          <a:xfrm>
            <a:off x="1143593" y="3515508"/>
            <a:ext cx="3366114" cy="338554"/>
          </a:xfrm>
          <a:prstGeom prst="rect">
            <a:avLst/>
          </a:prstGeom>
          <a:noFill/>
        </p:spPr>
        <p:txBody>
          <a:bodyPr wrap="none" rtlCol="0">
            <a:spAutoFit/>
          </a:bodyPr>
          <a:lstStyle/>
          <a:p>
            <a:r>
              <a:rPr lang="en-US" sz="1600" dirty="0" smtClean="0"/>
              <a:t>Digital OOK(“on-off-keying”) format</a:t>
            </a:r>
            <a:endParaRPr lang="en-US" sz="1600" dirty="0"/>
          </a:p>
        </p:txBody>
      </p:sp>
      <p:graphicFrame>
        <p:nvGraphicFramePr>
          <p:cNvPr id="48" name="Object 47"/>
          <p:cNvGraphicFramePr>
            <a:graphicFrameLocks noChangeAspect="1"/>
          </p:cNvGraphicFramePr>
          <p:nvPr>
            <p:extLst>
              <p:ext uri="{D42A27DB-BD31-4B8C-83A1-F6EECF244321}">
                <p14:modId xmlns:p14="http://schemas.microsoft.com/office/powerpoint/2010/main" val="4164668208"/>
              </p:ext>
            </p:extLst>
          </p:nvPr>
        </p:nvGraphicFramePr>
        <p:xfrm>
          <a:off x="325456" y="2866732"/>
          <a:ext cx="2006600" cy="228600"/>
        </p:xfrm>
        <a:graphic>
          <a:graphicData uri="http://schemas.openxmlformats.org/presentationml/2006/ole">
            <mc:AlternateContent xmlns:mc="http://schemas.openxmlformats.org/markup-compatibility/2006">
              <mc:Choice xmlns:v="urn:schemas-microsoft-com:vml" Requires="v">
                <p:oleObj spid="_x0000_s46322" name="Equation" r:id="rId5" imgW="2006280" imgH="228600" progId="Equation.DSMT4">
                  <p:embed/>
                </p:oleObj>
              </mc:Choice>
              <mc:Fallback>
                <p:oleObj name="Equation" r:id="rId5" imgW="2006280" imgH="228600" progId="Equation.DSMT4">
                  <p:embed/>
                  <p:pic>
                    <p:nvPicPr>
                      <p:cNvPr id="0" name=""/>
                      <p:cNvPicPr/>
                      <p:nvPr/>
                    </p:nvPicPr>
                    <p:blipFill>
                      <a:blip r:embed="rId6"/>
                      <a:stretch>
                        <a:fillRect/>
                      </a:stretch>
                    </p:blipFill>
                    <p:spPr>
                      <a:xfrm>
                        <a:off x="325456" y="2866732"/>
                        <a:ext cx="2006600" cy="228600"/>
                      </a:xfrm>
                      <a:prstGeom prst="rect">
                        <a:avLst/>
                      </a:prstGeom>
                    </p:spPr>
                  </p:pic>
                </p:oleObj>
              </mc:Fallback>
            </mc:AlternateContent>
          </a:graphicData>
        </a:graphic>
      </p:graphicFrame>
      <p:grpSp>
        <p:nvGrpSpPr>
          <p:cNvPr id="6" name="Group 5"/>
          <p:cNvGrpSpPr/>
          <p:nvPr/>
        </p:nvGrpSpPr>
        <p:grpSpPr>
          <a:xfrm>
            <a:off x="4805363" y="2192785"/>
            <a:ext cx="2489200" cy="629790"/>
            <a:chOff x="4805363" y="2192785"/>
            <a:chExt cx="2489200" cy="629790"/>
          </a:xfrm>
        </p:grpSpPr>
        <p:sp>
          <p:nvSpPr>
            <p:cNvPr id="49" name="TextBox 48"/>
            <p:cNvSpPr txBox="1"/>
            <p:nvPr/>
          </p:nvSpPr>
          <p:spPr>
            <a:xfrm>
              <a:off x="5325473" y="2192785"/>
              <a:ext cx="1505540" cy="369332"/>
            </a:xfrm>
            <a:prstGeom prst="rect">
              <a:avLst/>
            </a:prstGeom>
            <a:noFill/>
          </p:spPr>
          <p:txBody>
            <a:bodyPr wrap="none" rtlCol="0">
              <a:spAutoFit/>
            </a:bodyPr>
            <a:lstStyle/>
            <a:p>
              <a:r>
                <a:rPr lang="en-US" dirty="0" smtClean="0"/>
                <a:t>Bias voltage </a:t>
              </a:r>
              <a:endParaRPr lang="en-US" dirty="0"/>
            </a:p>
          </p:txBody>
        </p:sp>
        <p:graphicFrame>
          <p:nvGraphicFramePr>
            <p:cNvPr id="50" name="Object 49"/>
            <p:cNvGraphicFramePr>
              <a:graphicFrameLocks noChangeAspect="1"/>
            </p:cNvGraphicFramePr>
            <p:nvPr>
              <p:extLst>
                <p:ext uri="{D42A27DB-BD31-4B8C-83A1-F6EECF244321}">
                  <p14:modId xmlns:p14="http://schemas.microsoft.com/office/powerpoint/2010/main" val="1619733679"/>
                </p:ext>
              </p:extLst>
            </p:nvPr>
          </p:nvGraphicFramePr>
          <p:xfrm>
            <a:off x="4805363" y="2568575"/>
            <a:ext cx="2489200" cy="254000"/>
          </p:xfrm>
          <a:graphic>
            <a:graphicData uri="http://schemas.openxmlformats.org/presentationml/2006/ole">
              <mc:AlternateContent xmlns:mc="http://schemas.openxmlformats.org/markup-compatibility/2006">
                <mc:Choice xmlns:v="urn:schemas-microsoft-com:vml" Requires="v">
                  <p:oleObj spid="_x0000_s46323" name="Equation" r:id="rId7" imgW="2489040" imgH="253800" progId="Equation.DSMT4">
                    <p:embed/>
                  </p:oleObj>
                </mc:Choice>
                <mc:Fallback>
                  <p:oleObj name="Equation" r:id="rId7" imgW="2489040" imgH="253800" progId="Equation.DSMT4">
                    <p:embed/>
                    <p:pic>
                      <p:nvPicPr>
                        <p:cNvPr id="0" name=""/>
                        <p:cNvPicPr/>
                        <p:nvPr/>
                      </p:nvPicPr>
                      <p:blipFill>
                        <a:blip r:embed="rId8"/>
                        <a:stretch>
                          <a:fillRect/>
                        </a:stretch>
                      </p:blipFill>
                      <p:spPr>
                        <a:xfrm>
                          <a:off x="4805363" y="2568575"/>
                          <a:ext cx="2489200" cy="254000"/>
                        </a:xfrm>
                        <a:prstGeom prst="rect">
                          <a:avLst/>
                        </a:prstGeom>
                      </p:spPr>
                    </p:pic>
                  </p:oleObj>
                </mc:Fallback>
              </mc:AlternateContent>
            </a:graphicData>
          </a:graphic>
        </p:graphicFrame>
      </p:grpSp>
      <p:grpSp>
        <p:nvGrpSpPr>
          <p:cNvPr id="3" name="Group 2"/>
          <p:cNvGrpSpPr/>
          <p:nvPr/>
        </p:nvGrpSpPr>
        <p:grpSpPr>
          <a:xfrm>
            <a:off x="242522" y="477693"/>
            <a:ext cx="7504994" cy="1895889"/>
            <a:chOff x="242522" y="477693"/>
            <a:chExt cx="7504994" cy="1895889"/>
          </a:xfrm>
        </p:grpSpPr>
        <p:grpSp>
          <p:nvGrpSpPr>
            <p:cNvPr id="45" name="Group 44"/>
            <p:cNvGrpSpPr/>
            <p:nvPr/>
          </p:nvGrpSpPr>
          <p:grpSpPr>
            <a:xfrm>
              <a:off x="606618" y="477693"/>
              <a:ext cx="6629399" cy="1895889"/>
              <a:chOff x="838200" y="1548987"/>
              <a:chExt cx="6629399" cy="1895889"/>
            </a:xfrm>
          </p:grpSpPr>
          <p:sp>
            <p:nvSpPr>
              <p:cNvPr id="5" name="Rectangle 4"/>
              <p:cNvSpPr/>
              <p:nvPr/>
            </p:nvSpPr>
            <p:spPr bwMode="auto">
              <a:xfrm>
                <a:off x="838200" y="1968114"/>
                <a:ext cx="6629399" cy="1062101"/>
              </a:xfrm>
              <a:prstGeom prst="rect">
                <a:avLst/>
              </a:prstGeom>
              <a:solidFill>
                <a:srgbClr val="FFC000">
                  <a:alpha val="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21" name="Group 20"/>
              <p:cNvGrpSpPr/>
              <p:nvPr/>
            </p:nvGrpSpPr>
            <p:grpSpPr>
              <a:xfrm>
                <a:off x="1828800" y="2209800"/>
                <a:ext cx="4551485" cy="304800"/>
                <a:chOff x="1828800" y="2209800"/>
                <a:chExt cx="4551485" cy="304800"/>
              </a:xfrm>
            </p:grpSpPr>
            <p:cxnSp>
              <p:nvCxnSpPr>
                <p:cNvPr id="13" name="Straight Connector 12"/>
                <p:cNvCxnSpPr/>
                <p:nvPr/>
              </p:nvCxnSpPr>
              <p:spPr bwMode="auto">
                <a:xfrm flipV="1">
                  <a:off x="1828800" y="2209800"/>
                  <a:ext cx="838200" cy="304800"/>
                </a:xfrm>
                <a:prstGeom prst="line">
                  <a:avLst/>
                </a:prstGeom>
                <a:solidFill>
                  <a:schemeClr val="accent1"/>
                </a:solidFill>
                <a:ln w="82550" cap="flat" cmpd="sng" algn="ctr">
                  <a:solidFill>
                    <a:srgbClr val="FFC000"/>
                  </a:solidFill>
                  <a:prstDash val="solid"/>
                  <a:round/>
                  <a:headEnd type="none" w="med" len="med"/>
                  <a:tailEnd type="none" w="med" len="med"/>
                </a:ln>
                <a:effectLst/>
              </p:spPr>
            </p:cxnSp>
            <p:cxnSp>
              <p:nvCxnSpPr>
                <p:cNvPr id="17" name="Straight Connector 16"/>
                <p:cNvCxnSpPr/>
                <p:nvPr/>
              </p:nvCxnSpPr>
              <p:spPr bwMode="auto">
                <a:xfrm>
                  <a:off x="2667000" y="2209800"/>
                  <a:ext cx="2895600" cy="0"/>
                </a:xfrm>
                <a:prstGeom prst="line">
                  <a:avLst/>
                </a:prstGeom>
                <a:solidFill>
                  <a:schemeClr val="accent1"/>
                </a:solidFill>
                <a:ln w="82550" cap="flat" cmpd="sng" algn="ctr">
                  <a:solidFill>
                    <a:srgbClr val="FFC000"/>
                  </a:solidFill>
                  <a:prstDash val="solid"/>
                  <a:round/>
                  <a:headEnd type="none" w="med" len="med"/>
                  <a:tailEnd type="none" w="med" len="med"/>
                </a:ln>
                <a:effectLst/>
              </p:spPr>
            </p:cxnSp>
            <p:cxnSp>
              <p:nvCxnSpPr>
                <p:cNvPr id="18" name="Straight Connector 17"/>
                <p:cNvCxnSpPr/>
                <p:nvPr/>
              </p:nvCxnSpPr>
              <p:spPr bwMode="auto">
                <a:xfrm>
                  <a:off x="5542085" y="2209800"/>
                  <a:ext cx="838200" cy="304800"/>
                </a:xfrm>
                <a:prstGeom prst="line">
                  <a:avLst/>
                </a:prstGeom>
                <a:solidFill>
                  <a:schemeClr val="accent1"/>
                </a:solidFill>
                <a:ln w="82550" cap="flat" cmpd="sng" algn="ctr">
                  <a:solidFill>
                    <a:srgbClr val="FFC000"/>
                  </a:solidFill>
                  <a:prstDash val="solid"/>
                  <a:round/>
                  <a:headEnd type="none" w="med" len="med"/>
                  <a:tailEnd type="none" w="med" len="med"/>
                </a:ln>
                <a:effectLst/>
              </p:spPr>
            </p:cxnSp>
          </p:grpSp>
          <p:grpSp>
            <p:nvGrpSpPr>
              <p:cNvPr id="22" name="Group 21"/>
              <p:cNvGrpSpPr/>
              <p:nvPr/>
            </p:nvGrpSpPr>
            <p:grpSpPr>
              <a:xfrm flipV="1">
                <a:off x="1822938" y="2499165"/>
                <a:ext cx="4551485" cy="304800"/>
                <a:chOff x="1828800" y="2209800"/>
                <a:chExt cx="4551485" cy="304800"/>
              </a:xfrm>
            </p:grpSpPr>
            <p:cxnSp>
              <p:nvCxnSpPr>
                <p:cNvPr id="23" name="Straight Connector 22"/>
                <p:cNvCxnSpPr/>
                <p:nvPr/>
              </p:nvCxnSpPr>
              <p:spPr bwMode="auto">
                <a:xfrm flipV="1">
                  <a:off x="1828800" y="2209800"/>
                  <a:ext cx="838200" cy="304800"/>
                </a:xfrm>
                <a:prstGeom prst="line">
                  <a:avLst/>
                </a:prstGeom>
                <a:solidFill>
                  <a:schemeClr val="accent1"/>
                </a:solidFill>
                <a:ln w="82550" cap="flat" cmpd="sng" algn="ctr">
                  <a:solidFill>
                    <a:srgbClr val="FFC000"/>
                  </a:solidFill>
                  <a:prstDash val="solid"/>
                  <a:round/>
                  <a:headEnd type="none" w="med" len="med"/>
                  <a:tailEnd type="none" w="med" len="med"/>
                </a:ln>
                <a:effectLst/>
              </p:spPr>
            </p:cxnSp>
            <p:cxnSp>
              <p:nvCxnSpPr>
                <p:cNvPr id="24" name="Straight Connector 23"/>
                <p:cNvCxnSpPr/>
                <p:nvPr/>
              </p:nvCxnSpPr>
              <p:spPr bwMode="auto">
                <a:xfrm>
                  <a:off x="2667000" y="2209800"/>
                  <a:ext cx="2895600" cy="0"/>
                </a:xfrm>
                <a:prstGeom prst="line">
                  <a:avLst/>
                </a:prstGeom>
                <a:solidFill>
                  <a:schemeClr val="accent1"/>
                </a:solidFill>
                <a:ln w="82550" cap="flat" cmpd="sng" algn="ctr">
                  <a:solidFill>
                    <a:srgbClr val="FFC000"/>
                  </a:solidFill>
                  <a:prstDash val="solid"/>
                  <a:round/>
                  <a:headEnd type="none" w="med" len="med"/>
                  <a:tailEnd type="none" w="med" len="med"/>
                </a:ln>
                <a:effectLst/>
              </p:spPr>
            </p:cxnSp>
            <p:cxnSp>
              <p:nvCxnSpPr>
                <p:cNvPr id="25" name="Straight Connector 24"/>
                <p:cNvCxnSpPr/>
                <p:nvPr/>
              </p:nvCxnSpPr>
              <p:spPr bwMode="auto">
                <a:xfrm>
                  <a:off x="5542085" y="2209800"/>
                  <a:ext cx="838200" cy="304800"/>
                </a:xfrm>
                <a:prstGeom prst="line">
                  <a:avLst/>
                </a:prstGeom>
                <a:solidFill>
                  <a:schemeClr val="accent1"/>
                </a:solidFill>
                <a:ln w="82550" cap="flat" cmpd="sng" algn="ctr">
                  <a:solidFill>
                    <a:srgbClr val="FFC000"/>
                  </a:solidFill>
                  <a:prstDash val="solid"/>
                  <a:round/>
                  <a:headEnd type="none" w="med" len="med"/>
                  <a:tailEnd type="none" w="med" len="med"/>
                </a:ln>
                <a:effectLst/>
              </p:spPr>
            </p:cxnSp>
          </p:grpSp>
          <p:cxnSp>
            <p:nvCxnSpPr>
              <p:cNvPr id="26" name="Straight Connector 25"/>
              <p:cNvCxnSpPr/>
              <p:nvPr/>
            </p:nvCxnSpPr>
            <p:spPr bwMode="auto">
              <a:xfrm>
                <a:off x="6248400" y="2502877"/>
                <a:ext cx="914400" cy="11723"/>
              </a:xfrm>
              <a:prstGeom prst="line">
                <a:avLst/>
              </a:prstGeom>
              <a:solidFill>
                <a:schemeClr val="accent1"/>
              </a:solidFill>
              <a:ln w="82550" cap="flat" cmpd="sng" algn="ctr">
                <a:solidFill>
                  <a:srgbClr val="FFC000"/>
                </a:solidFill>
                <a:prstDash val="solid"/>
                <a:round/>
                <a:headEnd type="none" w="med" len="med"/>
                <a:tailEnd type="none" w="med" len="med"/>
              </a:ln>
              <a:effectLst/>
            </p:spPr>
          </p:cxnSp>
          <p:cxnSp>
            <p:nvCxnSpPr>
              <p:cNvPr id="28" name="Straight Connector 27"/>
              <p:cNvCxnSpPr/>
              <p:nvPr/>
            </p:nvCxnSpPr>
            <p:spPr bwMode="auto">
              <a:xfrm>
                <a:off x="937845" y="2508738"/>
                <a:ext cx="914400" cy="11723"/>
              </a:xfrm>
              <a:prstGeom prst="line">
                <a:avLst/>
              </a:prstGeom>
              <a:solidFill>
                <a:schemeClr val="accent1"/>
              </a:solidFill>
              <a:ln w="82550" cap="flat" cmpd="sng" algn="ctr">
                <a:solidFill>
                  <a:srgbClr val="FFC000"/>
                </a:solidFill>
                <a:prstDash val="solid"/>
                <a:round/>
                <a:headEnd type="none" w="med" len="med"/>
                <a:tailEnd type="none" w="med" len="med"/>
              </a:ln>
              <a:effectLst/>
            </p:spPr>
          </p:cxnSp>
          <p:sp>
            <p:nvSpPr>
              <p:cNvPr id="29" name="Rectangle 34"/>
              <p:cNvSpPr>
                <a:spLocks noChangeArrowheads="1"/>
              </p:cNvSpPr>
              <p:nvPr/>
            </p:nvSpPr>
            <p:spPr bwMode="auto">
              <a:xfrm>
                <a:off x="2902622" y="2025164"/>
                <a:ext cx="2039938" cy="74613"/>
              </a:xfrm>
              <a:prstGeom prst="rect">
                <a:avLst/>
              </a:prstGeom>
              <a:solidFill>
                <a:srgbClr val="808000"/>
              </a:solidFill>
              <a:ln w="9525">
                <a:solidFill>
                  <a:srgbClr val="000000"/>
                </a:solidFill>
                <a:miter lim="800000"/>
                <a:headEnd/>
                <a:tailEnd/>
              </a:ln>
            </p:spPr>
            <p:txBody>
              <a:bodyPr/>
              <a:lstStyle/>
              <a:p>
                <a:endParaRPr lang="en-US"/>
              </a:p>
            </p:txBody>
          </p:sp>
          <p:sp>
            <p:nvSpPr>
              <p:cNvPr id="30" name="Rectangle 35"/>
              <p:cNvSpPr>
                <a:spLocks noChangeArrowheads="1"/>
              </p:cNvSpPr>
              <p:nvPr/>
            </p:nvSpPr>
            <p:spPr bwMode="auto">
              <a:xfrm>
                <a:off x="2902622" y="2317363"/>
                <a:ext cx="2039938" cy="376238"/>
              </a:xfrm>
              <a:prstGeom prst="rect">
                <a:avLst/>
              </a:prstGeom>
              <a:solidFill>
                <a:srgbClr val="808000"/>
              </a:solidFill>
              <a:ln w="9525">
                <a:solidFill>
                  <a:srgbClr val="000000"/>
                </a:solidFill>
                <a:miter lim="800000"/>
                <a:headEnd/>
                <a:tailEnd/>
              </a:ln>
            </p:spPr>
            <p:txBody>
              <a:bodyPr/>
              <a:lstStyle/>
              <a:p>
                <a:endParaRPr lang="en-US"/>
              </a:p>
            </p:txBody>
          </p:sp>
          <p:sp>
            <p:nvSpPr>
              <p:cNvPr id="31" name="Rectangle 36"/>
              <p:cNvSpPr>
                <a:spLocks noChangeArrowheads="1"/>
              </p:cNvSpPr>
              <p:nvPr/>
            </p:nvSpPr>
            <p:spPr bwMode="auto">
              <a:xfrm>
                <a:off x="2894013" y="2895600"/>
                <a:ext cx="2039938" cy="76200"/>
              </a:xfrm>
              <a:prstGeom prst="rect">
                <a:avLst/>
              </a:prstGeom>
              <a:solidFill>
                <a:srgbClr val="808000"/>
              </a:solidFill>
              <a:ln w="9525">
                <a:solidFill>
                  <a:srgbClr val="000000"/>
                </a:solidFill>
                <a:miter lim="800000"/>
                <a:headEnd/>
                <a:tailEnd/>
              </a:ln>
            </p:spPr>
            <p:txBody>
              <a:bodyPr/>
              <a:lstStyle/>
              <a:p>
                <a:endParaRPr lang="en-US"/>
              </a:p>
            </p:txBody>
          </p:sp>
          <p:sp>
            <p:nvSpPr>
              <p:cNvPr id="32" name="Line 37"/>
              <p:cNvSpPr>
                <a:spLocks noChangeShapeType="1"/>
              </p:cNvSpPr>
              <p:nvPr/>
            </p:nvSpPr>
            <p:spPr bwMode="auto">
              <a:xfrm>
                <a:off x="4083050" y="1751806"/>
                <a:ext cx="0" cy="274638"/>
              </a:xfrm>
              <a:prstGeom prst="line">
                <a:avLst/>
              </a:prstGeom>
              <a:noFill/>
              <a:ln w="28575">
                <a:solidFill>
                  <a:srgbClr val="000000"/>
                </a:solidFill>
                <a:round/>
                <a:headEnd/>
                <a:tailEnd type="triangle" w="med" len="med"/>
              </a:ln>
            </p:spPr>
            <p:txBody>
              <a:bodyPr/>
              <a:lstStyle/>
              <a:p>
                <a:endParaRPr lang="en-US"/>
              </a:p>
            </p:txBody>
          </p:sp>
          <p:sp>
            <p:nvSpPr>
              <p:cNvPr id="33" name="Line 38"/>
              <p:cNvSpPr>
                <a:spLocks noChangeShapeType="1"/>
              </p:cNvSpPr>
              <p:nvPr/>
            </p:nvSpPr>
            <p:spPr bwMode="auto">
              <a:xfrm>
                <a:off x="4083050" y="1738798"/>
                <a:ext cx="641350" cy="13802"/>
              </a:xfrm>
              <a:prstGeom prst="line">
                <a:avLst/>
              </a:prstGeom>
              <a:noFill/>
              <a:ln w="19050">
                <a:solidFill>
                  <a:srgbClr val="000000"/>
                </a:solidFill>
                <a:round/>
                <a:headEnd/>
                <a:tailEnd/>
              </a:ln>
            </p:spPr>
            <p:txBody>
              <a:bodyPr/>
              <a:lstStyle/>
              <a:p>
                <a:endParaRPr lang="en-US"/>
              </a:p>
            </p:txBody>
          </p:sp>
          <p:sp>
            <p:nvSpPr>
              <p:cNvPr id="34" name="Line 39"/>
              <p:cNvSpPr>
                <a:spLocks noChangeShapeType="1"/>
              </p:cNvSpPr>
              <p:nvPr/>
            </p:nvSpPr>
            <p:spPr bwMode="auto">
              <a:xfrm flipV="1">
                <a:off x="4083050" y="2987675"/>
                <a:ext cx="0" cy="274638"/>
              </a:xfrm>
              <a:prstGeom prst="line">
                <a:avLst/>
              </a:prstGeom>
              <a:noFill/>
              <a:ln w="28575">
                <a:solidFill>
                  <a:srgbClr val="000000"/>
                </a:solidFill>
                <a:round/>
                <a:headEnd/>
                <a:tailEnd type="triangle" w="med" len="med"/>
              </a:ln>
            </p:spPr>
            <p:txBody>
              <a:bodyPr/>
              <a:lstStyle/>
              <a:p>
                <a:endParaRPr lang="en-US"/>
              </a:p>
            </p:txBody>
          </p:sp>
          <p:sp>
            <p:nvSpPr>
              <p:cNvPr id="35" name="Line 40"/>
              <p:cNvSpPr>
                <a:spLocks noChangeShapeType="1"/>
              </p:cNvSpPr>
              <p:nvPr/>
            </p:nvSpPr>
            <p:spPr bwMode="auto">
              <a:xfrm flipV="1">
                <a:off x="4083050" y="3262313"/>
                <a:ext cx="641350" cy="0"/>
              </a:xfrm>
              <a:prstGeom prst="line">
                <a:avLst/>
              </a:prstGeom>
              <a:noFill/>
              <a:ln w="22225">
                <a:solidFill>
                  <a:srgbClr val="000000"/>
                </a:solidFill>
                <a:round/>
                <a:headEnd/>
                <a:tailEnd/>
              </a:ln>
            </p:spPr>
            <p:txBody>
              <a:bodyPr/>
              <a:lstStyle/>
              <a:p>
                <a:endParaRPr lang="en-US"/>
              </a:p>
            </p:txBody>
          </p:sp>
          <p:sp>
            <p:nvSpPr>
              <p:cNvPr id="36" name="Line 54"/>
              <p:cNvSpPr>
                <a:spLocks noChangeShapeType="1"/>
              </p:cNvSpPr>
              <p:nvPr/>
            </p:nvSpPr>
            <p:spPr bwMode="auto">
              <a:xfrm>
                <a:off x="2717800" y="2438400"/>
                <a:ext cx="0" cy="823913"/>
              </a:xfrm>
              <a:prstGeom prst="line">
                <a:avLst/>
              </a:prstGeom>
              <a:noFill/>
              <a:ln w="25400">
                <a:solidFill>
                  <a:srgbClr val="000000"/>
                </a:solidFill>
                <a:round/>
                <a:headEnd/>
                <a:tailEnd/>
              </a:ln>
            </p:spPr>
            <p:txBody>
              <a:bodyPr/>
              <a:lstStyle/>
              <a:p>
                <a:endParaRPr lang="en-US"/>
              </a:p>
            </p:txBody>
          </p:sp>
          <p:sp>
            <p:nvSpPr>
              <p:cNvPr id="37" name="Line 55"/>
              <p:cNvSpPr>
                <a:spLocks noChangeShapeType="1"/>
              </p:cNvSpPr>
              <p:nvPr/>
            </p:nvSpPr>
            <p:spPr bwMode="auto">
              <a:xfrm>
                <a:off x="2514600" y="3262313"/>
                <a:ext cx="287338" cy="0"/>
              </a:xfrm>
              <a:prstGeom prst="line">
                <a:avLst/>
              </a:prstGeom>
              <a:noFill/>
              <a:ln w="25400">
                <a:solidFill>
                  <a:srgbClr val="000000"/>
                </a:solidFill>
                <a:round/>
                <a:headEnd/>
                <a:tailEnd/>
              </a:ln>
            </p:spPr>
            <p:txBody>
              <a:bodyPr/>
              <a:lstStyle/>
              <a:p>
                <a:endParaRPr lang="en-US"/>
              </a:p>
            </p:txBody>
          </p:sp>
          <p:sp>
            <p:nvSpPr>
              <p:cNvPr id="38" name="Line 56"/>
              <p:cNvSpPr>
                <a:spLocks noChangeShapeType="1"/>
              </p:cNvSpPr>
              <p:nvPr/>
            </p:nvSpPr>
            <p:spPr bwMode="auto">
              <a:xfrm flipV="1">
                <a:off x="2619375" y="3352800"/>
                <a:ext cx="182563" cy="0"/>
              </a:xfrm>
              <a:prstGeom prst="line">
                <a:avLst/>
              </a:prstGeom>
              <a:noFill/>
              <a:ln w="25400">
                <a:solidFill>
                  <a:srgbClr val="000000"/>
                </a:solidFill>
                <a:round/>
                <a:headEnd/>
                <a:tailEnd/>
              </a:ln>
            </p:spPr>
            <p:txBody>
              <a:bodyPr/>
              <a:lstStyle/>
              <a:p>
                <a:endParaRPr lang="en-US"/>
              </a:p>
            </p:txBody>
          </p:sp>
          <p:sp>
            <p:nvSpPr>
              <p:cNvPr id="39" name="Text Box 57"/>
              <p:cNvSpPr txBox="1">
                <a:spLocks noChangeArrowheads="1"/>
              </p:cNvSpPr>
              <p:nvPr/>
            </p:nvSpPr>
            <p:spPr bwMode="auto">
              <a:xfrm>
                <a:off x="4572000" y="3078163"/>
                <a:ext cx="1504950" cy="366713"/>
              </a:xfrm>
              <a:prstGeom prst="rect">
                <a:avLst/>
              </a:prstGeom>
              <a:noFill/>
              <a:ln w="9525">
                <a:noFill/>
                <a:miter lim="800000"/>
                <a:headEnd/>
                <a:tailEnd/>
              </a:ln>
            </p:spPr>
            <p:txBody>
              <a:bodyPr/>
              <a:lstStyle/>
              <a:p>
                <a:r>
                  <a:rPr lang="en-US" sz="1600" b="1" i="1"/>
                  <a:t>V(t)</a:t>
                </a:r>
              </a:p>
            </p:txBody>
          </p:sp>
          <p:sp>
            <p:nvSpPr>
              <p:cNvPr id="40" name="Text Box 58"/>
              <p:cNvSpPr txBox="1">
                <a:spLocks noChangeArrowheads="1"/>
              </p:cNvSpPr>
              <p:nvPr/>
            </p:nvSpPr>
            <p:spPr bwMode="auto">
              <a:xfrm>
                <a:off x="4524253" y="1548987"/>
                <a:ext cx="836613" cy="365125"/>
              </a:xfrm>
              <a:prstGeom prst="rect">
                <a:avLst/>
              </a:prstGeom>
              <a:noFill/>
              <a:ln w="9525">
                <a:noFill/>
                <a:miter lim="800000"/>
                <a:headEnd/>
                <a:tailEnd/>
              </a:ln>
            </p:spPr>
            <p:txBody>
              <a:bodyPr/>
              <a:lstStyle/>
              <a:p>
                <a:r>
                  <a:rPr lang="en-US" sz="1600" b="1" i="1"/>
                  <a:t>V(t)</a:t>
                </a:r>
                <a:endParaRPr lang="en-US" sz="3200" b="1" i="1"/>
              </a:p>
            </p:txBody>
          </p:sp>
          <p:sp>
            <p:nvSpPr>
              <p:cNvPr id="41" name="Rectangle 68"/>
              <p:cNvSpPr>
                <a:spLocks noChangeArrowheads="1"/>
              </p:cNvSpPr>
              <p:nvPr/>
            </p:nvSpPr>
            <p:spPr bwMode="auto">
              <a:xfrm>
                <a:off x="5086350" y="2514600"/>
                <a:ext cx="228600" cy="152400"/>
              </a:xfrm>
              <a:prstGeom prst="rect">
                <a:avLst/>
              </a:prstGeom>
              <a:solidFill>
                <a:srgbClr val="808000"/>
              </a:solidFill>
              <a:ln w="9525">
                <a:solidFill>
                  <a:schemeClr val="tx1"/>
                </a:solidFill>
                <a:miter lim="800000"/>
                <a:headEnd/>
                <a:tailEnd/>
              </a:ln>
              <a:effectLst/>
            </p:spPr>
            <p:txBody>
              <a:bodyPr wrap="none" anchor="ctr"/>
              <a:lstStyle/>
              <a:p>
                <a:endParaRPr lang="en-US"/>
              </a:p>
            </p:txBody>
          </p:sp>
          <p:sp>
            <p:nvSpPr>
              <p:cNvPr id="42" name="Rectangle 69"/>
              <p:cNvSpPr>
                <a:spLocks noChangeArrowheads="1"/>
              </p:cNvSpPr>
              <p:nvPr/>
            </p:nvSpPr>
            <p:spPr bwMode="auto">
              <a:xfrm>
                <a:off x="5086350" y="2895600"/>
                <a:ext cx="228600" cy="76200"/>
              </a:xfrm>
              <a:prstGeom prst="rect">
                <a:avLst/>
              </a:prstGeom>
              <a:solidFill>
                <a:srgbClr val="808000"/>
              </a:solidFill>
              <a:ln w="9525">
                <a:solidFill>
                  <a:schemeClr val="tx1"/>
                </a:solidFill>
                <a:miter lim="800000"/>
                <a:headEnd/>
                <a:tailEnd/>
              </a:ln>
              <a:effectLst/>
            </p:spPr>
            <p:txBody>
              <a:bodyPr wrap="none" anchor="ctr"/>
              <a:lstStyle/>
              <a:p>
                <a:endParaRPr lang="en-US"/>
              </a:p>
            </p:txBody>
          </p:sp>
          <p:sp>
            <p:nvSpPr>
              <p:cNvPr id="43" name="Text Box 71"/>
              <p:cNvSpPr txBox="1">
                <a:spLocks noChangeArrowheads="1"/>
              </p:cNvSpPr>
              <p:nvPr/>
            </p:nvSpPr>
            <p:spPr bwMode="auto">
              <a:xfrm>
                <a:off x="5059973" y="2971399"/>
                <a:ext cx="668338" cy="457200"/>
              </a:xfrm>
              <a:prstGeom prst="rect">
                <a:avLst/>
              </a:prstGeom>
              <a:noFill/>
              <a:ln w="9525">
                <a:noFill/>
                <a:miter lim="800000"/>
                <a:headEnd/>
                <a:tailEnd/>
              </a:ln>
              <a:effectLst/>
            </p:spPr>
            <p:txBody>
              <a:bodyPr wrap="none">
                <a:spAutoFit/>
              </a:bodyPr>
              <a:lstStyle/>
              <a:p>
                <a:r>
                  <a:rPr lang="en-US" b="1" i="1"/>
                  <a:t>V</a:t>
                </a:r>
                <a:r>
                  <a:rPr lang="en-US" b="1" i="1" baseline="-25000"/>
                  <a:t>DC</a:t>
                </a:r>
                <a:endParaRPr lang="en-US" b="1" i="1"/>
              </a:p>
            </p:txBody>
          </p:sp>
          <p:sp>
            <p:nvSpPr>
              <p:cNvPr id="44" name="Line 38"/>
              <p:cNvSpPr>
                <a:spLocks noChangeShapeType="1"/>
              </p:cNvSpPr>
              <p:nvPr/>
            </p:nvSpPr>
            <p:spPr bwMode="auto">
              <a:xfrm flipV="1">
                <a:off x="2698445" y="2451487"/>
                <a:ext cx="204177" cy="88"/>
              </a:xfrm>
              <a:prstGeom prst="line">
                <a:avLst/>
              </a:prstGeom>
              <a:noFill/>
              <a:ln w="25400">
                <a:solidFill>
                  <a:srgbClr val="000000"/>
                </a:solidFill>
                <a:round/>
                <a:headEnd/>
                <a:tailEnd/>
              </a:ln>
            </p:spPr>
            <p:txBody>
              <a:bodyPr/>
              <a:lstStyle/>
              <a:p>
                <a:endParaRPr lang="en-US"/>
              </a:p>
            </p:txBody>
          </p:sp>
        </p:grpSp>
        <p:sp>
          <p:nvSpPr>
            <p:cNvPr id="51" name="TextBox 50"/>
            <p:cNvSpPr txBox="1"/>
            <p:nvPr/>
          </p:nvSpPr>
          <p:spPr>
            <a:xfrm>
              <a:off x="7195762" y="1196252"/>
              <a:ext cx="551754" cy="369332"/>
            </a:xfrm>
            <a:prstGeom prst="rect">
              <a:avLst/>
            </a:prstGeom>
            <a:noFill/>
          </p:spPr>
          <p:txBody>
            <a:bodyPr wrap="none" rtlCol="0">
              <a:spAutoFit/>
            </a:bodyPr>
            <a:lstStyle/>
            <a:p>
              <a:r>
                <a:rPr lang="en-US" dirty="0" err="1" smtClean="0"/>
                <a:t>A</a:t>
              </a:r>
              <a:r>
                <a:rPr lang="en-US" baseline="-25000" dirty="0" err="1" smtClean="0"/>
                <a:t>out</a:t>
              </a:r>
              <a:endParaRPr lang="en-US" dirty="0"/>
            </a:p>
          </p:txBody>
        </p:sp>
        <p:sp>
          <p:nvSpPr>
            <p:cNvPr id="52" name="TextBox 51"/>
            <p:cNvSpPr txBox="1"/>
            <p:nvPr/>
          </p:nvSpPr>
          <p:spPr>
            <a:xfrm>
              <a:off x="242522" y="1195938"/>
              <a:ext cx="457176" cy="369332"/>
            </a:xfrm>
            <a:prstGeom prst="rect">
              <a:avLst/>
            </a:prstGeom>
            <a:noFill/>
          </p:spPr>
          <p:txBody>
            <a:bodyPr wrap="none" rtlCol="0">
              <a:spAutoFit/>
            </a:bodyPr>
            <a:lstStyle/>
            <a:p>
              <a:r>
                <a:rPr lang="en-US" dirty="0" smtClean="0"/>
                <a:t>A</a:t>
              </a:r>
              <a:r>
                <a:rPr lang="en-US" baseline="-25000" dirty="0" smtClean="0"/>
                <a:t>in</a:t>
              </a:r>
              <a:endParaRPr lang="en-US" dirty="0"/>
            </a:p>
          </p:txBody>
        </p:sp>
      </p:grpSp>
      <p:graphicFrame>
        <p:nvGraphicFramePr>
          <p:cNvPr id="54" name="Object 53"/>
          <p:cNvGraphicFramePr>
            <a:graphicFrameLocks noChangeAspect="1"/>
          </p:cNvGraphicFramePr>
          <p:nvPr>
            <p:extLst>
              <p:ext uri="{D42A27DB-BD31-4B8C-83A1-F6EECF244321}">
                <p14:modId xmlns:p14="http://schemas.microsoft.com/office/powerpoint/2010/main" val="3058704244"/>
              </p:ext>
            </p:extLst>
          </p:nvPr>
        </p:nvGraphicFramePr>
        <p:xfrm>
          <a:off x="348902" y="3268912"/>
          <a:ext cx="1447800" cy="241300"/>
        </p:xfrm>
        <a:graphic>
          <a:graphicData uri="http://schemas.openxmlformats.org/presentationml/2006/ole">
            <mc:AlternateContent xmlns:mc="http://schemas.openxmlformats.org/markup-compatibility/2006">
              <mc:Choice xmlns:v="urn:schemas-microsoft-com:vml" Requires="v">
                <p:oleObj spid="_x0000_s46324" name="Equation" r:id="rId9" imgW="1447560" imgH="241200" progId="Equation.DSMT4">
                  <p:embed/>
                </p:oleObj>
              </mc:Choice>
              <mc:Fallback>
                <p:oleObj name="Equation" r:id="rId9" imgW="1447560" imgH="241200" progId="Equation.DSMT4">
                  <p:embed/>
                  <p:pic>
                    <p:nvPicPr>
                      <p:cNvPr id="0" name=""/>
                      <p:cNvPicPr/>
                      <p:nvPr/>
                    </p:nvPicPr>
                    <p:blipFill>
                      <a:blip r:embed="rId10"/>
                      <a:stretch>
                        <a:fillRect/>
                      </a:stretch>
                    </p:blipFill>
                    <p:spPr>
                      <a:xfrm>
                        <a:off x="348902" y="3268912"/>
                        <a:ext cx="1447800" cy="241300"/>
                      </a:xfrm>
                      <a:prstGeom prst="rect">
                        <a:avLst/>
                      </a:prstGeom>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1834174873"/>
              </p:ext>
            </p:extLst>
          </p:nvPr>
        </p:nvGraphicFramePr>
        <p:xfrm>
          <a:off x="3983841" y="3052052"/>
          <a:ext cx="1689100" cy="482600"/>
        </p:xfrm>
        <a:graphic>
          <a:graphicData uri="http://schemas.openxmlformats.org/presentationml/2006/ole">
            <mc:AlternateContent xmlns:mc="http://schemas.openxmlformats.org/markup-compatibility/2006">
              <mc:Choice xmlns:v="urn:schemas-microsoft-com:vml" Requires="v">
                <p:oleObj spid="_x0000_s46325" name="Equation" r:id="rId11" imgW="1688760" imgH="482400" progId="Equation.DSMT4">
                  <p:embed/>
                </p:oleObj>
              </mc:Choice>
              <mc:Fallback>
                <p:oleObj name="Equation" r:id="rId11" imgW="1688760" imgH="482400" progId="Equation.DSMT4">
                  <p:embed/>
                  <p:pic>
                    <p:nvPicPr>
                      <p:cNvPr id="0" name=""/>
                      <p:cNvPicPr/>
                      <p:nvPr/>
                    </p:nvPicPr>
                    <p:blipFill>
                      <a:blip r:embed="rId12"/>
                      <a:stretch>
                        <a:fillRect/>
                      </a:stretch>
                    </p:blipFill>
                    <p:spPr>
                      <a:xfrm>
                        <a:off x="3983841" y="3052052"/>
                        <a:ext cx="1689100" cy="482600"/>
                      </a:xfrm>
                      <a:prstGeom prst="rect">
                        <a:avLst/>
                      </a:prstGeom>
                    </p:spPr>
                  </p:pic>
                </p:oleObj>
              </mc:Fallback>
            </mc:AlternateContent>
          </a:graphicData>
        </a:graphic>
      </p:graphicFrame>
      <p:sp>
        <p:nvSpPr>
          <p:cNvPr id="56" name="TextBox 55"/>
          <p:cNvSpPr txBox="1"/>
          <p:nvPr/>
        </p:nvSpPr>
        <p:spPr>
          <a:xfrm>
            <a:off x="1868760" y="3190402"/>
            <a:ext cx="1935145" cy="307777"/>
          </a:xfrm>
          <a:prstGeom prst="rect">
            <a:avLst/>
          </a:prstGeom>
          <a:noFill/>
        </p:spPr>
        <p:txBody>
          <a:bodyPr wrap="none" rtlCol="0">
            <a:spAutoFit/>
          </a:bodyPr>
          <a:lstStyle/>
          <a:p>
            <a:r>
              <a:rPr lang="en-US" sz="1400" dirty="0" smtClean="0"/>
              <a:t>“biased into null point”</a:t>
            </a:r>
            <a:endParaRPr lang="en-US" sz="1400" dirty="0"/>
          </a:p>
        </p:txBody>
      </p:sp>
      <p:sp>
        <p:nvSpPr>
          <p:cNvPr id="133" name="TextBox 132"/>
          <p:cNvSpPr txBox="1"/>
          <p:nvPr/>
        </p:nvSpPr>
        <p:spPr>
          <a:xfrm>
            <a:off x="4867636" y="3421442"/>
            <a:ext cx="3990195" cy="584775"/>
          </a:xfrm>
          <a:prstGeom prst="rect">
            <a:avLst/>
          </a:prstGeom>
          <a:noFill/>
        </p:spPr>
        <p:txBody>
          <a:bodyPr wrap="none" rtlCol="0">
            <a:spAutoFit/>
          </a:bodyPr>
          <a:lstStyle/>
          <a:p>
            <a:r>
              <a:rPr lang="en-US" sz="1600" dirty="0" smtClean="0"/>
              <a:t>Digital BPSK (“Binary Phase shift keying”)</a:t>
            </a:r>
          </a:p>
          <a:p>
            <a:r>
              <a:rPr lang="en-US" sz="1600" dirty="0" smtClean="0"/>
              <a:t>modulation</a:t>
            </a:r>
            <a:endParaRPr lang="en-US" sz="1600" dirty="0"/>
          </a:p>
        </p:txBody>
      </p:sp>
      <p:grpSp>
        <p:nvGrpSpPr>
          <p:cNvPr id="9" name="Group 8"/>
          <p:cNvGrpSpPr/>
          <p:nvPr/>
        </p:nvGrpSpPr>
        <p:grpSpPr>
          <a:xfrm>
            <a:off x="268078" y="3838424"/>
            <a:ext cx="4762751" cy="3048386"/>
            <a:chOff x="268078" y="3838424"/>
            <a:chExt cx="4762751" cy="3048386"/>
          </a:xfrm>
        </p:grpSpPr>
        <p:grpSp>
          <p:nvGrpSpPr>
            <p:cNvPr id="8" name="Group 7"/>
            <p:cNvGrpSpPr/>
            <p:nvPr/>
          </p:nvGrpSpPr>
          <p:grpSpPr>
            <a:xfrm>
              <a:off x="2814970" y="3883038"/>
              <a:ext cx="2215859" cy="1527017"/>
              <a:chOff x="2814970" y="3883038"/>
              <a:chExt cx="2215859" cy="1527017"/>
            </a:xfrm>
          </p:grpSpPr>
          <p:grpSp>
            <p:nvGrpSpPr>
              <p:cNvPr id="60" name="Group 84"/>
              <p:cNvGrpSpPr/>
              <p:nvPr/>
            </p:nvGrpSpPr>
            <p:grpSpPr>
              <a:xfrm>
                <a:off x="2814970" y="3883038"/>
                <a:ext cx="2215859" cy="1527017"/>
                <a:chOff x="5658251" y="2043612"/>
                <a:chExt cx="2215859" cy="1527017"/>
              </a:xfrm>
            </p:grpSpPr>
            <p:sp>
              <p:nvSpPr>
                <p:cNvPr id="125" name="Rectangle 124"/>
                <p:cNvSpPr/>
                <p:nvPr/>
              </p:nvSpPr>
              <p:spPr>
                <a:xfrm>
                  <a:off x="5658251" y="2043612"/>
                  <a:ext cx="833883" cy="369332"/>
                </a:xfrm>
                <a:prstGeom prst="rect">
                  <a:avLst/>
                </a:prstGeom>
              </p:spPr>
              <p:txBody>
                <a:bodyPr wrap="none">
                  <a:spAutoFit/>
                </a:bodyPr>
                <a:lstStyle/>
                <a:p>
                  <a:r>
                    <a:rPr lang="en-US" dirty="0"/>
                    <a:t>P</a:t>
                  </a:r>
                  <a:r>
                    <a:rPr lang="en-US" baseline="-25000" dirty="0" smtClean="0"/>
                    <a:t>out</a:t>
                  </a:r>
                  <a:r>
                    <a:rPr lang="en-US" dirty="0" smtClean="0"/>
                    <a:t>(t) </a:t>
                  </a:r>
                  <a:endParaRPr lang="en-US" dirty="0"/>
                </a:p>
              </p:txBody>
            </p:sp>
            <p:sp>
              <p:nvSpPr>
                <p:cNvPr id="126" name="TextBox 125"/>
                <p:cNvSpPr txBox="1"/>
                <p:nvPr/>
              </p:nvSpPr>
              <p:spPr>
                <a:xfrm>
                  <a:off x="7625324" y="3201297"/>
                  <a:ext cx="248786" cy="369332"/>
                </a:xfrm>
                <a:prstGeom prst="rect">
                  <a:avLst/>
                </a:prstGeom>
                <a:noFill/>
              </p:spPr>
              <p:txBody>
                <a:bodyPr wrap="none" rtlCol="0">
                  <a:spAutoFit/>
                </a:bodyPr>
                <a:lstStyle/>
                <a:p>
                  <a:r>
                    <a:rPr lang="en-US" dirty="0" smtClean="0"/>
                    <a:t>t</a:t>
                  </a:r>
                  <a:endParaRPr lang="en-US" dirty="0"/>
                </a:p>
              </p:txBody>
            </p:sp>
          </p:grpSp>
          <p:cxnSp>
            <p:nvCxnSpPr>
              <p:cNvPr id="61" name="Straight Arrow Connector 60"/>
              <p:cNvCxnSpPr/>
              <p:nvPr/>
            </p:nvCxnSpPr>
            <p:spPr bwMode="auto">
              <a:xfrm>
                <a:off x="3008211" y="5311565"/>
                <a:ext cx="1828800"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grpSp>
          <p:nvGrpSpPr>
            <p:cNvPr id="7" name="Group 6"/>
            <p:cNvGrpSpPr/>
            <p:nvPr/>
          </p:nvGrpSpPr>
          <p:grpSpPr>
            <a:xfrm>
              <a:off x="268078" y="3838424"/>
              <a:ext cx="3922922" cy="3048386"/>
              <a:chOff x="268078" y="3838424"/>
              <a:chExt cx="3922922" cy="3048386"/>
            </a:xfrm>
          </p:grpSpPr>
          <p:sp>
            <p:nvSpPr>
              <p:cNvPr id="58" name="Rectangle 57"/>
              <p:cNvSpPr/>
              <p:nvPr/>
            </p:nvSpPr>
            <p:spPr>
              <a:xfrm>
                <a:off x="2091533" y="5256167"/>
                <a:ext cx="676788" cy="338554"/>
              </a:xfrm>
              <a:prstGeom prst="rect">
                <a:avLst/>
              </a:prstGeom>
            </p:spPr>
            <p:txBody>
              <a:bodyPr wrap="none">
                <a:spAutoFit/>
              </a:bodyPr>
              <a:lstStyle/>
              <a:p>
                <a:r>
                  <a:rPr lang="en-US" sz="1600" b="1" dirty="0" smtClean="0"/>
                  <a:t>V/V</a:t>
                </a:r>
                <a:r>
                  <a:rPr lang="el-GR" sz="1600" b="1" baseline="-25000" dirty="0" smtClean="0">
                    <a:cs typeface="Arial" panose="020B0604020202020204" pitchFamily="34" charset="0"/>
                  </a:rPr>
                  <a:t>π</a:t>
                </a:r>
                <a:r>
                  <a:rPr lang="en-US" sz="1600" b="1" dirty="0" smtClean="0"/>
                  <a:t> </a:t>
                </a:r>
                <a:endParaRPr lang="en-US" sz="1600" b="1" dirty="0"/>
              </a:p>
            </p:txBody>
          </p:sp>
          <p:grpSp>
            <p:nvGrpSpPr>
              <p:cNvPr id="59" name="Group 58"/>
              <p:cNvGrpSpPr/>
              <p:nvPr/>
            </p:nvGrpSpPr>
            <p:grpSpPr>
              <a:xfrm>
                <a:off x="630702" y="5529078"/>
                <a:ext cx="1225426" cy="1357732"/>
                <a:chOff x="6483258" y="1330755"/>
                <a:chExt cx="1225426" cy="1357732"/>
              </a:xfrm>
            </p:grpSpPr>
            <p:cxnSp>
              <p:nvCxnSpPr>
                <p:cNvPr id="127" name="Straight Arrow Connector 126"/>
                <p:cNvCxnSpPr/>
                <p:nvPr/>
              </p:nvCxnSpPr>
              <p:spPr bwMode="auto">
                <a:xfrm flipH="1">
                  <a:off x="6483258" y="1602358"/>
                  <a:ext cx="10160" cy="106653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28" name="Straight Arrow Connector 127"/>
                <p:cNvCxnSpPr/>
                <p:nvPr/>
              </p:nvCxnSpPr>
              <p:spPr bwMode="auto">
                <a:xfrm>
                  <a:off x="6493418" y="1602358"/>
                  <a:ext cx="747349"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29" name="Rectangle 128"/>
                <p:cNvSpPr/>
                <p:nvPr/>
              </p:nvSpPr>
              <p:spPr>
                <a:xfrm>
                  <a:off x="7088001" y="1330755"/>
                  <a:ext cx="620683" cy="369332"/>
                </a:xfrm>
                <a:prstGeom prst="rect">
                  <a:avLst/>
                </a:prstGeom>
              </p:spPr>
              <p:txBody>
                <a:bodyPr wrap="none">
                  <a:spAutoFit/>
                </a:bodyPr>
                <a:lstStyle/>
                <a:p>
                  <a:r>
                    <a:rPr lang="en-US" dirty="0" smtClean="0"/>
                    <a:t>V(t) </a:t>
                  </a:r>
                  <a:endParaRPr lang="en-US" dirty="0"/>
                </a:p>
              </p:txBody>
            </p:sp>
            <p:sp>
              <p:nvSpPr>
                <p:cNvPr id="130" name="TextBox 129"/>
                <p:cNvSpPr txBox="1"/>
                <p:nvPr/>
              </p:nvSpPr>
              <p:spPr>
                <a:xfrm>
                  <a:off x="6526828" y="2435086"/>
                  <a:ext cx="248786" cy="253401"/>
                </a:xfrm>
                <a:prstGeom prst="rect">
                  <a:avLst/>
                </a:prstGeom>
                <a:noFill/>
              </p:spPr>
              <p:txBody>
                <a:bodyPr wrap="none" rtlCol="0">
                  <a:spAutoFit/>
                </a:bodyPr>
                <a:lstStyle/>
                <a:p>
                  <a:r>
                    <a:rPr lang="en-US" dirty="0" smtClean="0"/>
                    <a:t>t</a:t>
                  </a:r>
                  <a:endParaRPr lang="en-US" dirty="0"/>
                </a:p>
              </p:txBody>
            </p:sp>
          </p:grpSp>
          <p:cxnSp>
            <p:nvCxnSpPr>
              <p:cNvPr id="62" name="Straight Arrow Connector 61"/>
              <p:cNvCxnSpPr/>
              <p:nvPr/>
            </p:nvCxnSpPr>
            <p:spPr bwMode="auto">
              <a:xfrm rot="16200000">
                <a:off x="2414519" y="4811226"/>
                <a:ext cx="1219200"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3" name="Straight Connector 62"/>
              <p:cNvCxnSpPr/>
              <p:nvPr/>
            </p:nvCxnSpPr>
            <p:spPr bwMode="auto">
              <a:xfrm>
                <a:off x="1269894" y="4409810"/>
                <a:ext cx="2921106" cy="18895"/>
              </a:xfrm>
              <a:prstGeom prst="line">
                <a:avLst/>
              </a:prstGeom>
              <a:solidFill>
                <a:schemeClr val="accent1"/>
              </a:solidFill>
              <a:ln w="19050" cap="flat" cmpd="sng" algn="ctr">
                <a:solidFill>
                  <a:schemeClr val="tx1"/>
                </a:solidFill>
                <a:prstDash val="sysDash"/>
                <a:round/>
                <a:headEnd type="none" w="med" len="med"/>
                <a:tailEnd type="none" w="med" len="med"/>
              </a:ln>
              <a:effectLst/>
            </p:spPr>
          </p:cxnSp>
          <p:grpSp>
            <p:nvGrpSpPr>
              <p:cNvPr id="64" name="Group 63"/>
              <p:cNvGrpSpPr/>
              <p:nvPr/>
            </p:nvGrpSpPr>
            <p:grpSpPr>
              <a:xfrm>
                <a:off x="268078" y="3838424"/>
                <a:ext cx="2222641" cy="2546556"/>
                <a:chOff x="977759" y="1998997"/>
                <a:chExt cx="3886200" cy="2740886"/>
              </a:xfrm>
            </p:grpSpPr>
            <p:sp>
              <p:nvSpPr>
                <p:cNvPr id="105" name="Rectangle 104"/>
                <p:cNvSpPr/>
                <p:nvPr/>
              </p:nvSpPr>
              <p:spPr>
                <a:xfrm>
                  <a:off x="1211168" y="1998997"/>
                  <a:ext cx="1415968" cy="364390"/>
                </a:xfrm>
                <a:prstGeom prst="rect">
                  <a:avLst/>
                </a:prstGeom>
              </p:spPr>
              <p:txBody>
                <a:bodyPr wrap="none">
                  <a:spAutoFit/>
                </a:bodyPr>
                <a:lstStyle/>
                <a:p>
                  <a:r>
                    <a:rPr lang="en-US" sz="1600" dirty="0" smtClean="0"/>
                    <a:t>P</a:t>
                  </a:r>
                  <a:r>
                    <a:rPr lang="en-US" sz="1600" baseline="-25000" dirty="0" smtClean="0"/>
                    <a:t>out</a:t>
                  </a:r>
                  <a:r>
                    <a:rPr lang="en-US" sz="1600" dirty="0" smtClean="0"/>
                    <a:t>/P</a:t>
                  </a:r>
                  <a:r>
                    <a:rPr lang="en-US" sz="1600" baseline="-25000" dirty="0" smtClean="0"/>
                    <a:t>in</a:t>
                  </a:r>
                  <a:endParaRPr lang="en-US" sz="1600" dirty="0"/>
                </a:p>
              </p:txBody>
            </p:sp>
            <p:grpSp>
              <p:nvGrpSpPr>
                <p:cNvPr id="106" name="Group 10"/>
                <p:cNvGrpSpPr/>
                <p:nvPr/>
              </p:nvGrpSpPr>
              <p:grpSpPr>
                <a:xfrm>
                  <a:off x="977759" y="2421927"/>
                  <a:ext cx="3886200" cy="1143000"/>
                  <a:chOff x="914400" y="2438400"/>
                  <a:chExt cx="3886200" cy="1143000"/>
                </a:xfrm>
              </p:grpSpPr>
              <p:cxnSp>
                <p:nvCxnSpPr>
                  <p:cNvPr id="123" name="Straight Arrow Connector 122"/>
                  <p:cNvCxnSpPr/>
                  <p:nvPr/>
                </p:nvCxnSpPr>
                <p:spPr bwMode="auto">
                  <a:xfrm>
                    <a:off x="914400" y="3581400"/>
                    <a:ext cx="38862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24" name="Straight Arrow Connector 123"/>
                  <p:cNvCxnSpPr/>
                  <p:nvPr/>
                </p:nvCxnSpPr>
                <p:spPr bwMode="auto">
                  <a:xfrm flipV="1">
                    <a:off x="1524000" y="2438400"/>
                    <a:ext cx="0" cy="1143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grpSp>
            <p:grpSp>
              <p:nvGrpSpPr>
                <p:cNvPr id="107" name="Group 21"/>
                <p:cNvGrpSpPr/>
                <p:nvPr/>
              </p:nvGrpSpPr>
              <p:grpSpPr>
                <a:xfrm>
                  <a:off x="1520590" y="2619830"/>
                  <a:ext cx="2988892" cy="914401"/>
                  <a:chOff x="3644900" y="2743200"/>
                  <a:chExt cx="4190645" cy="3121025"/>
                </a:xfrm>
              </p:grpSpPr>
              <p:grpSp>
                <p:nvGrpSpPr>
                  <p:cNvPr id="115" name="Group 166"/>
                  <p:cNvGrpSpPr/>
                  <p:nvPr/>
                </p:nvGrpSpPr>
                <p:grpSpPr>
                  <a:xfrm>
                    <a:off x="6289320" y="4303713"/>
                    <a:ext cx="1546225" cy="1560512"/>
                    <a:chOff x="2673351" y="3363913"/>
                    <a:chExt cx="1546225" cy="1560512"/>
                  </a:xfrm>
                </p:grpSpPr>
                <p:sp>
                  <p:nvSpPr>
                    <p:cNvPr id="121"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22"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grpSp>
              <p:grpSp>
                <p:nvGrpSpPr>
                  <p:cNvPr id="116" name="Group 172"/>
                  <p:cNvGrpSpPr/>
                  <p:nvPr/>
                </p:nvGrpSpPr>
                <p:grpSpPr>
                  <a:xfrm>
                    <a:off x="3644900" y="2743200"/>
                    <a:ext cx="2649538" cy="3121025"/>
                    <a:chOff x="3422651" y="1803400"/>
                    <a:chExt cx="2649538" cy="3121025"/>
                  </a:xfrm>
                </p:grpSpPr>
                <p:sp>
                  <p:nvSpPr>
                    <p:cNvPr id="117"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18"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19"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20" name="Freeform 154"/>
                    <p:cNvSpPr>
                      <a:spLocks/>
                    </p:cNvSpPr>
                    <p:nvPr/>
                  </p:nvSpPr>
                  <p:spPr bwMode="auto">
                    <a:xfrm>
                      <a:off x="5772151" y="2551114"/>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grpSp>
            </p:grpSp>
            <p:cxnSp>
              <p:nvCxnSpPr>
                <p:cNvPr id="108" name="Straight Connector 107"/>
                <p:cNvCxnSpPr/>
                <p:nvPr/>
              </p:nvCxnSpPr>
              <p:spPr bwMode="auto">
                <a:xfrm flipH="1">
                  <a:off x="1601325" y="3150226"/>
                  <a:ext cx="26582" cy="1589657"/>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109" name="Straight Connector 108"/>
                <p:cNvCxnSpPr/>
                <p:nvPr/>
              </p:nvCxnSpPr>
              <p:spPr bwMode="auto">
                <a:xfrm>
                  <a:off x="3378059" y="3562882"/>
                  <a:ext cx="0" cy="762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0" name="Rectangle 109"/>
                <p:cNvSpPr/>
                <p:nvPr/>
              </p:nvSpPr>
              <p:spPr>
                <a:xfrm>
                  <a:off x="2118414" y="3581400"/>
                  <a:ext cx="390148" cy="364390"/>
                </a:xfrm>
                <a:prstGeom prst="rect">
                  <a:avLst/>
                </a:prstGeom>
              </p:spPr>
              <p:txBody>
                <a:bodyPr wrap="none">
                  <a:spAutoFit/>
                </a:bodyPr>
                <a:lstStyle/>
                <a:p>
                  <a:r>
                    <a:rPr lang="en-US" sz="1600" baseline="-25000" dirty="0" smtClean="0"/>
                    <a:t> </a:t>
                  </a:r>
                  <a:endParaRPr lang="en-US" sz="1600" dirty="0"/>
                </a:p>
              </p:txBody>
            </p:sp>
            <p:sp>
              <p:nvSpPr>
                <p:cNvPr id="111" name="Rectangle 110"/>
                <p:cNvSpPr/>
                <p:nvPr/>
              </p:nvSpPr>
              <p:spPr>
                <a:xfrm>
                  <a:off x="3864186" y="3559603"/>
                  <a:ext cx="390148" cy="364390"/>
                </a:xfrm>
                <a:prstGeom prst="rect">
                  <a:avLst/>
                </a:prstGeom>
              </p:spPr>
              <p:txBody>
                <a:bodyPr wrap="none">
                  <a:spAutoFit/>
                </a:bodyPr>
                <a:lstStyle/>
                <a:p>
                  <a:r>
                    <a:rPr lang="en-US" sz="1600" baseline="-25000" dirty="0" smtClean="0"/>
                    <a:t> </a:t>
                  </a:r>
                  <a:endParaRPr lang="en-US" sz="1600" dirty="0"/>
                </a:p>
              </p:txBody>
            </p:sp>
            <p:sp>
              <p:nvSpPr>
                <p:cNvPr id="112" name="Rectangle 111"/>
                <p:cNvSpPr/>
                <p:nvPr/>
              </p:nvSpPr>
              <p:spPr>
                <a:xfrm>
                  <a:off x="3846170" y="3559603"/>
                  <a:ext cx="521880" cy="364390"/>
                </a:xfrm>
                <a:prstGeom prst="rect">
                  <a:avLst/>
                </a:prstGeom>
              </p:spPr>
              <p:txBody>
                <a:bodyPr wrap="none">
                  <a:spAutoFit/>
                </a:bodyPr>
                <a:lstStyle/>
                <a:p>
                  <a:r>
                    <a:rPr lang="en-US" sz="1600" dirty="0" smtClean="0"/>
                    <a:t>1</a:t>
                  </a:r>
                  <a:endParaRPr lang="en-US" sz="1600" dirty="0"/>
                </a:p>
              </p:txBody>
            </p:sp>
            <p:sp>
              <p:nvSpPr>
                <p:cNvPr id="113" name="Rectangle 112"/>
                <p:cNvSpPr/>
                <p:nvPr/>
              </p:nvSpPr>
              <p:spPr>
                <a:xfrm flipH="1">
                  <a:off x="2672266" y="3526919"/>
                  <a:ext cx="979253" cy="364390"/>
                </a:xfrm>
                <a:prstGeom prst="rect">
                  <a:avLst/>
                </a:prstGeom>
              </p:spPr>
              <p:txBody>
                <a:bodyPr wrap="square">
                  <a:spAutoFit/>
                </a:bodyPr>
                <a:lstStyle/>
                <a:p>
                  <a:r>
                    <a:rPr lang="en-US" sz="1600" dirty="0" smtClean="0"/>
                    <a:t>0.5</a:t>
                  </a:r>
                  <a:endParaRPr lang="en-US" sz="1600" dirty="0"/>
                </a:p>
              </p:txBody>
            </p:sp>
            <p:sp>
              <p:nvSpPr>
                <p:cNvPr id="114" name="Rectangle 113"/>
                <p:cNvSpPr/>
                <p:nvPr/>
              </p:nvSpPr>
              <p:spPr>
                <a:xfrm>
                  <a:off x="1405170" y="3544977"/>
                  <a:ext cx="521880" cy="364390"/>
                </a:xfrm>
                <a:prstGeom prst="rect">
                  <a:avLst/>
                </a:prstGeom>
              </p:spPr>
              <p:txBody>
                <a:bodyPr wrap="none">
                  <a:spAutoFit/>
                </a:bodyPr>
                <a:lstStyle/>
                <a:p>
                  <a:r>
                    <a:rPr lang="en-US" sz="1600" dirty="0" smtClean="0"/>
                    <a:t>0</a:t>
                  </a:r>
                  <a:endParaRPr lang="en-US" sz="1600" dirty="0"/>
                </a:p>
              </p:txBody>
            </p:sp>
          </p:grpSp>
          <p:grpSp>
            <p:nvGrpSpPr>
              <p:cNvPr id="65" name="Group 64"/>
              <p:cNvGrpSpPr/>
              <p:nvPr/>
            </p:nvGrpSpPr>
            <p:grpSpPr>
              <a:xfrm>
                <a:off x="622629" y="5887980"/>
                <a:ext cx="647265" cy="604620"/>
                <a:chOff x="5728214" y="4619928"/>
                <a:chExt cx="752862" cy="1852092"/>
              </a:xfrm>
            </p:grpSpPr>
            <p:grpSp>
              <p:nvGrpSpPr>
                <p:cNvPr id="86" name="Group 85"/>
                <p:cNvGrpSpPr/>
                <p:nvPr/>
              </p:nvGrpSpPr>
              <p:grpSpPr>
                <a:xfrm flipH="1">
                  <a:off x="5729406" y="5854656"/>
                  <a:ext cx="747350" cy="304800"/>
                  <a:chOff x="5224282" y="5486400"/>
                  <a:chExt cx="747350" cy="304800"/>
                </a:xfrm>
              </p:grpSpPr>
              <p:cxnSp>
                <p:nvCxnSpPr>
                  <p:cNvPr id="103" name="Straight Connector 102"/>
                  <p:cNvCxnSpPr/>
                  <p:nvPr/>
                </p:nvCxnSpPr>
                <p:spPr bwMode="auto">
                  <a:xfrm>
                    <a:off x="5224282" y="5791200"/>
                    <a:ext cx="747349"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4" name="Straight Connector 103"/>
                  <p:cNvCxnSpPr/>
                  <p:nvPr/>
                </p:nvCxnSpPr>
                <p:spPr bwMode="auto">
                  <a:xfrm flipH="1" flipV="1">
                    <a:off x="5971631" y="5486400"/>
                    <a:ext cx="1"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87" name="Group 86"/>
                <p:cNvGrpSpPr/>
                <p:nvPr/>
              </p:nvGrpSpPr>
              <p:grpSpPr>
                <a:xfrm>
                  <a:off x="5729406" y="6167220"/>
                  <a:ext cx="747350" cy="304800"/>
                  <a:chOff x="5224282" y="5486400"/>
                  <a:chExt cx="747350" cy="304800"/>
                </a:xfrm>
              </p:grpSpPr>
              <p:cxnSp>
                <p:nvCxnSpPr>
                  <p:cNvPr id="101" name="Straight Connector 100"/>
                  <p:cNvCxnSpPr/>
                  <p:nvPr/>
                </p:nvCxnSpPr>
                <p:spPr bwMode="auto">
                  <a:xfrm>
                    <a:off x="5224282" y="5791200"/>
                    <a:ext cx="747349"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2" name="Straight Connector 101"/>
                  <p:cNvCxnSpPr/>
                  <p:nvPr/>
                </p:nvCxnSpPr>
                <p:spPr bwMode="auto">
                  <a:xfrm flipH="1" flipV="1">
                    <a:off x="5971631" y="5486400"/>
                    <a:ext cx="1"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88" name="Group 87"/>
                <p:cNvGrpSpPr/>
                <p:nvPr/>
              </p:nvGrpSpPr>
              <p:grpSpPr>
                <a:xfrm flipH="1">
                  <a:off x="5733726" y="5238559"/>
                  <a:ext cx="747350" cy="304800"/>
                  <a:chOff x="5224282" y="5486400"/>
                  <a:chExt cx="747350" cy="304800"/>
                </a:xfrm>
              </p:grpSpPr>
              <p:cxnSp>
                <p:nvCxnSpPr>
                  <p:cNvPr id="99" name="Straight Connector 98"/>
                  <p:cNvCxnSpPr/>
                  <p:nvPr/>
                </p:nvCxnSpPr>
                <p:spPr bwMode="auto">
                  <a:xfrm>
                    <a:off x="5224282" y="5791200"/>
                    <a:ext cx="747349"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0" name="Straight Connector 99"/>
                  <p:cNvCxnSpPr/>
                  <p:nvPr/>
                </p:nvCxnSpPr>
                <p:spPr bwMode="auto">
                  <a:xfrm flipH="1" flipV="1">
                    <a:off x="5971631" y="5486400"/>
                    <a:ext cx="1"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89" name="Group 88"/>
                <p:cNvGrpSpPr/>
                <p:nvPr/>
              </p:nvGrpSpPr>
              <p:grpSpPr>
                <a:xfrm>
                  <a:off x="5733726" y="5551123"/>
                  <a:ext cx="747350" cy="304800"/>
                  <a:chOff x="5224282" y="5486400"/>
                  <a:chExt cx="747350" cy="304800"/>
                </a:xfrm>
              </p:grpSpPr>
              <p:cxnSp>
                <p:nvCxnSpPr>
                  <p:cNvPr id="97" name="Straight Connector 96"/>
                  <p:cNvCxnSpPr/>
                  <p:nvPr/>
                </p:nvCxnSpPr>
                <p:spPr bwMode="auto">
                  <a:xfrm>
                    <a:off x="5224282" y="5791200"/>
                    <a:ext cx="747349"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98" name="Straight Connector 97"/>
                  <p:cNvCxnSpPr/>
                  <p:nvPr/>
                </p:nvCxnSpPr>
                <p:spPr bwMode="auto">
                  <a:xfrm flipH="1" flipV="1">
                    <a:off x="5971631" y="5486400"/>
                    <a:ext cx="1"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90" name="Group 89"/>
                <p:cNvGrpSpPr/>
                <p:nvPr/>
              </p:nvGrpSpPr>
              <p:grpSpPr>
                <a:xfrm flipV="1">
                  <a:off x="5728214" y="4619928"/>
                  <a:ext cx="747350" cy="617364"/>
                  <a:chOff x="4744562" y="5487667"/>
                  <a:chExt cx="747350" cy="617364"/>
                </a:xfrm>
              </p:grpSpPr>
              <p:grpSp>
                <p:nvGrpSpPr>
                  <p:cNvPr id="91" name="Group 90"/>
                  <p:cNvGrpSpPr/>
                  <p:nvPr/>
                </p:nvGrpSpPr>
                <p:grpSpPr>
                  <a:xfrm flipH="1">
                    <a:off x="4744562" y="5487667"/>
                    <a:ext cx="747350" cy="304800"/>
                    <a:chOff x="5224282" y="5486400"/>
                    <a:chExt cx="747350" cy="304800"/>
                  </a:xfrm>
                </p:grpSpPr>
                <p:cxnSp>
                  <p:nvCxnSpPr>
                    <p:cNvPr id="95" name="Straight Connector 94"/>
                    <p:cNvCxnSpPr/>
                    <p:nvPr/>
                  </p:nvCxnSpPr>
                  <p:spPr bwMode="auto">
                    <a:xfrm>
                      <a:off x="5224282" y="5791200"/>
                      <a:ext cx="747349"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96" name="Straight Connector 95"/>
                    <p:cNvCxnSpPr/>
                    <p:nvPr/>
                  </p:nvCxnSpPr>
                  <p:spPr bwMode="auto">
                    <a:xfrm flipH="1" flipV="1">
                      <a:off x="5971631" y="5486400"/>
                      <a:ext cx="1"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92" name="Group 91"/>
                  <p:cNvGrpSpPr/>
                  <p:nvPr/>
                </p:nvGrpSpPr>
                <p:grpSpPr>
                  <a:xfrm>
                    <a:off x="4744562" y="5800231"/>
                    <a:ext cx="747350" cy="304800"/>
                    <a:chOff x="5224282" y="5486400"/>
                    <a:chExt cx="747350" cy="304800"/>
                  </a:xfrm>
                </p:grpSpPr>
                <p:cxnSp>
                  <p:nvCxnSpPr>
                    <p:cNvPr id="93" name="Straight Connector 92"/>
                    <p:cNvCxnSpPr/>
                    <p:nvPr/>
                  </p:nvCxnSpPr>
                  <p:spPr bwMode="auto">
                    <a:xfrm>
                      <a:off x="5224282" y="5791200"/>
                      <a:ext cx="747349"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94" name="Straight Connector 93"/>
                    <p:cNvCxnSpPr/>
                    <p:nvPr/>
                  </p:nvCxnSpPr>
                  <p:spPr bwMode="auto">
                    <a:xfrm flipH="1" flipV="1">
                      <a:off x="5971631" y="5486400"/>
                      <a:ext cx="1"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grpSp>
          <p:grpSp>
            <p:nvGrpSpPr>
              <p:cNvPr id="66" name="Group 65"/>
              <p:cNvGrpSpPr/>
              <p:nvPr/>
            </p:nvGrpSpPr>
            <p:grpSpPr>
              <a:xfrm rot="16200000">
                <a:off x="3040611" y="4566437"/>
                <a:ext cx="879774" cy="604620"/>
                <a:chOff x="5728214" y="4619928"/>
                <a:chExt cx="752862" cy="1852092"/>
              </a:xfrm>
            </p:grpSpPr>
            <p:grpSp>
              <p:nvGrpSpPr>
                <p:cNvPr id="67" name="Group 66"/>
                <p:cNvGrpSpPr/>
                <p:nvPr/>
              </p:nvGrpSpPr>
              <p:grpSpPr>
                <a:xfrm flipH="1">
                  <a:off x="5729406" y="5854656"/>
                  <a:ext cx="747350" cy="304800"/>
                  <a:chOff x="5224282" y="5486400"/>
                  <a:chExt cx="747350" cy="304800"/>
                </a:xfrm>
              </p:grpSpPr>
              <p:cxnSp>
                <p:nvCxnSpPr>
                  <p:cNvPr id="84" name="Straight Connector 83"/>
                  <p:cNvCxnSpPr/>
                  <p:nvPr/>
                </p:nvCxnSpPr>
                <p:spPr bwMode="auto">
                  <a:xfrm>
                    <a:off x="5224282" y="5791200"/>
                    <a:ext cx="747349" cy="0"/>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85" name="Straight Connector 84"/>
                  <p:cNvCxnSpPr/>
                  <p:nvPr/>
                </p:nvCxnSpPr>
                <p:spPr bwMode="auto">
                  <a:xfrm flipH="1" flipV="1">
                    <a:off x="5971631" y="5486400"/>
                    <a:ext cx="1" cy="3048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grpSp>
            <p:grpSp>
              <p:nvGrpSpPr>
                <p:cNvPr id="68" name="Group 67"/>
                <p:cNvGrpSpPr/>
                <p:nvPr/>
              </p:nvGrpSpPr>
              <p:grpSpPr>
                <a:xfrm>
                  <a:off x="5729406" y="6167220"/>
                  <a:ext cx="747350" cy="304800"/>
                  <a:chOff x="5224282" y="5486400"/>
                  <a:chExt cx="747350" cy="304800"/>
                </a:xfrm>
              </p:grpSpPr>
              <p:cxnSp>
                <p:nvCxnSpPr>
                  <p:cNvPr id="82" name="Straight Connector 81"/>
                  <p:cNvCxnSpPr/>
                  <p:nvPr/>
                </p:nvCxnSpPr>
                <p:spPr bwMode="auto">
                  <a:xfrm>
                    <a:off x="5224282" y="5791200"/>
                    <a:ext cx="747349" cy="0"/>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83" name="Straight Connector 82"/>
                  <p:cNvCxnSpPr/>
                  <p:nvPr/>
                </p:nvCxnSpPr>
                <p:spPr bwMode="auto">
                  <a:xfrm flipH="1" flipV="1">
                    <a:off x="5971631" y="5486400"/>
                    <a:ext cx="1" cy="3048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grpSp>
            <p:grpSp>
              <p:nvGrpSpPr>
                <p:cNvPr id="69" name="Group 68"/>
                <p:cNvGrpSpPr/>
                <p:nvPr/>
              </p:nvGrpSpPr>
              <p:grpSpPr>
                <a:xfrm flipH="1">
                  <a:off x="5733726" y="5238559"/>
                  <a:ext cx="747350" cy="304800"/>
                  <a:chOff x="5224282" y="5486400"/>
                  <a:chExt cx="747350" cy="304800"/>
                </a:xfrm>
              </p:grpSpPr>
              <p:cxnSp>
                <p:nvCxnSpPr>
                  <p:cNvPr id="80" name="Straight Connector 79"/>
                  <p:cNvCxnSpPr/>
                  <p:nvPr/>
                </p:nvCxnSpPr>
                <p:spPr bwMode="auto">
                  <a:xfrm>
                    <a:off x="5224282" y="5791200"/>
                    <a:ext cx="747349" cy="0"/>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81" name="Straight Connector 80"/>
                  <p:cNvCxnSpPr/>
                  <p:nvPr/>
                </p:nvCxnSpPr>
                <p:spPr bwMode="auto">
                  <a:xfrm flipH="1" flipV="1">
                    <a:off x="5971631" y="5486400"/>
                    <a:ext cx="1" cy="3048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grpSp>
            <p:grpSp>
              <p:nvGrpSpPr>
                <p:cNvPr id="70" name="Group 69"/>
                <p:cNvGrpSpPr/>
                <p:nvPr/>
              </p:nvGrpSpPr>
              <p:grpSpPr>
                <a:xfrm>
                  <a:off x="5733726" y="5551123"/>
                  <a:ext cx="747350" cy="304800"/>
                  <a:chOff x="5224282" y="5486400"/>
                  <a:chExt cx="747350" cy="304800"/>
                </a:xfrm>
              </p:grpSpPr>
              <p:cxnSp>
                <p:nvCxnSpPr>
                  <p:cNvPr id="78" name="Straight Connector 77"/>
                  <p:cNvCxnSpPr/>
                  <p:nvPr/>
                </p:nvCxnSpPr>
                <p:spPr bwMode="auto">
                  <a:xfrm>
                    <a:off x="5224282" y="5791200"/>
                    <a:ext cx="747349" cy="0"/>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79" name="Straight Connector 78"/>
                  <p:cNvCxnSpPr/>
                  <p:nvPr/>
                </p:nvCxnSpPr>
                <p:spPr bwMode="auto">
                  <a:xfrm flipH="1" flipV="1">
                    <a:off x="5971631" y="5486400"/>
                    <a:ext cx="1" cy="3048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grpSp>
            <p:grpSp>
              <p:nvGrpSpPr>
                <p:cNvPr id="71" name="Group 70"/>
                <p:cNvGrpSpPr/>
                <p:nvPr/>
              </p:nvGrpSpPr>
              <p:grpSpPr>
                <a:xfrm flipV="1">
                  <a:off x="5728214" y="4619928"/>
                  <a:ext cx="747350" cy="617364"/>
                  <a:chOff x="4744562" y="5487667"/>
                  <a:chExt cx="747350" cy="617364"/>
                </a:xfrm>
              </p:grpSpPr>
              <p:grpSp>
                <p:nvGrpSpPr>
                  <p:cNvPr id="72" name="Group 71"/>
                  <p:cNvGrpSpPr/>
                  <p:nvPr/>
                </p:nvGrpSpPr>
                <p:grpSpPr>
                  <a:xfrm flipH="1">
                    <a:off x="4744562" y="5487667"/>
                    <a:ext cx="747350" cy="304800"/>
                    <a:chOff x="5224282" y="5486400"/>
                    <a:chExt cx="747350" cy="304800"/>
                  </a:xfrm>
                </p:grpSpPr>
                <p:cxnSp>
                  <p:nvCxnSpPr>
                    <p:cNvPr id="76" name="Straight Connector 75"/>
                    <p:cNvCxnSpPr/>
                    <p:nvPr/>
                  </p:nvCxnSpPr>
                  <p:spPr bwMode="auto">
                    <a:xfrm>
                      <a:off x="5224282" y="5791200"/>
                      <a:ext cx="747349" cy="0"/>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77" name="Straight Connector 76"/>
                    <p:cNvCxnSpPr/>
                    <p:nvPr/>
                  </p:nvCxnSpPr>
                  <p:spPr bwMode="auto">
                    <a:xfrm flipH="1" flipV="1">
                      <a:off x="5971631" y="5486400"/>
                      <a:ext cx="1" cy="3048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grpSp>
              <p:grpSp>
                <p:nvGrpSpPr>
                  <p:cNvPr id="73" name="Group 72"/>
                  <p:cNvGrpSpPr/>
                  <p:nvPr/>
                </p:nvGrpSpPr>
                <p:grpSpPr>
                  <a:xfrm>
                    <a:off x="4744562" y="5800231"/>
                    <a:ext cx="747350" cy="304800"/>
                    <a:chOff x="5224282" y="5486400"/>
                    <a:chExt cx="747350" cy="304800"/>
                  </a:xfrm>
                </p:grpSpPr>
                <p:cxnSp>
                  <p:nvCxnSpPr>
                    <p:cNvPr id="74" name="Straight Connector 73"/>
                    <p:cNvCxnSpPr/>
                    <p:nvPr/>
                  </p:nvCxnSpPr>
                  <p:spPr bwMode="auto">
                    <a:xfrm>
                      <a:off x="5224282" y="5791200"/>
                      <a:ext cx="747349" cy="0"/>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75" name="Straight Connector 74"/>
                    <p:cNvCxnSpPr/>
                    <p:nvPr/>
                  </p:nvCxnSpPr>
                  <p:spPr bwMode="auto">
                    <a:xfrm flipH="1" flipV="1">
                      <a:off x="5971631" y="5486400"/>
                      <a:ext cx="1" cy="3048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grpSp>
            </p:grpSp>
          </p:grpSp>
          <p:cxnSp>
            <p:nvCxnSpPr>
              <p:cNvPr id="132" name="Straight Connector 131"/>
              <p:cNvCxnSpPr/>
              <p:nvPr/>
            </p:nvCxnSpPr>
            <p:spPr bwMode="auto">
              <a:xfrm rot="16200000">
                <a:off x="-177460" y="5411379"/>
                <a:ext cx="2921106" cy="18895"/>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134" name="TextBox 133"/>
              <p:cNvSpPr txBox="1"/>
              <p:nvPr/>
            </p:nvSpPr>
            <p:spPr>
              <a:xfrm>
                <a:off x="1172303" y="6384980"/>
                <a:ext cx="312906" cy="369332"/>
              </a:xfrm>
              <a:prstGeom prst="rect">
                <a:avLst/>
              </a:prstGeom>
              <a:noFill/>
            </p:spPr>
            <p:txBody>
              <a:bodyPr wrap="none" rtlCol="0">
                <a:spAutoFit/>
              </a:bodyPr>
              <a:lstStyle/>
              <a:p>
                <a:r>
                  <a:rPr lang="en-US" dirty="0" smtClean="0"/>
                  <a:t>1</a:t>
                </a:r>
                <a:endParaRPr lang="en-US" dirty="0"/>
              </a:p>
            </p:txBody>
          </p:sp>
          <p:sp>
            <p:nvSpPr>
              <p:cNvPr id="135" name="TextBox 134"/>
              <p:cNvSpPr txBox="1"/>
              <p:nvPr/>
            </p:nvSpPr>
            <p:spPr>
              <a:xfrm>
                <a:off x="271007" y="6406982"/>
                <a:ext cx="312906" cy="369332"/>
              </a:xfrm>
              <a:prstGeom prst="rect">
                <a:avLst/>
              </a:prstGeom>
              <a:noFill/>
            </p:spPr>
            <p:txBody>
              <a:bodyPr wrap="none" rtlCol="0">
                <a:spAutoFit/>
              </a:bodyPr>
              <a:lstStyle/>
              <a:p>
                <a:r>
                  <a:rPr lang="en-US" dirty="0"/>
                  <a:t>0</a:t>
                </a:r>
              </a:p>
            </p:txBody>
          </p:sp>
        </p:grpSp>
      </p:grpSp>
      <p:grpSp>
        <p:nvGrpSpPr>
          <p:cNvPr id="137" name="Group 136"/>
          <p:cNvGrpSpPr/>
          <p:nvPr/>
        </p:nvGrpSpPr>
        <p:grpSpPr>
          <a:xfrm>
            <a:off x="4340850" y="3861315"/>
            <a:ext cx="4667240" cy="2835564"/>
            <a:chOff x="396047" y="597655"/>
            <a:chExt cx="5181452" cy="3121227"/>
          </a:xfrm>
        </p:grpSpPr>
        <p:sp>
          <p:nvSpPr>
            <p:cNvPr id="138" name="Rectangle 137"/>
            <p:cNvSpPr/>
            <p:nvPr/>
          </p:nvSpPr>
          <p:spPr>
            <a:xfrm>
              <a:off x="1272603" y="597655"/>
              <a:ext cx="809837" cy="338554"/>
            </a:xfrm>
            <a:prstGeom prst="rect">
              <a:avLst/>
            </a:prstGeom>
          </p:spPr>
          <p:txBody>
            <a:bodyPr wrap="none">
              <a:spAutoFit/>
            </a:bodyPr>
            <a:lstStyle/>
            <a:p>
              <a:r>
                <a:rPr lang="en-US" sz="1600" dirty="0" err="1" smtClean="0"/>
                <a:t>A</a:t>
              </a:r>
              <a:r>
                <a:rPr lang="en-US" sz="1600" baseline="-25000" dirty="0" err="1" smtClean="0"/>
                <a:t>out</a:t>
              </a:r>
              <a:r>
                <a:rPr lang="en-US" sz="1600" dirty="0" smtClean="0"/>
                <a:t>/A</a:t>
              </a:r>
              <a:r>
                <a:rPr lang="en-US" sz="1600" baseline="-25000" dirty="0" smtClean="0"/>
                <a:t>in</a:t>
              </a:r>
              <a:endParaRPr lang="en-US" sz="1600" dirty="0"/>
            </a:p>
          </p:txBody>
        </p:sp>
        <p:grpSp>
          <p:nvGrpSpPr>
            <p:cNvPr id="139" name="Group 10"/>
            <p:cNvGrpSpPr/>
            <p:nvPr/>
          </p:nvGrpSpPr>
          <p:grpSpPr>
            <a:xfrm>
              <a:off x="533400" y="990600"/>
              <a:ext cx="2828350" cy="2156383"/>
              <a:chOff x="-144658" y="2438401"/>
              <a:chExt cx="4945258" cy="2320938"/>
            </a:xfrm>
          </p:grpSpPr>
          <p:cxnSp>
            <p:nvCxnSpPr>
              <p:cNvPr id="212" name="Straight Arrow Connector 211"/>
              <p:cNvCxnSpPr/>
              <p:nvPr/>
            </p:nvCxnSpPr>
            <p:spPr bwMode="auto">
              <a:xfrm>
                <a:off x="-144658" y="3576075"/>
                <a:ext cx="4945258" cy="5325"/>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13" name="Straight Arrow Connector 212"/>
              <p:cNvCxnSpPr/>
              <p:nvPr/>
            </p:nvCxnSpPr>
            <p:spPr bwMode="auto">
              <a:xfrm flipH="1" flipV="1">
                <a:off x="1523999" y="2438401"/>
                <a:ext cx="78752" cy="232093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grpSp>
        <p:grpSp>
          <p:nvGrpSpPr>
            <p:cNvPr id="140" name="Group 21"/>
            <p:cNvGrpSpPr/>
            <p:nvPr/>
          </p:nvGrpSpPr>
          <p:grpSpPr>
            <a:xfrm>
              <a:off x="718113" y="1303794"/>
              <a:ext cx="2977336" cy="1393584"/>
              <a:chOff x="3644900" y="2743200"/>
              <a:chExt cx="3393720" cy="3121025"/>
            </a:xfrm>
          </p:grpSpPr>
          <p:sp>
            <p:nvSpPr>
              <p:cNvPr id="206" name="Freeform 150"/>
              <p:cNvSpPr>
                <a:spLocks/>
              </p:cNvSpPr>
              <p:nvPr/>
            </p:nvSpPr>
            <p:spPr bwMode="auto">
              <a:xfrm>
                <a:off x="6289320" y="4303714"/>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grpSp>
            <p:nvGrpSpPr>
              <p:cNvPr id="207" name="Group 172"/>
              <p:cNvGrpSpPr/>
              <p:nvPr/>
            </p:nvGrpSpPr>
            <p:grpSpPr>
              <a:xfrm>
                <a:off x="3644900" y="2743200"/>
                <a:ext cx="2649538" cy="3121025"/>
                <a:chOff x="3422651" y="1803400"/>
                <a:chExt cx="2649538" cy="3121025"/>
              </a:xfrm>
            </p:grpSpPr>
            <p:sp>
              <p:nvSpPr>
                <p:cNvPr id="208"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209"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210"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211" name="Freeform 154"/>
                <p:cNvSpPr>
                  <a:spLocks/>
                </p:cNvSpPr>
                <p:nvPr/>
              </p:nvSpPr>
              <p:spPr bwMode="auto">
                <a:xfrm>
                  <a:off x="5772151" y="2551114"/>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grpSp>
        </p:grpSp>
        <p:cxnSp>
          <p:nvCxnSpPr>
            <p:cNvPr id="141" name="Straight Connector 140"/>
            <p:cNvCxnSpPr/>
            <p:nvPr/>
          </p:nvCxnSpPr>
          <p:spPr bwMode="auto">
            <a:xfrm>
              <a:off x="2250602" y="1050875"/>
              <a:ext cx="34559" cy="233614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142" name="Straight Connector 141"/>
            <p:cNvCxnSpPr/>
            <p:nvPr/>
          </p:nvCxnSpPr>
          <p:spPr bwMode="auto">
            <a:xfrm>
              <a:off x="2511917" y="2050660"/>
              <a:ext cx="0" cy="7079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3" name="Rectangle 142"/>
            <p:cNvSpPr/>
            <p:nvPr/>
          </p:nvSpPr>
          <p:spPr>
            <a:xfrm>
              <a:off x="1791486" y="2067865"/>
              <a:ext cx="223138" cy="338555"/>
            </a:xfrm>
            <a:prstGeom prst="rect">
              <a:avLst/>
            </a:prstGeom>
          </p:spPr>
          <p:txBody>
            <a:bodyPr wrap="none">
              <a:spAutoFit/>
            </a:bodyPr>
            <a:lstStyle/>
            <a:p>
              <a:r>
                <a:rPr lang="en-US" sz="1600" baseline="-25000" dirty="0" smtClean="0"/>
                <a:t> </a:t>
              </a:r>
              <a:endParaRPr lang="en-US" sz="1600" dirty="0"/>
            </a:p>
          </p:txBody>
        </p:sp>
        <p:sp>
          <p:nvSpPr>
            <p:cNvPr id="144" name="Rectangle 143"/>
            <p:cNvSpPr/>
            <p:nvPr/>
          </p:nvSpPr>
          <p:spPr>
            <a:xfrm>
              <a:off x="2789948" y="2047613"/>
              <a:ext cx="223138" cy="338555"/>
            </a:xfrm>
            <a:prstGeom prst="rect">
              <a:avLst/>
            </a:prstGeom>
          </p:spPr>
          <p:txBody>
            <a:bodyPr wrap="none">
              <a:spAutoFit/>
            </a:bodyPr>
            <a:lstStyle/>
            <a:p>
              <a:r>
                <a:rPr lang="en-US" sz="1600" baseline="-25000" dirty="0" smtClean="0"/>
                <a:t> </a:t>
              </a:r>
              <a:endParaRPr lang="en-US" sz="1600" dirty="0"/>
            </a:p>
          </p:txBody>
        </p:sp>
        <p:sp>
          <p:nvSpPr>
            <p:cNvPr id="145" name="Rectangle 144"/>
            <p:cNvSpPr/>
            <p:nvPr/>
          </p:nvSpPr>
          <p:spPr>
            <a:xfrm>
              <a:off x="2779644" y="2047613"/>
              <a:ext cx="298480" cy="338555"/>
            </a:xfrm>
            <a:prstGeom prst="rect">
              <a:avLst/>
            </a:prstGeom>
          </p:spPr>
          <p:txBody>
            <a:bodyPr wrap="none">
              <a:spAutoFit/>
            </a:bodyPr>
            <a:lstStyle/>
            <a:p>
              <a:r>
                <a:rPr lang="en-US" sz="1600" dirty="0" smtClean="0"/>
                <a:t>1</a:t>
              </a:r>
              <a:endParaRPr lang="en-US" sz="1600" dirty="0"/>
            </a:p>
          </p:txBody>
        </p:sp>
        <p:sp>
          <p:nvSpPr>
            <p:cNvPr id="146" name="Rectangle 145"/>
            <p:cNvSpPr/>
            <p:nvPr/>
          </p:nvSpPr>
          <p:spPr>
            <a:xfrm flipH="1">
              <a:off x="2108251" y="2017246"/>
              <a:ext cx="560066" cy="338555"/>
            </a:xfrm>
            <a:prstGeom prst="rect">
              <a:avLst/>
            </a:prstGeom>
          </p:spPr>
          <p:txBody>
            <a:bodyPr wrap="square">
              <a:spAutoFit/>
            </a:bodyPr>
            <a:lstStyle/>
            <a:p>
              <a:r>
                <a:rPr lang="en-US" sz="1600" dirty="0" smtClean="0"/>
                <a:t>0.5</a:t>
              </a:r>
              <a:endParaRPr lang="en-US" sz="1600" dirty="0"/>
            </a:p>
          </p:txBody>
        </p:sp>
        <p:sp>
          <p:nvSpPr>
            <p:cNvPr id="147" name="Rectangle 146"/>
            <p:cNvSpPr/>
            <p:nvPr/>
          </p:nvSpPr>
          <p:spPr>
            <a:xfrm>
              <a:off x="1383559" y="2034024"/>
              <a:ext cx="298480" cy="338555"/>
            </a:xfrm>
            <a:prstGeom prst="rect">
              <a:avLst/>
            </a:prstGeom>
          </p:spPr>
          <p:txBody>
            <a:bodyPr wrap="none">
              <a:spAutoFit/>
            </a:bodyPr>
            <a:lstStyle/>
            <a:p>
              <a:r>
                <a:rPr lang="en-US" sz="1600" dirty="0" smtClean="0"/>
                <a:t>0</a:t>
              </a:r>
              <a:endParaRPr lang="en-US" sz="1600" dirty="0"/>
            </a:p>
          </p:txBody>
        </p:sp>
        <p:grpSp>
          <p:nvGrpSpPr>
            <p:cNvPr id="148" name="Group 147"/>
            <p:cNvGrpSpPr/>
            <p:nvPr/>
          </p:nvGrpSpPr>
          <p:grpSpPr>
            <a:xfrm>
              <a:off x="718113" y="2490743"/>
              <a:ext cx="2025142" cy="1151809"/>
              <a:chOff x="5701137" y="1296132"/>
              <a:chExt cx="2025142" cy="1151809"/>
            </a:xfrm>
          </p:grpSpPr>
          <p:cxnSp>
            <p:nvCxnSpPr>
              <p:cNvPr id="202" name="Straight Arrow Connector 201"/>
              <p:cNvCxnSpPr>
                <a:endCxn id="205" idx="1"/>
              </p:cNvCxnSpPr>
              <p:nvPr/>
            </p:nvCxnSpPr>
            <p:spPr bwMode="auto">
              <a:xfrm>
                <a:off x="6502458" y="1361812"/>
                <a:ext cx="33410" cy="959429"/>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03" name="Straight Arrow Connector 202"/>
              <p:cNvCxnSpPr/>
              <p:nvPr/>
            </p:nvCxnSpPr>
            <p:spPr bwMode="auto">
              <a:xfrm>
                <a:off x="5701137" y="1602358"/>
                <a:ext cx="1539630" cy="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204" name="Rectangle 203"/>
              <p:cNvSpPr/>
              <p:nvPr/>
            </p:nvSpPr>
            <p:spPr>
              <a:xfrm>
                <a:off x="7105596" y="1296132"/>
                <a:ext cx="620683" cy="369332"/>
              </a:xfrm>
              <a:prstGeom prst="rect">
                <a:avLst/>
              </a:prstGeom>
            </p:spPr>
            <p:txBody>
              <a:bodyPr wrap="none">
                <a:spAutoFit/>
              </a:bodyPr>
              <a:lstStyle/>
              <a:p>
                <a:r>
                  <a:rPr lang="en-US" dirty="0" smtClean="0"/>
                  <a:t>V(t) </a:t>
                </a:r>
                <a:endParaRPr lang="en-US" dirty="0"/>
              </a:p>
            </p:txBody>
          </p:sp>
          <p:sp>
            <p:nvSpPr>
              <p:cNvPr id="205" name="TextBox 204"/>
              <p:cNvSpPr txBox="1"/>
              <p:nvPr/>
            </p:nvSpPr>
            <p:spPr>
              <a:xfrm>
                <a:off x="6535868" y="2194540"/>
                <a:ext cx="248786" cy="253401"/>
              </a:xfrm>
              <a:prstGeom prst="rect">
                <a:avLst/>
              </a:prstGeom>
              <a:noFill/>
            </p:spPr>
            <p:txBody>
              <a:bodyPr wrap="none" rtlCol="0">
                <a:spAutoFit/>
              </a:bodyPr>
              <a:lstStyle/>
              <a:p>
                <a:r>
                  <a:rPr lang="en-US" dirty="0" smtClean="0"/>
                  <a:t>t</a:t>
                </a:r>
                <a:endParaRPr lang="en-US" dirty="0"/>
              </a:p>
            </p:txBody>
          </p:sp>
        </p:grpSp>
        <p:grpSp>
          <p:nvGrpSpPr>
            <p:cNvPr id="149" name="Group 148"/>
            <p:cNvGrpSpPr/>
            <p:nvPr/>
          </p:nvGrpSpPr>
          <p:grpSpPr>
            <a:xfrm>
              <a:off x="772328" y="2878779"/>
              <a:ext cx="1508787" cy="604620"/>
              <a:chOff x="6519604" y="3767004"/>
              <a:chExt cx="752862" cy="604620"/>
            </a:xfrm>
          </p:grpSpPr>
          <p:grpSp>
            <p:nvGrpSpPr>
              <p:cNvPr id="183" name="Group 182"/>
              <p:cNvGrpSpPr/>
              <p:nvPr/>
            </p:nvGrpSpPr>
            <p:grpSpPr>
              <a:xfrm flipH="1">
                <a:off x="6520796" y="4170084"/>
                <a:ext cx="747350" cy="99503"/>
                <a:chOff x="5224282" y="5486400"/>
                <a:chExt cx="747350" cy="304800"/>
              </a:xfrm>
            </p:grpSpPr>
            <p:cxnSp>
              <p:nvCxnSpPr>
                <p:cNvPr id="200" name="Straight Connector 199"/>
                <p:cNvCxnSpPr/>
                <p:nvPr/>
              </p:nvCxnSpPr>
              <p:spPr bwMode="auto">
                <a:xfrm>
                  <a:off x="5224282" y="5791200"/>
                  <a:ext cx="747349"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01" name="Straight Connector 200"/>
                <p:cNvCxnSpPr/>
                <p:nvPr/>
              </p:nvCxnSpPr>
              <p:spPr bwMode="auto">
                <a:xfrm flipH="1" flipV="1">
                  <a:off x="5971631" y="5486400"/>
                  <a:ext cx="1"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84" name="Group 183"/>
              <p:cNvGrpSpPr/>
              <p:nvPr/>
            </p:nvGrpSpPr>
            <p:grpSpPr>
              <a:xfrm>
                <a:off x="6520796" y="4272121"/>
                <a:ext cx="747350" cy="99503"/>
                <a:chOff x="5224282" y="5486400"/>
                <a:chExt cx="747350" cy="304800"/>
              </a:xfrm>
            </p:grpSpPr>
            <p:cxnSp>
              <p:nvCxnSpPr>
                <p:cNvPr id="198" name="Straight Connector 197"/>
                <p:cNvCxnSpPr/>
                <p:nvPr/>
              </p:nvCxnSpPr>
              <p:spPr bwMode="auto">
                <a:xfrm>
                  <a:off x="5224282" y="5791200"/>
                  <a:ext cx="747349"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99" name="Straight Connector 198"/>
                <p:cNvCxnSpPr/>
                <p:nvPr/>
              </p:nvCxnSpPr>
              <p:spPr bwMode="auto">
                <a:xfrm flipH="1" flipV="1">
                  <a:off x="5971631" y="5486400"/>
                  <a:ext cx="1"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85" name="Group 184"/>
              <p:cNvGrpSpPr/>
              <p:nvPr/>
            </p:nvGrpSpPr>
            <p:grpSpPr>
              <a:xfrm flipH="1">
                <a:off x="6525116" y="3968958"/>
                <a:ext cx="747350" cy="99503"/>
                <a:chOff x="5224282" y="5486400"/>
                <a:chExt cx="747350" cy="304800"/>
              </a:xfrm>
            </p:grpSpPr>
            <p:cxnSp>
              <p:nvCxnSpPr>
                <p:cNvPr id="196" name="Straight Connector 195"/>
                <p:cNvCxnSpPr/>
                <p:nvPr/>
              </p:nvCxnSpPr>
              <p:spPr bwMode="auto">
                <a:xfrm>
                  <a:off x="5224282" y="5791200"/>
                  <a:ext cx="747349"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97" name="Straight Connector 196"/>
                <p:cNvCxnSpPr/>
                <p:nvPr/>
              </p:nvCxnSpPr>
              <p:spPr bwMode="auto">
                <a:xfrm flipH="1" flipV="1">
                  <a:off x="5971631" y="5486400"/>
                  <a:ext cx="1"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86" name="Group 185"/>
              <p:cNvGrpSpPr/>
              <p:nvPr/>
            </p:nvGrpSpPr>
            <p:grpSpPr>
              <a:xfrm>
                <a:off x="6525116" y="4070995"/>
                <a:ext cx="747350" cy="99503"/>
                <a:chOff x="5224282" y="5486400"/>
                <a:chExt cx="747350" cy="304800"/>
              </a:xfrm>
            </p:grpSpPr>
            <p:cxnSp>
              <p:nvCxnSpPr>
                <p:cNvPr id="194" name="Straight Connector 193"/>
                <p:cNvCxnSpPr/>
                <p:nvPr/>
              </p:nvCxnSpPr>
              <p:spPr bwMode="auto">
                <a:xfrm>
                  <a:off x="5224282" y="5791200"/>
                  <a:ext cx="747349"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95" name="Straight Connector 194"/>
                <p:cNvCxnSpPr/>
                <p:nvPr/>
              </p:nvCxnSpPr>
              <p:spPr bwMode="auto">
                <a:xfrm flipH="1" flipV="1">
                  <a:off x="5971631" y="5486400"/>
                  <a:ext cx="1"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87" name="Group 186"/>
              <p:cNvGrpSpPr/>
              <p:nvPr/>
            </p:nvGrpSpPr>
            <p:grpSpPr>
              <a:xfrm flipV="1">
                <a:off x="6519604" y="3767004"/>
                <a:ext cx="747350" cy="201540"/>
                <a:chOff x="4744562" y="5487667"/>
                <a:chExt cx="747350" cy="617364"/>
              </a:xfrm>
            </p:grpSpPr>
            <p:grpSp>
              <p:nvGrpSpPr>
                <p:cNvPr id="188" name="Group 187"/>
                <p:cNvGrpSpPr/>
                <p:nvPr/>
              </p:nvGrpSpPr>
              <p:grpSpPr>
                <a:xfrm flipH="1">
                  <a:off x="4744562" y="5487667"/>
                  <a:ext cx="747350" cy="304800"/>
                  <a:chOff x="5224282" y="5486400"/>
                  <a:chExt cx="747350" cy="304800"/>
                </a:xfrm>
              </p:grpSpPr>
              <p:cxnSp>
                <p:nvCxnSpPr>
                  <p:cNvPr id="192" name="Straight Connector 191"/>
                  <p:cNvCxnSpPr/>
                  <p:nvPr/>
                </p:nvCxnSpPr>
                <p:spPr bwMode="auto">
                  <a:xfrm>
                    <a:off x="5224282" y="5791200"/>
                    <a:ext cx="747349"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93" name="Straight Connector 192"/>
                  <p:cNvCxnSpPr/>
                  <p:nvPr/>
                </p:nvCxnSpPr>
                <p:spPr bwMode="auto">
                  <a:xfrm flipH="1" flipV="1">
                    <a:off x="5971631" y="5486400"/>
                    <a:ext cx="1"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89" name="Group 188"/>
                <p:cNvGrpSpPr/>
                <p:nvPr/>
              </p:nvGrpSpPr>
              <p:grpSpPr>
                <a:xfrm>
                  <a:off x="4744562" y="5800231"/>
                  <a:ext cx="747350" cy="304800"/>
                  <a:chOff x="5224282" y="5486400"/>
                  <a:chExt cx="747350" cy="304800"/>
                </a:xfrm>
              </p:grpSpPr>
              <p:cxnSp>
                <p:nvCxnSpPr>
                  <p:cNvPr id="190" name="Straight Connector 189"/>
                  <p:cNvCxnSpPr/>
                  <p:nvPr/>
                </p:nvCxnSpPr>
                <p:spPr bwMode="auto">
                  <a:xfrm>
                    <a:off x="5224282" y="5791200"/>
                    <a:ext cx="747349"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91" name="Straight Connector 190"/>
                  <p:cNvCxnSpPr/>
                  <p:nvPr/>
                </p:nvCxnSpPr>
                <p:spPr bwMode="auto">
                  <a:xfrm flipH="1" flipV="1">
                    <a:off x="5971631" y="5486400"/>
                    <a:ext cx="1"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grpSp>
        <p:sp>
          <p:nvSpPr>
            <p:cNvPr id="150" name="Rectangle 149"/>
            <p:cNvSpPr/>
            <p:nvPr/>
          </p:nvSpPr>
          <p:spPr>
            <a:xfrm>
              <a:off x="3025513" y="1711534"/>
              <a:ext cx="676788" cy="338554"/>
            </a:xfrm>
            <a:prstGeom prst="rect">
              <a:avLst/>
            </a:prstGeom>
          </p:spPr>
          <p:txBody>
            <a:bodyPr wrap="none">
              <a:spAutoFit/>
            </a:bodyPr>
            <a:lstStyle/>
            <a:p>
              <a:r>
                <a:rPr lang="en-US" sz="1600" b="1" dirty="0" smtClean="0"/>
                <a:t>V/V</a:t>
              </a:r>
              <a:r>
                <a:rPr lang="el-GR" sz="1600" b="1" baseline="-25000" dirty="0" smtClean="0">
                  <a:cs typeface="Arial" panose="020B0604020202020204" pitchFamily="34" charset="0"/>
                </a:rPr>
                <a:t>π</a:t>
              </a:r>
              <a:r>
                <a:rPr lang="en-US" sz="1600" b="1" dirty="0" smtClean="0"/>
                <a:t> </a:t>
              </a:r>
              <a:endParaRPr lang="en-US" sz="1600" b="1" dirty="0"/>
            </a:p>
          </p:txBody>
        </p:sp>
        <p:cxnSp>
          <p:nvCxnSpPr>
            <p:cNvPr id="151" name="Straight Connector 150"/>
            <p:cNvCxnSpPr/>
            <p:nvPr/>
          </p:nvCxnSpPr>
          <p:spPr bwMode="auto">
            <a:xfrm>
              <a:off x="740409" y="1048820"/>
              <a:ext cx="34559" cy="233614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sp>
          <p:nvSpPr>
            <p:cNvPr id="152" name="TextBox 151"/>
            <p:cNvSpPr txBox="1"/>
            <p:nvPr/>
          </p:nvSpPr>
          <p:spPr>
            <a:xfrm>
              <a:off x="2281997" y="3349550"/>
              <a:ext cx="312906" cy="369332"/>
            </a:xfrm>
            <a:prstGeom prst="rect">
              <a:avLst/>
            </a:prstGeom>
            <a:noFill/>
          </p:spPr>
          <p:txBody>
            <a:bodyPr wrap="none" rtlCol="0">
              <a:spAutoFit/>
            </a:bodyPr>
            <a:lstStyle/>
            <a:p>
              <a:r>
                <a:rPr lang="en-US" dirty="0" smtClean="0"/>
                <a:t>1</a:t>
              </a:r>
              <a:endParaRPr lang="en-US" dirty="0"/>
            </a:p>
          </p:txBody>
        </p:sp>
        <p:sp>
          <p:nvSpPr>
            <p:cNvPr id="153" name="TextBox 152"/>
            <p:cNvSpPr txBox="1"/>
            <p:nvPr/>
          </p:nvSpPr>
          <p:spPr>
            <a:xfrm>
              <a:off x="533400" y="3343389"/>
              <a:ext cx="312906" cy="369332"/>
            </a:xfrm>
            <a:prstGeom prst="rect">
              <a:avLst/>
            </a:prstGeom>
            <a:noFill/>
          </p:spPr>
          <p:txBody>
            <a:bodyPr wrap="none" rtlCol="0">
              <a:spAutoFit/>
            </a:bodyPr>
            <a:lstStyle/>
            <a:p>
              <a:r>
                <a:rPr lang="en-US" dirty="0"/>
                <a:t>0</a:t>
              </a:r>
            </a:p>
          </p:txBody>
        </p:sp>
        <p:sp>
          <p:nvSpPr>
            <p:cNvPr id="154" name="Rectangle 153"/>
            <p:cNvSpPr/>
            <p:nvPr/>
          </p:nvSpPr>
          <p:spPr>
            <a:xfrm flipH="1">
              <a:off x="396047" y="2012082"/>
              <a:ext cx="560066" cy="338555"/>
            </a:xfrm>
            <a:prstGeom prst="rect">
              <a:avLst/>
            </a:prstGeom>
          </p:spPr>
          <p:txBody>
            <a:bodyPr wrap="square">
              <a:spAutoFit/>
            </a:bodyPr>
            <a:lstStyle/>
            <a:p>
              <a:r>
                <a:rPr lang="en-US" sz="1600" dirty="0" smtClean="0"/>
                <a:t>-0.5</a:t>
              </a:r>
              <a:endParaRPr lang="en-US" sz="1600" dirty="0"/>
            </a:p>
          </p:txBody>
        </p:sp>
        <p:cxnSp>
          <p:nvCxnSpPr>
            <p:cNvPr id="155" name="Straight Arrow Connector 154"/>
            <p:cNvCxnSpPr/>
            <p:nvPr/>
          </p:nvCxnSpPr>
          <p:spPr bwMode="auto">
            <a:xfrm rot="16200000">
              <a:off x="3356300" y="2079216"/>
              <a:ext cx="1539630" cy="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156" name="Rectangle 155"/>
            <p:cNvSpPr/>
            <p:nvPr/>
          </p:nvSpPr>
          <p:spPr>
            <a:xfrm>
              <a:off x="3694213" y="949564"/>
              <a:ext cx="833883" cy="369332"/>
            </a:xfrm>
            <a:prstGeom prst="rect">
              <a:avLst/>
            </a:prstGeom>
          </p:spPr>
          <p:txBody>
            <a:bodyPr wrap="none">
              <a:spAutoFit/>
            </a:bodyPr>
            <a:lstStyle/>
            <a:p>
              <a:r>
                <a:rPr lang="en-US" dirty="0" err="1" smtClean="0"/>
                <a:t>A</a:t>
              </a:r>
              <a:r>
                <a:rPr lang="en-US" baseline="-25000" dirty="0" err="1" smtClean="0"/>
                <a:t>out</a:t>
              </a:r>
              <a:r>
                <a:rPr lang="en-US" dirty="0" smtClean="0"/>
                <a:t>(t) </a:t>
              </a:r>
              <a:endParaRPr lang="en-US" dirty="0"/>
            </a:p>
          </p:txBody>
        </p:sp>
        <p:grpSp>
          <p:nvGrpSpPr>
            <p:cNvPr id="157" name="Group 156"/>
            <p:cNvGrpSpPr/>
            <p:nvPr/>
          </p:nvGrpSpPr>
          <p:grpSpPr>
            <a:xfrm rot="16200000">
              <a:off x="3755306" y="1738647"/>
              <a:ext cx="1509855" cy="604620"/>
              <a:chOff x="6519071" y="3767004"/>
              <a:chExt cx="753395" cy="604620"/>
            </a:xfrm>
          </p:grpSpPr>
          <p:grpSp>
            <p:nvGrpSpPr>
              <p:cNvPr id="164" name="Group 163"/>
              <p:cNvGrpSpPr/>
              <p:nvPr/>
            </p:nvGrpSpPr>
            <p:grpSpPr>
              <a:xfrm flipH="1">
                <a:off x="6520796" y="4170084"/>
                <a:ext cx="747350" cy="99503"/>
                <a:chOff x="5224282" y="5486400"/>
                <a:chExt cx="747350" cy="304800"/>
              </a:xfrm>
            </p:grpSpPr>
            <p:cxnSp>
              <p:nvCxnSpPr>
                <p:cNvPr id="181" name="Straight Connector 180"/>
                <p:cNvCxnSpPr/>
                <p:nvPr/>
              </p:nvCxnSpPr>
              <p:spPr bwMode="auto">
                <a:xfrm>
                  <a:off x="5224282" y="5791200"/>
                  <a:ext cx="747349"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82" name="Straight Connector 181"/>
                <p:cNvCxnSpPr/>
                <p:nvPr/>
              </p:nvCxnSpPr>
              <p:spPr bwMode="auto">
                <a:xfrm flipH="1" flipV="1">
                  <a:off x="5971631" y="5486400"/>
                  <a:ext cx="1"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65" name="Group 164"/>
              <p:cNvGrpSpPr/>
              <p:nvPr/>
            </p:nvGrpSpPr>
            <p:grpSpPr>
              <a:xfrm>
                <a:off x="6520796" y="4272121"/>
                <a:ext cx="747350" cy="99503"/>
                <a:chOff x="5224282" y="5486400"/>
                <a:chExt cx="747350" cy="304800"/>
              </a:xfrm>
            </p:grpSpPr>
            <p:cxnSp>
              <p:nvCxnSpPr>
                <p:cNvPr id="179" name="Straight Connector 178"/>
                <p:cNvCxnSpPr/>
                <p:nvPr/>
              </p:nvCxnSpPr>
              <p:spPr bwMode="auto">
                <a:xfrm>
                  <a:off x="5224282" y="5791200"/>
                  <a:ext cx="747349"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80" name="Straight Connector 179"/>
                <p:cNvCxnSpPr/>
                <p:nvPr/>
              </p:nvCxnSpPr>
              <p:spPr bwMode="auto">
                <a:xfrm flipH="1" flipV="1">
                  <a:off x="5971631" y="5486400"/>
                  <a:ext cx="1"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66" name="Group 165"/>
              <p:cNvGrpSpPr/>
              <p:nvPr/>
            </p:nvGrpSpPr>
            <p:grpSpPr>
              <a:xfrm flipH="1">
                <a:off x="6525116" y="3968958"/>
                <a:ext cx="747350" cy="99503"/>
                <a:chOff x="5224282" y="5486400"/>
                <a:chExt cx="747350" cy="304800"/>
              </a:xfrm>
            </p:grpSpPr>
            <p:cxnSp>
              <p:nvCxnSpPr>
                <p:cNvPr id="177" name="Straight Connector 176"/>
                <p:cNvCxnSpPr/>
                <p:nvPr/>
              </p:nvCxnSpPr>
              <p:spPr bwMode="auto">
                <a:xfrm>
                  <a:off x="5224282" y="5791200"/>
                  <a:ext cx="747349"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78" name="Straight Connector 177"/>
                <p:cNvCxnSpPr/>
                <p:nvPr/>
              </p:nvCxnSpPr>
              <p:spPr bwMode="auto">
                <a:xfrm flipH="1" flipV="1">
                  <a:off x="5971631" y="5486400"/>
                  <a:ext cx="1"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67" name="Group 166"/>
              <p:cNvGrpSpPr/>
              <p:nvPr/>
            </p:nvGrpSpPr>
            <p:grpSpPr>
              <a:xfrm>
                <a:off x="6525116" y="4070995"/>
                <a:ext cx="747350" cy="99503"/>
                <a:chOff x="5224282" y="5486400"/>
                <a:chExt cx="747350" cy="304800"/>
              </a:xfrm>
            </p:grpSpPr>
            <p:cxnSp>
              <p:nvCxnSpPr>
                <p:cNvPr id="175" name="Straight Connector 174"/>
                <p:cNvCxnSpPr/>
                <p:nvPr/>
              </p:nvCxnSpPr>
              <p:spPr bwMode="auto">
                <a:xfrm>
                  <a:off x="5224282" y="5791200"/>
                  <a:ext cx="747349"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76" name="Straight Connector 175"/>
                <p:cNvCxnSpPr/>
                <p:nvPr/>
              </p:nvCxnSpPr>
              <p:spPr bwMode="auto">
                <a:xfrm flipH="1" flipV="1">
                  <a:off x="5971631" y="5486400"/>
                  <a:ext cx="1"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68" name="Group 167"/>
              <p:cNvGrpSpPr/>
              <p:nvPr/>
            </p:nvGrpSpPr>
            <p:grpSpPr>
              <a:xfrm flipV="1">
                <a:off x="6519071" y="3767004"/>
                <a:ext cx="747883" cy="201540"/>
                <a:chOff x="4744029" y="5487667"/>
                <a:chExt cx="747883" cy="617364"/>
              </a:xfrm>
            </p:grpSpPr>
            <p:grpSp>
              <p:nvGrpSpPr>
                <p:cNvPr id="169" name="Group 168"/>
                <p:cNvGrpSpPr/>
                <p:nvPr/>
              </p:nvGrpSpPr>
              <p:grpSpPr>
                <a:xfrm flipH="1">
                  <a:off x="4744029" y="5487667"/>
                  <a:ext cx="747883" cy="304800"/>
                  <a:chOff x="5224282" y="5486400"/>
                  <a:chExt cx="747883" cy="304800"/>
                </a:xfrm>
              </p:grpSpPr>
              <p:cxnSp>
                <p:nvCxnSpPr>
                  <p:cNvPr id="173" name="Straight Connector 172"/>
                  <p:cNvCxnSpPr/>
                  <p:nvPr/>
                </p:nvCxnSpPr>
                <p:spPr bwMode="auto">
                  <a:xfrm>
                    <a:off x="5224282" y="5791200"/>
                    <a:ext cx="747349"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74" name="Straight Connector 173"/>
                  <p:cNvCxnSpPr/>
                  <p:nvPr/>
                </p:nvCxnSpPr>
                <p:spPr bwMode="auto">
                  <a:xfrm flipH="1" flipV="1">
                    <a:off x="5972164" y="5486400"/>
                    <a:ext cx="1"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70" name="Group 169"/>
                <p:cNvGrpSpPr/>
                <p:nvPr/>
              </p:nvGrpSpPr>
              <p:grpSpPr>
                <a:xfrm>
                  <a:off x="4744562" y="5800231"/>
                  <a:ext cx="747350" cy="304800"/>
                  <a:chOff x="5224282" y="5486400"/>
                  <a:chExt cx="747350" cy="304800"/>
                </a:xfrm>
              </p:grpSpPr>
              <p:cxnSp>
                <p:nvCxnSpPr>
                  <p:cNvPr id="171" name="Straight Connector 170"/>
                  <p:cNvCxnSpPr/>
                  <p:nvPr/>
                </p:nvCxnSpPr>
                <p:spPr bwMode="auto">
                  <a:xfrm>
                    <a:off x="5224282" y="5791200"/>
                    <a:ext cx="747349"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72" name="Straight Connector 171"/>
                  <p:cNvCxnSpPr/>
                  <p:nvPr/>
                </p:nvCxnSpPr>
                <p:spPr bwMode="auto">
                  <a:xfrm flipH="1" flipV="1">
                    <a:off x="5971631" y="5486400"/>
                    <a:ext cx="1"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grpSp>
        <p:sp>
          <p:nvSpPr>
            <p:cNvPr id="158" name="TextBox 157"/>
            <p:cNvSpPr txBox="1"/>
            <p:nvPr/>
          </p:nvSpPr>
          <p:spPr>
            <a:xfrm>
              <a:off x="4706907" y="944026"/>
              <a:ext cx="312906" cy="369332"/>
            </a:xfrm>
            <a:prstGeom prst="rect">
              <a:avLst/>
            </a:prstGeom>
            <a:noFill/>
          </p:spPr>
          <p:txBody>
            <a:bodyPr wrap="none" rtlCol="0">
              <a:spAutoFit/>
            </a:bodyPr>
            <a:lstStyle/>
            <a:p>
              <a:r>
                <a:rPr lang="en-US" dirty="0" smtClean="0"/>
                <a:t>1</a:t>
              </a:r>
              <a:endParaRPr lang="en-US" dirty="0"/>
            </a:p>
          </p:txBody>
        </p:sp>
        <p:sp>
          <p:nvSpPr>
            <p:cNvPr id="159" name="TextBox 158"/>
            <p:cNvSpPr txBox="1"/>
            <p:nvPr/>
          </p:nvSpPr>
          <p:spPr>
            <a:xfrm>
              <a:off x="4681741" y="2709351"/>
              <a:ext cx="312906" cy="369332"/>
            </a:xfrm>
            <a:prstGeom prst="rect">
              <a:avLst/>
            </a:prstGeom>
            <a:noFill/>
          </p:spPr>
          <p:txBody>
            <a:bodyPr wrap="none" rtlCol="0">
              <a:spAutoFit/>
            </a:bodyPr>
            <a:lstStyle/>
            <a:p>
              <a:r>
                <a:rPr lang="en-US" dirty="0"/>
                <a:t>0</a:t>
              </a:r>
            </a:p>
          </p:txBody>
        </p:sp>
        <p:cxnSp>
          <p:nvCxnSpPr>
            <p:cNvPr id="160" name="Straight Arrow Connector 159"/>
            <p:cNvCxnSpPr/>
            <p:nvPr/>
          </p:nvCxnSpPr>
          <p:spPr bwMode="auto">
            <a:xfrm>
              <a:off x="4126115" y="2047613"/>
              <a:ext cx="1055246"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61" name="TextBox 160"/>
            <p:cNvSpPr txBox="1"/>
            <p:nvPr/>
          </p:nvSpPr>
          <p:spPr>
            <a:xfrm>
              <a:off x="4958702" y="2026422"/>
              <a:ext cx="248786" cy="253401"/>
            </a:xfrm>
            <a:prstGeom prst="rect">
              <a:avLst/>
            </a:prstGeom>
            <a:noFill/>
          </p:spPr>
          <p:txBody>
            <a:bodyPr wrap="none" rtlCol="0">
              <a:spAutoFit/>
            </a:bodyPr>
            <a:lstStyle/>
            <a:p>
              <a:r>
                <a:rPr lang="en-US" dirty="0" smtClean="0"/>
                <a:t>t</a:t>
              </a:r>
              <a:endParaRPr lang="en-US" dirty="0"/>
            </a:p>
          </p:txBody>
        </p:sp>
        <p:sp>
          <p:nvSpPr>
            <p:cNvPr id="162" name="TextBox 161"/>
            <p:cNvSpPr txBox="1"/>
            <p:nvPr/>
          </p:nvSpPr>
          <p:spPr>
            <a:xfrm>
              <a:off x="4888602" y="1134230"/>
              <a:ext cx="552037" cy="406540"/>
            </a:xfrm>
            <a:prstGeom prst="rect">
              <a:avLst/>
            </a:prstGeom>
            <a:noFill/>
          </p:spPr>
          <p:txBody>
            <a:bodyPr wrap="none" rtlCol="0">
              <a:spAutoFit/>
            </a:bodyPr>
            <a:lstStyle/>
            <a:p>
              <a:r>
                <a:rPr lang="el-GR" dirty="0" smtClean="0">
                  <a:cs typeface="Arial" panose="020B0604020202020204" pitchFamily="34" charset="0"/>
                </a:rPr>
                <a:t>Φ</a:t>
              </a:r>
              <a:r>
                <a:rPr lang="en-US" dirty="0">
                  <a:cs typeface="Arial" panose="020B0604020202020204" pitchFamily="34" charset="0"/>
                </a:rPr>
                <a:t>0</a:t>
              </a:r>
              <a:endParaRPr lang="en-US" dirty="0"/>
            </a:p>
          </p:txBody>
        </p:sp>
        <p:sp>
          <p:nvSpPr>
            <p:cNvPr id="163" name="TextBox 162"/>
            <p:cNvSpPr txBox="1"/>
            <p:nvPr/>
          </p:nvSpPr>
          <p:spPr>
            <a:xfrm>
              <a:off x="4838194" y="2572228"/>
              <a:ext cx="739305" cy="369332"/>
            </a:xfrm>
            <a:prstGeom prst="rect">
              <a:avLst/>
            </a:prstGeom>
            <a:noFill/>
          </p:spPr>
          <p:txBody>
            <a:bodyPr wrap="none" rtlCol="0">
              <a:spAutoFit/>
            </a:bodyPr>
            <a:lstStyle/>
            <a:p>
              <a:r>
                <a:rPr lang="el-GR" dirty="0" smtClean="0">
                  <a:cs typeface="Arial" panose="020B0604020202020204" pitchFamily="34" charset="0"/>
                </a:rPr>
                <a:t>Φ</a:t>
              </a:r>
              <a:r>
                <a:rPr lang="en-US" dirty="0" smtClean="0">
                  <a:cs typeface="Arial" panose="020B0604020202020204" pitchFamily="34" charset="0"/>
                </a:rPr>
                <a:t>=-</a:t>
              </a:r>
              <a:r>
                <a:rPr lang="el-GR" dirty="0" smtClean="0">
                  <a:cs typeface="Arial" panose="020B0604020202020204" pitchFamily="34" charset="0"/>
                </a:rPr>
                <a:t>π</a:t>
              </a:r>
              <a:endParaRPr lang="en-US" dirty="0"/>
            </a:p>
          </p:txBody>
        </p:sp>
      </p:grpSp>
    </p:spTree>
    <p:extLst>
      <p:ext uri="{BB962C8B-B14F-4D97-AF65-F5344CB8AC3E}">
        <p14:creationId xmlns:p14="http://schemas.microsoft.com/office/powerpoint/2010/main" val="208441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6" grpId="0"/>
      <p:bldP spid="1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916347" y="6254016"/>
            <a:ext cx="2133600" cy="476250"/>
          </a:xfrm>
        </p:spPr>
        <p:txBody>
          <a:bodyPr/>
          <a:lstStyle/>
          <a:p>
            <a:pPr>
              <a:defRPr/>
            </a:pPr>
            <a:fld id="{7C1A4677-A278-47C8-9278-C375BD43ED18}" type="slidenum">
              <a:rPr lang="en-US" smtClean="0"/>
              <a:pPr>
                <a:defRPr/>
              </a:pPr>
              <a:t>2</a:t>
            </a:fld>
            <a:endParaRPr lang="en-US" dirty="0"/>
          </a:p>
        </p:txBody>
      </p:sp>
      <p:graphicFrame>
        <p:nvGraphicFramePr>
          <p:cNvPr id="20" name="Object 19"/>
          <p:cNvGraphicFramePr>
            <a:graphicFrameLocks noChangeAspect="1"/>
          </p:cNvGraphicFramePr>
          <p:nvPr>
            <p:extLst>
              <p:ext uri="{D42A27DB-BD31-4B8C-83A1-F6EECF244321}">
                <p14:modId xmlns:p14="http://schemas.microsoft.com/office/powerpoint/2010/main" val="850475020"/>
              </p:ext>
            </p:extLst>
          </p:nvPr>
        </p:nvGraphicFramePr>
        <p:xfrm>
          <a:off x="3600964" y="739272"/>
          <a:ext cx="2273300" cy="863600"/>
        </p:xfrm>
        <a:graphic>
          <a:graphicData uri="http://schemas.openxmlformats.org/presentationml/2006/ole">
            <mc:AlternateContent xmlns:mc="http://schemas.openxmlformats.org/markup-compatibility/2006">
              <mc:Choice xmlns:v="urn:schemas-microsoft-com:vml" Requires="v">
                <p:oleObj spid="_x0000_s40847" name="Equation" r:id="rId3" imgW="2273040" imgH="863280" progId="Equation.DSMT4">
                  <p:embed/>
                </p:oleObj>
              </mc:Choice>
              <mc:Fallback>
                <p:oleObj name="Equation" r:id="rId3" imgW="2273040" imgH="863280" progId="Equation.DSMT4">
                  <p:embed/>
                  <p:pic>
                    <p:nvPicPr>
                      <p:cNvPr id="20" name="Object 19"/>
                      <p:cNvPicPr/>
                      <p:nvPr/>
                    </p:nvPicPr>
                    <p:blipFill>
                      <a:blip r:embed="rId4"/>
                      <a:stretch>
                        <a:fillRect/>
                      </a:stretch>
                    </p:blipFill>
                    <p:spPr>
                      <a:xfrm>
                        <a:off x="3600964" y="739272"/>
                        <a:ext cx="2273300" cy="8636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51000256"/>
              </p:ext>
            </p:extLst>
          </p:nvPr>
        </p:nvGraphicFramePr>
        <p:xfrm>
          <a:off x="6728022" y="942472"/>
          <a:ext cx="1181100" cy="457200"/>
        </p:xfrm>
        <a:graphic>
          <a:graphicData uri="http://schemas.openxmlformats.org/presentationml/2006/ole">
            <mc:AlternateContent xmlns:mc="http://schemas.openxmlformats.org/markup-compatibility/2006">
              <mc:Choice xmlns:v="urn:schemas-microsoft-com:vml" Requires="v">
                <p:oleObj spid="_x0000_s40848" name="Equation" r:id="rId5" imgW="1180800" imgH="457200" progId="Equation.DSMT4">
                  <p:embed/>
                </p:oleObj>
              </mc:Choice>
              <mc:Fallback>
                <p:oleObj name="Equation" r:id="rId5" imgW="1180800" imgH="457200" progId="Equation.DSMT4">
                  <p:embed/>
                  <p:pic>
                    <p:nvPicPr>
                      <p:cNvPr id="21" name="Object 20"/>
                      <p:cNvPicPr/>
                      <p:nvPr/>
                    </p:nvPicPr>
                    <p:blipFill>
                      <a:blip r:embed="rId6"/>
                      <a:stretch>
                        <a:fillRect/>
                      </a:stretch>
                    </p:blipFill>
                    <p:spPr>
                      <a:xfrm>
                        <a:off x="6728022" y="942472"/>
                        <a:ext cx="1181100" cy="457200"/>
                      </a:xfrm>
                      <a:prstGeom prst="rect">
                        <a:avLst/>
                      </a:prstGeom>
                    </p:spPr>
                  </p:pic>
                </p:oleObj>
              </mc:Fallback>
            </mc:AlternateContent>
          </a:graphicData>
        </a:graphic>
      </p:graphicFrame>
      <p:sp>
        <p:nvSpPr>
          <p:cNvPr id="22" name="Right Arrow 21"/>
          <p:cNvSpPr/>
          <p:nvPr/>
        </p:nvSpPr>
        <p:spPr bwMode="auto">
          <a:xfrm>
            <a:off x="6175131" y="1080943"/>
            <a:ext cx="378069" cy="189126"/>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3629587963"/>
              </p:ext>
            </p:extLst>
          </p:nvPr>
        </p:nvGraphicFramePr>
        <p:xfrm>
          <a:off x="3254903" y="1475393"/>
          <a:ext cx="4318000" cy="889000"/>
        </p:xfrm>
        <a:graphic>
          <a:graphicData uri="http://schemas.openxmlformats.org/presentationml/2006/ole">
            <mc:AlternateContent xmlns:mc="http://schemas.openxmlformats.org/markup-compatibility/2006">
              <mc:Choice xmlns:v="urn:schemas-microsoft-com:vml" Requires="v">
                <p:oleObj spid="_x0000_s40849" name="Equation" r:id="rId7" imgW="4317840" imgH="888840" progId="Equation.DSMT4">
                  <p:embed/>
                </p:oleObj>
              </mc:Choice>
              <mc:Fallback>
                <p:oleObj name="Equation" r:id="rId7" imgW="4317840" imgH="888840" progId="Equation.DSMT4">
                  <p:embed/>
                  <p:pic>
                    <p:nvPicPr>
                      <p:cNvPr id="23" name="Object 22"/>
                      <p:cNvPicPr/>
                      <p:nvPr/>
                    </p:nvPicPr>
                    <p:blipFill>
                      <a:blip r:embed="rId8"/>
                      <a:stretch>
                        <a:fillRect/>
                      </a:stretch>
                    </p:blipFill>
                    <p:spPr>
                      <a:xfrm>
                        <a:off x="3254903" y="1475393"/>
                        <a:ext cx="4318000" cy="889000"/>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2323282440"/>
              </p:ext>
            </p:extLst>
          </p:nvPr>
        </p:nvGraphicFramePr>
        <p:xfrm>
          <a:off x="47625" y="2325688"/>
          <a:ext cx="4445000" cy="889000"/>
        </p:xfrm>
        <a:graphic>
          <a:graphicData uri="http://schemas.openxmlformats.org/presentationml/2006/ole">
            <mc:AlternateContent xmlns:mc="http://schemas.openxmlformats.org/markup-compatibility/2006">
              <mc:Choice xmlns:v="urn:schemas-microsoft-com:vml" Requires="v">
                <p:oleObj spid="_x0000_s40850" name="Equation" r:id="rId9" imgW="4444920" imgH="888840" progId="Equation.DSMT4">
                  <p:embed/>
                </p:oleObj>
              </mc:Choice>
              <mc:Fallback>
                <p:oleObj name="Equation" r:id="rId9" imgW="4444920" imgH="888840" progId="Equation.DSMT4">
                  <p:embed/>
                  <p:pic>
                    <p:nvPicPr>
                      <p:cNvPr id="24" name="Object 23"/>
                      <p:cNvPicPr/>
                      <p:nvPr/>
                    </p:nvPicPr>
                    <p:blipFill>
                      <a:blip r:embed="rId10"/>
                      <a:stretch>
                        <a:fillRect/>
                      </a:stretch>
                    </p:blipFill>
                    <p:spPr>
                      <a:xfrm>
                        <a:off x="47625" y="2325688"/>
                        <a:ext cx="4445000" cy="889000"/>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4023080221"/>
              </p:ext>
            </p:extLst>
          </p:nvPr>
        </p:nvGraphicFramePr>
        <p:xfrm>
          <a:off x="4739224" y="2457635"/>
          <a:ext cx="520700" cy="723900"/>
        </p:xfrm>
        <a:graphic>
          <a:graphicData uri="http://schemas.openxmlformats.org/presentationml/2006/ole">
            <mc:AlternateContent xmlns:mc="http://schemas.openxmlformats.org/markup-compatibility/2006">
              <mc:Choice xmlns:v="urn:schemas-microsoft-com:vml" Requires="v">
                <p:oleObj spid="_x0000_s40851" name="Equation" r:id="rId11" imgW="520560" imgH="723600" progId="Equation.DSMT4">
                  <p:embed/>
                </p:oleObj>
              </mc:Choice>
              <mc:Fallback>
                <p:oleObj name="Equation" r:id="rId11" imgW="520560" imgH="723600" progId="Equation.DSMT4">
                  <p:embed/>
                  <p:pic>
                    <p:nvPicPr>
                      <p:cNvPr id="25" name="Object 24"/>
                      <p:cNvPicPr/>
                      <p:nvPr/>
                    </p:nvPicPr>
                    <p:blipFill>
                      <a:blip r:embed="rId12"/>
                      <a:stretch>
                        <a:fillRect/>
                      </a:stretch>
                    </p:blipFill>
                    <p:spPr>
                      <a:xfrm>
                        <a:off x="4739224" y="2457635"/>
                        <a:ext cx="520700" cy="723900"/>
                      </a:xfrm>
                      <a:prstGeom prst="rect">
                        <a:avLst/>
                      </a:prstGeom>
                      <a:solidFill>
                        <a:srgbClr val="FFFF00"/>
                      </a:solidFill>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018929951"/>
              </p:ext>
            </p:extLst>
          </p:nvPr>
        </p:nvGraphicFramePr>
        <p:xfrm>
          <a:off x="185615" y="3162710"/>
          <a:ext cx="6350000" cy="914400"/>
        </p:xfrm>
        <a:graphic>
          <a:graphicData uri="http://schemas.openxmlformats.org/presentationml/2006/ole">
            <mc:AlternateContent xmlns:mc="http://schemas.openxmlformats.org/markup-compatibility/2006">
              <mc:Choice xmlns:v="urn:schemas-microsoft-com:vml" Requires="v">
                <p:oleObj spid="_x0000_s40852" name="Equation" r:id="rId13" imgW="6349680" imgH="914400" progId="Equation.DSMT4">
                  <p:embed/>
                </p:oleObj>
              </mc:Choice>
              <mc:Fallback>
                <p:oleObj name="Equation" r:id="rId13" imgW="6349680" imgH="914400" progId="Equation.DSMT4">
                  <p:embed/>
                  <p:pic>
                    <p:nvPicPr>
                      <p:cNvPr id="26" name="Object 25"/>
                      <p:cNvPicPr/>
                      <p:nvPr/>
                    </p:nvPicPr>
                    <p:blipFill>
                      <a:blip r:embed="rId14"/>
                      <a:stretch>
                        <a:fillRect/>
                      </a:stretch>
                    </p:blipFill>
                    <p:spPr>
                      <a:xfrm>
                        <a:off x="185615" y="3162710"/>
                        <a:ext cx="6350000" cy="914400"/>
                      </a:xfrm>
                      <a:prstGeom prst="rect">
                        <a:avLst/>
                      </a:prstGeom>
                    </p:spPr>
                  </p:pic>
                </p:oleObj>
              </mc:Fallback>
            </mc:AlternateContent>
          </a:graphicData>
        </a:graphic>
      </p:graphicFrame>
      <p:sp>
        <p:nvSpPr>
          <p:cNvPr id="27" name="TextBox 26"/>
          <p:cNvSpPr txBox="1"/>
          <p:nvPr/>
        </p:nvSpPr>
        <p:spPr>
          <a:xfrm>
            <a:off x="63853" y="4074169"/>
            <a:ext cx="915635" cy="338554"/>
          </a:xfrm>
          <a:prstGeom prst="rect">
            <a:avLst/>
          </a:prstGeom>
          <a:noFill/>
        </p:spPr>
        <p:txBody>
          <a:bodyPr wrap="none" rtlCol="0">
            <a:spAutoFit/>
          </a:bodyPr>
          <a:lstStyle/>
          <a:p>
            <a:r>
              <a:rPr lang="en-US" sz="1600" dirty="0" smtClean="0"/>
              <a:t>subtract</a:t>
            </a:r>
            <a:endParaRPr lang="en-US" sz="1600" dirty="0"/>
          </a:p>
        </p:txBody>
      </p:sp>
      <p:graphicFrame>
        <p:nvGraphicFramePr>
          <p:cNvPr id="28" name="Object 27"/>
          <p:cNvGraphicFramePr>
            <a:graphicFrameLocks noChangeAspect="1"/>
          </p:cNvGraphicFramePr>
          <p:nvPr>
            <p:extLst>
              <p:ext uri="{D42A27DB-BD31-4B8C-83A1-F6EECF244321}">
                <p14:modId xmlns:p14="http://schemas.microsoft.com/office/powerpoint/2010/main" val="3065437887"/>
              </p:ext>
            </p:extLst>
          </p:nvPr>
        </p:nvGraphicFramePr>
        <p:xfrm>
          <a:off x="979488" y="4146550"/>
          <a:ext cx="7645400" cy="431800"/>
        </p:xfrm>
        <a:graphic>
          <a:graphicData uri="http://schemas.openxmlformats.org/presentationml/2006/ole">
            <mc:AlternateContent xmlns:mc="http://schemas.openxmlformats.org/markup-compatibility/2006">
              <mc:Choice xmlns:v="urn:schemas-microsoft-com:vml" Requires="v">
                <p:oleObj spid="_x0000_s40853" name="Equation" r:id="rId15" imgW="7645320" imgH="431640" progId="Equation.DSMT4">
                  <p:embed/>
                </p:oleObj>
              </mc:Choice>
              <mc:Fallback>
                <p:oleObj name="Equation" r:id="rId15" imgW="7645320" imgH="431640" progId="Equation.DSMT4">
                  <p:embed/>
                  <p:pic>
                    <p:nvPicPr>
                      <p:cNvPr id="28" name="Object 27"/>
                      <p:cNvPicPr/>
                      <p:nvPr/>
                    </p:nvPicPr>
                    <p:blipFill>
                      <a:blip r:embed="rId16"/>
                      <a:stretch>
                        <a:fillRect/>
                      </a:stretch>
                    </p:blipFill>
                    <p:spPr>
                      <a:xfrm>
                        <a:off x="979488" y="4146550"/>
                        <a:ext cx="7645400" cy="431800"/>
                      </a:xfrm>
                      <a:prstGeom prst="rect">
                        <a:avLst/>
                      </a:prstGeom>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2518050712"/>
              </p:ext>
            </p:extLst>
          </p:nvPr>
        </p:nvGraphicFramePr>
        <p:xfrm>
          <a:off x="1138238" y="5122863"/>
          <a:ext cx="4445000" cy="431800"/>
        </p:xfrm>
        <a:graphic>
          <a:graphicData uri="http://schemas.openxmlformats.org/presentationml/2006/ole">
            <mc:AlternateContent xmlns:mc="http://schemas.openxmlformats.org/markup-compatibility/2006">
              <mc:Choice xmlns:v="urn:schemas-microsoft-com:vml" Requires="v">
                <p:oleObj spid="_x0000_s40854" name="Equation" r:id="rId17" imgW="4444920" imgH="431640" progId="Equation.DSMT4">
                  <p:embed/>
                </p:oleObj>
              </mc:Choice>
              <mc:Fallback>
                <p:oleObj name="Equation" r:id="rId17" imgW="4444920" imgH="431640" progId="Equation.DSMT4">
                  <p:embed/>
                  <p:pic>
                    <p:nvPicPr>
                      <p:cNvPr id="48" name="Object 47"/>
                      <p:cNvPicPr/>
                      <p:nvPr/>
                    </p:nvPicPr>
                    <p:blipFill>
                      <a:blip r:embed="rId18"/>
                      <a:stretch>
                        <a:fillRect/>
                      </a:stretch>
                    </p:blipFill>
                    <p:spPr>
                      <a:xfrm>
                        <a:off x="1138238" y="5122863"/>
                        <a:ext cx="4445000" cy="431800"/>
                      </a:xfrm>
                      <a:prstGeom prst="rect">
                        <a:avLst/>
                      </a:prstGeom>
                    </p:spPr>
                  </p:pic>
                </p:oleObj>
              </mc:Fallback>
            </mc:AlternateContent>
          </a:graphicData>
        </a:graphic>
      </p:graphicFrame>
      <p:sp>
        <p:nvSpPr>
          <p:cNvPr id="49" name="Title 1"/>
          <p:cNvSpPr>
            <a:spLocks noGrp="1"/>
          </p:cNvSpPr>
          <p:nvPr>
            <p:ph type="title"/>
          </p:nvPr>
        </p:nvSpPr>
        <p:spPr>
          <a:xfrm>
            <a:off x="457200" y="-300038"/>
            <a:ext cx="8229600" cy="1143000"/>
          </a:xfrm>
        </p:spPr>
        <p:txBody>
          <a:bodyPr/>
          <a:lstStyle/>
          <a:p>
            <a:r>
              <a:rPr lang="en-US" sz="3200" dirty="0" smtClean="0"/>
              <a:t>Waveguide mode coupling</a:t>
            </a:r>
            <a:endParaRPr lang="en-US" sz="3200" dirty="0"/>
          </a:p>
        </p:txBody>
      </p:sp>
      <p:sp>
        <p:nvSpPr>
          <p:cNvPr id="50" name="TextBox 49"/>
          <p:cNvSpPr txBox="1"/>
          <p:nvPr/>
        </p:nvSpPr>
        <p:spPr>
          <a:xfrm>
            <a:off x="3774474" y="479477"/>
            <a:ext cx="4801314" cy="338554"/>
          </a:xfrm>
          <a:prstGeom prst="rect">
            <a:avLst/>
          </a:prstGeom>
          <a:noFill/>
        </p:spPr>
        <p:txBody>
          <a:bodyPr wrap="none" rtlCol="0">
            <a:spAutoFit/>
          </a:bodyPr>
          <a:lstStyle/>
          <a:p>
            <a:r>
              <a:rPr lang="en-US" sz="1600" dirty="0" smtClean="0"/>
              <a:t>Consider two propagating modes  in the waveguide</a:t>
            </a:r>
            <a:endParaRPr lang="en-US" sz="1600" dirty="0"/>
          </a:p>
        </p:txBody>
      </p:sp>
      <p:grpSp>
        <p:nvGrpSpPr>
          <p:cNvPr id="9" name="Group 8"/>
          <p:cNvGrpSpPr/>
          <p:nvPr/>
        </p:nvGrpSpPr>
        <p:grpSpPr>
          <a:xfrm>
            <a:off x="63853" y="4539728"/>
            <a:ext cx="8637329" cy="576785"/>
            <a:chOff x="63853" y="4539728"/>
            <a:chExt cx="8637329" cy="576785"/>
          </a:xfrm>
        </p:grpSpPr>
        <p:grpSp>
          <p:nvGrpSpPr>
            <p:cNvPr id="35" name="Group 34"/>
            <p:cNvGrpSpPr/>
            <p:nvPr/>
          </p:nvGrpSpPr>
          <p:grpSpPr>
            <a:xfrm>
              <a:off x="63853" y="4539728"/>
              <a:ext cx="8637329" cy="523220"/>
              <a:chOff x="302452" y="4047884"/>
              <a:chExt cx="8637329" cy="523220"/>
            </a:xfrm>
          </p:grpSpPr>
          <p:graphicFrame>
            <p:nvGraphicFramePr>
              <p:cNvPr id="30" name="Object 29"/>
              <p:cNvGraphicFramePr>
                <a:graphicFrameLocks noChangeAspect="1"/>
              </p:cNvGraphicFramePr>
              <p:nvPr>
                <p:extLst>
                  <p:ext uri="{D42A27DB-BD31-4B8C-83A1-F6EECF244321}">
                    <p14:modId xmlns:p14="http://schemas.microsoft.com/office/powerpoint/2010/main" val="1977760145"/>
                  </p:ext>
                </p:extLst>
              </p:nvPr>
            </p:nvGraphicFramePr>
            <p:xfrm>
              <a:off x="4902674" y="4167469"/>
              <a:ext cx="493713" cy="231775"/>
            </p:xfrm>
            <a:graphic>
              <a:graphicData uri="http://schemas.openxmlformats.org/presentationml/2006/ole">
                <mc:AlternateContent xmlns:mc="http://schemas.openxmlformats.org/markup-compatibility/2006">
                  <mc:Choice xmlns:v="urn:schemas-microsoft-com:vml" Requires="v">
                    <p:oleObj spid="_x0000_s40855" name="Equation" r:id="rId19" imgW="495000" imgH="228600" progId="Equation.DSMT4">
                      <p:embed/>
                    </p:oleObj>
                  </mc:Choice>
                  <mc:Fallback>
                    <p:oleObj name="Equation" r:id="rId19" imgW="495000" imgH="228600" progId="Equation.DSMT4">
                      <p:embed/>
                      <p:pic>
                        <p:nvPicPr>
                          <p:cNvPr id="30" name="Object 29"/>
                          <p:cNvPicPr>
                            <a:picLocks noChangeAspect="1" noChangeArrowheads="1"/>
                          </p:cNvPicPr>
                          <p:nvPr/>
                        </p:nvPicPr>
                        <p:blipFill>
                          <a:blip r:embed="rId20"/>
                          <a:srcRect/>
                          <a:stretch>
                            <a:fillRect/>
                          </a:stretch>
                        </p:blipFill>
                        <p:spPr bwMode="auto">
                          <a:xfrm>
                            <a:off x="4902674" y="4167469"/>
                            <a:ext cx="493713" cy="231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15"/>
              <p:cNvSpPr>
                <a:spLocks noChangeArrowheads="1"/>
              </p:cNvSpPr>
              <p:nvPr/>
            </p:nvSpPr>
            <p:spPr bwMode="auto">
              <a:xfrm>
                <a:off x="302452" y="4047884"/>
                <a:ext cx="86373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Now consider that dielectric permittivity is perturbed as                  ,  integrate over the area of waveguide and use orthogonality </a:t>
                </a:r>
                <a:endParaRPr kumimoji="0" lang="en-US" altLang="en-US" sz="1400" b="0" i="0" u="none" strike="noStrike" cap="none" normalizeH="0" baseline="0" dirty="0" smtClean="0">
                  <a:ln>
                    <a:noFill/>
                  </a:ln>
                  <a:solidFill>
                    <a:schemeClr val="tx1"/>
                  </a:solidFill>
                  <a:effectLst/>
                  <a:latin typeface="+mn-lt"/>
                </a:endParaRPr>
              </a:p>
            </p:txBody>
          </p:sp>
        </p:grpSp>
        <p:graphicFrame>
          <p:nvGraphicFramePr>
            <p:cNvPr id="8" name="Object 7"/>
            <p:cNvGraphicFramePr>
              <a:graphicFrameLocks noChangeAspect="1"/>
            </p:cNvGraphicFramePr>
            <p:nvPr>
              <p:extLst>
                <p:ext uri="{D42A27DB-BD31-4B8C-83A1-F6EECF244321}">
                  <p14:modId xmlns:p14="http://schemas.microsoft.com/office/powerpoint/2010/main" val="3365930080"/>
                </p:ext>
              </p:extLst>
            </p:nvPr>
          </p:nvGraphicFramePr>
          <p:xfrm>
            <a:off x="1879600" y="4824413"/>
            <a:ext cx="2222500" cy="292100"/>
          </p:xfrm>
          <a:graphic>
            <a:graphicData uri="http://schemas.openxmlformats.org/presentationml/2006/ole">
              <mc:AlternateContent xmlns:mc="http://schemas.openxmlformats.org/markup-compatibility/2006">
                <mc:Choice xmlns:v="urn:schemas-microsoft-com:vml" Requires="v">
                  <p:oleObj spid="_x0000_s40856" name="Equation" r:id="rId21" imgW="2222280" imgH="291960" progId="Equation.DSMT4">
                    <p:embed/>
                  </p:oleObj>
                </mc:Choice>
                <mc:Fallback>
                  <p:oleObj name="Equation" r:id="rId21" imgW="2222280" imgH="291960" progId="Equation.DSMT4">
                    <p:embed/>
                    <p:pic>
                      <p:nvPicPr>
                        <p:cNvPr id="0" name=""/>
                        <p:cNvPicPr/>
                        <p:nvPr/>
                      </p:nvPicPr>
                      <p:blipFill>
                        <a:blip r:embed="rId22"/>
                        <a:stretch>
                          <a:fillRect/>
                        </a:stretch>
                      </p:blipFill>
                      <p:spPr>
                        <a:xfrm>
                          <a:off x="1879600" y="4824413"/>
                          <a:ext cx="2222500" cy="292100"/>
                        </a:xfrm>
                        <a:prstGeom prst="rect">
                          <a:avLst/>
                        </a:prstGeom>
                      </p:spPr>
                    </p:pic>
                  </p:oleObj>
                </mc:Fallback>
              </mc:AlternateContent>
            </a:graphicData>
          </a:graphic>
        </p:graphicFrame>
      </p:grpSp>
      <p:graphicFrame>
        <p:nvGraphicFramePr>
          <p:cNvPr id="10" name="Object 9"/>
          <p:cNvGraphicFramePr>
            <a:graphicFrameLocks noChangeAspect="1"/>
          </p:cNvGraphicFramePr>
          <p:nvPr>
            <p:extLst>
              <p:ext uri="{D42A27DB-BD31-4B8C-83A1-F6EECF244321}">
                <p14:modId xmlns:p14="http://schemas.microsoft.com/office/powerpoint/2010/main" val="3012347991"/>
              </p:ext>
            </p:extLst>
          </p:nvPr>
        </p:nvGraphicFramePr>
        <p:xfrm>
          <a:off x="727075" y="5803900"/>
          <a:ext cx="1905000" cy="812800"/>
        </p:xfrm>
        <a:graphic>
          <a:graphicData uri="http://schemas.openxmlformats.org/presentationml/2006/ole">
            <mc:AlternateContent xmlns:mc="http://schemas.openxmlformats.org/markup-compatibility/2006">
              <mc:Choice xmlns:v="urn:schemas-microsoft-com:vml" Requires="v">
                <p:oleObj spid="_x0000_s40857" name="Equation" r:id="rId23" imgW="1904760" imgH="812520" progId="Equation.DSMT4">
                  <p:embed/>
                </p:oleObj>
              </mc:Choice>
              <mc:Fallback>
                <p:oleObj name="Equation" r:id="rId23" imgW="1904760" imgH="812520" progId="Equation.DSMT4">
                  <p:embed/>
                  <p:pic>
                    <p:nvPicPr>
                      <p:cNvPr id="0" name=""/>
                      <p:cNvPicPr/>
                      <p:nvPr/>
                    </p:nvPicPr>
                    <p:blipFill>
                      <a:blip r:embed="rId24"/>
                      <a:stretch>
                        <a:fillRect/>
                      </a:stretch>
                    </p:blipFill>
                    <p:spPr>
                      <a:xfrm>
                        <a:off x="727075" y="5803900"/>
                        <a:ext cx="1905000" cy="812800"/>
                      </a:xfrm>
                      <a:prstGeom prst="rect">
                        <a:avLst/>
                      </a:prstGeom>
                      <a:solidFill>
                        <a:srgbClr val="FFFF00">
                          <a:alpha val="70000"/>
                        </a:srgbClr>
                      </a:solid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817923557"/>
              </p:ext>
            </p:extLst>
          </p:nvPr>
        </p:nvGraphicFramePr>
        <p:xfrm>
          <a:off x="3176588" y="5564188"/>
          <a:ext cx="4953000" cy="558800"/>
        </p:xfrm>
        <a:graphic>
          <a:graphicData uri="http://schemas.openxmlformats.org/presentationml/2006/ole">
            <mc:AlternateContent xmlns:mc="http://schemas.openxmlformats.org/markup-compatibility/2006">
              <mc:Choice xmlns:v="urn:schemas-microsoft-com:vml" Requires="v">
                <p:oleObj spid="_x0000_s40858" name="Equation" r:id="rId25" imgW="4952880" imgH="558720" progId="Equation.DSMT4">
                  <p:embed/>
                </p:oleObj>
              </mc:Choice>
              <mc:Fallback>
                <p:oleObj name="Equation" r:id="rId25" imgW="4952880" imgH="558720" progId="Equation.DSMT4">
                  <p:embed/>
                  <p:pic>
                    <p:nvPicPr>
                      <p:cNvPr id="0" name=""/>
                      <p:cNvPicPr/>
                      <p:nvPr/>
                    </p:nvPicPr>
                    <p:blipFill>
                      <a:blip r:embed="rId26"/>
                      <a:stretch>
                        <a:fillRect/>
                      </a:stretch>
                    </p:blipFill>
                    <p:spPr>
                      <a:xfrm>
                        <a:off x="3176588" y="5564188"/>
                        <a:ext cx="4953000" cy="558800"/>
                      </a:xfrm>
                      <a:prstGeom prst="rect">
                        <a:avLst/>
                      </a:prstGeom>
                      <a:solidFill>
                        <a:srgbClr val="92D050">
                          <a:alpha val="38000"/>
                        </a:srgbClr>
                      </a:solid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834459632"/>
              </p:ext>
            </p:extLst>
          </p:nvPr>
        </p:nvGraphicFramePr>
        <p:xfrm>
          <a:off x="3487738" y="6171466"/>
          <a:ext cx="4330700" cy="558800"/>
        </p:xfrm>
        <a:graphic>
          <a:graphicData uri="http://schemas.openxmlformats.org/presentationml/2006/ole">
            <mc:AlternateContent xmlns:mc="http://schemas.openxmlformats.org/markup-compatibility/2006">
              <mc:Choice xmlns:v="urn:schemas-microsoft-com:vml" Requires="v">
                <p:oleObj spid="_x0000_s40859" name="Equation" r:id="rId27" imgW="4330440" imgH="558720" progId="Equation.DSMT4">
                  <p:embed/>
                </p:oleObj>
              </mc:Choice>
              <mc:Fallback>
                <p:oleObj name="Equation" r:id="rId27" imgW="4330440" imgH="558720" progId="Equation.DSMT4">
                  <p:embed/>
                  <p:pic>
                    <p:nvPicPr>
                      <p:cNvPr id="0" name=""/>
                      <p:cNvPicPr/>
                      <p:nvPr/>
                    </p:nvPicPr>
                    <p:blipFill>
                      <a:blip r:embed="rId28"/>
                      <a:stretch>
                        <a:fillRect/>
                      </a:stretch>
                    </p:blipFill>
                    <p:spPr>
                      <a:xfrm>
                        <a:off x="3487738" y="6171466"/>
                        <a:ext cx="4330700" cy="558800"/>
                      </a:xfrm>
                      <a:prstGeom prst="rect">
                        <a:avLst/>
                      </a:prstGeom>
                      <a:solidFill>
                        <a:srgbClr val="92D050">
                          <a:alpha val="30000"/>
                        </a:srgbClr>
                      </a:solidFill>
                    </p:spPr>
                  </p:pic>
                </p:oleObj>
              </mc:Fallback>
            </mc:AlternateContent>
          </a:graphicData>
        </a:graphic>
      </p:graphicFrame>
      <p:grpSp>
        <p:nvGrpSpPr>
          <p:cNvPr id="3" name="Group 2"/>
          <p:cNvGrpSpPr/>
          <p:nvPr/>
        </p:nvGrpSpPr>
        <p:grpSpPr>
          <a:xfrm>
            <a:off x="164842" y="698500"/>
            <a:ext cx="2573131" cy="1497335"/>
            <a:chOff x="164842" y="698500"/>
            <a:chExt cx="2573131" cy="1497335"/>
          </a:xfrm>
        </p:grpSpPr>
        <p:grpSp>
          <p:nvGrpSpPr>
            <p:cNvPr id="29" name="Group 28"/>
            <p:cNvGrpSpPr/>
            <p:nvPr/>
          </p:nvGrpSpPr>
          <p:grpSpPr>
            <a:xfrm>
              <a:off x="164842" y="698500"/>
              <a:ext cx="2573131" cy="1497335"/>
              <a:chOff x="444842" y="1430030"/>
              <a:chExt cx="3583501" cy="1824918"/>
            </a:xfrm>
          </p:grpSpPr>
          <p:grpSp>
            <p:nvGrpSpPr>
              <p:cNvPr id="31" name="Group 30"/>
              <p:cNvGrpSpPr/>
              <p:nvPr/>
            </p:nvGrpSpPr>
            <p:grpSpPr>
              <a:xfrm>
                <a:off x="444842" y="1430030"/>
                <a:ext cx="3583501" cy="1824918"/>
                <a:chOff x="664228" y="1423761"/>
                <a:chExt cx="3705549" cy="2043339"/>
              </a:xfrm>
            </p:grpSpPr>
            <p:sp>
              <p:nvSpPr>
                <p:cNvPr id="38" name="Rectangle 37"/>
                <p:cNvSpPr/>
                <p:nvPr/>
              </p:nvSpPr>
              <p:spPr bwMode="auto">
                <a:xfrm>
                  <a:off x="677008" y="2540977"/>
                  <a:ext cx="3692769" cy="92612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t>n</a:t>
                  </a:r>
                  <a:r>
                    <a:rPr lang="en-US" baseline="-25000" dirty="0" smtClean="0"/>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39" name="Rectangle 38"/>
                <p:cNvSpPr/>
                <p:nvPr/>
              </p:nvSpPr>
              <p:spPr bwMode="auto">
                <a:xfrm>
                  <a:off x="677008" y="1987062"/>
                  <a:ext cx="3692769" cy="553915"/>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t>n</a:t>
                  </a:r>
                  <a:r>
                    <a:rPr lang="en-US" baseline="-25000" dirty="0" smtClean="0"/>
                    <a:t>1</a:t>
                  </a:r>
                  <a:endParaRPr lang="en-US" dirty="0"/>
                </a:p>
              </p:txBody>
            </p:sp>
            <p:sp>
              <p:nvSpPr>
                <p:cNvPr id="40" name="Rectangle 39"/>
                <p:cNvSpPr/>
                <p:nvPr/>
              </p:nvSpPr>
              <p:spPr bwMode="auto">
                <a:xfrm>
                  <a:off x="664228" y="1423761"/>
                  <a:ext cx="3692769" cy="569424"/>
                </a:xfrm>
                <a:prstGeom prst="rect">
                  <a:avLst/>
                </a:prstGeom>
                <a:solidFill>
                  <a:schemeClr val="accent1">
                    <a:alpha val="3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t>n</a:t>
                  </a:r>
                  <a:r>
                    <a:rPr lang="en-US" baseline="-25000" dirty="0" smtClean="0"/>
                    <a:t>3</a:t>
                  </a:r>
                  <a:endParaRPr lang="en-US" dirty="0"/>
                </a:p>
              </p:txBody>
            </p:sp>
          </p:grpSp>
          <p:graphicFrame>
            <p:nvGraphicFramePr>
              <p:cNvPr id="33" name="Object 32"/>
              <p:cNvGraphicFramePr>
                <a:graphicFrameLocks noChangeAspect="1"/>
              </p:cNvGraphicFramePr>
              <p:nvPr>
                <p:extLst>
                  <p:ext uri="{D42A27DB-BD31-4B8C-83A1-F6EECF244321}">
                    <p14:modId xmlns:p14="http://schemas.microsoft.com/office/powerpoint/2010/main" val="140491962"/>
                  </p:ext>
                </p:extLst>
              </p:nvPr>
            </p:nvGraphicFramePr>
            <p:xfrm>
              <a:off x="2614046" y="2035626"/>
              <a:ext cx="798116" cy="303764"/>
            </p:xfrm>
            <a:graphic>
              <a:graphicData uri="http://schemas.openxmlformats.org/presentationml/2006/ole">
                <mc:AlternateContent xmlns:mc="http://schemas.openxmlformats.org/markup-compatibility/2006">
                  <mc:Choice xmlns:v="urn:schemas-microsoft-com:vml" Requires="v">
                    <p:oleObj spid="_x0000_s40860" name="Equation" r:id="rId29" imgW="533160" imgH="203040" progId="Equation.DSMT4">
                      <p:embed/>
                    </p:oleObj>
                  </mc:Choice>
                  <mc:Fallback>
                    <p:oleObj name="Equation" r:id="rId29" imgW="533160" imgH="203040" progId="Equation.DSMT4">
                      <p:embed/>
                      <p:pic>
                        <p:nvPicPr>
                          <p:cNvPr id="11" name="Object 10"/>
                          <p:cNvPicPr/>
                          <p:nvPr/>
                        </p:nvPicPr>
                        <p:blipFill>
                          <a:blip r:embed="rId30"/>
                          <a:stretch>
                            <a:fillRect/>
                          </a:stretch>
                        </p:blipFill>
                        <p:spPr>
                          <a:xfrm>
                            <a:off x="2614046" y="2035626"/>
                            <a:ext cx="798116" cy="303764"/>
                          </a:xfrm>
                          <a:prstGeom prst="rect">
                            <a:avLst/>
                          </a:prstGeom>
                        </p:spPr>
                      </p:pic>
                    </p:oleObj>
                  </mc:Fallback>
                </mc:AlternateContent>
              </a:graphicData>
            </a:graphic>
          </p:graphicFrame>
          <p:sp>
            <p:nvSpPr>
              <p:cNvPr id="34" name="Freeform 33"/>
              <p:cNvSpPr/>
              <p:nvPr/>
            </p:nvSpPr>
            <p:spPr bwMode="auto">
              <a:xfrm>
                <a:off x="3448354" y="1612331"/>
                <a:ext cx="161233" cy="1222130"/>
              </a:xfrm>
              <a:custGeom>
                <a:avLst/>
                <a:gdLst>
                  <a:gd name="connsiteX0" fmla="*/ 117272 w 1225726"/>
                  <a:gd name="connsiteY0" fmla="*/ 0 h 2892669"/>
                  <a:gd name="connsiteX1" fmla="*/ 275533 w 1225726"/>
                  <a:gd name="connsiteY1" fmla="*/ 369277 h 2892669"/>
                  <a:gd name="connsiteX2" fmla="*/ 2972 w 1225726"/>
                  <a:gd name="connsiteY2" fmla="*/ 905607 h 2892669"/>
                  <a:gd name="connsiteX3" fmla="*/ 337080 w 1225726"/>
                  <a:gd name="connsiteY3" fmla="*/ 1222130 h 2892669"/>
                  <a:gd name="connsiteX4" fmla="*/ 29349 w 1225726"/>
                  <a:gd name="connsiteY4" fmla="*/ 1424353 h 2892669"/>
                  <a:gd name="connsiteX5" fmla="*/ 1225103 w 1225726"/>
                  <a:gd name="connsiteY5" fmla="*/ 1899138 h 2892669"/>
                  <a:gd name="connsiteX6" fmla="*/ 196403 w 1225726"/>
                  <a:gd name="connsiteY6" fmla="*/ 2145323 h 2892669"/>
                  <a:gd name="connsiteX7" fmla="*/ 363456 w 1225726"/>
                  <a:gd name="connsiteY7" fmla="*/ 2391507 h 2892669"/>
                  <a:gd name="connsiteX8" fmla="*/ 55726 w 1225726"/>
                  <a:gd name="connsiteY8" fmla="*/ 2655277 h 2892669"/>
                  <a:gd name="connsiteX9" fmla="*/ 108480 w 1225726"/>
                  <a:gd name="connsiteY9" fmla="*/ 2892669 h 2892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5726" h="2892669">
                    <a:moveTo>
                      <a:pt x="117272" y="0"/>
                    </a:moveTo>
                    <a:cubicBezTo>
                      <a:pt x="205927" y="109171"/>
                      <a:pt x="294583" y="218343"/>
                      <a:pt x="275533" y="369277"/>
                    </a:cubicBezTo>
                    <a:cubicBezTo>
                      <a:pt x="256483" y="520211"/>
                      <a:pt x="-7286" y="763465"/>
                      <a:pt x="2972" y="905607"/>
                    </a:cubicBezTo>
                    <a:cubicBezTo>
                      <a:pt x="13230" y="1047749"/>
                      <a:pt x="332684" y="1135672"/>
                      <a:pt x="337080" y="1222130"/>
                    </a:cubicBezTo>
                    <a:cubicBezTo>
                      <a:pt x="341476" y="1308588"/>
                      <a:pt x="-118655" y="1311518"/>
                      <a:pt x="29349" y="1424353"/>
                    </a:cubicBezTo>
                    <a:cubicBezTo>
                      <a:pt x="177353" y="1537188"/>
                      <a:pt x="1197261" y="1778976"/>
                      <a:pt x="1225103" y="1899138"/>
                    </a:cubicBezTo>
                    <a:cubicBezTo>
                      <a:pt x="1252945" y="2019300"/>
                      <a:pt x="340011" y="2063261"/>
                      <a:pt x="196403" y="2145323"/>
                    </a:cubicBezTo>
                    <a:cubicBezTo>
                      <a:pt x="52795" y="2227385"/>
                      <a:pt x="386902" y="2306515"/>
                      <a:pt x="363456" y="2391507"/>
                    </a:cubicBezTo>
                    <a:cubicBezTo>
                      <a:pt x="340010" y="2476499"/>
                      <a:pt x="98222" y="2571750"/>
                      <a:pt x="55726" y="2655277"/>
                    </a:cubicBezTo>
                    <a:cubicBezTo>
                      <a:pt x="13230" y="2738804"/>
                      <a:pt x="60855" y="2815736"/>
                      <a:pt x="108480" y="2892669"/>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6" name="Freeform 52"/>
              <p:cNvSpPr>
                <a:spLocks/>
              </p:cNvSpPr>
              <p:nvPr/>
            </p:nvSpPr>
            <p:spPr bwMode="auto">
              <a:xfrm rot="5400000">
                <a:off x="585469" y="2053579"/>
                <a:ext cx="1389287" cy="339633"/>
              </a:xfrm>
              <a:custGeom>
                <a:avLst/>
                <a:gdLst>
                  <a:gd name="T0" fmla="*/ 25 w 1631"/>
                  <a:gd name="T1" fmla="*/ 835 h 838"/>
                  <a:gd name="T2" fmla="*/ 51 w 1631"/>
                  <a:gd name="T3" fmla="*/ 831 h 838"/>
                  <a:gd name="T4" fmla="*/ 77 w 1631"/>
                  <a:gd name="T5" fmla="*/ 826 h 838"/>
                  <a:gd name="T6" fmla="*/ 103 w 1631"/>
                  <a:gd name="T7" fmla="*/ 820 h 838"/>
                  <a:gd name="T8" fmla="*/ 129 w 1631"/>
                  <a:gd name="T9" fmla="*/ 813 h 838"/>
                  <a:gd name="T10" fmla="*/ 155 w 1631"/>
                  <a:gd name="T11" fmla="*/ 805 h 838"/>
                  <a:gd name="T12" fmla="*/ 182 w 1631"/>
                  <a:gd name="T13" fmla="*/ 796 h 838"/>
                  <a:gd name="T14" fmla="*/ 208 w 1631"/>
                  <a:gd name="T15" fmla="*/ 786 h 838"/>
                  <a:gd name="T16" fmla="*/ 234 w 1631"/>
                  <a:gd name="T17" fmla="*/ 773 h 838"/>
                  <a:gd name="T18" fmla="*/ 260 w 1631"/>
                  <a:gd name="T19" fmla="*/ 758 h 838"/>
                  <a:gd name="T20" fmla="*/ 286 w 1631"/>
                  <a:gd name="T21" fmla="*/ 741 h 838"/>
                  <a:gd name="T22" fmla="*/ 312 w 1631"/>
                  <a:gd name="T23" fmla="*/ 720 h 838"/>
                  <a:gd name="T24" fmla="*/ 338 w 1631"/>
                  <a:gd name="T25" fmla="*/ 696 h 838"/>
                  <a:gd name="T26" fmla="*/ 364 w 1631"/>
                  <a:gd name="T27" fmla="*/ 669 h 838"/>
                  <a:gd name="T28" fmla="*/ 390 w 1631"/>
                  <a:gd name="T29" fmla="*/ 636 h 838"/>
                  <a:gd name="T30" fmla="*/ 416 w 1631"/>
                  <a:gd name="T31" fmla="*/ 597 h 838"/>
                  <a:gd name="T32" fmla="*/ 442 w 1631"/>
                  <a:gd name="T33" fmla="*/ 552 h 838"/>
                  <a:gd name="T34" fmla="*/ 468 w 1631"/>
                  <a:gd name="T35" fmla="*/ 500 h 838"/>
                  <a:gd name="T36" fmla="*/ 494 w 1631"/>
                  <a:gd name="T37" fmla="*/ 438 h 838"/>
                  <a:gd name="T38" fmla="*/ 521 w 1631"/>
                  <a:gd name="T39" fmla="*/ 375 h 838"/>
                  <a:gd name="T40" fmla="*/ 547 w 1631"/>
                  <a:gd name="T41" fmla="*/ 316 h 838"/>
                  <a:gd name="T42" fmla="*/ 573 w 1631"/>
                  <a:gd name="T43" fmla="*/ 261 h 838"/>
                  <a:gd name="T44" fmla="*/ 599 w 1631"/>
                  <a:gd name="T45" fmla="*/ 210 h 838"/>
                  <a:gd name="T46" fmla="*/ 625 w 1631"/>
                  <a:gd name="T47" fmla="*/ 164 h 838"/>
                  <a:gd name="T48" fmla="*/ 651 w 1631"/>
                  <a:gd name="T49" fmla="*/ 124 h 838"/>
                  <a:gd name="T50" fmla="*/ 677 w 1631"/>
                  <a:gd name="T51" fmla="*/ 88 h 838"/>
                  <a:gd name="T52" fmla="*/ 703 w 1631"/>
                  <a:gd name="T53" fmla="*/ 59 h 838"/>
                  <a:gd name="T54" fmla="*/ 729 w 1631"/>
                  <a:gd name="T55" fmla="*/ 35 h 838"/>
                  <a:gd name="T56" fmla="*/ 755 w 1631"/>
                  <a:gd name="T57" fmla="*/ 17 h 838"/>
                  <a:gd name="T58" fmla="*/ 781 w 1631"/>
                  <a:gd name="T59" fmla="*/ 6 h 838"/>
                  <a:gd name="T60" fmla="*/ 807 w 1631"/>
                  <a:gd name="T61" fmla="*/ 0 h 838"/>
                  <a:gd name="T62" fmla="*/ 834 w 1631"/>
                  <a:gd name="T63" fmla="*/ 2 h 838"/>
                  <a:gd name="T64" fmla="*/ 860 w 1631"/>
                  <a:gd name="T65" fmla="*/ 9 h 838"/>
                  <a:gd name="T66" fmla="*/ 886 w 1631"/>
                  <a:gd name="T67" fmla="*/ 23 h 838"/>
                  <a:gd name="T68" fmla="*/ 912 w 1631"/>
                  <a:gd name="T69" fmla="*/ 43 h 838"/>
                  <a:gd name="T70" fmla="*/ 938 w 1631"/>
                  <a:gd name="T71" fmla="*/ 69 h 838"/>
                  <a:gd name="T72" fmla="*/ 964 w 1631"/>
                  <a:gd name="T73" fmla="*/ 101 h 838"/>
                  <a:gd name="T74" fmla="*/ 990 w 1631"/>
                  <a:gd name="T75" fmla="*/ 138 h 838"/>
                  <a:gd name="T76" fmla="*/ 1016 w 1631"/>
                  <a:gd name="T77" fmla="*/ 181 h 838"/>
                  <a:gd name="T78" fmla="*/ 1042 w 1631"/>
                  <a:gd name="T79" fmla="*/ 229 h 838"/>
                  <a:gd name="T80" fmla="*/ 1068 w 1631"/>
                  <a:gd name="T81" fmla="*/ 281 h 838"/>
                  <a:gd name="T82" fmla="*/ 1094 w 1631"/>
                  <a:gd name="T83" fmla="*/ 338 h 838"/>
                  <a:gd name="T84" fmla="*/ 1121 w 1631"/>
                  <a:gd name="T85" fmla="*/ 398 h 838"/>
                  <a:gd name="T86" fmla="*/ 1147 w 1631"/>
                  <a:gd name="T87" fmla="*/ 462 h 838"/>
                  <a:gd name="T88" fmla="*/ 1173 w 1631"/>
                  <a:gd name="T89" fmla="*/ 520 h 838"/>
                  <a:gd name="T90" fmla="*/ 1199 w 1631"/>
                  <a:gd name="T91" fmla="*/ 570 h 838"/>
                  <a:gd name="T92" fmla="*/ 1225 w 1631"/>
                  <a:gd name="T93" fmla="*/ 613 h 838"/>
                  <a:gd name="T94" fmla="*/ 1251 w 1631"/>
                  <a:gd name="T95" fmla="*/ 649 h 838"/>
                  <a:gd name="T96" fmla="*/ 1277 w 1631"/>
                  <a:gd name="T97" fmla="*/ 680 h 838"/>
                  <a:gd name="T98" fmla="*/ 1303 w 1631"/>
                  <a:gd name="T99" fmla="*/ 706 h 838"/>
                  <a:gd name="T100" fmla="*/ 1329 w 1631"/>
                  <a:gd name="T101" fmla="*/ 728 h 838"/>
                  <a:gd name="T102" fmla="*/ 1355 w 1631"/>
                  <a:gd name="T103" fmla="*/ 748 h 838"/>
                  <a:gd name="T104" fmla="*/ 1381 w 1631"/>
                  <a:gd name="T105" fmla="*/ 764 h 838"/>
                  <a:gd name="T106" fmla="*/ 1407 w 1631"/>
                  <a:gd name="T107" fmla="*/ 778 h 838"/>
                  <a:gd name="T108" fmla="*/ 1433 w 1631"/>
                  <a:gd name="T109" fmla="*/ 790 h 838"/>
                  <a:gd name="T110" fmla="*/ 1460 w 1631"/>
                  <a:gd name="T111" fmla="*/ 800 h 838"/>
                  <a:gd name="T112" fmla="*/ 1486 w 1631"/>
                  <a:gd name="T113" fmla="*/ 809 h 838"/>
                  <a:gd name="T114" fmla="*/ 1512 w 1631"/>
                  <a:gd name="T115" fmla="*/ 816 h 838"/>
                  <a:gd name="T116" fmla="*/ 1538 w 1631"/>
                  <a:gd name="T117" fmla="*/ 822 h 838"/>
                  <a:gd name="T118" fmla="*/ 1564 w 1631"/>
                  <a:gd name="T119" fmla="*/ 828 h 838"/>
                  <a:gd name="T120" fmla="*/ 1590 w 1631"/>
                  <a:gd name="T121" fmla="*/ 832 h 838"/>
                  <a:gd name="T122" fmla="*/ 1616 w 1631"/>
                  <a:gd name="T123" fmla="*/ 836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1" h="838">
                    <a:moveTo>
                      <a:pt x="0" y="838"/>
                    </a:moveTo>
                    <a:lnTo>
                      <a:pt x="2" y="838"/>
                    </a:lnTo>
                    <a:lnTo>
                      <a:pt x="4" y="838"/>
                    </a:lnTo>
                    <a:lnTo>
                      <a:pt x="5" y="837"/>
                    </a:lnTo>
                    <a:lnTo>
                      <a:pt x="7" y="837"/>
                    </a:lnTo>
                    <a:lnTo>
                      <a:pt x="9" y="837"/>
                    </a:lnTo>
                    <a:lnTo>
                      <a:pt x="10" y="837"/>
                    </a:lnTo>
                    <a:lnTo>
                      <a:pt x="12" y="837"/>
                    </a:lnTo>
                    <a:lnTo>
                      <a:pt x="14" y="836"/>
                    </a:lnTo>
                    <a:lnTo>
                      <a:pt x="15" y="836"/>
                    </a:lnTo>
                    <a:lnTo>
                      <a:pt x="17" y="836"/>
                    </a:lnTo>
                    <a:lnTo>
                      <a:pt x="19" y="836"/>
                    </a:lnTo>
                    <a:lnTo>
                      <a:pt x="20" y="835"/>
                    </a:lnTo>
                    <a:lnTo>
                      <a:pt x="22" y="835"/>
                    </a:lnTo>
                    <a:lnTo>
                      <a:pt x="23" y="835"/>
                    </a:lnTo>
                    <a:lnTo>
                      <a:pt x="25" y="835"/>
                    </a:lnTo>
                    <a:lnTo>
                      <a:pt x="27" y="834"/>
                    </a:lnTo>
                    <a:lnTo>
                      <a:pt x="28" y="834"/>
                    </a:lnTo>
                    <a:lnTo>
                      <a:pt x="30" y="834"/>
                    </a:lnTo>
                    <a:lnTo>
                      <a:pt x="32" y="834"/>
                    </a:lnTo>
                    <a:lnTo>
                      <a:pt x="33" y="834"/>
                    </a:lnTo>
                    <a:lnTo>
                      <a:pt x="35" y="833"/>
                    </a:lnTo>
                    <a:lnTo>
                      <a:pt x="36" y="833"/>
                    </a:lnTo>
                    <a:lnTo>
                      <a:pt x="38" y="833"/>
                    </a:lnTo>
                    <a:lnTo>
                      <a:pt x="40" y="832"/>
                    </a:lnTo>
                    <a:lnTo>
                      <a:pt x="41" y="832"/>
                    </a:lnTo>
                    <a:lnTo>
                      <a:pt x="43" y="832"/>
                    </a:lnTo>
                    <a:lnTo>
                      <a:pt x="45" y="832"/>
                    </a:lnTo>
                    <a:lnTo>
                      <a:pt x="46" y="831"/>
                    </a:lnTo>
                    <a:lnTo>
                      <a:pt x="48" y="831"/>
                    </a:lnTo>
                    <a:lnTo>
                      <a:pt x="49" y="831"/>
                    </a:lnTo>
                    <a:lnTo>
                      <a:pt x="51" y="831"/>
                    </a:lnTo>
                    <a:lnTo>
                      <a:pt x="53" y="830"/>
                    </a:lnTo>
                    <a:lnTo>
                      <a:pt x="54" y="830"/>
                    </a:lnTo>
                    <a:lnTo>
                      <a:pt x="56" y="830"/>
                    </a:lnTo>
                    <a:lnTo>
                      <a:pt x="58" y="829"/>
                    </a:lnTo>
                    <a:lnTo>
                      <a:pt x="59" y="829"/>
                    </a:lnTo>
                    <a:lnTo>
                      <a:pt x="61" y="829"/>
                    </a:lnTo>
                    <a:lnTo>
                      <a:pt x="63" y="829"/>
                    </a:lnTo>
                    <a:lnTo>
                      <a:pt x="64" y="828"/>
                    </a:lnTo>
                    <a:lnTo>
                      <a:pt x="66" y="828"/>
                    </a:lnTo>
                    <a:lnTo>
                      <a:pt x="67" y="828"/>
                    </a:lnTo>
                    <a:lnTo>
                      <a:pt x="69" y="827"/>
                    </a:lnTo>
                    <a:lnTo>
                      <a:pt x="71" y="827"/>
                    </a:lnTo>
                    <a:lnTo>
                      <a:pt x="72" y="827"/>
                    </a:lnTo>
                    <a:lnTo>
                      <a:pt x="74" y="826"/>
                    </a:lnTo>
                    <a:lnTo>
                      <a:pt x="75" y="826"/>
                    </a:lnTo>
                    <a:lnTo>
                      <a:pt x="77" y="826"/>
                    </a:lnTo>
                    <a:lnTo>
                      <a:pt x="79" y="825"/>
                    </a:lnTo>
                    <a:lnTo>
                      <a:pt x="80" y="825"/>
                    </a:lnTo>
                    <a:lnTo>
                      <a:pt x="82" y="825"/>
                    </a:lnTo>
                    <a:lnTo>
                      <a:pt x="84" y="824"/>
                    </a:lnTo>
                    <a:lnTo>
                      <a:pt x="85" y="824"/>
                    </a:lnTo>
                    <a:lnTo>
                      <a:pt x="87" y="824"/>
                    </a:lnTo>
                    <a:lnTo>
                      <a:pt x="89" y="823"/>
                    </a:lnTo>
                    <a:lnTo>
                      <a:pt x="90" y="823"/>
                    </a:lnTo>
                    <a:lnTo>
                      <a:pt x="92" y="823"/>
                    </a:lnTo>
                    <a:lnTo>
                      <a:pt x="93" y="822"/>
                    </a:lnTo>
                    <a:lnTo>
                      <a:pt x="95" y="822"/>
                    </a:lnTo>
                    <a:lnTo>
                      <a:pt x="97" y="822"/>
                    </a:lnTo>
                    <a:lnTo>
                      <a:pt x="98" y="821"/>
                    </a:lnTo>
                    <a:lnTo>
                      <a:pt x="100" y="821"/>
                    </a:lnTo>
                    <a:lnTo>
                      <a:pt x="102" y="820"/>
                    </a:lnTo>
                    <a:lnTo>
                      <a:pt x="103" y="820"/>
                    </a:lnTo>
                    <a:lnTo>
                      <a:pt x="105" y="820"/>
                    </a:lnTo>
                    <a:lnTo>
                      <a:pt x="107" y="819"/>
                    </a:lnTo>
                    <a:lnTo>
                      <a:pt x="108" y="819"/>
                    </a:lnTo>
                    <a:lnTo>
                      <a:pt x="110" y="819"/>
                    </a:lnTo>
                    <a:lnTo>
                      <a:pt x="111" y="818"/>
                    </a:lnTo>
                    <a:lnTo>
                      <a:pt x="113" y="818"/>
                    </a:lnTo>
                    <a:lnTo>
                      <a:pt x="115" y="817"/>
                    </a:lnTo>
                    <a:lnTo>
                      <a:pt x="116" y="817"/>
                    </a:lnTo>
                    <a:lnTo>
                      <a:pt x="118" y="816"/>
                    </a:lnTo>
                    <a:lnTo>
                      <a:pt x="120" y="816"/>
                    </a:lnTo>
                    <a:lnTo>
                      <a:pt x="121" y="816"/>
                    </a:lnTo>
                    <a:lnTo>
                      <a:pt x="123" y="815"/>
                    </a:lnTo>
                    <a:lnTo>
                      <a:pt x="124" y="815"/>
                    </a:lnTo>
                    <a:lnTo>
                      <a:pt x="126" y="814"/>
                    </a:lnTo>
                    <a:lnTo>
                      <a:pt x="128" y="814"/>
                    </a:lnTo>
                    <a:lnTo>
                      <a:pt x="129" y="813"/>
                    </a:lnTo>
                    <a:lnTo>
                      <a:pt x="131" y="813"/>
                    </a:lnTo>
                    <a:lnTo>
                      <a:pt x="133" y="812"/>
                    </a:lnTo>
                    <a:lnTo>
                      <a:pt x="134" y="812"/>
                    </a:lnTo>
                    <a:lnTo>
                      <a:pt x="136" y="812"/>
                    </a:lnTo>
                    <a:lnTo>
                      <a:pt x="138" y="811"/>
                    </a:lnTo>
                    <a:lnTo>
                      <a:pt x="139" y="811"/>
                    </a:lnTo>
                    <a:lnTo>
                      <a:pt x="141" y="810"/>
                    </a:lnTo>
                    <a:lnTo>
                      <a:pt x="142" y="810"/>
                    </a:lnTo>
                    <a:lnTo>
                      <a:pt x="144" y="809"/>
                    </a:lnTo>
                    <a:lnTo>
                      <a:pt x="146" y="809"/>
                    </a:lnTo>
                    <a:lnTo>
                      <a:pt x="147" y="808"/>
                    </a:lnTo>
                    <a:lnTo>
                      <a:pt x="149" y="808"/>
                    </a:lnTo>
                    <a:lnTo>
                      <a:pt x="150" y="807"/>
                    </a:lnTo>
                    <a:lnTo>
                      <a:pt x="152" y="807"/>
                    </a:lnTo>
                    <a:lnTo>
                      <a:pt x="154" y="806"/>
                    </a:lnTo>
                    <a:lnTo>
                      <a:pt x="155" y="805"/>
                    </a:lnTo>
                    <a:lnTo>
                      <a:pt x="157" y="805"/>
                    </a:lnTo>
                    <a:lnTo>
                      <a:pt x="159" y="804"/>
                    </a:lnTo>
                    <a:lnTo>
                      <a:pt x="160" y="804"/>
                    </a:lnTo>
                    <a:lnTo>
                      <a:pt x="162" y="803"/>
                    </a:lnTo>
                    <a:lnTo>
                      <a:pt x="164" y="803"/>
                    </a:lnTo>
                    <a:lnTo>
                      <a:pt x="165" y="802"/>
                    </a:lnTo>
                    <a:lnTo>
                      <a:pt x="167" y="802"/>
                    </a:lnTo>
                    <a:lnTo>
                      <a:pt x="168" y="801"/>
                    </a:lnTo>
                    <a:lnTo>
                      <a:pt x="170" y="800"/>
                    </a:lnTo>
                    <a:lnTo>
                      <a:pt x="172" y="800"/>
                    </a:lnTo>
                    <a:lnTo>
                      <a:pt x="173" y="799"/>
                    </a:lnTo>
                    <a:lnTo>
                      <a:pt x="175" y="799"/>
                    </a:lnTo>
                    <a:lnTo>
                      <a:pt x="177" y="798"/>
                    </a:lnTo>
                    <a:lnTo>
                      <a:pt x="178" y="797"/>
                    </a:lnTo>
                    <a:lnTo>
                      <a:pt x="180" y="797"/>
                    </a:lnTo>
                    <a:lnTo>
                      <a:pt x="182" y="796"/>
                    </a:lnTo>
                    <a:lnTo>
                      <a:pt x="183" y="796"/>
                    </a:lnTo>
                    <a:lnTo>
                      <a:pt x="185" y="795"/>
                    </a:lnTo>
                    <a:lnTo>
                      <a:pt x="186" y="794"/>
                    </a:lnTo>
                    <a:lnTo>
                      <a:pt x="188" y="794"/>
                    </a:lnTo>
                    <a:lnTo>
                      <a:pt x="190" y="793"/>
                    </a:lnTo>
                    <a:lnTo>
                      <a:pt x="191" y="793"/>
                    </a:lnTo>
                    <a:lnTo>
                      <a:pt x="193" y="792"/>
                    </a:lnTo>
                    <a:lnTo>
                      <a:pt x="195" y="791"/>
                    </a:lnTo>
                    <a:lnTo>
                      <a:pt x="196" y="791"/>
                    </a:lnTo>
                    <a:lnTo>
                      <a:pt x="198" y="790"/>
                    </a:lnTo>
                    <a:lnTo>
                      <a:pt x="199" y="789"/>
                    </a:lnTo>
                    <a:lnTo>
                      <a:pt x="201" y="788"/>
                    </a:lnTo>
                    <a:lnTo>
                      <a:pt x="203" y="788"/>
                    </a:lnTo>
                    <a:lnTo>
                      <a:pt x="204" y="787"/>
                    </a:lnTo>
                    <a:lnTo>
                      <a:pt x="206" y="786"/>
                    </a:lnTo>
                    <a:lnTo>
                      <a:pt x="208" y="786"/>
                    </a:lnTo>
                    <a:lnTo>
                      <a:pt x="209" y="785"/>
                    </a:lnTo>
                    <a:lnTo>
                      <a:pt x="211" y="784"/>
                    </a:lnTo>
                    <a:lnTo>
                      <a:pt x="213" y="783"/>
                    </a:lnTo>
                    <a:lnTo>
                      <a:pt x="214" y="783"/>
                    </a:lnTo>
                    <a:lnTo>
                      <a:pt x="216" y="782"/>
                    </a:lnTo>
                    <a:lnTo>
                      <a:pt x="217" y="781"/>
                    </a:lnTo>
                    <a:lnTo>
                      <a:pt x="219" y="780"/>
                    </a:lnTo>
                    <a:lnTo>
                      <a:pt x="221" y="779"/>
                    </a:lnTo>
                    <a:lnTo>
                      <a:pt x="222" y="779"/>
                    </a:lnTo>
                    <a:lnTo>
                      <a:pt x="224" y="778"/>
                    </a:lnTo>
                    <a:lnTo>
                      <a:pt x="225" y="777"/>
                    </a:lnTo>
                    <a:lnTo>
                      <a:pt x="227" y="776"/>
                    </a:lnTo>
                    <a:lnTo>
                      <a:pt x="229" y="775"/>
                    </a:lnTo>
                    <a:lnTo>
                      <a:pt x="230" y="775"/>
                    </a:lnTo>
                    <a:lnTo>
                      <a:pt x="232" y="774"/>
                    </a:lnTo>
                    <a:lnTo>
                      <a:pt x="234" y="773"/>
                    </a:lnTo>
                    <a:lnTo>
                      <a:pt x="235" y="772"/>
                    </a:lnTo>
                    <a:lnTo>
                      <a:pt x="237" y="771"/>
                    </a:lnTo>
                    <a:lnTo>
                      <a:pt x="239" y="770"/>
                    </a:lnTo>
                    <a:lnTo>
                      <a:pt x="240" y="769"/>
                    </a:lnTo>
                    <a:lnTo>
                      <a:pt x="242" y="768"/>
                    </a:lnTo>
                    <a:lnTo>
                      <a:pt x="243" y="768"/>
                    </a:lnTo>
                    <a:lnTo>
                      <a:pt x="245" y="767"/>
                    </a:lnTo>
                    <a:lnTo>
                      <a:pt x="247" y="766"/>
                    </a:lnTo>
                    <a:lnTo>
                      <a:pt x="248" y="765"/>
                    </a:lnTo>
                    <a:lnTo>
                      <a:pt x="250" y="764"/>
                    </a:lnTo>
                    <a:lnTo>
                      <a:pt x="252" y="763"/>
                    </a:lnTo>
                    <a:lnTo>
                      <a:pt x="253" y="762"/>
                    </a:lnTo>
                    <a:lnTo>
                      <a:pt x="255" y="761"/>
                    </a:lnTo>
                    <a:lnTo>
                      <a:pt x="257" y="760"/>
                    </a:lnTo>
                    <a:lnTo>
                      <a:pt x="258" y="759"/>
                    </a:lnTo>
                    <a:lnTo>
                      <a:pt x="260" y="758"/>
                    </a:lnTo>
                    <a:lnTo>
                      <a:pt x="261" y="757"/>
                    </a:lnTo>
                    <a:lnTo>
                      <a:pt x="263" y="756"/>
                    </a:lnTo>
                    <a:lnTo>
                      <a:pt x="265" y="755"/>
                    </a:lnTo>
                    <a:lnTo>
                      <a:pt x="266" y="754"/>
                    </a:lnTo>
                    <a:lnTo>
                      <a:pt x="268" y="753"/>
                    </a:lnTo>
                    <a:lnTo>
                      <a:pt x="269" y="752"/>
                    </a:lnTo>
                    <a:lnTo>
                      <a:pt x="271" y="751"/>
                    </a:lnTo>
                    <a:lnTo>
                      <a:pt x="273" y="750"/>
                    </a:lnTo>
                    <a:lnTo>
                      <a:pt x="274" y="749"/>
                    </a:lnTo>
                    <a:lnTo>
                      <a:pt x="276" y="748"/>
                    </a:lnTo>
                    <a:lnTo>
                      <a:pt x="278" y="746"/>
                    </a:lnTo>
                    <a:lnTo>
                      <a:pt x="279" y="745"/>
                    </a:lnTo>
                    <a:lnTo>
                      <a:pt x="281" y="744"/>
                    </a:lnTo>
                    <a:lnTo>
                      <a:pt x="283" y="743"/>
                    </a:lnTo>
                    <a:lnTo>
                      <a:pt x="284" y="742"/>
                    </a:lnTo>
                    <a:lnTo>
                      <a:pt x="286" y="741"/>
                    </a:lnTo>
                    <a:lnTo>
                      <a:pt x="287" y="740"/>
                    </a:lnTo>
                    <a:lnTo>
                      <a:pt x="289" y="738"/>
                    </a:lnTo>
                    <a:lnTo>
                      <a:pt x="291" y="737"/>
                    </a:lnTo>
                    <a:lnTo>
                      <a:pt x="292" y="736"/>
                    </a:lnTo>
                    <a:lnTo>
                      <a:pt x="294" y="735"/>
                    </a:lnTo>
                    <a:lnTo>
                      <a:pt x="296" y="733"/>
                    </a:lnTo>
                    <a:lnTo>
                      <a:pt x="297" y="732"/>
                    </a:lnTo>
                    <a:lnTo>
                      <a:pt x="299" y="731"/>
                    </a:lnTo>
                    <a:lnTo>
                      <a:pt x="300" y="730"/>
                    </a:lnTo>
                    <a:lnTo>
                      <a:pt x="302" y="728"/>
                    </a:lnTo>
                    <a:lnTo>
                      <a:pt x="304" y="727"/>
                    </a:lnTo>
                    <a:lnTo>
                      <a:pt x="305" y="726"/>
                    </a:lnTo>
                    <a:lnTo>
                      <a:pt x="307" y="724"/>
                    </a:lnTo>
                    <a:lnTo>
                      <a:pt x="309" y="723"/>
                    </a:lnTo>
                    <a:lnTo>
                      <a:pt x="310" y="722"/>
                    </a:lnTo>
                    <a:lnTo>
                      <a:pt x="312" y="720"/>
                    </a:lnTo>
                    <a:lnTo>
                      <a:pt x="314" y="719"/>
                    </a:lnTo>
                    <a:lnTo>
                      <a:pt x="315" y="718"/>
                    </a:lnTo>
                    <a:lnTo>
                      <a:pt x="317" y="716"/>
                    </a:lnTo>
                    <a:lnTo>
                      <a:pt x="318" y="715"/>
                    </a:lnTo>
                    <a:lnTo>
                      <a:pt x="320" y="713"/>
                    </a:lnTo>
                    <a:lnTo>
                      <a:pt x="322" y="712"/>
                    </a:lnTo>
                    <a:lnTo>
                      <a:pt x="323" y="710"/>
                    </a:lnTo>
                    <a:lnTo>
                      <a:pt x="325" y="709"/>
                    </a:lnTo>
                    <a:lnTo>
                      <a:pt x="327" y="707"/>
                    </a:lnTo>
                    <a:lnTo>
                      <a:pt x="328" y="706"/>
                    </a:lnTo>
                    <a:lnTo>
                      <a:pt x="330" y="704"/>
                    </a:lnTo>
                    <a:lnTo>
                      <a:pt x="332" y="703"/>
                    </a:lnTo>
                    <a:lnTo>
                      <a:pt x="333" y="701"/>
                    </a:lnTo>
                    <a:lnTo>
                      <a:pt x="335" y="700"/>
                    </a:lnTo>
                    <a:lnTo>
                      <a:pt x="336" y="698"/>
                    </a:lnTo>
                    <a:lnTo>
                      <a:pt x="338" y="696"/>
                    </a:lnTo>
                    <a:lnTo>
                      <a:pt x="340" y="695"/>
                    </a:lnTo>
                    <a:lnTo>
                      <a:pt x="341" y="693"/>
                    </a:lnTo>
                    <a:lnTo>
                      <a:pt x="343" y="692"/>
                    </a:lnTo>
                    <a:lnTo>
                      <a:pt x="344" y="690"/>
                    </a:lnTo>
                    <a:lnTo>
                      <a:pt x="346" y="688"/>
                    </a:lnTo>
                    <a:lnTo>
                      <a:pt x="348" y="687"/>
                    </a:lnTo>
                    <a:lnTo>
                      <a:pt x="349" y="685"/>
                    </a:lnTo>
                    <a:lnTo>
                      <a:pt x="351" y="683"/>
                    </a:lnTo>
                    <a:lnTo>
                      <a:pt x="353" y="681"/>
                    </a:lnTo>
                    <a:lnTo>
                      <a:pt x="354" y="680"/>
                    </a:lnTo>
                    <a:lnTo>
                      <a:pt x="356" y="678"/>
                    </a:lnTo>
                    <a:lnTo>
                      <a:pt x="358" y="676"/>
                    </a:lnTo>
                    <a:lnTo>
                      <a:pt x="359" y="674"/>
                    </a:lnTo>
                    <a:lnTo>
                      <a:pt x="361" y="672"/>
                    </a:lnTo>
                    <a:lnTo>
                      <a:pt x="362" y="670"/>
                    </a:lnTo>
                    <a:lnTo>
                      <a:pt x="364" y="669"/>
                    </a:lnTo>
                    <a:lnTo>
                      <a:pt x="366" y="667"/>
                    </a:lnTo>
                    <a:lnTo>
                      <a:pt x="367" y="665"/>
                    </a:lnTo>
                    <a:lnTo>
                      <a:pt x="369" y="663"/>
                    </a:lnTo>
                    <a:lnTo>
                      <a:pt x="371" y="661"/>
                    </a:lnTo>
                    <a:lnTo>
                      <a:pt x="372" y="659"/>
                    </a:lnTo>
                    <a:lnTo>
                      <a:pt x="374" y="657"/>
                    </a:lnTo>
                    <a:lnTo>
                      <a:pt x="375" y="655"/>
                    </a:lnTo>
                    <a:lnTo>
                      <a:pt x="377" y="653"/>
                    </a:lnTo>
                    <a:lnTo>
                      <a:pt x="379" y="651"/>
                    </a:lnTo>
                    <a:lnTo>
                      <a:pt x="380" y="649"/>
                    </a:lnTo>
                    <a:lnTo>
                      <a:pt x="382" y="647"/>
                    </a:lnTo>
                    <a:lnTo>
                      <a:pt x="384" y="644"/>
                    </a:lnTo>
                    <a:lnTo>
                      <a:pt x="385" y="642"/>
                    </a:lnTo>
                    <a:lnTo>
                      <a:pt x="387" y="640"/>
                    </a:lnTo>
                    <a:lnTo>
                      <a:pt x="389" y="638"/>
                    </a:lnTo>
                    <a:lnTo>
                      <a:pt x="390" y="636"/>
                    </a:lnTo>
                    <a:lnTo>
                      <a:pt x="392" y="634"/>
                    </a:lnTo>
                    <a:lnTo>
                      <a:pt x="393" y="631"/>
                    </a:lnTo>
                    <a:lnTo>
                      <a:pt x="395" y="629"/>
                    </a:lnTo>
                    <a:lnTo>
                      <a:pt x="397" y="627"/>
                    </a:lnTo>
                    <a:lnTo>
                      <a:pt x="398" y="624"/>
                    </a:lnTo>
                    <a:lnTo>
                      <a:pt x="400" y="622"/>
                    </a:lnTo>
                    <a:lnTo>
                      <a:pt x="402" y="620"/>
                    </a:lnTo>
                    <a:lnTo>
                      <a:pt x="403" y="617"/>
                    </a:lnTo>
                    <a:lnTo>
                      <a:pt x="405" y="615"/>
                    </a:lnTo>
                    <a:lnTo>
                      <a:pt x="407" y="613"/>
                    </a:lnTo>
                    <a:lnTo>
                      <a:pt x="408" y="610"/>
                    </a:lnTo>
                    <a:lnTo>
                      <a:pt x="410" y="608"/>
                    </a:lnTo>
                    <a:lnTo>
                      <a:pt x="411" y="605"/>
                    </a:lnTo>
                    <a:lnTo>
                      <a:pt x="413" y="603"/>
                    </a:lnTo>
                    <a:lnTo>
                      <a:pt x="415" y="600"/>
                    </a:lnTo>
                    <a:lnTo>
                      <a:pt x="416" y="597"/>
                    </a:lnTo>
                    <a:lnTo>
                      <a:pt x="418" y="595"/>
                    </a:lnTo>
                    <a:lnTo>
                      <a:pt x="419" y="592"/>
                    </a:lnTo>
                    <a:lnTo>
                      <a:pt x="421" y="589"/>
                    </a:lnTo>
                    <a:lnTo>
                      <a:pt x="423" y="587"/>
                    </a:lnTo>
                    <a:lnTo>
                      <a:pt x="424" y="584"/>
                    </a:lnTo>
                    <a:lnTo>
                      <a:pt x="426" y="581"/>
                    </a:lnTo>
                    <a:lnTo>
                      <a:pt x="428" y="579"/>
                    </a:lnTo>
                    <a:lnTo>
                      <a:pt x="429" y="576"/>
                    </a:lnTo>
                    <a:lnTo>
                      <a:pt x="431" y="573"/>
                    </a:lnTo>
                    <a:lnTo>
                      <a:pt x="433" y="570"/>
                    </a:lnTo>
                    <a:lnTo>
                      <a:pt x="434" y="567"/>
                    </a:lnTo>
                    <a:lnTo>
                      <a:pt x="436" y="564"/>
                    </a:lnTo>
                    <a:lnTo>
                      <a:pt x="437" y="561"/>
                    </a:lnTo>
                    <a:lnTo>
                      <a:pt x="439" y="558"/>
                    </a:lnTo>
                    <a:lnTo>
                      <a:pt x="441" y="555"/>
                    </a:lnTo>
                    <a:lnTo>
                      <a:pt x="442" y="552"/>
                    </a:lnTo>
                    <a:lnTo>
                      <a:pt x="444" y="549"/>
                    </a:lnTo>
                    <a:lnTo>
                      <a:pt x="446" y="546"/>
                    </a:lnTo>
                    <a:lnTo>
                      <a:pt x="447" y="543"/>
                    </a:lnTo>
                    <a:lnTo>
                      <a:pt x="449" y="540"/>
                    </a:lnTo>
                    <a:lnTo>
                      <a:pt x="450" y="537"/>
                    </a:lnTo>
                    <a:lnTo>
                      <a:pt x="452" y="534"/>
                    </a:lnTo>
                    <a:lnTo>
                      <a:pt x="454" y="530"/>
                    </a:lnTo>
                    <a:lnTo>
                      <a:pt x="455" y="527"/>
                    </a:lnTo>
                    <a:lnTo>
                      <a:pt x="457" y="524"/>
                    </a:lnTo>
                    <a:lnTo>
                      <a:pt x="459" y="520"/>
                    </a:lnTo>
                    <a:lnTo>
                      <a:pt x="460" y="517"/>
                    </a:lnTo>
                    <a:lnTo>
                      <a:pt x="462" y="514"/>
                    </a:lnTo>
                    <a:lnTo>
                      <a:pt x="463" y="510"/>
                    </a:lnTo>
                    <a:lnTo>
                      <a:pt x="465" y="507"/>
                    </a:lnTo>
                    <a:lnTo>
                      <a:pt x="467" y="503"/>
                    </a:lnTo>
                    <a:lnTo>
                      <a:pt x="468" y="500"/>
                    </a:lnTo>
                    <a:lnTo>
                      <a:pt x="470" y="496"/>
                    </a:lnTo>
                    <a:lnTo>
                      <a:pt x="472" y="492"/>
                    </a:lnTo>
                    <a:lnTo>
                      <a:pt x="473" y="489"/>
                    </a:lnTo>
                    <a:lnTo>
                      <a:pt x="475" y="485"/>
                    </a:lnTo>
                    <a:lnTo>
                      <a:pt x="477" y="481"/>
                    </a:lnTo>
                    <a:lnTo>
                      <a:pt x="478" y="478"/>
                    </a:lnTo>
                    <a:lnTo>
                      <a:pt x="480" y="474"/>
                    </a:lnTo>
                    <a:lnTo>
                      <a:pt x="482" y="470"/>
                    </a:lnTo>
                    <a:lnTo>
                      <a:pt x="483" y="466"/>
                    </a:lnTo>
                    <a:lnTo>
                      <a:pt x="485" y="462"/>
                    </a:lnTo>
                    <a:lnTo>
                      <a:pt x="486" y="458"/>
                    </a:lnTo>
                    <a:lnTo>
                      <a:pt x="488" y="454"/>
                    </a:lnTo>
                    <a:lnTo>
                      <a:pt x="490" y="450"/>
                    </a:lnTo>
                    <a:lnTo>
                      <a:pt x="491" y="446"/>
                    </a:lnTo>
                    <a:lnTo>
                      <a:pt x="493" y="442"/>
                    </a:lnTo>
                    <a:lnTo>
                      <a:pt x="494" y="438"/>
                    </a:lnTo>
                    <a:lnTo>
                      <a:pt x="496" y="434"/>
                    </a:lnTo>
                    <a:lnTo>
                      <a:pt x="498" y="430"/>
                    </a:lnTo>
                    <a:lnTo>
                      <a:pt x="499" y="426"/>
                    </a:lnTo>
                    <a:lnTo>
                      <a:pt x="501" y="422"/>
                    </a:lnTo>
                    <a:lnTo>
                      <a:pt x="503" y="418"/>
                    </a:lnTo>
                    <a:lnTo>
                      <a:pt x="504" y="414"/>
                    </a:lnTo>
                    <a:lnTo>
                      <a:pt x="506" y="410"/>
                    </a:lnTo>
                    <a:lnTo>
                      <a:pt x="508" y="406"/>
                    </a:lnTo>
                    <a:lnTo>
                      <a:pt x="509" y="402"/>
                    </a:lnTo>
                    <a:lnTo>
                      <a:pt x="511" y="398"/>
                    </a:lnTo>
                    <a:lnTo>
                      <a:pt x="512" y="395"/>
                    </a:lnTo>
                    <a:lnTo>
                      <a:pt x="514" y="391"/>
                    </a:lnTo>
                    <a:lnTo>
                      <a:pt x="516" y="387"/>
                    </a:lnTo>
                    <a:lnTo>
                      <a:pt x="517" y="383"/>
                    </a:lnTo>
                    <a:lnTo>
                      <a:pt x="519" y="379"/>
                    </a:lnTo>
                    <a:lnTo>
                      <a:pt x="521" y="375"/>
                    </a:lnTo>
                    <a:lnTo>
                      <a:pt x="522" y="372"/>
                    </a:lnTo>
                    <a:lnTo>
                      <a:pt x="524" y="368"/>
                    </a:lnTo>
                    <a:lnTo>
                      <a:pt x="525" y="364"/>
                    </a:lnTo>
                    <a:lnTo>
                      <a:pt x="527" y="360"/>
                    </a:lnTo>
                    <a:lnTo>
                      <a:pt x="529" y="356"/>
                    </a:lnTo>
                    <a:lnTo>
                      <a:pt x="530" y="353"/>
                    </a:lnTo>
                    <a:lnTo>
                      <a:pt x="532" y="349"/>
                    </a:lnTo>
                    <a:lnTo>
                      <a:pt x="534" y="345"/>
                    </a:lnTo>
                    <a:lnTo>
                      <a:pt x="535" y="342"/>
                    </a:lnTo>
                    <a:lnTo>
                      <a:pt x="537" y="338"/>
                    </a:lnTo>
                    <a:lnTo>
                      <a:pt x="538" y="334"/>
                    </a:lnTo>
                    <a:lnTo>
                      <a:pt x="540" y="331"/>
                    </a:lnTo>
                    <a:lnTo>
                      <a:pt x="542" y="327"/>
                    </a:lnTo>
                    <a:lnTo>
                      <a:pt x="543" y="323"/>
                    </a:lnTo>
                    <a:lnTo>
                      <a:pt x="545" y="320"/>
                    </a:lnTo>
                    <a:lnTo>
                      <a:pt x="547" y="316"/>
                    </a:lnTo>
                    <a:lnTo>
                      <a:pt x="548" y="313"/>
                    </a:lnTo>
                    <a:lnTo>
                      <a:pt x="550" y="309"/>
                    </a:lnTo>
                    <a:lnTo>
                      <a:pt x="552" y="306"/>
                    </a:lnTo>
                    <a:lnTo>
                      <a:pt x="553" y="302"/>
                    </a:lnTo>
                    <a:lnTo>
                      <a:pt x="555" y="299"/>
                    </a:lnTo>
                    <a:lnTo>
                      <a:pt x="556" y="295"/>
                    </a:lnTo>
                    <a:lnTo>
                      <a:pt x="558" y="292"/>
                    </a:lnTo>
                    <a:lnTo>
                      <a:pt x="560" y="288"/>
                    </a:lnTo>
                    <a:lnTo>
                      <a:pt x="561" y="285"/>
                    </a:lnTo>
                    <a:lnTo>
                      <a:pt x="563" y="281"/>
                    </a:lnTo>
                    <a:lnTo>
                      <a:pt x="565" y="278"/>
                    </a:lnTo>
                    <a:lnTo>
                      <a:pt x="566" y="274"/>
                    </a:lnTo>
                    <a:lnTo>
                      <a:pt x="568" y="271"/>
                    </a:lnTo>
                    <a:lnTo>
                      <a:pt x="569" y="268"/>
                    </a:lnTo>
                    <a:lnTo>
                      <a:pt x="571" y="264"/>
                    </a:lnTo>
                    <a:lnTo>
                      <a:pt x="573" y="261"/>
                    </a:lnTo>
                    <a:lnTo>
                      <a:pt x="574" y="258"/>
                    </a:lnTo>
                    <a:lnTo>
                      <a:pt x="576" y="254"/>
                    </a:lnTo>
                    <a:lnTo>
                      <a:pt x="578" y="251"/>
                    </a:lnTo>
                    <a:lnTo>
                      <a:pt x="579" y="248"/>
                    </a:lnTo>
                    <a:lnTo>
                      <a:pt x="581" y="245"/>
                    </a:lnTo>
                    <a:lnTo>
                      <a:pt x="583" y="241"/>
                    </a:lnTo>
                    <a:lnTo>
                      <a:pt x="584" y="238"/>
                    </a:lnTo>
                    <a:lnTo>
                      <a:pt x="586" y="235"/>
                    </a:lnTo>
                    <a:lnTo>
                      <a:pt x="587" y="232"/>
                    </a:lnTo>
                    <a:lnTo>
                      <a:pt x="589" y="229"/>
                    </a:lnTo>
                    <a:lnTo>
                      <a:pt x="591" y="226"/>
                    </a:lnTo>
                    <a:lnTo>
                      <a:pt x="592" y="223"/>
                    </a:lnTo>
                    <a:lnTo>
                      <a:pt x="594" y="219"/>
                    </a:lnTo>
                    <a:lnTo>
                      <a:pt x="596" y="216"/>
                    </a:lnTo>
                    <a:lnTo>
                      <a:pt x="597" y="213"/>
                    </a:lnTo>
                    <a:lnTo>
                      <a:pt x="599" y="210"/>
                    </a:lnTo>
                    <a:lnTo>
                      <a:pt x="600" y="207"/>
                    </a:lnTo>
                    <a:lnTo>
                      <a:pt x="602" y="204"/>
                    </a:lnTo>
                    <a:lnTo>
                      <a:pt x="604" y="201"/>
                    </a:lnTo>
                    <a:lnTo>
                      <a:pt x="605" y="198"/>
                    </a:lnTo>
                    <a:lnTo>
                      <a:pt x="607" y="195"/>
                    </a:lnTo>
                    <a:lnTo>
                      <a:pt x="609" y="193"/>
                    </a:lnTo>
                    <a:lnTo>
                      <a:pt x="610" y="190"/>
                    </a:lnTo>
                    <a:lnTo>
                      <a:pt x="612" y="187"/>
                    </a:lnTo>
                    <a:lnTo>
                      <a:pt x="613" y="184"/>
                    </a:lnTo>
                    <a:lnTo>
                      <a:pt x="615" y="181"/>
                    </a:lnTo>
                    <a:lnTo>
                      <a:pt x="617" y="178"/>
                    </a:lnTo>
                    <a:lnTo>
                      <a:pt x="618" y="175"/>
                    </a:lnTo>
                    <a:lnTo>
                      <a:pt x="620" y="173"/>
                    </a:lnTo>
                    <a:lnTo>
                      <a:pt x="622" y="170"/>
                    </a:lnTo>
                    <a:lnTo>
                      <a:pt x="623" y="167"/>
                    </a:lnTo>
                    <a:lnTo>
                      <a:pt x="625" y="164"/>
                    </a:lnTo>
                    <a:lnTo>
                      <a:pt x="627" y="162"/>
                    </a:lnTo>
                    <a:lnTo>
                      <a:pt x="628" y="159"/>
                    </a:lnTo>
                    <a:lnTo>
                      <a:pt x="630" y="156"/>
                    </a:lnTo>
                    <a:lnTo>
                      <a:pt x="631" y="154"/>
                    </a:lnTo>
                    <a:lnTo>
                      <a:pt x="633" y="151"/>
                    </a:lnTo>
                    <a:lnTo>
                      <a:pt x="635" y="148"/>
                    </a:lnTo>
                    <a:lnTo>
                      <a:pt x="636" y="146"/>
                    </a:lnTo>
                    <a:lnTo>
                      <a:pt x="638" y="143"/>
                    </a:lnTo>
                    <a:lnTo>
                      <a:pt x="639" y="141"/>
                    </a:lnTo>
                    <a:lnTo>
                      <a:pt x="641" y="138"/>
                    </a:lnTo>
                    <a:lnTo>
                      <a:pt x="643" y="136"/>
                    </a:lnTo>
                    <a:lnTo>
                      <a:pt x="644" y="133"/>
                    </a:lnTo>
                    <a:lnTo>
                      <a:pt x="646" y="131"/>
                    </a:lnTo>
                    <a:lnTo>
                      <a:pt x="648" y="128"/>
                    </a:lnTo>
                    <a:lnTo>
                      <a:pt x="649" y="126"/>
                    </a:lnTo>
                    <a:lnTo>
                      <a:pt x="651" y="124"/>
                    </a:lnTo>
                    <a:lnTo>
                      <a:pt x="653" y="121"/>
                    </a:lnTo>
                    <a:lnTo>
                      <a:pt x="654" y="119"/>
                    </a:lnTo>
                    <a:lnTo>
                      <a:pt x="656" y="117"/>
                    </a:lnTo>
                    <a:lnTo>
                      <a:pt x="658" y="114"/>
                    </a:lnTo>
                    <a:lnTo>
                      <a:pt x="659" y="112"/>
                    </a:lnTo>
                    <a:lnTo>
                      <a:pt x="661" y="110"/>
                    </a:lnTo>
                    <a:lnTo>
                      <a:pt x="662" y="107"/>
                    </a:lnTo>
                    <a:lnTo>
                      <a:pt x="664" y="105"/>
                    </a:lnTo>
                    <a:lnTo>
                      <a:pt x="666" y="103"/>
                    </a:lnTo>
                    <a:lnTo>
                      <a:pt x="667" y="101"/>
                    </a:lnTo>
                    <a:lnTo>
                      <a:pt x="669" y="99"/>
                    </a:lnTo>
                    <a:lnTo>
                      <a:pt x="671" y="97"/>
                    </a:lnTo>
                    <a:lnTo>
                      <a:pt x="672" y="94"/>
                    </a:lnTo>
                    <a:lnTo>
                      <a:pt x="674" y="92"/>
                    </a:lnTo>
                    <a:lnTo>
                      <a:pt x="675" y="90"/>
                    </a:lnTo>
                    <a:lnTo>
                      <a:pt x="677" y="88"/>
                    </a:lnTo>
                    <a:lnTo>
                      <a:pt x="679" y="86"/>
                    </a:lnTo>
                    <a:lnTo>
                      <a:pt x="680" y="84"/>
                    </a:lnTo>
                    <a:lnTo>
                      <a:pt x="682" y="82"/>
                    </a:lnTo>
                    <a:lnTo>
                      <a:pt x="684" y="80"/>
                    </a:lnTo>
                    <a:lnTo>
                      <a:pt x="685" y="78"/>
                    </a:lnTo>
                    <a:lnTo>
                      <a:pt x="687" y="76"/>
                    </a:lnTo>
                    <a:lnTo>
                      <a:pt x="688" y="74"/>
                    </a:lnTo>
                    <a:lnTo>
                      <a:pt x="690" y="73"/>
                    </a:lnTo>
                    <a:lnTo>
                      <a:pt x="692" y="71"/>
                    </a:lnTo>
                    <a:lnTo>
                      <a:pt x="693" y="69"/>
                    </a:lnTo>
                    <a:lnTo>
                      <a:pt x="695" y="67"/>
                    </a:lnTo>
                    <a:lnTo>
                      <a:pt x="697" y="66"/>
                    </a:lnTo>
                    <a:lnTo>
                      <a:pt x="698" y="64"/>
                    </a:lnTo>
                    <a:lnTo>
                      <a:pt x="700" y="62"/>
                    </a:lnTo>
                    <a:lnTo>
                      <a:pt x="702" y="60"/>
                    </a:lnTo>
                    <a:lnTo>
                      <a:pt x="703" y="59"/>
                    </a:lnTo>
                    <a:lnTo>
                      <a:pt x="705" y="57"/>
                    </a:lnTo>
                    <a:lnTo>
                      <a:pt x="706" y="55"/>
                    </a:lnTo>
                    <a:lnTo>
                      <a:pt x="708" y="54"/>
                    </a:lnTo>
                    <a:lnTo>
                      <a:pt x="710" y="52"/>
                    </a:lnTo>
                    <a:lnTo>
                      <a:pt x="711" y="51"/>
                    </a:lnTo>
                    <a:lnTo>
                      <a:pt x="713" y="49"/>
                    </a:lnTo>
                    <a:lnTo>
                      <a:pt x="714" y="47"/>
                    </a:lnTo>
                    <a:lnTo>
                      <a:pt x="716" y="46"/>
                    </a:lnTo>
                    <a:lnTo>
                      <a:pt x="718" y="44"/>
                    </a:lnTo>
                    <a:lnTo>
                      <a:pt x="719" y="43"/>
                    </a:lnTo>
                    <a:lnTo>
                      <a:pt x="721" y="42"/>
                    </a:lnTo>
                    <a:lnTo>
                      <a:pt x="723" y="40"/>
                    </a:lnTo>
                    <a:lnTo>
                      <a:pt x="724" y="39"/>
                    </a:lnTo>
                    <a:lnTo>
                      <a:pt x="726" y="37"/>
                    </a:lnTo>
                    <a:lnTo>
                      <a:pt x="728" y="36"/>
                    </a:lnTo>
                    <a:lnTo>
                      <a:pt x="729" y="35"/>
                    </a:lnTo>
                    <a:lnTo>
                      <a:pt x="731" y="33"/>
                    </a:lnTo>
                    <a:lnTo>
                      <a:pt x="732" y="32"/>
                    </a:lnTo>
                    <a:lnTo>
                      <a:pt x="734" y="31"/>
                    </a:lnTo>
                    <a:lnTo>
                      <a:pt x="736" y="30"/>
                    </a:lnTo>
                    <a:lnTo>
                      <a:pt x="737" y="29"/>
                    </a:lnTo>
                    <a:lnTo>
                      <a:pt x="739" y="28"/>
                    </a:lnTo>
                    <a:lnTo>
                      <a:pt x="741" y="26"/>
                    </a:lnTo>
                    <a:lnTo>
                      <a:pt x="742" y="25"/>
                    </a:lnTo>
                    <a:lnTo>
                      <a:pt x="744" y="24"/>
                    </a:lnTo>
                    <a:lnTo>
                      <a:pt x="746" y="23"/>
                    </a:lnTo>
                    <a:lnTo>
                      <a:pt x="747" y="22"/>
                    </a:lnTo>
                    <a:lnTo>
                      <a:pt x="749" y="21"/>
                    </a:lnTo>
                    <a:lnTo>
                      <a:pt x="750" y="20"/>
                    </a:lnTo>
                    <a:lnTo>
                      <a:pt x="752" y="19"/>
                    </a:lnTo>
                    <a:lnTo>
                      <a:pt x="754" y="18"/>
                    </a:lnTo>
                    <a:lnTo>
                      <a:pt x="755" y="17"/>
                    </a:lnTo>
                    <a:lnTo>
                      <a:pt x="757" y="16"/>
                    </a:lnTo>
                    <a:lnTo>
                      <a:pt x="759" y="15"/>
                    </a:lnTo>
                    <a:lnTo>
                      <a:pt x="760" y="15"/>
                    </a:lnTo>
                    <a:lnTo>
                      <a:pt x="762" y="14"/>
                    </a:lnTo>
                    <a:lnTo>
                      <a:pt x="763" y="13"/>
                    </a:lnTo>
                    <a:lnTo>
                      <a:pt x="765" y="12"/>
                    </a:lnTo>
                    <a:lnTo>
                      <a:pt x="767" y="11"/>
                    </a:lnTo>
                    <a:lnTo>
                      <a:pt x="768" y="11"/>
                    </a:lnTo>
                    <a:lnTo>
                      <a:pt x="770" y="10"/>
                    </a:lnTo>
                    <a:lnTo>
                      <a:pt x="772" y="9"/>
                    </a:lnTo>
                    <a:lnTo>
                      <a:pt x="773" y="9"/>
                    </a:lnTo>
                    <a:lnTo>
                      <a:pt x="775" y="8"/>
                    </a:lnTo>
                    <a:lnTo>
                      <a:pt x="777" y="7"/>
                    </a:lnTo>
                    <a:lnTo>
                      <a:pt x="778" y="7"/>
                    </a:lnTo>
                    <a:lnTo>
                      <a:pt x="780" y="6"/>
                    </a:lnTo>
                    <a:lnTo>
                      <a:pt x="781" y="6"/>
                    </a:lnTo>
                    <a:lnTo>
                      <a:pt x="783" y="5"/>
                    </a:lnTo>
                    <a:lnTo>
                      <a:pt x="785" y="5"/>
                    </a:lnTo>
                    <a:lnTo>
                      <a:pt x="786" y="4"/>
                    </a:lnTo>
                    <a:lnTo>
                      <a:pt x="788" y="4"/>
                    </a:lnTo>
                    <a:lnTo>
                      <a:pt x="789" y="3"/>
                    </a:lnTo>
                    <a:lnTo>
                      <a:pt x="791" y="3"/>
                    </a:lnTo>
                    <a:lnTo>
                      <a:pt x="793" y="3"/>
                    </a:lnTo>
                    <a:lnTo>
                      <a:pt x="794" y="2"/>
                    </a:lnTo>
                    <a:lnTo>
                      <a:pt x="796" y="2"/>
                    </a:lnTo>
                    <a:lnTo>
                      <a:pt x="798" y="2"/>
                    </a:lnTo>
                    <a:lnTo>
                      <a:pt x="799" y="1"/>
                    </a:lnTo>
                    <a:lnTo>
                      <a:pt x="801" y="1"/>
                    </a:lnTo>
                    <a:lnTo>
                      <a:pt x="803" y="1"/>
                    </a:lnTo>
                    <a:lnTo>
                      <a:pt x="804" y="1"/>
                    </a:lnTo>
                    <a:lnTo>
                      <a:pt x="806" y="1"/>
                    </a:lnTo>
                    <a:lnTo>
                      <a:pt x="807" y="0"/>
                    </a:lnTo>
                    <a:lnTo>
                      <a:pt x="809" y="0"/>
                    </a:lnTo>
                    <a:lnTo>
                      <a:pt x="811" y="0"/>
                    </a:lnTo>
                    <a:lnTo>
                      <a:pt x="812" y="0"/>
                    </a:lnTo>
                    <a:lnTo>
                      <a:pt x="814" y="0"/>
                    </a:lnTo>
                    <a:lnTo>
                      <a:pt x="816" y="0"/>
                    </a:lnTo>
                    <a:lnTo>
                      <a:pt x="817" y="0"/>
                    </a:lnTo>
                    <a:lnTo>
                      <a:pt x="819" y="0"/>
                    </a:lnTo>
                    <a:lnTo>
                      <a:pt x="821" y="0"/>
                    </a:lnTo>
                    <a:lnTo>
                      <a:pt x="822" y="0"/>
                    </a:lnTo>
                    <a:lnTo>
                      <a:pt x="824" y="0"/>
                    </a:lnTo>
                    <a:lnTo>
                      <a:pt x="825" y="1"/>
                    </a:lnTo>
                    <a:lnTo>
                      <a:pt x="827" y="1"/>
                    </a:lnTo>
                    <a:lnTo>
                      <a:pt x="829" y="1"/>
                    </a:lnTo>
                    <a:lnTo>
                      <a:pt x="830" y="1"/>
                    </a:lnTo>
                    <a:lnTo>
                      <a:pt x="832" y="1"/>
                    </a:lnTo>
                    <a:lnTo>
                      <a:pt x="834" y="2"/>
                    </a:lnTo>
                    <a:lnTo>
                      <a:pt x="835" y="2"/>
                    </a:lnTo>
                    <a:lnTo>
                      <a:pt x="837" y="2"/>
                    </a:lnTo>
                    <a:lnTo>
                      <a:pt x="838" y="3"/>
                    </a:lnTo>
                    <a:lnTo>
                      <a:pt x="840" y="3"/>
                    </a:lnTo>
                    <a:lnTo>
                      <a:pt x="842" y="3"/>
                    </a:lnTo>
                    <a:lnTo>
                      <a:pt x="843" y="4"/>
                    </a:lnTo>
                    <a:lnTo>
                      <a:pt x="845" y="4"/>
                    </a:lnTo>
                    <a:lnTo>
                      <a:pt x="847" y="5"/>
                    </a:lnTo>
                    <a:lnTo>
                      <a:pt x="848" y="5"/>
                    </a:lnTo>
                    <a:lnTo>
                      <a:pt x="850" y="6"/>
                    </a:lnTo>
                    <a:lnTo>
                      <a:pt x="852" y="6"/>
                    </a:lnTo>
                    <a:lnTo>
                      <a:pt x="853" y="7"/>
                    </a:lnTo>
                    <a:lnTo>
                      <a:pt x="855" y="7"/>
                    </a:lnTo>
                    <a:lnTo>
                      <a:pt x="856" y="8"/>
                    </a:lnTo>
                    <a:lnTo>
                      <a:pt x="858" y="9"/>
                    </a:lnTo>
                    <a:lnTo>
                      <a:pt x="860" y="9"/>
                    </a:lnTo>
                    <a:lnTo>
                      <a:pt x="861" y="10"/>
                    </a:lnTo>
                    <a:lnTo>
                      <a:pt x="863" y="11"/>
                    </a:lnTo>
                    <a:lnTo>
                      <a:pt x="864" y="11"/>
                    </a:lnTo>
                    <a:lnTo>
                      <a:pt x="866" y="12"/>
                    </a:lnTo>
                    <a:lnTo>
                      <a:pt x="868" y="13"/>
                    </a:lnTo>
                    <a:lnTo>
                      <a:pt x="869" y="14"/>
                    </a:lnTo>
                    <a:lnTo>
                      <a:pt x="871" y="15"/>
                    </a:lnTo>
                    <a:lnTo>
                      <a:pt x="873" y="15"/>
                    </a:lnTo>
                    <a:lnTo>
                      <a:pt x="874" y="16"/>
                    </a:lnTo>
                    <a:lnTo>
                      <a:pt x="876" y="17"/>
                    </a:lnTo>
                    <a:lnTo>
                      <a:pt x="878" y="18"/>
                    </a:lnTo>
                    <a:lnTo>
                      <a:pt x="879" y="19"/>
                    </a:lnTo>
                    <a:lnTo>
                      <a:pt x="881" y="20"/>
                    </a:lnTo>
                    <a:lnTo>
                      <a:pt x="882" y="21"/>
                    </a:lnTo>
                    <a:lnTo>
                      <a:pt x="884" y="22"/>
                    </a:lnTo>
                    <a:lnTo>
                      <a:pt x="886" y="23"/>
                    </a:lnTo>
                    <a:lnTo>
                      <a:pt x="887" y="24"/>
                    </a:lnTo>
                    <a:lnTo>
                      <a:pt x="889" y="25"/>
                    </a:lnTo>
                    <a:lnTo>
                      <a:pt x="891" y="26"/>
                    </a:lnTo>
                    <a:lnTo>
                      <a:pt x="892" y="28"/>
                    </a:lnTo>
                    <a:lnTo>
                      <a:pt x="894" y="29"/>
                    </a:lnTo>
                    <a:lnTo>
                      <a:pt x="896" y="30"/>
                    </a:lnTo>
                    <a:lnTo>
                      <a:pt x="897" y="31"/>
                    </a:lnTo>
                    <a:lnTo>
                      <a:pt x="899" y="32"/>
                    </a:lnTo>
                    <a:lnTo>
                      <a:pt x="900" y="33"/>
                    </a:lnTo>
                    <a:lnTo>
                      <a:pt x="902" y="35"/>
                    </a:lnTo>
                    <a:lnTo>
                      <a:pt x="904" y="36"/>
                    </a:lnTo>
                    <a:lnTo>
                      <a:pt x="905" y="37"/>
                    </a:lnTo>
                    <a:lnTo>
                      <a:pt x="907" y="39"/>
                    </a:lnTo>
                    <a:lnTo>
                      <a:pt x="908" y="40"/>
                    </a:lnTo>
                    <a:lnTo>
                      <a:pt x="910" y="42"/>
                    </a:lnTo>
                    <a:lnTo>
                      <a:pt x="912" y="43"/>
                    </a:lnTo>
                    <a:lnTo>
                      <a:pt x="913" y="44"/>
                    </a:lnTo>
                    <a:lnTo>
                      <a:pt x="915" y="46"/>
                    </a:lnTo>
                    <a:lnTo>
                      <a:pt x="917" y="47"/>
                    </a:lnTo>
                    <a:lnTo>
                      <a:pt x="918" y="49"/>
                    </a:lnTo>
                    <a:lnTo>
                      <a:pt x="920" y="51"/>
                    </a:lnTo>
                    <a:lnTo>
                      <a:pt x="922" y="52"/>
                    </a:lnTo>
                    <a:lnTo>
                      <a:pt x="923" y="54"/>
                    </a:lnTo>
                    <a:lnTo>
                      <a:pt x="925" y="55"/>
                    </a:lnTo>
                    <a:lnTo>
                      <a:pt x="927" y="57"/>
                    </a:lnTo>
                    <a:lnTo>
                      <a:pt x="928" y="59"/>
                    </a:lnTo>
                    <a:lnTo>
                      <a:pt x="930" y="60"/>
                    </a:lnTo>
                    <a:lnTo>
                      <a:pt x="931" y="62"/>
                    </a:lnTo>
                    <a:lnTo>
                      <a:pt x="933" y="64"/>
                    </a:lnTo>
                    <a:lnTo>
                      <a:pt x="935" y="66"/>
                    </a:lnTo>
                    <a:lnTo>
                      <a:pt x="936" y="67"/>
                    </a:lnTo>
                    <a:lnTo>
                      <a:pt x="938" y="69"/>
                    </a:lnTo>
                    <a:lnTo>
                      <a:pt x="939" y="71"/>
                    </a:lnTo>
                    <a:lnTo>
                      <a:pt x="941" y="73"/>
                    </a:lnTo>
                    <a:lnTo>
                      <a:pt x="943" y="74"/>
                    </a:lnTo>
                    <a:lnTo>
                      <a:pt x="944" y="76"/>
                    </a:lnTo>
                    <a:lnTo>
                      <a:pt x="946" y="78"/>
                    </a:lnTo>
                    <a:lnTo>
                      <a:pt x="948" y="80"/>
                    </a:lnTo>
                    <a:lnTo>
                      <a:pt x="949" y="82"/>
                    </a:lnTo>
                    <a:lnTo>
                      <a:pt x="951" y="84"/>
                    </a:lnTo>
                    <a:lnTo>
                      <a:pt x="953" y="86"/>
                    </a:lnTo>
                    <a:lnTo>
                      <a:pt x="954" y="88"/>
                    </a:lnTo>
                    <a:lnTo>
                      <a:pt x="956" y="90"/>
                    </a:lnTo>
                    <a:lnTo>
                      <a:pt x="957" y="92"/>
                    </a:lnTo>
                    <a:lnTo>
                      <a:pt x="959" y="94"/>
                    </a:lnTo>
                    <a:lnTo>
                      <a:pt x="961" y="97"/>
                    </a:lnTo>
                    <a:lnTo>
                      <a:pt x="962" y="99"/>
                    </a:lnTo>
                    <a:lnTo>
                      <a:pt x="964" y="101"/>
                    </a:lnTo>
                    <a:lnTo>
                      <a:pt x="966" y="103"/>
                    </a:lnTo>
                    <a:lnTo>
                      <a:pt x="967" y="105"/>
                    </a:lnTo>
                    <a:lnTo>
                      <a:pt x="969" y="107"/>
                    </a:lnTo>
                    <a:lnTo>
                      <a:pt x="971" y="110"/>
                    </a:lnTo>
                    <a:lnTo>
                      <a:pt x="972" y="112"/>
                    </a:lnTo>
                    <a:lnTo>
                      <a:pt x="974" y="114"/>
                    </a:lnTo>
                    <a:lnTo>
                      <a:pt x="975" y="117"/>
                    </a:lnTo>
                    <a:lnTo>
                      <a:pt x="977" y="119"/>
                    </a:lnTo>
                    <a:lnTo>
                      <a:pt x="979" y="121"/>
                    </a:lnTo>
                    <a:lnTo>
                      <a:pt x="980" y="124"/>
                    </a:lnTo>
                    <a:lnTo>
                      <a:pt x="982" y="126"/>
                    </a:lnTo>
                    <a:lnTo>
                      <a:pt x="983" y="128"/>
                    </a:lnTo>
                    <a:lnTo>
                      <a:pt x="985" y="131"/>
                    </a:lnTo>
                    <a:lnTo>
                      <a:pt x="987" y="133"/>
                    </a:lnTo>
                    <a:lnTo>
                      <a:pt x="988" y="136"/>
                    </a:lnTo>
                    <a:lnTo>
                      <a:pt x="990" y="138"/>
                    </a:lnTo>
                    <a:lnTo>
                      <a:pt x="992" y="141"/>
                    </a:lnTo>
                    <a:lnTo>
                      <a:pt x="993" y="143"/>
                    </a:lnTo>
                    <a:lnTo>
                      <a:pt x="995" y="146"/>
                    </a:lnTo>
                    <a:lnTo>
                      <a:pt x="997" y="148"/>
                    </a:lnTo>
                    <a:lnTo>
                      <a:pt x="998" y="151"/>
                    </a:lnTo>
                    <a:lnTo>
                      <a:pt x="1000" y="154"/>
                    </a:lnTo>
                    <a:lnTo>
                      <a:pt x="1001" y="156"/>
                    </a:lnTo>
                    <a:lnTo>
                      <a:pt x="1003" y="159"/>
                    </a:lnTo>
                    <a:lnTo>
                      <a:pt x="1005" y="162"/>
                    </a:lnTo>
                    <a:lnTo>
                      <a:pt x="1006" y="164"/>
                    </a:lnTo>
                    <a:lnTo>
                      <a:pt x="1008" y="167"/>
                    </a:lnTo>
                    <a:lnTo>
                      <a:pt x="1010" y="170"/>
                    </a:lnTo>
                    <a:lnTo>
                      <a:pt x="1011" y="173"/>
                    </a:lnTo>
                    <a:lnTo>
                      <a:pt x="1013" y="175"/>
                    </a:lnTo>
                    <a:lnTo>
                      <a:pt x="1014" y="178"/>
                    </a:lnTo>
                    <a:lnTo>
                      <a:pt x="1016" y="181"/>
                    </a:lnTo>
                    <a:lnTo>
                      <a:pt x="1018" y="184"/>
                    </a:lnTo>
                    <a:lnTo>
                      <a:pt x="1019" y="187"/>
                    </a:lnTo>
                    <a:lnTo>
                      <a:pt x="1021" y="190"/>
                    </a:lnTo>
                    <a:lnTo>
                      <a:pt x="1023" y="193"/>
                    </a:lnTo>
                    <a:lnTo>
                      <a:pt x="1024" y="195"/>
                    </a:lnTo>
                    <a:lnTo>
                      <a:pt x="1026" y="198"/>
                    </a:lnTo>
                    <a:lnTo>
                      <a:pt x="1028" y="201"/>
                    </a:lnTo>
                    <a:lnTo>
                      <a:pt x="1029" y="204"/>
                    </a:lnTo>
                    <a:lnTo>
                      <a:pt x="1031" y="207"/>
                    </a:lnTo>
                    <a:lnTo>
                      <a:pt x="1032" y="210"/>
                    </a:lnTo>
                    <a:lnTo>
                      <a:pt x="1034" y="213"/>
                    </a:lnTo>
                    <a:lnTo>
                      <a:pt x="1036" y="216"/>
                    </a:lnTo>
                    <a:lnTo>
                      <a:pt x="1037" y="219"/>
                    </a:lnTo>
                    <a:lnTo>
                      <a:pt x="1039" y="223"/>
                    </a:lnTo>
                    <a:lnTo>
                      <a:pt x="1041" y="226"/>
                    </a:lnTo>
                    <a:lnTo>
                      <a:pt x="1042" y="229"/>
                    </a:lnTo>
                    <a:lnTo>
                      <a:pt x="1044" y="232"/>
                    </a:lnTo>
                    <a:lnTo>
                      <a:pt x="1046" y="235"/>
                    </a:lnTo>
                    <a:lnTo>
                      <a:pt x="1047" y="238"/>
                    </a:lnTo>
                    <a:lnTo>
                      <a:pt x="1049" y="241"/>
                    </a:lnTo>
                    <a:lnTo>
                      <a:pt x="1050" y="245"/>
                    </a:lnTo>
                    <a:lnTo>
                      <a:pt x="1052" y="248"/>
                    </a:lnTo>
                    <a:lnTo>
                      <a:pt x="1054" y="251"/>
                    </a:lnTo>
                    <a:lnTo>
                      <a:pt x="1055" y="254"/>
                    </a:lnTo>
                    <a:lnTo>
                      <a:pt x="1057" y="258"/>
                    </a:lnTo>
                    <a:lnTo>
                      <a:pt x="1058" y="261"/>
                    </a:lnTo>
                    <a:lnTo>
                      <a:pt x="1060" y="264"/>
                    </a:lnTo>
                    <a:lnTo>
                      <a:pt x="1062" y="268"/>
                    </a:lnTo>
                    <a:lnTo>
                      <a:pt x="1063" y="271"/>
                    </a:lnTo>
                    <a:lnTo>
                      <a:pt x="1065" y="274"/>
                    </a:lnTo>
                    <a:lnTo>
                      <a:pt x="1067" y="278"/>
                    </a:lnTo>
                    <a:lnTo>
                      <a:pt x="1068" y="281"/>
                    </a:lnTo>
                    <a:lnTo>
                      <a:pt x="1070" y="285"/>
                    </a:lnTo>
                    <a:lnTo>
                      <a:pt x="1072" y="288"/>
                    </a:lnTo>
                    <a:lnTo>
                      <a:pt x="1073" y="292"/>
                    </a:lnTo>
                    <a:lnTo>
                      <a:pt x="1075" y="295"/>
                    </a:lnTo>
                    <a:lnTo>
                      <a:pt x="1076" y="299"/>
                    </a:lnTo>
                    <a:lnTo>
                      <a:pt x="1078" y="302"/>
                    </a:lnTo>
                    <a:lnTo>
                      <a:pt x="1080" y="306"/>
                    </a:lnTo>
                    <a:lnTo>
                      <a:pt x="1081" y="309"/>
                    </a:lnTo>
                    <a:lnTo>
                      <a:pt x="1083" y="313"/>
                    </a:lnTo>
                    <a:lnTo>
                      <a:pt x="1085" y="316"/>
                    </a:lnTo>
                    <a:lnTo>
                      <a:pt x="1086" y="320"/>
                    </a:lnTo>
                    <a:lnTo>
                      <a:pt x="1088" y="323"/>
                    </a:lnTo>
                    <a:lnTo>
                      <a:pt x="1089" y="327"/>
                    </a:lnTo>
                    <a:lnTo>
                      <a:pt x="1091" y="331"/>
                    </a:lnTo>
                    <a:lnTo>
                      <a:pt x="1093" y="334"/>
                    </a:lnTo>
                    <a:lnTo>
                      <a:pt x="1094" y="338"/>
                    </a:lnTo>
                    <a:lnTo>
                      <a:pt x="1096" y="342"/>
                    </a:lnTo>
                    <a:lnTo>
                      <a:pt x="1098" y="345"/>
                    </a:lnTo>
                    <a:lnTo>
                      <a:pt x="1099" y="349"/>
                    </a:lnTo>
                    <a:lnTo>
                      <a:pt x="1101" y="353"/>
                    </a:lnTo>
                    <a:lnTo>
                      <a:pt x="1102" y="356"/>
                    </a:lnTo>
                    <a:lnTo>
                      <a:pt x="1104" y="360"/>
                    </a:lnTo>
                    <a:lnTo>
                      <a:pt x="1106" y="364"/>
                    </a:lnTo>
                    <a:lnTo>
                      <a:pt x="1107" y="368"/>
                    </a:lnTo>
                    <a:lnTo>
                      <a:pt x="1109" y="372"/>
                    </a:lnTo>
                    <a:lnTo>
                      <a:pt x="1111" y="375"/>
                    </a:lnTo>
                    <a:lnTo>
                      <a:pt x="1112" y="379"/>
                    </a:lnTo>
                    <a:lnTo>
                      <a:pt x="1114" y="383"/>
                    </a:lnTo>
                    <a:lnTo>
                      <a:pt x="1116" y="387"/>
                    </a:lnTo>
                    <a:lnTo>
                      <a:pt x="1117" y="391"/>
                    </a:lnTo>
                    <a:lnTo>
                      <a:pt x="1119" y="395"/>
                    </a:lnTo>
                    <a:lnTo>
                      <a:pt x="1121" y="398"/>
                    </a:lnTo>
                    <a:lnTo>
                      <a:pt x="1122" y="402"/>
                    </a:lnTo>
                    <a:lnTo>
                      <a:pt x="1124" y="406"/>
                    </a:lnTo>
                    <a:lnTo>
                      <a:pt x="1125" y="410"/>
                    </a:lnTo>
                    <a:lnTo>
                      <a:pt x="1127" y="414"/>
                    </a:lnTo>
                    <a:lnTo>
                      <a:pt x="1129" y="418"/>
                    </a:lnTo>
                    <a:lnTo>
                      <a:pt x="1130" y="422"/>
                    </a:lnTo>
                    <a:lnTo>
                      <a:pt x="1132" y="426"/>
                    </a:lnTo>
                    <a:lnTo>
                      <a:pt x="1133" y="430"/>
                    </a:lnTo>
                    <a:lnTo>
                      <a:pt x="1135" y="434"/>
                    </a:lnTo>
                    <a:lnTo>
                      <a:pt x="1137" y="438"/>
                    </a:lnTo>
                    <a:lnTo>
                      <a:pt x="1138" y="442"/>
                    </a:lnTo>
                    <a:lnTo>
                      <a:pt x="1140" y="446"/>
                    </a:lnTo>
                    <a:lnTo>
                      <a:pt x="1142" y="450"/>
                    </a:lnTo>
                    <a:lnTo>
                      <a:pt x="1143" y="454"/>
                    </a:lnTo>
                    <a:lnTo>
                      <a:pt x="1145" y="458"/>
                    </a:lnTo>
                    <a:lnTo>
                      <a:pt x="1147" y="462"/>
                    </a:lnTo>
                    <a:lnTo>
                      <a:pt x="1148" y="466"/>
                    </a:lnTo>
                    <a:lnTo>
                      <a:pt x="1150" y="470"/>
                    </a:lnTo>
                    <a:lnTo>
                      <a:pt x="1151" y="474"/>
                    </a:lnTo>
                    <a:lnTo>
                      <a:pt x="1153" y="478"/>
                    </a:lnTo>
                    <a:lnTo>
                      <a:pt x="1155" y="481"/>
                    </a:lnTo>
                    <a:lnTo>
                      <a:pt x="1156" y="485"/>
                    </a:lnTo>
                    <a:lnTo>
                      <a:pt x="1158" y="489"/>
                    </a:lnTo>
                    <a:lnTo>
                      <a:pt x="1160" y="492"/>
                    </a:lnTo>
                    <a:lnTo>
                      <a:pt x="1161" y="496"/>
                    </a:lnTo>
                    <a:lnTo>
                      <a:pt x="1163" y="500"/>
                    </a:lnTo>
                    <a:lnTo>
                      <a:pt x="1164" y="503"/>
                    </a:lnTo>
                    <a:lnTo>
                      <a:pt x="1166" y="507"/>
                    </a:lnTo>
                    <a:lnTo>
                      <a:pt x="1168" y="510"/>
                    </a:lnTo>
                    <a:lnTo>
                      <a:pt x="1169" y="514"/>
                    </a:lnTo>
                    <a:lnTo>
                      <a:pt x="1171" y="517"/>
                    </a:lnTo>
                    <a:lnTo>
                      <a:pt x="1173" y="520"/>
                    </a:lnTo>
                    <a:lnTo>
                      <a:pt x="1174" y="524"/>
                    </a:lnTo>
                    <a:lnTo>
                      <a:pt x="1176" y="527"/>
                    </a:lnTo>
                    <a:lnTo>
                      <a:pt x="1177" y="530"/>
                    </a:lnTo>
                    <a:lnTo>
                      <a:pt x="1179" y="534"/>
                    </a:lnTo>
                    <a:lnTo>
                      <a:pt x="1181" y="537"/>
                    </a:lnTo>
                    <a:lnTo>
                      <a:pt x="1182" y="540"/>
                    </a:lnTo>
                    <a:lnTo>
                      <a:pt x="1184" y="543"/>
                    </a:lnTo>
                    <a:lnTo>
                      <a:pt x="1186" y="546"/>
                    </a:lnTo>
                    <a:lnTo>
                      <a:pt x="1187" y="549"/>
                    </a:lnTo>
                    <a:lnTo>
                      <a:pt x="1189" y="552"/>
                    </a:lnTo>
                    <a:lnTo>
                      <a:pt x="1191" y="555"/>
                    </a:lnTo>
                    <a:lnTo>
                      <a:pt x="1192" y="558"/>
                    </a:lnTo>
                    <a:lnTo>
                      <a:pt x="1194" y="561"/>
                    </a:lnTo>
                    <a:lnTo>
                      <a:pt x="1195" y="564"/>
                    </a:lnTo>
                    <a:lnTo>
                      <a:pt x="1197" y="567"/>
                    </a:lnTo>
                    <a:lnTo>
                      <a:pt x="1199" y="570"/>
                    </a:lnTo>
                    <a:lnTo>
                      <a:pt x="1200" y="573"/>
                    </a:lnTo>
                    <a:lnTo>
                      <a:pt x="1202" y="576"/>
                    </a:lnTo>
                    <a:lnTo>
                      <a:pt x="1204" y="579"/>
                    </a:lnTo>
                    <a:lnTo>
                      <a:pt x="1205" y="581"/>
                    </a:lnTo>
                    <a:lnTo>
                      <a:pt x="1207" y="584"/>
                    </a:lnTo>
                    <a:lnTo>
                      <a:pt x="1208" y="587"/>
                    </a:lnTo>
                    <a:lnTo>
                      <a:pt x="1210" y="589"/>
                    </a:lnTo>
                    <a:lnTo>
                      <a:pt x="1212" y="592"/>
                    </a:lnTo>
                    <a:lnTo>
                      <a:pt x="1213" y="595"/>
                    </a:lnTo>
                    <a:lnTo>
                      <a:pt x="1215" y="597"/>
                    </a:lnTo>
                    <a:lnTo>
                      <a:pt x="1217" y="600"/>
                    </a:lnTo>
                    <a:lnTo>
                      <a:pt x="1218" y="603"/>
                    </a:lnTo>
                    <a:lnTo>
                      <a:pt x="1220" y="605"/>
                    </a:lnTo>
                    <a:lnTo>
                      <a:pt x="1222" y="608"/>
                    </a:lnTo>
                    <a:lnTo>
                      <a:pt x="1223" y="610"/>
                    </a:lnTo>
                    <a:lnTo>
                      <a:pt x="1225" y="613"/>
                    </a:lnTo>
                    <a:lnTo>
                      <a:pt x="1226" y="615"/>
                    </a:lnTo>
                    <a:lnTo>
                      <a:pt x="1228" y="617"/>
                    </a:lnTo>
                    <a:lnTo>
                      <a:pt x="1230" y="620"/>
                    </a:lnTo>
                    <a:lnTo>
                      <a:pt x="1231" y="622"/>
                    </a:lnTo>
                    <a:lnTo>
                      <a:pt x="1233" y="624"/>
                    </a:lnTo>
                    <a:lnTo>
                      <a:pt x="1235" y="627"/>
                    </a:lnTo>
                    <a:lnTo>
                      <a:pt x="1236" y="629"/>
                    </a:lnTo>
                    <a:lnTo>
                      <a:pt x="1238" y="631"/>
                    </a:lnTo>
                    <a:lnTo>
                      <a:pt x="1239" y="634"/>
                    </a:lnTo>
                    <a:lnTo>
                      <a:pt x="1241" y="636"/>
                    </a:lnTo>
                    <a:lnTo>
                      <a:pt x="1243" y="638"/>
                    </a:lnTo>
                    <a:lnTo>
                      <a:pt x="1244" y="640"/>
                    </a:lnTo>
                    <a:lnTo>
                      <a:pt x="1246" y="642"/>
                    </a:lnTo>
                    <a:lnTo>
                      <a:pt x="1248" y="644"/>
                    </a:lnTo>
                    <a:lnTo>
                      <a:pt x="1249" y="647"/>
                    </a:lnTo>
                    <a:lnTo>
                      <a:pt x="1251" y="649"/>
                    </a:lnTo>
                    <a:lnTo>
                      <a:pt x="1252" y="651"/>
                    </a:lnTo>
                    <a:lnTo>
                      <a:pt x="1254" y="653"/>
                    </a:lnTo>
                    <a:lnTo>
                      <a:pt x="1256" y="655"/>
                    </a:lnTo>
                    <a:lnTo>
                      <a:pt x="1257" y="657"/>
                    </a:lnTo>
                    <a:lnTo>
                      <a:pt x="1259" y="659"/>
                    </a:lnTo>
                    <a:lnTo>
                      <a:pt x="1261" y="661"/>
                    </a:lnTo>
                    <a:lnTo>
                      <a:pt x="1262" y="663"/>
                    </a:lnTo>
                    <a:lnTo>
                      <a:pt x="1264" y="665"/>
                    </a:lnTo>
                    <a:lnTo>
                      <a:pt x="1266" y="667"/>
                    </a:lnTo>
                    <a:lnTo>
                      <a:pt x="1267" y="669"/>
                    </a:lnTo>
                    <a:lnTo>
                      <a:pt x="1269" y="670"/>
                    </a:lnTo>
                    <a:lnTo>
                      <a:pt x="1270" y="672"/>
                    </a:lnTo>
                    <a:lnTo>
                      <a:pt x="1272" y="674"/>
                    </a:lnTo>
                    <a:lnTo>
                      <a:pt x="1274" y="676"/>
                    </a:lnTo>
                    <a:lnTo>
                      <a:pt x="1275" y="678"/>
                    </a:lnTo>
                    <a:lnTo>
                      <a:pt x="1277" y="680"/>
                    </a:lnTo>
                    <a:lnTo>
                      <a:pt x="1278" y="681"/>
                    </a:lnTo>
                    <a:lnTo>
                      <a:pt x="1280" y="683"/>
                    </a:lnTo>
                    <a:lnTo>
                      <a:pt x="1282" y="685"/>
                    </a:lnTo>
                    <a:lnTo>
                      <a:pt x="1283" y="687"/>
                    </a:lnTo>
                    <a:lnTo>
                      <a:pt x="1285" y="688"/>
                    </a:lnTo>
                    <a:lnTo>
                      <a:pt x="1287" y="690"/>
                    </a:lnTo>
                    <a:lnTo>
                      <a:pt x="1288" y="692"/>
                    </a:lnTo>
                    <a:lnTo>
                      <a:pt x="1290" y="693"/>
                    </a:lnTo>
                    <a:lnTo>
                      <a:pt x="1292" y="695"/>
                    </a:lnTo>
                    <a:lnTo>
                      <a:pt x="1293" y="696"/>
                    </a:lnTo>
                    <a:lnTo>
                      <a:pt x="1295" y="698"/>
                    </a:lnTo>
                    <a:lnTo>
                      <a:pt x="1297" y="700"/>
                    </a:lnTo>
                    <a:lnTo>
                      <a:pt x="1298" y="701"/>
                    </a:lnTo>
                    <a:lnTo>
                      <a:pt x="1300" y="703"/>
                    </a:lnTo>
                    <a:lnTo>
                      <a:pt x="1301" y="704"/>
                    </a:lnTo>
                    <a:lnTo>
                      <a:pt x="1303" y="706"/>
                    </a:lnTo>
                    <a:lnTo>
                      <a:pt x="1305" y="707"/>
                    </a:lnTo>
                    <a:lnTo>
                      <a:pt x="1306" y="709"/>
                    </a:lnTo>
                    <a:lnTo>
                      <a:pt x="1308" y="710"/>
                    </a:lnTo>
                    <a:lnTo>
                      <a:pt x="1310" y="712"/>
                    </a:lnTo>
                    <a:lnTo>
                      <a:pt x="1311" y="713"/>
                    </a:lnTo>
                    <a:lnTo>
                      <a:pt x="1313" y="715"/>
                    </a:lnTo>
                    <a:lnTo>
                      <a:pt x="1314" y="716"/>
                    </a:lnTo>
                    <a:lnTo>
                      <a:pt x="1316" y="718"/>
                    </a:lnTo>
                    <a:lnTo>
                      <a:pt x="1318" y="719"/>
                    </a:lnTo>
                    <a:lnTo>
                      <a:pt x="1319" y="720"/>
                    </a:lnTo>
                    <a:lnTo>
                      <a:pt x="1321" y="722"/>
                    </a:lnTo>
                    <a:lnTo>
                      <a:pt x="1323" y="723"/>
                    </a:lnTo>
                    <a:lnTo>
                      <a:pt x="1324" y="724"/>
                    </a:lnTo>
                    <a:lnTo>
                      <a:pt x="1326" y="726"/>
                    </a:lnTo>
                    <a:lnTo>
                      <a:pt x="1327" y="727"/>
                    </a:lnTo>
                    <a:lnTo>
                      <a:pt x="1329" y="728"/>
                    </a:lnTo>
                    <a:lnTo>
                      <a:pt x="1331" y="730"/>
                    </a:lnTo>
                    <a:lnTo>
                      <a:pt x="1332" y="731"/>
                    </a:lnTo>
                    <a:lnTo>
                      <a:pt x="1334" y="732"/>
                    </a:lnTo>
                    <a:lnTo>
                      <a:pt x="1336" y="733"/>
                    </a:lnTo>
                    <a:lnTo>
                      <a:pt x="1337" y="735"/>
                    </a:lnTo>
                    <a:lnTo>
                      <a:pt x="1339" y="736"/>
                    </a:lnTo>
                    <a:lnTo>
                      <a:pt x="1341" y="737"/>
                    </a:lnTo>
                    <a:lnTo>
                      <a:pt x="1342" y="738"/>
                    </a:lnTo>
                    <a:lnTo>
                      <a:pt x="1344" y="740"/>
                    </a:lnTo>
                    <a:lnTo>
                      <a:pt x="1345" y="741"/>
                    </a:lnTo>
                    <a:lnTo>
                      <a:pt x="1347" y="742"/>
                    </a:lnTo>
                    <a:lnTo>
                      <a:pt x="1349" y="743"/>
                    </a:lnTo>
                    <a:lnTo>
                      <a:pt x="1350" y="744"/>
                    </a:lnTo>
                    <a:lnTo>
                      <a:pt x="1352" y="745"/>
                    </a:lnTo>
                    <a:lnTo>
                      <a:pt x="1353" y="746"/>
                    </a:lnTo>
                    <a:lnTo>
                      <a:pt x="1355" y="748"/>
                    </a:lnTo>
                    <a:lnTo>
                      <a:pt x="1357" y="749"/>
                    </a:lnTo>
                    <a:lnTo>
                      <a:pt x="1358" y="750"/>
                    </a:lnTo>
                    <a:lnTo>
                      <a:pt x="1360" y="751"/>
                    </a:lnTo>
                    <a:lnTo>
                      <a:pt x="1362" y="752"/>
                    </a:lnTo>
                    <a:lnTo>
                      <a:pt x="1363" y="753"/>
                    </a:lnTo>
                    <a:lnTo>
                      <a:pt x="1365" y="754"/>
                    </a:lnTo>
                    <a:lnTo>
                      <a:pt x="1367" y="755"/>
                    </a:lnTo>
                    <a:lnTo>
                      <a:pt x="1368" y="756"/>
                    </a:lnTo>
                    <a:lnTo>
                      <a:pt x="1370" y="757"/>
                    </a:lnTo>
                    <a:lnTo>
                      <a:pt x="1371" y="758"/>
                    </a:lnTo>
                    <a:lnTo>
                      <a:pt x="1373" y="759"/>
                    </a:lnTo>
                    <a:lnTo>
                      <a:pt x="1375" y="760"/>
                    </a:lnTo>
                    <a:lnTo>
                      <a:pt x="1376" y="761"/>
                    </a:lnTo>
                    <a:lnTo>
                      <a:pt x="1378" y="762"/>
                    </a:lnTo>
                    <a:lnTo>
                      <a:pt x="1380" y="763"/>
                    </a:lnTo>
                    <a:lnTo>
                      <a:pt x="1381" y="764"/>
                    </a:lnTo>
                    <a:lnTo>
                      <a:pt x="1383" y="765"/>
                    </a:lnTo>
                    <a:lnTo>
                      <a:pt x="1385" y="766"/>
                    </a:lnTo>
                    <a:lnTo>
                      <a:pt x="1386" y="767"/>
                    </a:lnTo>
                    <a:lnTo>
                      <a:pt x="1388" y="768"/>
                    </a:lnTo>
                    <a:lnTo>
                      <a:pt x="1389" y="768"/>
                    </a:lnTo>
                    <a:lnTo>
                      <a:pt x="1391" y="769"/>
                    </a:lnTo>
                    <a:lnTo>
                      <a:pt x="1393" y="770"/>
                    </a:lnTo>
                    <a:lnTo>
                      <a:pt x="1394" y="771"/>
                    </a:lnTo>
                    <a:lnTo>
                      <a:pt x="1396" y="772"/>
                    </a:lnTo>
                    <a:lnTo>
                      <a:pt x="1398" y="773"/>
                    </a:lnTo>
                    <a:lnTo>
                      <a:pt x="1399" y="774"/>
                    </a:lnTo>
                    <a:lnTo>
                      <a:pt x="1401" y="775"/>
                    </a:lnTo>
                    <a:lnTo>
                      <a:pt x="1402" y="775"/>
                    </a:lnTo>
                    <a:lnTo>
                      <a:pt x="1404" y="776"/>
                    </a:lnTo>
                    <a:lnTo>
                      <a:pt x="1406" y="777"/>
                    </a:lnTo>
                    <a:lnTo>
                      <a:pt x="1407" y="778"/>
                    </a:lnTo>
                    <a:lnTo>
                      <a:pt x="1409" y="779"/>
                    </a:lnTo>
                    <a:lnTo>
                      <a:pt x="1411" y="779"/>
                    </a:lnTo>
                    <a:lnTo>
                      <a:pt x="1412" y="780"/>
                    </a:lnTo>
                    <a:lnTo>
                      <a:pt x="1414" y="781"/>
                    </a:lnTo>
                    <a:lnTo>
                      <a:pt x="1416" y="782"/>
                    </a:lnTo>
                    <a:lnTo>
                      <a:pt x="1417" y="783"/>
                    </a:lnTo>
                    <a:lnTo>
                      <a:pt x="1419" y="783"/>
                    </a:lnTo>
                    <a:lnTo>
                      <a:pt x="1420" y="784"/>
                    </a:lnTo>
                    <a:lnTo>
                      <a:pt x="1422" y="785"/>
                    </a:lnTo>
                    <a:lnTo>
                      <a:pt x="1424" y="786"/>
                    </a:lnTo>
                    <a:lnTo>
                      <a:pt x="1425" y="786"/>
                    </a:lnTo>
                    <a:lnTo>
                      <a:pt x="1427" y="787"/>
                    </a:lnTo>
                    <a:lnTo>
                      <a:pt x="1428" y="788"/>
                    </a:lnTo>
                    <a:lnTo>
                      <a:pt x="1430" y="788"/>
                    </a:lnTo>
                    <a:lnTo>
                      <a:pt x="1432" y="789"/>
                    </a:lnTo>
                    <a:lnTo>
                      <a:pt x="1433" y="790"/>
                    </a:lnTo>
                    <a:lnTo>
                      <a:pt x="1435" y="791"/>
                    </a:lnTo>
                    <a:lnTo>
                      <a:pt x="1437" y="791"/>
                    </a:lnTo>
                    <a:lnTo>
                      <a:pt x="1438" y="792"/>
                    </a:lnTo>
                    <a:lnTo>
                      <a:pt x="1440" y="793"/>
                    </a:lnTo>
                    <a:lnTo>
                      <a:pt x="1442" y="793"/>
                    </a:lnTo>
                    <a:lnTo>
                      <a:pt x="1443" y="794"/>
                    </a:lnTo>
                    <a:lnTo>
                      <a:pt x="1445" y="794"/>
                    </a:lnTo>
                    <a:lnTo>
                      <a:pt x="1446" y="795"/>
                    </a:lnTo>
                    <a:lnTo>
                      <a:pt x="1448" y="796"/>
                    </a:lnTo>
                    <a:lnTo>
                      <a:pt x="1450" y="796"/>
                    </a:lnTo>
                    <a:lnTo>
                      <a:pt x="1451" y="797"/>
                    </a:lnTo>
                    <a:lnTo>
                      <a:pt x="1453" y="797"/>
                    </a:lnTo>
                    <a:lnTo>
                      <a:pt x="1455" y="798"/>
                    </a:lnTo>
                    <a:lnTo>
                      <a:pt x="1456" y="799"/>
                    </a:lnTo>
                    <a:lnTo>
                      <a:pt x="1458" y="799"/>
                    </a:lnTo>
                    <a:lnTo>
                      <a:pt x="1460" y="800"/>
                    </a:lnTo>
                    <a:lnTo>
                      <a:pt x="1461" y="800"/>
                    </a:lnTo>
                    <a:lnTo>
                      <a:pt x="1463" y="801"/>
                    </a:lnTo>
                    <a:lnTo>
                      <a:pt x="1464" y="802"/>
                    </a:lnTo>
                    <a:lnTo>
                      <a:pt x="1466" y="802"/>
                    </a:lnTo>
                    <a:lnTo>
                      <a:pt x="1468" y="803"/>
                    </a:lnTo>
                    <a:lnTo>
                      <a:pt x="1469" y="803"/>
                    </a:lnTo>
                    <a:lnTo>
                      <a:pt x="1471" y="804"/>
                    </a:lnTo>
                    <a:lnTo>
                      <a:pt x="1473" y="804"/>
                    </a:lnTo>
                    <a:lnTo>
                      <a:pt x="1474" y="805"/>
                    </a:lnTo>
                    <a:lnTo>
                      <a:pt x="1476" y="805"/>
                    </a:lnTo>
                    <a:lnTo>
                      <a:pt x="1477" y="806"/>
                    </a:lnTo>
                    <a:lnTo>
                      <a:pt x="1479" y="807"/>
                    </a:lnTo>
                    <a:lnTo>
                      <a:pt x="1481" y="807"/>
                    </a:lnTo>
                    <a:lnTo>
                      <a:pt x="1482" y="808"/>
                    </a:lnTo>
                    <a:lnTo>
                      <a:pt x="1484" y="808"/>
                    </a:lnTo>
                    <a:lnTo>
                      <a:pt x="1486" y="809"/>
                    </a:lnTo>
                    <a:lnTo>
                      <a:pt x="1487" y="809"/>
                    </a:lnTo>
                    <a:lnTo>
                      <a:pt x="1489" y="810"/>
                    </a:lnTo>
                    <a:lnTo>
                      <a:pt x="1491" y="810"/>
                    </a:lnTo>
                    <a:lnTo>
                      <a:pt x="1492" y="811"/>
                    </a:lnTo>
                    <a:lnTo>
                      <a:pt x="1494" y="811"/>
                    </a:lnTo>
                    <a:lnTo>
                      <a:pt x="1495" y="812"/>
                    </a:lnTo>
                    <a:lnTo>
                      <a:pt x="1497" y="812"/>
                    </a:lnTo>
                    <a:lnTo>
                      <a:pt x="1499" y="812"/>
                    </a:lnTo>
                    <a:lnTo>
                      <a:pt x="1500" y="813"/>
                    </a:lnTo>
                    <a:lnTo>
                      <a:pt x="1502" y="813"/>
                    </a:lnTo>
                    <a:lnTo>
                      <a:pt x="1503" y="814"/>
                    </a:lnTo>
                    <a:lnTo>
                      <a:pt x="1505" y="814"/>
                    </a:lnTo>
                    <a:lnTo>
                      <a:pt x="1507" y="815"/>
                    </a:lnTo>
                    <a:lnTo>
                      <a:pt x="1508" y="815"/>
                    </a:lnTo>
                    <a:lnTo>
                      <a:pt x="1510" y="816"/>
                    </a:lnTo>
                    <a:lnTo>
                      <a:pt x="1512" y="816"/>
                    </a:lnTo>
                    <a:lnTo>
                      <a:pt x="1513" y="816"/>
                    </a:lnTo>
                    <a:lnTo>
                      <a:pt x="1515" y="817"/>
                    </a:lnTo>
                    <a:lnTo>
                      <a:pt x="1517" y="817"/>
                    </a:lnTo>
                    <a:lnTo>
                      <a:pt x="1518" y="818"/>
                    </a:lnTo>
                    <a:lnTo>
                      <a:pt x="1520" y="818"/>
                    </a:lnTo>
                    <a:lnTo>
                      <a:pt x="1521" y="819"/>
                    </a:lnTo>
                    <a:lnTo>
                      <a:pt x="1523" y="819"/>
                    </a:lnTo>
                    <a:lnTo>
                      <a:pt x="1525" y="819"/>
                    </a:lnTo>
                    <a:lnTo>
                      <a:pt x="1526" y="820"/>
                    </a:lnTo>
                    <a:lnTo>
                      <a:pt x="1528" y="820"/>
                    </a:lnTo>
                    <a:lnTo>
                      <a:pt x="1530" y="820"/>
                    </a:lnTo>
                    <a:lnTo>
                      <a:pt x="1531" y="821"/>
                    </a:lnTo>
                    <a:lnTo>
                      <a:pt x="1533" y="821"/>
                    </a:lnTo>
                    <a:lnTo>
                      <a:pt x="1535" y="822"/>
                    </a:lnTo>
                    <a:lnTo>
                      <a:pt x="1536" y="822"/>
                    </a:lnTo>
                    <a:lnTo>
                      <a:pt x="1538" y="822"/>
                    </a:lnTo>
                    <a:lnTo>
                      <a:pt x="1539" y="823"/>
                    </a:lnTo>
                    <a:lnTo>
                      <a:pt x="1541" y="823"/>
                    </a:lnTo>
                    <a:lnTo>
                      <a:pt x="1543" y="823"/>
                    </a:lnTo>
                    <a:lnTo>
                      <a:pt x="1544" y="824"/>
                    </a:lnTo>
                    <a:lnTo>
                      <a:pt x="1546" y="824"/>
                    </a:lnTo>
                    <a:lnTo>
                      <a:pt x="1547" y="824"/>
                    </a:lnTo>
                    <a:lnTo>
                      <a:pt x="1549" y="825"/>
                    </a:lnTo>
                    <a:lnTo>
                      <a:pt x="1551" y="825"/>
                    </a:lnTo>
                    <a:lnTo>
                      <a:pt x="1552" y="825"/>
                    </a:lnTo>
                    <a:lnTo>
                      <a:pt x="1554" y="826"/>
                    </a:lnTo>
                    <a:lnTo>
                      <a:pt x="1556" y="826"/>
                    </a:lnTo>
                    <a:lnTo>
                      <a:pt x="1557" y="826"/>
                    </a:lnTo>
                    <a:lnTo>
                      <a:pt x="1559" y="827"/>
                    </a:lnTo>
                    <a:lnTo>
                      <a:pt x="1561" y="827"/>
                    </a:lnTo>
                    <a:lnTo>
                      <a:pt x="1562" y="827"/>
                    </a:lnTo>
                    <a:lnTo>
                      <a:pt x="1564" y="828"/>
                    </a:lnTo>
                    <a:lnTo>
                      <a:pt x="1566" y="828"/>
                    </a:lnTo>
                    <a:lnTo>
                      <a:pt x="1567" y="828"/>
                    </a:lnTo>
                    <a:lnTo>
                      <a:pt x="1569" y="829"/>
                    </a:lnTo>
                    <a:lnTo>
                      <a:pt x="1570" y="829"/>
                    </a:lnTo>
                    <a:lnTo>
                      <a:pt x="1572" y="829"/>
                    </a:lnTo>
                    <a:lnTo>
                      <a:pt x="1574" y="829"/>
                    </a:lnTo>
                    <a:lnTo>
                      <a:pt x="1575" y="830"/>
                    </a:lnTo>
                    <a:lnTo>
                      <a:pt x="1577" y="830"/>
                    </a:lnTo>
                    <a:lnTo>
                      <a:pt x="1578" y="830"/>
                    </a:lnTo>
                    <a:lnTo>
                      <a:pt x="1580" y="831"/>
                    </a:lnTo>
                    <a:lnTo>
                      <a:pt x="1582" y="831"/>
                    </a:lnTo>
                    <a:lnTo>
                      <a:pt x="1583" y="831"/>
                    </a:lnTo>
                    <a:lnTo>
                      <a:pt x="1585" y="831"/>
                    </a:lnTo>
                    <a:lnTo>
                      <a:pt x="1587" y="832"/>
                    </a:lnTo>
                    <a:lnTo>
                      <a:pt x="1588" y="832"/>
                    </a:lnTo>
                    <a:lnTo>
                      <a:pt x="1590" y="832"/>
                    </a:lnTo>
                    <a:lnTo>
                      <a:pt x="1592" y="832"/>
                    </a:lnTo>
                    <a:lnTo>
                      <a:pt x="1593" y="833"/>
                    </a:lnTo>
                    <a:lnTo>
                      <a:pt x="1595" y="833"/>
                    </a:lnTo>
                    <a:lnTo>
                      <a:pt x="1596" y="833"/>
                    </a:lnTo>
                    <a:lnTo>
                      <a:pt x="1598" y="834"/>
                    </a:lnTo>
                    <a:lnTo>
                      <a:pt x="1600" y="834"/>
                    </a:lnTo>
                    <a:lnTo>
                      <a:pt x="1601" y="834"/>
                    </a:lnTo>
                    <a:lnTo>
                      <a:pt x="1603" y="834"/>
                    </a:lnTo>
                    <a:lnTo>
                      <a:pt x="1605" y="834"/>
                    </a:lnTo>
                    <a:lnTo>
                      <a:pt x="1606" y="835"/>
                    </a:lnTo>
                    <a:lnTo>
                      <a:pt x="1608" y="835"/>
                    </a:lnTo>
                    <a:lnTo>
                      <a:pt x="1610" y="835"/>
                    </a:lnTo>
                    <a:lnTo>
                      <a:pt x="1611" y="835"/>
                    </a:lnTo>
                    <a:lnTo>
                      <a:pt x="1613" y="836"/>
                    </a:lnTo>
                    <a:lnTo>
                      <a:pt x="1614" y="836"/>
                    </a:lnTo>
                    <a:lnTo>
                      <a:pt x="1616" y="836"/>
                    </a:lnTo>
                    <a:lnTo>
                      <a:pt x="1618" y="836"/>
                    </a:lnTo>
                    <a:lnTo>
                      <a:pt x="1619" y="837"/>
                    </a:lnTo>
                    <a:lnTo>
                      <a:pt x="1621" y="837"/>
                    </a:lnTo>
                    <a:lnTo>
                      <a:pt x="1622" y="837"/>
                    </a:lnTo>
                    <a:lnTo>
                      <a:pt x="1624" y="837"/>
                    </a:lnTo>
                    <a:lnTo>
                      <a:pt x="1626" y="837"/>
                    </a:lnTo>
                    <a:lnTo>
                      <a:pt x="1627" y="838"/>
                    </a:lnTo>
                    <a:lnTo>
                      <a:pt x="1629" y="838"/>
                    </a:lnTo>
                    <a:lnTo>
                      <a:pt x="1631" y="838"/>
                    </a:lnTo>
                  </a:path>
                </a:pathLst>
              </a:custGeom>
              <a:noFill/>
              <a:ln w="34925"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7" name="Object 36"/>
              <p:cNvGraphicFramePr>
                <a:graphicFrameLocks noChangeAspect="1"/>
              </p:cNvGraphicFramePr>
              <p:nvPr>
                <p:extLst>
                  <p:ext uri="{D42A27DB-BD31-4B8C-83A1-F6EECF244321}">
                    <p14:modId xmlns:p14="http://schemas.microsoft.com/office/powerpoint/2010/main" val="2368148284"/>
                  </p:ext>
                </p:extLst>
              </p:nvPr>
            </p:nvGraphicFramePr>
            <p:xfrm>
              <a:off x="1347228" y="1642859"/>
              <a:ext cx="649990" cy="307635"/>
            </p:xfrm>
            <a:graphic>
              <a:graphicData uri="http://schemas.openxmlformats.org/presentationml/2006/ole">
                <mc:AlternateContent xmlns:mc="http://schemas.openxmlformats.org/markup-compatibility/2006">
                  <mc:Choice xmlns:v="urn:schemas-microsoft-com:vml" Requires="v">
                    <p:oleObj spid="_x0000_s40861" name="Equation" r:id="rId31" imgW="482400" imgH="228600" progId="Equation.DSMT4">
                      <p:embed/>
                    </p:oleObj>
                  </mc:Choice>
                  <mc:Fallback>
                    <p:oleObj name="Equation" r:id="rId31" imgW="482400" imgH="228600" progId="Equation.DSMT4">
                      <p:embed/>
                      <p:pic>
                        <p:nvPicPr>
                          <p:cNvPr id="14" name="Object 13"/>
                          <p:cNvPicPr/>
                          <p:nvPr/>
                        </p:nvPicPr>
                        <p:blipFill>
                          <a:blip r:embed="rId32"/>
                          <a:stretch>
                            <a:fillRect/>
                          </a:stretch>
                        </p:blipFill>
                        <p:spPr>
                          <a:xfrm>
                            <a:off x="1347228" y="1642859"/>
                            <a:ext cx="649990" cy="307635"/>
                          </a:xfrm>
                          <a:prstGeom prst="rect">
                            <a:avLst/>
                          </a:prstGeom>
                        </p:spPr>
                      </p:pic>
                    </p:oleObj>
                  </mc:Fallback>
                </mc:AlternateContent>
              </a:graphicData>
            </a:graphic>
          </p:graphicFrame>
        </p:grpSp>
        <p:graphicFrame>
          <p:nvGraphicFramePr>
            <p:cNvPr id="2" name="Object 1"/>
            <p:cNvGraphicFramePr>
              <a:graphicFrameLocks noChangeAspect="1"/>
            </p:cNvGraphicFramePr>
            <p:nvPr>
              <p:extLst>
                <p:ext uri="{D42A27DB-BD31-4B8C-83A1-F6EECF244321}">
                  <p14:modId xmlns:p14="http://schemas.microsoft.com/office/powerpoint/2010/main" val="491682556"/>
                </p:ext>
              </p:extLst>
            </p:nvPr>
          </p:nvGraphicFramePr>
          <p:xfrm>
            <a:off x="1398257" y="815975"/>
            <a:ext cx="508000" cy="228600"/>
          </p:xfrm>
          <a:graphic>
            <a:graphicData uri="http://schemas.openxmlformats.org/presentationml/2006/ole">
              <mc:AlternateContent xmlns:mc="http://schemas.openxmlformats.org/markup-compatibility/2006">
                <mc:Choice xmlns:v="urn:schemas-microsoft-com:vml" Requires="v">
                  <p:oleObj spid="_x0000_s40862" name="Equation" r:id="rId33" imgW="507960" imgH="228600" progId="Equation.DSMT4">
                    <p:embed/>
                  </p:oleObj>
                </mc:Choice>
                <mc:Fallback>
                  <p:oleObj name="Equation" r:id="rId33" imgW="507960" imgH="228600" progId="Equation.DSMT4">
                    <p:embed/>
                    <p:pic>
                      <p:nvPicPr>
                        <p:cNvPr id="0" name=""/>
                        <p:cNvPicPr/>
                        <p:nvPr/>
                      </p:nvPicPr>
                      <p:blipFill>
                        <a:blip r:embed="rId34"/>
                        <a:stretch>
                          <a:fillRect/>
                        </a:stretch>
                      </p:blipFill>
                      <p:spPr>
                        <a:xfrm>
                          <a:off x="1398257" y="815975"/>
                          <a:ext cx="508000" cy="228600"/>
                        </a:xfrm>
                        <a:prstGeom prst="rect">
                          <a:avLst/>
                        </a:prstGeom>
                      </p:spPr>
                    </p:pic>
                  </p:oleObj>
                </mc:Fallback>
              </mc:AlternateContent>
            </a:graphicData>
          </a:graphic>
        </p:graphicFrame>
        <p:sp>
          <p:nvSpPr>
            <p:cNvPr id="41" name="Freeform 40"/>
            <p:cNvSpPr>
              <a:spLocks/>
            </p:cNvSpPr>
            <p:nvPr/>
          </p:nvSpPr>
          <p:spPr bwMode="auto">
            <a:xfrm rot="16200000">
              <a:off x="799972" y="961496"/>
              <a:ext cx="1164999" cy="843209"/>
            </a:xfrm>
            <a:custGeom>
              <a:avLst/>
              <a:gdLst>
                <a:gd name="T0" fmla="*/ 25 w 1642"/>
                <a:gd name="T1" fmla="*/ 608 h 1216"/>
                <a:gd name="T2" fmla="*/ 51 w 1642"/>
                <a:gd name="T3" fmla="*/ 609 h 1216"/>
                <a:gd name="T4" fmla="*/ 78 w 1642"/>
                <a:gd name="T5" fmla="*/ 609 h 1216"/>
                <a:gd name="T6" fmla="*/ 104 w 1642"/>
                <a:gd name="T7" fmla="*/ 609 h 1216"/>
                <a:gd name="T8" fmla="*/ 130 w 1642"/>
                <a:gd name="T9" fmla="*/ 610 h 1216"/>
                <a:gd name="T10" fmla="*/ 157 w 1642"/>
                <a:gd name="T11" fmla="*/ 611 h 1216"/>
                <a:gd name="T12" fmla="*/ 183 w 1642"/>
                <a:gd name="T13" fmla="*/ 612 h 1216"/>
                <a:gd name="T14" fmla="*/ 209 w 1642"/>
                <a:gd name="T15" fmla="*/ 613 h 1216"/>
                <a:gd name="T16" fmla="*/ 235 w 1642"/>
                <a:gd name="T17" fmla="*/ 616 h 1216"/>
                <a:gd name="T18" fmla="*/ 262 w 1642"/>
                <a:gd name="T19" fmla="*/ 618 h 1216"/>
                <a:gd name="T20" fmla="*/ 288 w 1642"/>
                <a:gd name="T21" fmla="*/ 622 h 1216"/>
                <a:gd name="T22" fmla="*/ 314 w 1642"/>
                <a:gd name="T23" fmla="*/ 627 h 1216"/>
                <a:gd name="T24" fmla="*/ 340 w 1642"/>
                <a:gd name="T25" fmla="*/ 634 h 1216"/>
                <a:gd name="T26" fmla="*/ 367 w 1642"/>
                <a:gd name="T27" fmla="*/ 643 h 1216"/>
                <a:gd name="T28" fmla="*/ 393 w 1642"/>
                <a:gd name="T29" fmla="*/ 656 h 1216"/>
                <a:gd name="T30" fmla="*/ 419 w 1642"/>
                <a:gd name="T31" fmla="*/ 673 h 1216"/>
                <a:gd name="T32" fmla="*/ 445 w 1642"/>
                <a:gd name="T33" fmla="*/ 696 h 1216"/>
                <a:gd name="T34" fmla="*/ 472 w 1642"/>
                <a:gd name="T35" fmla="*/ 728 h 1216"/>
                <a:gd name="T36" fmla="*/ 498 w 1642"/>
                <a:gd name="T37" fmla="*/ 770 h 1216"/>
                <a:gd name="T38" fmla="*/ 524 w 1642"/>
                <a:gd name="T39" fmla="*/ 828 h 1216"/>
                <a:gd name="T40" fmla="*/ 550 w 1642"/>
                <a:gd name="T41" fmla="*/ 905 h 1216"/>
                <a:gd name="T42" fmla="*/ 577 w 1642"/>
                <a:gd name="T43" fmla="*/ 1011 h 1216"/>
                <a:gd name="T44" fmla="*/ 603 w 1642"/>
                <a:gd name="T45" fmla="*/ 1114 h 1216"/>
                <a:gd name="T46" fmla="*/ 629 w 1642"/>
                <a:gd name="T47" fmla="*/ 1183 h 1216"/>
                <a:gd name="T48" fmla="*/ 656 w 1642"/>
                <a:gd name="T49" fmla="*/ 1214 h 1216"/>
                <a:gd name="T50" fmla="*/ 682 w 1642"/>
                <a:gd name="T51" fmla="*/ 1204 h 1216"/>
                <a:gd name="T52" fmla="*/ 708 w 1642"/>
                <a:gd name="T53" fmla="*/ 1155 h 1216"/>
                <a:gd name="T54" fmla="*/ 734 w 1642"/>
                <a:gd name="T55" fmla="*/ 1068 h 1216"/>
                <a:gd name="T56" fmla="*/ 760 w 1642"/>
                <a:gd name="T57" fmla="*/ 951 h 1216"/>
                <a:gd name="T58" fmla="*/ 787 w 1642"/>
                <a:gd name="T59" fmla="*/ 811 h 1216"/>
                <a:gd name="T60" fmla="*/ 813 w 1642"/>
                <a:gd name="T61" fmla="*/ 657 h 1216"/>
                <a:gd name="T62" fmla="*/ 839 w 1642"/>
                <a:gd name="T63" fmla="*/ 500 h 1216"/>
                <a:gd name="T64" fmla="*/ 866 w 1642"/>
                <a:gd name="T65" fmla="*/ 350 h 1216"/>
                <a:gd name="T66" fmla="*/ 892 w 1642"/>
                <a:gd name="T67" fmla="*/ 217 h 1216"/>
                <a:gd name="T68" fmla="*/ 918 w 1642"/>
                <a:gd name="T69" fmla="*/ 111 h 1216"/>
                <a:gd name="T70" fmla="*/ 944 w 1642"/>
                <a:gd name="T71" fmla="*/ 38 h 1216"/>
                <a:gd name="T72" fmla="*/ 971 w 1642"/>
                <a:gd name="T73" fmla="*/ 3 h 1216"/>
                <a:gd name="T74" fmla="*/ 997 w 1642"/>
                <a:gd name="T75" fmla="*/ 8 h 1216"/>
                <a:gd name="T76" fmla="*/ 1023 w 1642"/>
                <a:gd name="T77" fmla="*/ 54 h 1216"/>
                <a:gd name="T78" fmla="*/ 1049 w 1642"/>
                <a:gd name="T79" fmla="*/ 137 h 1216"/>
                <a:gd name="T80" fmla="*/ 1076 w 1642"/>
                <a:gd name="T81" fmla="*/ 248 h 1216"/>
                <a:gd name="T82" fmla="*/ 1102 w 1642"/>
                <a:gd name="T83" fmla="*/ 342 h 1216"/>
                <a:gd name="T84" fmla="*/ 1128 w 1642"/>
                <a:gd name="T85" fmla="*/ 411 h 1216"/>
                <a:gd name="T86" fmla="*/ 1155 w 1642"/>
                <a:gd name="T87" fmla="*/ 463 h 1216"/>
                <a:gd name="T88" fmla="*/ 1181 w 1642"/>
                <a:gd name="T89" fmla="*/ 501 h 1216"/>
                <a:gd name="T90" fmla="*/ 1207 w 1642"/>
                <a:gd name="T91" fmla="*/ 529 h 1216"/>
                <a:gd name="T92" fmla="*/ 1233 w 1642"/>
                <a:gd name="T93" fmla="*/ 549 h 1216"/>
                <a:gd name="T94" fmla="*/ 1259 w 1642"/>
                <a:gd name="T95" fmla="*/ 565 h 1216"/>
                <a:gd name="T96" fmla="*/ 1286 w 1642"/>
                <a:gd name="T97" fmla="*/ 576 h 1216"/>
                <a:gd name="T98" fmla="*/ 1312 w 1642"/>
                <a:gd name="T99" fmla="*/ 584 h 1216"/>
                <a:gd name="T100" fmla="*/ 1338 w 1642"/>
                <a:gd name="T101" fmla="*/ 590 h 1216"/>
                <a:gd name="T102" fmla="*/ 1365 w 1642"/>
                <a:gd name="T103" fmla="*/ 595 h 1216"/>
                <a:gd name="T104" fmla="*/ 1391 w 1642"/>
                <a:gd name="T105" fmla="*/ 598 h 1216"/>
                <a:gd name="T106" fmla="*/ 1417 w 1642"/>
                <a:gd name="T107" fmla="*/ 601 h 1216"/>
                <a:gd name="T108" fmla="*/ 1443 w 1642"/>
                <a:gd name="T109" fmla="*/ 603 h 1216"/>
                <a:gd name="T110" fmla="*/ 1470 w 1642"/>
                <a:gd name="T111" fmla="*/ 604 h 1216"/>
                <a:gd name="T112" fmla="*/ 1496 w 1642"/>
                <a:gd name="T113" fmla="*/ 605 h 1216"/>
                <a:gd name="T114" fmla="*/ 1522 w 1642"/>
                <a:gd name="T115" fmla="*/ 606 h 1216"/>
                <a:gd name="T116" fmla="*/ 1548 w 1642"/>
                <a:gd name="T117" fmla="*/ 606 h 1216"/>
                <a:gd name="T118" fmla="*/ 1575 w 1642"/>
                <a:gd name="T119" fmla="*/ 607 h 1216"/>
                <a:gd name="T120" fmla="*/ 1601 w 1642"/>
                <a:gd name="T121" fmla="*/ 607 h 1216"/>
                <a:gd name="T122" fmla="*/ 1627 w 1642"/>
                <a:gd name="T123" fmla="*/ 607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2" h="1216">
                  <a:moveTo>
                    <a:pt x="0" y="608"/>
                  </a:moveTo>
                  <a:lnTo>
                    <a:pt x="2" y="608"/>
                  </a:lnTo>
                  <a:lnTo>
                    <a:pt x="4" y="608"/>
                  </a:lnTo>
                  <a:lnTo>
                    <a:pt x="6" y="608"/>
                  </a:lnTo>
                  <a:lnTo>
                    <a:pt x="7" y="608"/>
                  </a:lnTo>
                  <a:lnTo>
                    <a:pt x="9" y="608"/>
                  </a:lnTo>
                  <a:lnTo>
                    <a:pt x="10" y="608"/>
                  </a:lnTo>
                  <a:lnTo>
                    <a:pt x="12" y="608"/>
                  </a:lnTo>
                  <a:lnTo>
                    <a:pt x="14" y="608"/>
                  </a:lnTo>
                  <a:lnTo>
                    <a:pt x="15" y="608"/>
                  </a:lnTo>
                  <a:lnTo>
                    <a:pt x="17" y="608"/>
                  </a:lnTo>
                  <a:lnTo>
                    <a:pt x="19" y="608"/>
                  </a:lnTo>
                  <a:lnTo>
                    <a:pt x="20" y="608"/>
                  </a:lnTo>
                  <a:lnTo>
                    <a:pt x="22" y="608"/>
                  </a:lnTo>
                  <a:lnTo>
                    <a:pt x="24" y="608"/>
                  </a:lnTo>
                  <a:lnTo>
                    <a:pt x="25" y="608"/>
                  </a:lnTo>
                  <a:lnTo>
                    <a:pt x="27" y="608"/>
                  </a:lnTo>
                  <a:lnTo>
                    <a:pt x="28" y="608"/>
                  </a:lnTo>
                  <a:lnTo>
                    <a:pt x="30" y="608"/>
                  </a:lnTo>
                  <a:lnTo>
                    <a:pt x="32" y="608"/>
                  </a:lnTo>
                  <a:lnTo>
                    <a:pt x="33" y="608"/>
                  </a:lnTo>
                  <a:lnTo>
                    <a:pt x="35" y="608"/>
                  </a:lnTo>
                  <a:lnTo>
                    <a:pt x="37" y="608"/>
                  </a:lnTo>
                  <a:lnTo>
                    <a:pt x="38" y="608"/>
                  </a:lnTo>
                  <a:lnTo>
                    <a:pt x="40" y="608"/>
                  </a:lnTo>
                  <a:lnTo>
                    <a:pt x="42" y="608"/>
                  </a:lnTo>
                  <a:lnTo>
                    <a:pt x="43" y="609"/>
                  </a:lnTo>
                  <a:lnTo>
                    <a:pt x="45" y="609"/>
                  </a:lnTo>
                  <a:lnTo>
                    <a:pt x="47" y="609"/>
                  </a:lnTo>
                  <a:lnTo>
                    <a:pt x="48" y="609"/>
                  </a:lnTo>
                  <a:lnTo>
                    <a:pt x="50" y="609"/>
                  </a:lnTo>
                  <a:lnTo>
                    <a:pt x="51" y="609"/>
                  </a:lnTo>
                  <a:lnTo>
                    <a:pt x="53" y="609"/>
                  </a:lnTo>
                  <a:lnTo>
                    <a:pt x="55" y="609"/>
                  </a:lnTo>
                  <a:lnTo>
                    <a:pt x="56" y="609"/>
                  </a:lnTo>
                  <a:lnTo>
                    <a:pt x="58" y="609"/>
                  </a:lnTo>
                  <a:lnTo>
                    <a:pt x="60" y="609"/>
                  </a:lnTo>
                  <a:lnTo>
                    <a:pt x="61" y="609"/>
                  </a:lnTo>
                  <a:lnTo>
                    <a:pt x="63" y="609"/>
                  </a:lnTo>
                  <a:lnTo>
                    <a:pt x="65" y="609"/>
                  </a:lnTo>
                  <a:lnTo>
                    <a:pt x="66" y="609"/>
                  </a:lnTo>
                  <a:lnTo>
                    <a:pt x="68" y="609"/>
                  </a:lnTo>
                  <a:lnTo>
                    <a:pt x="69" y="609"/>
                  </a:lnTo>
                  <a:lnTo>
                    <a:pt x="71" y="609"/>
                  </a:lnTo>
                  <a:lnTo>
                    <a:pt x="73" y="609"/>
                  </a:lnTo>
                  <a:lnTo>
                    <a:pt x="74" y="609"/>
                  </a:lnTo>
                  <a:lnTo>
                    <a:pt x="76" y="609"/>
                  </a:lnTo>
                  <a:lnTo>
                    <a:pt x="78" y="609"/>
                  </a:lnTo>
                  <a:lnTo>
                    <a:pt x="79" y="609"/>
                  </a:lnTo>
                  <a:lnTo>
                    <a:pt x="81" y="609"/>
                  </a:lnTo>
                  <a:lnTo>
                    <a:pt x="83" y="609"/>
                  </a:lnTo>
                  <a:lnTo>
                    <a:pt x="84" y="609"/>
                  </a:lnTo>
                  <a:lnTo>
                    <a:pt x="86" y="609"/>
                  </a:lnTo>
                  <a:lnTo>
                    <a:pt x="88" y="609"/>
                  </a:lnTo>
                  <a:lnTo>
                    <a:pt x="89" y="609"/>
                  </a:lnTo>
                  <a:lnTo>
                    <a:pt x="91" y="609"/>
                  </a:lnTo>
                  <a:lnTo>
                    <a:pt x="92" y="609"/>
                  </a:lnTo>
                  <a:lnTo>
                    <a:pt x="94" y="609"/>
                  </a:lnTo>
                  <a:lnTo>
                    <a:pt x="96" y="609"/>
                  </a:lnTo>
                  <a:lnTo>
                    <a:pt x="97" y="609"/>
                  </a:lnTo>
                  <a:lnTo>
                    <a:pt x="99" y="609"/>
                  </a:lnTo>
                  <a:lnTo>
                    <a:pt x="101" y="609"/>
                  </a:lnTo>
                  <a:lnTo>
                    <a:pt x="102" y="609"/>
                  </a:lnTo>
                  <a:lnTo>
                    <a:pt x="104" y="609"/>
                  </a:lnTo>
                  <a:lnTo>
                    <a:pt x="106" y="609"/>
                  </a:lnTo>
                  <a:lnTo>
                    <a:pt x="107" y="609"/>
                  </a:lnTo>
                  <a:lnTo>
                    <a:pt x="109" y="609"/>
                  </a:lnTo>
                  <a:lnTo>
                    <a:pt x="110" y="610"/>
                  </a:lnTo>
                  <a:lnTo>
                    <a:pt x="112" y="610"/>
                  </a:lnTo>
                  <a:lnTo>
                    <a:pt x="114" y="610"/>
                  </a:lnTo>
                  <a:lnTo>
                    <a:pt x="116" y="610"/>
                  </a:lnTo>
                  <a:lnTo>
                    <a:pt x="117" y="610"/>
                  </a:lnTo>
                  <a:lnTo>
                    <a:pt x="119" y="610"/>
                  </a:lnTo>
                  <a:lnTo>
                    <a:pt x="120" y="610"/>
                  </a:lnTo>
                  <a:lnTo>
                    <a:pt x="122" y="610"/>
                  </a:lnTo>
                  <a:lnTo>
                    <a:pt x="124" y="610"/>
                  </a:lnTo>
                  <a:lnTo>
                    <a:pt x="125" y="610"/>
                  </a:lnTo>
                  <a:lnTo>
                    <a:pt x="127" y="610"/>
                  </a:lnTo>
                  <a:lnTo>
                    <a:pt x="129" y="610"/>
                  </a:lnTo>
                  <a:lnTo>
                    <a:pt x="130" y="610"/>
                  </a:lnTo>
                  <a:lnTo>
                    <a:pt x="132" y="610"/>
                  </a:lnTo>
                  <a:lnTo>
                    <a:pt x="134" y="610"/>
                  </a:lnTo>
                  <a:lnTo>
                    <a:pt x="135" y="610"/>
                  </a:lnTo>
                  <a:lnTo>
                    <a:pt x="137" y="610"/>
                  </a:lnTo>
                  <a:lnTo>
                    <a:pt x="138" y="610"/>
                  </a:lnTo>
                  <a:lnTo>
                    <a:pt x="140" y="610"/>
                  </a:lnTo>
                  <a:lnTo>
                    <a:pt x="142" y="610"/>
                  </a:lnTo>
                  <a:lnTo>
                    <a:pt x="143" y="610"/>
                  </a:lnTo>
                  <a:lnTo>
                    <a:pt x="145" y="610"/>
                  </a:lnTo>
                  <a:lnTo>
                    <a:pt x="147" y="610"/>
                  </a:lnTo>
                  <a:lnTo>
                    <a:pt x="148" y="611"/>
                  </a:lnTo>
                  <a:lnTo>
                    <a:pt x="150" y="611"/>
                  </a:lnTo>
                  <a:lnTo>
                    <a:pt x="152" y="611"/>
                  </a:lnTo>
                  <a:lnTo>
                    <a:pt x="153" y="611"/>
                  </a:lnTo>
                  <a:lnTo>
                    <a:pt x="155" y="611"/>
                  </a:lnTo>
                  <a:lnTo>
                    <a:pt x="157" y="611"/>
                  </a:lnTo>
                  <a:lnTo>
                    <a:pt x="158" y="611"/>
                  </a:lnTo>
                  <a:lnTo>
                    <a:pt x="160" y="611"/>
                  </a:lnTo>
                  <a:lnTo>
                    <a:pt x="161" y="611"/>
                  </a:lnTo>
                  <a:lnTo>
                    <a:pt x="163" y="611"/>
                  </a:lnTo>
                  <a:lnTo>
                    <a:pt x="165" y="611"/>
                  </a:lnTo>
                  <a:lnTo>
                    <a:pt x="166" y="611"/>
                  </a:lnTo>
                  <a:lnTo>
                    <a:pt x="168" y="611"/>
                  </a:lnTo>
                  <a:lnTo>
                    <a:pt x="170" y="611"/>
                  </a:lnTo>
                  <a:lnTo>
                    <a:pt x="171" y="611"/>
                  </a:lnTo>
                  <a:lnTo>
                    <a:pt x="173" y="611"/>
                  </a:lnTo>
                  <a:lnTo>
                    <a:pt x="175" y="612"/>
                  </a:lnTo>
                  <a:lnTo>
                    <a:pt x="176" y="612"/>
                  </a:lnTo>
                  <a:lnTo>
                    <a:pt x="178" y="612"/>
                  </a:lnTo>
                  <a:lnTo>
                    <a:pt x="179" y="612"/>
                  </a:lnTo>
                  <a:lnTo>
                    <a:pt x="181" y="612"/>
                  </a:lnTo>
                  <a:lnTo>
                    <a:pt x="183" y="612"/>
                  </a:lnTo>
                  <a:lnTo>
                    <a:pt x="184" y="612"/>
                  </a:lnTo>
                  <a:lnTo>
                    <a:pt x="186" y="612"/>
                  </a:lnTo>
                  <a:lnTo>
                    <a:pt x="188" y="612"/>
                  </a:lnTo>
                  <a:lnTo>
                    <a:pt x="189" y="612"/>
                  </a:lnTo>
                  <a:lnTo>
                    <a:pt x="191" y="612"/>
                  </a:lnTo>
                  <a:lnTo>
                    <a:pt x="193" y="612"/>
                  </a:lnTo>
                  <a:lnTo>
                    <a:pt x="194" y="613"/>
                  </a:lnTo>
                  <a:lnTo>
                    <a:pt x="196" y="613"/>
                  </a:lnTo>
                  <a:lnTo>
                    <a:pt x="198" y="613"/>
                  </a:lnTo>
                  <a:lnTo>
                    <a:pt x="199" y="613"/>
                  </a:lnTo>
                  <a:lnTo>
                    <a:pt x="201" y="613"/>
                  </a:lnTo>
                  <a:lnTo>
                    <a:pt x="202" y="613"/>
                  </a:lnTo>
                  <a:lnTo>
                    <a:pt x="204" y="613"/>
                  </a:lnTo>
                  <a:lnTo>
                    <a:pt x="206" y="613"/>
                  </a:lnTo>
                  <a:lnTo>
                    <a:pt x="207" y="613"/>
                  </a:lnTo>
                  <a:lnTo>
                    <a:pt x="209" y="613"/>
                  </a:lnTo>
                  <a:lnTo>
                    <a:pt x="211" y="614"/>
                  </a:lnTo>
                  <a:lnTo>
                    <a:pt x="212" y="614"/>
                  </a:lnTo>
                  <a:lnTo>
                    <a:pt x="214" y="614"/>
                  </a:lnTo>
                  <a:lnTo>
                    <a:pt x="216" y="614"/>
                  </a:lnTo>
                  <a:lnTo>
                    <a:pt x="217" y="614"/>
                  </a:lnTo>
                  <a:lnTo>
                    <a:pt x="219" y="614"/>
                  </a:lnTo>
                  <a:lnTo>
                    <a:pt x="220" y="614"/>
                  </a:lnTo>
                  <a:lnTo>
                    <a:pt x="222" y="614"/>
                  </a:lnTo>
                  <a:lnTo>
                    <a:pt x="224" y="614"/>
                  </a:lnTo>
                  <a:lnTo>
                    <a:pt x="226" y="615"/>
                  </a:lnTo>
                  <a:lnTo>
                    <a:pt x="227" y="615"/>
                  </a:lnTo>
                  <a:lnTo>
                    <a:pt x="229" y="615"/>
                  </a:lnTo>
                  <a:lnTo>
                    <a:pt x="230" y="615"/>
                  </a:lnTo>
                  <a:lnTo>
                    <a:pt x="232" y="615"/>
                  </a:lnTo>
                  <a:lnTo>
                    <a:pt x="234" y="615"/>
                  </a:lnTo>
                  <a:lnTo>
                    <a:pt x="235" y="616"/>
                  </a:lnTo>
                  <a:lnTo>
                    <a:pt x="237" y="616"/>
                  </a:lnTo>
                  <a:lnTo>
                    <a:pt x="239" y="616"/>
                  </a:lnTo>
                  <a:lnTo>
                    <a:pt x="240" y="616"/>
                  </a:lnTo>
                  <a:lnTo>
                    <a:pt x="242" y="616"/>
                  </a:lnTo>
                  <a:lnTo>
                    <a:pt x="244" y="616"/>
                  </a:lnTo>
                  <a:lnTo>
                    <a:pt x="245" y="617"/>
                  </a:lnTo>
                  <a:lnTo>
                    <a:pt x="247" y="617"/>
                  </a:lnTo>
                  <a:lnTo>
                    <a:pt x="248" y="617"/>
                  </a:lnTo>
                  <a:lnTo>
                    <a:pt x="250" y="617"/>
                  </a:lnTo>
                  <a:lnTo>
                    <a:pt x="252" y="617"/>
                  </a:lnTo>
                  <a:lnTo>
                    <a:pt x="253" y="617"/>
                  </a:lnTo>
                  <a:lnTo>
                    <a:pt x="255" y="618"/>
                  </a:lnTo>
                  <a:lnTo>
                    <a:pt x="257" y="618"/>
                  </a:lnTo>
                  <a:lnTo>
                    <a:pt x="258" y="618"/>
                  </a:lnTo>
                  <a:lnTo>
                    <a:pt x="260" y="618"/>
                  </a:lnTo>
                  <a:lnTo>
                    <a:pt x="262" y="618"/>
                  </a:lnTo>
                  <a:lnTo>
                    <a:pt x="263" y="619"/>
                  </a:lnTo>
                  <a:lnTo>
                    <a:pt x="265" y="619"/>
                  </a:lnTo>
                  <a:lnTo>
                    <a:pt x="267" y="619"/>
                  </a:lnTo>
                  <a:lnTo>
                    <a:pt x="268" y="619"/>
                  </a:lnTo>
                  <a:lnTo>
                    <a:pt x="270" y="619"/>
                  </a:lnTo>
                  <a:lnTo>
                    <a:pt x="271" y="620"/>
                  </a:lnTo>
                  <a:lnTo>
                    <a:pt x="273" y="620"/>
                  </a:lnTo>
                  <a:lnTo>
                    <a:pt x="275" y="620"/>
                  </a:lnTo>
                  <a:lnTo>
                    <a:pt x="276" y="620"/>
                  </a:lnTo>
                  <a:lnTo>
                    <a:pt x="278" y="621"/>
                  </a:lnTo>
                  <a:lnTo>
                    <a:pt x="280" y="621"/>
                  </a:lnTo>
                  <a:lnTo>
                    <a:pt x="281" y="621"/>
                  </a:lnTo>
                  <a:lnTo>
                    <a:pt x="283" y="621"/>
                  </a:lnTo>
                  <a:lnTo>
                    <a:pt x="285" y="622"/>
                  </a:lnTo>
                  <a:lnTo>
                    <a:pt x="286" y="622"/>
                  </a:lnTo>
                  <a:lnTo>
                    <a:pt x="288" y="622"/>
                  </a:lnTo>
                  <a:lnTo>
                    <a:pt x="289" y="622"/>
                  </a:lnTo>
                  <a:lnTo>
                    <a:pt x="291" y="623"/>
                  </a:lnTo>
                  <a:lnTo>
                    <a:pt x="293" y="623"/>
                  </a:lnTo>
                  <a:lnTo>
                    <a:pt x="294" y="623"/>
                  </a:lnTo>
                  <a:lnTo>
                    <a:pt x="296" y="624"/>
                  </a:lnTo>
                  <a:lnTo>
                    <a:pt x="298" y="624"/>
                  </a:lnTo>
                  <a:lnTo>
                    <a:pt x="299" y="624"/>
                  </a:lnTo>
                  <a:lnTo>
                    <a:pt x="301" y="624"/>
                  </a:lnTo>
                  <a:lnTo>
                    <a:pt x="303" y="625"/>
                  </a:lnTo>
                  <a:lnTo>
                    <a:pt x="304" y="625"/>
                  </a:lnTo>
                  <a:lnTo>
                    <a:pt x="306" y="625"/>
                  </a:lnTo>
                  <a:lnTo>
                    <a:pt x="308" y="626"/>
                  </a:lnTo>
                  <a:lnTo>
                    <a:pt x="309" y="626"/>
                  </a:lnTo>
                  <a:lnTo>
                    <a:pt x="311" y="626"/>
                  </a:lnTo>
                  <a:lnTo>
                    <a:pt x="312" y="627"/>
                  </a:lnTo>
                  <a:lnTo>
                    <a:pt x="314" y="627"/>
                  </a:lnTo>
                  <a:lnTo>
                    <a:pt x="316" y="628"/>
                  </a:lnTo>
                  <a:lnTo>
                    <a:pt x="317" y="628"/>
                  </a:lnTo>
                  <a:lnTo>
                    <a:pt x="319" y="628"/>
                  </a:lnTo>
                  <a:lnTo>
                    <a:pt x="321" y="629"/>
                  </a:lnTo>
                  <a:lnTo>
                    <a:pt x="322" y="629"/>
                  </a:lnTo>
                  <a:lnTo>
                    <a:pt x="324" y="629"/>
                  </a:lnTo>
                  <a:lnTo>
                    <a:pt x="326" y="630"/>
                  </a:lnTo>
                  <a:lnTo>
                    <a:pt x="327" y="630"/>
                  </a:lnTo>
                  <a:lnTo>
                    <a:pt x="329" y="631"/>
                  </a:lnTo>
                  <a:lnTo>
                    <a:pt x="330" y="631"/>
                  </a:lnTo>
                  <a:lnTo>
                    <a:pt x="332" y="632"/>
                  </a:lnTo>
                  <a:lnTo>
                    <a:pt x="334" y="632"/>
                  </a:lnTo>
                  <a:lnTo>
                    <a:pt x="335" y="633"/>
                  </a:lnTo>
                  <a:lnTo>
                    <a:pt x="337" y="633"/>
                  </a:lnTo>
                  <a:lnTo>
                    <a:pt x="339" y="633"/>
                  </a:lnTo>
                  <a:lnTo>
                    <a:pt x="340" y="634"/>
                  </a:lnTo>
                  <a:lnTo>
                    <a:pt x="342" y="635"/>
                  </a:lnTo>
                  <a:lnTo>
                    <a:pt x="344" y="635"/>
                  </a:lnTo>
                  <a:lnTo>
                    <a:pt x="345" y="636"/>
                  </a:lnTo>
                  <a:lnTo>
                    <a:pt x="347" y="636"/>
                  </a:lnTo>
                  <a:lnTo>
                    <a:pt x="349" y="637"/>
                  </a:lnTo>
                  <a:lnTo>
                    <a:pt x="350" y="637"/>
                  </a:lnTo>
                  <a:lnTo>
                    <a:pt x="352" y="638"/>
                  </a:lnTo>
                  <a:lnTo>
                    <a:pt x="353" y="638"/>
                  </a:lnTo>
                  <a:lnTo>
                    <a:pt x="355" y="639"/>
                  </a:lnTo>
                  <a:lnTo>
                    <a:pt x="357" y="640"/>
                  </a:lnTo>
                  <a:lnTo>
                    <a:pt x="358" y="640"/>
                  </a:lnTo>
                  <a:lnTo>
                    <a:pt x="360" y="641"/>
                  </a:lnTo>
                  <a:lnTo>
                    <a:pt x="362" y="641"/>
                  </a:lnTo>
                  <a:lnTo>
                    <a:pt x="363" y="642"/>
                  </a:lnTo>
                  <a:lnTo>
                    <a:pt x="365" y="643"/>
                  </a:lnTo>
                  <a:lnTo>
                    <a:pt x="367" y="643"/>
                  </a:lnTo>
                  <a:lnTo>
                    <a:pt x="368" y="644"/>
                  </a:lnTo>
                  <a:lnTo>
                    <a:pt x="370" y="645"/>
                  </a:lnTo>
                  <a:lnTo>
                    <a:pt x="371" y="645"/>
                  </a:lnTo>
                  <a:lnTo>
                    <a:pt x="373" y="646"/>
                  </a:lnTo>
                  <a:lnTo>
                    <a:pt x="375" y="647"/>
                  </a:lnTo>
                  <a:lnTo>
                    <a:pt x="377" y="648"/>
                  </a:lnTo>
                  <a:lnTo>
                    <a:pt x="378" y="648"/>
                  </a:lnTo>
                  <a:lnTo>
                    <a:pt x="380" y="649"/>
                  </a:lnTo>
                  <a:lnTo>
                    <a:pt x="381" y="650"/>
                  </a:lnTo>
                  <a:lnTo>
                    <a:pt x="383" y="651"/>
                  </a:lnTo>
                  <a:lnTo>
                    <a:pt x="385" y="652"/>
                  </a:lnTo>
                  <a:lnTo>
                    <a:pt x="386" y="652"/>
                  </a:lnTo>
                  <a:lnTo>
                    <a:pt x="388" y="653"/>
                  </a:lnTo>
                  <a:lnTo>
                    <a:pt x="390" y="654"/>
                  </a:lnTo>
                  <a:lnTo>
                    <a:pt x="391" y="655"/>
                  </a:lnTo>
                  <a:lnTo>
                    <a:pt x="393" y="656"/>
                  </a:lnTo>
                  <a:lnTo>
                    <a:pt x="395" y="657"/>
                  </a:lnTo>
                  <a:lnTo>
                    <a:pt x="396" y="658"/>
                  </a:lnTo>
                  <a:lnTo>
                    <a:pt x="398" y="659"/>
                  </a:lnTo>
                  <a:lnTo>
                    <a:pt x="399" y="660"/>
                  </a:lnTo>
                  <a:lnTo>
                    <a:pt x="401" y="661"/>
                  </a:lnTo>
                  <a:lnTo>
                    <a:pt x="403" y="662"/>
                  </a:lnTo>
                  <a:lnTo>
                    <a:pt x="404" y="663"/>
                  </a:lnTo>
                  <a:lnTo>
                    <a:pt x="406" y="664"/>
                  </a:lnTo>
                  <a:lnTo>
                    <a:pt x="408" y="665"/>
                  </a:lnTo>
                  <a:lnTo>
                    <a:pt x="409" y="666"/>
                  </a:lnTo>
                  <a:lnTo>
                    <a:pt x="411" y="667"/>
                  </a:lnTo>
                  <a:lnTo>
                    <a:pt x="413" y="668"/>
                  </a:lnTo>
                  <a:lnTo>
                    <a:pt x="414" y="669"/>
                  </a:lnTo>
                  <a:lnTo>
                    <a:pt x="416" y="671"/>
                  </a:lnTo>
                  <a:lnTo>
                    <a:pt x="418" y="672"/>
                  </a:lnTo>
                  <a:lnTo>
                    <a:pt x="419" y="673"/>
                  </a:lnTo>
                  <a:lnTo>
                    <a:pt x="421" y="674"/>
                  </a:lnTo>
                  <a:lnTo>
                    <a:pt x="422" y="676"/>
                  </a:lnTo>
                  <a:lnTo>
                    <a:pt x="424" y="677"/>
                  </a:lnTo>
                  <a:lnTo>
                    <a:pt x="426" y="678"/>
                  </a:lnTo>
                  <a:lnTo>
                    <a:pt x="427" y="680"/>
                  </a:lnTo>
                  <a:lnTo>
                    <a:pt x="429" y="681"/>
                  </a:lnTo>
                  <a:lnTo>
                    <a:pt x="431" y="682"/>
                  </a:lnTo>
                  <a:lnTo>
                    <a:pt x="432" y="684"/>
                  </a:lnTo>
                  <a:lnTo>
                    <a:pt x="434" y="685"/>
                  </a:lnTo>
                  <a:lnTo>
                    <a:pt x="436" y="687"/>
                  </a:lnTo>
                  <a:lnTo>
                    <a:pt x="437" y="688"/>
                  </a:lnTo>
                  <a:lnTo>
                    <a:pt x="439" y="690"/>
                  </a:lnTo>
                  <a:lnTo>
                    <a:pt x="440" y="691"/>
                  </a:lnTo>
                  <a:lnTo>
                    <a:pt x="442" y="693"/>
                  </a:lnTo>
                  <a:lnTo>
                    <a:pt x="444" y="695"/>
                  </a:lnTo>
                  <a:lnTo>
                    <a:pt x="445" y="696"/>
                  </a:lnTo>
                  <a:lnTo>
                    <a:pt x="447" y="698"/>
                  </a:lnTo>
                  <a:lnTo>
                    <a:pt x="449" y="700"/>
                  </a:lnTo>
                  <a:lnTo>
                    <a:pt x="450" y="701"/>
                  </a:lnTo>
                  <a:lnTo>
                    <a:pt x="452" y="703"/>
                  </a:lnTo>
                  <a:lnTo>
                    <a:pt x="454" y="705"/>
                  </a:lnTo>
                  <a:lnTo>
                    <a:pt x="455" y="707"/>
                  </a:lnTo>
                  <a:lnTo>
                    <a:pt x="457" y="709"/>
                  </a:lnTo>
                  <a:lnTo>
                    <a:pt x="459" y="711"/>
                  </a:lnTo>
                  <a:lnTo>
                    <a:pt x="460" y="713"/>
                  </a:lnTo>
                  <a:lnTo>
                    <a:pt x="462" y="715"/>
                  </a:lnTo>
                  <a:lnTo>
                    <a:pt x="463" y="717"/>
                  </a:lnTo>
                  <a:lnTo>
                    <a:pt x="465" y="719"/>
                  </a:lnTo>
                  <a:lnTo>
                    <a:pt x="467" y="721"/>
                  </a:lnTo>
                  <a:lnTo>
                    <a:pt x="468" y="723"/>
                  </a:lnTo>
                  <a:lnTo>
                    <a:pt x="470" y="725"/>
                  </a:lnTo>
                  <a:lnTo>
                    <a:pt x="472" y="728"/>
                  </a:lnTo>
                  <a:lnTo>
                    <a:pt x="473" y="730"/>
                  </a:lnTo>
                  <a:lnTo>
                    <a:pt x="475" y="732"/>
                  </a:lnTo>
                  <a:lnTo>
                    <a:pt x="477" y="735"/>
                  </a:lnTo>
                  <a:lnTo>
                    <a:pt x="478" y="737"/>
                  </a:lnTo>
                  <a:lnTo>
                    <a:pt x="480" y="740"/>
                  </a:lnTo>
                  <a:lnTo>
                    <a:pt x="481" y="742"/>
                  </a:lnTo>
                  <a:lnTo>
                    <a:pt x="483" y="745"/>
                  </a:lnTo>
                  <a:lnTo>
                    <a:pt x="485" y="747"/>
                  </a:lnTo>
                  <a:lnTo>
                    <a:pt x="486" y="750"/>
                  </a:lnTo>
                  <a:lnTo>
                    <a:pt x="488" y="753"/>
                  </a:lnTo>
                  <a:lnTo>
                    <a:pt x="490" y="755"/>
                  </a:lnTo>
                  <a:lnTo>
                    <a:pt x="491" y="758"/>
                  </a:lnTo>
                  <a:lnTo>
                    <a:pt x="493" y="761"/>
                  </a:lnTo>
                  <a:lnTo>
                    <a:pt x="495" y="764"/>
                  </a:lnTo>
                  <a:lnTo>
                    <a:pt x="496" y="767"/>
                  </a:lnTo>
                  <a:lnTo>
                    <a:pt x="498" y="770"/>
                  </a:lnTo>
                  <a:lnTo>
                    <a:pt x="500" y="773"/>
                  </a:lnTo>
                  <a:lnTo>
                    <a:pt x="501" y="776"/>
                  </a:lnTo>
                  <a:lnTo>
                    <a:pt x="503" y="780"/>
                  </a:lnTo>
                  <a:lnTo>
                    <a:pt x="505" y="783"/>
                  </a:lnTo>
                  <a:lnTo>
                    <a:pt x="506" y="786"/>
                  </a:lnTo>
                  <a:lnTo>
                    <a:pt x="508" y="790"/>
                  </a:lnTo>
                  <a:lnTo>
                    <a:pt x="509" y="793"/>
                  </a:lnTo>
                  <a:lnTo>
                    <a:pt x="511" y="797"/>
                  </a:lnTo>
                  <a:lnTo>
                    <a:pt x="513" y="800"/>
                  </a:lnTo>
                  <a:lnTo>
                    <a:pt x="514" y="804"/>
                  </a:lnTo>
                  <a:lnTo>
                    <a:pt x="516" y="808"/>
                  </a:lnTo>
                  <a:lnTo>
                    <a:pt x="518" y="812"/>
                  </a:lnTo>
                  <a:lnTo>
                    <a:pt x="519" y="815"/>
                  </a:lnTo>
                  <a:lnTo>
                    <a:pt x="521" y="819"/>
                  </a:lnTo>
                  <a:lnTo>
                    <a:pt x="523" y="823"/>
                  </a:lnTo>
                  <a:lnTo>
                    <a:pt x="524" y="828"/>
                  </a:lnTo>
                  <a:lnTo>
                    <a:pt x="526" y="832"/>
                  </a:lnTo>
                  <a:lnTo>
                    <a:pt x="527" y="836"/>
                  </a:lnTo>
                  <a:lnTo>
                    <a:pt x="529" y="840"/>
                  </a:lnTo>
                  <a:lnTo>
                    <a:pt x="531" y="845"/>
                  </a:lnTo>
                  <a:lnTo>
                    <a:pt x="532" y="849"/>
                  </a:lnTo>
                  <a:lnTo>
                    <a:pt x="534" y="854"/>
                  </a:lnTo>
                  <a:lnTo>
                    <a:pt x="536" y="859"/>
                  </a:lnTo>
                  <a:lnTo>
                    <a:pt x="537" y="863"/>
                  </a:lnTo>
                  <a:lnTo>
                    <a:pt x="539" y="869"/>
                  </a:lnTo>
                  <a:lnTo>
                    <a:pt x="541" y="873"/>
                  </a:lnTo>
                  <a:lnTo>
                    <a:pt x="542" y="878"/>
                  </a:lnTo>
                  <a:lnTo>
                    <a:pt x="544" y="884"/>
                  </a:lnTo>
                  <a:lnTo>
                    <a:pt x="546" y="889"/>
                  </a:lnTo>
                  <a:lnTo>
                    <a:pt x="547" y="894"/>
                  </a:lnTo>
                  <a:lnTo>
                    <a:pt x="549" y="900"/>
                  </a:lnTo>
                  <a:lnTo>
                    <a:pt x="550" y="905"/>
                  </a:lnTo>
                  <a:lnTo>
                    <a:pt x="552" y="911"/>
                  </a:lnTo>
                  <a:lnTo>
                    <a:pt x="554" y="917"/>
                  </a:lnTo>
                  <a:lnTo>
                    <a:pt x="555" y="923"/>
                  </a:lnTo>
                  <a:lnTo>
                    <a:pt x="557" y="929"/>
                  </a:lnTo>
                  <a:lnTo>
                    <a:pt x="559" y="935"/>
                  </a:lnTo>
                  <a:lnTo>
                    <a:pt x="560" y="941"/>
                  </a:lnTo>
                  <a:lnTo>
                    <a:pt x="562" y="948"/>
                  </a:lnTo>
                  <a:lnTo>
                    <a:pt x="564" y="954"/>
                  </a:lnTo>
                  <a:lnTo>
                    <a:pt x="565" y="961"/>
                  </a:lnTo>
                  <a:lnTo>
                    <a:pt x="567" y="968"/>
                  </a:lnTo>
                  <a:lnTo>
                    <a:pt x="568" y="974"/>
                  </a:lnTo>
                  <a:lnTo>
                    <a:pt x="570" y="981"/>
                  </a:lnTo>
                  <a:lnTo>
                    <a:pt x="572" y="989"/>
                  </a:lnTo>
                  <a:lnTo>
                    <a:pt x="573" y="996"/>
                  </a:lnTo>
                  <a:lnTo>
                    <a:pt x="575" y="1003"/>
                  </a:lnTo>
                  <a:lnTo>
                    <a:pt x="577" y="1011"/>
                  </a:lnTo>
                  <a:lnTo>
                    <a:pt x="578" y="1018"/>
                  </a:lnTo>
                  <a:lnTo>
                    <a:pt x="580" y="1025"/>
                  </a:lnTo>
                  <a:lnTo>
                    <a:pt x="582" y="1032"/>
                  </a:lnTo>
                  <a:lnTo>
                    <a:pt x="583" y="1039"/>
                  </a:lnTo>
                  <a:lnTo>
                    <a:pt x="585" y="1046"/>
                  </a:lnTo>
                  <a:lnTo>
                    <a:pt x="587" y="1053"/>
                  </a:lnTo>
                  <a:lnTo>
                    <a:pt x="588" y="1060"/>
                  </a:lnTo>
                  <a:lnTo>
                    <a:pt x="590" y="1066"/>
                  </a:lnTo>
                  <a:lnTo>
                    <a:pt x="591" y="1073"/>
                  </a:lnTo>
                  <a:lnTo>
                    <a:pt x="593" y="1079"/>
                  </a:lnTo>
                  <a:lnTo>
                    <a:pt x="595" y="1085"/>
                  </a:lnTo>
                  <a:lnTo>
                    <a:pt x="596" y="1091"/>
                  </a:lnTo>
                  <a:lnTo>
                    <a:pt x="598" y="1097"/>
                  </a:lnTo>
                  <a:lnTo>
                    <a:pt x="600" y="1103"/>
                  </a:lnTo>
                  <a:lnTo>
                    <a:pt x="601" y="1108"/>
                  </a:lnTo>
                  <a:lnTo>
                    <a:pt x="603" y="1114"/>
                  </a:lnTo>
                  <a:lnTo>
                    <a:pt x="605" y="1119"/>
                  </a:lnTo>
                  <a:lnTo>
                    <a:pt x="606" y="1125"/>
                  </a:lnTo>
                  <a:lnTo>
                    <a:pt x="608" y="1130"/>
                  </a:lnTo>
                  <a:lnTo>
                    <a:pt x="609" y="1135"/>
                  </a:lnTo>
                  <a:lnTo>
                    <a:pt x="611" y="1140"/>
                  </a:lnTo>
                  <a:lnTo>
                    <a:pt x="613" y="1144"/>
                  </a:lnTo>
                  <a:lnTo>
                    <a:pt x="614" y="1149"/>
                  </a:lnTo>
                  <a:lnTo>
                    <a:pt x="616" y="1153"/>
                  </a:lnTo>
                  <a:lnTo>
                    <a:pt x="618" y="1158"/>
                  </a:lnTo>
                  <a:lnTo>
                    <a:pt x="619" y="1162"/>
                  </a:lnTo>
                  <a:lnTo>
                    <a:pt x="621" y="1166"/>
                  </a:lnTo>
                  <a:lnTo>
                    <a:pt x="623" y="1169"/>
                  </a:lnTo>
                  <a:lnTo>
                    <a:pt x="624" y="1173"/>
                  </a:lnTo>
                  <a:lnTo>
                    <a:pt x="626" y="1177"/>
                  </a:lnTo>
                  <a:lnTo>
                    <a:pt x="628" y="1180"/>
                  </a:lnTo>
                  <a:lnTo>
                    <a:pt x="629" y="1183"/>
                  </a:lnTo>
                  <a:lnTo>
                    <a:pt x="631" y="1186"/>
                  </a:lnTo>
                  <a:lnTo>
                    <a:pt x="632" y="1189"/>
                  </a:lnTo>
                  <a:lnTo>
                    <a:pt x="634" y="1192"/>
                  </a:lnTo>
                  <a:lnTo>
                    <a:pt x="636" y="1195"/>
                  </a:lnTo>
                  <a:lnTo>
                    <a:pt x="637" y="1197"/>
                  </a:lnTo>
                  <a:lnTo>
                    <a:pt x="639" y="1200"/>
                  </a:lnTo>
                  <a:lnTo>
                    <a:pt x="641" y="1202"/>
                  </a:lnTo>
                  <a:lnTo>
                    <a:pt x="642" y="1204"/>
                  </a:lnTo>
                  <a:lnTo>
                    <a:pt x="644" y="1206"/>
                  </a:lnTo>
                  <a:lnTo>
                    <a:pt x="646" y="1207"/>
                  </a:lnTo>
                  <a:lnTo>
                    <a:pt x="647" y="1209"/>
                  </a:lnTo>
                  <a:lnTo>
                    <a:pt x="649" y="1210"/>
                  </a:lnTo>
                  <a:lnTo>
                    <a:pt x="650" y="1211"/>
                  </a:lnTo>
                  <a:lnTo>
                    <a:pt x="652" y="1212"/>
                  </a:lnTo>
                  <a:lnTo>
                    <a:pt x="654" y="1213"/>
                  </a:lnTo>
                  <a:lnTo>
                    <a:pt x="656" y="1214"/>
                  </a:lnTo>
                  <a:lnTo>
                    <a:pt x="657" y="1215"/>
                  </a:lnTo>
                  <a:lnTo>
                    <a:pt x="659" y="1215"/>
                  </a:lnTo>
                  <a:lnTo>
                    <a:pt x="660" y="1216"/>
                  </a:lnTo>
                  <a:lnTo>
                    <a:pt x="662" y="1216"/>
                  </a:lnTo>
                  <a:lnTo>
                    <a:pt x="664" y="1216"/>
                  </a:lnTo>
                  <a:lnTo>
                    <a:pt x="665" y="1215"/>
                  </a:lnTo>
                  <a:lnTo>
                    <a:pt x="667" y="1215"/>
                  </a:lnTo>
                  <a:lnTo>
                    <a:pt x="669" y="1214"/>
                  </a:lnTo>
                  <a:lnTo>
                    <a:pt x="670" y="1214"/>
                  </a:lnTo>
                  <a:lnTo>
                    <a:pt x="672" y="1213"/>
                  </a:lnTo>
                  <a:lnTo>
                    <a:pt x="674" y="1212"/>
                  </a:lnTo>
                  <a:lnTo>
                    <a:pt x="675" y="1211"/>
                  </a:lnTo>
                  <a:lnTo>
                    <a:pt x="677" y="1209"/>
                  </a:lnTo>
                  <a:lnTo>
                    <a:pt x="678" y="1208"/>
                  </a:lnTo>
                  <a:lnTo>
                    <a:pt x="680" y="1206"/>
                  </a:lnTo>
                  <a:lnTo>
                    <a:pt x="682" y="1204"/>
                  </a:lnTo>
                  <a:lnTo>
                    <a:pt x="683" y="1202"/>
                  </a:lnTo>
                  <a:lnTo>
                    <a:pt x="685" y="1200"/>
                  </a:lnTo>
                  <a:lnTo>
                    <a:pt x="687" y="1198"/>
                  </a:lnTo>
                  <a:lnTo>
                    <a:pt x="688" y="1196"/>
                  </a:lnTo>
                  <a:lnTo>
                    <a:pt x="690" y="1193"/>
                  </a:lnTo>
                  <a:lnTo>
                    <a:pt x="692" y="1190"/>
                  </a:lnTo>
                  <a:lnTo>
                    <a:pt x="693" y="1187"/>
                  </a:lnTo>
                  <a:lnTo>
                    <a:pt x="695" y="1184"/>
                  </a:lnTo>
                  <a:lnTo>
                    <a:pt x="697" y="1181"/>
                  </a:lnTo>
                  <a:lnTo>
                    <a:pt x="698" y="1178"/>
                  </a:lnTo>
                  <a:lnTo>
                    <a:pt x="700" y="1174"/>
                  </a:lnTo>
                  <a:lnTo>
                    <a:pt x="701" y="1171"/>
                  </a:lnTo>
                  <a:lnTo>
                    <a:pt x="703" y="1167"/>
                  </a:lnTo>
                  <a:lnTo>
                    <a:pt x="705" y="1163"/>
                  </a:lnTo>
                  <a:lnTo>
                    <a:pt x="706" y="1159"/>
                  </a:lnTo>
                  <a:lnTo>
                    <a:pt x="708" y="1155"/>
                  </a:lnTo>
                  <a:lnTo>
                    <a:pt x="710" y="1150"/>
                  </a:lnTo>
                  <a:lnTo>
                    <a:pt x="711" y="1146"/>
                  </a:lnTo>
                  <a:lnTo>
                    <a:pt x="713" y="1141"/>
                  </a:lnTo>
                  <a:lnTo>
                    <a:pt x="715" y="1136"/>
                  </a:lnTo>
                  <a:lnTo>
                    <a:pt x="716" y="1131"/>
                  </a:lnTo>
                  <a:lnTo>
                    <a:pt x="718" y="1126"/>
                  </a:lnTo>
                  <a:lnTo>
                    <a:pt x="719" y="1121"/>
                  </a:lnTo>
                  <a:lnTo>
                    <a:pt x="721" y="1116"/>
                  </a:lnTo>
                  <a:lnTo>
                    <a:pt x="723" y="1110"/>
                  </a:lnTo>
                  <a:lnTo>
                    <a:pt x="724" y="1105"/>
                  </a:lnTo>
                  <a:lnTo>
                    <a:pt x="726" y="1099"/>
                  </a:lnTo>
                  <a:lnTo>
                    <a:pt x="728" y="1093"/>
                  </a:lnTo>
                  <a:lnTo>
                    <a:pt x="729" y="1087"/>
                  </a:lnTo>
                  <a:lnTo>
                    <a:pt x="731" y="1081"/>
                  </a:lnTo>
                  <a:lnTo>
                    <a:pt x="733" y="1075"/>
                  </a:lnTo>
                  <a:lnTo>
                    <a:pt x="734" y="1068"/>
                  </a:lnTo>
                  <a:lnTo>
                    <a:pt x="736" y="1062"/>
                  </a:lnTo>
                  <a:lnTo>
                    <a:pt x="738" y="1055"/>
                  </a:lnTo>
                  <a:lnTo>
                    <a:pt x="739" y="1048"/>
                  </a:lnTo>
                  <a:lnTo>
                    <a:pt x="741" y="1042"/>
                  </a:lnTo>
                  <a:lnTo>
                    <a:pt x="742" y="1035"/>
                  </a:lnTo>
                  <a:lnTo>
                    <a:pt x="744" y="1028"/>
                  </a:lnTo>
                  <a:lnTo>
                    <a:pt x="746" y="1020"/>
                  </a:lnTo>
                  <a:lnTo>
                    <a:pt x="747" y="1013"/>
                  </a:lnTo>
                  <a:lnTo>
                    <a:pt x="749" y="1006"/>
                  </a:lnTo>
                  <a:lnTo>
                    <a:pt x="751" y="998"/>
                  </a:lnTo>
                  <a:lnTo>
                    <a:pt x="752" y="991"/>
                  </a:lnTo>
                  <a:lnTo>
                    <a:pt x="754" y="983"/>
                  </a:lnTo>
                  <a:lnTo>
                    <a:pt x="756" y="975"/>
                  </a:lnTo>
                  <a:lnTo>
                    <a:pt x="757" y="967"/>
                  </a:lnTo>
                  <a:lnTo>
                    <a:pt x="759" y="959"/>
                  </a:lnTo>
                  <a:lnTo>
                    <a:pt x="760" y="951"/>
                  </a:lnTo>
                  <a:lnTo>
                    <a:pt x="762" y="943"/>
                  </a:lnTo>
                  <a:lnTo>
                    <a:pt x="764" y="935"/>
                  </a:lnTo>
                  <a:lnTo>
                    <a:pt x="766" y="926"/>
                  </a:lnTo>
                  <a:lnTo>
                    <a:pt x="767" y="918"/>
                  </a:lnTo>
                  <a:lnTo>
                    <a:pt x="769" y="909"/>
                  </a:lnTo>
                  <a:lnTo>
                    <a:pt x="770" y="901"/>
                  </a:lnTo>
                  <a:lnTo>
                    <a:pt x="772" y="892"/>
                  </a:lnTo>
                  <a:lnTo>
                    <a:pt x="774" y="883"/>
                  </a:lnTo>
                  <a:lnTo>
                    <a:pt x="775" y="874"/>
                  </a:lnTo>
                  <a:lnTo>
                    <a:pt x="777" y="865"/>
                  </a:lnTo>
                  <a:lnTo>
                    <a:pt x="779" y="857"/>
                  </a:lnTo>
                  <a:lnTo>
                    <a:pt x="780" y="848"/>
                  </a:lnTo>
                  <a:lnTo>
                    <a:pt x="782" y="838"/>
                  </a:lnTo>
                  <a:lnTo>
                    <a:pt x="784" y="829"/>
                  </a:lnTo>
                  <a:lnTo>
                    <a:pt x="785" y="820"/>
                  </a:lnTo>
                  <a:lnTo>
                    <a:pt x="787" y="811"/>
                  </a:lnTo>
                  <a:lnTo>
                    <a:pt x="788" y="801"/>
                  </a:lnTo>
                  <a:lnTo>
                    <a:pt x="790" y="792"/>
                  </a:lnTo>
                  <a:lnTo>
                    <a:pt x="792" y="783"/>
                  </a:lnTo>
                  <a:lnTo>
                    <a:pt x="793" y="773"/>
                  </a:lnTo>
                  <a:lnTo>
                    <a:pt x="795" y="764"/>
                  </a:lnTo>
                  <a:lnTo>
                    <a:pt x="797" y="754"/>
                  </a:lnTo>
                  <a:lnTo>
                    <a:pt x="798" y="745"/>
                  </a:lnTo>
                  <a:lnTo>
                    <a:pt x="800" y="735"/>
                  </a:lnTo>
                  <a:lnTo>
                    <a:pt x="802" y="725"/>
                  </a:lnTo>
                  <a:lnTo>
                    <a:pt x="803" y="716"/>
                  </a:lnTo>
                  <a:lnTo>
                    <a:pt x="805" y="706"/>
                  </a:lnTo>
                  <a:lnTo>
                    <a:pt x="807" y="696"/>
                  </a:lnTo>
                  <a:lnTo>
                    <a:pt x="808" y="686"/>
                  </a:lnTo>
                  <a:lnTo>
                    <a:pt x="810" y="677"/>
                  </a:lnTo>
                  <a:lnTo>
                    <a:pt x="811" y="667"/>
                  </a:lnTo>
                  <a:lnTo>
                    <a:pt x="813" y="657"/>
                  </a:lnTo>
                  <a:lnTo>
                    <a:pt x="815" y="647"/>
                  </a:lnTo>
                  <a:lnTo>
                    <a:pt x="816" y="637"/>
                  </a:lnTo>
                  <a:lnTo>
                    <a:pt x="818" y="627"/>
                  </a:lnTo>
                  <a:lnTo>
                    <a:pt x="820" y="618"/>
                  </a:lnTo>
                  <a:lnTo>
                    <a:pt x="821" y="608"/>
                  </a:lnTo>
                  <a:lnTo>
                    <a:pt x="823" y="598"/>
                  </a:lnTo>
                  <a:lnTo>
                    <a:pt x="825" y="588"/>
                  </a:lnTo>
                  <a:lnTo>
                    <a:pt x="826" y="578"/>
                  </a:lnTo>
                  <a:lnTo>
                    <a:pt x="828" y="568"/>
                  </a:lnTo>
                  <a:lnTo>
                    <a:pt x="829" y="559"/>
                  </a:lnTo>
                  <a:lnTo>
                    <a:pt x="831" y="549"/>
                  </a:lnTo>
                  <a:lnTo>
                    <a:pt x="833" y="539"/>
                  </a:lnTo>
                  <a:lnTo>
                    <a:pt x="834" y="529"/>
                  </a:lnTo>
                  <a:lnTo>
                    <a:pt x="836" y="519"/>
                  </a:lnTo>
                  <a:lnTo>
                    <a:pt x="838" y="509"/>
                  </a:lnTo>
                  <a:lnTo>
                    <a:pt x="839" y="500"/>
                  </a:lnTo>
                  <a:lnTo>
                    <a:pt x="841" y="490"/>
                  </a:lnTo>
                  <a:lnTo>
                    <a:pt x="843" y="481"/>
                  </a:lnTo>
                  <a:lnTo>
                    <a:pt x="844" y="471"/>
                  </a:lnTo>
                  <a:lnTo>
                    <a:pt x="846" y="461"/>
                  </a:lnTo>
                  <a:lnTo>
                    <a:pt x="848" y="452"/>
                  </a:lnTo>
                  <a:lnTo>
                    <a:pt x="849" y="442"/>
                  </a:lnTo>
                  <a:lnTo>
                    <a:pt x="851" y="433"/>
                  </a:lnTo>
                  <a:lnTo>
                    <a:pt x="852" y="423"/>
                  </a:lnTo>
                  <a:lnTo>
                    <a:pt x="854" y="414"/>
                  </a:lnTo>
                  <a:lnTo>
                    <a:pt x="856" y="405"/>
                  </a:lnTo>
                  <a:lnTo>
                    <a:pt x="857" y="395"/>
                  </a:lnTo>
                  <a:lnTo>
                    <a:pt x="859" y="386"/>
                  </a:lnTo>
                  <a:lnTo>
                    <a:pt x="861" y="377"/>
                  </a:lnTo>
                  <a:lnTo>
                    <a:pt x="862" y="368"/>
                  </a:lnTo>
                  <a:lnTo>
                    <a:pt x="864" y="359"/>
                  </a:lnTo>
                  <a:lnTo>
                    <a:pt x="866" y="350"/>
                  </a:lnTo>
                  <a:lnTo>
                    <a:pt x="867" y="341"/>
                  </a:lnTo>
                  <a:lnTo>
                    <a:pt x="869" y="332"/>
                  </a:lnTo>
                  <a:lnTo>
                    <a:pt x="870" y="323"/>
                  </a:lnTo>
                  <a:lnTo>
                    <a:pt x="872" y="315"/>
                  </a:lnTo>
                  <a:lnTo>
                    <a:pt x="874" y="306"/>
                  </a:lnTo>
                  <a:lnTo>
                    <a:pt x="876" y="298"/>
                  </a:lnTo>
                  <a:lnTo>
                    <a:pt x="877" y="289"/>
                  </a:lnTo>
                  <a:lnTo>
                    <a:pt x="879" y="281"/>
                  </a:lnTo>
                  <a:lnTo>
                    <a:pt x="880" y="273"/>
                  </a:lnTo>
                  <a:lnTo>
                    <a:pt x="882" y="264"/>
                  </a:lnTo>
                  <a:lnTo>
                    <a:pt x="884" y="256"/>
                  </a:lnTo>
                  <a:lnTo>
                    <a:pt x="885" y="248"/>
                  </a:lnTo>
                  <a:lnTo>
                    <a:pt x="887" y="240"/>
                  </a:lnTo>
                  <a:lnTo>
                    <a:pt x="889" y="233"/>
                  </a:lnTo>
                  <a:lnTo>
                    <a:pt x="890" y="225"/>
                  </a:lnTo>
                  <a:lnTo>
                    <a:pt x="892" y="217"/>
                  </a:lnTo>
                  <a:lnTo>
                    <a:pt x="894" y="210"/>
                  </a:lnTo>
                  <a:lnTo>
                    <a:pt x="895" y="202"/>
                  </a:lnTo>
                  <a:lnTo>
                    <a:pt x="897" y="195"/>
                  </a:lnTo>
                  <a:lnTo>
                    <a:pt x="898" y="188"/>
                  </a:lnTo>
                  <a:lnTo>
                    <a:pt x="900" y="181"/>
                  </a:lnTo>
                  <a:lnTo>
                    <a:pt x="902" y="174"/>
                  </a:lnTo>
                  <a:lnTo>
                    <a:pt x="903" y="167"/>
                  </a:lnTo>
                  <a:lnTo>
                    <a:pt x="905" y="160"/>
                  </a:lnTo>
                  <a:lnTo>
                    <a:pt x="907" y="154"/>
                  </a:lnTo>
                  <a:lnTo>
                    <a:pt x="908" y="147"/>
                  </a:lnTo>
                  <a:lnTo>
                    <a:pt x="910" y="141"/>
                  </a:lnTo>
                  <a:lnTo>
                    <a:pt x="911" y="135"/>
                  </a:lnTo>
                  <a:lnTo>
                    <a:pt x="913" y="128"/>
                  </a:lnTo>
                  <a:lnTo>
                    <a:pt x="915" y="122"/>
                  </a:lnTo>
                  <a:lnTo>
                    <a:pt x="917" y="117"/>
                  </a:lnTo>
                  <a:lnTo>
                    <a:pt x="918" y="111"/>
                  </a:lnTo>
                  <a:lnTo>
                    <a:pt x="920" y="105"/>
                  </a:lnTo>
                  <a:lnTo>
                    <a:pt x="921" y="100"/>
                  </a:lnTo>
                  <a:lnTo>
                    <a:pt x="923" y="94"/>
                  </a:lnTo>
                  <a:lnTo>
                    <a:pt x="925" y="89"/>
                  </a:lnTo>
                  <a:lnTo>
                    <a:pt x="926" y="84"/>
                  </a:lnTo>
                  <a:lnTo>
                    <a:pt x="928" y="79"/>
                  </a:lnTo>
                  <a:lnTo>
                    <a:pt x="930" y="74"/>
                  </a:lnTo>
                  <a:lnTo>
                    <a:pt x="931" y="70"/>
                  </a:lnTo>
                  <a:lnTo>
                    <a:pt x="933" y="65"/>
                  </a:lnTo>
                  <a:lnTo>
                    <a:pt x="935" y="61"/>
                  </a:lnTo>
                  <a:lnTo>
                    <a:pt x="936" y="57"/>
                  </a:lnTo>
                  <a:lnTo>
                    <a:pt x="938" y="52"/>
                  </a:lnTo>
                  <a:lnTo>
                    <a:pt x="939" y="48"/>
                  </a:lnTo>
                  <a:lnTo>
                    <a:pt x="941" y="45"/>
                  </a:lnTo>
                  <a:lnTo>
                    <a:pt x="943" y="41"/>
                  </a:lnTo>
                  <a:lnTo>
                    <a:pt x="944" y="38"/>
                  </a:lnTo>
                  <a:lnTo>
                    <a:pt x="946" y="34"/>
                  </a:lnTo>
                  <a:lnTo>
                    <a:pt x="948" y="31"/>
                  </a:lnTo>
                  <a:lnTo>
                    <a:pt x="949" y="28"/>
                  </a:lnTo>
                  <a:lnTo>
                    <a:pt x="951" y="25"/>
                  </a:lnTo>
                  <a:lnTo>
                    <a:pt x="953" y="22"/>
                  </a:lnTo>
                  <a:lnTo>
                    <a:pt x="954" y="20"/>
                  </a:lnTo>
                  <a:lnTo>
                    <a:pt x="956" y="17"/>
                  </a:lnTo>
                  <a:lnTo>
                    <a:pt x="958" y="15"/>
                  </a:lnTo>
                  <a:lnTo>
                    <a:pt x="959" y="13"/>
                  </a:lnTo>
                  <a:lnTo>
                    <a:pt x="961" y="11"/>
                  </a:lnTo>
                  <a:lnTo>
                    <a:pt x="962" y="9"/>
                  </a:lnTo>
                  <a:lnTo>
                    <a:pt x="964" y="7"/>
                  </a:lnTo>
                  <a:lnTo>
                    <a:pt x="966" y="6"/>
                  </a:lnTo>
                  <a:lnTo>
                    <a:pt x="967" y="5"/>
                  </a:lnTo>
                  <a:lnTo>
                    <a:pt x="969" y="4"/>
                  </a:lnTo>
                  <a:lnTo>
                    <a:pt x="971" y="3"/>
                  </a:lnTo>
                  <a:lnTo>
                    <a:pt x="972" y="2"/>
                  </a:lnTo>
                  <a:lnTo>
                    <a:pt x="974" y="1"/>
                  </a:lnTo>
                  <a:lnTo>
                    <a:pt x="976" y="0"/>
                  </a:lnTo>
                  <a:lnTo>
                    <a:pt x="977" y="0"/>
                  </a:lnTo>
                  <a:lnTo>
                    <a:pt x="979" y="0"/>
                  </a:lnTo>
                  <a:lnTo>
                    <a:pt x="980" y="0"/>
                  </a:lnTo>
                  <a:lnTo>
                    <a:pt x="982" y="0"/>
                  </a:lnTo>
                  <a:lnTo>
                    <a:pt x="984" y="0"/>
                  </a:lnTo>
                  <a:lnTo>
                    <a:pt x="985" y="1"/>
                  </a:lnTo>
                  <a:lnTo>
                    <a:pt x="987" y="1"/>
                  </a:lnTo>
                  <a:lnTo>
                    <a:pt x="989" y="2"/>
                  </a:lnTo>
                  <a:lnTo>
                    <a:pt x="990" y="3"/>
                  </a:lnTo>
                  <a:lnTo>
                    <a:pt x="992" y="4"/>
                  </a:lnTo>
                  <a:lnTo>
                    <a:pt x="994" y="5"/>
                  </a:lnTo>
                  <a:lnTo>
                    <a:pt x="995" y="6"/>
                  </a:lnTo>
                  <a:lnTo>
                    <a:pt x="997" y="8"/>
                  </a:lnTo>
                  <a:lnTo>
                    <a:pt x="999" y="10"/>
                  </a:lnTo>
                  <a:lnTo>
                    <a:pt x="1000" y="12"/>
                  </a:lnTo>
                  <a:lnTo>
                    <a:pt x="1002" y="14"/>
                  </a:lnTo>
                  <a:lnTo>
                    <a:pt x="1003" y="16"/>
                  </a:lnTo>
                  <a:lnTo>
                    <a:pt x="1005" y="18"/>
                  </a:lnTo>
                  <a:lnTo>
                    <a:pt x="1007" y="21"/>
                  </a:lnTo>
                  <a:lnTo>
                    <a:pt x="1008" y="23"/>
                  </a:lnTo>
                  <a:lnTo>
                    <a:pt x="1010" y="26"/>
                  </a:lnTo>
                  <a:lnTo>
                    <a:pt x="1012" y="29"/>
                  </a:lnTo>
                  <a:lnTo>
                    <a:pt x="1013" y="32"/>
                  </a:lnTo>
                  <a:lnTo>
                    <a:pt x="1015" y="35"/>
                  </a:lnTo>
                  <a:lnTo>
                    <a:pt x="1017" y="39"/>
                  </a:lnTo>
                  <a:lnTo>
                    <a:pt x="1018" y="42"/>
                  </a:lnTo>
                  <a:lnTo>
                    <a:pt x="1020" y="46"/>
                  </a:lnTo>
                  <a:lnTo>
                    <a:pt x="1021" y="50"/>
                  </a:lnTo>
                  <a:lnTo>
                    <a:pt x="1023" y="54"/>
                  </a:lnTo>
                  <a:lnTo>
                    <a:pt x="1025" y="58"/>
                  </a:lnTo>
                  <a:lnTo>
                    <a:pt x="1026" y="62"/>
                  </a:lnTo>
                  <a:lnTo>
                    <a:pt x="1028" y="67"/>
                  </a:lnTo>
                  <a:lnTo>
                    <a:pt x="1030" y="71"/>
                  </a:lnTo>
                  <a:lnTo>
                    <a:pt x="1031" y="76"/>
                  </a:lnTo>
                  <a:lnTo>
                    <a:pt x="1033" y="81"/>
                  </a:lnTo>
                  <a:lnTo>
                    <a:pt x="1035" y="86"/>
                  </a:lnTo>
                  <a:lnTo>
                    <a:pt x="1036" y="91"/>
                  </a:lnTo>
                  <a:lnTo>
                    <a:pt x="1038" y="96"/>
                  </a:lnTo>
                  <a:lnTo>
                    <a:pt x="1040" y="101"/>
                  </a:lnTo>
                  <a:lnTo>
                    <a:pt x="1041" y="107"/>
                  </a:lnTo>
                  <a:lnTo>
                    <a:pt x="1043" y="113"/>
                  </a:lnTo>
                  <a:lnTo>
                    <a:pt x="1045" y="118"/>
                  </a:lnTo>
                  <a:lnTo>
                    <a:pt x="1046" y="124"/>
                  </a:lnTo>
                  <a:lnTo>
                    <a:pt x="1048" y="130"/>
                  </a:lnTo>
                  <a:lnTo>
                    <a:pt x="1049" y="137"/>
                  </a:lnTo>
                  <a:lnTo>
                    <a:pt x="1051" y="143"/>
                  </a:lnTo>
                  <a:lnTo>
                    <a:pt x="1053" y="149"/>
                  </a:lnTo>
                  <a:lnTo>
                    <a:pt x="1054" y="156"/>
                  </a:lnTo>
                  <a:lnTo>
                    <a:pt x="1056" y="162"/>
                  </a:lnTo>
                  <a:lnTo>
                    <a:pt x="1058" y="169"/>
                  </a:lnTo>
                  <a:lnTo>
                    <a:pt x="1059" y="176"/>
                  </a:lnTo>
                  <a:lnTo>
                    <a:pt x="1061" y="183"/>
                  </a:lnTo>
                  <a:lnTo>
                    <a:pt x="1063" y="190"/>
                  </a:lnTo>
                  <a:lnTo>
                    <a:pt x="1064" y="197"/>
                  </a:lnTo>
                  <a:lnTo>
                    <a:pt x="1066" y="205"/>
                  </a:lnTo>
                  <a:lnTo>
                    <a:pt x="1067" y="212"/>
                  </a:lnTo>
                  <a:lnTo>
                    <a:pt x="1069" y="220"/>
                  </a:lnTo>
                  <a:lnTo>
                    <a:pt x="1071" y="227"/>
                  </a:lnTo>
                  <a:lnTo>
                    <a:pt x="1072" y="234"/>
                  </a:lnTo>
                  <a:lnTo>
                    <a:pt x="1074" y="241"/>
                  </a:lnTo>
                  <a:lnTo>
                    <a:pt x="1076" y="248"/>
                  </a:lnTo>
                  <a:lnTo>
                    <a:pt x="1077" y="255"/>
                  </a:lnTo>
                  <a:lnTo>
                    <a:pt x="1079" y="261"/>
                  </a:lnTo>
                  <a:lnTo>
                    <a:pt x="1081" y="268"/>
                  </a:lnTo>
                  <a:lnTo>
                    <a:pt x="1082" y="274"/>
                  </a:lnTo>
                  <a:lnTo>
                    <a:pt x="1084" y="280"/>
                  </a:lnTo>
                  <a:lnTo>
                    <a:pt x="1086" y="287"/>
                  </a:lnTo>
                  <a:lnTo>
                    <a:pt x="1087" y="293"/>
                  </a:lnTo>
                  <a:lnTo>
                    <a:pt x="1089" y="298"/>
                  </a:lnTo>
                  <a:lnTo>
                    <a:pt x="1090" y="304"/>
                  </a:lnTo>
                  <a:lnTo>
                    <a:pt x="1092" y="310"/>
                  </a:lnTo>
                  <a:lnTo>
                    <a:pt x="1094" y="316"/>
                  </a:lnTo>
                  <a:lnTo>
                    <a:pt x="1095" y="321"/>
                  </a:lnTo>
                  <a:lnTo>
                    <a:pt x="1097" y="326"/>
                  </a:lnTo>
                  <a:lnTo>
                    <a:pt x="1099" y="332"/>
                  </a:lnTo>
                  <a:lnTo>
                    <a:pt x="1100" y="337"/>
                  </a:lnTo>
                  <a:lnTo>
                    <a:pt x="1102" y="342"/>
                  </a:lnTo>
                  <a:lnTo>
                    <a:pt x="1104" y="347"/>
                  </a:lnTo>
                  <a:lnTo>
                    <a:pt x="1105" y="352"/>
                  </a:lnTo>
                  <a:lnTo>
                    <a:pt x="1107" y="357"/>
                  </a:lnTo>
                  <a:lnTo>
                    <a:pt x="1108" y="361"/>
                  </a:lnTo>
                  <a:lnTo>
                    <a:pt x="1110" y="366"/>
                  </a:lnTo>
                  <a:lnTo>
                    <a:pt x="1112" y="370"/>
                  </a:lnTo>
                  <a:lnTo>
                    <a:pt x="1113" y="375"/>
                  </a:lnTo>
                  <a:lnTo>
                    <a:pt x="1115" y="379"/>
                  </a:lnTo>
                  <a:lnTo>
                    <a:pt x="1117" y="384"/>
                  </a:lnTo>
                  <a:lnTo>
                    <a:pt x="1118" y="388"/>
                  </a:lnTo>
                  <a:lnTo>
                    <a:pt x="1120" y="392"/>
                  </a:lnTo>
                  <a:lnTo>
                    <a:pt x="1122" y="396"/>
                  </a:lnTo>
                  <a:lnTo>
                    <a:pt x="1123" y="400"/>
                  </a:lnTo>
                  <a:lnTo>
                    <a:pt x="1125" y="404"/>
                  </a:lnTo>
                  <a:lnTo>
                    <a:pt x="1127" y="408"/>
                  </a:lnTo>
                  <a:lnTo>
                    <a:pt x="1128" y="411"/>
                  </a:lnTo>
                  <a:lnTo>
                    <a:pt x="1130" y="415"/>
                  </a:lnTo>
                  <a:lnTo>
                    <a:pt x="1131" y="419"/>
                  </a:lnTo>
                  <a:lnTo>
                    <a:pt x="1133" y="422"/>
                  </a:lnTo>
                  <a:lnTo>
                    <a:pt x="1135" y="426"/>
                  </a:lnTo>
                  <a:lnTo>
                    <a:pt x="1136" y="429"/>
                  </a:lnTo>
                  <a:lnTo>
                    <a:pt x="1138" y="432"/>
                  </a:lnTo>
                  <a:lnTo>
                    <a:pt x="1140" y="436"/>
                  </a:lnTo>
                  <a:lnTo>
                    <a:pt x="1141" y="439"/>
                  </a:lnTo>
                  <a:lnTo>
                    <a:pt x="1143" y="442"/>
                  </a:lnTo>
                  <a:lnTo>
                    <a:pt x="1145" y="445"/>
                  </a:lnTo>
                  <a:lnTo>
                    <a:pt x="1146" y="448"/>
                  </a:lnTo>
                  <a:lnTo>
                    <a:pt x="1148" y="451"/>
                  </a:lnTo>
                  <a:lnTo>
                    <a:pt x="1149" y="454"/>
                  </a:lnTo>
                  <a:lnTo>
                    <a:pt x="1151" y="457"/>
                  </a:lnTo>
                  <a:lnTo>
                    <a:pt x="1153" y="460"/>
                  </a:lnTo>
                  <a:lnTo>
                    <a:pt x="1155" y="463"/>
                  </a:lnTo>
                  <a:lnTo>
                    <a:pt x="1156" y="465"/>
                  </a:lnTo>
                  <a:lnTo>
                    <a:pt x="1158" y="468"/>
                  </a:lnTo>
                  <a:lnTo>
                    <a:pt x="1159" y="471"/>
                  </a:lnTo>
                  <a:lnTo>
                    <a:pt x="1161" y="473"/>
                  </a:lnTo>
                  <a:lnTo>
                    <a:pt x="1163" y="476"/>
                  </a:lnTo>
                  <a:lnTo>
                    <a:pt x="1164" y="478"/>
                  </a:lnTo>
                  <a:lnTo>
                    <a:pt x="1166" y="481"/>
                  </a:lnTo>
                  <a:lnTo>
                    <a:pt x="1168" y="483"/>
                  </a:lnTo>
                  <a:lnTo>
                    <a:pt x="1169" y="485"/>
                  </a:lnTo>
                  <a:lnTo>
                    <a:pt x="1171" y="488"/>
                  </a:lnTo>
                  <a:lnTo>
                    <a:pt x="1173" y="490"/>
                  </a:lnTo>
                  <a:lnTo>
                    <a:pt x="1174" y="492"/>
                  </a:lnTo>
                  <a:lnTo>
                    <a:pt x="1176" y="494"/>
                  </a:lnTo>
                  <a:lnTo>
                    <a:pt x="1177" y="496"/>
                  </a:lnTo>
                  <a:lnTo>
                    <a:pt x="1179" y="498"/>
                  </a:lnTo>
                  <a:lnTo>
                    <a:pt x="1181" y="501"/>
                  </a:lnTo>
                  <a:lnTo>
                    <a:pt x="1182" y="503"/>
                  </a:lnTo>
                  <a:lnTo>
                    <a:pt x="1184" y="505"/>
                  </a:lnTo>
                  <a:lnTo>
                    <a:pt x="1186" y="507"/>
                  </a:lnTo>
                  <a:lnTo>
                    <a:pt x="1187" y="508"/>
                  </a:lnTo>
                  <a:lnTo>
                    <a:pt x="1189" y="510"/>
                  </a:lnTo>
                  <a:lnTo>
                    <a:pt x="1190" y="512"/>
                  </a:lnTo>
                  <a:lnTo>
                    <a:pt x="1192" y="514"/>
                  </a:lnTo>
                  <a:lnTo>
                    <a:pt x="1194" y="516"/>
                  </a:lnTo>
                  <a:lnTo>
                    <a:pt x="1196" y="517"/>
                  </a:lnTo>
                  <a:lnTo>
                    <a:pt x="1197" y="519"/>
                  </a:lnTo>
                  <a:lnTo>
                    <a:pt x="1199" y="521"/>
                  </a:lnTo>
                  <a:lnTo>
                    <a:pt x="1200" y="522"/>
                  </a:lnTo>
                  <a:lnTo>
                    <a:pt x="1202" y="524"/>
                  </a:lnTo>
                  <a:lnTo>
                    <a:pt x="1204" y="526"/>
                  </a:lnTo>
                  <a:lnTo>
                    <a:pt x="1205" y="527"/>
                  </a:lnTo>
                  <a:lnTo>
                    <a:pt x="1207" y="529"/>
                  </a:lnTo>
                  <a:lnTo>
                    <a:pt x="1209" y="530"/>
                  </a:lnTo>
                  <a:lnTo>
                    <a:pt x="1210" y="531"/>
                  </a:lnTo>
                  <a:lnTo>
                    <a:pt x="1212" y="533"/>
                  </a:lnTo>
                  <a:lnTo>
                    <a:pt x="1214" y="534"/>
                  </a:lnTo>
                  <a:lnTo>
                    <a:pt x="1215" y="536"/>
                  </a:lnTo>
                  <a:lnTo>
                    <a:pt x="1217" y="537"/>
                  </a:lnTo>
                  <a:lnTo>
                    <a:pt x="1218" y="538"/>
                  </a:lnTo>
                  <a:lnTo>
                    <a:pt x="1220" y="540"/>
                  </a:lnTo>
                  <a:lnTo>
                    <a:pt x="1222" y="541"/>
                  </a:lnTo>
                  <a:lnTo>
                    <a:pt x="1223" y="542"/>
                  </a:lnTo>
                  <a:lnTo>
                    <a:pt x="1225" y="543"/>
                  </a:lnTo>
                  <a:lnTo>
                    <a:pt x="1227" y="545"/>
                  </a:lnTo>
                  <a:lnTo>
                    <a:pt x="1228" y="546"/>
                  </a:lnTo>
                  <a:lnTo>
                    <a:pt x="1230" y="547"/>
                  </a:lnTo>
                  <a:lnTo>
                    <a:pt x="1232" y="548"/>
                  </a:lnTo>
                  <a:lnTo>
                    <a:pt x="1233" y="549"/>
                  </a:lnTo>
                  <a:lnTo>
                    <a:pt x="1235" y="550"/>
                  </a:lnTo>
                  <a:lnTo>
                    <a:pt x="1237" y="551"/>
                  </a:lnTo>
                  <a:lnTo>
                    <a:pt x="1238" y="552"/>
                  </a:lnTo>
                  <a:lnTo>
                    <a:pt x="1240" y="553"/>
                  </a:lnTo>
                  <a:lnTo>
                    <a:pt x="1241" y="554"/>
                  </a:lnTo>
                  <a:lnTo>
                    <a:pt x="1243" y="555"/>
                  </a:lnTo>
                  <a:lnTo>
                    <a:pt x="1245" y="556"/>
                  </a:lnTo>
                  <a:lnTo>
                    <a:pt x="1246" y="558"/>
                  </a:lnTo>
                  <a:lnTo>
                    <a:pt x="1248" y="558"/>
                  </a:lnTo>
                  <a:lnTo>
                    <a:pt x="1250" y="559"/>
                  </a:lnTo>
                  <a:lnTo>
                    <a:pt x="1251" y="560"/>
                  </a:lnTo>
                  <a:lnTo>
                    <a:pt x="1253" y="561"/>
                  </a:lnTo>
                  <a:lnTo>
                    <a:pt x="1255" y="562"/>
                  </a:lnTo>
                  <a:lnTo>
                    <a:pt x="1256" y="563"/>
                  </a:lnTo>
                  <a:lnTo>
                    <a:pt x="1258" y="564"/>
                  </a:lnTo>
                  <a:lnTo>
                    <a:pt x="1259" y="565"/>
                  </a:lnTo>
                  <a:lnTo>
                    <a:pt x="1261" y="565"/>
                  </a:lnTo>
                  <a:lnTo>
                    <a:pt x="1263" y="566"/>
                  </a:lnTo>
                  <a:lnTo>
                    <a:pt x="1264" y="567"/>
                  </a:lnTo>
                  <a:lnTo>
                    <a:pt x="1266" y="568"/>
                  </a:lnTo>
                  <a:lnTo>
                    <a:pt x="1268" y="568"/>
                  </a:lnTo>
                  <a:lnTo>
                    <a:pt x="1269" y="569"/>
                  </a:lnTo>
                  <a:lnTo>
                    <a:pt x="1271" y="570"/>
                  </a:lnTo>
                  <a:lnTo>
                    <a:pt x="1273" y="571"/>
                  </a:lnTo>
                  <a:lnTo>
                    <a:pt x="1274" y="571"/>
                  </a:lnTo>
                  <a:lnTo>
                    <a:pt x="1276" y="572"/>
                  </a:lnTo>
                  <a:lnTo>
                    <a:pt x="1278" y="573"/>
                  </a:lnTo>
                  <a:lnTo>
                    <a:pt x="1279" y="573"/>
                  </a:lnTo>
                  <a:lnTo>
                    <a:pt x="1281" y="574"/>
                  </a:lnTo>
                  <a:lnTo>
                    <a:pt x="1282" y="575"/>
                  </a:lnTo>
                  <a:lnTo>
                    <a:pt x="1284" y="575"/>
                  </a:lnTo>
                  <a:lnTo>
                    <a:pt x="1286" y="576"/>
                  </a:lnTo>
                  <a:lnTo>
                    <a:pt x="1287" y="576"/>
                  </a:lnTo>
                  <a:lnTo>
                    <a:pt x="1289" y="577"/>
                  </a:lnTo>
                  <a:lnTo>
                    <a:pt x="1291" y="578"/>
                  </a:lnTo>
                  <a:lnTo>
                    <a:pt x="1292" y="578"/>
                  </a:lnTo>
                  <a:lnTo>
                    <a:pt x="1294" y="579"/>
                  </a:lnTo>
                  <a:lnTo>
                    <a:pt x="1296" y="579"/>
                  </a:lnTo>
                  <a:lnTo>
                    <a:pt x="1297" y="580"/>
                  </a:lnTo>
                  <a:lnTo>
                    <a:pt x="1299" y="580"/>
                  </a:lnTo>
                  <a:lnTo>
                    <a:pt x="1300" y="581"/>
                  </a:lnTo>
                  <a:lnTo>
                    <a:pt x="1302" y="581"/>
                  </a:lnTo>
                  <a:lnTo>
                    <a:pt x="1304" y="582"/>
                  </a:lnTo>
                  <a:lnTo>
                    <a:pt x="1306" y="582"/>
                  </a:lnTo>
                  <a:lnTo>
                    <a:pt x="1307" y="583"/>
                  </a:lnTo>
                  <a:lnTo>
                    <a:pt x="1309" y="583"/>
                  </a:lnTo>
                  <a:lnTo>
                    <a:pt x="1310" y="584"/>
                  </a:lnTo>
                  <a:lnTo>
                    <a:pt x="1312" y="584"/>
                  </a:lnTo>
                  <a:lnTo>
                    <a:pt x="1314" y="585"/>
                  </a:lnTo>
                  <a:lnTo>
                    <a:pt x="1315" y="585"/>
                  </a:lnTo>
                  <a:lnTo>
                    <a:pt x="1317" y="585"/>
                  </a:lnTo>
                  <a:lnTo>
                    <a:pt x="1319" y="586"/>
                  </a:lnTo>
                  <a:lnTo>
                    <a:pt x="1320" y="586"/>
                  </a:lnTo>
                  <a:lnTo>
                    <a:pt x="1322" y="587"/>
                  </a:lnTo>
                  <a:lnTo>
                    <a:pt x="1324" y="587"/>
                  </a:lnTo>
                  <a:lnTo>
                    <a:pt x="1325" y="587"/>
                  </a:lnTo>
                  <a:lnTo>
                    <a:pt x="1327" y="588"/>
                  </a:lnTo>
                  <a:lnTo>
                    <a:pt x="1328" y="588"/>
                  </a:lnTo>
                  <a:lnTo>
                    <a:pt x="1330" y="589"/>
                  </a:lnTo>
                  <a:lnTo>
                    <a:pt x="1332" y="589"/>
                  </a:lnTo>
                  <a:lnTo>
                    <a:pt x="1333" y="589"/>
                  </a:lnTo>
                  <a:lnTo>
                    <a:pt x="1335" y="590"/>
                  </a:lnTo>
                  <a:lnTo>
                    <a:pt x="1337" y="590"/>
                  </a:lnTo>
                  <a:lnTo>
                    <a:pt x="1338" y="590"/>
                  </a:lnTo>
                  <a:lnTo>
                    <a:pt x="1340" y="591"/>
                  </a:lnTo>
                  <a:lnTo>
                    <a:pt x="1342" y="591"/>
                  </a:lnTo>
                  <a:lnTo>
                    <a:pt x="1343" y="591"/>
                  </a:lnTo>
                  <a:lnTo>
                    <a:pt x="1345" y="592"/>
                  </a:lnTo>
                  <a:lnTo>
                    <a:pt x="1347" y="592"/>
                  </a:lnTo>
                  <a:lnTo>
                    <a:pt x="1348" y="592"/>
                  </a:lnTo>
                  <a:lnTo>
                    <a:pt x="1350" y="592"/>
                  </a:lnTo>
                  <a:lnTo>
                    <a:pt x="1351" y="593"/>
                  </a:lnTo>
                  <a:lnTo>
                    <a:pt x="1353" y="593"/>
                  </a:lnTo>
                  <a:lnTo>
                    <a:pt x="1355" y="593"/>
                  </a:lnTo>
                  <a:lnTo>
                    <a:pt x="1356" y="593"/>
                  </a:lnTo>
                  <a:lnTo>
                    <a:pt x="1358" y="594"/>
                  </a:lnTo>
                  <a:lnTo>
                    <a:pt x="1360" y="594"/>
                  </a:lnTo>
                  <a:lnTo>
                    <a:pt x="1361" y="594"/>
                  </a:lnTo>
                  <a:lnTo>
                    <a:pt x="1363" y="595"/>
                  </a:lnTo>
                  <a:lnTo>
                    <a:pt x="1365" y="595"/>
                  </a:lnTo>
                  <a:lnTo>
                    <a:pt x="1366" y="595"/>
                  </a:lnTo>
                  <a:lnTo>
                    <a:pt x="1368" y="595"/>
                  </a:lnTo>
                  <a:lnTo>
                    <a:pt x="1369" y="595"/>
                  </a:lnTo>
                  <a:lnTo>
                    <a:pt x="1371" y="596"/>
                  </a:lnTo>
                  <a:lnTo>
                    <a:pt x="1373" y="596"/>
                  </a:lnTo>
                  <a:lnTo>
                    <a:pt x="1374" y="596"/>
                  </a:lnTo>
                  <a:lnTo>
                    <a:pt x="1376" y="597"/>
                  </a:lnTo>
                  <a:lnTo>
                    <a:pt x="1378" y="597"/>
                  </a:lnTo>
                  <a:lnTo>
                    <a:pt x="1379" y="597"/>
                  </a:lnTo>
                  <a:lnTo>
                    <a:pt x="1381" y="597"/>
                  </a:lnTo>
                  <a:lnTo>
                    <a:pt x="1383" y="597"/>
                  </a:lnTo>
                  <a:lnTo>
                    <a:pt x="1384" y="598"/>
                  </a:lnTo>
                  <a:lnTo>
                    <a:pt x="1386" y="598"/>
                  </a:lnTo>
                  <a:lnTo>
                    <a:pt x="1388" y="598"/>
                  </a:lnTo>
                  <a:lnTo>
                    <a:pt x="1389" y="598"/>
                  </a:lnTo>
                  <a:lnTo>
                    <a:pt x="1391" y="598"/>
                  </a:lnTo>
                  <a:lnTo>
                    <a:pt x="1392" y="598"/>
                  </a:lnTo>
                  <a:lnTo>
                    <a:pt x="1394" y="599"/>
                  </a:lnTo>
                  <a:lnTo>
                    <a:pt x="1396" y="599"/>
                  </a:lnTo>
                  <a:lnTo>
                    <a:pt x="1397" y="599"/>
                  </a:lnTo>
                  <a:lnTo>
                    <a:pt x="1399" y="599"/>
                  </a:lnTo>
                  <a:lnTo>
                    <a:pt x="1401" y="599"/>
                  </a:lnTo>
                  <a:lnTo>
                    <a:pt x="1402" y="599"/>
                  </a:lnTo>
                  <a:lnTo>
                    <a:pt x="1404" y="600"/>
                  </a:lnTo>
                  <a:lnTo>
                    <a:pt x="1406" y="600"/>
                  </a:lnTo>
                  <a:lnTo>
                    <a:pt x="1407" y="600"/>
                  </a:lnTo>
                  <a:lnTo>
                    <a:pt x="1409" y="600"/>
                  </a:lnTo>
                  <a:lnTo>
                    <a:pt x="1410" y="600"/>
                  </a:lnTo>
                  <a:lnTo>
                    <a:pt x="1412" y="600"/>
                  </a:lnTo>
                  <a:lnTo>
                    <a:pt x="1414" y="600"/>
                  </a:lnTo>
                  <a:lnTo>
                    <a:pt x="1416" y="601"/>
                  </a:lnTo>
                  <a:lnTo>
                    <a:pt x="1417" y="601"/>
                  </a:lnTo>
                  <a:lnTo>
                    <a:pt x="1419" y="601"/>
                  </a:lnTo>
                  <a:lnTo>
                    <a:pt x="1420" y="601"/>
                  </a:lnTo>
                  <a:lnTo>
                    <a:pt x="1422" y="601"/>
                  </a:lnTo>
                  <a:lnTo>
                    <a:pt x="1424" y="601"/>
                  </a:lnTo>
                  <a:lnTo>
                    <a:pt x="1425" y="601"/>
                  </a:lnTo>
                  <a:lnTo>
                    <a:pt x="1427" y="601"/>
                  </a:lnTo>
                  <a:lnTo>
                    <a:pt x="1429" y="602"/>
                  </a:lnTo>
                  <a:lnTo>
                    <a:pt x="1430" y="602"/>
                  </a:lnTo>
                  <a:lnTo>
                    <a:pt x="1432" y="602"/>
                  </a:lnTo>
                  <a:lnTo>
                    <a:pt x="1434" y="602"/>
                  </a:lnTo>
                  <a:lnTo>
                    <a:pt x="1435" y="602"/>
                  </a:lnTo>
                  <a:lnTo>
                    <a:pt x="1437" y="602"/>
                  </a:lnTo>
                  <a:lnTo>
                    <a:pt x="1438" y="602"/>
                  </a:lnTo>
                  <a:lnTo>
                    <a:pt x="1440" y="602"/>
                  </a:lnTo>
                  <a:lnTo>
                    <a:pt x="1442" y="602"/>
                  </a:lnTo>
                  <a:lnTo>
                    <a:pt x="1443" y="603"/>
                  </a:lnTo>
                  <a:lnTo>
                    <a:pt x="1445" y="603"/>
                  </a:lnTo>
                  <a:lnTo>
                    <a:pt x="1447" y="603"/>
                  </a:lnTo>
                  <a:lnTo>
                    <a:pt x="1448" y="603"/>
                  </a:lnTo>
                  <a:lnTo>
                    <a:pt x="1450" y="603"/>
                  </a:lnTo>
                  <a:lnTo>
                    <a:pt x="1452" y="603"/>
                  </a:lnTo>
                  <a:lnTo>
                    <a:pt x="1453" y="603"/>
                  </a:lnTo>
                  <a:lnTo>
                    <a:pt x="1455" y="603"/>
                  </a:lnTo>
                  <a:lnTo>
                    <a:pt x="1457" y="603"/>
                  </a:lnTo>
                  <a:lnTo>
                    <a:pt x="1458" y="603"/>
                  </a:lnTo>
                  <a:lnTo>
                    <a:pt x="1460" y="603"/>
                  </a:lnTo>
                  <a:lnTo>
                    <a:pt x="1461" y="603"/>
                  </a:lnTo>
                  <a:lnTo>
                    <a:pt x="1463" y="604"/>
                  </a:lnTo>
                  <a:lnTo>
                    <a:pt x="1465" y="604"/>
                  </a:lnTo>
                  <a:lnTo>
                    <a:pt x="1466" y="604"/>
                  </a:lnTo>
                  <a:lnTo>
                    <a:pt x="1468" y="604"/>
                  </a:lnTo>
                  <a:lnTo>
                    <a:pt x="1470" y="604"/>
                  </a:lnTo>
                  <a:lnTo>
                    <a:pt x="1471" y="604"/>
                  </a:lnTo>
                  <a:lnTo>
                    <a:pt x="1473" y="604"/>
                  </a:lnTo>
                  <a:lnTo>
                    <a:pt x="1475" y="604"/>
                  </a:lnTo>
                  <a:lnTo>
                    <a:pt x="1476" y="604"/>
                  </a:lnTo>
                  <a:lnTo>
                    <a:pt x="1478" y="604"/>
                  </a:lnTo>
                  <a:lnTo>
                    <a:pt x="1479" y="604"/>
                  </a:lnTo>
                  <a:lnTo>
                    <a:pt x="1481" y="604"/>
                  </a:lnTo>
                  <a:lnTo>
                    <a:pt x="1483" y="604"/>
                  </a:lnTo>
                  <a:lnTo>
                    <a:pt x="1484" y="604"/>
                  </a:lnTo>
                  <a:lnTo>
                    <a:pt x="1486" y="605"/>
                  </a:lnTo>
                  <a:lnTo>
                    <a:pt x="1488" y="605"/>
                  </a:lnTo>
                  <a:lnTo>
                    <a:pt x="1489" y="605"/>
                  </a:lnTo>
                  <a:lnTo>
                    <a:pt x="1491" y="605"/>
                  </a:lnTo>
                  <a:lnTo>
                    <a:pt x="1493" y="605"/>
                  </a:lnTo>
                  <a:lnTo>
                    <a:pt x="1494" y="605"/>
                  </a:lnTo>
                  <a:lnTo>
                    <a:pt x="1496" y="605"/>
                  </a:lnTo>
                  <a:lnTo>
                    <a:pt x="1498" y="605"/>
                  </a:lnTo>
                  <a:lnTo>
                    <a:pt x="1499" y="605"/>
                  </a:lnTo>
                  <a:lnTo>
                    <a:pt x="1501" y="605"/>
                  </a:lnTo>
                  <a:lnTo>
                    <a:pt x="1502" y="605"/>
                  </a:lnTo>
                  <a:lnTo>
                    <a:pt x="1504" y="605"/>
                  </a:lnTo>
                  <a:lnTo>
                    <a:pt x="1506" y="605"/>
                  </a:lnTo>
                  <a:lnTo>
                    <a:pt x="1507" y="605"/>
                  </a:lnTo>
                  <a:lnTo>
                    <a:pt x="1509" y="605"/>
                  </a:lnTo>
                  <a:lnTo>
                    <a:pt x="1511" y="605"/>
                  </a:lnTo>
                  <a:lnTo>
                    <a:pt x="1512" y="605"/>
                  </a:lnTo>
                  <a:lnTo>
                    <a:pt x="1514" y="605"/>
                  </a:lnTo>
                  <a:lnTo>
                    <a:pt x="1516" y="605"/>
                  </a:lnTo>
                  <a:lnTo>
                    <a:pt x="1517" y="605"/>
                  </a:lnTo>
                  <a:lnTo>
                    <a:pt x="1519" y="606"/>
                  </a:lnTo>
                  <a:lnTo>
                    <a:pt x="1520" y="606"/>
                  </a:lnTo>
                  <a:lnTo>
                    <a:pt x="1522" y="606"/>
                  </a:lnTo>
                  <a:lnTo>
                    <a:pt x="1524" y="606"/>
                  </a:lnTo>
                  <a:lnTo>
                    <a:pt x="1526" y="606"/>
                  </a:lnTo>
                  <a:lnTo>
                    <a:pt x="1527" y="606"/>
                  </a:lnTo>
                  <a:lnTo>
                    <a:pt x="1529" y="606"/>
                  </a:lnTo>
                  <a:lnTo>
                    <a:pt x="1530" y="606"/>
                  </a:lnTo>
                  <a:lnTo>
                    <a:pt x="1532" y="606"/>
                  </a:lnTo>
                  <a:lnTo>
                    <a:pt x="1534" y="606"/>
                  </a:lnTo>
                  <a:lnTo>
                    <a:pt x="1535" y="606"/>
                  </a:lnTo>
                  <a:lnTo>
                    <a:pt x="1537" y="606"/>
                  </a:lnTo>
                  <a:lnTo>
                    <a:pt x="1539" y="606"/>
                  </a:lnTo>
                  <a:lnTo>
                    <a:pt x="1540" y="606"/>
                  </a:lnTo>
                  <a:lnTo>
                    <a:pt x="1542" y="606"/>
                  </a:lnTo>
                  <a:lnTo>
                    <a:pt x="1543" y="606"/>
                  </a:lnTo>
                  <a:lnTo>
                    <a:pt x="1545" y="606"/>
                  </a:lnTo>
                  <a:lnTo>
                    <a:pt x="1547" y="606"/>
                  </a:lnTo>
                  <a:lnTo>
                    <a:pt x="1548" y="606"/>
                  </a:lnTo>
                  <a:lnTo>
                    <a:pt x="1550" y="606"/>
                  </a:lnTo>
                  <a:lnTo>
                    <a:pt x="1552" y="606"/>
                  </a:lnTo>
                  <a:lnTo>
                    <a:pt x="1553" y="606"/>
                  </a:lnTo>
                  <a:lnTo>
                    <a:pt x="1555" y="606"/>
                  </a:lnTo>
                  <a:lnTo>
                    <a:pt x="1557" y="606"/>
                  </a:lnTo>
                  <a:lnTo>
                    <a:pt x="1558" y="606"/>
                  </a:lnTo>
                  <a:lnTo>
                    <a:pt x="1560" y="606"/>
                  </a:lnTo>
                  <a:lnTo>
                    <a:pt x="1561" y="606"/>
                  </a:lnTo>
                  <a:lnTo>
                    <a:pt x="1563" y="606"/>
                  </a:lnTo>
                  <a:lnTo>
                    <a:pt x="1565" y="606"/>
                  </a:lnTo>
                  <a:lnTo>
                    <a:pt x="1567" y="606"/>
                  </a:lnTo>
                  <a:lnTo>
                    <a:pt x="1568" y="606"/>
                  </a:lnTo>
                  <a:lnTo>
                    <a:pt x="1570" y="606"/>
                  </a:lnTo>
                  <a:lnTo>
                    <a:pt x="1571" y="606"/>
                  </a:lnTo>
                  <a:lnTo>
                    <a:pt x="1573" y="607"/>
                  </a:lnTo>
                  <a:lnTo>
                    <a:pt x="1575" y="607"/>
                  </a:lnTo>
                  <a:lnTo>
                    <a:pt x="1576" y="607"/>
                  </a:lnTo>
                  <a:lnTo>
                    <a:pt x="1578" y="607"/>
                  </a:lnTo>
                  <a:lnTo>
                    <a:pt x="1580" y="607"/>
                  </a:lnTo>
                  <a:lnTo>
                    <a:pt x="1581" y="607"/>
                  </a:lnTo>
                  <a:lnTo>
                    <a:pt x="1583" y="607"/>
                  </a:lnTo>
                  <a:lnTo>
                    <a:pt x="1585" y="607"/>
                  </a:lnTo>
                  <a:lnTo>
                    <a:pt x="1586" y="607"/>
                  </a:lnTo>
                  <a:lnTo>
                    <a:pt x="1588" y="607"/>
                  </a:lnTo>
                  <a:lnTo>
                    <a:pt x="1589" y="607"/>
                  </a:lnTo>
                  <a:lnTo>
                    <a:pt x="1591" y="607"/>
                  </a:lnTo>
                  <a:lnTo>
                    <a:pt x="1593" y="607"/>
                  </a:lnTo>
                  <a:lnTo>
                    <a:pt x="1594" y="607"/>
                  </a:lnTo>
                  <a:lnTo>
                    <a:pt x="1596" y="607"/>
                  </a:lnTo>
                  <a:lnTo>
                    <a:pt x="1598" y="607"/>
                  </a:lnTo>
                  <a:lnTo>
                    <a:pt x="1599" y="607"/>
                  </a:lnTo>
                  <a:lnTo>
                    <a:pt x="1601" y="607"/>
                  </a:lnTo>
                  <a:lnTo>
                    <a:pt x="1603" y="607"/>
                  </a:lnTo>
                  <a:lnTo>
                    <a:pt x="1604" y="607"/>
                  </a:lnTo>
                  <a:lnTo>
                    <a:pt x="1606" y="607"/>
                  </a:lnTo>
                  <a:lnTo>
                    <a:pt x="1608" y="607"/>
                  </a:lnTo>
                  <a:lnTo>
                    <a:pt x="1609" y="607"/>
                  </a:lnTo>
                  <a:lnTo>
                    <a:pt x="1611" y="607"/>
                  </a:lnTo>
                  <a:lnTo>
                    <a:pt x="1612" y="607"/>
                  </a:lnTo>
                  <a:lnTo>
                    <a:pt x="1614" y="607"/>
                  </a:lnTo>
                  <a:lnTo>
                    <a:pt x="1616" y="607"/>
                  </a:lnTo>
                  <a:lnTo>
                    <a:pt x="1617" y="607"/>
                  </a:lnTo>
                  <a:lnTo>
                    <a:pt x="1619" y="607"/>
                  </a:lnTo>
                  <a:lnTo>
                    <a:pt x="1621" y="607"/>
                  </a:lnTo>
                  <a:lnTo>
                    <a:pt x="1622" y="607"/>
                  </a:lnTo>
                  <a:lnTo>
                    <a:pt x="1624" y="607"/>
                  </a:lnTo>
                  <a:lnTo>
                    <a:pt x="1626" y="607"/>
                  </a:lnTo>
                  <a:lnTo>
                    <a:pt x="1627" y="607"/>
                  </a:lnTo>
                  <a:lnTo>
                    <a:pt x="1629" y="607"/>
                  </a:lnTo>
                  <a:lnTo>
                    <a:pt x="1630" y="607"/>
                  </a:lnTo>
                  <a:lnTo>
                    <a:pt x="1632" y="607"/>
                  </a:lnTo>
                  <a:lnTo>
                    <a:pt x="1634" y="607"/>
                  </a:lnTo>
                  <a:lnTo>
                    <a:pt x="1635" y="607"/>
                  </a:lnTo>
                  <a:lnTo>
                    <a:pt x="1637" y="607"/>
                  </a:lnTo>
                  <a:lnTo>
                    <a:pt x="1639" y="607"/>
                  </a:lnTo>
                  <a:lnTo>
                    <a:pt x="1640" y="607"/>
                  </a:lnTo>
                  <a:lnTo>
                    <a:pt x="1642" y="607"/>
                  </a:lnTo>
                </a:path>
              </a:pathLst>
            </a:custGeom>
            <a:noFill/>
            <a:ln w="31750" cap="flat">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2938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p:bldP spid="5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754" y="-26377"/>
            <a:ext cx="8229600" cy="1143000"/>
          </a:xfrm>
        </p:spPr>
        <p:txBody>
          <a:bodyPr/>
          <a:lstStyle/>
          <a:p>
            <a:r>
              <a:rPr lang="en-US" sz="3200" dirty="0" smtClean="0"/>
              <a:t>Electro-optic modulator</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20</a:t>
            </a:fld>
            <a:endParaRPr lang="en-US"/>
          </a:p>
        </p:txBody>
      </p:sp>
      <p:pic>
        <p:nvPicPr>
          <p:cNvPr id="5" name="Picture 4"/>
          <p:cNvPicPr>
            <a:picLocks noChangeAspect="1"/>
          </p:cNvPicPr>
          <p:nvPr/>
        </p:nvPicPr>
        <p:blipFill>
          <a:blip r:embed="rId3"/>
          <a:stretch>
            <a:fillRect/>
          </a:stretch>
        </p:blipFill>
        <p:spPr>
          <a:xfrm>
            <a:off x="21400" y="641927"/>
            <a:ext cx="4782938" cy="1298399"/>
          </a:xfrm>
          <a:prstGeom prst="rect">
            <a:avLst/>
          </a:prstGeom>
        </p:spPr>
      </p:pic>
      <p:grpSp>
        <p:nvGrpSpPr>
          <p:cNvPr id="6" name="Group 5"/>
          <p:cNvGrpSpPr/>
          <p:nvPr/>
        </p:nvGrpSpPr>
        <p:grpSpPr>
          <a:xfrm>
            <a:off x="4714958" y="914400"/>
            <a:ext cx="4419623" cy="2950400"/>
            <a:chOff x="5105377" y="2764600"/>
            <a:chExt cx="5118078" cy="3343076"/>
          </a:xfrm>
        </p:grpSpPr>
        <p:grpSp>
          <p:nvGrpSpPr>
            <p:cNvPr id="7" name="Group 6"/>
            <p:cNvGrpSpPr/>
            <p:nvPr/>
          </p:nvGrpSpPr>
          <p:grpSpPr>
            <a:xfrm>
              <a:off x="5947526" y="5021547"/>
              <a:ext cx="1289142" cy="1086129"/>
              <a:chOff x="1371600" y="4008120"/>
              <a:chExt cx="1289142" cy="1583033"/>
            </a:xfrm>
          </p:grpSpPr>
          <p:cxnSp>
            <p:nvCxnSpPr>
              <p:cNvPr id="59" name="Straight Arrow Connector 58"/>
              <p:cNvCxnSpPr/>
              <p:nvPr/>
            </p:nvCxnSpPr>
            <p:spPr bwMode="auto">
              <a:xfrm flipH="1">
                <a:off x="1524000" y="4008120"/>
                <a:ext cx="10160" cy="155448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0" name="Straight Arrow Connector 59"/>
              <p:cNvCxnSpPr/>
              <p:nvPr/>
            </p:nvCxnSpPr>
            <p:spPr bwMode="auto">
              <a:xfrm>
                <a:off x="1534160" y="4008120"/>
                <a:ext cx="747349"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61" name="Rectangle 60"/>
              <p:cNvSpPr/>
              <p:nvPr/>
            </p:nvSpPr>
            <p:spPr>
              <a:xfrm>
                <a:off x="2040059" y="4021370"/>
                <a:ext cx="620683" cy="538301"/>
              </a:xfrm>
              <a:prstGeom prst="rect">
                <a:avLst/>
              </a:prstGeom>
            </p:spPr>
            <p:txBody>
              <a:bodyPr wrap="none">
                <a:spAutoFit/>
              </a:bodyPr>
              <a:lstStyle/>
              <a:p>
                <a:r>
                  <a:rPr lang="en-US" dirty="0"/>
                  <a:t>V</a:t>
                </a:r>
                <a:r>
                  <a:rPr lang="en-US" dirty="0" smtClean="0"/>
                  <a:t>(t) </a:t>
                </a:r>
                <a:endParaRPr lang="en-US" dirty="0"/>
              </a:p>
            </p:txBody>
          </p:sp>
          <p:sp>
            <p:nvSpPr>
              <p:cNvPr id="62" name="TextBox 61"/>
              <p:cNvSpPr txBox="1"/>
              <p:nvPr/>
            </p:nvSpPr>
            <p:spPr>
              <a:xfrm>
                <a:off x="1567570" y="5221821"/>
                <a:ext cx="248786" cy="369332"/>
              </a:xfrm>
              <a:prstGeom prst="rect">
                <a:avLst/>
              </a:prstGeom>
              <a:noFill/>
            </p:spPr>
            <p:txBody>
              <a:bodyPr wrap="none" rtlCol="0">
                <a:spAutoFit/>
              </a:bodyPr>
              <a:lstStyle/>
              <a:p>
                <a:r>
                  <a:rPr lang="en-US" dirty="0" smtClean="0"/>
                  <a:t>t</a:t>
                </a:r>
                <a:endParaRPr lang="en-US" dirty="0"/>
              </a:p>
            </p:txBody>
          </p:sp>
          <p:grpSp>
            <p:nvGrpSpPr>
              <p:cNvPr id="63" name="Group 62"/>
              <p:cNvGrpSpPr/>
              <p:nvPr/>
            </p:nvGrpSpPr>
            <p:grpSpPr>
              <a:xfrm rot="16200000" flipV="1">
                <a:off x="933450" y="4476750"/>
                <a:ext cx="1219200" cy="342900"/>
                <a:chOff x="1437042" y="3051175"/>
                <a:chExt cx="5529432" cy="3121025"/>
              </a:xfrm>
            </p:grpSpPr>
            <p:grpSp>
              <p:nvGrpSpPr>
                <p:cNvPr id="64" name="Group 166"/>
                <p:cNvGrpSpPr/>
                <p:nvPr/>
              </p:nvGrpSpPr>
              <p:grpSpPr>
                <a:xfrm>
                  <a:off x="2823741" y="3051175"/>
                  <a:ext cx="1378017" cy="3121025"/>
                  <a:chOff x="2673351" y="1803400"/>
                  <a:chExt cx="3398838" cy="3121025"/>
                </a:xfrm>
              </p:grpSpPr>
              <p:sp>
                <p:nvSpPr>
                  <p:cNvPr id="83"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5" name="Group 172"/>
                <p:cNvGrpSpPr/>
                <p:nvPr/>
              </p:nvGrpSpPr>
              <p:grpSpPr>
                <a:xfrm>
                  <a:off x="1437042" y="3051175"/>
                  <a:ext cx="1378017" cy="3121025"/>
                  <a:chOff x="2673351" y="1803400"/>
                  <a:chExt cx="3398838" cy="3121025"/>
                </a:xfrm>
              </p:grpSpPr>
              <p:sp>
                <p:nvSpPr>
                  <p:cNvPr id="78"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6" name="Group 166"/>
                <p:cNvGrpSpPr/>
                <p:nvPr/>
              </p:nvGrpSpPr>
              <p:grpSpPr>
                <a:xfrm>
                  <a:off x="5588457" y="3051175"/>
                  <a:ext cx="1378017" cy="3121025"/>
                  <a:chOff x="2673351" y="1803400"/>
                  <a:chExt cx="3398838" cy="3121025"/>
                </a:xfrm>
              </p:grpSpPr>
              <p:sp>
                <p:nvSpPr>
                  <p:cNvPr id="73"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7" name="Group 172"/>
                <p:cNvGrpSpPr/>
                <p:nvPr/>
              </p:nvGrpSpPr>
              <p:grpSpPr>
                <a:xfrm>
                  <a:off x="4201758" y="3051175"/>
                  <a:ext cx="1378017" cy="3121025"/>
                  <a:chOff x="2673351" y="1803400"/>
                  <a:chExt cx="3398838" cy="3121025"/>
                </a:xfrm>
              </p:grpSpPr>
              <p:sp>
                <p:nvSpPr>
                  <p:cNvPr id="68"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8" name="Group 84"/>
            <p:cNvGrpSpPr/>
            <p:nvPr/>
          </p:nvGrpSpPr>
          <p:grpSpPr>
            <a:xfrm>
              <a:off x="7985743" y="2764600"/>
              <a:ext cx="2237712" cy="1552402"/>
              <a:chOff x="5636398" y="2018227"/>
              <a:chExt cx="2237712" cy="1552402"/>
            </a:xfrm>
          </p:grpSpPr>
          <p:sp>
            <p:nvSpPr>
              <p:cNvPr id="57" name="Rectangle 56"/>
              <p:cNvSpPr/>
              <p:nvPr/>
            </p:nvSpPr>
            <p:spPr>
              <a:xfrm>
                <a:off x="5636398" y="2018227"/>
                <a:ext cx="833883" cy="369332"/>
              </a:xfrm>
              <a:prstGeom prst="rect">
                <a:avLst/>
              </a:prstGeom>
            </p:spPr>
            <p:txBody>
              <a:bodyPr wrap="none">
                <a:spAutoFit/>
              </a:bodyPr>
              <a:lstStyle/>
              <a:p>
                <a:r>
                  <a:rPr lang="en-US" dirty="0" err="1"/>
                  <a:t>A</a:t>
                </a:r>
                <a:r>
                  <a:rPr lang="en-US" baseline="-25000" dirty="0" err="1" smtClean="0"/>
                  <a:t>out</a:t>
                </a:r>
                <a:r>
                  <a:rPr lang="en-US" dirty="0" smtClean="0"/>
                  <a:t>(t) </a:t>
                </a:r>
                <a:endParaRPr lang="en-US" dirty="0"/>
              </a:p>
            </p:txBody>
          </p:sp>
          <p:sp>
            <p:nvSpPr>
              <p:cNvPr id="58" name="TextBox 57"/>
              <p:cNvSpPr txBox="1"/>
              <p:nvPr/>
            </p:nvSpPr>
            <p:spPr>
              <a:xfrm>
                <a:off x="7625324" y="3201297"/>
                <a:ext cx="248786" cy="369332"/>
              </a:xfrm>
              <a:prstGeom prst="rect">
                <a:avLst/>
              </a:prstGeom>
              <a:noFill/>
            </p:spPr>
            <p:txBody>
              <a:bodyPr wrap="none" rtlCol="0">
                <a:spAutoFit/>
              </a:bodyPr>
              <a:lstStyle/>
              <a:p>
                <a:r>
                  <a:rPr lang="en-US" dirty="0" smtClean="0"/>
                  <a:t>t</a:t>
                </a:r>
                <a:endParaRPr lang="en-US" dirty="0"/>
              </a:p>
            </p:txBody>
          </p:sp>
        </p:grpSp>
        <p:cxnSp>
          <p:nvCxnSpPr>
            <p:cNvPr id="9" name="Straight Arrow Connector 8"/>
            <p:cNvCxnSpPr/>
            <p:nvPr/>
          </p:nvCxnSpPr>
          <p:spPr bwMode="auto">
            <a:xfrm>
              <a:off x="8200837" y="4218512"/>
              <a:ext cx="1828800"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flipH="1" flipV="1">
              <a:off x="8216745" y="3108573"/>
              <a:ext cx="50681" cy="198854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nvGrpSpPr>
            <p:cNvPr id="11" name="Group 10"/>
            <p:cNvGrpSpPr/>
            <p:nvPr/>
          </p:nvGrpSpPr>
          <p:grpSpPr>
            <a:xfrm rot="10800000" flipV="1">
              <a:off x="8277011" y="3966919"/>
              <a:ext cx="1219200" cy="482974"/>
              <a:chOff x="1437042" y="3051175"/>
              <a:chExt cx="5529432" cy="3121025"/>
            </a:xfrm>
          </p:grpSpPr>
          <p:grpSp>
            <p:nvGrpSpPr>
              <p:cNvPr id="33" name="Group 166"/>
              <p:cNvGrpSpPr/>
              <p:nvPr/>
            </p:nvGrpSpPr>
            <p:grpSpPr>
              <a:xfrm>
                <a:off x="2823741" y="3051175"/>
                <a:ext cx="1378017" cy="3121025"/>
                <a:chOff x="2673351" y="1803400"/>
                <a:chExt cx="3398838" cy="3121025"/>
              </a:xfrm>
            </p:grpSpPr>
            <p:sp>
              <p:nvSpPr>
                <p:cNvPr id="52"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 name="Group 172"/>
              <p:cNvGrpSpPr/>
              <p:nvPr/>
            </p:nvGrpSpPr>
            <p:grpSpPr>
              <a:xfrm>
                <a:off x="1437042" y="3051175"/>
                <a:ext cx="1378017" cy="3121025"/>
                <a:chOff x="2673351" y="1803400"/>
                <a:chExt cx="3398838" cy="3121025"/>
              </a:xfrm>
            </p:grpSpPr>
            <p:sp>
              <p:nvSpPr>
                <p:cNvPr id="47"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5" name="Group 166"/>
              <p:cNvGrpSpPr/>
              <p:nvPr/>
            </p:nvGrpSpPr>
            <p:grpSpPr>
              <a:xfrm>
                <a:off x="5588457" y="3051175"/>
                <a:ext cx="1378017" cy="3121025"/>
                <a:chOff x="2673351" y="1803400"/>
                <a:chExt cx="3398838" cy="3121025"/>
              </a:xfrm>
            </p:grpSpPr>
            <p:sp>
              <p:nvSpPr>
                <p:cNvPr id="42"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6" name="Group 172"/>
              <p:cNvGrpSpPr/>
              <p:nvPr/>
            </p:nvGrpSpPr>
            <p:grpSpPr>
              <a:xfrm>
                <a:off x="4201758" y="3051175"/>
                <a:ext cx="1378017" cy="3121025"/>
                <a:chOff x="2673351" y="1803400"/>
                <a:chExt cx="3398838" cy="3121025"/>
              </a:xfrm>
            </p:grpSpPr>
            <p:sp>
              <p:nvSpPr>
                <p:cNvPr id="37"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2" name="Rectangle 11"/>
            <p:cNvSpPr/>
            <p:nvPr/>
          </p:nvSpPr>
          <p:spPr>
            <a:xfrm>
              <a:off x="5844580" y="2786836"/>
              <a:ext cx="809837" cy="338554"/>
            </a:xfrm>
            <a:prstGeom prst="rect">
              <a:avLst/>
            </a:prstGeom>
          </p:spPr>
          <p:txBody>
            <a:bodyPr wrap="none">
              <a:spAutoFit/>
            </a:bodyPr>
            <a:lstStyle/>
            <a:p>
              <a:r>
                <a:rPr lang="en-US" sz="1600" dirty="0" err="1" smtClean="0"/>
                <a:t>A</a:t>
              </a:r>
              <a:r>
                <a:rPr lang="en-US" sz="1600" baseline="-25000" dirty="0" err="1" smtClean="0"/>
                <a:t>out</a:t>
              </a:r>
              <a:r>
                <a:rPr lang="en-US" sz="1600" dirty="0" smtClean="0"/>
                <a:t>/A</a:t>
              </a:r>
              <a:r>
                <a:rPr lang="en-US" sz="1600" baseline="-25000" dirty="0" smtClean="0"/>
                <a:t>in</a:t>
              </a:r>
              <a:endParaRPr lang="en-US" sz="1600" dirty="0"/>
            </a:p>
          </p:txBody>
        </p:sp>
        <p:grpSp>
          <p:nvGrpSpPr>
            <p:cNvPr id="13" name="Group 10"/>
            <p:cNvGrpSpPr/>
            <p:nvPr/>
          </p:nvGrpSpPr>
          <p:grpSpPr>
            <a:xfrm>
              <a:off x="5105377" y="3179781"/>
              <a:ext cx="2828350" cy="2156383"/>
              <a:chOff x="-144658" y="2438401"/>
              <a:chExt cx="4945258" cy="2320938"/>
            </a:xfrm>
          </p:grpSpPr>
          <p:cxnSp>
            <p:nvCxnSpPr>
              <p:cNvPr id="31" name="Straight Arrow Connector 30"/>
              <p:cNvCxnSpPr/>
              <p:nvPr/>
            </p:nvCxnSpPr>
            <p:spPr bwMode="auto">
              <a:xfrm>
                <a:off x="-144658" y="3576075"/>
                <a:ext cx="4945258" cy="5325"/>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32" name="Straight Arrow Connector 31"/>
              <p:cNvCxnSpPr/>
              <p:nvPr/>
            </p:nvCxnSpPr>
            <p:spPr bwMode="auto">
              <a:xfrm flipH="1" flipV="1">
                <a:off x="1523999" y="2438401"/>
                <a:ext cx="78752" cy="232093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grpSp>
        <p:grpSp>
          <p:nvGrpSpPr>
            <p:cNvPr id="14" name="Group 21"/>
            <p:cNvGrpSpPr/>
            <p:nvPr/>
          </p:nvGrpSpPr>
          <p:grpSpPr>
            <a:xfrm>
              <a:off x="5290090" y="3492975"/>
              <a:ext cx="2977336" cy="1393584"/>
              <a:chOff x="3644900" y="2743200"/>
              <a:chExt cx="3393720" cy="3121025"/>
            </a:xfrm>
          </p:grpSpPr>
          <p:sp>
            <p:nvSpPr>
              <p:cNvPr id="25" name="Freeform 150"/>
              <p:cNvSpPr>
                <a:spLocks/>
              </p:cNvSpPr>
              <p:nvPr/>
            </p:nvSpPr>
            <p:spPr bwMode="auto">
              <a:xfrm>
                <a:off x="6289320" y="4303714"/>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grpSp>
            <p:nvGrpSpPr>
              <p:cNvPr id="26" name="Group 172"/>
              <p:cNvGrpSpPr/>
              <p:nvPr/>
            </p:nvGrpSpPr>
            <p:grpSpPr>
              <a:xfrm>
                <a:off x="3644900" y="2743200"/>
                <a:ext cx="2649538" cy="3121025"/>
                <a:chOff x="3422651" y="1803400"/>
                <a:chExt cx="2649538" cy="3121025"/>
              </a:xfrm>
            </p:grpSpPr>
            <p:sp>
              <p:nvSpPr>
                <p:cNvPr id="27"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28"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29"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30" name="Freeform 154"/>
                <p:cNvSpPr>
                  <a:spLocks/>
                </p:cNvSpPr>
                <p:nvPr/>
              </p:nvSpPr>
              <p:spPr bwMode="auto">
                <a:xfrm>
                  <a:off x="5772151" y="2551114"/>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grpSp>
        </p:grpSp>
        <p:cxnSp>
          <p:nvCxnSpPr>
            <p:cNvPr id="15" name="Straight Connector 14"/>
            <p:cNvCxnSpPr/>
            <p:nvPr/>
          </p:nvCxnSpPr>
          <p:spPr bwMode="auto">
            <a:xfrm>
              <a:off x="6250609" y="3303876"/>
              <a:ext cx="34559" cy="233614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16" name="Straight Connector 15"/>
            <p:cNvCxnSpPr/>
            <p:nvPr/>
          </p:nvCxnSpPr>
          <p:spPr bwMode="auto">
            <a:xfrm>
              <a:off x="7083894" y="4239841"/>
              <a:ext cx="0" cy="7079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Rectangle 16"/>
            <p:cNvSpPr/>
            <p:nvPr/>
          </p:nvSpPr>
          <p:spPr>
            <a:xfrm>
              <a:off x="6363463" y="4257046"/>
              <a:ext cx="223138" cy="338555"/>
            </a:xfrm>
            <a:prstGeom prst="rect">
              <a:avLst/>
            </a:prstGeom>
          </p:spPr>
          <p:txBody>
            <a:bodyPr wrap="none">
              <a:spAutoFit/>
            </a:bodyPr>
            <a:lstStyle/>
            <a:p>
              <a:r>
                <a:rPr lang="en-US" sz="1600" baseline="-25000" dirty="0" smtClean="0"/>
                <a:t> </a:t>
              </a:r>
              <a:endParaRPr lang="en-US" sz="1600" dirty="0"/>
            </a:p>
          </p:txBody>
        </p:sp>
        <p:sp>
          <p:nvSpPr>
            <p:cNvPr id="18" name="Rectangle 17"/>
            <p:cNvSpPr/>
            <p:nvPr/>
          </p:nvSpPr>
          <p:spPr>
            <a:xfrm>
              <a:off x="7361925" y="4236794"/>
              <a:ext cx="223138" cy="338555"/>
            </a:xfrm>
            <a:prstGeom prst="rect">
              <a:avLst/>
            </a:prstGeom>
          </p:spPr>
          <p:txBody>
            <a:bodyPr wrap="none">
              <a:spAutoFit/>
            </a:bodyPr>
            <a:lstStyle/>
            <a:p>
              <a:r>
                <a:rPr lang="en-US" sz="1600" baseline="-25000" dirty="0" smtClean="0"/>
                <a:t> </a:t>
              </a:r>
              <a:endParaRPr lang="en-US" sz="1600" dirty="0"/>
            </a:p>
          </p:txBody>
        </p:sp>
        <p:sp>
          <p:nvSpPr>
            <p:cNvPr id="19" name="Rectangle 18"/>
            <p:cNvSpPr/>
            <p:nvPr/>
          </p:nvSpPr>
          <p:spPr>
            <a:xfrm>
              <a:off x="7351621" y="4236794"/>
              <a:ext cx="298480" cy="338555"/>
            </a:xfrm>
            <a:prstGeom prst="rect">
              <a:avLst/>
            </a:prstGeom>
          </p:spPr>
          <p:txBody>
            <a:bodyPr wrap="none">
              <a:spAutoFit/>
            </a:bodyPr>
            <a:lstStyle/>
            <a:p>
              <a:r>
                <a:rPr lang="en-US" sz="1600" dirty="0" smtClean="0"/>
                <a:t>1</a:t>
              </a:r>
              <a:endParaRPr lang="en-US" sz="1600" dirty="0"/>
            </a:p>
          </p:txBody>
        </p:sp>
        <p:sp>
          <p:nvSpPr>
            <p:cNvPr id="20" name="Rectangle 19"/>
            <p:cNvSpPr/>
            <p:nvPr/>
          </p:nvSpPr>
          <p:spPr>
            <a:xfrm flipH="1">
              <a:off x="6680228" y="4206427"/>
              <a:ext cx="560066" cy="338555"/>
            </a:xfrm>
            <a:prstGeom prst="rect">
              <a:avLst/>
            </a:prstGeom>
          </p:spPr>
          <p:txBody>
            <a:bodyPr wrap="square">
              <a:spAutoFit/>
            </a:bodyPr>
            <a:lstStyle/>
            <a:p>
              <a:r>
                <a:rPr lang="en-US" sz="1600" dirty="0" smtClean="0"/>
                <a:t>0.5</a:t>
              </a:r>
              <a:endParaRPr lang="en-US" sz="1600" dirty="0"/>
            </a:p>
          </p:txBody>
        </p:sp>
        <p:sp>
          <p:nvSpPr>
            <p:cNvPr id="21" name="Rectangle 20"/>
            <p:cNvSpPr/>
            <p:nvPr/>
          </p:nvSpPr>
          <p:spPr>
            <a:xfrm>
              <a:off x="5955536" y="4223205"/>
              <a:ext cx="298480" cy="338555"/>
            </a:xfrm>
            <a:prstGeom prst="rect">
              <a:avLst/>
            </a:prstGeom>
          </p:spPr>
          <p:txBody>
            <a:bodyPr wrap="none">
              <a:spAutoFit/>
            </a:bodyPr>
            <a:lstStyle/>
            <a:p>
              <a:r>
                <a:rPr lang="en-US" sz="1600" dirty="0" smtClean="0"/>
                <a:t>0</a:t>
              </a:r>
              <a:endParaRPr lang="en-US" sz="1600" dirty="0"/>
            </a:p>
          </p:txBody>
        </p:sp>
        <p:sp>
          <p:nvSpPr>
            <p:cNvPr id="22" name="Rectangle 21"/>
            <p:cNvSpPr/>
            <p:nvPr/>
          </p:nvSpPr>
          <p:spPr>
            <a:xfrm>
              <a:off x="7597490" y="3900715"/>
              <a:ext cx="676788" cy="338554"/>
            </a:xfrm>
            <a:prstGeom prst="rect">
              <a:avLst/>
            </a:prstGeom>
          </p:spPr>
          <p:txBody>
            <a:bodyPr wrap="none">
              <a:spAutoFit/>
            </a:bodyPr>
            <a:lstStyle/>
            <a:p>
              <a:r>
                <a:rPr lang="en-US" sz="1600" b="1" dirty="0" smtClean="0"/>
                <a:t>V/V</a:t>
              </a:r>
              <a:r>
                <a:rPr lang="el-GR" sz="1600" b="1" baseline="-25000" dirty="0" smtClean="0">
                  <a:cs typeface="Arial" panose="020B0604020202020204" pitchFamily="34" charset="0"/>
                </a:rPr>
                <a:t>π</a:t>
              </a:r>
              <a:r>
                <a:rPr lang="en-US" sz="1600" b="1" dirty="0" smtClean="0"/>
                <a:t> </a:t>
              </a:r>
              <a:endParaRPr lang="en-US" sz="1600" b="1" dirty="0"/>
            </a:p>
          </p:txBody>
        </p:sp>
        <p:cxnSp>
          <p:nvCxnSpPr>
            <p:cNvPr id="23" name="Straight Connector 22"/>
            <p:cNvCxnSpPr/>
            <p:nvPr/>
          </p:nvCxnSpPr>
          <p:spPr bwMode="auto">
            <a:xfrm>
              <a:off x="5312386" y="3238001"/>
              <a:ext cx="34559" cy="233614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sp>
          <p:nvSpPr>
            <p:cNvPr id="24" name="TextBox 23"/>
            <p:cNvSpPr txBox="1"/>
            <p:nvPr/>
          </p:nvSpPr>
          <p:spPr>
            <a:xfrm>
              <a:off x="6853974" y="5538731"/>
              <a:ext cx="312906" cy="369332"/>
            </a:xfrm>
            <a:prstGeom prst="rect">
              <a:avLst/>
            </a:prstGeom>
            <a:noFill/>
          </p:spPr>
          <p:txBody>
            <a:bodyPr wrap="none" rtlCol="0">
              <a:spAutoFit/>
            </a:bodyPr>
            <a:lstStyle/>
            <a:p>
              <a:r>
                <a:rPr lang="en-US" dirty="0" smtClean="0"/>
                <a:t>1</a:t>
              </a:r>
              <a:endParaRPr lang="en-US" dirty="0"/>
            </a:p>
          </p:txBody>
        </p:sp>
      </p:grpSp>
      <p:graphicFrame>
        <p:nvGraphicFramePr>
          <p:cNvPr id="89" name="Object 88"/>
          <p:cNvGraphicFramePr>
            <a:graphicFrameLocks noChangeAspect="1"/>
          </p:cNvGraphicFramePr>
          <p:nvPr>
            <p:extLst>
              <p:ext uri="{D42A27DB-BD31-4B8C-83A1-F6EECF244321}">
                <p14:modId xmlns:p14="http://schemas.microsoft.com/office/powerpoint/2010/main" val="3286289484"/>
              </p:ext>
            </p:extLst>
          </p:nvPr>
        </p:nvGraphicFramePr>
        <p:xfrm>
          <a:off x="112713" y="4602163"/>
          <a:ext cx="4127500" cy="812800"/>
        </p:xfrm>
        <a:graphic>
          <a:graphicData uri="http://schemas.openxmlformats.org/presentationml/2006/ole">
            <mc:AlternateContent xmlns:mc="http://schemas.openxmlformats.org/markup-compatibility/2006">
              <mc:Choice xmlns:v="urn:schemas-microsoft-com:vml" Requires="v">
                <p:oleObj spid="_x0000_s47274" name="Equation" r:id="rId4" imgW="4127400" imgH="812520" progId="Equation.DSMT4">
                  <p:embed/>
                </p:oleObj>
              </mc:Choice>
              <mc:Fallback>
                <p:oleObj name="Equation" r:id="rId4" imgW="4127400" imgH="812520" progId="Equation.DSMT4">
                  <p:embed/>
                  <p:pic>
                    <p:nvPicPr>
                      <p:cNvPr id="55" name="Object 54"/>
                      <p:cNvPicPr/>
                      <p:nvPr/>
                    </p:nvPicPr>
                    <p:blipFill>
                      <a:blip r:embed="rId5"/>
                      <a:stretch>
                        <a:fillRect/>
                      </a:stretch>
                    </p:blipFill>
                    <p:spPr>
                      <a:xfrm>
                        <a:off x="112713" y="4602163"/>
                        <a:ext cx="4127500" cy="812800"/>
                      </a:xfrm>
                      <a:prstGeom prst="rect">
                        <a:avLst/>
                      </a:prstGeom>
                    </p:spPr>
                  </p:pic>
                </p:oleObj>
              </mc:Fallback>
            </mc:AlternateContent>
          </a:graphicData>
        </a:graphic>
      </p:graphicFrame>
      <p:grpSp>
        <p:nvGrpSpPr>
          <p:cNvPr id="94" name="Group 93"/>
          <p:cNvGrpSpPr/>
          <p:nvPr/>
        </p:nvGrpSpPr>
        <p:grpSpPr>
          <a:xfrm>
            <a:off x="152400" y="3863416"/>
            <a:ext cx="2569934" cy="560141"/>
            <a:chOff x="152400" y="3863416"/>
            <a:chExt cx="2569934" cy="560141"/>
          </a:xfrm>
        </p:grpSpPr>
        <p:graphicFrame>
          <p:nvGraphicFramePr>
            <p:cNvPr id="88" name="Object 87"/>
            <p:cNvGraphicFramePr>
              <a:graphicFrameLocks noChangeAspect="1"/>
            </p:cNvGraphicFramePr>
            <p:nvPr>
              <p:extLst>
                <p:ext uri="{D42A27DB-BD31-4B8C-83A1-F6EECF244321}">
                  <p14:modId xmlns:p14="http://schemas.microsoft.com/office/powerpoint/2010/main" val="837215805"/>
                </p:ext>
              </p:extLst>
            </p:nvPr>
          </p:nvGraphicFramePr>
          <p:xfrm>
            <a:off x="209550" y="3863416"/>
            <a:ext cx="1638300" cy="241300"/>
          </p:xfrm>
          <a:graphic>
            <a:graphicData uri="http://schemas.openxmlformats.org/presentationml/2006/ole">
              <mc:AlternateContent xmlns:mc="http://schemas.openxmlformats.org/markup-compatibility/2006">
                <mc:Choice xmlns:v="urn:schemas-microsoft-com:vml" Requires="v">
                  <p:oleObj spid="_x0000_s47275" name="Equation" r:id="rId6" imgW="1638000" imgH="241200" progId="Equation.DSMT4">
                    <p:embed/>
                  </p:oleObj>
                </mc:Choice>
                <mc:Fallback>
                  <p:oleObj name="Equation" r:id="rId6" imgW="1638000" imgH="241200" progId="Equation.DSMT4">
                    <p:embed/>
                    <p:pic>
                      <p:nvPicPr>
                        <p:cNvPr id="54" name="Object 53"/>
                        <p:cNvPicPr/>
                        <p:nvPr/>
                      </p:nvPicPr>
                      <p:blipFill>
                        <a:blip r:embed="rId7"/>
                        <a:stretch>
                          <a:fillRect/>
                        </a:stretch>
                      </p:blipFill>
                      <p:spPr>
                        <a:xfrm>
                          <a:off x="209550" y="3863416"/>
                          <a:ext cx="1638300" cy="241300"/>
                        </a:xfrm>
                        <a:prstGeom prst="rect">
                          <a:avLst/>
                        </a:prstGeom>
                      </p:spPr>
                    </p:pic>
                  </p:oleObj>
                </mc:Fallback>
              </mc:AlternateContent>
            </a:graphicData>
          </a:graphic>
        </p:graphicFrame>
        <p:sp>
          <p:nvSpPr>
            <p:cNvPr id="90" name="TextBox 89"/>
            <p:cNvSpPr txBox="1"/>
            <p:nvPr/>
          </p:nvSpPr>
          <p:spPr>
            <a:xfrm>
              <a:off x="152400" y="4115780"/>
              <a:ext cx="2569934" cy="307777"/>
            </a:xfrm>
            <a:prstGeom prst="rect">
              <a:avLst/>
            </a:prstGeom>
            <a:noFill/>
          </p:spPr>
          <p:txBody>
            <a:bodyPr wrap="none" rtlCol="0">
              <a:spAutoFit/>
            </a:bodyPr>
            <a:lstStyle/>
            <a:p>
              <a:r>
                <a:rPr lang="en-US" sz="1400" dirty="0" smtClean="0"/>
                <a:t>“biased into quadrature  point”</a:t>
              </a:r>
              <a:endParaRPr lang="en-US" sz="1400" dirty="0"/>
            </a:p>
          </p:txBody>
        </p:sp>
      </p:grpSp>
      <p:grpSp>
        <p:nvGrpSpPr>
          <p:cNvPr id="3" name="Group 2"/>
          <p:cNvGrpSpPr/>
          <p:nvPr/>
        </p:nvGrpSpPr>
        <p:grpSpPr>
          <a:xfrm>
            <a:off x="306500" y="2065206"/>
            <a:ext cx="3553644" cy="565133"/>
            <a:chOff x="306500" y="2065206"/>
            <a:chExt cx="3553644" cy="565133"/>
          </a:xfrm>
        </p:grpSpPr>
        <p:graphicFrame>
          <p:nvGraphicFramePr>
            <p:cNvPr id="91" name="Object 90"/>
            <p:cNvGraphicFramePr>
              <a:graphicFrameLocks noChangeAspect="1"/>
            </p:cNvGraphicFramePr>
            <p:nvPr>
              <p:extLst>
                <p:ext uri="{D42A27DB-BD31-4B8C-83A1-F6EECF244321}">
                  <p14:modId xmlns:p14="http://schemas.microsoft.com/office/powerpoint/2010/main" val="2617174542"/>
                </p:ext>
              </p:extLst>
            </p:nvPr>
          </p:nvGraphicFramePr>
          <p:xfrm>
            <a:off x="306500" y="2065206"/>
            <a:ext cx="1447800" cy="241300"/>
          </p:xfrm>
          <a:graphic>
            <a:graphicData uri="http://schemas.openxmlformats.org/presentationml/2006/ole">
              <mc:AlternateContent xmlns:mc="http://schemas.openxmlformats.org/markup-compatibility/2006">
                <mc:Choice xmlns:v="urn:schemas-microsoft-com:vml" Requires="v">
                  <p:oleObj spid="_x0000_s47276" name="Equation" r:id="rId8" imgW="1447560" imgH="241200" progId="Equation.DSMT4">
                    <p:embed/>
                  </p:oleObj>
                </mc:Choice>
                <mc:Fallback>
                  <p:oleObj name="Equation" r:id="rId8" imgW="1447560" imgH="241200" progId="Equation.DSMT4">
                    <p:embed/>
                    <p:pic>
                      <p:nvPicPr>
                        <p:cNvPr id="54" name="Object 53"/>
                        <p:cNvPicPr/>
                        <p:nvPr/>
                      </p:nvPicPr>
                      <p:blipFill>
                        <a:blip r:embed="rId9"/>
                        <a:stretch>
                          <a:fillRect/>
                        </a:stretch>
                      </p:blipFill>
                      <p:spPr>
                        <a:xfrm>
                          <a:off x="306500" y="2065206"/>
                          <a:ext cx="1447800" cy="241300"/>
                        </a:xfrm>
                        <a:prstGeom prst="rect">
                          <a:avLst/>
                        </a:prstGeom>
                      </p:spPr>
                    </p:pic>
                  </p:oleObj>
                </mc:Fallback>
              </mc:AlternateContent>
            </a:graphicData>
          </a:graphic>
        </p:graphicFrame>
        <p:graphicFrame>
          <p:nvGraphicFramePr>
            <p:cNvPr id="92" name="Object 91"/>
            <p:cNvGraphicFramePr>
              <a:graphicFrameLocks noChangeAspect="1"/>
            </p:cNvGraphicFramePr>
            <p:nvPr>
              <p:extLst>
                <p:ext uri="{D42A27DB-BD31-4B8C-83A1-F6EECF244321}">
                  <p14:modId xmlns:p14="http://schemas.microsoft.com/office/powerpoint/2010/main" val="1469025969"/>
                </p:ext>
              </p:extLst>
            </p:nvPr>
          </p:nvGraphicFramePr>
          <p:xfrm>
            <a:off x="982682" y="2401739"/>
            <a:ext cx="2565400" cy="228600"/>
          </p:xfrm>
          <a:graphic>
            <a:graphicData uri="http://schemas.openxmlformats.org/presentationml/2006/ole">
              <mc:AlternateContent xmlns:mc="http://schemas.openxmlformats.org/markup-compatibility/2006">
                <mc:Choice xmlns:v="urn:schemas-microsoft-com:vml" Requires="v">
                  <p:oleObj spid="_x0000_s47277" name="Equation" r:id="rId10" imgW="2565360" imgH="228600" progId="Equation.DSMT4">
                    <p:embed/>
                  </p:oleObj>
                </mc:Choice>
                <mc:Fallback>
                  <p:oleObj name="Equation" r:id="rId10" imgW="2565360" imgH="228600" progId="Equation.DSMT4">
                    <p:embed/>
                    <p:pic>
                      <p:nvPicPr>
                        <p:cNvPr id="55" name="Object 54"/>
                        <p:cNvPicPr/>
                        <p:nvPr/>
                      </p:nvPicPr>
                      <p:blipFill>
                        <a:blip r:embed="rId11"/>
                        <a:stretch>
                          <a:fillRect/>
                        </a:stretch>
                      </p:blipFill>
                      <p:spPr>
                        <a:xfrm>
                          <a:off x="982682" y="2401739"/>
                          <a:ext cx="2565400" cy="228600"/>
                        </a:xfrm>
                        <a:prstGeom prst="rect">
                          <a:avLst/>
                        </a:prstGeom>
                      </p:spPr>
                    </p:pic>
                  </p:oleObj>
                </mc:Fallback>
              </mc:AlternateContent>
            </a:graphicData>
          </a:graphic>
        </p:graphicFrame>
        <p:sp>
          <p:nvSpPr>
            <p:cNvPr id="93" name="TextBox 92"/>
            <p:cNvSpPr txBox="1"/>
            <p:nvPr/>
          </p:nvSpPr>
          <p:spPr>
            <a:xfrm>
              <a:off x="1924999" y="2073352"/>
              <a:ext cx="1935145" cy="307777"/>
            </a:xfrm>
            <a:prstGeom prst="rect">
              <a:avLst/>
            </a:prstGeom>
            <a:noFill/>
          </p:spPr>
          <p:txBody>
            <a:bodyPr wrap="none" rtlCol="0">
              <a:spAutoFit/>
            </a:bodyPr>
            <a:lstStyle/>
            <a:p>
              <a:r>
                <a:rPr lang="en-US" sz="1400" dirty="0" smtClean="0"/>
                <a:t>“biased into null point”</a:t>
              </a:r>
              <a:endParaRPr lang="en-US" sz="1400" dirty="0"/>
            </a:p>
          </p:txBody>
        </p:sp>
      </p:grpSp>
      <p:grpSp>
        <p:nvGrpSpPr>
          <p:cNvPr id="181" name="Group 180"/>
          <p:cNvGrpSpPr/>
          <p:nvPr/>
        </p:nvGrpSpPr>
        <p:grpSpPr>
          <a:xfrm>
            <a:off x="4336170" y="3522577"/>
            <a:ext cx="4690993" cy="3315175"/>
            <a:chOff x="4336170" y="3522577"/>
            <a:chExt cx="4690993" cy="3315175"/>
          </a:xfrm>
        </p:grpSpPr>
        <p:sp>
          <p:nvSpPr>
            <p:cNvPr id="95" name="Rectangle 94"/>
            <p:cNvSpPr/>
            <p:nvPr/>
          </p:nvSpPr>
          <p:spPr>
            <a:xfrm>
              <a:off x="6204402" y="5288360"/>
              <a:ext cx="676788" cy="338554"/>
            </a:xfrm>
            <a:prstGeom prst="rect">
              <a:avLst/>
            </a:prstGeom>
          </p:spPr>
          <p:txBody>
            <a:bodyPr wrap="none">
              <a:spAutoFit/>
            </a:bodyPr>
            <a:lstStyle/>
            <a:p>
              <a:r>
                <a:rPr lang="en-US" sz="1600" b="1" dirty="0" smtClean="0"/>
                <a:t>V/V</a:t>
              </a:r>
              <a:r>
                <a:rPr lang="el-GR" sz="1600" b="1" baseline="-25000" dirty="0" smtClean="0">
                  <a:cs typeface="Arial" panose="020B0604020202020204" pitchFamily="34" charset="0"/>
                </a:rPr>
                <a:t>π</a:t>
              </a:r>
              <a:r>
                <a:rPr lang="en-US" sz="1600" b="1" dirty="0" smtClean="0"/>
                <a:t> </a:t>
              </a:r>
              <a:endParaRPr lang="en-US" sz="1600" b="1" dirty="0"/>
            </a:p>
          </p:txBody>
        </p:sp>
        <p:sp>
          <p:nvSpPr>
            <p:cNvPr id="96" name="Rectangle 95"/>
            <p:cNvSpPr/>
            <p:nvPr/>
          </p:nvSpPr>
          <p:spPr>
            <a:xfrm>
              <a:off x="4503752" y="3870355"/>
              <a:ext cx="809837" cy="338555"/>
            </a:xfrm>
            <a:prstGeom prst="rect">
              <a:avLst/>
            </a:prstGeom>
          </p:spPr>
          <p:txBody>
            <a:bodyPr wrap="none">
              <a:spAutoFit/>
            </a:bodyPr>
            <a:lstStyle/>
            <a:p>
              <a:r>
                <a:rPr lang="en-US" sz="1600" dirty="0" smtClean="0"/>
                <a:t>P</a:t>
              </a:r>
              <a:r>
                <a:rPr lang="en-US" sz="1600" baseline="-25000" dirty="0" smtClean="0"/>
                <a:t>out</a:t>
              </a:r>
              <a:r>
                <a:rPr lang="en-US" sz="1600" dirty="0" smtClean="0"/>
                <a:t>/P</a:t>
              </a:r>
              <a:r>
                <a:rPr lang="en-US" sz="1600" baseline="-25000" dirty="0" smtClean="0"/>
                <a:t>in</a:t>
              </a:r>
              <a:endParaRPr lang="en-US" sz="1600" dirty="0"/>
            </a:p>
          </p:txBody>
        </p:sp>
        <p:grpSp>
          <p:nvGrpSpPr>
            <p:cNvPr id="97" name="Group 10"/>
            <p:cNvGrpSpPr/>
            <p:nvPr/>
          </p:nvGrpSpPr>
          <p:grpSpPr>
            <a:xfrm>
              <a:off x="4370258" y="4263299"/>
              <a:ext cx="2222641" cy="1061961"/>
              <a:chOff x="914400" y="2438400"/>
              <a:chExt cx="3886200" cy="1143000"/>
            </a:xfrm>
          </p:grpSpPr>
          <p:cxnSp>
            <p:nvCxnSpPr>
              <p:cNvPr id="177" name="Straight Arrow Connector 176"/>
              <p:cNvCxnSpPr/>
              <p:nvPr/>
            </p:nvCxnSpPr>
            <p:spPr bwMode="auto">
              <a:xfrm>
                <a:off x="914400" y="3581400"/>
                <a:ext cx="38862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78" name="Straight Arrow Connector 177"/>
              <p:cNvCxnSpPr/>
              <p:nvPr/>
            </p:nvCxnSpPr>
            <p:spPr bwMode="auto">
              <a:xfrm flipV="1">
                <a:off x="1524000" y="2438400"/>
                <a:ext cx="0" cy="1143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grpSp>
        <p:grpSp>
          <p:nvGrpSpPr>
            <p:cNvPr id="98" name="Group 21"/>
            <p:cNvGrpSpPr/>
            <p:nvPr/>
          </p:nvGrpSpPr>
          <p:grpSpPr>
            <a:xfrm>
              <a:off x="4336170" y="4500567"/>
              <a:ext cx="1709442" cy="849570"/>
              <a:chOff x="3644900" y="2743200"/>
              <a:chExt cx="4190645" cy="3121025"/>
            </a:xfrm>
          </p:grpSpPr>
          <p:grpSp>
            <p:nvGrpSpPr>
              <p:cNvPr id="169" name="Group 166"/>
              <p:cNvGrpSpPr/>
              <p:nvPr/>
            </p:nvGrpSpPr>
            <p:grpSpPr>
              <a:xfrm>
                <a:off x="6289320" y="4303713"/>
                <a:ext cx="1546225" cy="1560512"/>
                <a:chOff x="2673351" y="3363913"/>
                <a:chExt cx="1546225" cy="1560512"/>
              </a:xfrm>
            </p:grpSpPr>
            <p:sp>
              <p:nvSpPr>
                <p:cNvPr id="175"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76"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grpSp>
          <p:grpSp>
            <p:nvGrpSpPr>
              <p:cNvPr id="170" name="Group 172"/>
              <p:cNvGrpSpPr/>
              <p:nvPr/>
            </p:nvGrpSpPr>
            <p:grpSpPr>
              <a:xfrm>
                <a:off x="3644900" y="2743200"/>
                <a:ext cx="2649538" cy="3121025"/>
                <a:chOff x="3422651" y="1803400"/>
                <a:chExt cx="2649538" cy="3121025"/>
              </a:xfrm>
            </p:grpSpPr>
            <p:sp>
              <p:nvSpPr>
                <p:cNvPr id="171"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72"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73"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74" name="Freeform 154"/>
                <p:cNvSpPr>
                  <a:spLocks/>
                </p:cNvSpPr>
                <p:nvPr/>
              </p:nvSpPr>
              <p:spPr bwMode="auto">
                <a:xfrm>
                  <a:off x="5772151" y="2551114"/>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grpSp>
        </p:grpSp>
        <p:cxnSp>
          <p:nvCxnSpPr>
            <p:cNvPr id="99" name="Straight Connector 98"/>
            <p:cNvCxnSpPr/>
            <p:nvPr/>
          </p:nvCxnSpPr>
          <p:spPr bwMode="auto">
            <a:xfrm flipH="1">
              <a:off x="4726895" y="4939961"/>
              <a:ext cx="15203" cy="147695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100" name="Straight Connector 99"/>
            <p:cNvCxnSpPr/>
            <p:nvPr/>
          </p:nvCxnSpPr>
          <p:spPr bwMode="auto">
            <a:xfrm>
              <a:off x="5743066" y="5323360"/>
              <a:ext cx="0" cy="7079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1" name="Rectangle 100"/>
            <p:cNvSpPr/>
            <p:nvPr/>
          </p:nvSpPr>
          <p:spPr>
            <a:xfrm>
              <a:off x="5022635" y="5340565"/>
              <a:ext cx="223138" cy="338555"/>
            </a:xfrm>
            <a:prstGeom prst="rect">
              <a:avLst/>
            </a:prstGeom>
          </p:spPr>
          <p:txBody>
            <a:bodyPr wrap="none">
              <a:spAutoFit/>
            </a:bodyPr>
            <a:lstStyle/>
            <a:p>
              <a:r>
                <a:rPr lang="en-US" sz="1600" baseline="-25000" dirty="0" smtClean="0"/>
                <a:t> </a:t>
              </a:r>
              <a:endParaRPr lang="en-US" sz="1600" dirty="0"/>
            </a:p>
          </p:txBody>
        </p:sp>
        <p:sp>
          <p:nvSpPr>
            <p:cNvPr id="102" name="Rectangle 101"/>
            <p:cNvSpPr/>
            <p:nvPr/>
          </p:nvSpPr>
          <p:spPr>
            <a:xfrm>
              <a:off x="6021097" y="5320313"/>
              <a:ext cx="223138" cy="338555"/>
            </a:xfrm>
            <a:prstGeom prst="rect">
              <a:avLst/>
            </a:prstGeom>
          </p:spPr>
          <p:txBody>
            <a:bodyPr wrap="none">
              <a:spAutoFit/>
            </a:bodyPr>
            <a:lstStyle/>
            <a:p>
              <a:r>
                <a:rPr lang="en-US" sz="1600" baseline="-25000" dirty="0" smtClean="0"/>
                <a:t> </a:t>
              </a:r>
              <a:endParaRPr lang="en-US" sz="1600" dirty="0"/>
            </a:p>
          </p:txBody>
        </p:sp>
        <p:sp>
          <p:nvSpPr>
            <p:cNvPr id="103" name="Rectangle 102"/>
            <p:cNvSpPr/>
            <p:nvPr/>
          </p:nvSpPr>
          <p:spPr>
            <a:xfrm>
              <a:off x="6010793" y="5320313"/>
              <a:ext cx="298480" cy="338555"/>
            </a:xfrm>
            <a:prstGeom prst="rect">
              <a:avLst/>
            </a:prstGeom>
          </p:spPr>
          <p:txBody>
            <a:bodyPr wrap="none">
              <a:spAutoFit/>
            </a:bodyPr>
            <a:lstStyle/>
            <a:p>
              <a:r>
                <a:rPr lang="en-US" sz="1600" dirty="0" smtClean="0"/>
                <a:t>1</a:t>
              </a:r>
              <a:endParaRPr lang="en-US" sz="1600" dirty="0"/>
            </a:p>
          </p:txBody>
        </p:sp>
        <p:sp>
          <p:nvSpPr>
            <p:cNvPr id="104" name="Rectangle 103"/>
            <p:cNvSpPr/>
            <p:nvPr/>
          </p:nvSpPr>
          <p:spPr>
            <a:xfrm flipH="1">
              <a:off x="5339400" y="5289947"/>
              <a:ext cx="560066" cy="338555"/>
            </a:xfrm>
            <a:prstGeom prst="rect">
              <a:avLst/>
            </a:prstGeom>
          </p:spPr>
          <p:txBody>
            <a:bodyPr wrap="square">
              <a:spAutoFit/>
            </a:bodyPr>
            <a:lstStyle/>
            <a:p>
              <a:r>
                <a:rPr lang="en-US" sz="1600" dirty="0" smtClean="0"/>
                <a:t>0.5</a:t>
              </a:r>
              <a:endParaRPr lang="en-US" sz="1600" dirty="0"/>
            </a:p>
          </p:txBody>
        </p:sp>
        <p:sp>
          <p:nvSpPr>
            <p:cNvPr id="105" name="Rectangle 104"/>
            <p:cNvSpPr/>
            <p:nvPr/>
          </p:nvSpPr>
          <p:spPr>
            <a:xfrm>
              <a:off x="4614708" y="5306724"/>
              <a:ext cx="298480" cy="338555"/>
            </a:xfrm>
            <a:prstGeom prst="rect">
              <a:avLst/>
            </a:prstGeom>
          </p:spPr>
          <p:txBody>
            <a:bodyPr wrap="none">
              <a:spAutoFit/>
            </a:bodyPr>
            <a:lstStyle/>
            <a:p>
              <a:r>
                <a:rPr lang="en-US" sz="1600" dirty="0" smtClean="0"/>
                <a:t>0</a:t>
              </a:r>
              <a:endParaRPr lang="en-US" sz="1600" dirty="0"/>
            </a:p>
          </p:txBody>
        </p:sp>
        <p:cxnSp>
          <p:nvCxnSpPr>
            <p:cNvPr id="106" name="Straight Connector 105"/>
            <p:cNvCxnSpPr/>
            <p:nvPr/>
          </p:nvCxnSpPr>
          <p:spPr bwMode="auto">
            <a:xfrm>
              <a:off x="4725225" y="4969198"/>
              <a:ext cx="3967724" cy="1905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grpSp>
          <p:nvGrpSpPr>
            <p:cNvPr id="107" name="Group 106"/>
            <p:cNvGrpSpPr/>
            <p:nvPr/>
          </p:nvGrpSpPr>
          <p:grpSpPr>
            <a:xfrm>
              <a:off x="4580539" y="5751623"/>
              <a:ext cx="1289142" cy="1086129"/>
              <a:chOff x="1371600" y="4008120"/>
              <a:chExt cx="1289142" cy="1583033"/>
            </a:xfrm>
          </p:grpSpPr>
          <p:cxnSp>
            <p:nvCxnSpPr>
              <p:cNvPr id="140" name="Straight Arrow Connector 139"/>
              <p:cNvCxnSpPr/>
              <p:nvPr/>
            </p:nvCxnSpPr>
            <p:spPr bwMode="auto">
              <a:xfrm flipH="1">
                <a:off x="1524000" y="4008120"/>
                <a:ext cx="10160" cy="155448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1" name="Straight Arrow Connector 140"/>
              <p:cNvCxnSpPr/>
              <p:nvPr/>
            </p:nvCxnSpPr>
            <p:spPr bwMode="auto">
              <a:xfrm>
                <a:off x="1534160" y="4008120"/>
                <a:ext cx="747349"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42" name="Rectangle 141"/>
              <p:cNvSpPr/>
              <p:nvPr/>
            </p:nvSpPr>
            <p:spPr>
              <a:xfrm>
                <a:off x="2040059" y="4021370"/>
                <a:ext cx="620683" cy="538301"/>
              </a:xfrm>
              <a:prstGeom prst="rect">
                <a:avLst/>
              </a:prstGeom>
            </p:spPr>
            <p:txBody>
              <a:bodyPr wrap="none">
                <a:spAutoFit/>
              </a:bodyPr>
              <a:lstStyle/>
              <a:p>
                <a:r>
                  <a:rPr lang="en-US" dirty="0"/>
                  <a:t>V</a:t>
                </a:r>
                <a:r>
                  <a:rPr lang="en-US" dirty="0" smtClean="0"/>
                  <a:t>(t) </a:t>
                </a:r>
                <a:endParaRPr lang="en-US" dirty="0"/>
              </a:p>
            </p:txBody>
          </p:sp>
          <p:sp>
            <p:nvSpPr>
              <p:cNvPr id="143" name="TextBox 142"/>
              <p:cNvSpPr txBox="1"/>
              <p:nvPr/>
            </p:nvSpPr>
            <p:spPr>
              <a:xfrm>
                <a:off x="1567570" y="5221821"/>
                <a:ext cx="248786" cy="369332"/>
              </a:xfrm>
              <a:prstGeom prst="rect">
                <a:avLst/>
              </a:prstGeom>
              <a:noFill/>
            </p:spPr>
            <p:txBody>
              <a:bodyPr wrap="none" rtlCol="0">
                <a:spAutoFit/>
              </a:bodyPr>
              <a:lstStyle/>
              <a:p>
                <a:r>
                  <a:rPr lang="en-US" dirty="0" smtClean="0"/>
                  <a:t>t</a:t>
                </a:r>
                <a:endParaRPr lang="en-US" dirty="0"/>
              </a:p>
            </p:txBody>
          </p:sp>
          <p:grpSp>
            <p:nvGrpSpPr>
              <p:cNvPr id="144" name="Group 143"/>
              <p:cNvGrpSpPr/>
              <p:nvPr/>
            </p:nvGrpSpPr>
            <p:grpSpPr>
              <a:xfrm rot="16200000" flipV="1">
                <a:off x="933450" y="4476750"/>
                <a:ext cx="1219200" cy="342900"/>
                <a:chOff x="1437042" y="3051175"/>
                <a:chExt cx="5529432" cy="3121025"/>
              </a:xfrm>
            </p:grpSpPr>
            <p:grpSp>
              <p:nvGrpSpPr>
                <p:cNvPr id="145" name="Group 166"/>
                <p:cNvGrpSpPr/>
                <p:nvPr/>
              </p:nvGrpSpPr>
              <p:grpSpPr>
                <a:xfrm>
                  <a:off x="2823741" y="3051175"/>
                  <a:ext cx="1378017" cy="3121025"/>
                  <a:chOff x="2673351" y="1803400"/>
                  <a:chExt cx="3398838" cy="3121025"/>
                </a:xfrm>
              </p:grpSpPr>
              <p:sp>
                <p:nvSpPr>
                  <p:cNvPr id="164"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6" name="Group 172"/>
                <p:cNvGrpSpPr/>
                <p:nvPr/>
              </p:nvGrpSpPr>
              <p:grpSpPr>
                <a:xfrm>
                  <a:off x="1437042" y="3051175"/>
                  <a:ext cx="1378017" cy="3121025"/>
                  <a:chOff x="2673351" y="1803400"/>
                  <a:chExt cx="3398838" cy="3121025"/>
                </a:xfrm>
              </p:grpSpPr>
              <p:sp>
                <p:nvSpPr>
                  <p:cNvPr id="159"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7" name="Group 166"/>
                <p:cNvGrpSpPr/>
                <p:nvPr/>
              </p:nvGrpSpPr>
              <p:grpSpPr>
                <a:xfrm>
                  <a:off x="5588457" y="3051175"/>
                  <a:ext cx="1378017" cy="3121025"/>
                  <a:chOff x="2673351" y="1803400"/>
                  <a:chExt cx="3398838" cy="3121025"/>
                </a:xfrm>
              </p:grpSpPr>
              <p:sp>
                <p:nvSpPr>
                  <p:cNvPr id="154"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8" name="Group 172"/>
                <p:cNvGrpSpPr/>
                <p:nvPr/>
              </p:nvGrpSpPr>
              <p:grpSpPr>
                <a:xfrm>
                  <a:off x="4201758" y="3051175"/>
                  <a:ext cx="1378017" cy="3121025"/>
                  <a:chOff x="2673351" y="1803400"/>
                  <a:chExt cx="3398838" cy="3121025"/>
                </a:xfrm>
              </p:grpSpPr>
              <p:sp>
                <p:nvSpPr>
                  <p:cNvPr id="149"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108" name="Group 107"/>
            <p:cNvGrpSpPr/>
            <p:nvPr/>
          </p:nvGrpSpPr>
          <p:grpSpPr>
            <a:xfrm>
              <a:off x="6401198" y="3522577"/>
              <a:ext cx="2625965" cy="2332522"/>
              <a:chOff x="7749890" y="2917000"/>
              <a:chExt cx="2625965" cy="2332522"/>
            </a:xfrm>
          </p:grpSpPr>
          <p:grpSp>
            <p:nvGrpSpPr>
              <p:cNvPr id="109" name="Group 84"/>
              <p:cNvGrpSpPr/>
              <p:nvPr/>
            </p:nvGrpSpPr>
            <p:grpSpPr>
              <a:xfrm>
                <a:off x="8138143" y="2917000"/>
                <a:ext cx="2237712" cy="1552402"/>
                <a:chOff x="5636398" y="2018227"/>
                <a:chExt cx="2237712" cy="1552402"/>
              </a:xfrm>
            </p:grpSpPr>
            <p:sp>
              <p:nvSpPr>
                <p:cNvPr id="138" name="Rectangle 137"/>
                <p:cNvSpPr/>
                <p:nvPr/>
              </p:nvSpPr>
              <p:spPr>
                <a:xfrm>
                  <a:off x="5636398" y="2018227"/>
                  <a:ext cx="833883" cy="369332"/>
                </a:xfrm>
                <a:prstGeom prst="rect">
                  <a:avLst/>
                </a:prstGeom>
              </p:spPr>
              <p:txBody>
                <a:bodyPr wrap="none">
                  <a:spAutoFit/>
                </a:bodyPr>
                <a:lstStyle/>
                <a:p>
                  <a:r>
                    <a:rPr lang="en-US" dirty="0"/>
                    <a:t>P</a:t>
                  </a:r>
                  <a:r>
                    <a:rPr lang="en-US" baseline="-25000" dirty="0" smtClean="0"/>
                    <a:t>out</a:t>
                  </a:r>
                  <a:r>
                    <a:rPr lang="en-US" dirty="0" smtClean="0"/>
                    <a:t>(t) </a:t>
                  </a:r>
                  <a:endParaRPr lang="en-US" dirty="0"/>
                </a:p>
              </p:txBody>
            </p:sp>
            <p:sp>
              <p:nvSpPr>
                <p:cNvPr id="139" name="TextBox 138"/>
                <p:cNvSpPr txBox="1"/>
                <p:nvPr/>
              </p:nvSpPr>
              <p:spPr>
                <a:xfrm>
                  <a:off x="7625324" y="3201297"/>
                  <a:ext cx="248786" cy="369332"/>
                </a:xfrm>
                <a:prstGeom prst="rect">
                  <a:avLst/>
                </a:prstGeom>
                <a:noFill/>
              </p:spPr>
              <p:txBody>
                <a:bodyPr wrap="none" rtlCol="0">
                  <a:spAutoFit/>
                </a:bodyPr>
                <a:lstStyle/>
                <a:p>
                  <a:r>
                    <a:rPr lang="en-US" dirty="0" smtClean="0"/>
                    <a:t>t</a:t>
                  </a:r>
                  <a:endParaRPr lang="en-US" dirty="0"/>
                </a:p>
              </p:txBody>
            </p:sp>
          </p:grpSp>
          <p:cxnSp>
            <p:nvCxnSpPr>
              <p:cNvPr id="110" name="Straight Arrow Connector 109"/>
              <p:cNvCxnSpPr/>
              <p:nvPr/>
            </p:nvCxnSpPr>
            <p:spPr bwMode="auto">
              <a:xfrm>
                <a:off x="8353237" y="4370912"/>
                <a:ext cx="1828800"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11" name="Straight Arrow Connector 110"/>
              <p:cNvCxnSpPr/>
              <p:nvPr/>
            </p:nvCxnSpPr>
            <p:spPr bwMode="auto">
              <a:xfrm flipH="1" flipV="1">
                <a:off x="8369145" y="3260973"/>
                <a:ext cx="50681" cy="198854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nvGrpSpPr>
              <p:cNvPr id="112" name="Group 111"/>
              <p:cNvGrpSpPr/>
              <p:nvPr/>
            </p:nvGrpSpPr>
            <p:grpSpPr>
              <a:xfrm rot="10800000" flipV="1">
                <a:off x="8429411" y="4119319"/>
                <a:ext cx="1219200" cy="482974"/>
                <a:chOff x="1437042" y="3051175"/>
                <a:chExt cx="5529432" cy="3121025"/>
              </a:xfrm>
            </p:grpSpPr>
            <p:grpSp>
              <p:nvGrpSpPr>
                <p:cNvPr id="114" name="Group 166"/>
                <p:cNvGrpSpPr/>
                <p:nvPr/>
              </p:nvGrpSpPr>
              <p:grpSpPr>
                <a:xfrm>
                  <a:off x="2823741" y="3051175"/>
                  <a:ext cx="1378017" cy="3121025"/>
                  <a:chOff x="2673351" y="1803400"/>
                  <a:chExt cx="3398838" cy="3121025"/>
                </a:xfrm>
              </p:grpSpPr>
              <p:sp>
                <p:nvSpPr>
                  <p:cNvPr id="133"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5" name="Group 172"/>
                <p:cNvGrpSpPr/>
                <p:nvPr/>
              </p:nvGrpSpPr>
              <p:grpSpPr>
                <a:xfrm>
                  <a:off x="1437042" y="3051175"/>
                  <a:ext cx="1378017" cy="3121025"/>
                  <a:chOff x="2673351" y="1803400"/>
                  <a:chExt cx="3398838" cy="3121025"/>
                </a:xfrm>
              </p:grpSpPr>
              <p:sp>
                <p:nvSpPr>
                  <p:cNvPr id="128"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6" name="Group 166"/>
                <p:cNvGrpSpPr/>
                <p:nvPr/>
              </p:nvGrpSpPr>
              <p:grpSpPr>
                <a:xfrm>
                  <a:off x="5588457" y="3051175"/>
                  <a:ext cx="1378017" cy="3121025"/>
                  <a:chOff x="2673351" y="1803400"/>
                  <a:chExt cx="3398838" cy="3121025"/>
                </a:xfrm>
              </p:grpSpPr>
              <p:sp>
                <p:nvSpPr>
                  <p:cNvPr id="123"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7" name="Group 172"/>
                <p:cNvGrpSpPr/>
                <p:nvPr/>
              </p:nvGrpSpPr>
              <p:grpSpPr>
                <a:xfrm>
                  <a:off x="4201758" y="3051175"/>
                  <a:ext cx="1378017" cy="3121025"/>
                  <a:chOff x="2673351" y="1803400"/>
                  <a:chExt cx="3398838" cy="3121025"/>
                </a:xfrm>
              </p:grpSpPr>
              <p:sp>
                <p:nvSpPr>
                  <p:cNvPr id="118"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13" name="Rectangle 112"/>
              <p:cNvSpPr/>
              <p:nvPr/>
            </p:nvSpPr>
            <p:spPr>
              <a:xfrm>
                <a:off x="7749890" y="4053115"/>
                <a:ext cx="184731" cy="338554"/>
              </a:xfrm>
              <a:prstGeom prst="rect">
                <a:avLst/>
              </a:prstGeom>
            </p:spPr>
            <p:txBody>
              <a:bodyPr wrap="none">
                <a:spAutoFit/>
              </a:bodyPr>
              <a:lstStyle/>
              <a:p>
                <a:endParaRPr lang="en-US" sz="1600" b="1" dirty="0"/>
              </a:p>
            </p:txBody>
          </p:sp>
        </p:grpSp>
      </p:grpSp>
      <p:sp>
        <p:nvSpPr>
          <p:cNvPr id="179" name="TextBox 178"/>
          <p:cNvSpPr txBox="1"/>
          <p:nvPr/>
        </p:nvSpPr>
        <p:spPr>
          <a:xfrm>
            <a:off x="1319426" y="2761199"/>
            <a:ext cx="2837508" cy="338554"/>
          </a:xfrm>
          <a:prstGeom prst="rect">
            <a:avLst/>
          </a:prstGeom>
          <a:noFill/>
        </p:spPr>
        <p:txBody>
          <a:bodyPr wrap="none" rtlCol="0">
            <a:spAutoFit/>
          </a:bodyPr>
          <a:lstStyle/>
          <a:p>
            <a:r>
              <a:rPr lang="en-US" sz="1600" dirty="0" smtClean="0"/>
              <a:t>Analog Amplitude modulation</a:t>
            </a:r>
          </a:p>
        </p:txBody>
      </p:sp>
      <p:sp>
        <p:nvSpPr>
          <p:cNvPr id="180" name="TextBox 179"/>
          <p:cNvSpPr txBox="1"/>
          <p:nvPr/>
        </p:nvSpPr>
        <p:spPr>
          <a:xfrm>
            <a:off x="1046895" y="5636827"/>
            <a:ext cx="2760692" cy="338554"/>
          </a:xfrm>
          <a:prstGeom prst="rect">
            <a:avLst/>
          </a:prstGeom>
          <a:noFill/>
        </p:spPr>
        <p:txBody>
          <a:bodyPr wrap="none" rtlCol="0">
            <a:spAutoFit/>
          </a:bodyPr>
          <a:lstStyle/>
          <a:p>
            <a:r>
              <a:rPr lang="en-US" sz="1600" dirty="0" smtClean="0"/>
              <a:t>Analog Intensity  modulation</a:t>
            </a:r>
          </a:p>
        </p:txBody>
      </p:sp>
    </p:spTree>
    <p:extLst>
      <p:ext uri="{BB962C8B-B14F-4D97-AF65-F5344CB8AC3E}">
        <p14:creationId xmlns:p14="http://schemas.microsoft.com/office/powerpoint/2010/main" val="112529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P spid="18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LiNbO</a:t>
            </a:r>
            <a:r>
              <a:rPr lang="en-US" sz="3200" baseline="-25000" dirty="0" smtClean="0"/>
              <a:t>3  </a:t>
            </a:r>
            <a:r>
              <a:rPr lang="en-US" sz="3200" dirty="0" smtClean="0"/>
              <a:t>modulators </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21</a:t>
            </a:fld>
            <a:endParaRPr lang="en-US"/>
          </a:p>
        </p:txBody>
      </p:sp>
      <p:pic>
        <p:nvPicPr>
          <p:cNvPr id="50178" name="Picture 2" descr="X-Cut Lithium Niobate Cross S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07" y="990600"/>
            <a:ext cx="2381250" cy="20002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98107" y="3138934"/>
            <a:ext cx="2659224" cy="461665"/>
          </a:xfrm>
          <a:prstGeom prst="rect">
            <a:avLst/>
          </a:prstGeom>
        </p:spPr>
        <p:txBody>
          <a:bodyPr wrap="square">
            <a:spAutoFit/>
          </a:bodyPr>
          <a:lstStyle/>
          <a:p>
            <a:r>
              <a:rPr lang="en-US" sz="1200" dirty="0"/>
              <a:t>X-Cut </a:t>
            </a:r>
            <a:r>
              <a:rPr lang="en-US" sz="1200" dirty="0" smtClean="0"/>
              <a:t>LiNbO</a:t>
            </a:r>
            <a:r>
              <a:rPr lang="en-US" sz="1200" baseline="-25000" dirty="0"/>
              <a:t>3</a:t>
            </a:r>
            <a:r>
              <a:rPr lang="en-US" sz="1200" dirty="0" smtClean="0"/>
              <a:t> </a:t>
            </a:r>
            <a:r>
              <a:rPr lang="en-US" sz="1200" dirty="0"/>
              <a:t>Intensity Modulator Cross-Section</a:t>
            </a:r>
          </a:p>
        </p:txBody>
      </p:sp>
      <p:pic>
        <p:nvPicPr>
          <p:cNvPr id="50182" name="Picture 6" descr="Z-Cut Lithium Niobate Cross S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1428" y="990600"/>
            <a:ext cx="2381250" cy="200025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201428" y="2990851"/>
            <a:ext cx="2659224" cy="461665"/>
          </a:xfrm>
          <a:prstGeom prst="rect">
            <a:avLst/>
          </a:prstGeom>
        </p:spPr>
        <p:txBody>
          <a:bodyPr wrap="square">
            <a:spAutoFit/>
          </a:bodyPr>
          <a:lstStyle/>
          <a:p>
            <a:r>
              <a:rPr lang="en-US" sz="1200" dirty="0" smtClean="0"/>
              <a:t>Z-Cut LiNbO</a:t>
            </a:r>
            <a:r>
              <a:rPr lang="en-US" sz="1200" baseline="-25000" dirty="0"/>
              <a:t>3</a:t>
            </a:r>
            <a:r>
              <a:rPr lang="en-US" sz="1200" dirty="0" smtClean="0"/>
              <a:t> </a:t>
            </a:r>
            <a:r>
              <a:rPr lang="en-US" sz="1200" dirty="0"/>
              <a:t>Intensity Modulator Cross-Section</a:t>
            </a:r>
          </a:p>
        </p:txBody>
      </p:sp>
      <p:sp>
        <p:nvSpPr>
          <p:cNvPr id="6" name="TextBox 5"/>
          <p:cNvSpPr txBox="1"/>
          <p:nvPr/>
        </p:nvSpPr>
        <p:spPr>
          <a:xfrm>
            <a:off x="228600" y="3706813"/>
            <a:ext cx="1835759" cy="307777"/>
          </a:xfrm>
          <a:prstGeom prst="rect">
            <a:avLst/>
          </a:prstGeom>
          <a:noFill/>
        </p:spPr>
        <p:txBody>
          <a:bodyPr wrap="none" rtlCol="0">
            <a:spAutoFit/>
          </a:bodyPr>
          <a:lstStyle/>
          <a:p>
            <a:r>
              <a:rPr lang="en-US" sz="1400" dirty="0" smtClean="0"/>
              <a:t>Intensity modulators </a:t>
            </a:r>
            <a:endParaRPr lang="en-US" sz="1400" dirty="0"/>
          </a:p>
        </p:txBody>
      </p:sp>
      <p:pic>
        <p:nvPicPr>
          <p:cNvPr id="50184" name="Picture 8" descr="https://www.thorlabs.com/images/tabimages/LiNbO3_Intensity_Modulator_D2-780.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6743" y="3322390"/>
            <a:ext cx="2399329" cy="1076622"/>
          </a:xfrm>
          <a:prstGeom prst="rect">
            <a:avLst/>
          </a:prstGeom>
          <a:noFill/>
          <a:extLst>
            <a:ext uri="{909E8E84-426E-40DD-AFC4-6F175D3DCCD1}">
              <a14:hiddenFill xmlns:a14="http://schemas.microsoft.com/office/drawing/2010/main">
                <a:solidFill>
                  <a:srgbClr val="FFFFFF"/>
                </a:solidFill>
              </a14:hiddenFill>
            </a:ext>
          </a:extLst>
        </p:spPr>
      </p:pic>
      <p:pic>
        <p:nvPicPr>
          <p:cNvPr id="50186" name="Picture 10" descr="https://www.thorlabs.com/images/GuideImages/11812_LN81S-FC_LN81S-FC_LNLVL-IM-Z_SG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48881" y="4837112"/>
            <a:ext cx="1646238" cy="1646238"/>
          </a:xfrm>
          <a:prstGeom prst="rect">
            <a:avLst/>
          </a:prstGeom>
          <a:noFill/>
          <a:extLst>
            <a:ext uri="{909E8E84-426E-40DD-AFC4-6F175D3DCCD1}">
              <a14:hiddenFill xmlns:a14="http://schemas.microsoft.com/office/drawing/2010/main">
                <a:solidFill>
                  <a:srgbClr val="FFFFFF"/>
                </a:solidFill>
              </a14:hiddenFill>
            </a:ext>
          </a:extLst>
        </p:spPr>
      </p:pic>
      <p:pic>
        <p:nvPicPr>
          <p:cNvPr id="50188" name="Picture 12" descr="https://www.thorlabs.com/images/TabImages/40G_Intensity_Modulators_Drive_Voltage_G1-780.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5192" y="4706140"/>
            <a:ext cx="3020008" cy="2121749"/>
          </a:xfrm>
          <a:prstGeom prst="rect">
            <a:avLst/>
          </a:prstGeom>
          <a:noFill/>
          <a:extLst>
            <a:ext uri="{909E8E84-426E-40DD-AFC4-6F175D3DCCD1}">
              <a14:hiddenFill xmlns:a14="http://schemas.microsoft.com/office/drawing/2010/main">
                <a:solidFill>
                  <a:srgbClr val="FFFFFF"/>
                </a:solidFill>
              </a14:hiddenFill>
            </a:ext>
          </a:extLst>
        </p:spPr>
      </p:pic>
      <p:pic>
        <p:nvPicPr>
          <p:cNvPr id="50190" name="Picture 14" descr="https://www.thorlabs.com/images/TabImages/40G_Intensity_Modulators_S21_G1-780.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01428" y="4637048"/>
            <a:ext cx="3104372" cy="219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245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31" y="1555"/>
            <a:ext cx="8229600" cy="1143000"/>
          </a:xfrm>
        </p:spPr>
        <p:txBody>
          <a:bodyPr/>
          <a:lstStyle/>
          <a:p>
            <a:r>
              <a:rPr lang="en-US" sz="3200" dirty="0" smtClean="0"/>
              <a:t>Thin film LiNbO</a:t>
            </a:r>
            <a:r>
              <a:rPr lang="en-US" sz="3200" baseline="-25000" dirty="0" smtClean="0"/>
              <a:t>3</a:t>
            </a:r>
            <a:r>
              <a:rPr lang="en-US" sz="3200" dirty="0" smtClean="0"/>
              <a:t> on Si Modulators </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22</a:t>
            </a:fld>
            <a:endParaRPr lang="en-US"/>
          </a:p>
        </p:txBody>
      </p:sp>
      <p:pic>
        <p:nvPicPr>
          <p:cNvPr id="51202" name="Picture 2" descr="https://www.osapublishing.org/getImage.cfm?img=OG0kcC5sYXJnZSxvbC00NS01LTExMTItZzAwM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143000"/>
            <a:ext cx="3581400" cy="17978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58000" y="2133600"/>
            <a:ext cx="1454244" cy="369332"/>
          </a:xfrm>
          <a:prstGeom prst="rect">
            <a:avLst/>
          </a:prstGeom>
          <a:noFill/>
        </p:spPr>
        <p:txBody>
          <a:bodyPr wrap="none" rtlCol="0">
            <a:spAutoFit/>
          </a:bodyPr>
          <a:lstStyle/>
          <a:p>
            <a:r>
              <a:rPr lang="en-US" dirty="0" smtClean="0"/>
              <a:t>SiN platform</a:t>
            </a:r>
            <a:endParaRPr lang="en-US" dirty="0"/>
          </a:p>
        </p:txBody>
      </p:sp>
      <p:sp>
        <p:nvSpPr>
          <p:cNvPr id="7" name="TextBox 6"/>
          <p:cNvSpPr txBox="1"/>
          <p:nvPr/>
        </p:nvSpPr>
        <p:spPr>
          <a:xfrm>
            <a:off x="466531" y="3059668"/>
            <a:ext cx="1479892" cy="369332"/>
          </a:xfrm>
          <a:prstGeom prst="rect">
            <a:avLst/>
          </a:prstGeom>
          <a:noFill/>
        </p:spPr>
        <p:txBody>
          <a:bodyPr wrap="none" rtlCol="0">
            <a:spAutoFit/>
          </a:bodyPr>
          <a:lstStyle/>
          <a:p>
            <a:r>
              <a:rPr lang="en-US" dirty="0" smtClean="0"/>
              <a:t>SOI platform</a:t>
            </a:r>
            <a:endParaRPr lang="en-US" dirty="0"/>
          </a:p>
        </p:txBody>
      </p:sp>
      <p:pic>
        <p:nvPicPr>
          <p:cNvPr id="6" name="Picture 5"/>
          <p:cNvPicPr>
            <a:picLocks noChangeAspect="1"/>
          </p:cNvPicPr>
          <p:nvPr/>
        </p:nvPicPr>
        <p:blipFill>
          <a:blip r:embed="rId3"/>
          <a:stretch>
            <a:fillRect/>
          </a:stretch>
        </p:blipFill>
        <p:spPr>
          <a:xfrm>
            <a:off x="174848" y="3657600"/>
            <a:ext cx="3543150" cy="2475200"/>
          </a:xfrm>
          <a:prstGeom prst="rect">
            <a:avLst/>
          </a:prstGeom>
        </p:spPr>
      </p:pic>
      <p:pic>
        <p:nvPicPr>
          <p:cNvPr id="9" name="Picture 8"/>
          <p:cNvPicPr>
            <a:picLocks noChangeAspect="1"/>
          </p:cNvPicPr>
          <p:nvPr/>
        </p:nvPicPr>
        <p:blipFill>
          <a:blip r:embed="rId4"/>
          <a:stretch>
            <a:fillRect/>
          </a:stretch>
        </p:blipFill>
        <p:spPr>
          <a:xfrm>
            <a:off x="3585300" y="3687147"/>
            <a:ext cx="1973400" cy="2777600"/>
          </a:xfrm>
          <a:prstGeom prst="rect">
            <a:avLst/>
          </a:prstGeom>
        </p:spPr>
      </p:pic>
      <p:pic>
        <p:nvPicPr>
          <p:cNvPr id="10" name="Picture 9"/>
          <p:cNvPicPr>
            <a:picLocks noChangeAspect="1"/>
          </p:cNvPicPr>
          <p:nvPr/>
        </p:nvPicPr>
        <p:blipFill>
          <a:blip r:embed="rId5"/>
          <a:stretch>
            <a:fillRect/>
          </a:stretch>
        </p:blipFill>
        <p:spPr>
          <a:xfrm>
            <a:off x="5410200" y="5085278"/>
            <a:ext cx="3563391" cy="1532200"/>
          </a:xfrm>
          <a:prstGeom prst="rect">
            <a:avLst/>
          </a:prstGeom>
        </p:spPr>
      </p:pic>
      <p:pic>
        <p:nvPicPr>
          <p:cNvPr id="11" name="Picture 10"/>
          <p:cNvPicPr>
            <a:picLocks noChangeAspect="1"/>
          </p:cNvPicPr>
          <p:nvPr/>
        </p:nvPicPr>
        <p:blipFill>
          <a:blip r:embed="rId6"/>
          <a:stretch>
            <a:fillRect/>
          </a:stretch>
        </p:blipFill>
        <p:spPr>
          <a:xfrm>
            <a:off x="5875795" y="3008021"/>
            <a:ext cx="2632200" cy="2185577"/>
          </a:xfrm>
          <a:prstGeom prst="rect">
            <a:avLst/>
          </a:prstGeom>
        </p:spPr>
      </p:pic>
    </p:spTree>
    <p:extLst>
      <p:ext uri="{BB962C8B-B14F-4D97-AF65-F5344CB8AC3E}">
        <p14:creationId xmlns:p14="http://schemas.microsoft.com/office/powerpoint/2010/main" val="1854350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3</a:t>
            </a:fld>
            <a:endParaRPr lang="en-US"/>
          </a:p>
        </p:txBody>
      </p:sp>
      <p:sp>
        <p:nvSpPr>
          <p:cNvPr id="5" name="Title 1"/>
          <p:cNvSpPr>
            <a:spLocks noGrp="1"/>
          </p:cNvSpPr>
          <p:nvPr>
            <p:ph type="title"/>
          </p:nvPr>
        </p:nvSpPr>
        <p:spPr>
          <a:xfrm>
            <a:off x="457200" y="-300038"/>
            <a:ext cx="8229600" cy="1143000"/>
          </a:xfrm>
        </p:spPr>
        <p:txBody>
          <a:bodyPr/>
          <a:lstStyle/>
          <a:p>
            <a:r>
              <a:rPr lang="en-US" sz="3200" dirty="0" smtClean="0"/>
              <a:t>Waveguide mode coupling</a:t>
            </a:r>
            <a:endParaRPr lang="en-US" sz="3200" dirty="0"/>
          </a:p>
        </p:txBody>
      </p:sp>
      <p:graphicFrame>
        <p:nvGraphicFramePr>
          <p:cNvPr id="6" name="Object 5"/>
          <p:cNvGraphicFramePr>
            <a:graphicFrameLocks noChangeAspect="1"/>
          </p:cNvGraphicFramePr>
          <p:nvPr>
            <p:extLst>
              <p:ext uri="{D42A27DB-BD31-4B8C-83A1-F6EECF244321}">
                <p14:modId xmlns:p14="http://schemas.microsoft.com/office/powerpoint/2010/main" val="2631928324"/>
              </p:ext>
            </p:extLst>
          </p:nvPr>
        </p:nvGraphicFramePr>
        <p:xfrm>
          <a:off x="388938" y="955675"/>
          <a:ext cx="1930400" cy="812800"/>
        </p:xfrm>
        <a:graphic>
          <a:graphicData uri="http://schemas.openxmlformats.org/presentationml/2006/ole">
            <mc:AlternateContent xmlns:mc="http://schemas.openxmlformats.org/markup-compatibility/2006">
              <mc:Choice xmlns:v="urn:schemas-microsoft-com:vml" Requires="v">
                <p:oleObj spid="_x0000_s30674" name="Equation" r:id="rId3" imgW="1930320" imgH="812520" progId="Equation.DSMT4">
                  <p:embed/>
                </p:oleObj>
              </mc:Choice>
              <mc:Fallback>
                <p:oleObj name="Equation" r:id="rId3" imgW="1930320" imgH="812520" progId="Equation.DSMT4">
                  <p:embed/>
                  <p:pic>
                    <p:nvPicPr>
                      <p:cNvPr id="0" name=""/>
                      <p:cNvPicPr/>
                      <p:nvPr/>
                    </p:nvPicPr>
                    <p:blipFill>
                      <a:blip r:embed="rId4"/>
                      <a:stretch>
                        <a:fillRect/>
                      </a:stretch>
                    </p:blipFill>
                    <p:spPr>
                      <a:xfrm>
                        <a:off x="388938" y="955675"/>
                        <a:ext cx="1930400" cy="812800"/>
                      </a:xfrm>
                      <a:prstGeom prst="rect">
                        <a:avLst/>
                      </a:prstGeom>
                    </p:spPr>
                  </p:pic>
                </p:oleObj>
              </mc:Fallback>
            </mc:AlternateContent>
          </a:graphicData>
        </a:graphic>
      </p:graphicFrame>
      <p:sp>
        <p:nvSpPr>
          <p:cNvPr id="7" name="TextBox 6"/>
          <p:cNvSpPr txBox="1"/>
          <p:nvPr/>
        </p:nvSpPr>
        <p:spPr>
          <a:xfrm>
            <a:off x="2725616" y="1098740"/>
            <a:ext cx="1098378" cy="338554"/>
          </a:xfrm>
          <a:prstGeom prst="rect">
            <a:avLst/>
          </a:prstGeom>
          <a:noFill/>
        </p:spPr>
        <p:txBody>
          <a:bodyPr wrap="none" rtlCol="0">
            <a:spAutoFit/>
          </a:bodyPr>
          <a:lstStyle/>
          <a:p>
            <a:r>
              <a:rPr lang="en-US" sz="1600" dirty="0" smtClean="0"/>
              <a:t>Introduce </a:t>
            </a:r>
            <a:endParaRPr lang="en-US" sz="1600" dirty="0"/>
          </a:p>
        </p:txBody>
      </p:sp>
      <p:graphicFrame>
        <p:nvGraphicFramePr>
          <p:cNvPr id="8" name="Object 7"/>
          <p:cNvGraphicFramePr>
            <a:graphicFrameLocks noChangeAspect="1"/>
          </p:cNvGraphicFramePr>
          <p:nvPr>
            <p:extLst>
              <p:ext uri="{D42A27DB-BD31-4B8C-83A1-F6EECF244321}">
                <p14:modId xmlns:p14="http://schemas.microsoft.com/office/powerpoint/2010/main" val="1245098560"/>
              </p:ext>
            </p:extLst>
          </p:nvPr>
        </p:nvGraphicFramePr>
        <p:xfrm>
          <a:off x="4037013" y="1041400"/>
          <a:ext cx="787400" cy="482600"/>
        </p:xfrm>
        <a:graphic>
          <a:graphicData uri="http://schemas.openxmlformats.org/presentationml/2006/ole">
            <mc:AlternateContent xmlns:mc="http://schemas.openxmlformats.org/markup-compatibility/2006">
              <mc:Choice xmlns:v="urn:schemas-microsoft-com:vml" Requires="v">
                <p:oleObj spid="_x0000_s30675" name="Equation" r:id="rId5" imgW="787320" imgH="482400" progId="Equation.DSMT4">
                  <p:embed/>
                </p:oleObj>
              </mc:Choice>
              <mc:Fallback>
                <p:oleObj name="Equation" r:id="rId5" imgW="787320" imgH="482400" progId="Equation.DSMT4">
                  <p:embed/>
                  <p:pic>
                    <p:nvPicPr>
                      <p:cNvPr id="0" name=""/>
                      <p:cNvPicPr/>
                      <p:nvPr/>
                    </p:nvPicPr>
                    <p:blipFill>
                      <a:blip r:embed="rId6"/>
                      <a:stretch>
                        <a:fillRect/>
                      </a:stretch>
                    </p:blipFill>
                    <p:spPr>
                      <a:xfrm>
                        <a:off x="4037013" y="1041400"/>
                        <a:ext cx="787400" cy="4826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42627324"/>
              </p:ext>
            </p:extLst>
          </p:nvPr>
        </p:nvGraphicFramePr>
        <p:xfrm>
          <a:off x="5273187" y="1032581"/>
          <a:ext cx="2870200" cy="838200"/>
        </p:xfrm>
        <a:graphic>
          <a:graphicData uri="http://schemas.openxmlformats.org/presentationml/2006/ole">
            <mc:AlternateContent xmlns:mc="http://schemas.openxmlformats.org/markup-compatibility/2006">
              <mc:Choice xmlns:v="urn:schemas-microsoft-com:vml" Requires="v">
                <p:oleObj spid="_x0000_s30676" name="Equation" r:id="rId7" imgW="2869920" imgH="838080" progId="Equation.DSMT4">
                  <p:embed/>
                </p:oleObj>
              </mc:Choice>
              <mc:Fallback>
                <p:oleObj name="Equation" r:id="rId7" imgW="2869920" imgH="838080" progId="Equation.DSMT4">
                  <p:embed/>
                  <p:pic>
                    <p:nvPicPr>
                      <p:cNvPr id="0" name=""/>
                      <p:cNvPicPr/>
                      <p:nvPr/>
                    </p:nvPicPr>
                    <p:blipFill>
                      <a:blip r:embed="rId8"/>
                      <a:stretch>
                        <a:fillRect/>
                      </a:stretch>
                    </p:blipFill>
                    <p:spPr>
                      <a:xfrm>
                        <a:off x="5273187" y="1032581"/>
                        <a:ext cx="2870200" cy="838200"/>
                      </a:xfrm>
                      <a:prstGeom prst="rect">
                        <a:avLst/>
                      </a:prstGeom>
                    </p:spPr>
                  </p:pic>
                </p:oleObj>
              </mc:Fallback>
            </mc:AlternateContent>
          </a:graphicData>
        </a:graphic>
      </p:graphicFrame>
      <p:sp>
        <p:nvSpPr>
          <p:cNvPr id="10" name="TextBox 9"/>
          <p:cNvSpPr txBox="1"/>
          <p:nvPr/>
        </p:nvSpPr>
        <p:spPr>
          <a:xfrm>
            <a:off x="861646" y="2198022"/>
            <a:ext cx="4831772" cy="338554"/>
          </a:xfrm>
          <a:prstGeom prst="rect">
            <a:avLst/>
          </a:prstGeom>
          <a:noFill/>
        </p:spPr>
        <p:txBody>
          <a:bodyPr wrap="none" rtlCol="0">
            <a:spAutoFit/>
          </a:bodyPr>
          <a:lstStyle/>
          <a:p>
            <a:r>
              <a:rPr lang="en-US" sz="1600" dirty="0" smtClean="0"/>
              <a:t>Introduce                                     and drop primes.  </a:t>
            </a:r>
            <a:endParaRPr lang="en-US" sz="1600" dirty="0"/>
          </a:p>
        </p:txBody>
      </p:sp>
      <p:graphicFrame>
        <p:nvGraphicFramePr>
          <p:cNvPr id="11" name="Object 10"/>
          <p:cNvGraphicFramePr>
            <a:graphicFrameLocks noChangeAspect="1"/>
          </p:cNvGraphicFramePr>
          <p:nvPr>
            <p:extLst>
              <p:ext uri="{D42A27DB-BD31-4B8C-83A1-F6EECF244321}">
                <p14:modId xmlns:p14="http://schemas.microsoft.com/office/powerpoint/2010/main" val="2937730348"/>
              </p:ext>
            </p:extLst>
          </p:nvPr>
        </p:nvGraphicFramePr>
        <p:xfrm>
          <a:off x="1803400" y="2242011"/>
          <a:ext cx="1844432" cy="281354"/>
        </p:xfrm>
        <a:graphic>
          <a:graphicData uri="http://schemas.openxmlformats.org/presentationml/2006/ole">
            <mc:AlternateContent xmlns:mc="http://schemas.openxmlformats.org/markup-compatibility/2006">
              <mc:Choice xmlns:v="urn:schemas-microsoft-com:vml" Requires="v">
                <p:oleObj spid="_x0000_s30677" name="Equation" r:id="rId9" imgW="1498320" imgH="228600" progId="Equation.DSMT4">
                  <p:embed/>
                </p:oleObj>
              </mc:Choice>
              <mc:Fallback>
                <p:oleObj name="Equation" r:id="rId9" imgW="1498320" imgH="228600" progId="Equation.DSMT4">
                  <p:embed/>
                  <p:pic>
                    <p:nvPicPr>
                      <p:cNvPr id="0" name=""/>
                      <p:cNvPicPr/>
                      <p:nvPr/>
                    </p:nvPicPr>
                    <p:blipFill>
                      <a:blip r:embed="rId10"/>
                      <a:stretch>
                        <a:fillRect/>
                      </a:stretch>
                    </p:blipFill>
                    <p:spPr>
                      <a:xfrm>
                        <a:off x="1803400" y="2242011"/>
                        <a:ext cx="1844432" cy="281354"/>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374471782"/>
              </p:ext>
            </p:extLst>
          </p:nvPr>
        </p:nvGraphicFramePr>
        <p:xfrm>
          <a:off x="5693418" y="2060399"/>
          <a:ext cx="1217336" cy="865661"/>
        </p:xfrm>
        <a:graphic>
          <a:graphicData uri="http://schemas.openxmlformats.org/presentationml/2006/ole">
            <mc:AlternateContent xmlns:mc="http://schemas.openxmlformats.org/markup-compatibility/2006">
              <mc:Choice xmlns:v="urn:schemas-microsoft-com:vml" Requires="v">
                <p:oleObj spid="_x0000_s30678" name="Equation" r:id="rId11" imgW="1143000" imgH="812520" progId="Equation.DSMT4">
                  <p:embed/>
                </p:oleObj>
              </mc:Choice>
              <mc:Fallback>
                <p:oleObj name="Equation" r:id="rId11" imgW="1143000" imgH="812520" progId="Equation.DSMT4">
                  <p:embed/>
                  <p:pic>
                    <p:nvPicPr>
                      <p:cNvPr id="0" name=""/>
                      <p:cNvPicPr/>
                      <p:nvPr/>
                    </p:nvPicPr>
                    <p:blipFill>
                      <a:blip r:embed="rId12"/>
                      <a:stretch>
                        <a:fillRect/>
                      </a:stretch>
                    </p:blipFill>
                    <p:spPr>
                      <a:xfrm>
                        <a:off x="5693418" y="2060399"/>
                        <a:ext cx="1217336" cy="865661"/>
                      </a:xfrm>
                      <a:prstGeom prst="rect">
                        <a:avLst/>
                      </a:prstGeom>
                      <a:solidFill>
                        <a:srgbClr val="660033">
                          <a:alpha val="11000"/>
                        </a:srgbClr>
                      </a:solidFill>
                      <a:ln>
                        <a:solidFill>
                          <a:srgbClr val="0033CC"/>
                        </a:solid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553594916"/>
              </p:ext>
            </p:extLst>
          </p:nvPr>
        </p:nvGraphicFramePr>
        <p:xfrm>
          <a:off x="881063" y="2997200"/>
          <a:ext cx="2349500" cy="431800"/>
        </p:xfrm>
        <a:graphic>
          <a:graphicData uri="http://schemas.openxmlformats.org/presentationml/2006/ole">
            <mc:AlternateContent xmlns:mc="http://schemas.openxmlformats.org/markup-compatibility/2006">
              <mc:Choice xmlns:v="urn:schemas-microsoft-com:vml" Requires="v">
                <p:oleObj spid="_x0000_s30679" name="Equation" r:id="rId13" imgW="2349360" imgH="431640" progId="Equation.DSMT4">
                  <p:embed/>
                </p:oleObj>
              </mc:Choice>
              <mc:Fallback>
                <p:oleObj name="Equation" r:id="rId13" imgW="2349360" imgH="431640" progId="Equation.DSMT4">
                  <p:embed/>
                  <p:pic>
                    <p:nvPicPr>
                      <p:cNvPr id="0" name=""/>
                      <p:cNvPicPr/>
                      <p:nvPr/>
                    </p:nvPicPr>
                    <p:blipFill>
                      <a:blip r:embed="rId14"/>
                      <a:stretch>
                        <a:fillRect/>
                      </a:stretch>
                    </p:blipFill>
                    <p:spPr>
                      <a:xfrm>
                        <a:off x="881063" y="2997200"/>
                        <a:ext cx="2349500" cy="431800"/>
                      </a:xfrm>
                      <a:prstGeom prst="rect">
                        <a:avLst/>
                      </a:prstGeom>
                    </p:spPr>
                  </p:pic>
                </p:oleObj>
              </mc:Fallback>
            </mc:AlternateContent>
          </a:graphicData>
        </a:graphic>
      </p:graphicFrame>
      <p:sp>
        <p:nvSpPr>
          <p:cNvPr id="14" name="TextBox 13"/>
          <p:cNvSpPr txBox="1"/>
          <p:nvPr/>
        </p:nvSpPr>
        <p:spPr>
          <a:xfrm>
            <a:off x="3476381" y="3056613"/>
            <a:ext cx="1723549" cy="369332"/>
          </a:xfrm>
          <a:prstGeom prst="rect">
            <a:avLst/>
          </a:prstGeom>
          <a:noFill/>
        </p:spPr>
        <p:txBody>
          <a:bodyPr wrap="none" rtlCol="0">
            <a:spAutoFit/>
          </a:bodyPr>
          <a:lstStyle/>
          <a:p>
            <a:r>
              <a:rPr lang="en-US" dirty="0" smtClean="0"/>
              <a:t>Normalization: </a:t>
            </a:r>
            <a:endParaRPr lang="en-US" dirty="0"/>
          </a:p>
        </p:txBody>
      </p:sp>
      <p:grpSp>
        <p:nvGrpSpPr>
          <p:cNvPr id="2" name="Group 1"/>
          <p:cNvGrpSpPr/>
          <p:nvPr/>
        </p:nvGrpSpPr>
        <p:grpSpPr>
          <a:xfrm>
            <a:off x="721052" y="3543300"/>
            <a:ext cx="2649211" cy="457200"/>
            <a:chOff x="721052" y="3543300"/>
            <a:chExt cx="2649211" cy="457200"/>
          </a:xfrm>
        </p:grpSpPr>
        <p:sp>
          <p:nvSpPr>
            <p:cNvPr id="15" name="TextBox 14"/>
            <p:cNvSpPr txBox="1"/>
            <p:nvPr/>
          </p:nvSpPr>
          <p:spPr>
            <a:xfrm>
              <a:off x="721052" y="3586331"/>
              <a:ext cx="981359" cy="338554"/>
            </a:xfrm>
            <a:prstGeom prst="rect">
              <a:avLst/>
            </a:prstGeom>
            <a:noFill/>
          </p:spPr>
          <p:txBody>
            <a:bodyPr wrap="none" rtlCol="0">
              <a:spAutoFit/>
            </a:bodyPr>
            <a:lstStyle/>
            <a:p>
              <a:r>
                <a:rPr lang="en-US" sz="1600" b="1" dirty="0" smtClean="0"/>
                <a:t>TE </a:t>
              </a:r>
              <a:r>
                <a:rPr lang="en-US" sz="1600" dirty="0" smtClean="0"/>
                <a:t>wave</a:t>
              </a:r>
              <a:endParaRPr lang="en-US" sz="1600" dirty="0"/>
            </a:p>
          </p:txBody>
        </p:sp>
        <p:graphicFrame>
          <p:nvGraphicFramePr>
            <p:cNvPr id="16" name="Object 15"/>
            <p:cNvGraphicFramePr>
              <a:graphicFrameLocks noChangeAspect="1"/>
            </p:cNvGraphicFramePr>
            <p:nvPr>
              <p:extLst>
                <p:ext uri="{D42A27DB-BD31-4B8C-83A1-F6EECF244321}">
                  <p14:modId xmlns:p14="http://schemas.microsoft.com/office/powerpoint/2010/main" val="694463150"/>
                </p:ext>
              </p:extLst>
            </p:nvPr>
          </p:nvGraphicFramePr>
          <p:xfrm>
            <a:off x="1973263" y="3543300"/>
            <a:ext cx="1397000" cy="457200"/>
          </p:xfrm>
          <a:graphic>
            <a:graphicData uri="http://schemas.openxmlformats.org/presentationml/2006/ole">
              <mc:AlternateContent xmlns:mc="http://schemas.openxmlformats.org/markup-compatibility/2006">
                <mc:Choice xmlns:v="urn:schemas-microsoft-com:vml" Requires="v">
                  <p:oleObj spid="_x0000_s30680" name="Equation" r:id="rId15" imgW="1396800" imgH="457200" progId="Equation.DSMT4">
                    <p:embed/>
                  </p:oleObj>
                </mc:Choice>
                <mc:Fallback>
                  <p:oleObj name="Equation" r:id="rId15" imgW="1396800" imgH="457200" progId="Equation.DSMT4">
                    <p:embed/>
                    <p:pic>
                      <p:nvPicPr>
                        <p:cNvPr id="56" name="Object 55"/>
                        <p:cNvPicPr/>
                        <p:nvPr/>
                      </p:nvPicPr>
                      <p:blipFill>
                        <a:blip r:embed="rId16"/>
                        <a:stretch>
                          <a:fillRect/>
                        </a:stretch>
                      </p:blipFill>
                      <p:spPr>
                        <a:xfrm>
                          <a:off x="1973263" y="3543300"/>
                          <a:ext cx="1397000" cy="457200"/>
                        </a:xfrm>
                        <a:prstGeom prst="rect">
                          <a:avLst/>
                        </a:prstGeom>
                        <a:solidFill>
                          <a:srgbClr val="FF0000">
                            <a:alpha val="14000"/>
                          </a:srgbClr>
                        </a:solidFill>
                        <a:ln>
                          <a:solidFill>
                            <a:srgbClr val="00B0F0"/>
                          </a:solidFill>
                        </a:ln>
                      </p:spPr>
                    </p:pic>
                  </p:oleObj>
                </mc:Fallback>
              </mc:AlternateContent>
            </a:graphicData>
          </a:graphic>
        </p:graphicFrame>
      </p:grpSp>
      <p:grpSp>
        <p:nvGrpSpPr>
          <p:cNvPr id="3" name="Group 2"/>
          <p:cNvGrpSpPr/>
          <p:nvPr/>
        </p:nvGrpSpPr>
        <p:grpSpPr>
          <a:xfrm>
            <a:off x="3825474" y="3492500"/>
            <a:ext cx="3464326" cy="469900"/>
            <a:chOff x="3825474" y="3492500"/>
            <a:chExt cx="3464326" cy="469900"/>
          </a:xfrm>
        </p:grpSpPr>
        <p:sp>
          <p:nvSpPr>
            <p:cNvPr id="17" name="TextBox 16"/>
            <p:cNvSpPr txBox="1"/>
            <p:nvPr/>
          </p:nvSpPr>
          <p:spPr>
            <a:xfrm>
              <a:off x="3825474" y="3509358"/>
              <a:ext cx="1016625" cy="338554"/>
            </a:xfrm>
            <a:prstGeom prst="rect">
              <a:avLst/>
            </a:prstGeom>
            <a:noFill/>
          </p:spPr>
          <p:txBody>
            <a:bodyPr wrap="none" rtlCol="0">
              <a:spAutoFit/>
            </a:bodyPr>
            <a:lstStyle/>
            <a:p>
              <a:r>
                <a:rPr lang="en-US" sz="1600" b="1" dirty="0" smtClean="0"/>
                <a:t>TM </a:t>
              </a:r>
              <a:r>
                <a:rPr lang="en-US" sz="1600" dirty="0" smtClean="0"/>
                <a:t>wave</a:t>
              </a:r>
              <a:endParaRPr lang="en-US" sz="1600" dirty="0"/>
            </a:p>
          </p:txBody>
        </p:sp>
        <p:graphicFrame>
          <p:nvGraphicFramePr>
            <p:cNvPr id="18" name="Object 17"/>
            <p:cNvGraphicFramePr>
              <a:graphicFrameLocks noChangeAspect="1"/>
            </p:cNvGraphicFramePr>
            <p:nvPr>
              <p:extLst>
                <p:ext uri="{D42A27DB-BD31-4B8C-83A1-F6EECF244321}">
                  <p14:modId xmlns:p14="http://schemas.microsoft.com/office/powerpoint/2010/main" val="2634902105"/>
                </p:ext>
              </p:extLst>
            </p:nvPr>
          </p:nvGraphicFramePr>
          <p:xfrm>
            <a:off x="5257800" y="3492500"/>
            <a:ext cx="2032000" cy="469900"/>
          </p:xfrm>
          <a:graphic>
            <a:graphicData uri="http://schemas.openxmlformats.org/presentationml/2006/ole">
              <mc:AlternateContent xmlns:mc="http://schemas.openxmlformats.org/markup-compatibility/2006">
                <mc:Choice xmlns:v="urn:schemas-microsoft-com:vml" Requires="v">
                  <p:oleObj spid="_x0000_s30681" name="Equation" r:id="rId17" imgW="2031840" imgH="469800" progId="Equation.DSMT4">
                    <p:embed/>
                  </p:oleObj>
                </mc:Choice>
                <mc:Fallback>
                  <p:oleObj name="Equation" r:id="rId17" imgW="2031840" imgH="469800" progId="Equation.DSMT4">
                    <p:embed/>
                    <p:pic>
                      <p:nvPicPr>
                        <p:cNvPr id="59" name="Object 58"/>
                        <p:cNvPicPr/>
                        <p:nvPr/>
                      </p:nvPicPr>
                      <p:blipFill>
                        <a:blip r:embed="rId18"/>
                        <a:stretch>
                          <a:fillRect/>
                        </a:stretch>
                      </p:blipFill>
                      <p:spPr>
                        <a:xfrm>
                          <a:off x="5257800" y="3492500"/>
                          <a:ext cx="2032000" cy="469900"/>
                        </a:xfrm>
                        <a:prstGeom prst="rect">
                          <a:avLst/>
                        </a:prstGeom>
                      </p:spPr>
                    </p:pic>
                  </p:oleObj>
                </mc:Fallback>
              </mc:AlternateContent>
            </a:graphicData>
          </a:graphic>
        </p:graphicFrame>
      </p:grpSp>
      <p:sp>
        <p:nvSpPr>
          <p:cNvPr id="19" name="TextBox 18"/>
          <p:cNvSpPr txBox="1"/>
          <p:nvPr/>
        </p:nvSpPr>
        <p:spPr>
          <a:xfrm>
            <a:off x="597341" y="4263392"/>
            <a:ext cx="3226653" cy="338554"/>
          </a:xfrm>
          <a:prstGeom prst="rect">
            <a:avLst/>
          </a:prstGeom>
          <a:noFill/>
        </p:spPr>
        <p:txBody>
          <a:bodyPr wrap="none" rtlCol="0">
            <a:spAutoFit/>
          </a:bodyPr>
          <a:lstStyle/>
          <a:p>
            <a:r>
              <a:rPr lang="en-US" sz="1600" dirty="0" smtClean="0"/>
              <a:t>So, for coupling of two TE waves </a:t>
            </a:r>
            <a:endParaRPr lang="en-US" sz="1600" dirty="0"/>
          </a:p>
        </p:txBody>
      </p:sp>
      <p:graphicFrame>
        <p:nvGraphicFramePr>
          <p:cNvPr id="20" name="Object 19"/>
          <p:cNvGraphicFramePr>
            <a:graphicFrameLocks noChangeAspect="1"/>
          </p:cNvGraphicFramePr>
          <p:nvPr>
            <p:extLst>
              <p:ext uri="{D42A27DB-BD31-4B8C-83A1-F6EECF244321}">
                <p14:modId xmlns:p14="http://schemas.microsoft.com/office/powerpoint/2010/main" val="470922385"/>
              </p:ext>
            </p:extLst>
          </p:nvPr>
        </p:nvGraphicFramePr>
        <p:xfrm>
          <a:off x="4221163" y="4127500"/>
          <a:ext cx="2717800" cy="609600"/>
        </p:xfrm>
        <a:graphic>
          <a:graphicData uri="http://schemas.openxmlformats.org/presentationml/2006/ole">
            <mc:AlternateContent xmlns:mc="http://schemas.openxmlformats.org/markup-compatibility/2006">
              <mc:Choice xmlns:v="urn:schemas-microsoft-com:vml" Requires="v">
                <p:oleObj spid="_x0000_s30682" name="Equation" r:id="rId19" imgW="2717640" imgH="609480" progId="Equation.DSMT4">
                  <p:embed/>
                </p:oleObj>
              </mc:Choice>
              <mc:Fallback>
                <p:oleObj name="Equation" r:id="rId19" imgW="2717640" imgH="609480" progId="Equation.DSMT4">
                  <p:embed/>
                  <p:pic>
                    <p:nvPicPr>
                      <p:cNvPr id="0" name=""/>
                      <p:cNvPicPr/>
                      <p:nvPr/>
                    </p:nvPicPr>
                    <p:blipFill>
                      <a:blip r:embed="rId20"/>
                      <a:stretch>
                        <a:fillRect/>
                      </a:stretch>
                    </p:blipFill>
                    <p:spPr>
                      <a:xfrm>
                        <a:off x="4221163" y="4127500"/>
                        <a:ext cx="2717800" cy="609600"/>
                      </a:xfrm>
                      <a:prstGeom prst="rect">
                        <a:avLst/>
                      </a:prstGeom>
                    </p:spPr>
                  </p:pic>
                </p:oleObj>
              </mc:Fallback>
            </mc:AlternateContent>
          </a:graphicData>
        </a:graphic>
      </p:graphicFrame>
      <p:sp>
        <p:nvSpPr>
          <p:cNvPr id="21" name="TextBox 20"/>
          <p:cNvSpPr txBox="1"/>
          <p:nvPr/>
        </p:nvSpPr>
        <p:spPr>
          <a:xfrm>
            <a:off x="622131" y="5025393"/>
            <a:ext cx="3261919" cy="338554"/>
          </a:xfrm>
          <a:prstGeom prst="rect">
            <a:avLst/>
          </a:prstGeom>
          <a:noFill/>
        </p:spPr>
        <p:txBody>
          <a:bodyPr wrap="none" rtlCol="0">
            <a:spAutoFit/>
          </a:bodyPr>
          <a:lstStyle/>
          <a:p>
            <a:r>
              <a:rPr lang="en-US" sz="1600" dirty="0" smtClean="0"/>
              <a:t>So, for coupling of two TM waves </a:t>
            </a:r>
            <a:endParaRPr lang="en-US" sz="1600" dirty="0"/>
          </a:p>
        </p:txBody>
      </p:sp>
      <p:graphicFrame>
        <p:nvGraphicFramePr>
          <p:cNvPr id="22" name="Object 21"/>
          <p:cNvGraphicFramePr>
            <a:graphicFrameLocks noChangeAspect="1"/>
          </p:cNvGraphicFramePr>
          <p:nvPr>
            <p:extLst>
              <p:ext uri="{D42A27DB-BD31-4B8C-83A1-F6EECF244321}">
                <p14:modId xmlns:p14="http://schemas.microsoft.com/office/powerpoint/2010/main" val="898704481"/>
              </p:ext>
            </p:extLst>
          </p:nvPr>
        </p:nvGraphicFramePr>
        <p:xfrm>
          <a:off x="3975100" y="4883520"/>
          <a:ext cx="4597400" cy="622300"/>
        </p:xfrm>
        <a:graphic>
          <a:graphicData uri="http://schemas.openxmlformats.org/presentationml/2006/ole">
            <mc:AlternateContent xmlns:mc="http://schemas.openxmlformats.org/markup-compatibility/2006">
              <mc:Choice xmlns:v="urn:schemas-microsoft-com:vml" Requires="v">
                <p:oleObj spid="_x0000_s30683" name="Equation" r:id="rId21" imgW="4597200" imgH="622080" progId="Equation.DSMT4">
                  <p:embed/>
                </p:oleObj>
              </mc:Choice>
              <mc:Fallback>
                <p:oleObj name="Equation" r:id="rId21" imgW="4597200" imgH="622080" progId="Equation.DSMT4">
                  <p:embed/>
                  <p:pic>
                    <p:nvPicPr>
                      <p:cNvPr id="0" name=""/>
                      <p:cNvPicPr/>
                      <p:nvPr/>
                    </p:nvPicPr>
                    <p:blipFill>
                      <a:blip r:embed="rId22"/>
                      <a:stretch>
                        <a:fillRect/>
                      </a:stretch>
                    </p:blipFill>
                    <p:spPr>
                      <a:xfrm>
                        <a:off x="3975100" y="4883520"/>
                        <a:ext cx="4597400" cy="622300"/>
                      </a:xfrm>
                      <a:prstGeom prst="rect">
                        <a:avLst/>
                      </a:prstGeom>
                    </p:spPr>
                  </p:pic>
                </p:oleObj>
              </mc:Fallback>
            </mc:AlternateContent>
          </a:graphicData>
        </a:graphic>
      </p:graphicFrame>
      <p:sp>
        <p:nvSpPr>
          <p:cNvPr id="23" name="TextBox 22"/>
          <p:cNvSpPr txBox="1"/>
          <p:nvPr/>
        </p:nvSpPr>
        <p:spPr>
          <a:xfrm>
            <a:off x="267542" y="5727316"/>
            <a:ext cx="4916148" cy="523220"/>
          </a:xfrm>
          <a:prstGeom prst="rect">
            <a:avLst/>
          </a:prstGeom>
          <a:noFill/>
        </p:spPr>
        <p:txBody>
          <a:bodyPr wrap="square" rtlCol="0">
            <a:spAutoFit/>
          </a:bodyPr>
          <a:lstStyle/>
          <a:p>
            <a:r>
              <a:rPr lang="en-US" sz="1400" dirty="0" smtClean="0"/>
              <a:t>For the well confined waveguides or when indices in core and cladding are close.. </a:t>
            </a:r>
            <a:endParaRPr lang="en-US" sz="1400" dirty="0"/>
          </a:p>
        </p:txBody>
      </p:sp>
      <p:graphicFrame>
        <p:nvGraphicFramePr>
          <p:cNvPr id="24" name="Object 23"/>
          <p:cNvGraphicFramePr>
            <a:graphicFrameLocks noChangeAspect="1"/>
          </p:cNvGraphicFramePr>
          <p:nvPr>
            <p:extLst>
              <p:ext uri="{D42A27DB-BD31-4B8C-83A1-F6EECF244321}">
                <p14:modId xmlns:p14="http://schemas.microsoft.com/office/powerpoint/2010/main" val="2751852267"/>
              </p:ext>
            </p:extLst>
          </p:nvPr>
        </p:nvGraphicFramePr>
        <p:xfrm>
          <a:off x="4032250" y="5886450"/>
          <a:ext cx="4241800" cy="609600"/>
        </p:xfrm>
        <a:graphic>
          <a:graphicData uri="http://schemas.openxmlformats.org/presentationml/2006/ole">
            <mc:AlternateContent xmlns:mc="http://schemas.openxmlformats.org/markup-compatibility/2006">
              <mc:Choice xmlns:v="urn:schemas-microsoft-com:vml" Requires="v">
                <p:oleObj spid="_x0000_s30684" name="Equation" r:id="rId23" imgW="4241520" imgH="609480" progId="Equation.DSMT4">
                  <p:embed/>
                </p:oleObj>
              </mc:Choice>
              <mc:Fallback>
                <p:oleObj name="Equation" r:id="rId23" imgW="4241520" imgH="609480" progId="Equation.DSMT4">
                  <p:embed/>
                  <p:pic>
                    <p:nvPicPr>
                      <p:cNvPr id="0" name=""/>
                      <p:cNvPicPr/>
                      <p:nvPr/>
                    </p:nvPicPr>
                    <p:blipFill>
                      <a:blip r:embed="rId24"/>
                      <a:stretch>
                        <a:fillRect/>
                      </a:stretch>
                    </p:blipFill>
                    <p:spPr>
                      <a:xfrm>
                        <a:off x="4032250" y="5886450"/>
                        <a:ext cx="4241800" cy="609600"/>
                      </a:xfrm>
                      <a:prstGeom prst="rect">
                        <a:avLst/>
                      </a:prstGeom>
                    </p:spPr>
                  </p:pic>
                </p:oleObj>
              </mc:Fallback>
            </mc:AlternateContent>
          </a:graphicData>
        </a:graphic>
      </p:graphicFrame>
    </p:spTree>
    <p:extLst>
      <p:ext uri="{BB962C8B-B14F-4D97-AF65-F5344CB8AC3E}">
        <p14:creationId xmlns:p14="http://schemas.microsoft.com/office/powerpoint/2010/main" val="97755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4" grpId="0"/>
      <p:bldP spid="19" grpId="0"/>
      <p:bldP spid="21"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054" y="-67895"/>
            <a:ext cx="8229600" cy="1143000"/>
          </a:xfrm>
        </p:spPr>
        <p:txBody>
          <a:bodyPr/>
          <a:lstStyle/>
          <a:p>
            <a:r>
              <a:rPr lang="en-US" sz="3200" dirty="0" smtClean="0"/>
              <a:t>Coupling between two waveguides</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4</a:t>
            </a:fld>
            <a:endParaRPr lang="en-US"/>
          </a:p>
        </p:txBody>
      </p:sp>
      <p:grpSp>
        <p:nvGrpSpPr>
          <p:cNvPr id="6" name="Group 69"/>
          <p:cNvGrpSpPr>
            <a:grpSpLocks/>
          </p:cNvGrpSpPr>
          <p:nvPr/>
        </p:nvGrpSpPr>
        <p:grpSpPr bwMode="auto">
          <a:xfrm>
            <a:off x="161314" y="1138567"/>
            <a:ext cx="5257800" cy="1781175"/>
            <a:chOff x="240" y="528"/>
            <a:chExt cx="3312" cy="1122"/>
          </a:xfrm>
        </p:grpSpPr>
        <p:grpSp>
          <p:nvGrpSpPr>
            <p:cNvPr id="7" name="Group 28"/>
            <p:cNvGrpSpPr>
              <a:grpSpLocks/>
            </p:cNvGrpSpPr>
            <p:nvPr/>
          </p:nvGrpSpPr>
          <p:grpSpPr bwMode="auto">
            <a:xfrm>
              <a:off x="240" y="788"/>
              <a:ext cx="1483" cy="451"/>
              <a:chOff x="240" y="1172"/>
              <a:chExt cx="1483" cy="451"/>
            </a:xfrm>
          </p:grpSpPr>
          <p:sp>
            <p:nvSpPr>
              <p:cNvPr id="44" name="Rectangle 3" descr="Dark downward diagonal"/>
              <p:cNvSpPr>
                <a:spLocks noChangeArrowheads="1"/>
              </p:cNvSpPr>
              <p:nvPr/>
            </p:nvSpPr>
            <p:spPr bwMode="auto">
              <a:xfrm>
                <a:off x="240" y="1172"/>
                <a:ext cx="1483" cy="164"/>
              </a:xfrm>
              <a:prstGeom prst="rect">
                <a:avLst/>
              </a:prstGeom>
              <a:pattFill prst="dkDnDiag">
                <a:fgClr>
                  <a:srgbClr val="000000"/>
                </a:fgClr>
                <a:bgClr>
                  <a:srgbClr val="FFFFFF"/>
                </a:bgClr>
              </a:pattFill>
              <a:ln w="9525">
                <a:solidFill>
                  <a:srgbClr val="000000"/>
                </a:solidFill>
                <a:miter lim="800000"/>
                <a:headEnd/>
                <a:tailEnd/>
              </a:ln>
            </p:spPr>
            <p:txBody>
              <a:bodyPr/>
              <a:lstStyle/>
              <a:p>
                <a:endParaRPr lang="en-US"/>
              </a:p>
            </p:txBody>
          </p:sp>
          <p:sp>
            <p:nvSpPr>
              <p:cNvPr id="45" name="Rectangle 4" descr="Dark downward diagonal"/>
              <p:cNvSpPr>
                <a:spLocks noChangeArrowheads="1"/>
              </p:cNvSpPr>
              <p:nvPr/>
            </p:nvSpPr>
            <p:spPr bwMode="auto">
              <a:xfrm>
                <a:off x="240" y="1500"/>
                <a:ext cx="1483" cy="123"/>
              </a:xfrm>
              <a:prstGeom prst="rect">
                <a:avLst/>
              </a:prstGeom>
              <a:pattFill prst="dkDnDiag">
                <a:fgClr>
                  <a:srgbClr val="000000"/>
                </a:fgClr>
                <a:bgClr>
                  <a:srgbClr val="FFFFFF"/>
                </a:bgClr>
              </a:pattFill>
              <a:ln w="9525">
                <a:solidFill>
                  <a:srgbClr val="000000"/>
                </a:solidFill>
                <a:miter lim="800000"/>
                <a:headEnd/>
                <a:tailEnd/>
              </a:ln>
            </p:spPr>
            <p:txBody>
              <a:bodyPr/>
              <a:lstStyle/>
              <a:p>
                <a:endParaRPr lang="en-US"/>
              </a:p>
            </p:txBody>
          </p:sp>
        </p:grpSp>
        <p:grpSp>
          <p:nvGrpSpPr>
            <p:cNvPr id="8" name="Group 43"/>
            <p:cNvGrpSpPr>
              <a:grpSpLocks/>
            </p:cNvGrpSpPr>
            <p:nvPr/>
          </p:nvGrpSpPr>
          <p:grpSpPr bwMode="auto">
            <a:xfrm>
              <a:off x="1610" y="624"/>
              <a:ext cx="576" cy="1026"/>
              <a:chOff x="1610" y="1008"/>
              <a:chExt cx="576" cy="1026"/>
            </a:xfrm>
          </p:grpSpPr>
          <p:grpSp>
            <p:nvGrpSpPr>
              <p:cNvPr id="37" name="Group 32"/>
              <p:cNvGrpSpPr>
                <a:grpSpLocks/>
              </p:cNvGrpSpPr>
              <p:nvPr/>
            </p:nvGrpSpPr>
            <p:grpSpPr bwMode="auto">
              <a:xfrm>
                <a:off x="2001" y="1008"/>
                <a:ext cx="185" cy="860"/>
                <a:chOff x="2001" y="1008"/>
                <a:chExt cx="185" cy="860"/>
              </a:xfrm>
            </p:grpSpPr>
            <p:sp>
              <p:nvSpPr>
                <p:cNvPr id="39" name="Line 5"/>
                <p:cNvSpPr>
                  <a:spLocks noChangeShapeType="1"/>
                </p:cNvSpPr>
                <p:nvPr/>
              </p:nvSpPr>
              <p:spPr bwMode="auto">
                <a:xfrm>
                  <a:off x="2001" y="1008"/>
                  <a:ext cx="0" cy="164"/>
                </a:xfrm>
                <a:prstGeom prst="line">
                  <a:avLst/>
                </a:prstGeom>
                <a:noFill/>
                <a:ln w="28575">
                  <a:solidFill>
                    <a:srgbClr val="808000"/>
                  </a:solidFill>
                  <a:round/>
                  <a:headEnd/>
                  <a:tailEnd/>
                </a:ln>
              </p:spPr>
              <p:txBody>
                <a:bodyPr/>
                <a:lstStyle/>
                <a:p>
                  <a:endParaRPr lang="en-US"/>
                </a:p>
              </p:txBody>
            </p:sp>
            <p:sp>
              <p:nvSpPr>
                <p:cNvPr id="40" name="Line 6"/>
                <p:cNvSpPr>
                  <a:spLocks noChangeShapeType="1"/>
                </p:cNvSpPr>
                <p:nvPr/>
              </p:nvSpPr>
              <p:spPr bwMode="auto">
                <a:xfrm>
                  <a:off x="2001" y="1172"/>
                  <a:ext cx="185" cy="0"/>
                </a:xfrm>
                <a:prstGeom prst="line">
                  <a:avLst/>
                </a:prstGeom>
                <a:noFill/>
                <a:ln w="28575">
                  <a:solidFill>
                    <a:srgbClr val="808000"/>
                  </a:solidFill>
                  <a:round/>
                  <a:headEnd/>
                  <a:tailEnd/>
                </a:ln>
              </p:spPr>
              <p:txBody>
                <a:bodyPr/>
                <a:lstStyle/>
                <a:p>
                  <a:endParaRPr lang="en-US"/>
                </a:p>
              </p:txBody>
            </p:sp>
            <p:sp>
              <p:nvSpPr>
                <p:cNvPr id="41" name="Line 8"/>
                <p:cNvSpPr>
                  <a:spLocks noChangeShapeType="1"/>
                </p:cNvSpPr>
                <p:nvPr/>
              </p:nvSpPr>
              <p:spPr bwMode="auto">
                <a:xfrm flipH="1">
                  <a:off x="2001" y="1336"/>
                  <a:ext cx="185" cy="0"/>
                </a:xfrm>
                <a:prstGeom prst="line">
                  <a:avLst/>
                </a:prstGeom>
                <a:noFill/>
                <a:ln w="28575">
                  <a:solidFill>
                    <a:srgbClr val="808000"/>
                  </a:solidFill>
                  <a:round/>
                  <a:headEnd/>
                  <a:tailEnd/>
                </a:ln>
              </p:spPr>
              <p:txBody>
                <a:bodyPr/>
                <a:lstStyle/>
                <a:p>
                  <a:endParaRPr lang="en-US"/>
                </a:p>
              </p:txBody>
            </p:sp>
            <p:sp>
              <p:nvSpPr>
                <p:cNvPr id="42" name="Line 9"/>
                <p:cNvSpPr>
                  <a:spLocks noChangeShapeType="1"/>
                </p:cNvSpPr>
                <p:nvPr/>
              </p:nvSpPr>
              <p:spPr bwMode="auto">
                <a:xfrm>
                  <a:off x="2001" y="1336"/>
                  <a:ext cx="0" cy="532"/>
                </a:xfrm>
                <a:prstGeom prst="line">
                  <a:avLst/>
                </a:prstGeom>
                <a:noFill/>
                <a:ln w="28575">
                  <a:solidFill>
                    <a:srgbClr val="808000"/>
                  </a:solidFill>
                  <a:round/>
                  <a:headEnd/>
                  <a:tailEnd/>
                </a:ln>
              </p:spPr>
              <p:txBody>
                <a:bodyPr/>
                <a:lstStyle/>
                <a:p>
                  <a:endParaRPr lang="en-US"/>
                </a:p>
              </p:txBody>
            </p:sp>
            <p:sp>
              <p:nvSpPr>
                <p:cNvPr id="43" name="Line 7"/>
                <p:cNvSpPr>
                  <a:spLocks noChangeShapeType="1"/>
                </p:cNvSpPr>
                <p:nvPr/>
              </p:nvSpPr>
              <p:spPr bwMode="auto">
                <a:xfrm>
                  <a:off x="2186" y="1172"/>
                  <a:ext cx="0" cy="164"/>
                </a:xfrm>
                <a:prstGeom prst="line">
                  <a:avLst/>
                </a:prstGeom>
                <a:noFill/>
                <a:ln w="28575">
                  <a:solidFill>
                    <a:srgbClr val="808000"/>
                  </a:solidFill>
                  <a:round/>
                  <a:headEnd/>
                  <a:tailEnd/>
                </a:ln>
              </p:spPr>
              <p:txBody>
                <a:bodyPr/>
                <a:lstStyle/>
                <a:p>
                  <a:endParaRPr lang="en-US"/>
                </a:p>
              </p:txBody>
            </p:sp>
          </p:grpSp>
          <p:graphicFrame>
            <p:nvGraphicFramePr>
              <p:cNvPr id="38" name="Object 34"/>
              <p:cNvGraphicFramePr>
                <a:graphicFrameLocks noChangeAspect="1"/>
              </p:cNvGraphicFramePr>
              <p:nvPr>
                <p:extLst>
                  <p:ext uri="{D42A27DB-BD31-4B8C-83A1-F6EECF244321}">
                    <p14:modId xmlns:p14="http://schemas.microsoft.com/office/powerpoint/2010/main" val="1237962359"/>
                  </p:ext>
                </p:extLst>
              </p:nvPr>
            </p:nvGraphicFramePr>
            <p:xfrm>
              <a:off x="1610" y="1806"/>
              <a:ext cx="504" cy="228"/>
            </p:xfrm>
            <a:graphic>
              <a:graphicData uri="http://schemas.openxmlformats.org/presentationml/2006/ole">
                <mc:AlternateContent xmlns:mc="http://schemas.openxmlformats.org/markup-compatibility/2006">
                  <mc:Choice xmlns:v="urn:schemas-microsoft-com:vml" Requires="v">
                    <p:oleObj spid="_x0000_s50680" name="Equation" r:id="rId3" imgW="533160" imgH="241200" progId="Equation.DSMT4">
                      <p:embed/>
                    </p:oleObj>
                  </mc:Choice>
                  <mc:Fallback>
                    <p:oleObj name="Equation" r:id="rId3" imgW="533160" imgH="241200" progId="Equation.DSMT4">
                      <p:embed/>
                      <p:pic>
                        <p:nvPicPr>
                          <p:cNvPr id="53282" name="Object 34"/>
                          <p:cNvPicPr>
                            <a:picLocks noChangeAspect="1" noChangeArrowheads="1"/>
                          </p:cNvPicPr>
                          <p:nvPr/>
                        </p:nvPicPr>
                        <p:blipFill>
                          <a:blip r:embed="rId4"/>
                          <a:srcRect/>
                          <a:stretch>
                            <a:fillRect/>
                          </a:stretch>
                        </p:blipFill>
                        <p:spPr bwMode="auto">
                          <a:xfrm>
                            <a:off x="1610" y="1806"/>
                            <a:ext cx="504"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Group 41"/>
            <p:cNvGrpSpPr>
              <a:grpSpLocks/>
            </p:cNvGrpSpPr>
            <p:nvPr/>
          </p:nvGrpSpPr>
          <p:grpSpPr bwMode="auto">
            <a:xfrm>
              <a:off x="2424" y="576"/>
              <a:ext cx="448" cy="1017"/>
              <a:chOff x="2063" y="1008"/>
              <a:chExt cx="448" cy="1017"/>
            </a:xfrm>
          </p:grpSpPr>
          <p:grpSp>
            <p:nvGrpSpPr>
              <p:cNvPr id="30" name="Group 33"/>
              <p:cNvGrpSpPr>
                <a:grpSpLocks/>
              </p:cNvGrpSpPr>
              <p:nvPr/>
            </p:nvGrpSpPr>
            <p:grpSpPr bwMode="auto">
              <a:xfrm>
                <a:off x="2279" y="1008"/>
                <a:ext cx="232" cy="819"/>
                <a:chOff x="2279" y="1008"/>
                <a:chExt cx="232" cy="819"/>
              </a:xfrm>
            </p:grpSpPr>
            <p:sp>
              <p:nvSpPr>
                <p:cNvPr id="32" name="Line 10"/>
                <p:cNvSpPr>
                  <a:spLocks noChangeShapeType="1"/>
                </p:cNvSpPr>
                <p:nvPr/>
              </p:nvSpPr>
              <p:spPr bwMode="auto">
                <a:xfrm>
                  <a:off x="2279" y="1623"/>
                  <a:ext cx="232" cy="0"/>
                </a:xfrm>
                <a:prstGeom prst="line">
                  <a:avLst/>
                </a:prstGeom>
                <a:noFill/>
                <a:ln w="28575">
                  <a:solidFill>
                    <a:schemeClr val="accent2"/>
                  </a:solidFill>
                  <a:round/>
                  <a:headEnd/>
                  <a:tailEnd/>
                </a:ln>
              </p:spPr>
              <p:txBody>
                <a:bodyPr/>
                <a:lstStyle/>
                <a:p>
                  <a:endParaRPr lang="en-US"/>
                </a:p>
              </p:txBody>
            </p:sp>
            <p:sp>
              <p:nvSpPr>
                <p:cNvPr id="33" name="Line 11"/>
                <p:cNvSpPr>
                  <a:spLocks noChangeShapeType="1"/>
                </p:cNvSpPr>
                <p:nvPr/>
              </p:nvSpPr>
              <p:spPr bwMode="auto">
                <a:xfrm>
                  <a:off x="2279" y="1623"/>
                  <a:ext cx="0" cy="204"/>
                </a:xfrm>
                <a:prstGeom prst="line">
                  <a:avLst/>
                </a:prstGeom>
                <a:noFill/>
                <a:ln w="28575">
                  <a:solidFill>
                    <a:schemeClr val="accent2"/>
                  </a:solidFill>
                  <a:round/>
                  <a:headEnd/>
                  <a:tailEnd/>
                </a:ln>
              </p:spPr>
              <p:txBody>
                <a:bodyPr/>
                <a:lstStyle/>
                <a:p>
                  <a:endParaRPr lang="en-US"/>
                </a:p>
              </p:txBody>
            </p:sp>
            <p:sp>
              <p:nvSpPr>
                <p:cNvPr id="34" name="Line 12"/>
                <p:cNvSpPr>
                  <a:spLocks noChangeShapeType="1"/>
                </p:cNvSpPr>
                <p:nvPr/>
              </p:nvSpPr>
              <p:spPr bwMode="auto">
                <a:xfrm flipV="1">
                  <a:off x="2511" y="1500"/>
                  <a:ext cx="0" cy="123"/>
                </a:xfrm>
                <a:prstGeom prst="line">
                  <a:avLst/>
                </a:prstGeom>
                <a:noFill/>
                <a:ln w="28575">
                  <a:solidFill>
                    <a:schemeClr val="accent2"/>
                  </a:solidFill>
                  <a:round/>
                  <a:headEnd/>
                  <a:tailEnd/>
                </a:ln>
              </p:spPr>
              <p:txBody>
                <a:bodyPr/>
                <a:lstStyle/>
                <a:p>
                  <a:endParaRPr lang="en-US"/>
                </a:p>
              </p:txBody>
            </p:sp>
            <p:sp>
              <p:nvSpPr>
                <p:cNvPr id="35" name="Line 13"/>
                <p:cNvSpPr>
                  <a:spLocks noChangeShapeType="1"/>
                </p:cNvSpPr>
                <p:nvPr/>
              </p:nvSpPr>
              <p:spPr bwMode="auto">
                <a:xfrm flipH="1">
                  <a:off x="2279" y="1500"/>
                  <a:ext cx="232" cy="0"/>
                </a:xfrm>
                <a:prstGeom prst="line">
                  <a:avLst/>
                </a:prstGeom>
                <a:noFill/>
                <a:ln w="28575">
                  <a:solidFill>
                    <a:schemeClr val="accent2"/>
                  </a:solidFill>
                  <a:round/>
                  <a:headEnd/>
                  <a:tailEnd/>
                </a:ln>
              </p:spPr>
              <p:txBody>
                <a:bodyPr/>
                <a:lstStyle/>
                <a:p>
                  <a:endParaRPr lang="en-US"/>
                </a:p>
              </p:txBody>
            </p:sp>
            <p:sp>
              <p:nvSpPr>
                <p:cNvPr id="36" name="Line 14"/>
                <p:cNvSpPr>
                  <a:spLocks noChangeShapeType="1"/>
                </p:cNvSpPr>
                <p:nvPr/>
              </p:nvSpPr>
              <p:spPr bwMode="auto">
                <a:xfrm flipV="1">
                  <a:off x="2279" y="1008"/>
                  <a:ext cx="0" cy="492"/>
                </a:xfrm>
                <a:prstGeom prst="line">
                  <a:avLst/>
                </a:prstGeom>
                <a:noFill/>
                <a:ln w="28575">
                  <a:solidFill>
                    <a:schemeClr val="accent2"/>
                  </a:solidFill>
                  <a:round/>
                  <a:headEnd/>
                  <a:tailEnd/>
                </a:ln>
              </p:spPr>
              <p:txBody>
                <a:bodyPr/>
                <a:lstStyle/>
                <a:p>
                  <a:endParaRPr lang="en-US"/>
                </a:p>
              </p:txBody>
            </p:sp>
          </p:grpSp>
          <p:graphicFrame>
            <p:nvGraphicFramePr>
              <p:cNvPr id="31" name="Object 36"/>
              <p:cNvGraphicFramePr>
                <a:graphicFrameLocks noChangeAspect="1"/>
              </p:cNvGraphicFramePr>
              <p:nvPr>
                <p:extLst>
                  <p:ext uri="{D42A27DB-BD31-4B8C-83A1-F6EECF244321}">
                    <p14:modId xmlns:p14="http://schemas.microsoft.com/office/powerpoint/2010/main" val="3925301579"/>
                  </p:ext>
                </p:extLst>
              </p:nvPr>
            </p:nvGraphicFramePr>
            <p:xfrm>
              <a:off x="2063" y="1822"/>
              <a:ext cx="448" cy="203"/>
            </p:xfrm>
            <a:graphic>
              <a:graphicData uri="http://schemas.openxmlformats.org/presentationml/2006/ole">
                <mc:AlternateContent xmlns:mc="http://schemas.openxmlformats.org/markup-compatibility/2006">
                  <mc:Choice xmlns:v="urn:schemas-microsoft-com:vml" Requires="v">
                    <p:oleObj spid="_x0000_s50681" name="Equation" r:id="rId5" imgW="533160" imgH="241200" progId="Equation.DSMT4">
                      <p:embed/>
                    </p:oleObj>
                  </mc:Choice>
                  <mc:Fallback>
                    <p:oleObj name="Equation" r:id="rId5" imgW="533160" imgH="241200" progId="Equation.DSMT4">
                      <p:embed/>
                      <p:pic>
                        <p:nvPicPr>
                          <p:cNvPr id="53284" name="Object 36"/>
                          <p:cNvPicPr>
                            <a:picLocks noChangeAspect="1" noChangeArrowheads="1"/>
                          </p:cNvPicPr>
                          <p:nvPr/>
                        </p:nvPicPr>
                        <p:blipFill>
                          <a:blip r:embed="rId6"/>
                          <a:srcRect/>
                          <a:stretch>
                            <a:fillRect/>
                          </a:stretch>
                        </p:blipFill>
                        <p:spPr bwMode="auto">
                          <a:xfrm>
                            <a:off x="2063" y="1822"/>
                            <a:ext cx="448"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 name="Group 42"/>
            <p:cNvGrpSpPr>
              <a:grpSpLocks/>
            </p:cNvGrpSpPr>
            <p:nvPr/>
          </p:nvGrpSpPr>
          <p:grpSpPr bwMode="auto">
            <a:xfrm>
              <a:off x="3120" y="576"/>
              <a:ext cx="432" cy="1008"/>
              <a:chOff x="2544" y="1008"/>
              <a:chExt cx="432" cy="1008"/>
            </a:xfrm>
          </p:grpSpPr>
          <p:grpSp>
            <p:nvGrpSpPr>
              <p:cNvPr id="18" name="Group 29"/>
              <p:cNvGrpSpPr>
                <a:grpSpLocks/>
              </p:cNvGrpSpPr>
              <p:nvPr/>
            </p:nvGrpSpPr>
            <p:grpSpPr bwMode="auto">
              <a:xfrm>
                <a:off x="2688" y="1008"/>
                <a:ext cx="240" cy="819"/>
                <a:chOff x="2688" y="1008"/>
                <a:chExt cx="240" cy="819"/>
              </a:xfrm>
            </p:grpSpPr>
            <p:sp>
              <p:nvSpPr>
                <p:cNvPr id="20" name="Line 15"/>
                <p:cNvSpPr>
                  <a:spLocks noChangeShapeType="1"/>
                </p:cNvSpPr>
                <p:nvPr/>
              </p:nvSpPr>
              <p:spPr bwMode="auto">
                <a:xfrm>
                  <a:off x="2688" y="1632"/>
                  <a:ext cx="232" cy="0"/>
                </a:xfrm>
                <a:prstGeom prst="line">
                  <a:avLst/>
                </a:prstGeom>
                <a:noFill/>
                <a:ln w="28575">
                  <a:solidFill>
                    <a:srgbClr val="000000"/>
                  </a:solidFill>
                  <a:round/>
                  <a:headEnd/>
                  <a:tailEnd/>
                </a:ln>
              </p:spPr>
              <p:txBody>
                <a:bodyPr/>
                <a:lstStyle/>
                <a:p>
                  <a:endParaRPr lang="en-US"/>
                </a:p>
              </p:txBody>
            </p:sp>
            <p:sp>
              <p:nvSpPr>
                <p:cNvPr id="21" name="Line 16"/>
                <p:cNvSpPr>
                  <a:spLocks noChangeShapeType="1"/>
                </p:cNvSpPr>
                <p:nvPr/>
              </p:nvSpPr>
              <p:spPr bwMode="auto">
                <a:xfrm>
                  <a:off x="2696" y="1623"/>
                  <a:ext cx="0" cy="204"/>
                </a:xfrm>
                <a:prstGeom prst="line">
                  <a:avLst/>
                </a:prstGeom>
                <a:noFill/>
                <a:ln w="28575">
                  <a:solidFill>
                    <a:srgbClr val="000000"/>
                  </a:solidFill>
                  <a:round/>
                  <a:headEnd/>
                  <a:tailEnd/>
                </a:ln>
              </p:spPr>
              <p:txBody>
                <a:bodyPr/>
                <a:lstStyle/>
                <a:p>
                  <a:endParaRPr lang="en-US"/>
                </a:p>
              </p:txBody>
            </p:sp>
            <p:sp>
              <p:nvSpPr>
                <p:cNvPr id="22" name="Line 17"/>
                <p:cNvSpPr>
                  <a:spLocks noChangeShapeType="1"/>
                </p:cNvSpPr>
                <p:nvPr/>
              </p:nvSpPr>
              <p:spPr bwMode="auto">
                <a:xfrm flipV="1">
                  <a:off x="2928" y="1500"/>
                  <a:ext cx="0" cy="123"/>
                </a:xfrm>
                <a:prstGeom prst="line">
                  <a:avLst/>
                </a:prstGeom>
                <a:noFill/>
                <a:ln w="28575">
                  <a:solidFill>
                    <a:srgbClr val="000000"/>
                  </a:solidFill>
                  <a:round/>
                  <a:headEnd/>
                  <a:tailEnd/>
                </a:ln>
              </p:spPr>
              <p:txBody>
                <a:bodyPr/>
                <a:lstStyle/>
                <a:p>
                  <a:endParaRPr lang="en-US"/>
                </a:p>
              </p:txBody>
            </p:sp>
            <p:sp>
              <p:nvSpPr>
                <p:cNvPr id="23" name="Line 18"/>
                <p:cNvSpPr>
                  <a:spLocks noChangeShapeType="1"/>
                </p:cNvSpPr>
                <p:nvPr/>
              </p:nvSpPr>
              <p:spPr bwMode="auto">
                <a:xfrm flipH="1">
                  <a:off x="2696" y="1500"/>
                  <a:ext cx="232" cy="0"/>
                </a:xfrm>
                <a:prstGeom prst="line">
                  <a:avLst/>
                </a:prstGeom>
                <a:noFill/>
                <a:ln w="28575">
                  <a:solidFill>
                    <a:srgbClr val="000000"/>
                  </a:solidFill>
                  <a:round/>
                  <a:headEnd/>
                  <a:tailEnd/>
                </a:ln>
              </p:spPr>
              <p:txBody>
                <a:bodyPr/>
                <a:lstStyle/>
                <a:p>
                  <a:endParaRPr lang="en-US"/>
                </a:p>
              </p:txBody>
            </p:sp>
            <p:sp>
              <p:nvSpPr>
                <p:cNvPr id="24" name="Line 19"/>
                <p:cNvSpPr>
                  <a:spLocks noChangeShapeType="1"/>
                </p:cNvSpPr>
                <p:nvPr/>
              </p:nvSpPr>
              <p:spPr bwMode="auto">
                <a:xfrm flipV="1">
                  <a:off x="2696" y="1377"/>
                  <a:ext cx="0" cy="123"/>
                </a:xfrm>
                <a:prstGeom prst="line">
                  <a:avLst/>
                </a:prstGeom>
                <a:noFill/>
                <a:ln w="28575">
                  <a:solidFill>
                    <a:srgbClr val="000000"/>
                  </a:solidFill>
                  <a:round/>
                  <a:headEnd/>
                  <a:tailEnd/>
                </a:ln>
              </p:spPr>
              <p:txBody>
                <a:bodyPr/>
                <a:lstStyle/>
                <a:p>
                  <a:endParaRPr lang="en-US"/>
                </a:p>
              </p:txBody>
            </p:sp>
            <p:sp>
              <p:nvSpPr>
                <p:cNvPr id="25" name="Line 20"/>
                <p:cNvSpPr>
                  <a:spLocks noChangeShapeType="1"/>
                </p:cNvSpPr>
                <p:nvPr/>
              </p:nvSpPr>
              <p:spPr bwMode="auto">
                <a:xfrm>
                  <a:off x="2696" y="1008"/>
                  <a:ext cx="0" cy="164"/>
                </a:xfrm>
                <a:prstGeom prst="line">
                  <a:avLst/>
                </a:prstGeom>
                <a:noFill/>
                <a:ln w="28575">
                  <a:solidFill>
                    <a:srgbClr val="000000"/>
                  </a:solidFill>
                  <a:round/>
                  <a:headEnd/>
                  <a:tailEnd/>
                </a:ln>
              </p:spPr>
              <p:txBody>
                <a:bodyPr/>
                <a:lstStyle/>
                <a:p>
                  <a:endParaRPr lang="en-US"/>
                </a:p>
              </p:txBody>
            </p:sp>
            <p:sp>
              <p:nvSpPr>
                <p:cNvPr id="26" name="Line 21"/>
                <p:cNvSpPr>
                  <a:spLocks noChangeShapeType="1"/>
                </p:cNvSpPr>
                <p:nvPr/>
              </p:nvSpPr>
              <p:spPr bwMode="auto">
                <a:xfrm>
                  <a:off x="2696" y="1172"/>
                  <a:ext cx="186" cy="0"/>
                </a:xfrm>
                <a:prstGeom prst="line">
                  <a:avLst/>
                </a:prstGeom>
                <a:noFill/>
                <a:ln w="28575">
                  <a:solidFill>
                    <a:srgbClr val="000000"/>
                  </a:solidFill>
                  <a:round/>
                  <a:headEnd/>
                  <a:tailEnd/>
                </a:ln>
              </p:spPr>
              <p:txBody>
                <a:bodyPr/>
                <a:lstStyle/>
                <a:p>
                  <a:endParaRPr lang="en-US"/>
                </a:p>
              </p:txBody>
            </p:sp>
            <p:sp>
              <p:nvSpPr>
                <p:cNvPr id="27" name="Line 22"/>
                <p:cNvSpPr>
                  <a:spLocks noChangeShapeType="1"/>
                </p:cNvSpPr>
                <p:nvPr/>
              </p:nvSpPr>
              <p:spPr bwMode="auto">
                <a:xfrm>
                  <a:off x="2882" y="1172"/>
                  <a:ext cx="0" cy="164"/>
                </a:xfrm>
                <a:prstGeom prst="line">
                  <a:avLst/>
                </a:prstGeom>
                <a:noFill/>
                <a:ln w="28575">
                  <a:solidFill>
                    <a:srgbClr val="000000"/>
                  </a:solidFill>
                  <a:round/>
                  <a:headEnd/>
                  <a:tailEnd/>
                </a:ln>
              </p:spPr>
              <p:txBody>
                <a:bodyPr/>
                <a:lstStyle/>
                <a:p>
                  <a:endParaRPr lang="en-US"/>
                </a:p>
              </p:txBody>
            </p:sp>
            <p:sp>
              <p:nvSpPr>
                <p:cNvPr id="28" name="Line 23"/>
                <p:cNvSpPr>
                  <a:spLocks noChangeShapeType="1"/>
                </p:cNvSpPr>
                <p:nvPr/>
              </p:nvSpPr>
              <p:spPr bwMode="auto">
                <a:xfrm flipH="1">
                  <a:off x="2696" y="1336"/>
                  <a:ext cx="186" cy="0"/>
                </a:xfrm>
                <a:prstGeom prst="line">
                  <a:avLst/>
                </a:prstGeom>
                <a:noFill/>
                <a:ln w="28575">
                  <a:solidFill>
                    <a:srgbClr val="000000"/>
                  </a:solidFill>
                  <a:round/>
                  <a:headEnd/>
                  <a:tailEnd/>
                </a:ln>
              </p:spPr>
              <p:txBody>
                <a:bodyPr/>
                <a:lstStyle/>
                <a:p>
                  <a:endParaRPr lang="en-US"/>
                </a:p>
              </p:txBody>
            </p:sp>
            <p:sp>
              <p:nvSpPr>
                <p:cNvPr id="29" name="Line 24"/>
                <p:cNvSpPr>
                  <a:spLocks noChangeShapeType="1"/>
                </p:cNvSpPr>
                <p:nvPr/>
              </p:nvSpPr>
              <p:spPr bwMode="auto">
                <a:xfrm>
                  <a:off x="2696" y="1336"/>
                  <a:ext cx="0" cy="164"/>
                </a:xfrm>
                <a:prstGeom prst="line">
                  <a:avLst/>
                </a:prstGeom>
                <a:noFill/>
                <a:ln w="28575">
                  <a:solidFill>
                    <a:srgbClr val="000000"/>
                  </a:solidFill>
                  <a:round/>
                  <a:headEnd/>
                  <a:tailEnd/>
                </a:ln>
              </p:spPr>
              <p:txBody>
                <a:bodyPr/>
                <a:lstStyle/>
                <a:p>
                  <a:endParaRPr lang="en-US"/>
                </a:p>
              </p:txBody>
            </p:sp>
          </p:grpSp>
          <p:graphicFrame>
            <p:nvGraphicFramePr>
              <p:cNvPr id="19" name="Object 38"/>
              <p:cNvGraphicFramePr>
                <a:graphicFrameLocks noChangeAspect="1"/>
              </p:cNvGraphicFramePr>
              <p:nvPr>
                <p:extLst>
                  <p:ext uri="{D42A27DB-BD31-4B8C-83A1-F6EECF244321}">
                    <p14:modId xmlns:p14="http://schemas.microsoft.com/office/powerpoint/2010/main" val="11785186"/>
                  </p:ext>
                </p:extLst>
              </p:nvPr>
            </p:nvGraphicFramePr>
            <p:xfrm>
              <a:off x="2544" y="1825"/>
              <a:ext cx="432" cy="191"/>
            </p:xfrm>
            <a:graphic>
              <a:graphicData uri="http://schemas.openxmlformats.org/presentationml/2006/ole">
                <mc:AlternateContent xmlns:mc="http://schemas.openxmlformats.org/markup-compatibility/2006">
                  <mc:Choice xmlns:v="urn:schemas-microsoft-com:vml" Requires="v">
                    <p:oleObj spid="_x0000_s50682" name="Equation" r:id="rId7" imgW="520700" imgH="228600" progId="Equation.DSMT4">
                      <p:embed/>
                    </p:oleObj>
                  </mc:Choice>
                  <mc:Fallback>
                    <p:oleObj name="Equation" r:id="rId7" imgW="520700" imgH="228600" progId="Equation.DSMT4">
                      <p:embed/>
                      <p:pic>
                        <p:nvPicPr>
                          <p:cNvPr id="53286"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 y="1825"/>
                            <a:ext cx="432"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 name="Group 51"/>
            <p:cNvGrpSpPr>
              <a:grpSpLocks/>
            </p:cNvGrpSpPr>
            <p:nvPr/>
          </p:nvGrpSpPr>
          <p:grpSpPr bwMode="auto">
            <a:xfrm>
              <a:off x="720" y="528"/>
              <a:ext cx="673" cy="965"/>
              <a:chOff x="720" y="528"/>
              <a:chExt cx="673" cy="965"/>
            </a:xfrm>
          </p:grpSpPr>
          <p:sp>
            <p:nvSpPr>
              <p:cNvPr id="14" name="Line 47"/>
              <p:cNvSpPr>
                <a:spLocks noChangeShapeType="1"/>
              </p:cNvSpPr>
              <p:nvPr/>
            </p:nvSpPr>
            <p:spPr bwMode="auto">
              <a:xfrm>
                <a:off x="720" y="624"/>
                <a:ext cx="384" cy="0"/>
              </a:xfrm>
              <a:prstGeom prst="line">
                <a:avLst/>
              </a:prstGeom>
              <a:noFill/>
              <a:ln w="57150">
                <a:solidFill>
                  <a:schemeClr val="accent2"/>
                </a:solidFill>
                <a:round/>
                <a:headEnd/>
                <a:tailEnd type="triangle" w="med" len="med"/>
              </a:ln>
              <a:effectLst/>
            </p:spPr>
            <p:txBody>
              <a:bodyPr/>
              <a:lstStyle/>
              <a:p>
                <a:endParaRPr lang="en-US"/>
              </a:p>
            </p:txBody>
          </p:sp>
          <p:sp>
            <p:nvSpPr>
              <p:cNvPr id="15" name="Line 48"/>
              <p:cNvSpPr>
                <a:spLocks noChangeShapeType="1"/>
              </p:cNvSpPr>
              <p:nvPr/>
            </p:nvSpPr>
            <p:spPr bwMode="auto">
              <a:xfrm>
                <a:off x="768" y="1344"/>
                <a:ext cx="384" cy="0"/>
              </a:xfrm>
              <a:prstGeom prst="line">
                <a:avLst/>
              </a:prstGeom>
              <a:noFill/>
              <a:ln w="57150">
                <a:solidFill>
                  <a:schemeClr val="accent2"/>
                </a:solidFill>
                <a:round/>
                <a:headEnd/>
                <a:tailEnd type="triangle" w="med" len="med"/>
              </a:ln>
              <a:effectLst/>
            </p:spPr>
            <p:txBody>
              <a:bodyPr/>
              <a:lstStyle/>
              <a:p>
                <a:endParaRPr lang="en-US"/>
              </a:p>
            </p:txBody>
          </p:sp>
          <p:graphicFrame>
            <p:nvGraphicFramePr>
              <p:cNvPr id="16" name="Object 49"/>
              <p:cNvGraphicFramePr>
                <a:graphicFrameLocks noChangeAspect="1"/>
              </p:cNvGraphicFramePr>
              <p:nvPr/>
            </p:nvGraphicFramePr>
            <p:xfrm>
              <a:off x="1200" y="528"/>
              <a:ext cx="193" cy="245"/>
            </p:xfrm>
            <a:graphic>
              <a:graphicData uri="http://schemas.openxmlformats.org/presentationml/2006/ole">
                <mc:AlternateContent xmlns:mc="http://schemas.openxmlformats.org/markup-compatibility/2006">
                  <mc:Choice xmlns:v="urn:schemas-microsoft-com:vml" Requires="v">
                    <p:oleObj spid="_x0000_s50683" name="Equation" r:id="rId9" imgW="177480" imgH="228600" progId="Equation.DSMT4">
                      <p:embed/>
                    </p:oleObj>
                  </mc:Choice>
                  <mc:Fallback>
                    <p:oleObj name="Equation" r:id="rId9" imgW="177480" imgH="228600" progId="Equation.DSMT4">
                      <p:embed/>
                      <p:pic>
                        <p:nvPicPr>
                          <p:cNvPr id="53297" name="Object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0" y="528"/>
                            <a:ext cx="193"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50"/>
              <p:cNvGraphicFramePr>
                <a:graphicFrameLocks noChangeAspect="1"/>
              </p:cNvGraphicFramePr>
              <p:nvPr/>
            </p:nvGraphicFramePr>
            <p:xfrm>
              <a:off x="1145" y="1248"/>
              <a:ext cx="207" cy="245"/>
            </p:xfrm>
            <a:graphic>
              <a:graphicData uri="http://schemas.openxmlformats.org/presentationml/2006/ole">
                <mc:AlternateContent xmlns:mc="http://schemas.openxmlformats.org/markup-compatibility/2006">
                  <mc:Choice xmlns:v="urn:schemas-microsoft-com:vml" Requires="v">
                    <p:oleObj spid="_x0000_s50684" name="Equation" r:id="rId11" imgW="190440" imgH="228600" progId="Equation.DSMT4">
                      <p:embed/>
                    </p:oleObj>
                  </mc:Choice>
                  <mc:Fallback>
                    <p:oleObj name="Equation" r:id="rId11" imgW="190440" imgH="228600" progId="Equation.DSMT4">
                      <p:embed/>
                      <p:pic>
                        <p:nvPicPr>
                          <p:cNvPr id="53298" name="Object 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5" y="1248"/>
                            <a:ext cx="207"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Freeform 57"/>
            <p:cNvSpPr>
              <a:spLocks/>
            </p:cNvSpPr>
            <p:nvPr/>
          </p:nvSpPr>
          <p:spPr bwMode="auto">
            <a:xfrm rot="5400000">
              <a:off x="1928" y="712"/>
              <a:ext cx="576" cy="400"/>
            </a:xfrm>
            <a:custGeom>
              <a:avLst/>
              <a:gdLst/>
              <a:ahLst/>
              <a:cxnLst>
                <a:cxn ang="0">
                  <a:pos x="0" y="400"/>
                </a:cxn>
                <a:cxn ang="0">
                  <a:pos x="240" y="304"/>
                </a:cxn>
                <a:cxn ang="0">
                  <a:pos x="432" y="160"/>
                </a:cxn>
                <a:cxn ang="0">
                  <a:pos x="624" y="16"/>
                </a:cxn>
                <a:cxn ang="0">
                  <a:pos x="912" y="256"/>
                </a:cxn>
                <a:cxn ang="0">
                  <a:pos x="1200" y="400"/>
                </a:cxn>
              </a:cxnLst>
              <a:rect l="0" t="0" r="r" b="b"/>
              <a:pathLst>
                <a:path w="1200" h="400">
                  <a:moveTo>
                    <a:pt x="0" y="400"/>
                  </a:moveTo>
                  <a:cubicBezTo>
                    <a:pt x="84" y="372"/>
                    <a:pt x="168" y="344"/>
                    <a:pt x="240" y="304"/>
                  </a:cubicBezTo>
                  <a:cubicBezTo>
                    <a:pt x="312" y="264"/>
                    <a:pt x="368" y="208"/>
                    <a:pt x="432" y="160"/>
                  </a:cubicBezTo>
                  <a:cubicBezTo>
                    <a:pt x="496" y="112"/>
                    <a:pt x="544" y="0"/>
                    <a:pt x="624" y="16"/>
                  </a:cubicBezTo>
                  <a:cubicBezTo>
                    <a:pt x="704" y="32"/>
                    <a:pt x="816" y="192"/>
                    <a:pt x="912" y="256"/>
                  </a:cubicBezTo>
                  <a:cubicBezTo>
                    <a:pt x="1008" y="320"/>
                    <a:pt x="1104" y="360"/>
                    <a:pt x="1200" y="400"/>
                  </a:cubicBezTo>
                </a:path>
              </a:pathLst>
            </a:custGeom>
            <a:noFill/>
            <a:ln w="28575" cmpd="sng">
              <a:solidFill>
                <a:srgbClr val="800000"/>
              </a:solidFill>
              <a:round/>
              <a:headEnd/>
              <a:tailEnd/>
            </a:ln>
            <a:effectLst/>
          </p:spPr>
          <p:txBody>
            <a:bodyPr/>
            <a:lstStyle/>
            <a:p>
              <a:endParaRPr lang="en-US"/>
            </a:p>
          </p:txBody>
        </p:sp>
        <p:sp>
          <p:nvSpPr>
            <p:cNvPr id="13" name="Freeform 58"/>
            <p:cNvSpPr>
              <a:spLocks/>
            </p:cNvSpPr>
            <p:nvPr/>
          </p:nvSpPr>
          <p:spPr bwMode="auto">
            <a:xfrm rot="5400000">
              <a:off x="2648" y="904"/>
              <a:ext cx="480" cy="400"/>
            </a:xfrm>
            <a:custGeom>
              <a:avLst/>
              <a:gdLst/>
              <a:ahLst/>
              <a:cxnLst>
                <a:cxn ang="0">
                  <a:pos x="0" y="400"/>
                </a:cxn>
                <a:cxn ang="0">
                  <a:pos x="240" y="304"/>
                </a:cxn>
                <a:cxn ang="0">
                  <a:pos x="432" y="160"/>
                </a:cxn>
                <a:cxn ang="0">
                  <a:pos x="624" y="16"/>
                </a:cxn>
                <a:cxn ang="0">
                  <a:pos x="912" y="256"/>
                </a:cxn>
                <a:cxn ang="0">
                  <a:pos x="1200" y="400"/>
                </a:cxn>
              </a:cxnLst>
              <a:rect l="0" t="0" r="r" b="b"/>
              <a:pathLst>
                <a:path w="1200" h="400">
                  <a:moveTo>
                    <a:pt x="0" y="400"/>
                  </a:moveTo>
                  <a:cubicBezTo>
                    <a:pt x="84" y="372"/>
                    <a:pt x="168" y="344"/>
                    <a:pt x="240" y="304"/>
                  </a:cubicBezTo>
                  <a:cubicBezTo>
                    <a:pt x="312" y="264"/>
                    <a:pt x="368" y="208"/>
                    <a:pt x="432" y="160"/>
                  </a:cubicBezTo>
                  <a:cubicBezTo>
                    <a:pt x="496" y="112"/>
                    <a:pt x="544" y="0"/>
                    <a:pt x="624" y="16"/>
                  </a:cubicBezTo>
                  <a:cubicBezTo>
                    <a:pt x="704" y="32"/>
                    <a:pt x="816" y="192"/>
                    <a:pt x="912" y="256"/>
                  </a:cubicBezTo>
                  <a:cubicBezTo>
                    <a:pt x="1008" y="320"/>
                    <a:pt x="1104" y="360"/>
                    <a:pt x="1200" y="400"/>
                  </a:cubicBezTo>
                </a:path>
              </a:pathLst>
            </a:custGeom>
            <a:noFill/>
            <a:ln w="28575" cmpd="sng">
              <a:solidFill>
                <a:srgbClr val="333399"/>
              </a:solidFill>
              <a:round/>
              <a:headEnd/>
              <a:tailEnd/>
            </a:ln>
            <a:effectLst/>
          </p:spPr>
          <p:txBody>
            <a:bodyPr/>
            <a:lstStyle/>
            <a:p>
              <a:endParaRPr lang="en-US"/>
            </a:p>
          </p:txBody>
        </p:sp>
      </p:grpSp>
      <p:graphicFrame>
        <p:nvGraphicFramePr>
          <p:cNvPr id="47" name="Object 46"/>
          <p:cNvGraphicFramePr>
            <a:graphicFrameLocks noChangeAspect="1"/>
          </p:cNvGraphicFramePr>
          <p:nvPr>
            <p:extLst>
              <p:ext uri="{D42A27DB-BD31-4B8C-83A1-F6EECF244321}">
                <p14:modId xmlns:p14="http://schemas.microsoft.com/office/powerpoint/2010/main" val="1424937794"/>
              </p:ext>
            </p:extLst>
          </p:nvPr>
        </p:nvGraphicFramePr>
        <p:xfrm>
          <a:off x="2924175" y="1090613"/>
          <a:ext cx="482600" cy="228600"/>
        </p:xfrm>
        <a:graphic>
          <a:graphicData uri="http://schemas.openxmlformats.org/presentationml/2006/ole">
            <mc:AlternateContent xmlns:mc="http://schemas.openxmlformats.org/markup-compatibility/2006">
              <mc:Choice xmlns:v="urn:schemas-microsoft-com:vml" Requires="v">
                <p:oleObj spid="_x0000_s50685" name="Equation" r:id="rId13" imgW="482400" imgH="228600" progId="Equation.DSMT4">
                  <p:embed/>
                </p:oleObj>
              </mc:Choice>
              <mc:Fallback>
                <p:oleObj name="Equation" r:id="rId13" imgW="482400" imgH="228600" progId="Equation.DSMT4">
                  <p:embed/>
                  <p:pic>
                    <p:nvPicPr>
                      <p:cNvPr id="0" name=""/>
                      <p:cNvPicPr/>
                      <p:nvPr/>
                    </p:nvPicPr>
                    <p:blipFill>
                      <a:blip r:embed="rId14"/>
                      <a:stretch>
                        <a:fillRect/>
                      </a:stretch>
                    </p:blipFill>
                    <p:spPr>
                      <a:xfrm>
                        <a:off x="2924175" y="1090613"/>
                        <a:ext cx="482600" cy="228600"/>
                      </a:xfrm>
                      <a:prstGeom prst="rect">
                        <a:avLst/>
                      </a:prstGeom>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441492526"/>
              </p:ext>
            </p:extLst>
          </p:nvPr>
        </p:nvGraphicFramePr>
        <p:xfrm>
          <a:off x="4148381" y="1618427"/>
          <a:ext cx="508000" cy="228600"/>
        </p:xfrm>
        <a:graphic>
          <a:graphicData uri="http://schemas.openxmlformats.org/presentationml/2006/ole">
            <mc:AlternateContent xmlns:mc="http://schemas.openxmlformats.org/markup-compatibility/2006">
              <mc:Choice xmlns:v="urn:schemas-microsoft-com:vml" Requires="v">
                <p:oleObj spid="_x0000_s50686" name="Equation" r:id="rId15" imgW="507960" imgH="228600" progId="Equation.DSMT4">
                  <p:embed/>
                </p:oleObj>
              </mc:Choice>
              <mc:Fallback>
                <p:oleObj name="Equation" r:id="rId15" imgW="507960" imgH="228600" progId="Equation.DSMT4">
                  <p:embed/>
                  <p:pic>
                    <p:nvPicPr>
                      <p:cNvPr id="0" name=""/>
                      <p:cNvPicPr/>
                      <p:nvPr/>
                    </p:nvPicPr>
                    <p:blipFill>
                      <a:blip r:embed="rId16"/>
                      <a:stretch>
                        <a:fillRect/>
                      </a:stretch>
                    </p:blipFill>
                    <p:spPr>
                      <a:xfrm>
                        <a:off x="4148381" y="1618427"/>
                        <a:ext cx="508000" cy="228600"/>
                      </a:xfrm>
                      <a:prstGeom prst="rect">
                        <a:avLst/>
                      </a:prstGeom>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665910702"/>
              </p:ext>
            </p:extLst>
          </p:nvPr>
        </p:nvGraphicFramePr>
        <p:xfrm>
          <a:off x="5202238" y="760413"/>
          <a:ext cx="3886200" cy="812800"/>
        </p:xfrm>
        <a:graphic>
          <a:graphicData uri="http://schemas.openxmlformats.org/presentationml/2006/ole">
            <mc:AlternateContent xmlns:mc="http://schemas.openxmlformats.org/markup-compatibility/2006">
              <mc:Choice xmlns:v="urn:schemas-microsoft-com:vml" Requires="v">
                <p:oleObj spid="_x0000_s50687" name="Equation" r:id="rId17" imgW="3886200" imgH="812520" progId="Equation.DSMT4">
                  <p:embed/>
                </p:oleObj>
              </mc:Choice>
              <mc:Fallback>
                <p:oleObj name="Equation" r:id="rId17" imgW="3886200" imgH="812520" progId="Equation.DSMT4">
                  <p:embed/>
                  <p:pic>
                    <p:nvPicPr>
                      <p:cNvPr id="0" name=""/>
                      <p:cNvPicPr/>
                      <p:nvPr/>
                    </p:nvPicPr>
                    <p:blipFill>
                      <a:blip r:embed="rId18"/>
                      <a:stretch>
                        <a:fillRect/>
                      </a:stretch>
                    </p:blipFill>
                    <p:spPr>
                      <a:xfrm>
                        <a:off x="5202238" y="760413"/>
                        <a:ext cx="3886200" cy="812800"/>
                      </a:xfrm>
                      <a:prstGeom prst="rect">
                        <a:avLst/>
                      </a:prstGeom>
                    </p:spPr>
                  </p:pic>
                </p:oleObj>
              </mc:Fallback>
            </mc:AlternateContent>
          </a:graphicData>
        </a:graphic>
      </p:graphicFrame>
      <p:sp>
        <p:nvSpPr>
          <p:cNvPr id="51" name="TextBox 50"/>
          <p:cNvSpPr txBox="1"/>
          <p:nvPr/>
        </p:nvSpPr>
        <p:spPr>
          <a:xfrm>
            <a:off x="6317028" y="1645416"/>
            <a:ext cx="2327753" cy="338554"/>
          </a:xfrm>
          <a:prstGeom prst="rect">
            <a:avLst/>
          </a:prstGeom>
          <a:noFill/>
        </p:spPr>
        <p:txBody>
          <a:bodyPr wrap="none" rtlCol="0">
            <a:spAutoFit/>
          </a:bodyPr>
          <a:lstStyle/>
          <a:p>
            <a:r>
              <a:rPr lang="en-US" sz="1600" dirty="0" smtClean="0"/>
              <a:t>Two modes solutions of</a:t>
            </a:r>
            <a:endParaRPr lang="en-US" sz="1600" dirty="0"/>
          </a:p>
        </p:txBody>
      </p:sp>
      <p:graphicFrame>
        <p:nvGraphicFramePr>
          <p:cNvPr id="52" name="Object 51"/>
          <p:cNvGraphicFramePr>
            <a:graphicFrameLocks noChangeAspect="1"/>
          </p:cNvGraphicFramePr>
          <p:nvPr>
            <p:extLst>
              <p:ext uri="{D42A27DB-BD31-4B8C-83A1-F6EECF244321}">
                <p14:modId xmlns:p14="http://schemas.microsoft.com/office/powerpoint/2010/main" val="1032337935"/>
              </p:ext>
            </p:extLst>
          </p:nvPr>
        </p:nvGraphicFramePr>
        <p:xfrm>
          <a:off x="6166454" y="2132807"/>
          <a:ext cx="2628900" cy="508000"/>
        </p:xfrm>
        <a:graphic>
          <a:graphicData uri="http://schemas.openxmlformats.org/presentationml/2006/ole">
            <mc:AlternateContent xmlns:mc="http://schemas.openxmlformats.org/markup-compatibility/2006">
              <mc:Choice xmlns:v="urn:schemas-microsoft-com:vml" Requires="v">
                <p:oleObj spid="_x0000_s50688" name="Equation" r:id="rId19" imgW="2628720" imgH="507960" progId="Equation.DSMT4">
                  <p:embed/>
                </p:oleObj>
              </mc:Choice>
              <mc:Fallback>
                <p:oleObj name="Equation" r:id="rId19" imgW="2628720" imgH="507960" progId="Equation.DSMT4">
                  <p:embed/>
                  <p:pic>
                    <p:nvPicPr>
                      <p:cNvPr id="0" name=""/>
                      <p:cNvPicPr/>
                      <p:nvPr/>
                    </p:nvPicPr>
                    <p:blipFill>
                      <a:blip r:embed="rId20"/>
                      <a:stretch>
                        <a:fillRect/>
                      </a:stretch>
                    </p:blipFill>
                    <p:spPr>
                      <a:xfrm>
                        <a:off x="6166454" y="2132807"/>
                        <a:ext cx="2628900" cy="508000"/>
                      </a:xfrm>
                      <a:prstGeom prst="rect">
                        <a:avLst/>
                      </a:prstGeom>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4080235293"/>
              </p:ext>
            </p:extLst>
          </p:nvPr>
        </p:nvGraphicFramePr>
        <p:xfrm>
          <a:off x="642465" y="3011093"/>
          <a:ext cx="1625600" cy="863600"/>
        </p:xfrm>
        <a:graphic>
          <a:graphicData uri="http://schemas.openxmlformats.org/presentationml/2006/ole">
            <mc:AlternateContent xmlns:mc="http://schemas.openxmlformats.org/markup-compatibility/2006">
              <mc:Choice xmlns:v="urn:schemas-microsoft-com:vml" Requires="v">
                <p:oleObj spid="_x0000_s50689" name="Equation" r:id="rId21" imgW="1625400" imgH="863280" progId="Equation.DSMT4">
                  <p:embed/>
                </p:oleObj>
              </mc:Choice>
              <mc:Fallback>
                <p:oleObj name="Equation" r:id="rId21" imgW="1625400" imgH="863280" progId="Equation.DSMT4">
                  <p:embed/>
                  <p:pic>
                    <p:nvPicPr>
                      <p:cNvPr id="20" name="Object 19"/>
                      <p:cNvPicPr/>
                      <p:nvPr/>
                    </p:nvPicPr>
                    <p:blipFill>
                      <a:blip r:embed="rId22"/>
                      <a:stretch>
                        <a:fillRect/>
                      </a:stretch>
                    </p:blipFill>
                    <p:spPr>
                      <a:xfrm>
                        <a:off x="642465" y="3011093"/>
                        <a:ext cx="1625600" cy="863600"/>
                      </a:xfrm>
                      <a:prstGeom prst="rect">
                        <a:avLst/>
                      </a:prstGeom>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3723023046"/>
              </p:ext>
            </p:extLst>
          </p:nvPr>
        </p:nvGraphicFramePr>
        <p:xfrm>
          <a:off x="2822332" y="3182378"/>
          <a:ext cx="1181100" cy="457200"/>
        </p:xfrm>
        <a:graphic>
          <a:graphicData uri="http://schemas.openxmlformats.org/presentationml/2006/ole">
            <mc:AlternateContent xmlns:mc="http://schemas.openxmlformats.org/markup-compatibility/2006">
              <mc:Choice xmlns:v="urn:schemas-microsoft-com:vml" Requires="v">
                <p:oleObj spid="_x0000_s50690" name="Equation" r:id="rId23" imgW="1180800" imgH="457200" progId="Equation.DSMT4">
                  <p:embed/>
                </p:oleObj>
              </mc:Choice>
              <mc:Fallback>
                <p:oleObj name="Equation" r:id="rId23" imgW="1180800" imgH="457200" progId="Equation.DSMT4">
                  <p:embed/>
                  <p:pic>
                    <p:nvPicPr>
                      <p:cNvPr id="21" name="Object 20"/>
                      <p:cNvPicPr/>
                      <p:nvPr/>
                    </p:nvPicPr>
                    <p:blipFill>
                      <a:blip r:embed="rId24"/>
                      <a:stretch>
                        <a:fillRect/>
                      </a:stretch>
                    </p:blipFill>
                    <p:spPr>
                      <a:xfrm>
                        <a:off x="2822332" y="3182378"/>
                        <a:ext cx="1181100" cy="457200"/>
                      </a:xfrm>
                      <a:prstGeom prst="rect">
                        <a:avLst/>
                      </a:prstGeom>
                    </p:spPr>
                  </p:pic>
                </p:oleObj>
              </mc:Fallback>
            </mc:AlternateContent>
          </a:graphicData>
        </a:graphic>
      </p:graphicFrame>
      <p:sp>
        <p:nvSpPr>
          <p:cNvPr id="55" name="Right Arrow 54"/>
          <p:cNvSpPr/>
          <p:nvPr/>
        </p:nvSpPr>
        <p:spPr bwMode="auto">
          <a:xfrm>
            <a:off x="2327032" y="3286679"/>
            <a:ext cx="378069" cy="189126"/>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56" name="Object 55"/>
          <p:cNvGraphicFramePr>
            <a:graphicFrameLocks noChangeAspect="1"/>
          </p:cNvGraphicFramePr>
          <p:nvPr>
            <p:extLst>
              <p:ext uri="{D42A27DB-BD31-4B8C-83A1-F6EECF244321}">
                <p14:modId xmlns:p14="http://schemas.microsoft.com/office/powerpoint/2010/main" val="4127643397"/>
              </p:ext>
            </p:extLst>
          </p:nvPr>
        </p:nvGraphicFramePr>
        <p:xfrm>
          <a:off x="217488" y="3803650"/>
          <a:ext cx="4800600" cy="889000"/>
        </p:xfrm>
        <a:graphic>
          <a:graphicData uri="http://schemas.openxmlformats.org/presentationml/2006/ole">
            <mc:AlternateContent xmlns:mc="http://schemas.openxmlformats.org/markup-compatibility/2006">
              <mc:Choice xmlns:v="urn:schemas-microsoft-com:vml" Requires="v">
                <p:oleObj spid="_x0000_s50691" name="Equation" r:id="rId25" imgW="4800600" imgH="888840" progId="Equation.DSMT4">
                  <p:embed/>
                </p:oleObj>
              </mc:Choice>
              <mc:Fallback>
                <p:oleObj name="Equation" r:id="rId25" imgW="4800600" imgH="888840" progId="Equation.DSMT4">
                  <p:embed/>
                  <p:pic>
                    <p:nvPicPr>
                      <p:cNvPr id="24" name="Object 23"/>
                      <p:cNvPicPr/>
                      <p:nvPr/>
                    </p:nvPicPr>
                    <p:blipFill>
                      <a:blip r:embed="rId26"/>
                      <a:stretch>
                        <a:fillRect/>
                      </a:stretch>
                    </p:blipFill>
                    <p:spPr>
                      <a:xfrm>
                        <a:off x="217488" y="3803650"/>
                        <a:ext cx="4800600" cy="889000"/>
                      </a:xfrm>
                      <a:prstGeom prst="rect">
                        <a:avLst/>
                      </a:prstGeom>
                    </p:spPr>
                  </p:pic>
                </p:oleObj>
              </mc:Fallback>
            </mc:AlternateContent>
          </a:graphicData>
        </a:graphic>
      </p:graphicFrame>
      <p:graphicFrame>
        <p:nvGraphicFramePr>
          <p:cNvPr id="57" name="Object 56"/>
          <p:cNvGraphicFramePr>
            <a:graphicFrameLocks noChangeAspect="1"/>
          </p:cNvGraphicFramePr>
          <p:nvPr>
            <p:extLst>
              <p:ext uri="{D42A27DB-BD31-4B8C-83A1-F6EECF244321}">
                <p14:modId xmlns:p14="http://schemas.microsoft.com/office/powerpoint/2010/main" val="3714803573"/>
              </p:ext>
            </p:extLst>
          </p:nvPr>
        </p:nvGraphicFramePr>
        <p:xfrm>
          <a:off x="8606320" y="3899699"/>
          <a:ext cx="520700" cy="723900"/>
        </p:xfrm>
        <a:graphic>
          <a:graphicData uri="http://schemas.openxmlformats.org/presentationml/2006/ole">
            <mc:AlternateContent xmlns:mc="http://schemas.openxmlformats.org/markup-compatibility/2006">
              <mc:Choice xmlns:v="urn:schemas-microsoft-com:vml" Requires="v">
                <p:oleObj spid="_x0000_s50692" name="Equation" r:id="rId27" imgW="520560" imgH="723600" progId="Equation.DSMT4">
                  <p:embed/>
                </p:oleObj>
              </mc:Choice>
              <mc:Fallback>
                <p:oleObj name="Equation" r:id="rId27" imgW="520560" imgH="723600" progId="Equation.DSMT4">
                  <p:embed/>
                  <p:pic>
                    <p:nvPicPr>
                      <p:cNvPr id="25" name="Object 24"/>
                      <p:cNvPicPr/>
                      <p:nvPr/>
                    </p:nvPicPr>
                    <p:blipFill>
                      <a:blip r:embed="rId28"/>
                      <a:stretch>
                        <a:fillRect/>
                      </a:stretch>
                    </p:blipFill>
                    <p:spPr>
                      <a:xfrm>
                        <a:off x="8606320" y="3899699"/>
                        <a:ext cx="520700" cy="723900"/>
                      </a:xfrm>
                      <a:prstGeom prst="rect">
                        <a:avLst/>
                      </a:prstGeom>
                      <a:solidFill>
                        <a:srgbClr val="FFFF00"/>
                      </a:solidFill>
                    </p:spPr>
                  </p:pic>
                </p:oleObj>
              </mc:Fallback>
            </mc:AlternateContent>
          </a:graphicData>
        </a:graphic>
      </p:graphicFrame>
      <p:grpSp>
        <p:nvGrpSpPr>
          <p:cNvPr id="58" name="Group 57"/>
          <p:cNvGrpSpPr/>
          <p:nvPr/>
        </p:nvGrpSpPr>
        <p:grpSpPr>
          <a:xfrm>
            <a:off x="814754" y="3779533"/>
            <a:ext cx="977046" cy="583836"/>
            <a:chOff x="1037492" y="4459200"/>
            <a:chExt cx="977046" cy="583836"/>
          </a:xfrm>
        </p:grpSpPr>
        <p:cxnSp>
          <p:nvCxnSpPr>
            <p:cNvPr id="59" name="Straight Connector 58"/>
            <p:cNvCxnSpPr/>
            <p:nvPr/>
          </p:nvCxnSpPr>
          <p:spPr bwMode="auto">
            <a:xfrm>
              <a:off x="1037492" y="4606065"/>
              <a:ext cx="977046" cy="367887"/>
            </a:xfrm>
            <a:prstGeom prst="line">
              <a:avLst/>
            </a:prstGeom>
            <a:solidFill>
              <a:schemeClr val="accent1"/>
            </a:solidFill>
            <a:ln w="15875" cap="flat" cmpd="sng" algn="ctr">
              <a:solidFill>
                <a:srgbClr val="C00000"/>
              </a:solidFill>
              <a:prstDash val="solid"/>
              <a:round/>
              <a:headEnd type="none" w="med" len="med"/>
              <a:tailEnd type="none" w="med" len="med"/>
            </a:ln>
            <a:effectLst/>
          </p:spPr>
        </p:cxnSp>
        <p:cxnSp>
          <p:nvCxnSpPr>
            <p:cNvPr id="60" name="Straight Connector 59"/>
            <p:cNvCxnSpPr/>
            <p:nvPr/>
          </p:nvCxnSpPr>
          <p:spPr bwMode="auto">
            <a:xfrm flipV="1">
              <a:off x="1110296" y="4459200"/>
              <a:ext cx="753673" cy="583836"/>
            </a:xfrm>
            <a:prstGeom prst="line">
              <a:avLst/>
            </a:prstGeom>
            <a:solidFill>
              <a:schemeClr val="accent1"/>
            </a:solidFill>
            <a:ln w="15875" cap="flat" cmpd="sng" algn="ctr">
              <a:solidFill>
                <a:srgbClr val="C00000"/>
              </a:solidFill>
              <a:prstDash val="solid"/>
              <a:round/>
              <a:headEnd type="none" w="med" len="med"/>
              <a:tailEnd type="none" w="med" len="med"/>
            </a:ln>
            <a:effectLst/>
          </p:spPr>
        </p:cxnSp>
      </p:grpSp>
      <p:grpSp>
        <p:nvGrpSpPr>
          <p:cNvPr id="61" name="Group 60"/>
          <p:cNvGrpSpPr/>
          <p:nvPr/>
        </p:nvGrpSpPr>
        <p:grpSpPr>
          <a:xfrm>
            <a:off x="2429729" y="3720247"/>
            <a:ext cx="977046" cy="583836"/>
            <a:chOff x="1037492" y="4459200"/>
            <a:chExt cx="977046" cy="583836"/>
          </a:xfrm>
        </p:grpSpPr>
        <p:cxnSp>
          <p:nvCxnSpPr>
            <p:cNvPr id="62" name="Straight Connector 61"/>
            <p:cNvCxnSpPr/>
            <p:nvPr/>
          </p:nvCxnSpPr>
          <p:spPr bwMode="auto">
            <a:xfrm>
              <a:off x="1037492" y="4606065"/>
              <a:ext cx="977046" cy="367887"/>
            </a:xfrm>
            <a:prstGeom prst="line">
              <a:avLst/>
            </a:prstGeom>
            <a:solidFill>
              <a:schemeClr val="accent1"/>
            </a:solidFill>
            <a:ln w="15875" cap="flat" cmpd="sng" algn="ctr">
              <a:solidFill>
                <a:srgbClr val="C00000"/>
              </a:solidFill>
              <a:prstDash val="solid"/>
              <a:round/>
              <a:headEnd type="none" w="med" len="med"/>
              <a:tailEnd type="none" w="med" len="med"/>
            </a:ln>
            <a:effectLst/>
          </p:spPr>
        </p:cxnSp>
        <p:cxnSp>
          <p:nvCxnSpPr>
            <p:cNvPr id="63" name="Straight Connector 62"/>
            <p:cNvCxnSpPr/>
            <p:nvPr/>
          </p:nvCxnSpPr>
          <p:spPr bwMode="auto">
            <a:xfrm flipV="1">
              <a:off x="1110296" y="4459200"/>
              <a:ext cx="753673" cy="583836"/>
            </a:xfrm>
            <a:prstGeom prst="line">
              <a:avLst/>
            </a:prstGeom>
            <a:solidFill>
              <a:schemeClr val="accent1"/>
            </a:solidFill>
            <a:ln w="15875" cap="flat" cmpd="sng" algn="ctr">
              <a:solidFill>
                <a:srgbClr val="C00000"/>
              </a:solidFill>
              <a:prstDash val="solid"/>
              <a:round/>
              <a:headEnd type="none" w="med" len="med"/>
              <a:tailEnd type="none" w="med" len="med"/>
            </a:ln>
            <a:effectLst/>
          </p:spPr>
        </p:cxnSp>
      </p:grpSp>
      <p:graphicFrame>
        <p:nvGraphicFramePr>
          <p:cNvPr id="64" name="Object 63"/>
          <p:cNvGraphicFramePr>
            <a:graphicFrameLocks noChangeAspect="1"/>
          </p:cNvGraphicFramePr>
          <p:nvPr>
            <p:extLst>
              <p:ext uri="{D42A27DB-BD31-4B8C-83A1-F6EECF244321}">
                <p14:modId xmlns:p14="http://schemas.microsoft.com/office/powerpoint/2010/main" val="3963526186"/>
              </p:ext>
            </p:extLst>
          </p:nvPr>
        </p:nvGraphicFramePr>
        <p:xfrm>
          <a:off x="5187950" y="3779838"/>
          <a:ext cx="3441700" cy="889000"/>
        </p:xfrm>
        <a:graphic>
          <a:graphicData uri="http://schemas.openxmlformats.org/presentationml/2006/ole">
            <mc:AlternateContent xmlns:mc="http://schemas.openxmlformats.org/markup-compatibility/2006">
              <mc:Choice xmlns:v="urn:schemas-microsoft-com:vml" Requires="v">
                <p:oleObj spid="_x0000_s50693" name="Equation" r:id="rId29" imgW="3441600" imgH="888840" progId="Equation.DSMT4">
                  <p:embed/>
                </p:oleObj>
              </mc:Choice>
              <mc:Fallback>
                <p:oleObj name="Equation" r:id="rId29" imgW="3441600" imgH="888840" progId="Equation.DSMT4">
                  <p:embed/>
                  <p:pic>
                    <p:nvPicPr>
                      <p:cNvPr id="0" name=""/>
                      <p:cNvPicPr/>
                      <p:nvPr/>
                    </p:nvPicPr>
                    <p:blipFill>
                      <a:blip r:embed="rId30"/>
                      <a:stretch>
                        <a:fillRect/>
                      </a:stretch>
                    </p:blipFill>
                    <p:spPr>
                      <a:xfrm>
                        <a:off x="5187950" y="3779838"/>
                        <a:ext cx="3441700" cy="889000"/>
                      </a:xfrm>
                      <a:prstGeom prst="rect">
                        <a:avLst/>
                      </a:prstGeom>
                    </p:spPr>
                  </p:pic>
                </p:oleObj>
              </mc:Fallback>
            </mc:AlternateContent>
          </a:graphicData>
        </a:graphic>
      </p:graphicFrame>
      <p:grpSp>
        <p:nvGrpSpPr>
          <p:cNvPr id="65" name="Group 64"/>
          <p:cNvGrpSpPr/>
          <p:nvPr/>
        </p:nvGrpSpPr>
        <p:grpSpPr>
          <a:xfrm>
            <a:off x="689729" y="4304083"/>
            <a:ext cx="977046" cy="583836"/>
            <a:chOff x="1037492" y="4459200"/>
            <a:chExt cx="977046" cy="583836"/>
          </a:xfrm>
        </p:grpSpPr>
        <p:cxnSp>
          <p:nvCxnSpPr>
            <p:cNvPr id="66" name="Straight Connector 65"/>
            <p:cNvCxnSpPr/>
            <p:nvPr/>
          </p:nvCxnSpPr>
          <p:spPr bwMode="auto">
            <a:xfrm>
              <a:off x="1037492" y="4606065"/>
              <a:ext cx="977046" cy="367887"/>
            </a:xfrm>
            <a:prstGeom prst="line">
              <a:avLst/>
            </a:prstGeom>
            <a:solidFill>
              <a:schemeClr val="accent1"/>
            </a:solidFill>
            <a:ln w="15875" cap="flat" cmpd="sng" algn="ctr">
              <a:solidFill>
                <a:srgbClr val="C00000"/>
              </a:solidFill>
              <a:prstDash val="solid"/>
              <a:round/>
              <a:headEnd type="none" w="med" len="med"/>
              <a:tailEnd type="none" w="med" len="med"/>
            </a:ln>
            <a:effectLst/>
          </p:spPr>
        </p:cxnSp>
        <p:cxnSp>
          <p:nvCxnSpPr>
            <p:cNvPr id="67" name="Straight Connector 66"/>
            <p:cNvCxnSpPr/>
            <p:nvPr/>
          </p:nvCxnSpPr>
          <p:spPr bwMode="auto">
            <a:xfrm flipV="1">
              <a:off x="1110296" y="4459200"/>
              <a:ext cx="753673" cy="583836"/>
            </a:xfrm>
            <a:prstGeom prst="line">
              <a:avLst/>
            </a:prstGeom>
            <a:solidFill>
              <a:schemeClr val="accent1"/>
            </a:solidFill>
            <a:ln w="15875" cap="flat" cmpd="sng" algn="ctr">
              <a:solidFill>
                <a:srgbClr val="C00000"/>
              </a:solidFill>
              <a:prstDash val="solid"/>
              <a:round/>
              <a:headEnd type="none" w="med" len="med"/>
              <a:tailEnd type="none" w="med" len="med"/>
            </a:ln>
            <a:effectLst/>
          </p:spPr>
        </p:cxnSp>
      </p:grpSp>
      <p:grpSp>
        <p:nvGrpSpPr>
          <p:cNvPr id="68" name="Group 67"/>
          <p:cNvGrpSpPr/>
          <p:nvPr/>
        </p:nvGrpSpPr>
        <p:grpSpPr>
          <a:xfrm>
            <a:off x="2822332" y="4206511"/>
            <a:ext cx="977046" cy="583836"/>
            <a:chOff x="1037492" y="4459200"/>
            <a:chExt cx="977046" cy="583836"/>
          </a:xfrm>
        </p:grpSpPr>
        <p:cxnSp>
          <p:nvCxnSpPr>
            <p:cNvPr id="69" name="Straight Connector 68"/>
            <p:cNvCxnSpPr/>
            <p:nvPr/>
          </p:nvCxnSpPr>
          <p:spPr bwMode="auto">
            <a:xfrm>
              <a:off x="1037492" y="4606065"/>
              <a:ext cx="977046" cy="367887"/>
            </a:xfrm>
            <a:prstGeom prst="line">
              <a:avLst/>
            </a:prstGeom>
            <a:solidFill>
              <a:schemeClr val="accent1"/>
            </a:solidFill>
            <a:ln w="15875" cap="flat" cmpd="sng" algn="ctr">
              <a:solidFill>
                <a:srgbClr val="C00000"/>
              </a:solidFill>
              <a:prstDash val="solid"/>
              <a:round/>
              <a:headEnd type="none" w="med" len="med"/>
              <a:tailEnd type="none" w="med" len="med"/>
            </a:ln>
            <a:effectLst/>
          </p:spPr>
        </p:cxnSp>
        <p:cxnSp>
          <p:nvCxnSpPr>
            <p:cNvPr id="70" name="Straight Connector 69"/>
            <p:cNvCxnSpPr/>
            <p:nvPr/>
          </p:nvCxnSpPr>
          <p:spPr bwMode="auto">
            <a:xfrm flipV="1">
              <a:off x="1110296" y="4459200"/>
              <a:ext cx="753673" cy="583836"/>
            </a:xfrm>
            <a:prstGeom prst="line">
              <a:avLst/>
            </a:prstGeom>
            <a:solidFill>
              <a:schemeClr val="accent1"/>
            </a:solidFill>
            <a:ln w="15875" cap="flat" cmpd="sng" algn="ctr">
              <a:solidFill>
                <a:srgbClr val="C00000"/>
              </a:solidFill>
              <a:prstDash val="solid"/>
              <a:round/>
              <a:headEnd type="none" w="med" len="med"/>
              <a:tailEnd type="none" w="med" len="med"/>
            </a:ln>
            <a:effectLst/>
          </p:spPr>
        </p:cxnSp>
      </p:grpSp>
      <p:graphicFrame>
        <p:nvGraphicFramePr>
          <p:cNvPr id="72" name="Object 71"/>
          <p:cNvGraphicFramePr>
            <a:graphicFrameLocks noChangeAspect="1"/>
          </p:cNvGraphicFramePr>
          <p:nvPr>
            <p:extLst>
              <p:ext uri="{D42A27DB-BD31-4B8C-83A1-F6EECF244321}">
                <p14:modId xmlns:p14="http://schemas.microsoft.com/office/powerpoint/2010/main" val="2383742101"/>
              </p:ext>
            </p:extLst>
          </p:nvPr>
        </p:nvGraphicFramePr>
        <p:xfrm>
          <a:off x="284163" y="4845050"/>
          <a:ext cx="4191000" cy="889000"/>
        </p:xfrm>
        <a:graphic>
          <a:graphicData uri="http://schemas.openxmlformats.org/presentationml/2006/ole">
            <mc:AlternateContent xmlns:mc="http://schemas.openxmlformats.org/markup-compatibility/2006">
              <mc:Choice xmlns:v="urn:schemas-microsoft-com:vml" Requires="v">
                <p:oleObj spid="_x0000_s50694" name="Equation" r:id="rId31" imgW="4190760" imgH="888840" progId="Equation.DSMT4">
                  <p:embed/>
                </p:oleObj>
              </mc:Choice>
              <mc:Fallback>
                <p:oleObj name="Equation" r:id="rId31" imgW="4190760" imgH="888840" progId="Equation.DSMT4">
                  <p:embed/>
                  <p:pic>
                    <p:nvPicPr>
                      <p:cNvPr id="0" name=""/>
                      <p:cNvPicPr/>
                      <p:nvPr/>
                    </p:nvPicPr>
                    <p:blipFill>
                      <a:blip r:embed="rId32"/>
                      <a:stretch>
                        <a:fillRect/>
                      </a:stretch>
                    </p:blipFill>
                    <p:spPr>
                      <a:xfrm>
                        <a:off x="284163" y="4845050"/>
                        <a:ext cx="4191000" cy="889000"/>
                      </a:xfrm>
                      <a:prstGeom prst="rect">
                        <a:avLst/>
                      </a:prstGeom>
                    </p:spPr>
                  </p:pic>
                </p:oleObj>
              </mc:Fallback>
            </mc:AlternateContent>
          </a:graphicData>
        </a:graphic>
      </p:graphicFrame>
      <p:sp>
        <p:nvSpPr>
          <p:cNvPr id="73" name="TextBox 72"/>
          <p:cNvSpPr txBox="1"/>
          <p:nvPr/>
        </p:nvSpPr>
        <p:spPr>
          <a:xfrm>
            <a:off x="4708273" y="5302259"/>
            <a:ext cx="915635" cy="338554"/>
          </a:xfrm>
          <a:prstGeom prst="rect">
            <a:avLst/>
          </a:prstGeom>
          <a:noFill/>
        </p:spPr>
        <p:txBody>
          <a:bodyPr wrap="none" rtlCol="0">
            <a:spAutoFit/>
          </a:bodyPr>
          <a:lstStyle/>
          <a:p>
            <a:r>
              <a:rPr lang="en-US" sz="1600" dirty="0" smtClean="0"/>
              <a:t>subtract</a:t>
            </a:r>
            <a:endParaRPr lang="en-US" sz="1600" dirty="0"/>
          </a:p>
        </p:txBody>
      </p:sp>
      <p:graphicFrame>
        <p:nvGraphicFramePr>
          <p:cNvPr id="74" name="Object 73"/>
          <p:cNvGraphicFramePr>
            <a:graphicFrameLocks noChangeAspect="1"/>
          </p:cNvGraphicFramePr>
          <p:nvPr>
            <p:extLst>
              <p:ext uri="{D42A27DB-BD31-4B8C-83A1-F6EECF244321}">
                <p14:modId xmlns:p14="http://schemas.microsoft.com/office/powerpoint/2010/main" val="2168410880"/>
              </p:ext>
            </p:extLst>
          </p:nvPr>
        </p:nvGraphicFramePr>
        <p:xfrm>
          <a:off x="439738" y="5734050"/>
          <a:ext cx="4660900" cy="431800"/>
        </p:xfrm>
        <a:graphic>
          <a:graphicData uri="http://schemas.openxmlformats.org/presentationml/2006/ole">
            <mc:AlternateContent xmlns:mc="http://schemas.openxmlformats.org/markup-compatibility/2006">
              <mc:Choice xmlns:v="urn:schemas-microsoft-com:vml" Requires="v">
                <p:oleObj spid="_x0000_s50695" name="Equation" r:id="rId33" imgW="4660560" imgH="431640" progId="Equation.DSMT4">
                  <p:embed/>
                </p:oleObj>
              </mc:Choice>
              <mc:Fallback>
                <p:oleObj name="Equation" r:id="rId33" imgW="4660560" imgH="431640" progId="Equation.DSMT4">
                  <p:embed/>
                  <p:pic>
                    <p:nvPicPr>
                      <p:cNvPr id="28" name="Object 27"/>
                      <p:cNvPicPr/>
                      <p:nvPr/>
                    </p:nvPicPr>
                    <p:blipFill>
                      <a:blip r:embed="rId34"/>
                      <a:stretch>
                        <a:fillRect/>
                      </a:stretch>
                    </p:blipFill>
                    <p:spPr>
                      <a:xfrm>
                        <a:off x="439738" y="5734050"/>
                        <a:ext cx="4660900" cy="431800"/>
                      </a:xfrm>
                      <a:prstGeom prst="rect">
                        <a:avLst/>
                      </a:prstGeom>
                    </p:spPr>
                  </p:pic>
                </p:oleObj>
              </mc:Fallback>
            </mc:AlternateContent>
          </a:graphicData>
        </a:graphic>
      </p:graphicFrame>
      <p:sp>
        <p:nvSpPr>
          <p:cNvPr id="75" name="TextBox 74"/>
          <p:cNvSpPr txBox="1"/>
          <p:nvPr/>
        </p:nvSpPr>
        <p:spPr>
          <a:xfrm>
            <a:off x="5419114" y="5659863"/>
            <a:ext cx="1943161" cy="338554"/>
          </a:xfrm>
          <a:prstGeom prst="rect">
            <a:avLst/>
          </a:prstGeom>
          <a:noFill/>
        </p:spPr>
        <p:txBody>
          <a:bodyPr wrap="none" rtlCol="0">
            <a:spAutoFit/>
          </a:bodyPr>
          <a:lstStyle/>
          <a:p>
            <a:r>
              <a:rPr lang="en-US" sz="1600" dirty="0" smtClean="0"/>
              <a:t>Integrate over </a:t>
            </a:r>
            <a:r>
              <a:rPr lang="en-US" sz="1600" dirty="0" err="1" smtClean="0"/>
              <a:t>dxdy</a:t>
            </a:r>
            <a:endParaRPr lang="en-US" sz="1600" dirty="0"/>
          </a:p>
        </p:txBody>
      </p:sp>
      <p:graphicFrame>
        <p:nvGraphicFramePr>
          <p:cNvPr id="76" name="Object 75"/>
          <p:cNvGraphicFramePr>
            <a:graphicFrameLocks noChangeAspect="1"/>
          </p:cNvGraphicFramePr>
          <p:nvPr>
            <p:extLst>
              <p:ext uri="{D42A27DB-BD31-4B8C-83A1-F6EECF244321}">
                <p14:modId xmlns:p14="http://schemas.microsoft.com/office/powerpoint/2010/main" val="3242174348"/>
              </p:ext>
            </p:extLst>
          </p:nvPr>
        </p:nvGraphicFramePr>
        <p:xfrm>
          <a:off x="240590" y="6297650"/>
          <a:ext cx="8369300" cy="393700"/>
        </p:xfrm>
        <a:graphic>
          <a:graphicData uri="http://schemas.openxmlformats.org/presentationml/2006/ole">
            <mc:AlternateContent xmlns:mc="http://schemas.openxmlformats.org/markup-compatibility/2006">
              <mc:Choice xmlns:v="urn:schemas-microsoft-com:vml" Requires="v">
                <p:oleObj spid="_x0000_s50696" name="Equation" r:id="rId35" imgW="8369280" imgH="393480" progId="Equation.DSMT4">
                  <p:embed/>
                </p:oleObj>
              </mc:Choice>
              <mc:Fallback>
                <p:oleObj name="Equation" r:id="rId35" imgW="8369280" imgH="393480" progId="Equation.DSMT4">
                  <p:embed/>
                  <p:pic>
                    <p:nvPicPr>
                      <p:cNvPr id="0" name=""/>
                      <p:cNvPicPr/>
                      <p:nvPr/>
                    </p:nvPicPr>
                    <p:blipFill>
                      <a:blip r:embed="rId36"/>
                      <a:stretch>
                        <a:fillRect/>
                      </a:stretch>
                    </p:blipFill>
                    <p:spPr>
                      <a:xfrm>
                        <a:off x="240590" y="6297650"/>
                        <a:ext cx="8369300" cy="393700"/>
                      </a:xfrm>
                      <a:prstGeom prst="rect">
                        <a:avLst/>
                      </a:prstGeom>
                    </p:spPr>
                  </p:pic>
                </p:oleObj>
              </mc:Fallback>
            </mc:AlternateContent>
          </a:graphicData>
        </a:graphic>
      </p:graphicFrame>
    </p:spTree>
    <p:extLst>
      <p:ext uri="{BB962C8B-B14F-4D97-AF65-F5344CB8AC3E}">
        <p14:creationId xmlns:p14="http://schemas.microsoft.com/office/powerpoint/2010/main" val="228963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5" grpId="0" animBg="1"/>
      <p:bldP spid="73" grpId="0"/>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5</a:t>
            </a:fld>
            <a:endParaRPr lang="en-US"/>
          </a:p>
        </p:txBody>
      </p:sp>
      <p:sp>
        <p:nvSpPr>
          <p:cNvPr id="5" name="Title 1"/>
          <p:cNvSpPr>
            <a:spLocks noGrp="1"/>
          </p:cNvSpPr>
          <p:nvPr>
            <p:ph type="title"/>
          </p:nvPr>
        </p:nvSpPr>
        <p:spPr>
          <a:xfrm>
            <a:off x="294054" y="-67895"/>
            <a:ext cx="8229600" cy="1143000"/>
          </a:xfrm>
        </p:spPr>
        <p:txBody>
          <a:bodyPr/>
          <a:lstStyle/>
          <a:p>
            <a:r>
              <a:rPr lang="en-US" sz="3200" dirty="0" smtClean="0"/>
              <a:t>Coupling between two waveguides</a:t>
            </a:r>
            <a:endParaRPr lang="en-US" sz="3200" dirty="0"/>
          </a:p>
        </p:txBody>
      </p:sp>
      <p:graphicFrame>
        <p:nvGraphicFramePr>
          <p:cNvPr id="46" name="Object 45"/>
          <p:cNvGraphicFramePr>
            <a:graphicFrameLocks noChangeAspect="1"/>
          </p:cNvGraphicFramePr>
          <p:nvPr>
            <p:extLst>
              <p:ext uri="{D42A27DB-BD31-4B8C-83A1-F6EECF244321}">
                <p14:modId xmlns:p14="http://schemas.microsoft.com/office/powerpoint/2010/main" val="311787307"/>
              </p:ext>
            </p:extLst>
          </p:nvPr>
        </p:nvGraphicFramePr>
        <p:xfrm>
          <a:off x="5262563" y="1330325"/>
          <a:ext cx="3886200" cy="584200"/>
        </p:xfrm>
        <a:graphic>
          <a:graphicData uri="http://schemas.openxmlformats.org/presentationml/2006/ole">
            <mc:AlternateContent xmlns:mc="http://schemas.openxmlformats.org/markup-compatibility/2006">
              <mc:Choice xmlns:v="urn:schemas-microsoft-com:vml" Requires="v">
                <p:oleObj spid="_x0000_s51665" name="Equation" r:id="rId3" imgW="3886200" imgH="583920" progId="Equation.DSMT4">
                  <p:embed/>
                </p:oleObj>
              </mc:Choice>
              <mc:Fallback>
                <p:oleObj name="Equation" r:id="rId3" imgW="3886200" imgH="583920" progId="Equation.DSMT4">
                  <p:embed/>
                  <p:pic>
                    <p:nvPicPr>
                      <p:cNvPr id="0" name=""/>
                      <p:cNvPicPr/>
                      <p:nvPr/>
                    </p:nvPicPr>
                    <p:blipFill>
                      <a:blip r:embed="rId4"/>
                      <a:stretch>
                        <a:fillRect/>
                      </a:stretch>
                    </p:blipFill>
                    <p:spPr>
                      <a:xfrm>
                        <a:off x="5262563" y="1330325"/>
                        <a:ext cx="3886200" cy="584200"/>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3598762068"/>
              </p:ext>
            </p:extLst>
          </p:nvPr>
        </p:nvGraphicFramePr>
        <p:xfrm>
          <a:off x="144463" y="2889250"/>
          <a:ext cx="8661400" cy="393700"/>
        </p:xfrm>
        <a:graphic>
          <a:graphicData uri="http://schemas.openxmlformats.org/presentationml/2006/ole">
            <mc:AlternateContent xmlns:mc="http://schemas.openxmlformats.org/markup-compatibility/2006">
              <mc:Choice xmlns:v="urn:schemas-microsoft-com:vml" Requires="v">
                <p:oleObj spid="_x0000_s51666" name="Equation" r:id="rId5" imgW="8661240" imgH="393480" progId="Equation.DSMT4">
                  <p:embed/>
                </p:oleObj>
              </mc:Choice>
              <mc:Fallback>
                <p:oleObj name="Equation" r:id="rId5" imgW="8661240" imgH="393480" progId="Equation.DSMT4">
                  <p:embed/>
                  <p:pic>
                    <p:nvPicPr>
                      <p:cNvPr id="0" name=""/>
                      <p:cNvPicPr/>
                      <p:nvPr/>
                    </p:nvPicPr>
                    <p:blipFill>
                      <a:blip r:embed="rId6"/>
                      <a:stretch>
                        <a:fillRect/>
                      </a:stretch>
                    </p:blipFill>
                    <p:spPr>
                      <a:xfrm>
                        <a:off x="144463" y="2889250"/>
                        <a:ext cx="8661400" cy="393700"/>
                      </a:xfrm>
                      <a:prstGeom prst="rect">
                        <a:avLst/>
                      </a:prstGeom>
                    </p:spPr>
                  </p:pic>
                </p:oleObj>
              </mc:Fallback>
            </mc:AlternateContent>
          </a:graphicData>
        </a:graphic>
      </p:graphicFrame>
      <p:grpSp>
        <p:nvGrpSpPr>
          <p:cNvPr id="52" name="Group 51"/>
          <p:cNvGrpSpPr/>
          <p:nvPr/>
        </p:nvGrpSpPr>
        <p:grpSpPr>
          <a:xfrm>
            <a:off x="4630616" y="2421212"/>
            <a:ext cx="1622669" cy="1046437"/>
            <a:chOff x="4813300" y="2421212"/>
            <a:chExt cx="1622669" cy="1046437"/>
          </a:xfrm>
        </p:grpSpPr>
        <p:sp>
          <p:nvSpPr>
            <p:cNvPr id="48" name="Rounded Rectangle 47"/>
            <p:cNvSpPr/>
            <p:nvPr/>
          </p:nvSpPr>
          <p:spPr bwMode="auto">
            <a:xfrm>
              <a:off x="4813300" y="2705650"/>
              <a:ext cx="1622669" cy="761999"/>
            </a:xfrm>
            <a:prstGeom prst="round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49" name="Object 48"/>
            <p:cNvGraphicFramePr>
              <a:graphicFrameLocks noChangeAspect="1"/>
            </p:cNvGraphicFramePr>
            <p:nvPr>
              <p:extLst>
                <p:ext uri="{D42A27DB-BD31-4B8C-83A1-F6EECF244321}">
                  <p14:modId xmlns:p14="http://schemas.microsoft.com/office/powerpoint/2010/main" val="1680412693"/>
                </p:ext>
              </p:extLst>
            </p:nvPr>
          </p:nvGraphicFramePr>
          <p:xfrm>
            <a:off x="5746240" y="2421212"/>
            <a:ext cx="366146" cy="250521"/>
          </p:xfrm>
          <a:graphic>
            <a:graphicData uri="http://schemas.openxmlformats.org/presentationml/2006/ole">
              <mc:AlternateContent xmlns:mc="http://schemas.openxmlformats.org/markup-compatibility/2006">
                <mc:Choice xmlns:v="urn:schemas-microsoft-com:vml" Requires="v">
                  <p:oleObj spid="_x0000_s51667" name="Equation" r:id="rId7" imgW="241200" imgH="164880" progId="Equation.DSMT4">
                    <p:embed/>
                  </p:oleObj>
                </mc:Choice>
                <mc:Fallback>
                  <p:oleObj name="Equation" r:id="rId7" imgW="241200" imgH="164880" progId="Equation.DSMT4">
                    <p:embed/>
                    <p:pic>
                      <p:nvPicPr>
                        <p:cNvPr id="0" name=""/>
                        <p:cNvPicPr/>
                        <p:nvPr/>
                      </p:nvPicPr>
                      <p:blipFill>
                        <a:blip r:embed="rId8"/>
                        <a:stretch>
                          <a:fillRect/>
                        </a:stretch>
                      </p:blipFill>
                      <p:spPr>
                        <a:xfrm>
                          <a:off x="5746240" y="2421212"/>
                          <a:ext cx="366146" cy="250521"/>
                        </a:xfrm>
                        <a:prstGeom prst="rect">
                          <a:avLst/>
                        </a:prstGeom>
                      </p:spPr>
                    </p:pic>
                  </p:oleObj>
                </mc:Fallback>
              </mc:AlternateContent>
            </a:graphicData>
          </a:graphic>
        </p:graphicFrame>
      </p:grpSp>
      <p:graphicFrame>
        <p:nvGraphicFramePr>
          <p:cNvPr id="50" name="Object 49"/>
          <p:cNvGraphicFramePr>
            <a:graphicFrameLocks noChangeAspect="1"/>
          </p:cNvGraphicFramePr>
          <p:nvPr>
            <p:extLst>
              <p:ext uri="{D42A27DB-BD31-4B8C-83A1-F6EECF244321}">
                <p14:modId xmlns:p14="http://schemas.microsoft.com/office/powerpoint/2010/main" val="3158115525"/>
              </p:ext>
            </p:extLst>
          </p:nvPr>
        </p:nvGraphicFramePr>
        <p:xfrm>
          <a:off x="265113" y="3609975"/>
          <a:ext cx="3898900" cy="558800"/>
        </p:xfrm>
        <a:graphic>
          <a:graphicData uri="http://schemas.openxmlformats.org/presentationml/2006/ole">
            <mc:AlternateContent xmlns:mc="http://schemas.openxmlformats.org/markup-compatibility/2006">
              <mc:Choice xmlns:v="urn:schemas-microsoft-com:vml" Requires="v">
                <p:oleObj spid="_x0000_s51668" name="Equation" r:id="rId9" imgW="3898800" imgH="558720" progId="Equation.DSMT4">
                  <p:embed/>
                </p:oleObj>
              </mc:Choice>
              <mc:Fallback>
                <p:oleObj name="Equation" r:id="rId9" imgW="3898800" imgH="558720" progId="Equation.DSMT4">
                  <p:embed/>
                  <p:pic>
                    <p:nvPicPr>
                      <p:cNvPr id="11" name="Object 10"/>
                      <p:cNvPicPr/>
                      <p:nvPr/>
                    </p:nvPicPr>
                    <p:blipFill>
                      <a:blip r:embed="rId10"/>
                      <a:stretch>
                        <a:fillRect/>
                      </a:stretch>
                    </p:blipFill>
                    <p:spPr>
                      <a:xfrm>
                        <a:off x="265113" y="3609975"/>
                        <a:ext cx="3898900" cy="558800"/>
                      </a:xfrm>
                      <a:prstGeom prst="rect">
                        <a:avLst/>
                      </a:prstGeom>
                      <a:solidFill>
                        <a:srgbClr val="92D050">
                          <a:alpha val="38000"/>
                        </a:srgbClr>
                      </a:solidFill>
                    </p:spPr>
                  </p:pic>
                </p:oleObj>
              </mc:Fallback>
            </mc:AlternateContent>
          </a:graphicData>
        </a:graphic>
      </p:graphicFrame>
      <p:graphicFrame>
        <p:nvGraphicFramePr>
          <p:cNvPr id="51" name="Object 50"/>
          <p:cNvGraphicFramePr>
            <a:graphicFrameLocks noChangeAspect="1"/>
          </p:cNvGraphicFramePr>
          <p:nvPr>
            <p:extLst>
              <p:ext uri="{D42A27DB-BD31-4B8C-83A1-F6EECF244321}">
                <p14:modId xmlns:p14="http://schemas.microsoft.com/office/powerpoint/2010/main" val="579063353"/>
              </p:ext>
            </p:extLst>
          </p:nvPr>
        </p:nvGraphicFramePr>
        <p:xfrm>
          <a:off x="4656138" y="3649663"/>
          <a:ext cx="3898900" cy="558800"/>
        </p:xfrm>
        <a:graphic>
          <a:graphicData uri="http://schemas.openxmlformats.org/presentationml/2006/ole">
            <mc:AlternateContent xmlns:mc="http://schemas.openxmlformats.org/markup-compatibility/2006">
              <mc:Choice xmlns:v="urn:schemas-microsoft-com:vml" Requires="v">
                <p:oleObj spid="_x0000_s51669" name="Equation" r:id="rId11" imgW="3898800" imgH="558720" progId="Equation.DSMT4">
                  <p:embed/>
                </p:oleObj>
              </mc:Choice>
              <mc:Fallback>
                <p:oleObj name="Equation" r:id="rId11" imgW="3898800" imgH="558720" progId="Equation.DSMT4">
                  <p:embed/>
                  <p:pic>
                    <p:nvPicPr>
                      <p:cNvPr id="12" name="Object 11"/>
                      <p:cNvPicPr/>
                      <p:nvPr/>
                    </p:nvPicPr>
                    <p:blipFill>
                      <a:blip r:embed="rId12"/>
                      <a:stretch>
                        <a:fillRect/>
                      </a:stretch>
                    </p:blipFill>
                    <p:spPr>
                      <a:xfrm>
                        <a:off x="4656138" y="3649663"/>
                        <a:ext cx="3898900" cy="558800"/>
                      </a:xfrm>
                      <a:prstGeom prst="rect">
                        <a:avLst/>
                      </a:prstGeom>
                      <a:solidFill>
                        <a:srgbClr val="92D050">
                          <a:alpha val="30000"/>
                        </a:srgbClr>
                      </a:solidFill>
                    </p:spPr>
                  </p:pic>
                </p:oleObj>
              </mc:Fallback>
            </mc:AlternateContent>
          </a:graphicData>
        </a:graphic>
      </p:graphicFrame>
      <p:grpSp>
        <p:nvGrpSpPr>
          <p:cNvPr id="53" name="Group 52"/>
          <p:cNvGrpSpPr/>
          <p:nvPr/>
        </p:nvGrpSpPr>
        <p:grpSpPr>
          <a:xfrm>
            <a:off x="6651625" y="2411413"/>
            <a:ext cx="1622669" cy="1056236"/>
            <a:chOff x="4813300" y="2411413"/>
            <a:chExt cx="1622669" cy="1056236"/>
          </a:xfrm>
        </p:grpSpPr>
        <p:sp>
          <p:nvSpPr>
            <p:cNvPr id="54" name="Rounded Rectangle 53"/>
            <p:cNvSpPr/>
            <p:nvPr/>
          </p:nvSpPr>
          <p:spPr bwMode="auto">
            <a:xfrm>
              <a:off x="4813300" y="2705650"/>
              <a:ext cx="1622669" cy="761999"/>
            </a:xfrm>
            <a:prstGeom prst="round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55" name="Object 54"/>
            <p:cNvGraphicFramePr>
              <a:graphicFrameLocks noChangeAspect="1"/>
            </p:cNvGraphicFramePr>
            <p:nvPr>
              <p:extLst>
                <p:ext uri="{D42A27DB-BD31-4B8C-83A1-F6EECF244321}">
                  <p14:modId xmlns:p14="http://schemas.microsoft.com/office/powerpoint/2010/main" val="2200614161"/>
                </p:ext>
              </p:extLst>
            </p:nvPr>
          </p:nvGraphicFramePr>
          <p:xfrm>
            <a:off x="5746750" y="2411413"/>
            <a:ext cx="365125" cy="269875"/>
          </p:xfrm>
          <a:graphic>
            <a:graphicData uri="http://schemas.openxmlformats.org/presentationml/2006/ole">
              <mc:AlternateContent xmlns:mc="http://schemas.openxmlformats.org/markup-compatibility/2006">
                <mc:Choice xmlns:v="urn:schemas-microsoft-com:vml" Requires="v">
                  <p:oleObj spid="_x0000_s51670" name="Equation" r:id="rId13" imgW="241200" imgH="177480" progId="Equation.DSMT4">
                    <p:embed/>
                  </p:oleObj>
                </mc:Choice>
                <mc:Fallback>
                  <p:oleObj name="Equation" r:id="rId13" imgW="241200" imgH="177480" progId="Equation.DSMT4">
                    <p:embed/>
                    <p:pic>
                      <p:nvPicPr>
                        <p:cNvPr id="49" name="Object 48"/>
                        <p:cNvPicPr/>
                        <p:nvPr/>
                      </p:nvPicPr>
                      <p:blipFill>
                        <a:blip r:embed="rId14"/>
                        <a:stretch>
                          <a:fillRect/>
                        </a:stretch>
                      </p:blipFill>
                      <p:spPr>
                        <a:xfrm>
                          <a:off x="5746750" y="2411413"/>
                          <a:ext cx="365125" cy="269875"/>
                        </a:xfrm>
                        <a:prstGeom prst="rect">
                          <a:avLst/>
                        </a:prstGeom>
                      </p:spPr>
                    </p:pic>
                  </p:oleObj>
                </mc:Fallback>
              </mc:AlternateContent>
            </a:graphicData>
          </a:graphic>
        </p:graphicFrame>
      </p:grpSp>
      <p:graphicFrame>
        <p:nvGraphicFramePr>
          <p:cNvPr id="56" name="Object 55"/>
          <p:cNvGraphicFramePr>
            <a:graphicFrameLocks noChangeAspect="1"/>
          </p:cNvGraphicFramePr>
          <p:nvPr>
            <p:extLst>
              <p:ext uri="{D42A27DB-BD31-4B8C-83A1-F6EECF244321}">
                <p14:modId xmlns:p14="http://schemas.microsoft.com/office/powerpoint/2010/main" val="416695815"/>
              </p:ext>
            </p:extLst>
          </p:nvPr>
        </p:nvGraphicFramePr>
        <p:xfrm>
          <a:off x="216512" y="4417402"/>
          <a:ext cx="4140200" cy="558800"/>
        </p:xfrm>
        <a:graphic>
          <a:graphicData uri="http://schemas.openxmlformats.org/presentationml/2006/ole">
            <mc:AlternateContent xmlns:mc="http://schemas.openxmlformats.org/markup-compatibility/2006">
              <mc:Choice xmlns:v="urn:schemas-microsoft-com:vml" Requires="v">
                <p:oleObj spid="_x0000_s51671" name="Equation" r:id="rId15" imgW="4140000" imgH="558720" progId="Equation.DSMT4">
                  <p:embed/>
                </p:oleObj>
              </mc:Choice>
              <mc:Fallback>
                <p:oleObj name="Equation" r:id="rId15" imgW="4140000" imgH="558720" progId="Equation.DSMT4">
                  <p:embed/>
                  <p:pic>
                    <p:nvPicPr>
                      <p:cNvPr id="0" name=""/>
                      <p:cNvPicPr/>
                      <p:nvPr/>
                    </p:nvPicPr>
                    <p:blipFill>
                      <a:blip r:embed="rId16"/>
                      <a:stretch>
                        <a:fillRect/>
                      </a:stretch>
                    </p:blipFill>
                    <p:spPr>
                      <a:xfrm>
                        <a:off x="216512" y="4417402"/>
                        <a:ext cx="4140200" cy="558800"/>
                      </a:xfrm>
                      <a:prstGeom prst="rect">
                        <a:avLst/>
                      </a:prstGeom>
                      <a:solidFill>
                        <a:srgbClr val="336600">
                          <a:alpha val="13000"/>
                        </a:srgbClr>
                      </a:solidFill>
                    </p:spPr>
                  </p:pic>
                </p:oleObj>
              </mc:Fallback>
            </mc:AlternateContent>
          </a:graphicData>
        </a:graphic>
      </p:graphicFrame>
      <p:graphicFrame>
        <p:nvGraphicFramePr>
          <p:cNvPr id="57" name="Object 56"/>
          <p:cNvGraphicFramePr>
            <a:graphicFrameLocks noChangeAspect="1"/>
          </p:cNvGraphicFramePr>
          <p:nvPr>
            <p:extLst>
              <p:ext uri="{D42A27DB-BD31-4B8C-83A1-F6EECF244321}">
                <p14:modId xmlns:p14="http://schemas.microsoft.com/office/powerpoint/2010/main" val="1361527731"/>
              </p:ext>
            </p:extLst>
          </p:nvPr>
        </p:nvGraphicFramePr>
        <p:xfrm>
          <a:off x="361157" y="5002274"/>
          <a:ext cx="2540000" cy="812800"/>
        </p:xfrm>
        <a:graphic>
          <a:graphicData uri="http://schemas.openxmlformats.org/presentationml/2006/ole">
            <mc:AlternateContent xmlns:mc="http://schemas.openxmlformats.org/markup-compatibility/2006">
              <mc:Choice xmlns:v="urn:schemas-microsoft-com:vml" Requires="v">
                <p:oleObj spid="_x0000_s51672" name="Equation" r:id="rId17" imgW="2539800" imgH="812520" progId="Equation.DSMT4">
                  <p:embed/>
                </p:oleObj>
              </mc:Choice>
              <mc:Fallback>
                <p:oleObj name="Equation" r:id="rId17" imgW="2539800" imgH="812520" progId="Equation.DSMT4">
                  <p:embed/>
                  <p:pic>
                    <p:nvPicPr>
                      <p:cNvPr id="0" name=""/>
                      <p:cNvPicPr/>
                      <p:nvPr/>
                    </p:nvPicPr>
                    <p:blipFill>
                      <a:blip r:embed="rId18"/>
                      <a:stretch>
                        <a:fillRect/>
                      </a:stretch>
                    </p:blipFill>
                    <p:spPr>
                      <a:xfrm>
                        <a:off x="361157" y="5002274"/>
                        <a:ext cx="2540000" cy="812800"/>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830594199"/>
              </p:ext>
            </p:extLst>
          </p:nvPr>
        </p:nvGraphicFramePr>
        <p:xfrm>
          <a:off x="3127375" y="5021263"/>
          <a:ext cx="4457700" cy="889000"/>
        </p:xfrm>
        <a:graphic>
          <a:graphicData uri="http://schemas.openxmlformats.org/presentationml/2006/ole">
            <mc:AlternateContent xmlns:mc="http://schemas.openxmlformats.org/markup-compatibility/2006">
              <mc:Choice xmlns:v="urn:schemas-microsoft-com:vml" Requires="v">
                <p:oleObj spid="_x0000_s51673" name="Equation" r:id="rId19" imgW="4457520" imgH="888840" progId="Equation.DSMT4">
                  <p:embed/>
                </p:oleObj>
              </mc:Choice>
              <mc:Fallback>
                <p:oleObj name="Equation" r:id="rId19" imgW="4457520" imgH="888840" progId="Equation.DSMT4">
                  <p:embed/>
                  <p:pic>
                    <p:nvPicPr>
                      <p:cNvPr id="0" name=""/>
                      <p:cNvPicPr/>
                      <p:nvPr/>
                    </p:nvPicPr>
                    <p:blipFill>
                      <a:blip r:embed="rId20"/>
                      <a:stretch>
                        <a:fillRect/>
                      </a:stretch>
                    </p:blipFill>
                    <p:spPr>
                      <a:xfrm>
                        <a:off x="3127375" y="5021263"/>
                        <a:ext cx="4457700" cy="8890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273729254"/>
              </p:ext>
            </p:extLst>
          </p:nvPr>
        </p:nvGraphicFramePr>
        <p:xfrm>
          <a:off x="347663" y="5907088"/>
          <a:ext cx="4013200" cy="1003300"/>
        </p:xfrm>
        <a:graphic>
          <a:graphicData uri="http://schemas.openxmlformats.org/presentationml/2006/ole">
            <mc:AlternateContent xmlns:mc="http://schemas.openxmlformats.org/markup-compatibility/2006">
              <mc:Choice xmlns:v="urn:schemas-microsoft-com:vml" Requires="v">
                <p:oleObj spid="_x0000_s51674" name="Equation" r:id="rId21" imgW="4012920" imgH="1002960" progId="Equation.DSMT4">
                  <p:embed/>
                </p:oleObj>
              </mc:Choice>
              <mc:Fallback>
                <p:oleObj name="Equation" r:id="rId21" imgW="4012920" imgH="1002960" progId="Equation.DSMT4">
                  <p:embed/>
                  <p:pic>
                    <p:nvPicPr>
                      <p:cNvPr id="0" name=""/>
                      <p:cNvPicPr/>
                      <p:nvPr/>
                    </p:nvPicPr>
                    <p:blipFill>
                      <a:blip r:embed="rId22"/>
                      <a:stretch>
                        <a:fillRect/>
                      </a:stretch>
                    </p:blipFill>
                    <p:spPr>
                      <a:xfrm>
                        <a:off x="347663" y="5907088"/>
                        <a:ext cx="4013200" cy="1003300"/>
                      </a:xfrm>
                      <a:prstGeom prst="rect">
                        <a:avLst/>
                      </a:prstGeom>
                    </p:spPr>
                  </p:pic>
                </p:oleObj>
              </mc:Fallback>
            </mc:AlternateContent>
          </a:graphicData>
        </a:graphic>
      </p:graphicFrame>
      <p:sp>
        <p:nvSpPr>
          <p:cNvPr id="58" name="TextBox 57"/>
          <p:cNvSpPr txBox="1"/>
          <p:nvPr/>
        </p:nvSpPr>
        <p:spPr>
          <a:xfrm>
            <a:off x="5825331" y="2025123"/>
            <a:ext cx="2933816" cy="338554"/>
          </a:xfrm>
          <a:prstGeom prst="rect">
            <a:avLst/>
          </a:prstGeom>
          <a:noFill/>
        </p:spPr>
        <p:txBody>
          <a:bodyPr wrap="none" rtlCol="0">
            <a:spAutoFit/>
          </a:bodyPr>
          <a:lstStyle/>
          <a:p>
            <a:r>
              <a:rPr lang="en-US" sz="1600" dirty="0" smtClean="0"/>
              <a:t>The modes are not orthogonal</a:t>
            </a:r>
            <a:endParaRPr lang="en-US" sz="1600" dirty="0"/>
          </a:p>
        </p:txBody>
      </p:sp>
      <p:sp>
        <p:nvSpPr>
          <p:cNvPr id="59" name="TextBox 58"/>
          <p:cNvSpPr txBox="1"/>
          <p:nvPr/>
        </p:nvSpPr>
        <p:spPr>
          <a:xfrm>
            <a:off x="4515189" y="5907088"/>
            <a:ext cx="2038011" cy="738664"/>
          </a:xfrm>
          <a:prstGeom prst="rect">
            <a:avLst/>
          </a:prstGeom>
          <a:noFill/>
        </p:spPr>
        <p:txBody>
          <a:bodyPr wrap="square" rtlCol="0">
            <a:spAutoFit/>
          </a:bodyPr>
          <a:lstStyle/>
          <a:p>
            <a:pPr algn="just"/>
            <a:r>
              <a:rPr lang="en-US" sz="1400" dirty="0" smtClean="0"/>
              <a:t>Finally, after adjusting effective indices and dropping primes</a:t>
            </a:r>
            <a:endParaRPr lang="en-US" sz="1400" dirty="0"/>
          </a:p>
        </p:txBody>
      </p:sp>
      <p:graphicFrame>
        <p:nvGraphicFramePr>
          <p:cNvPr id="60" name="Object 59"/>
          <p:cNvGraphicFramePr>
            <a:graphicFrameLocks noChangeAspect="1"/>
          </p:cNvGraphicFramePr>
          <p:nvPr>
            <p:extLst>
              <p:ext uri="{D42A27DB-BD31-4B8C-83A1-F6EECF244321}">
                <p14:modId xmlns:p14="http://schemas.microsoft.com/office/powerpoint/2010/main" val="2863755743"/>
              </p:ext>
            </p:extLst>
          </p:nvPr>
        </p:nvGraphicFramePr>
        <p:xfrm>
          <a:off x="7005637" y="5807075"/>
          <a:ext cx="1228725" cy="876300"/>
        </p:xfrm>
        <a:graphic>
          <a:graphicData uri="http://schemas.openxmlformats.org/presentationml/2006/ole">
            <mc:AlternateContent xmlns:mc="http://schemas.openxmlformats.org/markup-compatibility/2006">
              <mc:Choice xmlns:v="urn:schemas-microsoft-com:vml" Requires="v">
                <p:oleObj spid="_x0000_s51675" name="Equation" r:id="rId23" imgW="1228782" imgH="876232" progId="Equation.DSMT4">
                  <p:embed/>
                </p:oleObj>
              </mc:Choice>
              <mc:Fallback>
                <p:oleObj name="Equation" r:id="rId23" imgW="1228782" imgH="876232" progId="Equation.DSMT4">
                  <p:embed/>
                  <p:pic>
                    <p:nvPicPr>
                      <p:cNvPr id="0" name=""/>
                      <p:cNvPicPr/>
                      <p:nvPr/>
                    </p:nvPicPr>
                    <p:blipFill>
                      <a:blip r:embed="rId24"/>
                      <a:stretch>
                        <a:fillRect/>
                      </a:stretch>
                    </p:blipFill>
                    <p:spPr>
                      <a:xfrm>
                        <a:off x="7005637" y="5807075"/>
                        <a:ext cx="1228725" cy="876300"/>
                      </a:xfrm>
                      <a:prstGeom prst="rect">
                        <a:avLst/>
                      </a:prstGeom>
                    </p:spPr>
                  </p:pic>
                </p:oleObj>
              </mc:Fallback>
            </mc:AlternateContent>
          </a:graphicData>
        </a:graphic>
      </p:graphicFrame>
      <p:grpSp>
        <p:nvGrpSpPr>
          <p:cNvPr id="63" name="Group 62"/>
          <p:cNvGrpSpPr/>
          <p:nvPr/>
        </p:nvGrpSpPr>
        <p:grpSpPr>
          <a:xfrm>
            <a:off x="428625" y="1017039"/>
            <a:ext cx="4572000" cy="1479514"/>
            <a:chOff x="428625" y="1017039"/>
            <a:chExt cx="4572000" cy="1479514"/>
          </a:xfrm>
        </p:grpSpPr>
        <p:grpSp>
          <p:nvGrpSpPr>
            <p:cNvPr id="6" name="Group 69"/>
            <p:cNvGrpSpPr>
              <a:grpSpLocks/>
            </p:cNvGrpSpPr>
            <p:nvPr/>
          </p:nvGrpSpPr>
          <p:grpSpPr bwMode="auto">
            <a:xfrm>
              <a:off x="428625" y="1062113"/>
              <a:ext cx="4572000" cy="1434440"/>
              <a:chOff x="240" y="528"/>
              <a:chExt cx="3312" cy="1122"/>
            </a:xfrm>
          </p:grpSpPr>
          <p:grpSp>
            <p:nvGrpSpPr>
              <p:cNvPr id="7" name="Group 28"/>
              <p:cNvGrpSpPr>
                <a:grpSpLocks/>
              </p:cNvGrpSpPr>
              <p:nvPr/>
            </p:nvGrpSpPr>
            <p:grpSpPr bwMode="auto">
              <a:xfrm>
                <a:off x="240" y="788"/>
                <a:ext cx="1483" cy="451"/>
                <a:chOff x="240" y="1172"/>
                <a:chExt cx="1483" cy="451"/>
              </a:xfrm>
            </p:grpSpPr>
            <p:sp>
              <p:nvSpPr>
                <p:cNvPr id="44" name="Rectangle 3" descr="Dark downward diagonal"/>
                <p:cNvSpPr>
                  <a:spLocks noChangeArrowheads="1"/>
                </p:cNvSpPr>
                <p:nvPr/>
              </p:nvSpPr>
              <p:spPr bwMode="auto">
                <a:xfrm>
                  <a:off x="240" y="1172"/>
                  <a:ext cx="1483" cy="164"/>
                </a:xfrm>
                <a:prstGeom prst="rect">
                  <a:avLst/>
                </a:prstGeom>
                <a:pattFill prst="dkDnDiag">
                  <a:fgClr>
                    <a:srgbClr val="000000"/>
                  </a:fgClr>
                  <a:bgClr>
                    <a:srgbClr val="FFFFFF"/>
                  </a:bgClr>
                </a:pattFill>
                <a:ln w="9525">
                  <a:solidFill>
                    <a:srgbClr val="000000"/>
                  </a:solidFill>
                  <a:miter lim="800000"/>
                  <a:headEnd/>
                  <a:tailEnd/>
                </a:ln>
              </p:spPr>
              <p:txBody>
                <a:bodyPr/>
                <a:lstStyle/>
                <a:p>
                  <a:endParaRPr lang="en-US"/>
                </a:p>
              </p:txBody>
            </p:sp>
            <p:sp>
              <p:nvSpPr>
                <p:cNvPr id="45" name="Rectangle 4" descr="Dark downward diagonal"/>
                <p:cNvSpPr>
                  <a:spLocks noChangeArrowheads="1"/>
                </p:cNvSpPr>
                <p:nvPr/>
              </p:nvSpPr>
              <p:spPr bwMode="auto">
                <a:xfrm>
                  <a:off x="240" y="1500"/>
                  <a:ext cx="1483" cy="123"/>
                </a:xfrm>
                <a:prstGeom prst="rect">
                  <a:avLst/>
                </a:prstGeom>
                <a:pattFill prst="dkDnDiag">
                  <a:fgClr>
                    <a:srgbClr val="000000"/>
                  </a:fgClr>
                  <a:bgClr>
                    <a:srgbClr val="FFFFFF"/>
                  </a:bgClr>
                </a:pattFill>
                <a:ln w="9525">
                  <a:solidFill>
                    <a:srgbClr val="000000"/>
                  </a:solidFill>
                  <a:miter lim="800000"/>
                  <a:headEnd/>
                  <a:tailEnd/>
                </a:ln>
              </p:spPr>
              <p:txBody>
                <a:bodyPr/>
                <a:lstStyle/>
                <a:p>
                  <a:endParaRPr lang="en-US"/>
                </a:p>
              </p:txBody>
            </p:sp>
          </p:grpSp>
          <p:grpSp>
            <p:nvGrpSpPr>
              <p:cNvPr id="8" name="Group 43"/>
              <p:cNvGrpSpPr>
                <a:grpSpLocks/>
              </p:cNvGrpSpPr>
              <p:nvPr/>
            </p:nvGrpSpPr>
            <p:grpSpPr bwMode="auto">
              <a:xfrm>
                <a:off x="1610" y="624"/>
                <a:ext cx="576" cy="1026"/>
                <a:chOff x="1610" y="1008"/>
                <a:chExt cx="576" cy="1026"/>
              </a:xfrm>
            </p:grpSpPr>
            <p:grpSp>
              <p:nvGrpSpPr>
                <p:cNvPr id="37" name="Group 32"/>
                <p:cNvGrpSpPr>
                  <a:grpSpLocks/>
                </p:cNvGrpSpPr>
                <p:nvPr/>
              </p:nvGrpSpPr>
              <p:grpSpPr bwMode="auto">
                <a:xfrm>
                  <a:off x="2001" y="1008"/>
                  <a:ext cx="185" cy="860"/>
                  <a:chOff x="2001" y="1008"/>
                  <a:chExt cx="185" cy="860"/>
                </a:xfrm>
              </p:grpSpPr>
              <p:sp>
                <p:nvSpPr>
                  <p:cNvPr id="39" name="Line 5"/>
                  <p:cNvSpPr>
                    <a:spLocks noChangeShapeType="1"/>
                  </p:cNvSpPr>
                  <p:nvPr/>
                </p:nvSpPr>
                <p:spPr bwMode="auto">
                  <a:xfrm>
                    <a:off x="2001" y="1008"/>
                    <a:ext cx="0" cy="164"/>
                  </a:xfrm>
                  <a:prstGeom prst="line">
                    <a:avLst/>
                  </a:prstGeom>
                  <a:noFill/>
                  <a:ln w="28575">
                    <a:solidFill>
                      <a:srgbClr val="808000"/>
                    </a:solidFill>
                    <a:round/>
                    <a:headEnd/>
                    <a:tailEnd/>
                  </a:ln>
                </p:spPr>
                <p:txBody>
                  <a:bodyPr/>
                  <a:lstStyle/>
                  <a:p>
                    <a:endParaRPr lang="en-US"/>
                  </a:p>
                </p:txBody>
              </p:sp>
              <p:sp>
                <p:nvSpPr>
                  <p:cNvPr id="40" name="Line 6"/>
                  <p:cNvSpPr>
                    <a:spLocks noChangeShapeType="1"/>
                  </p:cNvSpPr>
                  <p:nvPr/>
                </p:nvSpPr>
                <p:spPr bwMode="auto">
                  <a:xfrm>
                    <a:off x="2001" y="1172"/>
                    <a:ext cx="185" cy="0"/>
                  </a:xfrm>
                  <a:prstGeom prst="line">
                    <a:avLst/>
                  </a:prstGeom>
                  <a:noFill/>
                  <a:ln w="28575">
                    <a:solidFill>
                      <a:srgbClr val="808000"/>
                    </a:solidFill>
                    <a:round/>
                    <a:headEnd/>
                    <a:tailEnd/>
                  </a:ln>
                </p:spPr>
                <p:txBody>
                  <a:bodyPr/>
                  <a:lstStyle/>
                  <a:p>
                    <a:endParaRPr lang="en-US"/>
                  </a:p>
                </p:txBody>
              </p:sp>
              <p:sp>
                <p:nvSpPr>
                  <p:cNvPr id="41" name="Line 8"/>
                  <p:cNvSpPr>
                    <a:spLocks noChangeShapeType="1"/>
                  </p:cNvSpPr>
                  <p:nvPr/>
                </p:nvSpPr>
                <p:spPr bwMode="auto">
                  <a:xfrm flipH="1">
                    <a:off x="2001" y="1336"/>
                    <a:ext cx="185" cy="0"/>
                  </a:xfrm>
                  <a:prstGeom prst="line">
                    <a:avLst/>
                  </a:prstGeom>
                  <a:noFill/>
                  <a:ln w="28575">
                    <a:solidFill>
                      <a:srgbClr val="808000"/>
                    </a:solidFill>
                    <a:round/>
                    <a:headEnd/>
                    <a:tailEnd/>
                  </a:ln>
                </p:spPr>
                <p:txBody>
                  <a:bodyPr/>
                  <a:lstStyle/>
                  <a:p>
                    <a:endParaRPr lang="en-US"/>
                  </a:p>
                </p:txBody>
              </p:sp>
              <p:sp>
                <p:nvSpPr>
                  <p:cNvPr id="42" name="Line 9"/>
                  <p:cNvSpPr>
                    <a:spLocks noChangeShapeType="1"/>
                  </p:cNvSpPr>
                  <p:nvPr/>
                </p:nvSpPr>
                <p:spPr bwMode="auto">
                  <a:xfrm>
                    <a:off x="2001" y="1336"/>
                    <a:ext cx="0" cy="532"/>
                  </a:xfrm>
                  <a:prstGeom prst="line">
                    <a:avLst/>
                  </a:prstGeom>
                  <a:noFill/>
                  <a:ln w="28575">
                    <a:solidFill>
                      <a:srgbClr val="808000"/>
                    </a:solidFill>
                    <a:round/>
                    <a:headEnd/>
                    <a:tailEnd/>
                  </a:ln>
                </p:spPr>
                <p:txBody>
                  <a:bodyPr/>
                  <a:lstStyle/>
                  <a:p>
                    <a:endParaRPr lang="en-US"/>
                  </a:p>
                </p:txBody>
              </p:sp>
              <p:sp>
                <p:nvSpPr>
                  <p:cNvPr id="43" name="Line 7"/>
                  <p:cNvSpPr>
                    <a:spLocks noChangeShapeType="1"/>
                  </p:cNvSpPr>
                  <p:nvPr/>
                </p:nvSpPr>
                <p:spPr bwMode="auto">
                  <a:xfrm>
                    <a:off x="2186" y="1172"/>
                    <a:ext cx="0" cy="164"/>
                  </a:xfrm>
                  <a:prstGeom prst="line">
                    <a:avLst/>
                  </a:prstGeom>
                  <a:noFill/>
                  <a:ln w="28575">
                    <a:solidFill>
                      <a:srgbClr val="808000"/>
                    </a:solidFill>
                    <a:round/>
                    <a:headEnd/>
                    <a:tailEnd/>
                  </a:ln>
                </p:spPr>
                <p:txBody>
                  <a:bodyPr/>
                  <a:lstStyle/>
                  <a:p>
                    <a:endParaRPr lang="en-US"/>
                  </a:p>
                </p:txBody>
              </p:sp>
            </p:grpSp>
            <p:graphicFrame>
              <p:nvGraphicFramePr>
                <p:cNvPr id="38" name="Object 34"/>
                <p:cNvGraphicFramePr>
                  <a:graphicFrameLocks noChangeAspect="1"/>
                </p:cNvGraphicFramePr>
                <p:nvPr>
                  <p:extLst>
                    <p:ext uri="{D42A27DB-BD31-4B8C-83A1-F6EECF244321}">
                      <p14:modId xmlns:p14="http://schemas.microsoft.com/office/powerpoint/2010/main" val="3806288551"/>
                    </p:ext>
                  </p:extLst>
                </p:nvPr>
              </p:nvGraphicFramePr>
              <p:xfrm>
                <a:off x="1610" y="1806"/>
                <a:ext cx="504" cy="228"/>
              </p:xfrm>
              <a:graphic>
                <a:graphicData uri="http://schemas.openxmlformats.org/presentationml/2006/ole">
                  <mc:AlternateContent xmlns:mc="http://schemas.openxmlformats.org/markup-compatibility/2006">
                    <mc:Choice xmlns:v="urn:schemas-microsoft-com:vml" Requires="v">
                      <p:oleObj spid="_x0000_s51676" name="Equation" r:id="rId25" imgW="533160" imgH="241200" progId="Equation.DSMT4">
                        <p:embed/>
                      </p:oleObj>
                    </mc:Choice>
                    <mc:Fallback>
                      <p:oleObj name="Equation" r:id="rId25" imgW="533160" imgH="241200" progId="Equation.DSMT4">
                        <p:embed/>
                        <p:pic>
                          <p:nvPicPr>
                            <p:cNvPr id="38" name="Object 34"/>
                            <p:cNvPicPr>
                              <a:picLocks noChangeAspect="1" noChangeArrowheads="1"/>
                            </p:cNvPicPr>
                            <p:nvPr/>
                          </p:nvPicPr>
                          <p:blipFill>
                            <a:blip r:embed="rId26"/>
                            <a:srcRect/>
                            <a:stretch>
                              <a:fillRect/>
                            </a:stretch>
                          </p:blipFill>
                          <p:spPr bwMode="auto">
                            <a:xfrm>
                              <a:off x="1610" y="1806"/>
                              <a:ext cx="504"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Group 41"/>
              <p:cNvGrpSpPr>
                <a:grpSpLocks/>
              </p:cNvGrpSpPr>
              <p:nvPr/>
            </p:nvGrpSpPr>
            <p:grpSpPr bwMode="auto">
              <a:xfrm>
                <a:off x="2521" y="576"/>
                <a:ext cx="448" cy="966"/>
                <a:chOff x="2160" y="1008"/>
                <a:chExt cx="448" cy="966"/>
              </a:xfrm>
            </p:grpSpPr>
            <p:grpSp>
              <p:nvGrpSpPr>
                <p:cNvPr id="30" name="Group 33"/>
                <p:cNvGrpSpPr>
                  <a:grpSpLocks/>
                </p:cNvGrpSpPr>
                <p:nvPr/>
              </p:nvGrpSpPr>
              <p:grpSpPr bwMode="auto">
                <a:xfrm>
                  <a:off x="2279" y="1008"/>
                  <a:ext cx="232" cy="819"/>
                  <a:chOff x="2279" y="1008"/>
                  <a:chExt cx="232" cy="819"/>
                </a:xfrm>
              </p:grpSpPr>
              <p:sp>
                <p:nvSpPr>
                  <p:cNvPr id="32" name="Line 10"/>
                  <p:cNvSpPr>
                    <a:spLocks noChangeShapeType="1"/>
                  </p:cNvSpPr>
                  <p:nvPr/>
                </p:nvSpPr>
                <p:spPr bwMode="auto">
                  <a:xfrm>
                    <a:off x="2279" y="1623"/>
                    <a:ext cx="232" cy="0"/>
                  </a:xfrm>
                  <a:prstGeom prst="line">
                    <a:avLst/>
                  </a:prstGeom>
                  <a:noFill/>
                  <a:ln w="28575">
                    <a:solidFill>
                      <a:schemeClr val="accent2"/>
                    </a:solidFill>
                    <a:round/>
                    <a:headEnd/>
                    <a:tailEnd/>
                  </a:ln>
                </p:spPr>
                <p:txBody>
                  <a:bodyPr/>
                  <a:lstStyle/>
                  <a:p>
                    <a:endParaRPr lang="en-US"/>
                  </a:p>
                </p:txBody>
              </p:sp>
              <p:sp>
                <p:nvSpPr>
                  <p:cNvPr id="33" name="Line 11"/>
                  <p:cNvSpPr>
                    <a:spLocks noChangeShapeType="1"/>
                  </p:cNvSpPr>
                  <p:nvPr/>
                </p:nvSpPr>
                <p:spPr bwMode="auto">
                  <a:xfrm>
                    <a:off x="2279" y="1623"/>
                    <a:ext cx="0" cy="204"/>
                  </a:xfrm>
                  <a:prstGeom prst="line">
                    <a:avLst/>
                  </a:prstGeom>
                  <a:noFill/>
                  <a:ln w="28575">
                    <a:solidFill>
                      <a:schemeClr val="accent2"/>
                    </a:solidFill>
                    <a:round/>
                    <a:headEnd/>
                    <a:tailEnd/>
                  </a:ln>
                </p:spPr>
                <p:txBody>
                  <a:bodyPr/>
                  <a:lstStyle/>
                  <a:p>
                    <a:endParaRPr lang="en-US"/>
                  </a:p>
                </p:txBody>
              </p:sp>
              <p:sp>
                <p:nvSpPr>
                  <p:cNvPr id="34" name="Line 12"/>
                  <p:cNvSpPr>
                    <a:spLocks noChangeShapeType="1"/>
                  </p:cNvSpPr>
                  <p:nvPr/>
                </p:nvSpPr>
                <p:spPr bwMode="auto">
                  <a:xfrm flipV="1">
                    <a:off x="2511" y="1500"/>
                    <a:ext cx="0" cy="123"/>
                  </a:xfrm>
                  <a:prstGeom prst="line">
                    <a:avLst/>
                  </a:prstGeom>
                  <a:noFill/>
                  <a:ln w="28575">
                    <a:solidFill>
                      <a:schemeClr val="accent2"/>
                    </a:solidFill>
                    <a:round/>
                    <a:headEnd/>
                    <a:tailEnd/>
                  </a:ln>
                </p:spPr>
                <p:txBody>
                  <a:bodyPr/>
                  <a:lstStyle/>
                  <a:p>
                    <a:endParaRPr lang="en-US"/>
                  </a:p>
                </p:txBody>
              </p:sp>
              <p:sp>
                <p:nvSpPr>
                  <p:cNvPr id="35" name="Line 13"/>
                  <p:cNvSpPr>
                    <a:spLocks noChangeShapeType="1"/>
                  </p:cNvSpPr>
                  <p:nvPr/>
                </p:nvSpPr>
                <p:spPr bwMode="auto">
                  <a:xfrm flipH="1">
                    <a:off x="2279" y="1500"/>
                    <a:ext cx="232" cy="0"/>
                  </a:xfrm>
                  <a:prstGeom prst="line">
                    <a:avLst/>
                  </a:prstGeom>
                  <a:noFill/>
                  <a:ln w="28575">
                    <a:solidFill>
                      <a:schemeClr val="accent2"/>
                    </a:solidFill>
                    <a:round/>
                    <a:headEnd/>
                    <a:tailEnd/>
                  </a:ln>
                </p:spPr>
                <p:txBody>
                  <a:bodyPr/>
                  <a:lstStyle/>
                  <a:p>
                    <a:endParaRPr lang="en-US"/>
                  </a:p>
                </p:txBody>
              </p:sp>
              <p:sp>
                <p:nvSpPr>
                  <p:cNvPr id="36" name="Line 14"/>
                  <p:cNvSpPr>
                    <a:spLocks noChangeShapeType="1"/>
                  </p:cNvSpPr>
                  <p:nvPr/>
                </p:nvSpPr>
                <p:spPr bwMode="auto">
                  <a:xfrm flipV="1">
                    <a:off x="2279" y="1008"/>
                    <a:ext cx="0" cy="492"/>
                  </a:xfrm>
                  <a:prstGeom prst="line">
                    <a:avLst/>
                  </a:prstGeom>
                  <a:noFill/>
                  <a:ln w="28575">
                    <a:solidFill>
                      <a:schemeClr val="accent2"/>
                    </a:solidFill>
                    <a:round/>
                    <a:headEnd/>
                    <a:tailEnd/>
                  </a:ln>
                </p:spPr>
                <p:txBody>
                  <a:bodyPr/>
                  <a:lstStyle/>
                  <a:p>
                    <a:endParaRPr lang="en-US"/>
                  </a:p>
                </p:txBody>
              </p:sp>
            </p:grpSp>
            <p:graphicFrame>
              <p:nvGraphicFramePr>
                <p:cNvPr id="31" name="Object 36"/>
                <p:cNvGraphicFramePr>
                  <a:graphicFrameLocks noChangeAspect="1"/>
                </p:cNvGraphicFramePr>
                <p:nvPr>
                  <p:extLst>
                    <p:ext uri="{D42A27DB-BD31-4B8C-83A1-F6EECF244321}">
                      <p14:modId xmlns:p14="http://schemas.microsoft.com/office/powerpoint/2010/main" val="2555827253"/>
                    </p:ext>
                  </p:extLst>
                </p:nvPr>
              </p:nvGraphicFramePr>
              <p:xfrm>
                <a:off x="2160" y="1771"/>
                <a:ext cx="448" cy="203"/>
              </p:xfrm>
              <a:graphic>
                <a:graphicData uri="http://schemas.openxmlformats.org/presentationml/2006/ole">
                  <mc:AlternateContent xmlns:mc="http://schemas.openxmlformats.org/markup-compatibility/2006">
                    <mc:Choice xmlns:v="urn:schemas-microsoft-com:vml" Requires="v">
                      <p:oleObj spid="_x0000_s51677" name="Equation" r:id="rId27" imgW="533160" imgH="241200" progId="Equation.DSMT4">
                        <p:embed/>
                      </p:oleObj>
                    </mc:Choice>
                    <mc:Fallback>
                      <p:oleObj name="Equation" r:id="rId27" imgW="533160" imgH="241200" progId="Equation.DSMT4">
                        <p:embed/>
                        <p:pic>
                          <p:nvPicPr>
                            <p:cNvPr id="31" name="Object 36"/>
                            <p:cNvPicPr>
                              <a:picLocks noChangeAspect="1" noChangeArrowheads="1"/>
                            </p:cNvPicPr>
                            <p:nvPr/>
                          </p:nvPicPr>
                          <p:blipFill>
                            <a:blip r:embed="rId28"/>
                            <a:srcRect/>
                            <a:stretch>
                              <a:fillRect/>
                            </a:stretch>
                          </p:blipFill>
                          <p:spPr bwMode="auto">
                            <a:xfrm>
                              <a:off x="2160" y="1771"/>
                              <a:ext cx="448"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 name="Group 42"/>
              <p:cNvGrpSpPr>
                <a:grpSpLocks/>
              </p:cNvGrpSpPr>
              <p:nvPr/>
            </p:nvGrpSpPr>
            <p:grpSpPr bwMode="auto">
              <a:xfrm>
                <a:off x="3120" y="576"/>
                <a:ext cx="432" cy="1008"/>
                <a:chOff x="2544" y="1008"/>
                <a:chExt cx="432" cy="1008"/>
              </a:xfrm>
            </p:grpSpPr>
            <p:grpSp>
              <p:nvGrpSpPr>
                <p:cNvPr id="18" name="Group 29"/>
                <p:cNvGrpSpPr>
                  <a:grpSpLocks/>
                </p:cNvGrpSpPr>
                <p:nvPr/>
              </p:nvGrpSpPr>
              <p:grpSpPr bwMode="auto">
                <a:xfrm>
                  <a:off x="2688" y="1008"/>
                  <a:ext cx="240" cy="819"/>
                  <a:chOff x="2688" y="1008"/>
                  <a:chExt cx="240" cy="819"/>
                </a:xfrm>
              </p:grpSpPr>
              <p:sp>
                <p:nvSpPr>
                  <p:cNvPr id="20" name="Line 15"/>
                  <p:cNvSpPr>
                    <a:spLocks noChangeShapeType="1"/>
                  </p:cNvSpPr>
                  <p:nvPr/>
                </p:nvSpPr>
                <p:spPr bwMode="auto">
                  <a:xfrm>
                    <a:off x="2688" y="1632"/>
                    <a:ext cx="232" cy="0"/>
                  </a:xfrm>
                  <a:prstGeom prst="line">
                    <a:avLst/>
                  </a:prstGeom>
                  <a:noFill/>
                  <a:ln w="28575">
                    <a:solidFill>
                      <a:srgbClr val="000000"/>
                    </a:solidFill>
                    <a:round/>
                    <a:headEnd/>
                    <a:tailEnd/>
                  </a:ln>
                </p:spPr>
                <p:txBody>
                  <a:bodyPr/>
                  <a:lstStyle/>
                  <a:p>
                    <a:endParaRPr lang="en-US"/>
                  </a:p>
                </p:txBody>
              </p:sp>
              <p:sp>
                <p:nvSpPr>
                  <p:cNvPr id="21" name="Line 16"/>
                  <p:cNvSpPr>
                    <a:spLocks noChangeShapeType="1"/>
                  </p:cNvSpPr>
                  <p:nvPr/>
                </p:nvSpPr>
                <p:spPr bwMode="auto">
                  <a:xfrm>
                    <a:off x="2696" y="1623"/>
                    <a:ext cx="0" cy="204"/>
                  </a:xfrm>
                  <a:prstGeom prst="line">
                    <a:avLst/>
                  </a:prstGeom>
                  <a:noFill/>
                  <a:ln w="28575">
                    <a:solidFill>
                      <a:srgbClr val="000000"/>
                    </a:solidFill>
                    <a:round/>
                    <a:headEnd/>
                    <a:tailEnd/>
                  </a:ln>
                </p:spPr>
                <p:txBody>
                  <a:bodyPr/>
                  <a:lstStyle/>
                  <a:p>
                    <a:endParaRPr lang="en-US"/>
                  </a:p>
                </p:txBody>
              </p:sp>
              <p:sp>
                <p:nvSpPr>
                  <p:cNvPr id="22" name="Line 17"/>
                  <p:cNvSpPr>
                    <a:spLocks noChangeShapeType="1"/>
                  </p:cNvSpPr>
                  <p:nvPr/>
                </p:nvSpPr>
                <p:spPr bwMode="auto">
                  <a:xfrm flipV="1">
                    <a:off x="2928" y="1500"/>
                    <a:ext cx="0" cy="123"/>
                  </a:xfrm>
                  <a:prstGeom prst="line">
                    <a:avLst/>
                  </a:prstGeom>
                  <a:noFill/>
                  <a:ln w="28575">
                    <a:solidFill>
                      <a:srgbClr val="000000"/>
                    </a:solidFill>
                    <a:round/>
                    <a:headEnd/>
                    <a:tailEnd/>
                  </a:ln>
                </p:spPr>
                <p:txBody>
                  <a:bodyPr/>
                  <a:lstStyle/>
                  <a:p>
                    <a:endParaRPr lang="en-US"/>
                  </a:p>
                </p:txBody>
              </p:sp>
              <p:sp>
                <p:nvSpPr>
                  <p:cNvPr id="23" name="Line 18"/>
                  <p:cNvSpPr>
                    <a:spLocks noChangeShapeType="1"/>
                  </p:cNvSpPr>
                  <p:nvPr/>
                </p:nvSpPr>
                <p:spPr bwMode="auto">
                  <a:xfrm flipH="1">
                    <a:off x="2696" y="1500"/>
                    <a:ext cx="232" cy="0"/>
                  </a:xfrm>
                  <a:prstGeom prst="line">
                    <a:avLst/>
                  </a:prstGeom>
                  <a:noFill/>
                  <a:ln w="28575">
                    <a:solidFill>
                      <a:srgbClr val="000000"/>
                    </a:solidFill>
                    <a:round/>
                    <a:headEnd/>
                    <a:tailEnd/>
                  </a:ln>
                </p:spPr>
                <p:txBody>
                  <a:bodyPr/>
                  <a:lstStyle/>
                  <a:p>
                    <a:endParaRPr lang="en-US"/>
                  </a:p>
                </p:txBody>
              </p:sp>
              <p:sp>
                <p:nvSpPr>
                  <p:cNvPr id="24" name="Line 19"/>
                  <p:cNvSpPr>
                    <a:spLocks noChangeShapeType="1"/>
                  </p:cNvSpPr>
                  <p:nvPr/>
                </p:nvSpPr>
                <p:spPr bwMode="auto">
                  <a:xfrm flipV="1">
                    <a:off x="2696" y="1377"/>
                    <a:ext cx="0" cy="123"/>
                  </a:xfrm>
                  <a:prstGeom prst="line">
                    <a:avLst/>
                  </a:prstGeom>
                  <a:noFill/>
                  <a:ln w="28575">
                    <a:solidFill>
                      <a:srgbClr val="000000"/>
                    </a:solidFill>
                    <a:round/>
                    <a:headEnd/>
                    <a:tailEnd/>
                  </a:ln>
                </p:spPr>
                <p:txBody>
                  <a:bodyPr/>
                  <a:lstStyle/>
                  <a:p>
                    <a:endParaRPr lang="en-US"/>
                  </a:p>
                </p:txBody>
              </p:sp>
              <p:sp>
                <p:nvSpPr>
                  <p:cNvPr id="25" name="Line 20"/>
                  <p:cNvSpPr>
                    <a:spLocks noChangeShapeType="1"/>
                  </p:cNvSpPr>
                  <p:nvPr/>
                </p:nvSpPr>
                <p:spPr bwMode="auto">
                  <a:xfrm>
                    <a:off x="2696" y="1008"/>
                    <a:ext cx="0" cy="164"/>
                  </a:xfrm>
                  <a:prstGeom prst="line">
                    <a:avLst/>
                  </a:prstGeom>
                  <a:noFill/>
                  <a:ln w="28575">
                    <a:solidFill>
                      <a:srgbClr val="000000"/>
                    </a:solidFill>
                    <a:round/>
                    <a:headEnd/>
                    <a:tailEnd/>
                  </a:ln>
                </p:spPr>
                <p:txBody>
                  <a:bodyPr/>
                  <a:lstStyle/>
                  <a:p>
                    <a:endParaRPr lang="en-US"/>
                  </a:p>
                </p:txBody>
              </p:sp>
              <p:sp>
                <p:nvSpPr>
                  <p:cNvPr id="26" name="Line 21"/>
                  <p:cNvSpPr>
                    <a:spLocks noChangeShapeType="1"/>
                  </p:cNvSpPr>
                  <p:nvPr/>
                </p:nvSpPr>
                <p:spPr bwMode="auto">
                  <a:xfrm>
                    <a:off x="2696" y="1172"/>
                    <a:ext cx="186" cy="0"/>
                  </a:xfrm>
                  <a:prstGeom prst="line">
                    <a:avLst/>
                  </a:prstGeom>
                  <a:noFill/>
                  <a:ln w="28575">
                    <a:solidFill>
                      <a:srgbClr val="000000"/>
                    </a:solidFill>
                    <a:round/>
                    <a:headEnd/>
                    <a:tailEnd/>
                  </a:ln>
                </p:spPr>
                <p:txBody>
                  <a:bodyPr/>
                  <a:lstStyle/>
                  <a:p>
                    <a:endParaRPr lang="en-US"/>
                  </a:p>
                </p:txBody>
              </p:sp>
              <p:sp>
                <p:nvSpPr>
                  <p:cNvPr id="27" name="Line 22"/>
                  <p:cNvSpPr>
                    <a:spLocks noChangeShapeType="1"/>
                  </p:cNvSpPr>
                  <p:nvPr/>
                </p:nvSpPr>
                <p:spPr bwMode="auto">
                  <a:xfrm>
                    <a:off x="2882" y="1172"/>
                    <a:ext cx="0" cy="164"/>
                  </a:xfrm>
                  <a:prstGeom prst="line">
                    <a:avLst/>
                  </a:prstGeom>
                  <a:noFill/>
                  <a:ln w="28575">
                    <a:solidFill>
                      <a:srgbClr val="000000"/>
                    </a:solidFill>
                    <a:round/>
                    <a:headEnd/>
                    <a:tailEnd/>
                  </a:ln>
                </p:spPr>
                <p:txBody>
                  <a:bodyPr/>
                  <a:lstStyle/>
                  <a:p>
                    <a:endParaRPr lang="en-US"/>
                  </a:p>
                </p:txBody>
              </p:sp>
              <p:sp>
                <p:nvSpPr>
                  <p:cNvPr id="28" name="Line 23"/>
                  <p:cNvSpPr>
                    <a:spLocks noChangeShapeType="1"/>
                  </p:cNvSpPr>
                  <p:nvPr/>
                </p:nvSpPr>
                <p:spPr bwMode="auto">
                  <a:xfrm flipH="1">
                    <a:off x="2696" y="1336"/>
                    <a:ext cx="186" cy="0"/>
                  </a:xfrm>
                  <a:prstGeom prst="line">
                    <a:avLst/>
                  </a:prstGeom>
                  <a:noFill/>
                  <a:ln w="28575">
                    <a:solidFill>
                      <a:srgbClr val="000000"/>
                    </a:solidFill>
                    <a:round/>
                    <a:headEnd/>
                    <a:tailEnd/>
                  </a:ln>
                </p:spPr>
                <p:txBody>
                  <a:bodyPr/>
                  <a:lstStyle/>
                  <a:p>
                    <a:endParaRPr lang="en-US"/>
                  </a:p>
                </p:txBody>
              </p:sp>
              <p:sp>
                <p:nvSpPr>
                  <p:cNvPr id="29" name="Line 24"/>
                  <p:cNvSpPr>
                    <a:spLocks noChangeShapeType="1"/>
                  </p:cNvSpPr>
                  <p:nvPr/>
                </p:nvSpPr>
                <p:spPr bwMode="auto">
                  <a:xfrm>
                    <a:off x="2696" y="1336"/>
                    <a:ext cx="0" cy="164"/>
                  </a:xfrm>
                  <a:prstGeom prst="line">
                    <a:avLst/>
                  </a:prstGeom>
                  <a:noFill/>
                  <a:ln w="28575">
                    <a:solidFill>
                      <a:srgbClr val="000000"/>
                    </a:solidFill>
                    <a:round/>
                    <a:headEnd/>
                    <a:tailEnd/>
                  </a:ln>
                </p:spPr>
                <p:txBody>
                  <a:bodyPr/>
                  <a:lstStyle/>
                  <a:p>
                    <a:endParaRPr lang="en-US"/>
                  </a:p>
                </p:txBody>
              </p:sp>
            </p:grpSp>
            <p:graphicFrame>
              <p:nvGraphicFramePr>
                <p:cNvPr id="19" name="Object 38"/>
                <p:cNvGraphicFramePr>
                  <a:graphicFrameLocks noChangeAspect="1"/>
                </p:cNvGraphicFramePr>
                <p:nvPr>
                  <p:extLst>
                    <p:ext uri="{D42A27DB-BD31-4B8C-83A1-F6EECF244321}">
                      <p14:modId xmlns:p14="http://schemas.microsoft.com/office/powerpoint/2010/main" val="130041460"/>
                    </p:ext>
                  </p:extLst>
                </p:nvPr>
              </p:nvGraphicFramePr>
              <p:xfrm>
                <a:off x="2544" y="1825"/>
                <a:ext cx="432" cy="191"/>
              </p:xfrm>
              <a:graphic>
                <a:graphicData uri="http://schemas.openxmlformats.org/presentationml/2006/ole">
                  <mc:AlternateContent xmlns:mc="http://schemas.openxmlformats.org/markup-compatibility/2006">
                    <mc:Choice xmlns:v="urn:schemas-microsoft-com:vml" Requires="v">
                      <p:oleObj spid="_x0000_s51678" name="Equation" r:id="rId29" imgW="520700" imgH="228600" progId="Equation.DSMT4">
                        <p:embed/>
                      </p:oleObj>
                    </mc:Choice>
                    <mc:Fallback>
                      <p:oleObj name="Equation" r:id="rId29" imgW="520700" imgH="228600" progId="Equation.DSMT4">
                        <p:embed/>
                        <p:pic>
                          <p:nvPicPr>
                            <p:cNvPr id="19" name="Object 3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544" y="1825"/>
                              <a:ext cx="432" cy="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 name="Group 51"/>
              <p:cNvGrpSpPr>
                <a:grpSpLocks/>
              </p:cNvGrpSpPr>
              <p:nvPr/>
            </p:nvGrpSpPr>
            <p:grpSpPr bwMode="auto">
              <a:xfrm>
                <a:off x="720" y="528"/>
                <a:ext cx="673" cy="965"/>
                <a:chOff x="720" y="528"/>
                <a:chExt cx="673" cy="965"/>
              </a:xfrm>
            </p:grpSpPr>
            <p:sp>
              <p:nvSpPr>
                <p:cNvPr id="14" name="Line 47"/>
                <p:cNvSpPr>
                  <a:spLocks noChangeShapeType="1"/>
                </p:cNvSpPr>
                <p:nvPr/>
              </p:nvSpPr>
              <p:spPr bwMode="auto">
                <a:xfrm>
                  <a:off x="720" y="624"/>
                  <a:ext cx="384" cy="0"/>
                </a:xfrm>
                <a:prstGeom prst="line">
                  <a:avLst/>
                </a:prstGeom>
                <a:noFill/>
                <a:ln w="57150">
                  <a:solidFill>
                    <a:schemeClr val="accent2"/>
                  </a:solidFill>
                  <a:round/>
                  <a:headEnd/>
                  <a:tailEnd type="triangle" w="med" len="med"/>
                </a:ln>
                <a:effectLst/>
              </p:spPr>
              <p:txBody>
                <a:bodyPr/>
                <a:lstStyle/>
                <a:p>
                  <a:endParaRPr lang="en-US"/>
                </a:p>
              </p:txBody>
            </p:sp>
            <p:sp>
              <p:nvSpPr>
                <p:cNvPr id="15" name="Line 48"/>
                <p:cNvSpPr>
                  <a:spLocks noChangeShapeType="1"/>
                </p:cNvSpPr>
                <p:nvPr/>
              </p:nvSpPr>
              <p:spPr bwMode="auto">
                <a:xfrm>
                  <a:off x="768" y="1344"/>
                  <a:ext cx="384" cy="0"/>
                </a:xfrm>
                <a:prstGeom prst="line">
                  <a:avLst/>
                </a:prstGeom>
                <a:noFill/>
                <a:ln w="57150">
                  <a:solidFill>
                    <a:schemeClr val="accent2"/>
                  </a:solidFill>
                  <a:round/>
                  <a:headEnd/>
                  <a:tailEnd type="triangle" w="med" len="med"/>
                </a:ln>
                <a:effectLst/>
              </p:spPr>
              <p:txBody>
                <a:bodyPr/>
                <a:lstStyle/>
                <a:p>
                  <a:endParaRPr lang="en-US"/>
                </a:p>
              </p:txBody>
            </p:sp>
            <p:graphicFrame>
              <p:nvGraphicFramePr>
                <p:cNvPr id="16" name="Object 49"/>
                <p:cNvGraphicFramePr>
                  <a:graphicFrameLocks noChangeAspect="1"/>
                </p:cNvGraphicFramePr>
                <p:nvPr/>
              </p:nvGraphicFramePr>
              <p:xfrm>
                <a:off x="1200" y="528"/>
                <a:ext cx="193" cy="245"/>
              </p:xfrm>
              <a:graphic>
                <a:graphicData uri="http://schemas.openxmlformats.org/presentationml/2006/ole">
                  <mc:AlternateContent xmlns:mc="http://schemas.openxmlformats.org/markup-compatibility/2006">
                    <mc:Choice xmlns:v="urn:schemas-microsoft-com:vml" Requires="v">
                      <p:oleObj spid="_x0000_s51679" name="Equation" r:id="rId31" imgW="177480" imgH="228600" progId="Equation.DSMT4">
                        <p:embed/>
                      </p:oleObj>
                    </mc:Choice>
                    <mc:Fallback>
                      <p:oleObj name="Equation" r:id="rId31" imgW="177480" imgH="228600" progId="Equation.DSMT4">
                        <p:embed/>
                        <p:pic>
                          <p:nvPicPr>
                            <p:cNvPr id="16" name="Object 4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200" y="528"/>
                              <a:ext cx="193"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50"/>
                <p:cNvGraphicFramePr>
                  <a:graphicFrameLocks noChangeAspect="1"/>
                </p:cNvGraphicFramePr>
                <p:nvPr/>
              </p:nvGraphicFramePr>
              <p:xfrm>
                <a:off x="1145" y="1248"/>
                <a:ext cx="207" cy="245"/>
              </p:xfrm>
              <a:graphic>
                <a:graphicData uri="http://schemas.openxmlformats.org/presentationml/2006/ole">
                  <mc:AlternateContent xmlns:mc="http://schemas.openxmlformats.org/markup-compatibility/2006">
                    <mc:Choice xmlns:v="urn:schemas-microsoft-com:vml" Requires="v">
                      <p:oleObj spid="_x0000_s51680" name="Equation" r:id="rId33" imgW="190440" imgH="228600" progId="Equation.DSMT4">
                        <p:embed/>
                      </p:oleObj>
                    </mc:Choice>
                    <mc:Fallback>
                      <p:oleObj name="Equation" r:id="rId33" imgW="190440" imgH="228600" progId="Equation.DSMT4">
                        <p:embed/>
                        <p:pic>
                          <p:nvPicPr>
                            <p:cNvPr id="17" name="Object 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45" y="1248"/>
                              <a:ext cx="207"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Freeform 57"/>
              <p:cNvSpPr>
                <a:spLocks/>
              </p:cNvSpPr>
              <p:nvPr/>
            </p:nvSpPr>
            <p:spPr bwMode="auto">
              <a:xfrm rot="5400000">
                <a:off x="1928" y="712"/>
                <a:ext cx="576" cy="400"/>
              </a:xfrm>
              <a:custGeom>
                <a:avLst/>
                <a:gdLst/>
                <a:ahLst/>
                <a:cxnLst>
                  <a:cxn ang="0">
                    <a:pos x="0" y="400"/>
                  </a:cxn>
                  <a:cxn ang="0">
                    <a:pos x="240" y="304"/>
                  </a:cxn>
                  <a:cxn ang="0">
                    <a:pos x="432" y="160"/>
                  </a:cxn>
                  <a:cxn ang="0">
                    <a:pos x="624" y="16"/>
                  </a:cxn>
                  <a:cxn ang="0">
                    <a:pos x="912" y="256"/>
                  </a:cxn>
                  <a:cxn ang="0">
                    <a:pos x="1200" y="400"/>
                  </a:cxn>
                </a:cxnLst>
                <a:rect l="0" t="0" r="r" b="b"/>
                <a:pathLst>
                  <a:path w="1200" h="400">
                    <a:moveTo>
                      <a:pt x="0" y="400"/>
                    </a:moveTo>
                    <a:cubicBezTo>
                      <a:pt x="84" y="372"/>
                      <a:pt x="168" y="344"/>
                      <a:pt x="240" y="304"/>
                    </a:cubicBezTo>
                    <a:cubicBezTo>
                      <a:pt x="312" y="264"/>
                      <a:pt x="368" y="208"/>
                      <a:pt x="432" y="160"/>
                    </a:cubicBezTo>
                    <a:cubicBezTo>
                      <a:pt x="496" y="112"/>
                      <a:pt x="544" y="0"/>
                      <a:pt x="624" y="16"/>
                    </a:cubicBezTo>
                    <a:cubicBezTo>
                      <a:pt x="704" y="32"/>
                      <a:pt x="816" y="192"/>
                      <a:pt x="912" y="256"/>
                    </a:cubicBezTo>
                    <a:cubicBezTo>
                      <a:pt x="1008" y="320"/>
                      <a:pt x="1104" y="360"/>
                      <a:pt x="1200" y="400"/>
                    </a:cubicBezTo>
                  </a:path>
                </a:pathLst>
              </a:custGeom>
              <a:noFill/>
              <a:ln w="28575" cmpd="sng">
                <a:solidFill>
                  <a:srgbClr val="800000"/>
                </a:solidFill>
                <a:round/>
                <a:headEnd/>
                <a:tailEnd/>
              </a:ln>
              <a:effectLst/>
            </p:spPr>
            <p:txBody>
              <a:bodyPr/>
              <a:lstStyle/>
              <a:p>
                <a:endParaRPr lang="en-US"/>
              </a:p>
            </p:txBody>
          </p:sp>
          <p:sp>
            <p:nvSpPr>
              <p:cNvPr id="13" name="Freeform 58"/>
              <p:cNvSpPr>
                <a:spLocks/>
              </p:cNvSpPr>
              <p:nvPr/>
            </p:nvSpPr>
            <p:spPr bwMode="auto">
              <a:xfrm rot="5400000">
                <a:off x="2648" y="904"/>
                <a:ext cx="480" cy="400"/>
              </a:xfrm>
              <a:custGeom>
                <a:avLst/>
                <a:gdLst/>
                <a:ahLst/>
                <a:cxnLst>
                  <a:cxn ang="0">
                    <a:pos x="0" y="400"/>
                  </a:cxn>
                  <a:cxn ang="0">
                    <a:pos x="240" y="304"/>
                  </a:cxn>
                  <a:cxn ang="0">
                    <a:pos x="432" y="160"/>
                  </a:cxn>
                  <a:cxn ang="0">
                    <a:pos x="624" y="16"/>
                  </a:cxn>
                  <a:cxn ang="0">
                    <a:pos x="912" y="256"/>
                  </a:cxn>
                  <a:cxn ang="0">
                    <a:pos x="1200" y="400"/>
                  </a:cxn>
                </a:cxnLst>
                <a:rect l="0" t="0" r="r" b="b"/>
                <a:pathLst>
                  <a:path w="1200" h="400">
                    <a:moveTo>
                      <a:pt x="0" y="400"/>
                    </a:moveTo>
                    <a:cubicBezTo>
                      <a:pt x="84" y="372"/>
                      <a:pt x="168" y="344"/>
                      <a:pt x="240" y="304"/>
                    </a:cubicBezTo>
                    <a:cubicBezTo>
                      <a:pt x="312" y="264"/>
                      <a:pt x="368" y="208"/>
                      <a:pt x="432" y="160"/>
                    </a:cubicBezTo>
                    <a:cubicBezTo>
                      <a:pt x="496" y="112"/>
                      <a:pt x="544" y="0"/>
                      <a:pt x="624" y="16"/>
                    </a:cubicBezTo>
                    <a:cubicBezTo>
                      <a:pt x="704" y="32"/>
                      <a:pt x="816" y="192"/>
                      <a:pt x="912" y="256"/>
                    </a:cubicBezTo>
                    <a:cubicBezTo>
                      <a:pt x="1008" y="320"/>
                      <a:pt x="1104" y="360"/>
                      <a:pt x="1200" y="400"/>
                    </a:cubicBezTo>
                  </a:path>
                </a:pathLst>
              </a:custGeom>
              <a:noFill/>
              <a:ln w="28575" cmpd="sng">
                <a:solidFill>
                  <a:srgbClr val="333399"/>
                </a:solidFill>
                <a:round/>
                <a:headEnd/>
                <a:tailEnd/>
              </a:ln>
              <a:effectLst/>
            </p:spPr>
            <p:txBody>
              <a:bodyPr/>
              <a:lstStyle/>
              <a:p>
                <a:endParaRPr lang="en-US"/>
              </a:p>
            </p:txBody>
          </p:sp>
        </p:grpSp>
        <p:graphicFrame>
          <p:nvGraphicFramePr>
            <p:cNvPr id="61" name="Object 60"/>
            <p:cNvGraphicFramePr>
              <a:graphicFrameLocks noChangeAspect="1"/>
            </p:cNvGraphicFramePr>
            <p:nvPr>
              <p:extLst>
                <p:ext uri="{D42A27DB-BD31-4B8C-83A1-F6EECF244321}">
                  <p14:modId xmlns:p14="http://schemas.microsoft.com/office/powerpoint/2010/main" val="12477606"/>
                </p:ext>
              </p:extLst>
            </p:nvPr>
          </p:nvGraphicFramePr>
          <p:xfrm>
            <a:off x="2866473" y="1017039"/>
            <a:ext cx="476250" cy="219075"/>
          </p:xfrm>
          <a:graphic>
            <a:graphicData uri="http://schemas.openxmlformats.org/presentationml/2006/ole">
              <mc:AlternateContent xmlns:mc="http://schemas.openxmlformats.org/markup-compatibility/2006">
                <mc:Choice xmlns:v="urn:schemas-microsoft-com:vml" Requires="v">
                  <p:oleObj spid="_x0000_s51681" name="Equation" r:id="rId35" imgW="476161" imgH="219211" progId="Equation.DSMT4">
                    <p:embed/>
                  </p:oleObj>
                </mc:Choice>
                <mc:Fallback>
                  <p:oleObj name="Equation" r:id="rId35" imgW="476161" imgH="219211" progId="Equation.DSMT4">
                    <p:embed/>
                    <p:pic>
                      <p:nvPicPr>
                        <p:cNvPr id="0" name=""/>
                        <p:cNvPicPr/>
                        <p:nvPr/>
                      </p:nvPicPr>
                      <p:blipFill>
                        <a:blip r:embed="rId36"/>
                        <a:stretch>
                          <a:fillRect/>
                        </a:stretch>
                      </p:blipFill>
                      <p:spPr>
                        <a:xfrm>
                          <a:off x="2866473" y="1017039"/>
                          <a:ext cx="476250" cy="219075"/>
                        </a:xfrm>
                        <a:prstGeom prst="rect">
                          <a:avLst/>
                        </a:prstGeom>
                      </p:spPr>
                    </p:pic>
                  </p:oleObj>
                </mc:Fallback>
              </mc:AlternateContent>
            </a:graphicData>
          </a:graphic>
        </p:graphicFrame>
        <p:graphicFrame>
          <p:nvGraphicFramePr>
            <p:cNvPr id="62" name="Object 61"/>
            <p:cNvGraphicFramePr>
              <a:graphicFrameLocks noChangeAspect="1"/>
            </p:cNvGraphicFramePr>
            <p:nvPr>
              <p:extLst>
                <p:ext uri="{D42A27DB-BD31-4B8C-83A1-F6EECF244321}">
                  <p14:modId xmlns:p14="http://schemas.microsoft.com/office/powerpoint/2010/main" val="3509546130"/>
                </p:ext>
              </p:extLst>
            </p:nvPr>
          </p:nvGraphicFramePr>
          <p:xfrm>
            <a:off x="3745533" y="1280273"/>
            <a:ext cx="495300" cy="219075"/>
          </p:xfrm>
          <a:graphic>
            <a:graphicData uri="http://schemas.openxmlformats.org/presentationml/2006/ole">
              <mc:AlternateContent xmlns:mc="http://schemas.openxmlformats.org/markup-compatibility/2006">
                <mc:Choice xmlns:v="urn:schemas-microsoft-com:vml" Requires="v">
                  <p:oleObj spid="_x0000_s51682" name="Equation" r:id="rId37" imgW="495427" imgH="219211" progId="Equation.DSMT4">
                    <p:embed/>
                  </p:oleObj>
                </mc:Choice>
                <mc:Fallback>
                  <p:oleObj name="Equation" r:id="rId37" imgW="495427" imgH="219211" progId="Equation.DSMT4">
                    <p:embed/>
                    <p:pic>
                      <p:nvPicPr>
                        <p:cNvPr id="0" name=""/>
                        <p:cNvPicPr/>
                        <p:nvPr/>
                      </p:nvPicPr>
                      <p:blipFill>
                        <a:blip r:embed="rId38"/>
                        <a:stretch>
                          <a:fillRect/>
                        </a:stretch>
                      </p:blipFill>
                      <p:spPr>
                        <a:xfrm>
                          <a:off x="3745533" y="1280273"/>
                          <a:ext cx="495300" cy="219075"/>
                        </a:xfrm>
                        <a:prstGeom prst="rect">
                          <a:avLst/>
                        </a:prstGeom>
                      </p:spPr>
                    </p:pic>
                  </p:oleObj>
                </mc:Fallback>
              </mc:AlternateContent>
            </a:graphicData>
          </a:graphic>
        </p:graphicFrame>
      </p:grpSp>
    </p:spTree>
    <p:extLst>
      <p:ext uri="{BB962C8B-B14F-4D97-AF65-F5344CB8AC3E}">
        <p14:creationId xmlns:p14="http://schemas.microsoft.com/office/powerpoint/2010/main" val="259094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4" y="-184637"/>
            <a:ext cx="8229600" cy="1143000"/>
          </a:xfrm>
        </p:spPr>
        <p:txBody>
          <a:bodyPr/>
          <a:lstStyle/>
          <a:p>
            <a:r>
              <a:rPr lang="en-US" sz="3200" dirty="0" smtClean="0"/>
              <a:t>Directional coupler</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7455764"/>
              </p:ext>
            </p:extLst>
          </p:nvPr>
        </p:nvGraphicFramePr>
        <p:xfrm>
          <a:off x="3149112" y="1176337"/>
          <a:ext cx="1422888" cy="1011831"/>
        </p:xfrm>
        <a:graphic>
          <a:graphicData uri="http://schemas.openxmlformats.org/presentationml/2006/ole">
            <mc:AlternateContent xmlns:mc="http://schemas.openxmlformats.org/markup-compatibility/2006">
              <mc:Choice xmlns:v="urn:schemas-microsoft-com:vml" Requires="v">
                <p:oleObj spid="_x0000_s52588" name="Equation" r:id="rId3" imgW="1143000" imgH="812520" progId="Equation.DSMT4">
                  <p:embed/>
                </p:oleObj>
              </mc:Choice>
              <mc:Fallback>
                <p:oleObj name="Equation" r:id="rId3" imgW="1143000" imgH="812520" progId="Equation.DSMT4">
                  <p:embed/>
                  <p:pic>
                    <p:nvPicPr>
                      <p:cNvPr id="0" name=""/>
                      <p:cNvPicPr/>
                      <p:nvPr/>
                    </p:nvPicPr>
                    <p:blipFill>
                      <a:blip r:embed="rId4"/>
                      <a:stretch>
                        <a:fillRect/>
                      </a:stretch>
                    </p:blipFill>
                    <p:spPr>
                      <a:xfrm>
                        <a:off x="3149112" y="1176337"/>
                        <a:ext cx="1422888" cy="1011831"/>
                      </a:xfrm>
                      <a:prstGeom prst="rect">
                        <a:avLst/>
                      </a:prstGeom>
                    </p:spPr>
                  </p:pic>
                </p:oleObj>
              </mc:Fallback>
            </mc:AlternateContent>
          </a:graphicData>
        </a:graphic>
      </p:graphicFrame>
      <p:grpSp>
        <p:nvGrpSpPr>
          <p:cNvPr id="66" name="Group 65"/>
          <p:cNvGrpSpPr/>
          <p:nvPr/>
        </p:nvGrpSpPr>
        <p:grpSpPr>
          <a:xfrm>
            <a:off x="4676721" y="1439996"/>
            <a:ext cx="1317679" cy="307777"/>
            <a:chOff x="4676721" y="1439996"/>
            <a:chExt cx="1317679" cy="307777"/>
          </a:xfrm>
        </p:grpSpPr>
        <p:sp>
          <p:nvSpPr>
            <p:cNvPr id="64" name="TextBox 63"/>
            <p:cNvSpPr txBox="1"/>
            <p:nvPr/>
          </p:nvSpPr>
          <p:spPr>
            <a:xfrm>
              <a:off x="4676721" y="1439996"/>
              <a:ext cx="881973" cy="307777"/>
            </a:xfrm>
            <a:prstGeom prst="rect">
              <a:avLst/>
            </a:prstGeom>
            <a:noFill/>
          </p:spPr>
          <p:txBody>
            <a:bodyPr wrap="none" rtlCol="0">
              <a:spAutoFit/>
            </a:bodyPr>
            <a:lstStyle/>
            <a:p>
              <a:r>
                <a:rPr lang="en-US" sz="1400" dirty="0" smtClean="0"/>
                <a:t>Assume </a:t>
              </a:r>
              <a:endParaRPr lang="en-US" sz="1400" dirty="0"/>
            </a:p>
          </p:txBody>
        </p:sp>
        <p:graphicFrame>
          <p:nvGraphicFramePr>
            <p:cNvPr id="65" name="Object 64"/>
            <p:cNvGraphicFramePr>
              <a:graphicFrameLocks noChangeAspect="1"/>
            </p:cNvGraphicFramePr>
            <p:nvPr>
              <p:extLst>
                <p:ext uri="{D42A27DB-BD31-4B8C-83A1-F6EECF244321}">
                  <p14:modId xmlns:p14="http://schemas.microsoft.com/office/powerpoint/2010/main" val="98559915"/>
                </p:ext>
              </p:extLst>
            </p:nvPr>
          </p:nvGraphicFramePr>
          <p:xfrm>
            <a:off x="5524500" y="1488954"/>
            <a:ext cx="469900" cy="203200"/>
          </p:xfrm>
          <a:graphic>
            <a:graphicData uri="http://schemas.openxmlformats.org/presentationml/2006/ole">
              <mc:AlternateContent xmlns:mc="http://schemas.openxmlformats.org/markup-compatibility/2006">
                <mc:Choice xmlns:v="urn:schemas-microsoft-com:vml" Requires="v">
                  <p:oleObj spid="_x0000_s52589" name="Equation" r:id="rId5" imgW="469800" imgH="203040" progId="Equation.DSMT4">
                    <p:embed/>
                  </p:oleObj>
                </mc:Choice>
                <mc:Fallback>
                  <p:oleObj name="Equation" r:id="rId5" imgW="469800" imgH="203040" progId="Equation.DSMT4">
                    <p:embed/>
                    <p:pic>
                      <p:nvPicPr>
                        <p:cNvPr id="0" name=""/>
                        <p:cNvPicPr/>
                        <p:nvPr/>
                      </p:nvPicPr>
                      <p:blipFill>
                        <a:blip r:embed="rId6"/>
                        <a:stretch>
                          <a:fillRect/>
                        </a:stretch>
                      </p:blipFill>
                      <p:spPr>
                        <a:xfrm>
                          <a:off x="5524500" y="1488954"/>
                          <a:ext cx="469900" cy="203200"/>
                        </a:xfrm>
                        <a:prstGeom prst="rect">
                          <a:avLst/>
                        </a:prstGeom>
                      </p:spPr>
                    </p:pic>
                  </p:oleObj>
                </mc:Fallback>
              </mc:AlternateContent>
            </a:graphicData>
          </a:graphic>
        </p:graphicFrame>
      </p:grpSp>
      <p:graphicFrame>
        <p:nvGraphicFramePr>
          <p:cNvPr id="67" name="Object 66"/>
          <p:cNvGraphicFramePr>
            <a:graphicFrameLocks noChangeAspect="1"/>
          </p:cNvGraphicFramePr>
          <p:nvPr>
            <p:extLst>
              <p:ext uri="{D42A27DB-BD31-4B8C-83A1-F6EECF244321}">
                <p14:modId xmlns:p14="http://schemas.microsoft.com/office/powerpoint/2010/main" val="1953697180"/>
              </p:ext>
            </p:extLst>
          </p:nvPr>
        </p:nvGraphicFramePr>
        <p:xfrm>
          <a:off x="4808049" y="1768307"/>
          <a:ext cx="951401" cy="277738"/>
        </p:xfrm>
        <a:graphic>
          <a:graphicData uri="http://schemas.openxmlformats.org/presentationml/2006/ole">
            <mc:AlternateContent xmlns:mc="http://schemas.openxmlformats.org/markup-compatibility/2006">
              <mc:Choice xmlns:v="urn:schemas-microsoft-com:vml" Requires="v">
                <p:oleObj spid="_x0000_s52590" name="Equation" r:id="rId7" imgW="1533378" imgH="447607" progId="Equation.DSMT4">
                  <p:embed/>
                </p:oleObj>
              </mc:Choice>
              <mc:Fallback>
                <p:oleObj name="Equation" r:id="rId7" imgW="1533378" imgH="447607" progId="Equation.DSMT4">
                  <p:embed/>
                  <p:pic>
                    <p:nvPicPr>
                      <p:cNvPr id="0" name=""/>
                      <p:cNvPicPr/>
                      <p:nvPr/>
                    </p:nvPicPr>
                    <p:blipFill>
                      <a:blip r:embed="rId8"/>
                      <a:stretch>
                        <a:fillRect/>
                      </a:stretch>
                    </p:blipFill>
                    <p:spPr>
                      <a:xfrm>
                        <a:off x="4808049" y="1768307"/>
                        <a:ext cx="951401" cy="277738"/>
                      </a:xfrm>
                      <a:prstGeom prst="rect">
                        <a:avLst/>
                      </a:prstGeom>
                    </p:spPr>
                  </p:pic>
                </p:oleObj>
              </mc:Fallback>
            </mc:AlternateContent>
          </a:graphicData>
        </a:graphic>
      </p:graphicFrame>
      <p:graphicFrame>
        <p:nvGraphicFramePr>
          <p:cNvPr id="68" name="Object 67"/>
          <p:cNvGraphicFramePr>
            <a:graphicFrameLocks noChangeAspect="1"/>
          </p:cNvGraphicFramePr>
          <p:nvPr>
            <p:extLst>
              <p:ext uri="{D42A27DB-BD31-4B8C-83A1-F6EECF244321}">
                <p14:modId xmlns:p14="http://schemas.microsoft.com/office/powerpoint/2010/main" val="3654821207"/>
              </p:ext>
            </p:extLst>
          </p:nvPr>
        </p:nvGraphicFramePr>
        <p:xfrm>
          <a:off x="6607229" y="1040607"/>
          <a:ext cx="1038347" cy="1147647"/>
        </p:xfrm>
        <a:graphic>
          <a:graphicData uri="http://schemas.openxmlformats.org/presentationml/2006/ole">
            <mc:AlternateContent xmlns:mc="http://schemas.openxmlformats.org/markup-compatibility/2006">
              <mc:Choice xmlns:v="urn:schemas-microsoft-com:vml" Requires="v">
                <p:oleObj spid="_x0000_s52591" name="Equation" r:id="rId9" imgW="736560" imgH="812520" progId="Equation.DSMT4">
                  <p:embed/>
                </p:oleObj>
              </mc:Choice>
              <mc:Fallback>
                <p:oleObj name="Equation" r:id="rId9" imgW="736560" imgH="812520" progId="Equation.DSMT4">
                  <p:embed/>
                  <p:pic>
                    <p:nvPicPr>
                      <p:cNvPr id="0" name=""/>
                      <p:cNvPicPr/>
                      <p:nvPr/>
                    </p:nvPicPr>
                    <p:blipFill>
                      <a:blip r:embed="rId10"/>
                      <a:stretch>
                        <a:fillRect/>
                      </a:stretch>
                    </p:blipFill>
                    <p:spPr>
                      <a:xfrm>
                        <a:off x="6607229" y="1040607"/>
                        <a:ext cx="1038347" cy="1147647"/>
                      </a:xfrm>
                      <a:prstGeom prst="rect">
                        <a:avLst/>
                      </a:prstGeom>
                    </p:spPr>
                  </p:pic>
                </p:oleObj>
              </mc:Fallback>
            </mc:AlternateContent>
          </a:graphicData>
        </a:graphic>
      </p:graphicFrame>
      <p:graphicFrame>
        <p:nvGraphicFramePr>
          <p:cNvPr id="69" name="Object 68"/>
          <p:cNvGraphicFramePr>
            <a:graphicFrameLocks noChangeAspect="1"/>
          </p:cNvGraphicFramePr>
          <p:nvPr>
            <p:extLst>
              <p:ext uri="{D42A27DB-BD31-4B8C-83A1-F6EECF244321}">
                <p14:modId xmlns:p14="http://schemas.microsoft.com/office/powerpoint/2010/main" val="3330702326"/>
              </p:ext>
            </p:extLst>
          </p:nvPr>
        </p:nvGraphicFramePr>
        <p:xfrm>
          <a:off x="3149112" y="2286547"/>
          <a:ext cx="3239599" cy="719120"/>
        </p:xfrm>
        <a:graphic>
          <a:graphicData uri="http://schemas.openxmlformats.org/presentationml/2006/ole">
            <mc:AlternateContent xmlns:mc="http://schemas.openxmlformats.org/markup-compatibility/2006">
              <mc:Choice xmlns:v="urn:schemas-microsoft-com:vml" Requires="v">
                <p:oleObj spid="_x0000_s52592" name="Equation" r:id="rId11" imgW="4333767" imgH="961957" progId="Equation.DSMT4">
                  <p:embed/>
                </p:oleObj>
              </mc:Choice>
              <mc:Fallback>
                <p:oleObj name="Equation" r:id="rId11" imgW="4333767" imgH="961957" progId="Equation.DSMT4">
                  <p:embed/>
                  <p:pic>
                    <p:nvPicPr>
                      <p:cNvPr id="0" name=""/>
                      <p:cNvPicPr/>
                      <p:nvPr/>
                    </p:nvPicPr>
                    <p:blipFill>
                      <a:blip r:embed="rId12"/>
                      <a:stretch>
                        <a:fillRect/>
                      </a:stretch>
                    </p:blipFill>
                    <p:spPr>
                      <a:xfrm>
                        <a:off x="3149112" y="2286547"/>
                        <a:ext cx="3239599" cy="719120"/>
                      </a:xfrm>
                      <a:prstGeom prst="rect">
                        <a:avLst/>
                      </a:prstGeom>
                    </p:spPr>
                  </p:pic>
                </p:oleObj>
              </mc:Fallback>
            </mc:AlternateContent>
          </a:graphicData>
        </a:graphic>
      </p:graphicFrame>
      <p:sp>
        <p:nvSpPr>
          <p:cNvPr id="70" name="TextBox 69"/>
          <p:cNvSpPr txBox="1"/>
          <p:nvPr/>
        </p:nvSpPr>
        <p:spPr>
          <a:xfrm>
            <a:off x="6027738" y="2090202"/>
            <a:ext cx="2040943" cy="338554"/>
          </a:xfrm>
          <a:prstGeom prst="rect">
            <a:avLst/>
          </a:prstGeom>
          <a:noFill/>
        </p:spPr>
        <p:txBody>
          <a:bodyPr wrap="none" rtlCol="0">
            <a:spAutoFit/>
          </a:bodyPr>
          <a:lstStyle/>
          <a:p>
            <a:r>
              <a:rPr lang="en-US" sz="1600" dirty="0" smtClean="0"/>
              <a:t>Boundary conditions</a:t>
            </a:r>
            <a:endParaRPr lang="en-US" sz="1600" dirty="0"/>
          </a:p>
        </p:txBody>
      </p:sp>
      <p:graphicFrame>
        <p:nvGraphicFramePr>
          <p:cNvPr id="71" name="Object 70"/>
          <p:cNvGraphicFramePr>
            <a:graphicFrameLocks noChangeAspect="1"/>
          </p:cNvGraphicFramePr>
          <p:nvPr>
            <p:extLst>
              <p:ext uri="{D42A27DB-BD31-4B8C-83A1-F6EECF244321}">
                <p14:modId xmlns:p14="http://schemas.microsoft.com/office/powerpoint/2010/main" val="646577123"/>
              </p:ext>
            </p:extLst>
          </p:nvPr>
        </p:nvGraphicFramePr>
        <p:xfrm>
          <a:off x="6619502" y="2378077"/>
          <a:ext cx="1108936" cy="669982"/>
        </p:xfrm>
        <a:graphic>
          <a:graphicData uri="http://schemas.openxmlformats.org/presentationml/2006/ole">
            <mc:AlternateContent xmlns:mc="http://schemas.openxmlformats.org/markup-compatibility/2006">
              <mc:Choice xmlns:v="urn:schemas-microsoft-com:vml" Requires="v">
                <p:oleObj spid="_x0000_s52593" name="Equation" r:id="rId13" imgW="1371600" imgH="828777" progId="Equation.DSMT4">
                  <p:embed/>
                </p:oleObj>
              </mc:Choice>
              <mc:Fallback>
                <p:oleObj name="Equation" r:id="rId13" imgW="1371600" imgH="828777" progId="Equation.DSMT4">
                  <p:embed/>
                  <p:pic>
                    <p:nvPicPr>
                      <p:cNvPr id="0" name=""/>
                      <p:cNvPicPr/>
                      <p:nvPr/>
                    </p:nvPicPr>
                    <p:blipFill>
                      <a:blip r:embed="rId14"/>
                      <a:stretch>
                        <a:fillRect/>
                      </a:stretch>
                    </p:blipFill>
                    <p:spPr>
                      <a:xfrm>
                        <a:off x="6619502" y="2378077"/>
                        <a:ext cx="1108936" cy="669982"/>
                      </a:xfrm>
                      <a:prstGeom prst="rect">
                        <a:avLst/>
                      </a:prstGeom>
                    </p:spPr>
                  </p:pic>
                </p:oleObj>
              </mc:Fallback>
            </mc:AlternateContent>
          </a:graphicData>
        </a:graphic>
      </p:graphicFrame>
      <p:graphicFrame>
        <p:nvGraphicFramePr>
          <p:cNvPr id="72" name="Object 71"/>
          <p:cNvGraphicFramePr>
            <a:graphicFrameLocks noChangeAspect="1"/>
          </p:cNvGraphicFramePr>
          <p:nvPr>
            <p:extLst>
              <p:ext uri="{D42A27DB-BD31-4B8C-83A1-F6EECF244321}">
                <p14:modId xmlns:p14="http://schemas.microsoft.com/office/powerpoint/2010/main" val="4218871495"/>
              </p:ext>
            </p:extLst>
          </p:nvPr>
        </p:nvGraphicFramePr>
        <p:xfrm>
          <a:off x="584079" y="3039059"/>
          <a:ext cx="3049587" cy="584959"/>
        </p:xfrm>
        <a:graphic>
          <a:graphicData uri="http://schemas.openxmlformats.org/presentationml/2006/ole">
            <mc:AlternateContent xmlns:mc="http://schemas.openxmlformats.org/markup-compatibility/2006">
              <mc:Choice xmlns:v="urn:schemas-microsoft-com:vml" Requires="v">
                <p:oleObj spid="_x0000_s52594" name="Equation" r:id="rId15" imgW="3724269" imgH="714273" progId="Equation.DSMT4">
                  <p:embed/>
                </p:oleObj>
              </mc:Choice>
              <mc:Fallback>
                <p:oleObj name="Equation" r:id="rId15" imgW="3724269" imgH="714273" progId="Equation.DSMT4">
                  <p:embed/>
                  <p:pic>
                    <p:nvPicPr>
                      <p:cNvPr id="0" name=""/>
                      <p:cNvPicPr/>
                      <p:nvPr/>
                    </p:nvPicPr>
                    <p:blipFill>
                      <a:blip r:embed="rId16"/>
                      <a:stretch>
                        <a:fillRect/>
                      </a:stretch>
                    </p:blipFill>
                    <p:spPr>
                      <a:xfrm>
                        <a:off x="584079" y="3039059"/>
                        <a:ext cx="3049587" cy="584959"/>
                      </a:xfrm>
                      <a:prstGeom prst="rect">
                        <a:avLst/>
                      </a:prstGeom>
                    </p:spPr>
                  </p:pic>
                </p:oleObj>
              </mc:Fallback>
            </mc:AlternateContent>
          </a:graphicData>
        </a:graphic>
      </p:graphicFrame>
      <p:sp>
        <p:nvSpPr>
          <p:cNvPr id="73" name="TextBox 72"/>
          <p:cNvSpPr txBox="1"/>
          <p:nvPr/>
        </p:nvSpPr>
        <p:spPr>
          <a:xfrm>
            <a:off x="3938954" y="3202012"/>
            <a:ext cx="367408" cy="338554"/>
          </a:xfrm>
          <a:prstGeom prst="rect">
            <a:avLst/>
          </a:prstGeom>
          <a:noFill/>
        </p:spPr>
        <p:txBody>
          <a:bodyPr wrap="none" rtlCol="0">
            <a:spAutoFit/>
          </a:bodyPr>
          <a:lstStyle/>
          <a:p>
            <a:r>
              <a:rPr lang="en-US" sz="1600" dirty="0" smtClean="0"/>
              <a:t>or</a:t>
            </a:r>
            <a:endParaRPr lang="en-US" sz="1600" dirty="0"/>
          </a:p>
        </p:txBody>
      </p:sp>
      <p:graphicFrame>
        <p:nvGraphicFramePr>
          <p:cNvPr id="74" name="Object 73"/>
          <p:cNvGraphicFramePr>
            <a:graphicFrameLocks noChangeAspect="1"/>
          </p:cNvGraphicFramePr>
          <p:nvPr>
            <p:extLst>
              <p:ext uri="{D42A27DB-BD31-4B8C-83A1-F6EECF244321}">
                <p14:modId xmlns:p14="http://schemas.microsoft.com/office/powerpoint/2010/main" val="1675555490"/>
              </p:ext>
            </p:extLst>
          </p:nvPr>
        </p:nvGraphicFramePr>
        <p:xfrm>
          <a:off x="4572000" y="3103320"/>
          <a:ext cx="2800124" cy="526756"/>
        </p:xfrm>
        <a:graphic>
          <a:graphicData uri="http://schemas.openxmlformats.org/presentationml/2006/ole">
            <mc:AlternateContent xmlns:mc="http://schemas.openxmlformats.org/markup-compatibility/2006">
              <mc:Choice xmlns:v="urn:schemas-microsoft-com:vml" Requires="v">
                <p:oleObj spid="_x0000_s52595" name="Equation" r:id="rId17" imgW="2565360" imgH="482400" progId="Equation.DSMT4">
                  <p:embed/>
                </p:oleObj>
              </mc:Choice>
              <mc:Fallback>
                <p:oleObj name="Equation" r:id="rId17" imgW="2565360" imgH="482400" progId="Equation.DSMT4">
                  <p:embed/>
                  <p:pic>
                    <p:nvPicPr>
                      <p:cNvPr id="0" name=""/>
                      <p:cNvPicPr/>
                      <p:nvPr/>
                    </p:nvPicPr>
                    <p:blipFill>
                      <a:blip r:embed="rId18"/>
                      <a:stretch>
                        <a:fillRect/>
                      </a:stretch>
                    </p:blipFill>
                    <p:spPr>
                      <a:xfrm>
                        <a:off x="4572000" y="3103320"/>
                        <a:ext cx="2800124" cy="526756"/>
                      </a:xfrm>
                      <a:prstGeom prst="rect">
                        <a:avLst/>
                      </a:prstGeom>
                    </p:spPr>
                  </p:pic>
                </p:oleObj>
              </mc:Fallback>
            </mc:AlternateContent>
          </a:graphicData>
        </a:graphic>
      </p:graphicFrame>
      <p:grpSp>
        <p:nvGrpSpPr>
          <p:cNvPr id="83" name="Group 117"/>
          <p:cNvGrpSpPr>
            <a:grpSpLocks/>
          </p:cNvGrpSpPr>
          <p:nvPr/>
        </p:nvGrpSpPr>
        <p:grpSpPr bwMode="auto">
          <a:xfrm>
            <a:off x="355111" y="4351348"/>
            <a:ext cx="2203450" cy="428625"/>
            <a:chOff x="-1076" y="1607"/>
            <a:chExt cx="1388" cy="270"/>
          </a:xfrm>
        </p:grpSpPr>
        <p:sp>
          <p:nvSpPr>
            <p:cNvPr id="84" name="Text Box 11"/>
            <p:cNvSpPr txBox="1">
              <a:spLocks noChangeArrowheads="1"/>
            </p:cNvSpPr>
            <p:nvPr/>
          </p:nvSpPr>
          <p:spPr bwMode="auto">
            <a:xfrm>
              <a:off x="-1076" y="1651"/>
              <a:ext cx="770" cy="213"/>
            </a:xfrm>
            <a:prstGeom prst="rect">
              <a:avLst/>
            </a:prstGeom>
            <a:noFill/>
            <a:ln w="9525">
              <a:noFill/>
              <a:miter lim="800000"/>
              <a:headEnd/>
              <a:tailEnd/>
            </a:ln>
            <a:effectLst/>
          </p:spPr>
          <p:txBody>
            <a:bodyPr wrap="none">
              <a:spAutoFit/>
            </a:bodyPr>
            <a:lstStyle/>
            <a:p>
              <a:r>
                <a:rPr lang="en-US" sz="1600" dirty="0">
                  <a:solidFill>
                    <a:srgbClr val="808000"/>
                  </a:solidFill>
                </a:rPr>
                <a:t>Beat length</a:t>
              </a:r>
            </a:p>
          </p:txBody>
        </p:sp>
        <p:graphicFrame>
          <p:nvGraphicFramePr>
            <p:cNvPr id="85" name="Object 115"/>
            <p:cNvGraphicFramePr>
              <a:graphicFrameLocks noChangeAspect="1"/>
            </p:cNvGraphicFramePr>
            <p:nvPr>
              <p:extLst>
                <p:ext uri="{D42A27DB-BD31-4B8C-83A1-F6EECF244321}">
                  <p14:modId xmlns:p14="http://schemas.microsoft.com/office/powerpoint/2010/main" val="3240501659"/>
                </p:ext>
              </p:extLst>
            </p:nvPr>
          </p:nvGraphicFramePr>
          <p:xfrm>
            <a:off x="-360" y="1607"/>
            <a:ext cx="672" cy="270"/>
          </p:xfrm>
          <a:graphic>
            <a:graphicData uri="http://schemas.openxmlformats.org/presentationml/2006/ole">
              <mc:AlternateContent xmlns:mc="http://schemas.openxmlformats.org/markup-compatibility/2006">
                <mc:Choice xmlns:v="urn:schemas-microsoft-com:vml" Requires="v">
                  <p:oleObj spid="_x0000_s52596" name="Equation" r:id="rId19" imgW="609336" imgH="241195" progId="Equation.DSMT4">
                    <p:embed/>
                  </p:oleObj>
                </mc:Choice>
                <mc:Fallback>
                  <p:oleObj name="Equation" r:id="rId19" imgW="609336" imgH="241195" progId="Equation.DSMT4">
                    <p:embed/>
                    <p:pic>
                      <p:nvPicPr>
                        <p:cNvPr id="64627" name="Object 1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0" y="1607"/>
                          <a:ext cx="67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86" name="Object 85"/>
          <p:cNvGraphicFramePr>
            <a:graphicFrameLocks noChangeAspect="1"/>
          </p:cNvGraphicFramePr>
          <p:nvPr>
            <p:extLst>
              <p:ext uri="{D42A27DB-BD31-4B8C-83A1-F6EECF244321}">
                <p14:modId xmlns:p14="http://schemas.microsoft.com/office/powerpoint/2010/main" val="2653100190"/>
              </p:ext>
            </p:extLst>
          </p:nvPr>
        </p:nvGraphicFramePr>
        <p:xfrm>
          <a:off x="464592" y="3806487"/>
          <a:ext cx="1882284" cy="334085"/>
        </p:xfrm>
        <a:graphic>
          <a:graphicData uri="http://schemas.openxmlformats.org/presentationml/2006/ole">
            <mc:AlternateContent xmlns:mc="http://schemas.openxmlformats.org/markup-compatibility/2006">
              <mc:Choice xmlns:v="urn:schemas-microsoft-com:vml" Requires="v">
                <p:oleObj spid="_x0000_s52597" name="Equation" r:id="rId21" imgW="2200371" imgH="390661" progId="Equation.DSMT4">
                  <p:embed/>
                </p:oleObj>
              </mc:Choice>
              <mc:Fallback>
                <p:oleObj name="Equation" r:id="rId21" imgW="2200371" imgH="390661" progId="Equation.DSMT4">
                  <p:embed/>
                  <p:pic>
                    <p:nvPicPr>
                      <p:cNvPr id="0" name=""/>
                      <p:cNvPicPr/>
                      <p:nvPr/>
                    </p:nvPicPr>
                    <p:blipFill>
                      <a:blip r:embed="rId22"/>
                      <a:stretch>
                        <a:fillRect/>
                      </a:stretch>
                    </p:blipFill>
                    <p:spPr>
                      <a:xfrm>
                        <a:off x="464592" y="3806487"/>
                        <a:ext cx="1882284" cy="334085"/>
                      </a:xfrm>
                      <a:prstGeom prst="rect">
                        <a:avLst/>
                      </a:prstGeom>
                    </p:spPr>
                  </p:pic>
                </p:oleObj>
              </mc:Fallback>
            </mc:AlternateContent>
          </a:graphicData>
        </a:graphic>
      </p:graphicFrame>
      <p:graphicFrame>
        <p:nvGraphicFramePr>
          <p:cNvPr id="87" name="Object 86"/>
          <p:cNvGraphicFramePr>
            <a:graphicFrameLocks noChangeAspect="1"/>
          </p:cNvGraphicFramePr>
          <p:nvPr>
            <p:extLst>
              <p:ext uri="{D42A27DB-BD31-4B8C-83A1-F6EECF244321}">
                <p14:modId xmlns:p14="http://schemas.microsoft.com/office/powerpoint/2010/main" val="3436644183"/>
              </p:ext>
            </p:extLst>
          </p:nvPr>
        </p:nvGraphicFramePr>
        <p:xfrm>
          <a:off x="2455783" y="3664432"/>
          <a:ext cx="1666875" cy="619125"/>
        </p:xfrm>
        <a:graphic>
          <a:graphicData uri="http://schemas.openxmlformats.org/presentationml/2006/ole">
            <mc:AlternateContent xmlns:mc="http://schemas.openxmlformats.org/markup-compatibility/2006">
              <mc:Choice xmlns:v="urn:schemas-microsoft-com:vml" Requires="v">
                <p:oleObj spid="_x0000_s52598" name="Equation" r:id="rId23" imgW="1667022" imgH="619057" progId="Equation.DSMT4">
                  <p:embed/>
                </p:oleObj>
              </mc:Choice>
              <mc:Fallback>
                <p:oleObj name="Equation" r:id="rId23" imgW="1667022" imgH="619057" progId="Equation.DSMT4">
                  <p:embed/>
                  <p:pic>
                    <p:nvPicPr>
                      <p:cNvPr id="0" name=""/>
                      <p:cNvPicPr/>
                      <p:nvPr/>
                    </p:nvPicPr>
                    <p:blipFill>
                      <a:blip r:embed="rId24"/>
                      <a:stretch>
                        <a:fillRect/>
                      </a:stretch>
                    </p:blipFill>
                    <p:spPr>
                      <a:xfrm>
                        <a:off x="2455783" y="3664432"/>
                        <a:ext cx="1666875" cy="619125"/>
                      </a:xfrm>
                      <a:prstGeom prst="rect">
                        <a:avLst/>
                      </a:prstGeom>
                    </p:spPr>
                  </p:pic>
                </p:oleObj>
              </mc:Fallback>
            </mc:AlternateContent>
          </a:graphicData>
        </a:graphic>
      </p:graphicFrame>
      <p:graphicFrame>
        <p:nvGraphicFramePr>
          <p:cNvPr id="88" name="Object 87"/>
          <p:cNvGraphicFramePr>
            <a:graphicFrameLocks noChangeAspect="1"/>
          </p:cNvGraphicFramePr>
          <p:nvPr>
            <p:extLst>
              <p:ext uri="{D42A27DB-BD31-4B8C-83A1-F6EECF244321}">
                <p14:modId xmlns:p14="http://schemas.microsoft.com/office/powerpoint/2010/main" val="2337847484"/>
              </p:ext>
            </p:extLst>
          </p:nvPr>
        </p:nvGraphicFramePr>
        <p:xfrm>
          <a:off x="4246684" y="3707373"/>
          <a:ext cx="1312010" cy="513983"/>
        </p:xfrm>
        <a:graphic>
          <a:graphicData uri="http://schemas.openxmlformats.org/presentationml/2006/ole">
            <mc:AlternateContent xmlns:mc="http://schemas.openxmlformats.org/markup-compatibility/2006">
              <mc:Choice xmlns:v="urn:schemas-microsoft-com:vml" Requires="v">
                <p:oleObj spid="_x0000_s52599" name="Equation" r:id="rId25" imgW="1231560" imgH="482400" progId="Equation.DSMT4">
                  <p:embed/>
                </p:oleObj>
              </mc:Choice>
              <mc:Fallback>
                <p:oleObj name="Equation" r:id="rId25" imgW="1231560" imgH="482400" progId="Equation.DSMT4">
                  <p:embed/>
                  <p:pic>
                    <p:nvPicPr>
                      <p:cNvPr id="0" name=""/>
                      <p:cNvPicPr/>
                      <p:nvPr/>
                    </p:nvPicPr>
                    <p:blipFill>
                      <a:blip r:embed="rId26"/>
                      <a:stretch>
                        <a:fillRect/>
                      </a:stretch>
                    </p:blipFill>
                    <p:spPr>
                      <a:xfrm>
                        <a:off x="4246684" y="3707373"/>
                        <a:ext cx="1312010" cy="513983"/>
                      </a:xfrm>
                      <a:prstGeom prst="rect">
                        <a:avLst/>
                      </a:prstGeom>
                    </p:spPr>
                  </p:pic>
                </p:oleObj>
              </mc:Fallback>
            </mc:AlternateContent>
          </a:graphicData>
        </a:graphic>
      </p:graphicFrame>
      <p:grpSp>
        <p:nvGrpSpPr>
          <p:cNvPr id="102" name="Group 101"/>
          <p:cNvGrpSpPr/>
          <p:nvPr/>
        </p:nvGrpSpPr>
        <p:grpSpPr>
          <a:xfrm>
            <a:off x="213274" y="4856232"/>
            <a:ext cx="2438400" cy="1865243"/>
            <a:chOff x="213274" y="4856232"/>
            <a:chExt cx="2438400" cy="1865243"/>
          </a:xfrm>
        </p:grpSpPr>
        <p:sp>
          <p:nvSpPr>
            <p:cNvPr id="75" name="TextBox 74"/>
            <p:cNvSpPr txBox="1"/>
            <p:nvPr/>
          </p:nvSpPr>
          <p:spPr>
            <a:xfrm>
              <a:off x="360571" y="4856232"/>
              <a:ext cx="1335622" cy="338554"/>
            </a:xfrm>
            <a:prstGeom prst="rect">
              <a:avLst/>
            </a:prstGeom>
            <a:noFill/>
          </p:spPr>
          <p:txBody>
            <a:bodyPr wrap="none" rtlCol="0">
              <a:spAutoFit/>
            </a:bodyPr>
            <a:lstStyle/>
            <a:p>
              <a:r>
                <a:rPr lang="en-US" sz="1600" dirty="0" smtClean="0"/>
                <a:t>3dB coupler </a:t>
              </a:r>
              <a:endParaRPr lang="en-US" sz="1600" dirty="0"/>
            </a:p>
          </p:txBody>
        </p:sp>
        <p:grpSp>
          <p:nvGrpSpPr>
            <p:cNvPr id="76" name="Group 125"/>
            <p:cNvGrpSpPr>
              <a:grpSpLocks/>
            </p:cNvGrpSpPr>
            <p:nvPr/>
          </p:nvGrpSpPr>
          <p:grpSpPr bwMode="auto">
            <a:xfrm>
              <a:off x="213274" y="4864954"/>
              <a:ext cx="2438400" cy="1576388"/>
              <a:chOff x="3264" y="3241"/>
              <a:chExt cx="1536" cy="993"/>
            </a:xfrm>
          </p:grpSpPr>
          <p:sp>
            <p:nvSpPr>
              <p:cNvPr id="77" name="Text Box 15"/>
              <p:cNvSpPr txBox="1">
                <a:spLocks noChangeArrowheads="1"/>
              </p:cNvSpPr>
              <p:nvPr/>
            </p:nvSpPr>
            <p:spPr bwMode="auto">
              <a:xfrm>
                <a:off x="4080" y="3241"/>
                <a:ext cx="491" cy="213"/>
              </a:xfrm>
              <a:prstGeom prst="rect">
                <a:avLst/>
              </a:prstGeom>
              <a:noFill/>
              <a:ln w="9525">
                <a:noFill/>
                <a:miter lim="800000"/>
                <a:headEnd/>
                <a:tailEnd/>
              </a:ln>
              <a:effectLst/>
            </p:spPr>
            <p:txBody>
              <a:bodyPr wrap="none">
                <a:spAutoFit/>
              </a:bodyPr>
              <a:lstStyle/>
              <a:p>
                <a:r>
                  <a:rPr lang="en-US" sz="1600" dirty="0" smtClean="0"/>
                  <a:t>L=</a:t>
                </a:r>
                <a:r>
                  <a:rPr lang="en-US" sz="1600" dirty="0" err="1" smtClean="0"/>
                  <a:t>L</a:t>
                </a:r>
                <a:r>
                  <a:rPr lang="en-US" sz="1600" baseline="-25000" dirty="0" err="1" smtClean="0"/>
                  <a:t>b</a:t>
                </a:r>
                <a:r>
                  <a:rPr lang="en-US" sz="1600" dirty="0" smtClean="0"/>
                  <a:t>/4</a:t>
                </a:r>
                <a:endParaRPr lang="en-US" sz="1600" dirty="0"/>
              </a:p>
            </p:txBody>
          </p:sp>
          <p:pic>
            <p:nvPicPr>
              <p:cNvPr id="78" name="Picture 16"/>
              <p:cNvPicPr>
                <a:picLocks noChangeAspect="1" noChangeArrowheads="1"/>
              </p:cNvPicPr>
              <p:nvPr/>
            </p:nvPicPr>
            <p:blipFill>
              <a:blip r:embed="rId27" cstate="print"/>
              <a:srcRect/>
              <a:stretch>
                <a:fillRect/>
              </a:stretch>
            </p:blipFill>
            <p:spPr bwMode="auto">
              <a:xfrm>
                <a:off x="3264" y="3888"/>
                <a:ext cx="1440" cy="346"/>
              </a:xfrm>
              <a:prstGeom prst="rect">
                <a:avLst/>
              </a:prstGeom>
              <a:noFill/>
              <a:ln w="9525">
                <a:noFill/>
                <a:miter lim="800000"/>
                <a:headEnd/>
                <a:tailEnd/>
              </a:ln>
              <a:effectLst/>
            </p:spPr>
          </p:pic>
          <p:sp>
            <p:nvSpPr>
              <p:cNvPr id="79" name="Line 122"/>
              <p:cNvSpPr>
                <a:spLocks noChangeShapeType="1"/>
              </p:cNvSpPr>
              <p:nvPr/>
            </p:nvSpPr>
            <p:spPr bwMode="auto">
              <a:xfrm>
                <a:off x="3408" y="3840"/>
                <a:ext cx="192" cy="0"/>
              </a:xfrm>
              <a:prstGeom prst="line">
                <a:avLst/>
              </a:prstGeom>
              <a:noFill/>
              <a:ln w="63500">
                <a:solidFill>
                  <a:srgbClr val="808000"/>
                </a:solidFill>
                <a:round/>
                <a:headEnd/>
                <a:tailEnd type="triangle" w="med" len="med"/>
              </a:ln>
              <a:effectLst/>
            </p:spPr>
            <p:txBody>
              <a:bodyPr/>
              <a:lstStyle/>
              <a:p>
                <a:endParaRPr lang="en-US"/>
              </a:p>
            </p:txBody>
          </p:sp>
          <p:sp>
            <p:nvSpPr>
              <p:cNvPr id="80" name="Line 123"/>
              <p:cNvSpPr>
                <a:spLocks noChangeShapeType="1"/>
              </p:cNvSpPr>
              <p:nvPr/>
            </p:nvSpPr>
            <p:spPr bwMode="auto">
              <a:xfrm>
                <a:off x="4608" y="3888"/>
                <a:ext cx="192" cy="0"/>
              </a:xfrm>
              <a:prstGeom prst="line">
                <a:avLst/>
              </a:prstGeom>
              <a:noFill/>
              <a:ln w="31750">
                <a:solidFill>
                  <a:srgbClr val="808000"/>
                </a:solidFill>
                <a:round/>
                <a:headEnd/>
                <a:tailEnd type="triangle" w="med" len="med"/>
              </a:ln>
              <a:effectLst/>
            </p:spPr>
            <p:txBody>
              <a:bodyPr/>
              <a:lstStyle/>
              <a:p>
                <a:endParaRPr lang="en-US"/>
              </a:p>
            </p:txBody>
          </p:sp>
          <p:sp>
            <p:nvSpPr>
              <p:cNvPr id="81" name="Line 124"/>
              <p:cNvSpPr>
                <a:spLocks noChangeShapeType="1"/>
              </p:cNvSpPr>
              <p:nvPr/>
            </p:nvSpPr>
            <p:spPr bwMode="auto">
              <a:xfrm>
                <a:off x="4608" y="4224"/>
                <a:ext cx="192" cy="0"/>
              </a:xfrm>
              <a:prstGeom prst="line">
                <a:avLst/>
              </a:prstGeom>
              <a:noFill/>
              <a:ln w="31750">
                <a:solidFill>
                  <a:srgbClr val="808000"/>
                </a:solidFill>
                <a:round/>
                <a:headEnd/>
                <a:tailEnd type="triangle" w="med" len="med"/>
              </a:ln>
              <a:effectLst/>
            </p:spPr>
            <p:txBody>
              <a:bodyPr/>
              <a:lstStyle/>
              <a:p>
                <a:endParaRPr lang="en-US"/>
              </a:p>
            </p:txBody>
          </p:sp>
        </p:grpSp>
        <p:graphicFrame>
          <p:nvGraphicFramePr>
            <p:cNvPr id="94" name="Object 93"/>
            <p:cNvGraphicFramePr>
              <a:graphicFrameLocks noChangeAspect="1"/>
            </p:cNvGraphicFramePr>
            <p:nvPr>
              <p:extLst>
                <p:ext uri="{D42A27DB-BD31-4B8C-83A1-F6EECF244321}">
                  <p14:modId xmlns:p14="http://schemas.microsoft.com/office/powerpoint/2010/main" val="4205814577"/>
                </p:ext>
              </p:extLst>
            </p:nvPr>
          </p:nvGraphicFramePr>
          <p:xfrm>
            <a:off x="1017721" y="5466372"/>
            <a:ext cx="761547" cy="205032"/>
          </p:xfrm>
          <a:graphic>
            <a:graphicData uri="http://schemas.openxmlformats.org/presentationml/2006/ole">
              <mc:AlternateContent xmlns:mc="http://schemas.openxmlformats.org/markup-compatibility/2006">
                <mc:Choice xmlns:v="urn:schemas-microsoft-com:vml" Requires="v">
                  <p:oleObj spid="_x0000_s52600" name="Equation" r:id="rId28" imgW="660240" imgH="177480" progId="Equation.DSMT4">
                    <p:embed/>
                  </p:oleObj>
                </mc:Choice>
                <mc:Fallback>
                  <p:oleObj name="Equation" r:id="rId28" imgW="660240" imgH="177480" progId="Equation.DSMT4">
                    <p:embed/>
                    <p:pic>
                      <p:nvPicPr>
                        <p:cNvPr id="0" name=""/>
                        <p:cNvPicPr/>
                        <p:nvPr/>
                      </p:nvPicPr>
                      <p:blipFill>
                        <a:blip r:embed="rId29"/>
                        <a:stretch>
                          <a:fillRect/>
                        </a:stretch>
                      </p:blipFill>
                      <p:spPr>
                        <a:xfrm>
                          <a:off x="1017721" y="5466372"/>
                          <a:ext cx="761547" cy="205032"/>
                        </a:xfrm>
                        <a:prstGeom prst="rect">
                          <a:avLst/>
                        </a:prstGeom>
                      </p:spPr>
                    </p:pic>
                  </p:oleObj>
                </mc:Fallback>
              </mc:AlternateContent>
            </a:graphicData>
          </a:graphic>
        </p:graphicFrame>
        <p:cxnSp>
          <p:nvCxnSpPr>
            <p:cNvPr id="96" name="Straight Connector 95"/>
            <p:cNvCxnSpPr/>
            <p:nvPr/>
          </p:nvCxnSpPr>
          <p:spPr bwMode="auto">
            <a:xfrm>
              <a:off x="958361" y="6245225"/>
              <a:ext cx="0" cy="4762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8" name="Straight Connector 97"/>
            <p:cNvCxnSpPr/>
            <p:nvPr/>
          </p:nvCxnSpPr>
          <p:spPr bwMode="auto">
            <a:xfrm>
              <a:off x="1508430" y="6245225"/>
              <a:ext cx="0" cy="4762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0" name="Straight Arrow Connector 99"/>
            <p:cNvCxnSpPr/>
            <p:nvPr/>
          </p:nvCxnSpPr>
          <p:spPr bwMode="auto">
            <a:xfrm>
              <a:off x="958361" y="6646985"/>
              <a:ext cx="550069" cy="0"/>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101" name="TextBox 100"/>
            <p:cNvSpPr txBox="1"/>
            <p:nvPr/>
          </p:nvSpPr>
          <p:spPr>
            <a:xfrm>
              <a:off x="1076943" y="6331289"/>
              <a:ext cx="312906" cy="369332"/>
            </a:xfrm>
            <a:prstGeom prst="rect">
              <a:avLst/>
            </a:prstGeom>
            <a:noFill/>
          </p:spPr>
          <p:txBody>
            <a:bodyPr wrap="none" rtlCol="0">
              <a:spAutoFit/>
            </a:bodyPr>
            <a:lstStyle/>
            <a:p>
              <a:r>
                <a:rPr lang="en-US" dirty="0" smtClean="0"/>
                <a:t>L</a:t>
              </a:r>
              <a:endParaRPr lang="en-US" dirty="0"/>
            </a:p>
          </p:txBody>
        </p:sp>
      </p:grpSp>
      <p:graphicFrame>
        <p:nvGraphicFramePr>
          <p:cNvPr id="103" name="Object 102"/>
          <p:cNvGraphicFramePr>
            <a:graphicFrameLocks noChangeAspect="1"/>
          </p:cNvGraphicFramePr>
          <p:nvPr>
            <p:extLst>
              <p:ext uri="{D42A27DB-BD31-4B8C-83A1-F6EECF244321}">
                <p14:modId xmlns:p14="http://schemas.microsoft.com/office/powerpoint/2010/main" val="1012471862"/>
              </p:ext>
            </p:extLst>
          </p:nvPr>
        </p:nvGraphicFramePr>
        <p:xfrm>
          <a:off x="2951284" y="4417523"/>
          <a:ext cx="2590800" cy="482600"/>
        </p:xfrm>
        <a:graphic>
          <a:graphicData uri="http://schemas.openxmlformats.org/presentationml/2006/ole">
            <mc:AlternateContent xmlns:mc="http://schemas.openxmlformats.org/markup-compatibility/2006">
              <mc:Choice xmlns:v="urn:schemas-microsoft-com:vml" Requires="v">
                <p:oleObj spid="_x0000_s52601" name="Equation" r:id="rId30" imgW="2590560" imgH="482400" progId="Equation.DSMT4">
                  <p:embed/>
                </p:oleObj>
              </mc:Choice>
              <mc:Fallback>
                <p:oleObj name="Equation" r:id="rId30" imgW="2590560" imgH="482400" progId="Equation.DSMT4">
                  <p:embed/>
                  <p:pic>
                    <p:nvPicPr>
                      <p:cNvPr id="0" name=""/>
                      <p:cNvPicPr/>
                      <p:nvPr/>
                    </p:nvPicPr>
                    <p:blipFill>
                      <a:blip r:embed="rId31"/>
                      <a:stretch>
                        <a:fillRect/>
                      </a:stretch>
                    </p:blipFill>
                    <p:spPr>
                      <a:xfrm>
                        <a:off x="2951284" y="4417523"/>
                        <a:ext cx="2590800" cy="482600"/>
                      </a:xfrm>
                      <a:prstGeom prst="rect">
                        <a:avLst/>
                      </a:prstGeom>
                    </p:spPr>
                  </p:pic>
                </p:oleObj>
              </mc:Fallback>
            </mc:AlternateContent>
          </a:graphicData>
        </a:graphic>
      </p:graphicFrame>
      <p:graphicFrame>
        <p:nvGraphicFramePr>
          <p:cNvPr id="105" name="Object 104"/>
          <p:cNvGraphicFramePr>
            <a:graphicFrameLocks noChangeAspect="1"/>
          </p:cNvGraphicFramePr>
          <p:nvPr>
            <p:extLst>
              <p:ext uri="{D42A27DB-BD31-4B8C-83A1-F6EECF244321}">
                <p14:modId xmlns:p14="http://schemas.microsoft.com/office/powerpoint/2010/main" val="2648193086"/>
              </p:ext>
            </p:extLst>
          </p:nvPr>
        </p:nvGraphicFramePr>
        <p:xfrm>
          <a:off x="3025775" y="5537200"/>
          <a:ext cx="3517900" cy="889000"/>
        </p:xfrm>
        <a:graphic>
          <a:graphicData uri="http://schemas.openxmlformats.org/presentationml/2006/ole">
            <mc:AlternateContent xmlns:mc="http://schemas.openxmlformats.org/markup-compatibility/2006">
              <mc:Choice xmlns:v="urn:schemas-microsoft-com:vml" Requires="v">
                <p:oleObj spid="_x0000_s52602" name="Equation" r:id="rId32" imgW="3517560" imgH="888840" progId="Equation.DSMT4">
                  <p:embed/>
                </p:oleObj>
              </mc:Choice>
              <mc:Fallback>
                <p:oleObj name="Equation" r:id="rId32" imgW="3517560" imgH="888840" progId="Equation.DSMT4">
                  <p:embed/>
                  <p:pic>
                    <p:nvPicPr>
                      <p:cNvPr id="0" name=""/>
                      <p:cNvPicPr/>
                      <p:nvPr/>
                    </p:nvPicPr>
                    <p:blipFill>
                      <a:blip r:embed="rId33"/>
                      <a:stretch>
                        <a:fillRect/>
                      </a:stretch>
                    </p:blipFill>
                    <p:spPr>
                      <a:xfrm>
                        <a:off x="3025775" y="5537200"/>
                        <a:ext cx="3517900" cy="889000"/>
                      </a:xfrm>
                      <a:prstGeom prst="rect">
                        <a:avLst/>
                      </a:prstGeom>
                    </p:spPr>
                  </p:pic>
                </p:oleObj>
              </mc:Fallback>
            </mc:AlternateContent>
          </a:graphicData>
        </a:graphic>
      </p:graphicFrame>
      <p:graphicFrame>
        <p:nvGraphicFramePr>
          <p:cNvPr id="106" name="Object 105"/>
          <p:cNvGraphicFramePr>
            <a:graphicFrameLocks noChangeAspect="1"/>
          </p:cNvGraphicFramePr>
          <p:nvPr>
            <p:extLst>
              <p:ext uri="{D42A27DB-BD31-4B8C-83A1-F6EECF244321}">
                <p14:modId xmlns:p14="http://schemas.microsoft.com/office/powerpoint/2010/main" val="3165533151"/>
              </p:ext>
            </p:extLst>
          </p:nvPr>
        </p:nvGraphicFramePr>
        <p:xfrm>
          <a:off x="6747881" y="5822934"/>
          <a:ext cx="1320800" cy="228600"/>
        </p:xfrm>
        <a:graphic>
          <a:graphicData uri="http://schemas.openxmlformats.org/presentationml/2006/ole">
            <mc:AlternateContent xmlns:mc="http://schemas.openxmlformats.org/markup-compatibility/2006">
              <mc:Choice xmlns:v="urn:schemas-microsoft-com:vml" Requires="v">
                <p:oleObj spid="_x0000_s52603" name="Equation" r:id="rId34" imgW="1320480" imgH="228600" progId="Equation.DSMT4">
                  <p:embed/>
                </p:oleObj>
              </mc:Choice>
              <mc:Fallback>
                <p:oleObj name="Equation" r:id="rId34" imgW="1320480" imgH="228600" progId="Equation.DSMT4">
                  <p:embed/>
                  <p:pic>
                    <p:nvPicPr>
                      <p:cNvPr id="0" name=""/>
                      <p:cNvPicPr/>
                      <p:nvPr/>
                    </p:nvPicPr>
                    <p:blipFill>
                      <a:blip r:embed="rId35"/>
                      <a:stretch>
                        <a:fillRect/>
                      </a:stretch>
                    </p:blipFill>
                    <p:spPr>
                      <a:xfrm>
                        <a:off x="6747881" y="5822934"/>
                        <a:ext cx="1320800" cy="228600"/>
                      </a:xfrm>
                      <a:prstGeom prst="rect">
                        <a:avLst/>
                      </a:prstGeom>
                    </p:spPr>
                  </p:pic>
                </p:oleObj>
              </mc:Fallback>
            </mc:AlternateContent>
          </a:graphicData>
        </a:graphic>
      </p:graphicFrame>
      <p:grpSp>
        <p:nvGrpSpPr>
          <p:cNvPr id="7" name="Group 6"/>
          <p:cNvGrpSpPr/>
          <p:nvPr/>
        </p:nvGrpSpPr>
        <p:grpSpPr>
          <a:xfrm>
            <a:off x="196361" y="866776"/>
            <a:ext cx="2362200" cy="2078038"/>
            <a:chOff x="196361" y="866776"/>
            <a:chExt cx="2362200" cy="2078038"/>
          </a:xfrm>
        </p:grpSpPr>
        <p:grpSp>
          <p:nvGrpSpPr>
            <p:cNvPr id="52" name="Group 98"/>
            <p:cNvGrpSpPr>
              <a:grpSpLocks/>
            </p:cNvGrpSpPr>
            <p:nvPr/>
          </p:nvGrpSpPr>
          <p:grpSpPr bwMode="auto">
            <a:xfrm>
              <a:off x="196361" y="866776"/>
              <a:ext cx="2362200" cy="2078038"/>
              <a:chOff x="240" y="541"/>
              <a:chExt cx="1488" cy="1309"/>
            </a:xfrm>
          </p:grpSpPr>
          <p:grpSp>
            <p:nvGrpSpPr>
              <p:cNvPr id="53" name="Group 97"/>
              <p:cNvGrpSpPr>
                <a:grpSpLocks/>
              </p:cNvGrpSpPr>
              <p:nvPr/>
            </p:nvGrpSpPr>
            <p:grpSpPr bwMode="auto">
              <a:xfrm>
                <a:off x="240" y="541"/>
                <a:ext cx="1488" cy="1091"/>
                <a:chOff x="240" y="541"/>
                <a:chExt cx="1488" cy="1091"/>
              </a:xfrm>
            </p:grpSpPr>
            <p:grpSp>
              <p:nvGrpSpPr>
                <p:cNvPr id="55" name="Group 55"/>
                <p:cNvGrpSpPr>
                  <a:grpSpLocks/>
                </p:cNvGrpSpPr>
                <p:nvPr/>
              </p:nvGrpSpPr>
              <p:grpSpPr bwMode="auto">
                <a:xfrm>
                  <a:off x="240" y="788"/>
                  <a:ext cx="1483" cy="451"/>
                  <a:chOff x="240" y="1172"/>
                  <a:chExt cx="1483" cy="451"/>
                </a:xfrm>
              </p:grpSpPr>
              <p:sp>
                <p:nvSpPr>
                  <p:cNvPr id="62" name="Rectangle 56" descr="Dark downward diagonal"/>
                  <p:cNvSpPr>
                    <a:spLocks noChangeArrowheads="1"/>
                  </p:cNvSpPr>
                  <p:nvPr/>
                </p:nvSpPr>
                <p:spPr bwMode="auto">
                  <a:xfrm>
                    <a:off x="240" y="1172"/>
                    <a:ext cx="1483" cy="164"/>
                  </a:xfrm>
                  <a:prstGeom prst="rect">
                    <a:avLst/>
                  </a:prstGeom>
                  <a:pattFill prst="dkDnDiag">
                    <a:fgClr>
                      <a:srgbClr val="000000"/>
                    </a:fgClr>
                    <a:bgClr>
                      <a:srgbClr val="FFFFFF"/>
                    </a:bgClr>
                  </a:pattFill>
                  <a:ln w="9525">
                    <a:solidFill>
                      <a:srgbClr val="000000"/>
                    </a:solidFill>
                    <a:miter lim="800000"/>
                    <a:headEnd/>
                    <a:tailEnd/>
                  </a:ln>
                </p:spPr>
                <p:txBody>
                  <a:bodyPr/>
                  <a:lstStyle/>
                  <a:p>
                    <a:endParaRPr lang="en-US"/>
                  </a:p>
                </p:txBody>
              </p:sp>
              <p:sp>
                <p:nvSpPr>
                  <p:cNvPr id="63" name="Rectangle 57" descr="Dark downward diagonal"/>
                  <p:cNvSpPr>
                    <a:spLocks noChangeArrowheads="1"/>
                  </p:cNvSpPr>
                  <p:nvPr/>
                </p:nvSpPr>
                <p:spPr bwMode="auto">
                  <a:xfrm>
                    <a:off x="240" y="1464"/>
                    <a:ext cx="1483" cy="159"/>
                  </a:xfrm>
                  <a:prstGeom prst="rect">
                    <a:avLst/>
                  </a:prstGeom>
                  <a:pattFill prst="dkDnDiag">
                    <a:fgClr>
                      <a:srgbClr val="000000"/>
                    </a:fgClr>
                    <a:bgClr>
                      <a:srgbClr val="FFFFFF"/>
                    </a:bgClr>
                  </a:pattFill>
                  <a:ln w="9525">
                    <a:solidFill>
                      <a:srgbClr val="000000"/>
                    </a:solidFill>
                    <a:miter lim="800000"/>
                    <a:headEnd/>
                    <a:tailEnd/>
                  </a:ln>
                </p:spPr>
                <p:txBody>
                  <a:bodyPr/>
                  <a:lstStyle/>
                  <a:p>
                    <a:endParaRPr lang="en-US"/>
                  </a:p>
                </p:txBody>
              </p:sp>
            </p:grpSp>
            <p:grpSp>
              <p:nvGrpSpPr>
                <p:cNvPr id="56" name="Group 87"/>
                <p:cNvGrpSpPr>
                  <a:grpSpLocks/>
                </p:cNvGrpSpPr>
                <p:nvPr/>
              </p:nvGrpSpPr>
              <p:grpSpPr bwMode="auto">
                <a:xfrm>
                  <a:off x="720" y="541"/>
                  <a:ext cx="659" cy="938"/>
                  <a:chOff x="720" y="541"/>
                  <a:chExt cx="659" cy="938"/>
                </a:xfrm>
              </p:grpSpPr>
              <p:sp>
                <p:nvSpPr>
                  <p:cNvPr id="58" name="Line 88"/>
                  <p:cNvSpPr>
                    <a:spLocks noChangeShapeType="1"/>
                  </p:cNvSpPr>
                  <p:nvPr/>
                </p:nvSpPr>
                <p:spPr bwMode="auto">
                  <a:xfrm>
                    <a:off x="720" y="624"/>
                    <a:ext cx="384" cy="0"/>
                  </a:xfrm>
                  <a:prstGeom prst="line">
                    <a:avLst/>
                  </a:prstGeom>
                  <a:noFill/>
                  <a:ln w="57150">
                    <a:solidFill>
                      <a:schemeClr val="accent2"/>
                    </a:solidFill>
                    <a:round/>
                    <a:headEnd/>
                    <a:tailEnd type="triangle" w="med" len="med"/>
                  </a:ln>
                  <a:effectLst/>
                </p:spPr>
                <p:txBody>
                  <a:bodyPr/>
                  <a:lstStyle/>
                  <a:p>
                    <a:endParaRPr lang="en-US"/>
                  </a:p>
                </p:txBody>
              </p:sp>
              <p:sp>
                <p:nvSpPr>
                  <p:cNvPr id="59" name="Line 89"/>
                  <p:cNvSpPr>
                    <a:spLocks noChangeShapeType="1"/>
                  </p:cNvSpPr>
                  <p:nvPr/>
                </p:nvSpPr>
                <p:spPr bwMode="auto">
                  <a:xfrm>
                    <a:off x="757" y="1416"/>
                    <a:ext cx="384" cy="0"/>
                  </a:xfrm>
                  <a:prstGeom prst="line">
                    <a:avLst/>
                  </a:prstGeom>
                  <a:noFill/>
                  <a:ln w="57150">
                    <a:solidFill>
                      <a:schemeClr val="accent2"/>
                    </a:solidFill>
                    <a:round/>
                    <a:headEnd/>
                    <a:tailEnd type="triangle" w="med" len="med"/>
                  </a:ln>
                  <a:effectLst/>
                </p:spPr>
                <p:txBody>
                  <a:bodyPr/>
                  <a:lstStyle/>
                  <a:p>
                    <a:endParaRPr lang="en-US"/>
                  </a:p>
                </p:txBody>
              </p:sp>
              <p:graphicFrame>
                <p:nvGraphicFramePr>
                  <p:cNvPr id="60" name="Object 90"/>
                  <p:cNvGraphicFramePr>
                    <a:graphicFrameLocks noChangeAspect="1"/>
                  </p:cNvGraphicFramePr>
                  <p:nvPr>
                    <p:extLst>
                      <p:ext uri="{D42A27DB-BD31-4B8C-83A1-F6EECF244321}">
                        <p14:modId xmlns:p14="http://schemas.microsoft.com/office/powerpoint/2010/main" val="1399558750"/>
                      </p:ext>
                    </p:extLst>
                  </p:nvPr>
                </p:nvGraphicFramePr>
                <p:xfrm>
                  <a:off x="1213" y="541"/>
                  <a:ext cx="166" cy="218"/>
                </p:xfrm>
                <a:graphic>
                  <a:graphicData uri="http://schemas.openxmlformats.org/presentationml/2006/ole">
                    <mc:AlternateContent xmlns:mc="http://schemas.openxmlformats.org/markup-compatibility/2006">
                      <mc:Choice xmlns:v="urn:schemas-microsoft-com:vml" Requires="v">
                        <p:oleObj spid="_x0000_s52604" name="Equation" r:id="rId36" imgW="152280" imgH="203040" progId="Equation.DSMT4">
                          <p:embed/>
                        </p:oleObj>
                      </mc:Choice>
                      <mc:Fallback>
                        <p:oleObj name="Equation" r:id="rId36" imgW="152280" imgH="203040" progId="Equation.DSMT4">
                          <p:embed/>
                          <p:pic>
                            <p:nvPicPr>
                              <p:cNvPr id="64602" name="Object 90"/>
                              <p:cNvPicPr>
                                <a:picLocks noChangeAspect="1" noChangeArrowheads="1"/>
                              </p:cNvPicPr>
                              <p:nvPr/>
                            </p:nvPicPr>
                            <p:blipFill>
                              <a:blip r:embed="rId37"/>
                              <a:srcRect/>
                              <a:stretch>
                                <a:fillRect/>
                              </a:stretch>
                            </p:blipFill>
                            <p:spPr bwMode="auto">
                              <a:xfrm>
                                <a:off x="1213" y="541"/>
                                <a:ext cx="166"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91"/>
                  <p:cNvGraphicFramePr>
                    <a:graphicFrameLocks noChangeAspect="1"/>
                  </p:cNvGraphicFramePr>
                  <p:nvPr>
                    <p:extLst>
                      <p:ext uri="{D42A27DB-BD31-4B8C-83A1-F6EECF244321}">
                        <p14:modId xmlns:p14="http://schemas.microsoft.com/office/powerpoint/2010/main" val="1048260931"/>
                      </p:ext>
                    </p:extLst>
                  </p:nvPr>
                </p:nvGraphicFramePr>
                <p:xfrm>
                  <a:off x="1165" y="1261"/>
                  <a:ext cx="166" cy="218"/>
                </p:xfrm>
                <a:graphic>
                  <a:graphicData uri="http://schemas.openxmlformats.org/presentationml/2006/ole">
                    <mc:AlternateContent xmlns:mc="http://schemas.openxmlformats.org/markup-compatibility/2006">
                      <mc:Choice xmlns:v="urn:schemas-microsoft-com:vml" Requires="v">
                        <p:oleObj spid="_x0000_s52605" name="Equation" r:id="rId38" imgW="152280" imgH="203040" progId="Equation.DSMT4">
                          <p:embed/>
                        </p:oleObj>
                      </mc:Choice>
                      <mc:Fallback>
                        <p:oleObj name="Equation" r:id="rId38" imgW="152280" imgH="203040" progId="Equation.DSMT4">
                          <p:embed/>
                          <p:pic>
                            <p:nvPicPr>
                              <p:cNvPr id="64603" name="Object 91"/>
                              <p:cNvPicPr>
                                <a:picLocks noChangeAspect="1" noChangeArrowheads="1"/>
                              </p:cNvPicPr>
                              <p:nvPr/>
                            </p:nvPicPr>
                            <p:blipFill>
                              <a:blip r:embed="rId39"/>
                              <a:srcRect/>
                              <a:stretch>
                                <a:fillRect/>
                              </a:stretch>
                            </p:blipFill>
                            <p:spPr bwMode="auto">
                              <a:xfrm>
                                <a:off x="1165" y="1261"/>
                                <a:ext cx="166"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7" name="Line 94"/>
                <p:cNvSpPr>
                  <a:spLocks noChangeShapeType="1"/>
                </p:cNvSpPr>
                <p:nvPr/>
              </p:nvSpPr>
              <p:spPr bwMode="auto">
                <a:xfrm>
                  <a:off x="288" y="1632"/>
                  <a:ext cx="1440" cy="0"/>
                </a:xfrm>
                <a:prstGeom prst="line">
                  <a:avLst/>
                </a:prstGeom>
                <a:noFill/>
                <a:ln w="9525">
                  <a:solidFill>
                    <a:schemeClr val="tx1"/>
                  </a:solidFill>
                  <a:round/>
                  <a:headEnd type="triangle" w="med" len="med"/>
                  <a:tailEnd type="triangle" w="med" len="med"/>
                </a:ln>
                <a:effectLst/>
              </p:spPr>
              <p:txBody>
                <a:bodyPr/>
                <a:lstStyle/>
                <a:p>
                  <a:endParaRPr lang="en-US"/>
                </a:p>
              </p:txBody>
            </p:sp>
          </p:grpSp>
          <p:sp>
            <p:nvSpPr>
              <p:cNvPr id="54" name="Text Box 95"/>
              <p:cNvSpPr txBox="1">
                <a:spLocks noChangeArrowheads="1"/>
              </p:cNvSpPr>
              <p:nvPr/>
            </p:nvSpPr>
            <p:spPr bwMode="auto">
              <a:xfrm>
                <a:off x="950" y="1562"/>
                <a:ext cx="233" cy="288"/>
              </a:xfrm>
              <a:prstGeom prst="rect">
                <a:avLst/>
              </a:prstGeom>
              <a:noFill/>
              <a:ln w="9525">
                <a:noFill/>
                <a:miter lim="800000"/>
                <a:headEnd/>
                <a:tailEnd/>
              </a:ln>
              <a:effectLst/>
            </p:spPr>
            <p:txBody>
              <a:bodyPr wrap="none">
                <a:spAutoFit/>
              </a:bodyPr>
              <a:lstStyle/>
              <a:p>
                <a:r>
                  <a:rPr lang="en-US"/>
                  <a:t>L</a:t>
                </a:r>
              </a:p>
            </p:txBody>
          </p:sp>
        </p:grpSp>
        <p:sp>
          <p:nvSpPr>
            <p:cNvPr id="3" name="Freeform 2"/>
            <p:cNvSpPr/>
            <p:nvPr/>
          </p:nvSpPr>
          <p:spPr bwMode="auto">
            <a:xfrm>
              <a:off x="1846907" y="1421394"/>
              <a:ext cx="108780" cy="434566"/>
            </a:xfrm>
            <a:custGeom>
              <a:avLst/>
              <a:gdLst>
                <a:gd name="connsiteX0" fmla="*/ 0 w 108780"/>
                <a:gd name="connsiteY0" fmla="*/ 0 h 434566"/>
                <a:gd name="connsiteX1" fmla="*/ 108642 w 108780"/>
                <a:gd name="connsiteY1" fmla="*/ 190123 h 434566"/>
                <a:gd name="connsiteX2" fmla="*/ 18107 w 108780"/>
                <a:gd name="connsiteY2" fmla="*/ 434566 h 434566"/>
              </a:gdLst>
              <a:ahLst/>
              <a:cxnLst>
                <a:cxn ang="0">
                  <a:pos x="connsiteX0" y="connsiteY0"/>
                </a:cxn>
                <a:cxn ang="0">
                  <a:pos x="connsiteX1" y="connsiteY1"/>
                </a:cxn>
                <a:cxn ang="0">
                  <a:pos x="connsiteX2" y="connsiteY2"/>
                </a:cxn>
              </a:cxnLst>
              <a:rect l="l" t="t" r="r" b="b"/>
              <a:pathLst>
                <a:path w="108780" h="434566">
                  <a:moveTo>
                    <a:pt x="0" y="0"/>
                  </a:moveTo>
                  <a:cubicBezTo>
                    <a:pt x="52812" y="58847"/>
                    <a:pt x="105624" y="117695"/>
                    <a:pt x="108642" y="190123"/>
                  </a:cubicBezTo>
                  <a:cubicBezTo>
                    <a:pt x="111660" y="262551"/>
                    <a:pt x="64883" y="348558"/>
                    <a:pt x="18107" y="434566"/>
                  </a:cubicBezTo>
                </a:path>
              </a:pathLst>
            </a:custGeom>
            <a:noFill/>
            <a:ln w="34925" cap="flat" cmpd="sng" algn="ctr">
              <a:solidFill>
                <a:srgbClr val="FF000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14240570"/>
                </p:ext>
              </p:extLst>
            </p:nvPr>
          </p:nvGraphicFramePr>
          <p:xfrm>
            <a:off x="1978548" y="1485582"/>
            <a:ext cx="305899" cy="278090"/>
          </p:xfrm>
          <a:graphic>
            <a:graphicData uri="http://schemas.openxmlformats.org/presentationml/2006/ole">
              <mc:AlternateContent xmlns:mc="http://schemas.openxmlformats.org/markup-compatibility/2006">
                <mc:Choice xmlns:v="urn:schemas-microsoft-com:vml" Requires="v">
                  <p:oleObj spid="_x0000_s52606" name="Equation" r:id="rId40" imgW="139680" imgH="126720" progId="Equation.DSMT4">
                    <p:embed/>
                  </p:oleObj>
                </mc:Choice>
                <mc:Fallback>
                  <p:oleObj name="Equation" r:id="rId40" imgW="139680" imgH="126720" progId="Equation.DSMT4">
                    <p:embed/>
                    <p:pic>
                      <p:nvPicPr>
                        <p:cNvPr id="0" name=""/>
                        <p:cNvPicPr/>
                        <p:nvPr/>
                      </p:nvPicPr>
                      <p:blipFill>
                        <a:blip r:embed="rId41"/>
                        <a:stretch>
                          <a:fillRect/>
                        </a:stretch>
                      </p:blipFill>
                      <p:spPr>
                        <a:xfrm>
                          <a:off x="1978548" y="1485582"/>
                          <a:ext cx="305899" cy="278090"/>
                        </a:xfrm>
                        <a:prstGeom prst="rect">
                          <a:avLst/>
                        </a:prstGeom>
                      </p:spPr>
                    </p:pic>
                  </p:oleObj>
                </mc:Fallback>
              </mc:AlternateContent>
            </a:graphicData>
          </a:graphic>
        </p:graphicFrame>
      </p:grpSp>
      <p:grpSp>
        <p:nvGrpSpPr>
          <p:cNvPr id="11" name="Group 10"/>
          <p:cNvGrpSpPr/>
          <p:nvPr/>
        </p:nvGrpSpPr>
        <p:grpSpPr>
          <a:xfrm>
            <a:off x="6015324" y="3586087"/>
            <a:ext cx="1998785" cy="1906792"/>
            <a:chOff x="6015324" y="3586087"/>
            <a:chExt cx="1998785" cy="1906792"/>
          </a:xfrm>
        </p:grpSpPr>
        <p:grpSp>
          <p:nvGrpSpPr>
            <p:cNvPr id="89" name="Group 114"/>
            <p:cNvGrpSpPr>
              <a:grpSpLocks/>
            </p:cNvGrpSpPr>
            <p:nvPr/>
          </p:nvGrpSpPr>
          <p:grpSpPr bwMode="auto">
            <a:xfrm>
              <a:off x="6015324" y="3911429"/>
              <a:ext cx="1998785" cy="1581450"/>
              <a:chOff x="3216" y="1632"/>
              <a:chExt cx="1862" cy="1691"/>
            </a:xfrm>
          </p:grpSpPr>
          <p:pic>
            <p:nvPicPr>
              <p:cNvPr id="90" name="Picture 109"/>
              <p:cNvPicPr>
                <a:picLocks noChangeAspect="1" noChangeArrowheads="1"/>
              </p:cNvPicPr>
              <p:nvPr/>
            </p:nvPicPr>
            <p:blipFill>
              <a:blip r:embed="rId42" cstate="print"/>
              <a:srcRect/>
              <a:stretch>
                <a:fillRect/>
              </a:stretch>
            </p:blipFill>
            <p:spPr bwMode="auto">
              <a:xfrm>
                <a:off x="3216" y="1632"/>
                <a:ext cx="1862" cy="1382"/>
              </a:xfrm>
              <a:prstGeom prst="rect">
                <a:avLst/>
              </a:prstGeom>
              <a:noFill/>
              <a:ln w="9525">
                <a:noFill/>
                <a:miter lim="800000"/>
                <a:headEnd/>
                <a:tailEnd/>
              </a:ln>
              <a:effectLst/>
            </p:spPr>
          </p:pic>
          <p:sp>
            <p:nvSpPr>
              <p:cNvPr id="91" name="Text Box 111"/>
              <p:cNvSpPr txBox="1">
                <a:spLocks noChangeArrowheads="1"/>
              </p:cNvSpPr>
              <p:nvPr/>
            </p:nvSpPr>
            <p:spPr bwMode="auto">
              <a:xfrm>
                <a:off x="4080" y="2928"/>
                <a:ext cx="663" cy="395"/>
              </a:xfrm>
              <a:prstGeom prst="rect">
                <a:avLst/>
              </a:prstGeom>
              <a:solidFill>
                <a:schemeClr val="bg1"/>
              </a:solidFill>
              <a:ln w="9525">
                <a:noFill/>
                <a:miter lim="800000"/>
                <a:headEnd/>
                <a:tailEnd/>
              </a:ln>
              <a:effectLst/>
            </p:spPr>
            <p:txBody>
              <a:bodyPr wrap="square">
                <a:spAutoFit/>
              </a:bodyPr>
              <a:lstStyle/>
              <a:p>
                <a:r>
                  <a:rPr lang="en-US" b="1" i="1" dirty="0" smtClean="0">
                    <a:sym typeface="Symbol" pitchFamily="18" charset="2"/>
                  </a:rPr>
                  <a:t>z</a:t>
                </a:r>
                <a:endParaRPr lang="en-US" b="1" i="1" dirty="0">
                  <a:sym typeface="Symbol" pitchFamily="18" charset="2"/>
                </a:endParaRPr>
              </a:p>
            </p:txBody>
          </p:sp>
          <p:sp>
            <p:nvSpPr>
              <p:cNvPr id="92" name="Text Box 112"/>
              <p:cNvSpPr txBox="1">
                <a:spLocks noChangeArrowheads="1"/>
              </p:cNvSpPr>
              <p:nvPr/>
            </p:nvSpPr>
            <p:spPr bwMode="auto">
              <a:xfrm>
                <a:off x="4032" y="1776"/>
                <a:ext cx="297" cy="288"/>
              </a:xfrm>
              <a:prstGeom prst="rect">
                <a:avLst/>
              </a:prstGeom>
              <a:noFill/>
              <a:ln w="9525">
                <a:noFill/>
                <a:miter lim="800000"/>
                <a:headEnd/>
                <a:tailEnd/>
              </a:ln>
              <a:effectLst/>
            </p:spPr>
            <p:txBody>
              <a:bodyPr wrap="none">
                <a:spAutoFit/>
              </a:bodyPr>
              <a:lstStyle/>
              <a:p>
                <a:r>
                  <a:rPr lang="en-US" b="1" i="1">
                    <a:solidFill>
                      <a:srgbClr val="808000"/>
                    </a:solidFill>
                  </a:rPr>
                  <a:t>P</a:t>
                </a:r>
                <a:r>
                  <a:rPr lang="en-US" b="1" i="1" baseline="-25000">
                    <a:solidFill>
                      <a:srgbClr val="808000"/>
                    </a:solidFill>
                  </a:rPr>
                  <a:t>1</a:t>
                </a:r>
                <a:endParaRPr lang="en-US" b="1" i="1">
                  <a:solidFill>
                    <a:srgbClr val="808000"/>
                  </a:solidFill>
                </a:endParaRPr>
              </a:p>
            </p:txBody>
          </p:sp>
          <p:sp>
            <p:nvSpPr>
              <p:cNvPr id="93" name="Text Box 113"/>
              <p:cNvSpPr txBox="1">
                <a:spLocks noChangeArrowheads="1"/>
              </p:cNvSpPr>
              <p:nvPr/>
            </p:nvSpPr>
            <p:spPr bwMode="auto">
              <a:xfrm>
                <a:off x="3648" y="1776"/>
                <a:ext cx="297" cy="288"/>
              </a:xfrm>
              <a:prstGeom prst="rect">
                <a:avLst/>
              </a:prstGeom>
              <a:noFill/>
              <a:ln w="9525">
                <a:noFill/>
                <a:miter lim="800000"/>
                <a:headEnd/>
                <a:tailEnd/>
              </a:ln>
              <a:effectLst/>
            </p:spPr>
            <p:txBody>
              <a:bodyPr wrap="none">
                <a:spAutoFit/>
              </a:bodyPr>
              <a:lstStyle/>
              <a:p>
                <a:r>
                  <a:rPr lang="en-US" b="1" i="1">
                    <a:solidFill>
                      <a:schemeClr val="accent2"/>
                    </a:solidFill>
                  </a:rPr>
                  <a:t>P</a:t>
                </a:r>
                <a:r>
                  <a:rPr lang="en-US" b="1" i="1" baseline="-25000">
                    <a:solidFill>
                      <a:schemeClr val="accent2"/>
                    </a:solidFill>
                  </a:rPr>
                  <a:t>2</a:t>
                </a:r>
                <a:endParaRPr lang="en-US" b="1" i="1">
                  <a:solidFill>
                    <a:schemeClr val="accent2"/>
                  </a:solidFill>
                </a:endParaRPr>
              </a:p>
            </p:txBody>
          </p:sp>
        </p:grpSp>
        <p:cxnSp>
          <p:nvCxnSpPr>
            <p:cNvPr id="9" name="Straight Arrow Connector 8"/>
            <p:cNvCxnSpPr>
              <a:endCxn id="90" idx="0"/>
            </p:cNvCxnSpPr>
            <p:nvPr/>
          </p:nvCxnSpPr>
          <p:spPr bwMode="auto">
            <a:xfrm>
              <a:off x="6180667" y="3911429"/>
              <a:ext cx="834050" cy="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p:nvSpPr>
            <p:cNvPr id="10" name="TextBox 9"/>
            <p:cNvSpPr txBox="1"/>
            <p:nvPr/>
          </p:nvSpPr>
          <p:spPr>
            <a:xfrm>
              <a:off x="6430756" y="3586087"/>
              <a:ext cx="420308" cy="369332"/>
            </a:xfrm>
            <a:prstGeom prst="rect">
              <a:avLst/>
            </a:prstGeom>
            <a:noFill/>
          </p:spPr>
          <p:txBody>
            <a:bodyPr wrap="none" rtlCol="0">
              <a:spAutoFit/>
            </a:bodyPr>
            <a:lstStyle/>
            <a:p>
              <a:r>
                <a:rPr lang="en-US" b="1" dirty="0" err="1" smtClean="0"/>
                <a:t>L</a:t>
              </a:r>
              <a:r>
                <a:rPr lang="en-US" b="1" baseline="-25000" dirty="0" err="1" smtClean="0"/>
                <a:t>b</a:t>
              </a:r>
              <a:endParaRPr lang="en-US" b="1" dirty="0"/>
            </a:p>
          </p:txBody>
        </p:sp>
      </p:grpSp>
    </p:spTree>
    <p:extLst>
      <p:ext uri="{BB962C8B-B14F-4D97-AF65-F5344CB8AC3E}">
        <p14:creationId xmlns:p14="http://schemas.microsoft.com/office/powerpoint/2010/main" val="122817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0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061" name="Picture 269" descr="Digital modul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08" y="2455075"/>
            <a:ext cx="2109357" cy="15836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95471" y="-59788"/>
            <a:ext cx="8229600" cy="1143000"/>
          </a:xfrm>
        </p:spPr>
        <p:txBody>
          <a:bodyPr/>
          <a:lstStyle/>
          <a:p>
            <a:r>
              <a:rPr lang="en-US" sz="3200" dirty="0" smtClean="0"/>
              <a:t>Heterodyning and Coherent communications</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7</a:t>
            </a:fld>
            <a:endParaRPr lang="en-US"/>
          </a:p>
        </p:txBody>
      </p:sp>
      <p:grpSp>
        <p:nvGrpSpPr>
          <p:cNvPr id="35" name="Group 34"/>
          <p:cNvGrpSpPr/>
          <p:nvPr/>
        </p:nvGrpSpPr>
        <p:grpSpPr>
          <a:xfrm>
            <a:off x="709472" y="899951"/>
            <a:ext cx="8281289" cy="670487"/>
            <a:chOff x="629810" y="882153"/>
            <a:chExt cx="8281289" cy="670487"/>
          </a:xfrm>
        </p:grpSpPr>
        <p:grpSp>
          <p:nvGrpSpPr>
            <p:cNvPr id="12" name="Group 11"/>
            <p:cNvGrpSpPr/>
            <p:nvPr/>
          </p:nvGrpSpPr>
          <p:grpSpPr>
            <a:xfrm>
              <a:off x="629810" y="882153"/>
              <a:ext cx="8281289" cy="670487"/>
              <a:chOff x="629810" y="882153"/>
              <a:chExt cx="8281289" cy="670487"/>
            </a:xfrm>
          </p:grpSpPr>
          <p:sp>
            <p:nvSpPr>
              <p:cNvPr id="5" name="TextBox 4"/>
              <p:cNvSpPr txBox="1"/>
              <p:nvPr/>
            </p:nvSpPr>
            <p:spPr>
              <a:xfrm>
                <a:off x="629810" y="882153"/>
                <a:ext cx="8281289" cy="338554"/>
              </a:xfrm>
              <a:prstGeom prst="rect">
                <a:avLst/>
              </a:prstGeom>
              <a:noFill/>
            </p:spPr>
            <p:txBody>
              <a:bodyPr wrap="square" rtlCol="0">
                <a:spAutoFit/>
              </a:bodyPr>
              <a:lstStyle/>
              <a:p>
                <a:r>
                  <a:rPr lang="en-US" sz="1600" dirty="0" smtClean="0"/>
                  <a:t>In coherent optical communications one needs to detect phase          of the signal</a:t>
                </a:r>
                <a:endParaRPr lang="en-US" sz="1600" dirty="0"/>
              </a:p>
            </p:txBody>
          </p:sp>
          <p:graphicFrame>
            <p:nvGraphicFramePr>
              <p:cNvPr id="6" name="Object 5"/>
              <p:cNvGraphicFramePr>
                <a:graphicFrameLocks noChangeAspect="1"/>
              </p:cNvGraphicFramePr>
              <p:nvPr>
                <p:extLst>
                  <p:ext uri="{D42A27DB-BD31-4B8C-83A1-F6EECF244321}">
                    <p14:modId xmlns:p14="http://schemas.microsoft.com/office/powerpoint/2010/main" val="3667887151"/>
                  </p:ext>
                </p:extLst>
              </p:nvPr>
            </p:nvGraphicFramePr>
            <p:xfrm>
              <a:off x="3532615" y="1249305"/>
              <a:ext cx="1772115" cy="303335"/>
            </p:xfrm>
            <a:graphic>
              <a:graphicData uri="http://schemas.openxmlformats.org/presentationml/2006/ole">
                <mc:AlternateContent xmlns:mc="http://schemas.openxmlformats.org/markup-compatibility/2006">
                  <mc:Choice xmlns:v="urn:schemas-microsoft-com:vml" Requires="v">
                    <p:oleObj spid="_x0000_s34572" name="Equation" r:id="rId4" imgW="1409400" imgH="241200" progId="Equation.DSMT4">
                      <p:embed/>
                    </p:oleObj>
                  </mc:Choice>
                  <mc:Fallback>
                    <p:oleObj name="Equation" r:id="rId4" imgW="1409400" imgH="241200" progId="Equation.DSMT4">
                      <p:embed/>
                      <p:pic>
                        <p:nvPicPr>
                          <p:cNvPr id="0" name=""/>
                          <p:cNvPicPr/>
                          <p:nvPr/>
                        </p:nvPicPr>
                        <p:blipFill>
                          <a:blip r:embed="rId5"/>
                          <a:stretch>
                            <a:fillRect/>
                          </a:stretch>
                        </p:blipFill>
                        <p:spPr>
                          <a:xfrm>
                            <a:off x="3532615" y="1249305"/>
                            <a:ext cx="1772115" cy="303335"/>
                          </a:xfrm>
                          <a:prstGeom prst="rect">
                            <a:avLst/>
                          </a:prstGeom>
                        </p:spPr>
                      </p:pic>
                    </p:oleObj>
                  </mc:Fallback>
                </mc:AlternateContent>
              </a:graphicData>
            </a:graphic>
          </p:graphicFrame>
        </p:grpSp>
        <p:graphicFrame>
          <p:nvGraphicFramePr>
            <p:cNvPr id="7" name="Object 6"/>
            <p:cNvGraphicFramePr>
              <a:graphicFrameLocks noChangeAspect="1"/>
            </p:cNvGraphicFramePr>
            <p:nvPr>
              <p:extLst>
                <p:ext uri="{D42A27DB-BD31-4B8C-83A1-F6EECF244321}">
                  <p14:modId xmlns:p14="http://schemas.microsoft.com/office/powerpoint/2010/main" val="4131877270"/>
                </p:ext>
              </p:extLst>
            </p:nvPr>
          </p:nvGraphicFramePr>
          <p:xfrm>
            <a:off x="6458133" y="900495"/>
            <a:ext cx="452804" cy="301869"/>
          </p:xfrm>
          <a:graphic>
            <a:graphicData uri="http://schemas.openxmlformats.org/presentationml/2006/ole">
              <mc:AlternateContent xmlns:mc="http://schemas.openxmlformats.org/markup-compatibility/2006">
                <mc:Choice xmlns:v="urn:schemas-microsoft-com:vml" Requires="v">
                  <p:oleObj spid="_x0000_s34573" name="Equation" r:id="rId6" imgW="342720" imgH="228600" progId="Equation.DSMT4">
                    <p:embed/>
                  </p:oleObj>
                </mc:Choice>
                <mc:Fallback>
                  <p:oleObj name="Equation" r:id="rId6" imgW="342720" imgH="228600" progId="Equation.DSMT4">
                    <p:embed/>
                    <p:pic>
                      <p:nvPicPr>
                        <p:cNvPr id="0" name=""/>
                        <p:cNvPicPr/>
                        <p:nvPr/>
                      </p:nvPicPr>
                      <p:blipFill>
                        <a:blip r:embed="rId7"/>
                        <a:stretch>
                          <a:fillRect/>
                        </a:stretch>
                      </p:blipFill>
                      <p:spPr>
                        <a:xfrm>
                          <a:off x="6458133" y="900495"/>
                          <a:ext cx="452804" cy="301869"/>
                        </a:xfrm>
                        <a:prstGeom prst="rect">
                          <a:avLst/>
                        </a:prstGeom>
                      </p:spPr>
                    </p:pic>
                  </p:oleObj>
                </mc:Fallback>
              </mc:AlternateContent>
            </a:graphicData>
          </a:graphic>
        </p:graphicFrame>
      </p:grpSp>
      <p:grpSp>
        <p:nvGrpSpPr>
          <p:cNvPr id="13" name="Group 12"/>
          <p:cNvGrpSpPr/>
          <p:nvPr/>
        </p:nvGrpSpPr>
        <p:grpSpPr>
          <a:xfrm>
            <a:off x="629810" y="1700019"/>
            <a:ext cx="8440615" cy="1112211"/>
            <a:chOff x="703385" y="2066192"/>
            <a:chExt cx="8440615" cy="1112211"/>
          </a:xfrm>
        </p:grpSpPr>
        <p:sp>
          <p:nvSpPr>
            <p:cNvPr id="8" name="TextBox 7"/>
            <p:cNvSpPr txBox="1"/>
            <p:nvPr/>
          </p:nvSpPr>
          <p:spPr>
            <a:xfrm>
              <a:off x="703385" y="2066192"/>
              <a:ext cx="8440615" cy="584775"/>
            </a:xfrm>
            <a:prstGeom prst="rect">
              <a:avLst/>
            </a:prstGeom>
            <a:noFill/>
          </p:spPr>
          <p:txBody>
            <a:bodyPr wrap="square" rtlCol="0">
              <a:spAutoFit/>
            </a:bodyPr>
            <a:lstStyle/>
            <a:p>
              <a:r>
                <a:rPr lang="en-US" sz="1600" dirty="0" smtClean="0"/>
                <a:t>To detect phase one combines usually weak signal with a strong signal of local oscillator</a:t>
              </a:r>
            </a:p>
            <a:p>
              <a:r>
                <a:rPr lang="en-US" sz="1600" dirty="0" smtClean="0"/>
                <a:t>(a.k.a. heterodyne or homodyne) whose phase is constant.</a:t>
              </a:r>
              <a:endParaRPr lang="en-US" sz="1600" dirty="0"/>
            </a:p>
          </p:txBody>
        </p:sp>
        <p:graphicFrame>
          <p:nvGraphicFramePr>
            <p:cNvPr id="9" name="Object 8"/>
            <p:cNvGraphicFramePr>
              <a:graphicFrameLocks noChangeAspect="1"/>
            </p:cNvGraphicFramePr>
            <p:nvPr>
              <p:extLst>
                <p:ext uri="{D42A27DB-BD31-4B8C-83A1-F6EECF244321}">
                  <p14:modId xmlns:p14="http://schemas.microsoft.com/office/powerpoint/2010/main" val="1508173496"/>
                </p:ext>
              </p:extLst>
            </p:nvPr>
          </p:nvGraphicFramePr>
          <p:xfrm>
            <a:off x="3669934" y="2892749"/>
            <a:ext cx="1804132" cy="285654"/>
          </p:xfrm>
          <a:graphic>
            <a:graphicData uri="http://schemas.openxmlformats.org/presentationml/2006/ole">
              <mc:AlternateContent xmlns:mc="http://schemas.openxmlformats.org/markup-compatibility/2006">
                <mc:Choice xmlns:v="urn:schemas-microsoft-com:vml" Requires="v">
                  <p:oleObj spid="_x0000_s34574" name="Equation" r:id="rId8" imgW="1523880" imgH="241200" progId="Equation.DSMT4">
                    <p:embed/>
                  </p:oleObj>
                </mc:Choice>
                <mc:Fallback>
                  <p:oleObj name="Equation" r:id="rId8" imgW="1523880" imgH="241200" progId="Equation.DSMT4">
                    <p:embed/>
                    <p:pic>
                      <p:nvPicPr>
                        <p:cNvPr id="0" name=""/>
                        <p:cNvPicPr/>
                        <p:nvPr/>
                      </p:nvPicPr>
                      <p:blipFill>
                        <a:blip r:embed="rId9"/>
                        <a:stretch>
                          <a:fillRect/>
                        </a:stretch>
                      </p:blipFill>
                      <p:spPr>
                        <a:xfrm>
                          <a:off x="3669934" y="2892749"/>
                          <a:ext cx="1804132" cy="285654"/>
                        </a:xfrm>
                        <a:prstGeom prst="rect">
                          <a:avLst/>
                        </a:prstGeom>
                      </p:spPr>
                    </p:pic>
                  </p:oleObj>
                </mc:Fallback>
              </mc:AlternateContent>
            </a:graphicData>
          </a:graphic>
        </p:graphicFrame>
      </p:grpSp>
      <p:grpSp>
        <p:nvGrpSpPr>
          <p:cNvPr id="14" name="Group 13"/>
          <p:cNvGrpSpPr/>
          <p:nvPr/>
        </p:nvGrpSpPr>
        <p:grpSpPr>
          <a:xfrm>
            <a:off x="154139" y="4223820"/>
            <a:ext cx="8442174" cy="338554"/>
            <a:chOff x="158444" y="2917470"/>
            <a:chExt cx="8442174" cy="338554"/>
          </a:xfrm>
        </p:grpSpPr>
        <p:sp>
          <p:nvSpPr>
            <p:cNvPr id="10" name="TextBox 9"/>
            <p:cNvSpPr txBox="1"/>
            <p:nvPr/>
          </p:nvSpPr>
          <p:spPr>
            <a:xfrm>
              <a:off x="158444" y="2917470"/>
              <a:ext cx="1701107" cy="338554"/>
            </a:xfrm>
            <a:prstGeom prst="rect">
              <a:avLst/>
            </a:prstGeom>
            <a:noFill/>
          </p:spPr>
          <p:txBody>
            <a:bodyPr wrap="none" rtlCol="0">
              <a:spAutoFit/>
            </a:bodyPr>
            <a:lstStyle/>
            <a:p>
              <a:r>
                <a:rPr lang="en-US" sz="1600" dirty="0" smtClean="0"/>
                <a:t>Optical power is </a:t>
              </a:r>
              <a:endParaRPr lang="en-US" sz="1600" dirty="0"/>
            </a:p>
          </p:txBody>
        </p:sp>
        <p:graphicFrame>
          <p:nvGraphicFramePr>
            <p:cNvPr id="11" name="Object 10"/>
            <p:cNvGraphicFramePr>
              <a:graphicFrameLocks noChangeAspect="1"/>
            </p:cNvGraphicFramePr>
            <p:nvPr>
              <p:extLst>
                <p:ext uri="{D42A27DB-BD31-4B8C-83A1-F6EECF244321}">
                  <p14:modId xmlns:p14="http://schemas.microsoft.com/office/powerpoint/2010/main" val="1079107826"/>
                </p:ext>
              </p:extLst>
            </p:nvPr>
          </p:nvGraphicFramePr>
          <p:xfrm>
            <a:off x="2009318" y="2956088"/>
            <a:ext cx="6591300" cy="292100"/>
          </p:xfrm>
          <a:graphic>
            <a:graphicData uri="http://schemas.openxmlformats.org/presentationml/2006/ole">
              <mc:AlternateContent xmlns:mc="http://schemas.openxmlformats.org/markup-compatibility/2006">
                <mc:Choice xmlns:v="urn:schemas-microsoft-com:vml" Requires="v">
                  <p:oleObj spid="_x0000_s34575" name="Equation" r:id="rId10" imgW="6591240" imgH="291960" progId="Equation.DSMT4">
                    <p:embed/>
                  </p:oleObj>
                </mc:Choice>
                <mc:Fallback>
                  <p:oleObj name="Equation" r:id="rId10" imgW="6591240" imgH="291960" progId="Equation.DSMT4">
                    <p:embed/>
                    <p:pic>
                      <p:nvPicPr>
                        <p:cNvPr id="0" name=""/>
                        <p:cNvPicPr/>
                        <p:nvPr/>
                      </p:nvPicPr>
                      <p:blipFill>
                        <a:blip r:embed="rId11"/>
                        <a:stretch>
                          <a:fillRect/>
                        </a:stretch>
                      </p:blipFill>
                      <p:spPr>
                        <a:xfrm>
                          <a:off x="2009318" y="2956088"/>
                          <a:ext cx="6591300" cy="292100"/>
                        </a:xfrm>
                        <a:prstGeom prst="rect">
                          <a:avLst/>
                        </a:prstGeom>
                      </p:spPr>
                    </p:pic>
                  </p:oleObj>
                </mc:Fallback>
              </mc:AlternateContent>
            </a:graphicData>
          </a:graphic>
        </p:graphicFrame>
      </p:grpSp>
      <p:sp>
        <p:nvSpPr>
          <p:cNvPr id="15" name="TextBox 14"/>
          <p:cNvSpPr txBox="1"/>
          <p:nvPr/>
        </p:nvSpPr>
        <p:spPr>
          <a:xfrm>
            <a:off x="154139" y="4950899"/>
            <a:ext cx="2217274" cy="338554"/>
          </a:xfrm>
          <a:prstGeom prst="rect">
            <a:avLst/>
          </a:prstGeom>
          <a:noFill/>
        </p:spPr>
        <p:txBody>
          <a:bodyPr wrap="none" rtlCol="0">
            <a:spAutoFit/>
          </a:bodyPr>
          <a:lstStyle/>
          <a:p>
            <a:r>
              <a:rPr lang="en-US" sz="1600" dirty="0" smtClean="0"/>
              <a:t>Photodetector current </a:t>
            </a:r>
            <a:endParaRPr lang="en-US" sz="1600" dirty="0"/>
          </a:p>
        </p:txBody>
      </p:sp>
      <p:graphicFrame>
        <p:nvGraphicFramePr>
          <p:cNvPr id="16" name="Object 15"/>
          <p:cNvGraphicFramePr>
            <a:graphicFrameLocks noChangeAspect="1"/>
          </p:cNvGraphicFramePr>
          <p:nvPr>
            <p:extLst>
              <p:ext uri="{D42A27DB-BD31-4B8C-83A1-F6EECF244321}">
                <p14:modId xmlns:p14="http://schemas.microsoft.com/office/powerpoint/2010/main" val="842289882"/>
              </p:ext>
            </p:extLst>
          </p:nvPr>
        </p:nvGraphicFramePr>
        <p:xfrm>
          <a:off x="2470745" y="5003478"/>
          <a:ext cx="2400300" cy="266700"/>
        </p:xfrm>
        <a:graphic>
          <a:graphicData uri="http://schemas.openxmlformats.org/presentationml/2006/ole">
            <mc:AlternateContent xmlns:mc="http://schemas.openxmlformats.org/markup-compatibility/2006">
              <mc:Choice xmlns:v="urn:schemas-microsoft-com:vml" Requires="v">
                <p:oleObj spid="_x0000_s34576" name="Equation" r:id="rId12" imgW="2400120" imgH="266400" progId="Equation.DSMT4">
                  <p:embed/>
                </p:oleObj>
              </mc:Choice>
              <mc:Fallback>
                <p:oleObj name="Equation" r:id="rId12" imgW="2400120" imgH="266400" progId="Equation.DSMT4">
                  <p:embed/>
                  <p:pic>
                    <p:nvPicPr>
                      <p:cNvPr id="0" name=""/>
                      <p:cNvPicPr/>
                      <p:nvPr/>
                    </p:nvPicPr>
                    <p:blipFill>
                      <a:blip r:embed="rId13"/>
                      <a:stretch>
                        <a:fillRect/>
                      </a:stretch>
                    </p:blipFill>
                    <p:spPr>
                      <a:xfrm>
                        <a:off x="2470745" y="5003478"/>
                        <a:ext cx="2400300" cy="266700"/>
                      </a:xfrm>
                      <a:prstGeom prst="rect">
                        <a:avLst/>
                      </a:prstGeom>
                    </p:spPr>
                  </p:pic>
                </p:oleObj>
              </mc:Fallback>
            </mc:AlternateContent>
          </a:graphicData>
        </a:graphic>
      </p:graphicFrame>
      <p:grpSp>
        <p:nvGrpSpPr>
          <p:cNvPr id="22" name="Group 21"/>
          <p:cNvGrpSpPr/>
          <p:nvPr/>
        </p:nvGrpSpPr>
        <p:grpSpPr>
          <a:xfrm>
            <a:off x="5002971" y="4952361"/>
            <a:ext cx="2810839" cy="620641"/>
            <a:chOff x="5007276" y="3646011"/>
            <a:chExt cx="2810839" cy="620641"/>
          </a:xfrm>
        </p:grpSpPr>
        <p:grpSp>
          <p:nvGrpSpPr>
            <p:cNvPr id="19" name="Group 18"/>
            <p:cNvGrpSpPr/>
            <p:nvPr/>
          </p:nvGrpSpPr>
          <p:grpSpPr>
            <a:xfrm>
              <a:off x="5007277" y="3646011"/>
              <a:ext cx="2094048" cy="322371"/>
              <a:chOff x="4172008" y="4614217"/>
              <a:chExt cx="2094048" cy="322371"/>
            </a:xfrm>
          </p:grpSpPr>
          <p:graphicFrame>
            <p:nvGraphicFramePr>
              <p:cNvPr id="17" name="Object 16"/>
              <p:cNvGraphicFramePr>
                <a:graphicFrameLocks noChangeAspect="1"/>
              </p:cNvGraphicFramePr>
              <p:nvPr>
                <p:extLst>
                  <p:ext uri="{D42A27DB-BD31-4B8C-83A1-F6EECF244321}">
                    <p14:modId xmlns:p14="http://schemas.microsoft.com/office/powerpoint/2010/main" val="380004689"/>
                  </p:ext>
                </p:extLst>
              </p:nvPr>
            </p:nvGraphicFramePr>
            <p:xfrm>
              <a:off x="4172008" y="4614217"/>
              <a:ext cx="274745" cy="321628"/>
            </p:xfrm>
            <a:graphic>
              <a:graphicData uri="http://schemas.openxmlformats.org/presentationml/2006/ole">
                <mc:AlternateContent xmlns:mc="http://schemas.openxmlformats.org/markup-compatibility/2006">
                  <mc:Choice xmlns:v="urn:schemas-microsoft-com:vml" Requires="v">
                    <p:oleObj spid="_x0000_s34577" name="Equation" r:id="rId14" imgW="126720" imgH="164880" progId="Equation.DSMT4">
                      <p:embed/>
                    </p:oleObj>
                  </mc:Choice>
                  <mc:Fallback>
                    <p:oleObj name="Equation" r:id="rId14" imgW="126720" imgH="164880" progId="Equation.DSMT4">
                      <p:embed/>
                      <p:pic>
                        <p:nvPicPr>
                          <p:cNvPr id="0" name=""/>
                          <p:cNvPicPr/>
                          <p:nvPr/>
                        </p:nvPicPr>
                        <p:blipFill>
                          <a:blip r:embed="rId15"/>
                          <a:stretch>
                            <a:fillRect/>
                          </a:stretch>
                        </p:blipFill>
                        <p:spPr>
                          <a:xfrm>
                            <a:off x="4172008" y="4614217"/>
                            <a:ext cx="274745" cy="321628"/>
                          </a:xfrm>
                          <a:prstGeom prst="rect">
                            <a:avLst/>
                          </a:prstGeom>
                        </p:spPr>
                      </p:pic>
                    </p:oleObj>
                  </mc:Fallback>
                </mc:AlternateContent>
              </a:graphicData>
            </a:graphic>
          </p:graphicFrame>
          <p:sp>
            <p:nvSpPr>
              <p:cNvPr id="18" name="TextBox 17"/>
              <p:cNvSpPr txBox="1"/>
              <p:nvPr/>
            </p:nvSpPr>
            <p:spPr>
              <a:xfrm>
                <a:off x="4556934" y="4628811"/>
                <a:ext cx="1709122" cy="307777"/>
              </a:xfrm>
              <a:prstGeom prst="rect">
                <a:avLst/>
              </a:prstGeom>
              <a:noFill/>
            </p:spPr>
            <p:txBody>
              <a:bodyPr wrap="none" rtlCol="0">
                <a:spAutoFit/>
              </a:bodyPr>
              <a:lstStyle/>
              <a:p>
                <a:r>
                  <a:rPr lang="en-US" sz="1400" dirty="0" smtClean="0"/>
                  <a:t>Responsivity (A/W)</a:t>
                </a:r>
                <a:endParaRPr lang="en-US" sz="1400" dirty="0"/>
              </a:p>
            </p:txBody>
          </p:sp>
        </p:grpSp>
        <p:graphicFrame>
          <p:nvGraphicFramePr>
            <p:cNvPr id="20" name="Object 19"/>
            <p:cNvGraphicFramePr>
              <a:graphicFrameLocks noChangeAspect="1"/>
            </p:cNvGraphicFramePr>
            <p:nvPr>
              <p:extLst>
                <p:ext uri="{D42A27DB-BD31-4B8C-83A1-F6EECF244321}">
                  <p14:modId xmlns:p14="http://schemas.microsoft.com/office/powerpoint/2010/main" val="1354924064"/>
                </p:ext>
              </p:extLst>
            </p:nvPr>
          </p:nvGraphicFramePr>
          <p:xfrm>
            <a:off x="5007276" y="3977163"/>
            <a:ext cx="627227" cy="289489"/>
          </p:xfrm>
          <a:graphic>
            <a:graphicData uri="http://schemas.openxmlformats.org/presentationml/2006/ole">
              <mc:AlternateContent xmlns:mc="http://schemas.openxmlformats.org/markup-compatibility/2006">
                <mc:Choice xmlns:v="urn:schemas-microsoft-com:vml" Requires="v">
                  <p:oleObj spid="_x0000_s34578" name="Equation" r:id="rId16" imgW="495000" imgH="228600" progId="Equation.DSMT4">
                    <p:embed/>
                  </p:oleObj>
                </mc:Choice>
                <mc:Fallback>
                  <p:oleObj name="Equation" r:id="rId16" imgW="495000" imgH="228600" progId="Equation.DSMT4">
                    <p:embed/>
                    <p:pic>
                      <p:nvPicPr>
                        <p:cNvPr id="0" name=""/>
                        <p:cNvPicPr/>
                        <p:nvPr/>
                      </p:nvPicPr>
                      <p:blipFill>
                        <a:blip r:embed="rId17"/>
                        <a:stretch>
                          <a:fillRect/>
                        </a:stretch>
                      </p:blipFill>
                      <p:spPr>
                        <a:xfrm>
                          <a:off x="5007276" y="3977163"/>
                          <a:ext cx="627227" cy="289489"/>
                        </a:xfrm>
                        <a:prstGeom prst="rect">
                          <a:avLst/>
                        </a:prstGeom>
                      </p:spPr>
                    </p:pic>
                  </p:oleObj>
                </mc:Fallback>
              </mc:AlternateContent>
            </a:graphicData>
          </a:graphic>
        </p:graphicFrame>
        <p:sp>
          <p:nvSpPr>
            <p:cNvPr id="21" name="TextBox 20"/>
            <p:cNvSpPr txBox="1"/>
            <p:nvPr/>
          </p:nvSpPr>
          <p:spPr>
            <a:xfrm>
              <a:off x="5634504" y="3937575"/>
              <a:ext cx="2183611" cy="307777"/>
            </a:xfrm>
            <a:prstGeom prst="rect">
              <a:avLst/>
            </a:prstGeom>
            <a:noFill/>
          </p:spPr>
          <p:txBody>
            <a:bodyPr wrap="none" rtlCol="0">
              <a:spAutoFit/>
            </a:bodyPr>
            <a:lstStyle/>
            <a:p>
              <a:r>
                <a:rPr lang="en-US" sz="1400" dirty="0" smtClean="0"/>
                <a:t>Measuring relative phase</a:t>
              </a:r>
              <a:endParaRPr lang="en-US" sz="1400" dirty="0"/>
            </a:p>
          </p:txBody>
        </p:sp>
      </p:grpSp>
      <p:grpSp>
        <p:nvGrpSpPr>
          <p:cNvPr id="63" name="Group 62"/>
          <p:cNvGrpSpPr/>
          <p:nvPr/>
        </p:nvGrpSpPr>
        <p:grpSpPr>
          <a:xfrm>
            <a:off x="1877077" y="2505134"/>
            <a:ext cx="4365382" cy="1838670"/>
            <a:chOff x="782515" y="4884392"/>
            <a:chExt cx="4365382" cy="1838670"/>
          </a:xfrm>
        </p:grpSpPr>
        <p:grpSp>
          <p:nvGrpSpPr>
            <p:cNvPr id="29" name="Group 28"/>
            <p:cNvGrpSpPr/>
            <p:nvPr/>
          </p:nvGrpSpPr>
          <p:grpSpPr>
            <a:xfrm>
              <a:off x="2567501" y="5381726"/>
              <a:ext cx="390743" cy="598829"/>
              <a:chOff x="2567501" y="5381726"/>
              <a:chExt cx="509660" cy="685114"/>
            </a:xfrm>
          </p:grpSpPr>
          <p:sp>
            <p:nvSpPr>
              <p:cNvPr id="24" name="Isosceles Triangle 23"/>
              <p:cNvSpPr/>
              <p:nvPr/>
            </p:nvSpPr>
            <p:spPr bwMode="auto">
              <a:xfrm rot="5400000">
                <a:off x="2523392" y="5469453"/>
                <a:ext cx="597877" cy="509660"/>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28" name="Straight Connector 27"/>
              <p:cNvCxnSpPr/>
              <p:nvPr/>
            </p:nvCxnSpPr>
            <p:spPr bwMode="auto">
              <a:xfrm>
                <a:off x="3077161" y="5381726"/>
                <a:ext cx="0" cy="685114"/>
              </a:xfrm>
              <a:prstGeom prst="line">
                <a:avLst/>
              </a:prstGeom>
              <a:solidFill>
                <a:schemeClr val="accent1"/>
              </a:solidFill>
              <a:ln w="47625" cap="flat" cmpd="sng" algn="ctr">
                <a:solidFill>
                  <a:schemeClr val="tx1"/>
                </a:solidFill>
                <a:prstDash val="solid"/>
                <a:round/>
                <a:headEnd type="none" w="med" len="med"/>
                <a:tailEnd type="none" w="med" len="med"/>
              </a:ln>
              <a:effectLst/>
            </p:spPr>
          </p:cxnSp>
        </p:grpSp>
        <p:cxnSp>
          <p:nvCxnSpPr>
            <p:cNvPr id="31" name="Straight Arrow Connector 30"/>
            <p:cNvCxnSpPr>
              <a:stCxn id="24" idx="0"/>
            </p:cNvCxnSpPr>
            <p:nvPr/>
          </p:nvCxnSpPr>
          <p:spPr bwMode="auto">
            <a:xfrm flipV="1">
              <a:off x="2958244" y="5679831"/>
              <a:ext cx="638115" cy="131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32" name="Isosceles Triangle 31"/>
            <p:cNvSpPr/>
            <p:nvPr/>
          </p:nvSpPr>
          <p:spPr bwMode="auto">
            <a:xfrm rot="5400000">
              <a:off x="3522719" y="5372685"/>
              <a:ext cx="1060704" cy="914400"/>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34" name="Straight Arrow Connector 33"/>
            <p:cNvCxnSpPr>
              <a:endCxn id="32" idx="3"/>
            </p:cNvCxnSpPr>
            <p:nvPr/>
          </p:nvCxnSpPr>
          <p:spPr bwMode="auto">
            <a:xfrm>
              <a:off x="3429000" y="5829885"/>
              <a:ext cx="166871" cy="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37" name="Straight Connector 36"/>
            <p:cNvCxnSpPr/>
            <p:nvPr/>
          </p:nvCxnSpPr>
          <p:spPr bwMode="auto">
            <a:xfrm flipH="1">
              <a:off x="3429000" y="5829885"/>
              <a:ext cx="103615" cy="0"/>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3429000" y="5829885"/>
              <a:ext cx="0" cy="150670"/>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3277301" y="5980555"/>
              <a:ext cx="255314" cy="0"/>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flipV="1">
              <a:off x="3314637" y="6015206"/>
              <a:ext cx="166170" cy="365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45" name="Straight Arrow Connector 44"/>
            <p:cNvCxnSpPr/>
            <p:nvPr/>
          </p:nvCxnSpPr>
          <p:spPr bwMode="auto">
            <a:xfrm flipV="1">
              <a:off x="4509782" y="5827990"/>
              <a:ext cx="638115" cy="131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46" name="TextBox 45"/>
            <p:cNvSpPr txBox="1"/>
            <p:nvPr/>
          </p:nvSpPr>
          <p:spPr>
            <a:xfrm>
              <a:off x="3579935" y="5830540"/>
              <a:ext cx="1056700" cy="369332"/>
            </a:xfrm>
            <a:prstGeom prst="rect">
              <a:avLst/>
            </a:prstGeom>
            <a:noFill/>
          </p:spPr>
          <p:txBody>
            <a:bodyPr wrap="none" rtlCol="0">
              <a:spAutoFit/>
            </a:bodyPr>
            <a:lstStyle/>
            <a:p>
              <a:r>
                <a:rPr lang="en-US" dirty="0" smtClean="0"/>
                <a:t>amplifier</a:t>
              </a:r>
              <a:endParaRPr lang="en-US" dirty="0"/>
            </a:p>
          </p:txBody>
        </p:sp>
        <p:grpSp>
          <p:nvGrpSpPr>
            <p:cNvPr id="48" name="Group 17"/>
            <p:cNvGrpSpPr>
              <a:grpSpLocks/>
            </p:cNvGrpSpPr>
            <p:nvPr/>
          </p:nvGrpSpPr>
          <p:grpSpPr bwMode="auto">
            <a:xfrm>
              <a:off x="782515" y="5438888"/>
              <a:ext cx="1799944" cy="500193"/>
              <a:chOff x="1872" y="5040"/>
              <a:chExt cx="3600" cy="901"/>
            </a:xfrm>
          </p:grpSpPr>
          <p:grpSp>
            <p:nvGrpSpPr>
              <p:cNvPr id="49" name="Group 18"/>
              <p:cNvGrpSpPr>
                <a:grpSpLocks/>
              </p:cNvGrpSpPr>
              <p:nvPr/>
            </p:nvGrpSpPr>
            <p:grpSpPr bwMode="auto">
              <a:xfrm>
                <a:off x="1872" y="5040"/>
                <a:ext cx="3600" cy="432"/>
                <a:chOff x="1872" y="5040"/>
                <a:chExt cx="3600" cy="432"/>
              </a:xfrm>
            </p:grpSpPr>
            <p:sp>
              <p:nvSpPr>
                <p:cNvPr id="54" name="Line 19"/>
                <p:cNvSpPr>
                  <a:spLocks noChangeShapeType="1"/>
                </p:cNvSpPr>
                <p:nvPr/>
              </p:nvSpPr>
              <p:spPr bwMode="auto">
                <a:xfrm>
                  <a:off x="1872" y="5040"/>
                  <a:ext cx="1296" cy="0"/>
                </a:xfrm>
                <a:prstGeom prst="line">
                  <a:avLst/>
                </a:prstGeom>
                <a:noFill/>
                <a:ln w="60325">
                  <a:solidFill>
                    <a:srgbClr val="0070C0"/>
                  </a:solidFill>
                  <a:round/>
                  <a:headEnd/>
                  <a:tailEnd/>
                </a:ln>
              </p:spPr>
              <p:txBody>
                <a:bodyPr/>
                <a:lstStyle/>
                <a:p>
                  <a:endParaRPr lang="en-US"/>
                </a:p>
              </p:txBody>
            </p:sp>
            <p:sp>
              <p:nvSpPr>
                <p:cNvPr id="55" name="Line 20"/>
                <p:cNvSpPr>
                  <a:spLocks noChangeShapeType="1"/>
                </p:cNvSpPr>
                <p:nvPr/>
              </p:nvSpPr>
              <p:spPr bwMode="auto">
                <a:xfrm>
                  <a:off x="3168" y="5040"/>
                  <a:ext cx="720" cy="432"/>
                </a:xfrm>
                <a:prstGeom prst="line">
                  <a:avLst/>
                </a:prstGeom>
                <a:noFill/>
                <a:ln w="60325">
                  <a:solidFill>
                    <a:srgbClr val="0070C0"/>
                  </a:solidFill>
                  <a:round/>
                  <a:headEnd/>
                  <a:tailEnd/>
                </a:ln>
              </p:spPr>
              <p:txBody>
                <a:bodyPr/>
                <a:lstStyle/>
                <a:p>
                  <a:endParaRPr lang="en-US"/>
                </a:p>
              </p:txBody>
            </p:sp>
            <p:sp>
              <p:nvSpPr>
                <p:cNvPr id="56" name="Line 21"/>
                <p:cNvSpPr>
                  <a:spLocks noChangeShapeType="1"/>
                </p:cNvSpPr>
                <p:nvPr/>
              </p:nvSpPr>
              <p:spPr bwMode="auto">
                <a:xfrm>
                  <a:off x="3888" y="5472"/>
                  <a:ext cx="1584" cy="0"/>
                </a:xfrm>
                <a:prstGeom prst="line">
                  <a:avLst/>
                </a:prstGeom>
                <a:noFill/>
                <a:ln w="60325">
                  <a:solidFill>
                    <a:srgbClr val="0070C0"/>
                  </a:solidFill>
                  <a:round/>
                  <a:headEnd/>
                  <a:tailEnd/>
                </a:ln>
              </p:spPr>
              <p:txBody>
                <a:bodyPr/>
                <a:lstStyle/>
                <a:p>
                  <a:endParaRPr lang="en-US"/>
                </a:p>
              </p:txBody>
            </p:sp>
          </p:grpSp>
          <p:grpSp>
            <p:nvGrpSpPr>
              <p:cNvPr id="50" name="Group 24"/>
              <p:cNvGrpSpPr>
                <a:grpSpLocks/>
              </p:cNvGrpSpPr>
              <p:nvPr/>
            </p:nvGrpSpPr>
            <p:grpSpPr bwMode="auto">
              <a:xfrm flipV="1">
                <a:off x="1872" y="5472"/>
                <a:ext cx="3600" cy="469"/>
                <a:chOff x="1872" y="5291"/>
                <a:chExt cx="3600" cy="469"/>
              </a:xfrm>
            </p:grpSpPr>
            <p:sp>
              <p:nvSpPr>
                <p:cNvPr id="51" name="Line 25"/>
                <p:cNvSpPr>
                  <a:spLocks noChangeShapeType="1"/>
                </p:cNvSpPr>
                <p:nvPr/>
              </p:nvSpPr>
              <p:spPr bwMode="auto">
                <a:xfrm>
                  <a:off x="1872" y="5291"/>
                  <a:ext cx="1296" cy="0"/>
                </a:xfrm>
                <a:prstGeom prst="line">
                  <a:avLst/>
                </a:prstGeom>
                <a:noFill/>
                <a:ln w="60325">
                  <a:solidFill>
                    <a:srgbClr val="0070C0"/>
                  </a:solidFill>
                  <a:round/>
                  <a:headEnd/>
                  <a:tailEnd/>
                </a:ln>
              </p:spPr>
              <p:txBody>
                <a:bodyPr/>
                <a:lstStyle/>
                <a:p>
                  <a:endParaRPr lang="en-US"/>
                </a:p>
              </p:txBody>
            </p:sp>
            <p:sp>
              <p:nvSpPr>
                <p:cNvPr id="52" name="Line 26"/>
                <p:cNvSpPr>
                  <a:spLocks noChangeShapeType="1"/>
                </p:cNvSpPr>
                <p:nvPr/>
              </p:nvSpPr>
              <p:spPr bwMode="auto">
                <a:xfrm>
                  <a:off x="3168" y="5291"/>
                  <a:ext cx="720" cy="432"/>
                </a:xfrm>
                <a:prstGeom prst="line">
                  <a:avLst/>
                </a:prstGeom>
                <a:noFill/>
                <a:ln w="60325">
                  <a:solidFill>
                    <a:srgbClr val="0070C0"/>
                  </a:solidFill>
                  <a:round/>
                  <a:headEnd/>
                  <a:tailEnd/>
                </a:ln>
              </p:spPr>
              <p:txBody>
                <a:bodyPr/>
                <a:lstStyle/>
                <a:p>
                  <a:endParaRPr lang="en-US"/>
                </a:p>
              </p:txBody>
            </p:sp>
            <p:sp>
              <p:nvSpPr>
                <p:cNvPr id="53" name="Line 27"/>
                <p:cNvSpPr>
                  <a:spLocks noChangeShapeType="1"/>
                </p:cNvSpPr>
                <p:nvPr/>
              </p:nvSpPr>
              <p:spPr bwMode="auto">
                <a:xfrm>
                  <a:off x="3888" y="5760"/>
                  <a:ext cx="1584" cy="0"/>
                </a:xfrm>
                <a:prstGeom prst="line">
                  <a:avLst/>
                </a:prstGeom>
                <a:noFill/>
                <a:ln w="60325">
                  <a:solidFill>
                    <a:srgbClr val="0070C0"/>
                  </a:solidFill>
                  <a:round/>
                  <a:headEnd/>
                  <a:tailEnd/>
                </a:ln>
              </p:spPr>
              <p:txBody>
                <a:bodyPr/>
                <a:lstStyle/>
                <a:p>
                  <a:endParaRPr lang="en-US"/>
                </a:p>
              </p:txBody>
            </p:sp>
          </p:grpSp>
        </p:grpSp>
        <p:cxnSp>
          <p:nvCxnSpPr>
            <p:cNvPr id="58" name="Straight Arrow Connector 57"/>
            <p:cNvCxnSpPr/>
            <p:nvPr/>
          </p:nvCxnSpPr>
          <p:spPr bwMode="auto">
            <a:xfrm flipV="1">
              <a:off x="914400" y="5205046"/>
              <a:ext cx="516095" cy="17585"/>
            </a:xfrm>
            <a:prstGeom prst="straightConnector1">
              <a:avLst/>
            </a:prstGeom>
            <a:solidFill>
              <a:schemeClr val="accent1"/>
            </a:solidFill>
            <a:ln w="22225" cap="flat" cmpd="sng" algn="ctr">
              <a:solidFill>
                <a:srgbClr val="C00000"/>
              </a:solidFill>
              <a:prstDash val="solid"/>
              <a:round/>
              <a:headEnd type="none" w="med" len="med"/>
              <a:tailEnd type="triangle"/>
            </a:ln>
            <a:effectLst/>
          </p:spPr>
        </p:cxnSp>
        <p:cxnSp>
          <p:nvCxnSpPr>
            <p:cNvPr id="60" name="Straight Arrow Connector 59"/>
            <p:cNvCxnSpPr/>
            <p:nvPr/>
          </p:nvCxnSpPr>
          <p:spPr bwMode="auto">
            <a:xfrm>
              <a:off x="896815" y="6245225"/>
              <a:ext cx="641839" cy="0"/>
            </a:xfrm>
            <a:prstGeom prst="straightConnector1">
              <a:avLst/>
            </a:prstGeom>
            <a:solidFill>
              <a:schemeClr val="accent1"/>
            </a:solidFill>
            <a:ln w="66675" cap="flat" cmpd="sng" algn="ctr">
              <a:solidFill>
                <a:srgbClr val="002060"/>
              </a:solidFill>
              <a:prstDash val="solid"/>
              <a:round/>
              <a:headEnd type="none" w="med" len="med"/>
              <a:tailEnd type="triangle"/>
            </a:ln>
            <a:effectLst/>
          </p:spPr>
        </p:cxnSp>
        <p:sp>
          <p:nvSpPr>
            <p:cNvPr id="61" name="TextBox 60"/>
            <p:cNvSpPr txBox="1"/>
            <p:nvPr/>
          </p:nvSpPr>
          <p:spPr>
            <a:xfrm>
              <a:off x="782515" y="4884392"/>
              <a:ext cx="787395" cy="369332"/>
            </a:xfrm>
            <a:prstGeom prst="rect">
              <a:avLst/>
            </a:prstGeom>
            <a:noFill/>
          </p:spPr>
          <p:txBody>
            <a:bodyPr wrap="none" rtlCol="0">
              <a:spAutoFit/>
            </a:bodyPr>
            <a:lstStyle/>
            <a:p>
              <a:r>
                <a:rPr lang="en-US" dirty="0" smtClean="0"/>
                <a:t>signal</a:t>
              </a:r>
              <a:endParaRPr lang="en-US" dirty="0"/>
            </a:p>
          </p:txBody>
        </p:sp>
        <p:sp>
          <p:nvSpPr>
            <p:cNvPr id="62" name="TextBox 61"/>
            <p:cNvSpPr txBox="1"/>
            <p:nvPr/>
          </p:nvSpPr>
          <p:spPr>
            <a:xfrm>
              <a:off x="829683" y="6353730"/>
              <a:ext cx="492443" cy="369332"/>
            </a:xfrm>
            <a:prstGeom prst="rect">
              <a:avLst/>
            </a:prstGeom>
            <a:noFill/>
          </p:spPr>
          <p:txBody>
            <a:bodyPr wrap="none" rtlCol="0">
              <a:spAutoFit/>
            </a:bodyPr>
            <a:lstStyle/>
            <a:p>
              <a:r>
                <a:rPr lang="en-US" dirty="0" smtClean="0"/>
                <a:t>LO</a:t>
              </a:r>
              <a:endParaRPr lang="en-US" dirty="0"/>
            </a:p>
          </p:txBody>
        </p:sp>
      </p:grpSp>
      <p:grpSp>
        <p:nvGrpSpPr>
          <p:cNvPr id="26" name="Group 25"/>
          <p:cNvGrpSpPr/>
          <p:nvPr/>
        </p:nvGrpSpPr>
        <p:grpSpPr>
          <a:xfrm>
            <a:off x="244571" y="5640325"/>
            <a:ext cx="8679259" cy="830997"/>
            <a:chOff x="296379" y="5659110"/>
            <a:chExt cx="8679259" cy="830997"/>
          </a:xfrm>
        </p:grpSpPr>
        <p:sp>
          <p:nvSpPr>
            <p:cNvPr id="23" name="TextBox 22"/>
            <p:cNvSpPr txBox="1"/>
            <p:nvPr/>
          </p:nvSpPr>
          <p:spPr>
            <a:xfrm>
              <a:off x="296379" y="5659110"/>
              <a:ext cx="8679259" cy="830997"/>
            </a:xfrm>
            <a:prstGeom prst="rect">
              <a:avLst/>
            </a:prstGeom>
            <a:noFill/>
          </p:spPr>
          <p:txBody>
            <a:bodyPr wrap="square" rtlCol="0">
              <a:spAutoFit/>
            </a:bodyPr>
            <a:lstStyle/>
            <a:p>
              <a:pPr algn="just"/>
              <a:r>
                <a:rPr lang="en-US" sz="1600" dirty="0" smtClean="0"/>
                <a:t>The signal gets amplified when combined with LO , but still current due to LO             is much stronger than current due to the amplified signal                           it can saturate the amplifiers and also its relative intensity noise (RIN) deteriorates signal to noise ratio </a:t>
              </a:r>
              <a:endParaRPr lang="en-US" sz="1600" dirty="0"/>
            </a:p>
          </p:txBody>
        </p:sp>
        <p:graphicFrame>
          <p:nvGraphicFramePr>
            <p:cNvPr id="3" name="Object 2"/>
            <p:cNvGraphicFramePr>
              <a:graphicFrameLocks noChangeAspect="1"/>
            </p:cNvGraphicFramePr>
            <p:nvPr>
              <p:extLst>
                <p:ext uri="{D42A27DB-BD31-4B8C-83A1-F6EECF244321}">
                  <p14:modId xmlns:p14="http://schemas.microsoft.com/office/powerpoint/2010/main" val="61472812"/>
                </p:ext>
              </p:extLst>
            </p:nvPr>
          </p:nvGraphicFramePr>
          <p:xfrm>
            <a:off x="7441541" y="5674354"/>
            <a:ext cx="744538" cy="277813"/>
          </p:xfrm>
          <a:graphic>
            <a:graphicData uri="http://schemas.openxmlformats.org/presentationml/2006/ole">
              <mc:AlternateContent xmlns:mc="http://schemas.openxmlformats.org/markup-compatibility/2006">
                <mc:Choice xmlns:v="urn:schemas-microsoft-com:vml" Requires="v">
                  <p:oleObj spid="_x0000_s34579" name="Equation" r:id="rId18" imgW="647640" imgH="241200" progId="Equation.DSMT4">
                    <p:embed/>
                  </p:oleObj>
                </mc:Choice>
                <mc:Fallback>
                  <p:oleObj name="Equation" r:id="rId18" imgW="647640" imgH="241200" progId="Equation.DSMT4">
                    <p:embed/>
                    <p:pic>
                      <p:nvPicPr>
                        <p:cNvPr id="0" name=""/>
                        <p:cNvPicPr/>
                        <p:nvPr/>
                      </p:nvPicPr>
                      <p:blipFill>
                        <a:blip r:embed="rId19"/>
                        <a:stretch>
                          <a:fillRect/>
                        </a:stretch>
                      </p:blipFill>
                      <p:spPr>
                        <a:xfrm>
                          <a:off x="7441541" y="5674354"/>
                          <a:ext cx="744538" cy="277813"/>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49576345"/>
                </p:ext>
              </p:extLst>
            </p:nvPr>
          </p:nvGraphicFramePr>
          <p:xfrm>
            <a:off x="4845008" y="5937420"/>
            <a:ext cx="1435100" cy="266700"/>
          </p:xfrm>
          <a:graphic>
            <a:graphicData uri="http://schemas.openxmlformats.org/presentationml/2006/ole">
              <mc:AlternateContent xmlns:mc="http://schemas.openxmlformats.org/markup-compatibility/2006">
                <mc:Choice xmlns:v="urn:schemas-microsoft-com:vml" Requires="v">
                  <p:oleObj spid="_x0000_s34580" name="Equation" r:id="rId20" imgW="1434960" imgH="266400" progId="Equation.DSMT4">
                    <p:embed/>
                  </p:oleObj>
                </mc:Choice>
                <mc:Fallback>
                  <p:oleObj name="Equation" r:id="rId20" imgW="1434960" imgH="266400" progId="Equation.DSMT4">
                    <p:embed/>
                    <p:pic>
                      <p:nvPicPr>
                        <p:cNvPr id="0" name=""/>
                        <p:cNvPicPr/>
                        <p:nvPr/>
                      </p:nvPicPr>
                      <p:blipFill>
                        <a:blip r:embed="rId21"/>
                        <a:stretch>
                          <a:fillRect/>
                        </a:stretch>
                      </p:blipFill>
                      <p:spPr>
                        <a:xfrm>
                          <a:off x="4845008" y="5937420"/>
                          <a:ext cx="1435100" cy="266700"/>
                        </a:xfrm>
                        <a:prstGeom prst="rect">
                          <a:avLst/>
                        </a:prstGeom>
                      </p:spPr>
                    </p:pic>
                  </p:oleObj>
                </mc:Fallback>
              </mc:AlternateContent>
            </a:graphicData>
          </a:graphic>
        </p:graphicFrame>
      </p:grpSp>
      <p:graphicFrame>
        <p:nvGraphicFramePr>
          <p:cNvPr id="27" name="Object 26"/>
          <p:cNvGraphicFramePr>
            <a:graphicFrameLocks noChangeAspect="1"/>
          </p:cNvGraphicFramePr>
          <p:nvPr>
            <p:extLst>
              <p:ext uri="{D42A27DB-BD31-4B8C-83A1-F6EECF244321}">
                <p14:modId xmlns:p14="http://schemas.microsoft.com/office/powerpoint/2010/main" val="1284755135"/>
              </p:ext>
            </p:extLst>
          </p:nvPr>
        </p:nvGraphicFramePr>
        <p:xfrm>
          <a:off x="5791708" y="3120899"/>
          <a:ext cx="431800" cy="228600"/>
        </p:xfrm>
        <a:graphic>
          <a:graphicData uri="http://schemas.openxmlformats.org/presentationml/2006/ole">
            <mc:AlternateContent xmlns:mc="http://schemas.openxmlformats.org/markup-compatibility/2006">
              <mc:Choice xmlns:v="urn:schemas-microsoft-com:vml" Requires="v">
                <p:oleObj spid="_x0000_s34581" name="Equation" r:id="rId22" imgW="431640" imgH="228600" progId="Equation.DSMT4">
                  <p:embed/>
                </p:oleObj>
              </mc:Choice>
              <mc:Fallback>
                <p:oleObj name="Equation" r:id="rId22" imgW="431640" imgH="228600" progId="Equation.DSMT4">
                  <p:embed/>
                  <p:pic>
                    <p:nvPicPr>
                      <p:cNvPr id="0" name=""/>
                      <p:cNvPicPr/>
                      <p:nvPr/>
                    </p:nvPicPr>
                    <p:blipFill>
                      <a:blip r:embed="rId23"/>
                      <a:stretch>
                        <a:fillRect/>
                      </a:stretch>
                    </p:blipFill>
                    <p:spPr>
                      <a:xfrm>
                        <a:off x="5791708" y="3120899"/>
                        <a:ext cx="431800" cy="228600"/>
                      </a:xfrm>
                      <a:prstGeom prst="rect">
                        <a:avLst/>
                      </a:prstGeom>
                    </p:spPr>
                  </p:pic>
                </p:oleObj>
              </mc:Fallback>
            </mc:AlternateContent>
          </a:graphicData>
        </a:graphic>
      </p:graphicFrame>
      <p:grpSp>
        <p:nvGrpSpPr>
          <p:cNvPr id="33" name="Group 32"/>
          <p:cNvGrpSpPr/>
          <p:nvPr/>
        </p:nvGrpSpPr>
        <p:grpSpPr>
          <a:xfrm>
            <a:off x="6730796" y="2542857"/>
            <a:ext cx="1498804" cy="1558757"/>
            <a:chOff x="6730796" y="2542857"/>
            <a:chExt cx="1498804" cy="1558757"/>
          </a:xfrm>
        </p:grpSpPr>
        <p:pic>
          <p:nvPicPr>
            <p:cNvPr id="34059" name="Picture 267" descr="Phase-shift keying - Wikipedia"/>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730796" y="2542857"/>
              <a:ext cx="1498804" cy="1558757"/>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7308404" y="3072480"/>
              <a:ext cx="825867" cy="369332"/>
            </a:xfrm>
            <a:prstGeom prst="rect">
              <a:avLst/>
            </a:prstGeom>
            <a:noFill/>
          </p:spPr>
          <p:txBody>
            <a:bodyPr wrap="none" rtlCol="0">
              <a:spAutoFit/>
            </a:bodyPr>
            <a:lstStyle/>
            <a:p>
              <a:r>
                <a:rPr lang="en-US" dirty="0" smtClean="0"/>
                <a:t>QPSK</a:t>
              </a:r>
              <a:endParaRPr lang="en-US" dirty="0"/>
            </a:p>
          </p:txBody>
        </p:sp>
      </p:grpSp>
    </p:spTree>
    <p:extLst>
      <p:ext uri="{BB962C8B-B14F-4D97-AF65-F5344CB8AC3E}">
        <p14:creationId xmlns:p14="http://schemas.microsoft.com/office/powerpoint/2010/main" val="52436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0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8</a:t>
            </a:fld>
            <a:endParaRPr lang="en-US"/>
          </a:p>
        </p:txBody>
      </p:sp>
      <p:sp>
        <p:nvSpPr>
          <p:cNvPr id="5" name="Title 1"/>
          <p:cNvSpPr>
            <a:spLocks noGrp="1"/>
          </p:cNvSpPr>
          <p:nvPr>
            <p:ph type="title"/>
          </p:nvPr>
        </p:nvSpPr>
        <p:spPr>
          <a:xfrm>
            <a:off x="395471" y="-59788"/>
            <a:ext cx="8229600" cy="1143000"/>
          </a:xfrm>
        </p:spPr>
        <p:txBody>
          <a:bodyPr/>
          <a:lstStyle/>
          <a:p>
            <a:r>
              <a:rPr lang="en-US" sz="3200" dirty="0" smtClean="0"/>
              <a:t>Optical hybrid</a:t>
            </a:r>
            <a:endParaRPr lang="en-US" sz="3200" dirty="0"/>
          </a:p>
        </p:txBody>
      </p:sp>
      <p:sp>
        <p:nvSpPr>
          <p:cNvPr id="65" name="TextBox 64"/>
          <p:cNvSpPr txBox="1"/>
          <p:nvPr/>
        </p:nvSpPr>
        <p:spPr>
          <a:xfrm>
            <a:off x="395471" y="2875085"/>
            <a:ext cx="2472152" cy="307777"/>
          </a:xfrm>
          <a:prstGeom prst="rect">
            <a:avLst/>
          </a:prstGeom>
          <a:noFill/>
        </p:spPr>
        <p:txBody>
          <a:bodyPr wrap="none" rtlCol="0">
            <a:spAutoFit/>
          </a:bodyPr>
          <a:lstStyle/>
          <a:p>
            <a:r>
              <a:rPr lang="en-US" sz="1400" dirty="0" smtClean="0"/>
              <a:t>Optical field in the upper arm</a:t>
            </a:r>
            <a:endParaRPr lang="en-US" sz="1400" dirty="0"/>
          </a:p>
        </p:txBody>
      </p:sp>
      <p:grpSp>
        <p:nvGrpSpPr>
          <p:cNvPr id="2" name="Group 1"/>
          <p:cNvGrpSpPr/>
          <p:nvPr/>
        </p:nvGrpSpPr>
        <p:grpSpPr>
          <a:xfrm>
            <a:off x="525248" y="867972"/>
            <a:ext cx="5101239" cy="1946980"/>
            <a:chOff x="525248" y="867972"/>
            <a:chExt cx="5101239" cy="1946980"/>
          </a:xfrm>
        </p:grpSpPr>
        <p:grpSp>
          <p:nvGrpSpPr>
            <p:cNvPr id="62" name="Group 61"/>
            <p:cNvGrpSpPr/>
            <p:nvPr/>
          </p:nvGrpSpPr>
          <p:grpSpPr>
            <a:xfrm>
              <a:off x="525248" y="867972"/>
              <a:ext cx="5101239" cy="1843852"/>
              <a:chOff x="525248" y="867972"/>
              <a:chExt cx="5101239" cy="1843852"/>
            </a:xfrm>
          </p:grpSpPr>
          <p:grpSp>
            <p:nvGrpSpPr>
              <p:cNvPr id="7" name="Group 30"/>
              <p:cNvGrpSpPr>
                <a:grpSpLocks/>
              </p:cNvGrpSpPr>
              <p:nvPr/>
            </p:nvGrpSpPr>
            <p:grpSpPr bwMode="auto">
              <a:xfrm>
                <a:off x="709833" y="1437159"/>
                <a:ext cx="1998198" cy="639536"/>
                <a:chOff x="1872" y="5040"/>
                <a:chExt cx="6192" cy="1152"/>
              </a:xfrm>
            </p:grpSpPr>
            <p:grpSp>
              <p:nvGrpSpPr>
                <p:cNvPr id="8" name="Group 31"/>
                <p:cNvGrpSpPr>
                  <a:grpSpLocks/>
                </p:cNvGrpSpPr>
                <p:nvPr/>
              </p:nvGrpSpPr>
              <p:grpSpPr bwMode="auto">
                <a:xfrm>
                  <a:off x="1872" y="5040"/>
                  <a:ext cx="6192" cy="432"/>
                  <a:chOff x="1872" y="5040"/>
                  <a:chExt cx="6192" cy="432"/>
                </a:xfrm>
              </p:grpSpPr>
              <p:sp>
                <p:nvSpPr>
                  <p:cNvPr id="15" name="Line 32"/>
                  <p:cNvSpPr>
                    <a:spLocks noChangeShapeType="1"/>
                  </p:cNvSpPr>
                  <p:nvPr/>
                </p:nvSpPr>
                <p:spPr bwMode="auto">
                  <a:xfrm>
                    <a:off x="1872" y="5040"/>
                    <a:ext cx="1296" cy="0"/>
                  </a:xfrm>
                  <a:prstGeom prst="line">
                    <a:avLst/>
                  </a:prstGeom>
                  <a:noFill/>
                  <a:ln w="57150">
                    <a:solidFill>
                      <a:srgbClr val="0070C0"/>
                    </a:solidFill>
                    <a:round/>
                    <a:headEnd/>
                    <a:tailEnd/>
                  </a:ln>
                </p:spPr>
                <p:txBody>
                  <a:bodyPr/>
                  <a:lstStyle/>
                  <a:p>
                    <a:endParaRPr lang="en-US"/>
                  </a:p>
                </p:txBody>
              </p:sp>
              <p:sp>
                <p:nvSpPr>
                  <p:cNvPr id="16" name="Line 33"/>
                  <p:cNvSpPr>
                    <a:spLocks noChangeShapeType="1"/>
                  </p:cNvSpPr>
                  <p:nvPr/>
                </p:nvSpPr>
                <p:spPr bwMode="auto">
                  <a:xfrm>
                    <a:off x="3168" y="5040"/>
                    <a:ext cx="720" cy="432"/>
                  </a:xfrm>
                  <a:prstGeom prst="line">
                    <a:avLst/>
                  </a:prstGeom>
                  <a:noFill/>
                  <a:ln w="57150">
                    <a:solidFill>
                      <a:srgbClr val="0070C0"/>
                    </a:solidFill>
                    <a:round/>
                    <a:headEnd/>
                    <a:tailEnd/>
                  </a:ln>
                </p:spPr>
                <p:txBody>
                  <a:bodyPr/>
                  <a:lstStyle/>
                  <a:p>
                    <a:endParaRPr lang="en-US"/>
                  </a:p>
                </p:txBody>
              </p:sp>
              <p:sp>
                <p:nvSpPr>
                  <p:cNvPr id="17" name="Line 34"/>
                  <p:cNvSpPr>
                    <a:spLocks noChangeShapeType="1"/>
                  </p:cNvSpPr>
                  <p:nvPr/>
                </p:nvSpPr>
                <p:spPr bwMode="auto">
                  <a:xfrm>
                    <a:off x="3888" y="5472"/>
                    <a:ext cx="1584" cy="0"/>
                  </a:xfrm>
                  <a:prstGeom prst="line">
                    <a:avLst/>
                  </a:prstGeom>
                  <a:noFill/>
                  <a:ln w="57150">
                    <a:solidFill>
                      <a:srgbClr val="0070C0"/>
                    </a:solidFill>
                    <a:round/>
                    <a:headEnd/>
                    <a:tailEnd/>
                  </a:ln>
                </p:spPr>
                <p:txBody>
                  <a:bodyPr/>
                  <a:lstStyle/>
                  <a:p>
                    <a:endParaRPr lang="en-US"/>
                  </a:p>
                </p:txBody>
              </p:sp>
              <p:sp>
                <p:nvSpPr>
                  <p:cNvPr id="18" name="Line 35"/>
                  <p:cNvSpPr>
                    <a:spLocks noChangeShapeType="1"/>
                  </p:cNvSpPr>
                  <p:nvPr/>
                </p:nvSpPr>
                <p:spPr bwMode="auto">
                  <a:xfrm flipV="1">
                    <a:off x="5472" y="5040"/>
                    <a:ext cx="720" cy="432"/>
                  </a:xfrm>
                  <a:prstGeom prst="line">
                    <a:avLst/>
                  </a:prstGeom>
                  <a:noFill/>
                  <a:ln w="57150">
                    <a:solidFill>
                      <a:srgbClr val="0070C0"/>
                    </a:solidFill>
                    <a:round/>
                    <a:headEnd/>
                    <a:tailEnd/>
                  </a:ln>
                </p:spPr>
                <p:txBody>
                  <a:bodyPr/>
                  <a:lstStyle/>
                  <a:p>
                    <a:endParaRPr lang="en-US"/>
                  </a:p>
                </p:txBody>
              </p:sp>
              <p:sp>
                <p:nvSpPr>
                  <p:cNvPr id="19" name="Line 36"/>
                  <p:cNvSpPr>
                    <a:spLocks noChangeShapeType="1"/>
                  </p:cNvSpPr>
                  <p:nvPr/>
                </p:nvSpPr>
                <p:spPr bwMode="auto">
                  <a:xfrm>
                    <a:off x="6192" y="5040"/>
                    <a:ext cx="1872" cy="0"/>
                  </a:xfrm>
                  <a:prstGeom prst="line">
                    <a:avLst/>
                  </a:prstGeom>
                  <a:noFill/>
                  <a:ln w="57150">
                    <a:solidFill>
                      <a:srgbClr val="0070C0"/>
                    </a:solidFill>
                    <a:round/>
                    <a:headEnd/>
                    <a:tailEnd/>
                  </a:ln>
                </p:spPr>
                <p:txBody>
                  <a:bodyPr/>
                  <a:lstStyle/>
                  <a:p>
                    <a:endParaRPr lang="en-US"/>
                  </a:p>
                </p:txBody>
              </p:sp>
            </p:grpSp>
            <p:grpSp>
              <p:nvGrpSpPr>
                <p:cNvPr id="9" name="Group 37"/>
                <p:cNvGrpSpPr>
                  <a:grpSpLocks/>
                </p:cNvGrpSpPr>
                <p:nvPr/>
              </p:nvGrpSpPr>
              <p:grpSpPr bwMode="auto">
                <a:xfrm flipV="1">
                  <a:off x="1872" y="5760"/>
                  <a:ext cx="6192" cy="432"/>
                  <a:chOff x="1872" y="5040"/>
                  <a:chExt cx="6192" cy="432"/>
                </a:xfrm>
              </p:grpSpPr>
              <p:sp>
                <p:nvSpPr>
                  <p:cNvPr id="10" name="Line 38"/>
                  <p:cNvSpPr>
                    <a:spLocks noChangeShapeType="1"/>
                  </p:cNvSpPr>
                  <p:nvPr/>
                </p:nvSpPr>
                <p:spPr bwMode="auto">
                  <a:xfrm>
                    <a:off x="1872" y="5040"/>
                    <a:ext cx="1296" cy="0"/>
                  </a:xfrm>
                  <a:prstGeom prst="line">
                    <a:avLst/>
                  </a:prstGeom>
                  <a:noFill/>
                  <a:ln w="57150">
                    <a:solidFill>
                      <a:srgbClr val="0070C0"/>
                    </a:solidFill>
                    <a:round/>
                    <a:headEnd/>
                    <a:tailEnd/>
                  </a:ln>
                </p:spPr>
                <p:txBody>
                  <a:bodyPr/>
                  <a:lstStyle/>
                  <a:p>
                    <a:endParaRPr lang="en-US"/>
                  </a:p>
                </p:txBody>
              </p:sp>
              <p:sp>
                <p:nvSpPr>
                  <p:cNvPr id="11" name="Line 39"/>
                  <p:cNvSpPr>
                    <a:spLocks noChangeShapeType="1"/>
                  </p:cNvSpPr>
                  <p:nvPr/>
                </p:nvSpPr>
                <p:spPr bwMode="auto">
                  <a:xfrm>
                    <a:off x="3168" y="5040"/>
                    <a:ext cx="720" cy="432"/>
                  </a:xfrm>
                  <a:prstGeom prst="line">
                    <a:avLst/>
                  </a:prstGeom>
                  <a:noFill/>
                  <a:ln w="57150">
                    <a:solidFill>
                      <a:srgbClr val="0070C0"/>
                    </a:solidFill>
                    <a:round/>
                    <a:headEnd/>
                    <a:tailEnd/>
                  </a:ln>
                </p:spPr>
                <p:txBody>
                  <a:bodyPr/>
                  <a:lstStyle/>
                  <a:p>
                    <a:endParaRPr lang="en-US"/>
                  </a:p>
                </p:txBody>
              </p:sp>
              <p:sp>
                <p:nvSpPr>
                  <p:cNvPr id="12" name="Line 40"/>
                  <p:cNvSpPr>
                    <a:spLocks noChangeShapeType="1"/>
                  </p:cNvSpPr>
                  <p:nvPr/>
                </p:nvSpPr>
                <p:spPr bwMode="auto">
                  <a:xfrm>
                    <a:off x="3888" y="5472"/>
                    <a:ext cx="1584" cy="0"/>
                  </a:xfrm>
                  <a:prstGeom prst="line">
                    <a:avLst/>
                  </a:prstGeom>
                  <a:noFill/>
                  <a:ln w="57150">
                    <a:solidFill>
                      <a:srgbClr val="0070C0"/>
                    </a:solidFill>
                    <a:round/>
                    <a:headEnd/>
                    <a:tailEnd/>
                  </a:ln>
                </p:spPr>
                <p:txBody>
                  <a:bodyPr/>
                  <a:lstStyle/>
                  <a:p>
                    <a:endParaRPr lang="en-US"/>
                  </a:p>
                </p:txBody>
              </p:sp>
              <p:sp>
                <p:nvSpPr>
                  <p:cNvPr id="13" name="Line 41"/>
                  <p:cNvSpPr>
                    <a:spLocks noChangeShapeType="1"/>
                  </p:cNvSpPr>
                  <p:nvPr/>
                </p:nvSpPr>
                <p:spPr bwMode="auto">
                  <a:xfrm flipV="1">
                    <a:off x="5472" y="5040"/>
                    <a:ext cx="720" cy="432"/>
                  </a:xfrm>
                  <a:prstGeom prst="line">
                    <a:avLst/>
                  </a:prstGeom>
                  <a:noFill/>
                  <a:ln w="57150">
                    <a:solidFill>
                      <a:srgbClr val="0070C0"/>
                    </a:solidFill>
                    <a:round/>
                    <a:headEnd/>
                    <a:tailEnd/>
                  </a:ln>
                </p:spPr>
                <p:txBody>
                  <a:bodyPr/>
                  <a:lstStyle/>
                  <a:p>
                    <a:endParaRPr lang="en-US"/>
                  </a:p>
                </p:txBody>
              </p:sp>
              <p:sp>
                <p:nvSpPr>
                  <p:cNvPr id="14" name="Line 42"/>
                  <p:cNvSpPr>
                    <a:spLocks noChangeShapeType="1"/>
                  </p:cNvSpPr>
                  <p:nvPr/>
                </p:nvSpPr>
                <p:spPr bwMode="auto">
                  <a:xfrm>
                    <a:off x="6192" y="5040"/>
                    <a:ext cx="1872" cy="0"/>
                  </a:xfrm>
                  <a:prstGeom prst="line">
                    <a:avLst/>
                  </a:prstGeom>
                  <a:noFill/>
                  <a:ln w="57150">
                    <a:solidFill>
                      <a:srgbClr val="0070C0"/>
                    </a:solidFill>
                    <a:round/>
                    <a:headEnd/>
                    <a:tailEnd/>
                  </a:ln>
                </p:spPr>
                <p:txBody>
                  <a:bodyPr/>
                  <a:lstStyle/>
                  <a:p>
                    <a:endParaRPr lang="en-US"/>
                  </a:p>
                </p:txBody>
              </p:sp>
            </p:grpSp>
          </p:grpSp>
          <p:grpSp>
            <p:nvGrpSpPr>
              <p:cNvPr id="21" name="Group 20"/>
              <p:cNvGrpSpPr/>
              <p:nvPr/>
            </p:nvGrpSpPr>
            <p:grpSpPr>
              <a:xfrm>
                <a:off x="2725305" y="1103752"/>
                <a:ext cx="390743" cy="598829"/>
                <a:chOff x="2567501" y="5381726"/>
                <a:chExt cx="509660" cy="685114"/>
              </a:xfrm>
            </p:grpSpPr>
            <p:sp>
              <p:nvSpPr>
                <p:cNvPr id="44" name="Isosceles Triangle 43"/>
                <p:cNvSpPr/>
                <p:nvPr/>
              </p:nvSpPr>
              <p:spPr bwMode="auto">
                <a:xfrm rot="5400000">
                  <a:off x="2523392" y="5469453"/>
                  <a:ext cx="597877" cy="509660"/>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45" name="Straight Connector 44"/>
                <p:cNvCxnSpPr/>
                <p:nvPr/>
              </p:nvCxnSpPr>
              <p:spPr bwMode="auto">
                <a:xfrm>
                  <a:off x="3077161" y="5381726"/>
                  <a:ext cx="0" cy="685114"/>
                </a:xfrm>
                <a:prstGeom prst="line">
                  <a:avLst/>
                </a:prstGeom>
                <a:solidFill>
                  <a:schemeClr val="accent1"/>
                </a:solidFill>
                <a:ln w="47625" cap="flat" cmpd="sng" algn="ctr">
                  <a:solidFill>
                    <a:schemeClr val="tx1"/>
                  </a:solidFill>
                  <a:prstDash val="solid"/>
                  <a:round/>
                  <a:headEnd type="none" w="med" len="med"/>
                  <a:tailEnd type="none" w="med" len="med"/>
                </a:ln>
                <a:effectLst/>
              </p:spPr>
            </p:cxnSp>
          </p:grpSp>
          <p:cxnSp>
            <p:nvCxnSpPr>
              <p:cNvPr id="22" name="Straight Arrow Connector 21"/>
              <p:cNvCxnSpPr>
                <a:stCxn id="44" idx="0"/>
              </p:cNvCxnSpPr>
              <p:nvPr/>
            </p:nvCxnSpPr>
            <p:spPr bwMode="auto">
              <a:xfrm flipV="1">
                <a:off x="3116048" y="1401857"/>
                <a:ext cx="638115" cy="131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23" name="Isosceles Triangle 22"/>
              <p:cNvSpPr/>
              <p:nvPr/>
            </p:nvSpPr>
            <p:spPr bwMode="auto">
              <a:xfrm rot="5400000">
                <a:off x="4001309" y="1243308"/>
                <a:ext cx="1060704" cy="914400"/>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29" name="Straight Arrow Connector 28"/>
              <p:cNvCxnSpPr/>
              <p:nvPr/>
            </p:nvCxnSpPr>
            <p:spPr bwMode="auto">
              <a:xfrm flipV="1">
                <a:off x="4988372" y="1698613"/>
                <a:ext cx="638115" cy="131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30" name="TextBox 29"/>
              <p:cNvSpPr txBox="1"/>
              <p:nvPr/>
            </p:nvSpPr>
            <p:spPr>
              <a:xfrm>
                <a:off x="4058525" y="1701163"/>
                <a:ext cx="1056700" cy="369332"/>
              </a:xfrm>
              <a:prstGeom prst="rect">
                <a:avLst/>
              </a:prstGeom>
              <a:noFill/>
            </p:spPr>
            <p:txBody>
              <a:bodyPr wrap="none" rtlCol="0">
                <a:spAutoFit/>
              </a:bodyPr>
              <a:lstStyle/>
              <a:p>
                <a:r>
                  <a:rPr lang="en-US" dirty="0" smtClean="0"/>
                  <a:t>amplifier</a:t>
                </a:r>
                <a:endParaRPr lang="en-US" dirty="0"/>
              </a:p>
            </p:txBody>
          </p:sp>
          <p:grpSp>
            <p:nvGrpSpPr>
              <p:cNvPr id="46" name="Group 45"/>
              <p:cNvGrpSpPr/>
              <p:nvPr/>
            </p:nvGrpSpPr>
            <p:grpSpPr>
              <a:xfrm>
                <a:off x="525248" y="867972"/>
                <a:ext cx="787395" cy="369332"/>
                <a:chOff x="1870029" y="2468333"/>
                <a:chExt cx="787395" cy="369332"/>
              </a:xfrm>
            </p:grpSpPr>
            <p:cxnSp>
              <p:nvCxnSpPr>
                <p:cNvPr id="32" name="Straight Arrow Connector 31"/>
                <p:cNvCxnSpPr/>
                <p:nvPr/>
              </p:nvCxnSpPr>
              <p:spPr bwMode="auto">
                <a:xfrm flipV="1">
                  <a:off x="2017794" y="2818868"/>
                  <a:ext cx="516095" cy="17585"/>
                </a:xfrm>
                <a:prstGeom prst="straightConnector1">
                  <a:avLst/>
                </a:prstGeom>
                <a:solidFill>
                  <a:schemeClr val="accent1"/>
                </a:solidFill>
                <a:ln w="22225" cap="flat" cmpd="sng" algn="ctr">
                  <a:solidFill>
                    <a:srgbClr val="C00000"/>
                  </a:solidFill>
                  <a:prstDash val="solid"/>
                  <a:round/>
                  <a:headEnd type="none" w="med" len="med"/>
                  <a:tailEnd type="triangle"/>
                </a:ln>
                <a:effectLst/>
              </p:spPr>
            </p:cxnSp>
            <p:sp>
              <p:nvSpPr>
                <p:cNvPr id="34" name="TextBox 33"/>
                <p:cNvSpPr txBox="1"/>
                <p:nvPr/>
              </p:nvSpPr>
              <p:spPr>
                <a:xfrm>
                  <a:off x="1870029" y="2468333"/>
                  <a:ext cx="787395" cy="369332"/>
                </a:xfrm>
                <a:prstGeom prst="rect">
                  <a:avLst/>
                </a:prstGeom>
                <a:noFill/>
              </p:spPr>
              <p:txBody>
                <a:bodyPr wrap="none" rtlCol="0">
                  <a:spAutoFit/>
                </a:bodyPr>
                <a:lstStyle/>
                <a:p>
                  <a:r>
                    <a:rPr lang="en-US" dirty="0" smtClean="0"/>
                    <a:t>signal</a:t>
                  </a:r>
                  <a:endParaRPr lang="en-US" dirty="0"/>
                </a:p>
              </p:txBody>
            </p:sp>
          </p:grpSp>
          <p:grpSp>
            <p:nvGrpSpPr>
              <p:cNvPr id="47" name="Group 46"/>
              <p:cNvGrpSpPr/>
              <p:nvPr/>
            </p:nvGrpSpPr>
            <p:grpSpPr>
              <a:xfrm>
                <a:off x="535263" y="2233987"/>
                <a:ext cx="708971" cy="477837"/>
                <a:chOff x="1933077" y="3859047"/>
                <a:chExt cx="708971" cy="477837"/>
              </a:xfrm>
            </p:grpSpPr>
            <p:cxnSp>
              <p:nvCxnSpPr>
                <p:cNvPr id="33" name="Straight Arrow Connector 32"/>
                <p:cNvCxnSpPr/>
                <p:nvPr/>
              </p:nvCxnSpPr>
              <p:spPr bwMode="auto">
                <a:xfrm>
                  <a:off x="2000209" y="3859047"/>
                  <a:ext cx="641839" cy="0"/>
                </a:xfrm>
                <a:prstGeom prst="straightConnector1">
                  <a:avLst/>
                </a:prstGeom>
                <a:solidFill>
                  <a:schemeClr val="accent1"/>
                </a:solidFill>
                <a:ln w="66675" cap="flat" cmpd="sng" algn="ctr">
                  <a:solidFill>
                    <a:srgbClr val="002060"/>
                  </a:solidFill>
                  <a:prstDash val="solid"/>
                  <a:round/>
                  <a:headEnd type="none" w="med" len="med"/>
                  <a:tailEnd type="triangle"/>
                </a:ln>
                <a:effectLst/>
              </p:spPr>
            </p:cxnSp>
            <p:sp>
              <p:nvSpPr>
                <p:cNvPr id="35" name="TextBox 34"/>
                <p:cNvSpPr txBox="1"/>
                <p:nvPr/>
              </p:nvSpPr>
              <p:spPr>
                <a:xfrm>
                  <a:off x="1933077" y="3967552"/>
                  <a:ext cx="492443" cy="369332"/>
                </a:xfrm>
                <a:prstGeom prst="rect">
                  <a:avLst/>
                </a:prstGeom>
                <a:noFill/>
              </p:spPr>
              <p:txBody>
                <a:bodyPr wrap="none" rtlCol="0">
                  <a:spAutoFit/>
                </a:bodyPr>
                <a:lstStyle/>
                <a:p>
                  <a:r>
                    <a:rPr lang="en-US" dirty="0" smtClean="0"/>
                    <a:t>LO</a:t>
                  </a:r>
                  <a:endParaRPr lang="en-US" dirty="0"/>
                </a:p>
              </p:txBody>
            </p:sp>
          </p:grpSp>
          <p:grpSp>
            <p:nvGrpSpPr>
              <p:cNvPr id="48" name="Group 47"/>
              <p:cNvGrpSpPr/>
              <p:nvPr/>
            </p:nvGrpSpPr>
            <p:grpSpPr>
              <a:xfrm>
                <a:off x="2698506" y="1777280"/>
                <a:ext cx="390743" cy="598829"/>
                <a:chOff x="2567501" y="5381726"/>
                <a:chExt cx="509660" cy="685114"/>
              </a:xfrm>
            </p:grpSpPr>
            <p:sp>
              <p:nvSpPr>
                <p:cNvPr id="49" name="Isosceles Triangle 48"/>
                <p:cNvSpPr/>
                <p:nvPr/>
              </p:nvSpPr>
              <p:spPr bwMode="auto">
                <a:xfrm rot="5400000">
                  <a:off x="2523392" y="5469453"/>
                  <a:ext cx="597877" cy="509660"/>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50" name="Straight Connector 49"/>
                <p:cNvCxnSpPr/>
                <p:nvPr/>
              </p:nvCxnSpPr>
              <p:spPr bwMode="auto">
                <a:xfrm>
                  <a:off x="3077161" y="5381726"/>
                  <a:ext cx="0" cy="685114"/>
                </a:xfrm>
                <a:prstGeom prst="line">
                  <a:avLst/>
                </a:prstGeom>
                <a:solidFill>
                  <a:schemeClr val="accent1"/>
                </a:solidFill>
                <a:ln w="47625" cap="flat" cmpd="sng" algn="ctr">
                  <a:solidFill>
                    <a:schemeClr val="tx1"/>
                  </a:solidFill>
                  <a:prstDash val="solid"/>
                  <a:round/>
                  <a:headEnd type="none" w="med" len="med"/>
                  <a:tailEnd type="none" w="med" len="med"/>
                </a:ln>
                <a:effectLst/>
              </p:spPr>
            </p:cxnSp>
          </p:grpSp>
          <p:cxnSp>
            <p:nvCxnSpPr>
              <p:cNvPr id="51" name="Straight Arrow Connector 50"/>
              <p:cNvCxnSpPr/>
              <p:nvPr/>
            </p:nvCxnSpPr>
            <p:spPr bwMode="auto">
              <a:xfrm flipV="1">
                <a:off x="3106274" y="2063882"/>
                <a:ext cx="638115" cy="131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grpSp>
            <p:nvGrpSpPr>
              <p:cNvPr id="56" name="Group 55"/>
              <p:cNvGrpSpPr/>
              <p:nvPr/>
            </p:nvGrpSpPr>
            <p:grpSpPr>
              <a:xfrm>
                <a:off x="3754163" y="1401857"/>
                <a:ext cx="351845" cy="272214"/>
                <a:chOff x="3754163" y="1401857"/>
                <a:chExt cx="351845" cy="272214"/>
              </a:xfrm>
            </p:grpSpPr>
            <p:cxnSp>
              <p:nvCxnSpPr>
                <p:cNvPr id="53" name="Straight Arrow Connector 52"/>
                <p:cNvCxnSpPr/>
                <p:nvPr/>
              </p:nvCxnSpPr>
              <p:spPr bwMode="auto">
                <a:xfrm>
                  <a:off x="3754163" y="1401857"/>
                  <a:ext cx="0" cy="272214"/>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cxnSp>
              <p:nvCxnSpPr>
                <p:cNvPr id="55" name="Straight Arrow Connector 54"/>
                <p:cNvCxnSpPr/>
                <p:nvPr/>
              </p:nvCxnSpPr>
              <p:spPr bwMode="auto">
                <a:xfrm>
                  <a:off x="3754163" y="1664456"/>
                  <a:ext cx="351845"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grpSp>
          <p:grpSp>
            <p:nvGrpSpPr>
              <p:cNvPr id="57" name="Group 56"/>
              <p:cNvGrpSpPr/>
              <p:nvPr/>
            </p:nvGrpSpPr>
            <p:grpSpPr>
              <a:xfrm flipV="1">
                <a:off x="3754163" y="1804480"/>
                <a:ext cx="351845" cy="272214"/>
                <a:chOff x="3754163" y="1401857"/>
                <a:chExt cx="351845" cy="272214"/>
              </a:xfrm>
            </p:grpSpPr>
            <p:cxnSp>
              <p:nvCxnSpPr>
                <p:cNvPr id="58" name="Straight Arrow Connector 57"/>
                <p:cNvCxnSpPr/>
                <p:nvPr/>
              </p:nvCxnSpPr>
              <p:spPr bwMode="auto">
                <a:xfrm>
                  <a:off x="3754163" y="1401857"/>
                  <a:ext cx="0" cy="272214"/>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cxnSp>
              <p:nvCxnSpPr>
                <p:cNvPr id="59" name="Straight Arrow Connector 58"/>
                <p:cNvCxnSpPr/>
                <p:nvPr/>
              </p:nvCxnSpPr>
              <p:spPr bwMode="auto">
                <a:xfrm>
                  <a:off x="3754163" y="1664456"/>
                  <a:ext cx="351845"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grpSp>
          <p:sp>
            <p:nvSpPr>
              <p:cNvPr id="60" name="TextBox 59"/>
              <p:cNvSpPr txBox="1"/>
              <p:nvPr/>
            </p:nvSpPr>
            <p:spPr>
              <a:xfrm>
                <a:off x="3786691" y="1353298"/>
                <a:ext cx="319318" cy="369332"/>
              </a:xfrm>
              <a:prstGeom prst="rect">
                <a:avLst/>
              </a:prstGeom>
              <a:noFill/>
            </p:spPr>
            <p:txBody>
              <a:bodyPr wrap="none" rtlCol="0">
                <a:spAutoFit/>
              </a:bodyPr>
              <a:lstStyle/>
              <a:p>
                <a:r>
                  <a:rPr lang="en-US" dirty="0" smtClean="0"/>
                  <a:t>+</a:t>
                </a:r>
                <a:endParaRPr lang="en-US" dirty="0"/>
              </a:p>
            </p:txBody>
          </p:sp>
          <p:sp>
            <p:nvSpPr>
              <p:cNvPr id="61" name="TextBox 60"/>
              <p:cNvSpPr txBox="1"/>
              <p:nvPr/>
            </p:nvSpPr>
            <p:spPr>
              <a:xfrm>
                <a:off x="3803519" y="1734303"/>
                <a:ext cx="261610" cy="369332"/>
              </a:xfrm>
              <a:prstGeom prst="rect">
                <a:avLst/>
              </a:prstGeom>
              <a:noFill/>
            </p:spPr>
            <p:txBody>
              <a:bodyPr wrap="none" rtlCol="0">
                <a:spAutoFit/>
              </a:bodyPr>
              <a:lstStyle/>
              <a:p>
                <a:r>
                  <a:rPr lang="en-US" dirty="0" smtClean="0"/>
                  <a:t>-</a:t>
                </a:r>
                <a:endParaRPr lang="en-US" dirty="0"/>
              </a:p>
            </p:txBody>
          </p:sp>
        </p:grpSp>
        <p:sp>
          <p:nvSpPr>
            <p:cNvPr id="63" name="TextBox 62"/>
            <p:cNvSpPr txBox="1"/>
            <p:nvPr/>
          </p:nvSpPr>
          <p:spPr>
            <a:xfrm>
              <a:off x="2833776" y="890854"/>
              <a:ext cx="312906" cy="369332"/>
            </a:xfrm>
            <a:prstGeom prst="rect">
              <a:avLst/>
            </a:prstGeom>
            <a:noFill/>
          </p:spPr>
          <p:txBody>
            <a:bodyPr wrap="none" rtlCol="0">
              <a:spAutoFit/>
            </a:bodyPr>
            <a:lstStyle/>
            <a:p>
              <a:r>
                <a:rPr lang="en-US" dirty="0"/>
                <a:t>1</a:t>
              </a:r>
            </a:p>
          </p:txBody>
        </p:sp>
        <p:sp>
          <p:nvSpPr>
            <p:cNvPr id="64" name="TextBox 63"/>
            <p:cNvSpPr txBox="1"/>
            <p:nvPr/>
          </p:nvSpPr>
          <p:spPr>
            <a:xfrm>
              <a:off x="2833776" y="2250108"/>
              <a:ext cx="312906" cy="369332"/>
            </a:xfrm>
            <a:prstGeom prst="rect">
              <a:avLst/>
            </a:prstGeom>
            <a:noFill/>
          </p:spPr>
          <p:txBody>
            <a:bodyPr wrap="none" rtlCol="0">
              <a:spAutoFit/>
            </a:bodyPr>
            <a:lstStyle/>
            <a:p>
              <a:r>
                <a:rPr lang="en-US" dirty="0" smtClean="0"/>
                <a:t>2</a:t>
              </a:r>
              <a:endParaRPr lang="en-US" dirty="0"/>
            </a:p>
          </p:txBody>
        </p:sp>
        <p:sp>
          <p:nvSpPr>
            <p:cNvPr id="66" name="TextBox 65"/>
            <p:cNvSpPr txBox="1"/>
            <p:nvPr/>
          </p:nvSpPr>
          <p:spPr>
            <a:xfrm>
              <a:off x="1966192" y="2445620"/>
              <a:ext cx="2108269" cy="369332"/>
            </a:xfrm>
            <a:prstGeom prst="rect">
              <a:avLst/>
            </a:prstGeom>
            <a:noFill/>
          </p:spPr>
          <p:txBody>
            <a:bodyPr wrap="none" rtlCol="0">
              <a:spAutoFit/>
            </a:bodyPr>
            <a:lstStyle/>
            <a:p>
              <a:r>
                <a:rPr lang="en-US" dirty="0" smtClean="0"/>
                <a:t>Balanced detector </a:t>
              </a:r>
              <a:endParaRPr lang="en-US" dirty="0"/>
            </a:p>
          </p:txBody>
        </p:sp>
      </p:grpSp>
      <p:graphicFrame>
        <p:nvGraphicFramePr>
          <p:cNvPr id="67" name="Object 66"/>
          <p:cNvGraphicFramePr>
            <a:graphicFrameLocks noChangeAspect="1"/>
          </p:cNvGraphicFramePr>
          <p:nvPr>
            <p:extLst>
              <p:ext uri="{D42A27DB-BD31-4B8C-83A1-F6EECF244321}">
                <p14:modId xmlns:p14="http://schemas.microsoft.com/office/powerpoint/2010/main" val="1791027257"/>
              </p:ext>
            </p:extLst>
          </p:nvPr>
        </p:nvGraphicFramePr>
        <p:xfrm>
          <a:off x="3354388" y="3579813"/>
          <a:ext cx="5359400" cy="393700"/>
        </p:xfrm>
        <a:graphic>
          <a:graphicData uri="http://schemas.openxmlformats.org/presentationml/2006/ole">
            <mc:AlternateContent xmlns:mc="http://schemas.openxmlformats.org/markup-compatibility/2006">
              <mc:Choice xmlns:v="urn:schemas-microsoft-com:vml" Requires="v">
                <p:oleObj spid="_x0000_s36265" name="Equation" r:id="rId3" imgW="5359320" imgH="393480" progId="Equation.DSMT4">
                  <p:embed/>
                </p:oleObj>
              </mc:Choice>
              <mc:Fallback>
                <p:oleObj name="Equation" r:id="rId3" imgW="5359320" imgH="393480" progId="Equation.DSMT4">
                  <p:embed/>
                  <p:pic>
                    <p:nvPicPr>
                      <p:cNvPr id="0" name=""/>
                      <p:cNvPicPr/>
                      <p:nvPr/>
                    </p:nvPicPr>
                    <p:blipFill>
                      <a:blip r:embed="rId4"/>
                      <a:stretch>
                        <a:fillRect/>
                      </a:stretch>
                    </p:blipFill>
                    <p:spPr>
                      <a:xfrm>
                        <a:off x="3354388" y="3579813"/>
                        <a:ext cx="5359400" cy="393700"/>
                      </a:xfrm>
                      <a:prstGeom prst="rect">
                        <a:avLst/>
                      </a:prstGeom>
                    </p:spPr>
                  </p:pic>
                </p:oleObj>
              </mc:Fallback>
            </mc:AlternateContent>
          </a:graphicData>
        </a:graphic>
      </p:graphicFrame>
      <p:graphicFrame>
        <p:nvGraphicFramePr>
          <p:cNvPr id="68" name="Object 67"/>
          <p:cNvGraphicFramePr>
            <a:graphicFrameLocks noChangeAspect="1"/>
          </p:cNvGraphicFramePr>
          <p:nvPr>
            <p:extLst>
              <p:ext uri="{D42A27DB-BD31-4B8C-83A1-F6EECF244321}">
                <p14:modId xmlns:p14="http://schemas.microsoft.com/office/powerpoint/2010/main" val="2984629841"/>
              </p:ext>
            </p:extLst>
          </p:nvPr>
        </p:nvGraphicFramePr>
        <p:xfrm>
          <a:off x="2794000" y="2825750"/>
          <a:ext cx="2603500" cy="419100"/>
        </p:xfrm>
        <a:graphic>
          <a:graphicData uri="http://schemas.openxmlformats.org/presentationml/2006/ole">
            <mc:AlternateContent xmlns:mc="http://schemas.openxmlformats.org/markup-compatibility/2006">
              <mc:Choice xmlns:v="urn:schemas-microsoft-com:vml" Requires="v">
                <p:oleObj spid="_x0000_s36266" name="Equation" r:id="rId5" imgW="2603160" imgH="419040" progId="Equation.DSMT4">
                  <p:embed/>
                </p:oleObj>
              </mc:Choice>
              <mc:Fallback>
                <p:oleObj name="Equation" r:id="rId5" imgW="2603160" imgH="419040" progId="Equation.DSMT4">
                  <p:embed/>
                  <p:pic>
                    <p:nvPicPr>
                      <p:cNvPr id="0" name=""/>
                      <p:cNvPicPr/>
                      <p:nvPr/>
                    </p:nvPicPr>
                    <p:blipFill>
                      <a:blip r:embed="rId6"/>
                      <a:stretch>
                        <a:fillRect/>
                      </a:stretch>
                    </p:blipFill>
                    <p:spPr>
                      <a:xfrm>
                        <a:off x="2794000" y="2825750"/>
                        <a:ext cx="2603500" cy="419100"/>
                      </a:xfrm>
                      <a:prstGeom prst="rect">
                        <a:avLst/>
                      </a:prstGeom>
                    </p:spPr>
                  </p:pic>
                </p:oleObj>
              </mc:Fallback>
            </mc:AlternateContent>
          </a:graphicData>
        </a:graphic>
      </p:graphicFrame>
      <p:sp>
        <p:nvSpPr>
          <p:cNvPr id="69" name="TextBox 68"/>
          <p:cNvSpPr txBox="1"/>
          <p:nvPr/>
        </p:nvSpPr>
        <p:spPr>
          <a:xfrm>
            <a:off x="319512" y="3635055"/>
            <a:ext cx="2422458" cy="307777"/>
          </a:xfrm>
          <a:prstGeom prst="rect">
            <a:avLst/>
          </a:prstGeom>
          <a:noFill/>
        </p:spPr>
        <p:txBody>
          <a:bodyPr wrap="none" rtlCol="0">
            <a:spAutoFit/>
          </a:bodyPr>
          <a:lstStyle/>
          <a:p>
            <a:r>
              <a:rPr lang="en-US" sz="1400" dirty="0" smtClean="0"/>
              <a:t>Optical power on detector 1 </a:t>
            </a:r>
            <a:endParaRPr lang="en-US" sz="1400" dirty="0"/>
          </a:p>
        </p:txBody>
      </p:sp>
      <p:graphicFrame>
        <p:nvGraphicFramePr>
          <p:cNvPr id="70" name="Object 69"/>
          <p:cNvGraphicFramePr>
            <a:graphicFrameLocks noChangeAspect="1"/>
          </p:cNvGraphicFramePr>
          <p:nvPr>
            <p:extLst>
              <p:ext uri="{D42A27DB-BD31-4B8C-83A1-F6EECF244321}">
                <p14:modId xmlns:p14="http://schemas.microsoft.com/office/powerpoint/2010/main" val="1744895480"/>
              </p:ext>
            </p:extLst>
          </p:nvPr>
        </p:nvGraphicFramePr>
        <p:xfrm>
          <a:off x="2997123" y="3195992"/>
          <a:ext cx="5194300" cy="419100"/>
        </p:xfrm>
        <a:graphic>
          <a:graphicData uri="http://schemas.openxmlformats.org/presentationml/2006/ole">
            <mc:AlternateContent xmlns:mc="http://schemas.openxmlformats.org/markup-compatibility/2006">
              <mc:Choice xmlns:v="urn:schemas-microsoft-com:vml" Requires="v">
                <p:oleObj spid="_x0000_s36267" name="Equation" r:id="rId7" imgW="5194080" imgH="419040" progId="Equation.DSMT4">
                  <p:embed/>
                </p:oleObj>
              </mc:Choice>
              <mc:Fallback>
                <p:oleObj name="Equation" r:id="rId7" imgW="5194080" imgH="419040" progId="Equation.DSMT4">
                  <p:embed/>
                  <p:pic>
                    <p:nvPicPr>
                      <p:cNvPr id="0" name=""/>
                      <p:cNvPicPr/>
                      <p:nvPr/>
                    </p:nvPicPr>
                    <p:blipFill>
                      <a:blip r:embed="rId8"/>
                      <a:stretch>
                        <a:fillRect/>
                      </a:stretch>
                    </p:blipFill>
                    <p:spPr>
                      <a:xfrm>
                        <a:off x="2997123" y="3195992"/>
                        <a:ext cx="5194300" cy="419100"/>
                      </a:xfrm>
                      <a:prstGeom prst="rect">
                        <a:avLst/>
                      </a:prstGeom>
                    </p:spPr>
                  </p:pic>
                </p:oleObj>
              </mc:Fallback>
            </mc:AlternateContent>
          </a:graphicData>
        </a:graphic>
      </p:graphicFrame>
      <p:sp>
        <p:nvSpPr>
          <p:cNvPr id="71" name="TextBox 70"/>
          <p:cNvSpPr txBox="1"/>
          <p:nvPr/>
        </p:nvSpPr>
        <p:spPr>
          <a:xfrm>
            <a:off x="424325" y="3267068"/>
            <a:ext cx="2443298" cy="307777"/>
          </a:xfrm>
          <a:prstGeom prst="rect">
            <a:avLst/>
          </a:prstGeom>
          <a:noFill/>
        </p:spPr>
        <p:txBody>
          <a:bodyPr wrap="none" rtlCol="0">
            <a:spAutoFit/>
          </a:bodyPr>
          <a:lstStyle/>
          <a:p>
            <a:r>
              <a:rPr lang="en-US" sz="1400" dirty="0" smtClean="0"/>
              <a:t>Optical field in the lower arm</a:t>
            </a:r>
            <a:endParaRPr lang="en-US" sz="1400" dirty="0"/>
          </a:p>
        </p:txBody>
      </p:sp>
      <p:graphicFrame>
        <p:nvGraphicFramePr>
          <p:cNvPr id="72" name="Object 71"/>
          <p:cNvGraphicFramePr>
            <a:graphicFrameLocks noChangeAspect="1"/>
          </p:cNvGraphicFramePr>
          <p:nvPr>
            <p:extLst>
              <p:ext uri="{D42A27DB-BD31-4B8C-83A1-F6EECF244321}">
                <p14:modId xmlns:p14="http://schemas.microsoft.com/office/powerpoint/2010/main" val="210001149"/>
              </p:ext>
            </p:extLst>
          </p:nvPr>
        </p:nvGraphicFramePr>
        <p:xfrm>
          <a:off x="3348038" y="4057650"/>
          <a:ext cx="5372100" cy="393700"/>
        </p:xfrm>
        <a:graphic>
          <a:graphicData uri="http://schemas.openxmlformats.org/presentationml/2006/ole">
            <mc:AlternateContent xmlns:mc="http://schemas.openxmlformats.org/markup-compatibility/2006">
              <mc:Choice xmlns:v="urn:schemas-microsoft-com:vml" Requires="v">
                <p:oleObj spid="_x0000_s36268" name="Equation" r:id="rId9" imgW="5371920" imgH="393480" progId="Equation.DSMT4">
                  <p:embed/>
                </p:oleObj>
              </mc:Choice>
              <mc:Fallback>
                <p:oleObj name="Equation" r:id="rId9" imgW="5371920" imgH="393480" progId="Equation.DSMT4">
                  <p:embed/>
                  <p:pic>
                    <p:nvPicPr>
                      <p:cNvPr id="67" name="Object 66"/>
                      <p:cNvPicPr/>
                      <p:nvPr/>
                    </p:nvPicPr>
                    <p:blipFill>
                      <a:blip r:embed="rId10"/>
                      <a:stretch>
                        <a:fillRect/>
                      </a:stretch>
                    </p:blipFill>
                    <p:spPr>
                      <a:xfrm>
                        <a:off x="3348038" y="4057650"/>
                        <a:ext cx="5372100" cy="393700"/>
                      </a:xfrm>
                      <a:prstGeom prst="rect">
                        <a:avLst/>
                      </a:prstGeom>
                    </p:spPr>
                  </p:pic>
                </p:oleObj>
              </mc:Fallback>
            </mc:AlternateContent>
          </a:graphicData>
        </a:graphic>
      </p:graphicFrame>
      <p:sp>
        <p:nvSpPr>
          <p:cNvPr id="73" name="TextBox 72"/>
          <p:cNvSpPr txBox="1"/>
          <p:nvPr/>
        </p:nvSpPr>
        <p:spPr>
          <a:xfrm>
            <a:off x="319512" y="4112460"/>
            <a:ext cx="2422458" cy="307777"/>
          </a:xfrm>
          <a:prstGeom prst="rect">
            <a:avLst/>
          </a:prstGeom>
          <a:noFill/>
        </p:spPr>
        <p:txBody>
          <a:bodyPr wrap="none" rtlCol="0">
            <a:spAutoFit/>
          </a:bodyPr>
          <a:lstStyle/>
          <a:p>
            <a:r>
              <a:rPr lang="en-US" sz="1400" dirty="0" smtClean="0"/>
              <a:t>Optical power on detector 2 </a:t>
            </a:r>
            <a:endParaRPr lang="en-US" sz="1400" dirty="0"/>
          </a:p>
        </p:txBody>
      </p:sp>
      <p:grpSp>
        <p:nvGrpSpPr>
          <p:cNvPr id="3" name="Group 2"/>
          <p:cNvGrpSpPr/>
          <p:nvPr/>
        </p:nvGrpSpPr>
        <p:grpSpPr>
          <a:xfrm>
            <a:off x="607261" y="4710867"/>
            <a:ext cx="8618752" cy="590089"/>
            <a:chOff x="525249" y="4774223"/>
            <a:chExt cx="8618752" cy="590089"/>
          </a:xfrm>
        </p:grpSpPr>
        <p:sp>
          <p:nvSpPr>
            <p:cNvPr id="74" name="TextBox 73"/>
            <p:cNvSpPr txBox="1"/>
            <p:nvPr/>
          </p:nvSpPr>
          <p:spPr>
            <a:xfrm>
              <a:off x="525249" y="4774223"/>
              <a:ext cx="8618752" cy="584775"/>
            </a:xfrm>
            <a:prstGeom prst="rect">
              <a:avLst/>
            </a:prstGeom>
            <a:noFill/>
          </p:spPr>
          <p:txBody>
            <a:bodyPr wrap="square" rtlCol="0">
              <a:spAutoFit/>
            </a:bodyPr>
            <a:lstStyle/>
            <a:p>
              <a:r>
                <a:rPr lang="en-US" sz="1600" dirty="0" smtClean="0"/>
                <a:t>If the detectors have identical responsivities (balanced detector) subtracting the two currents cancels all currents except the signal current                               All the RIN gets cancelled.  </a:t>
              </a:r>
              <a:endParaRPr lang="en-US" sz="1600" dirty="0"/>
            </a:p>
          </p:txBody>
        </p:sp>
        <p:graphicFrame>
          <p:nvGraphicFramePr>
            <p:cNvPr id="75" name="Object 74"/>
            <p:cNvGraphicFramePr>
              <a:graphicFrameLocks noChangeAspect="1"/>
            </p:cNvGraphicFramePr>
            <p:nvPr>
              <p:extLst>
                <p:ext uri="{D42A27DB-BD31-4B8C-83A1-F6EECF244321}">
                  <p14:modId xmlns:p14="http://schemas.microsoft.com/office/powerpoint/2010/main" val="2568063669"/>
                </p:ext>
              </p:extLst>
            </p:nvPr>
          </p:nvGraphicFramePr>
          <p:xfrm>
            <a:off x="4718588" y="5097612"/>
            <a:ext cx="1422400" cy="266700"/>
          </p:xfrm>
          <a:graphic>
            <a:graphicData uri="http://schemas.openxmlformats.org/presentationml/2006/ole">
              <mc:AlternateContent xmlns:mc="http://schemas.openxmlformats.org/markup-compatibility/2006">
                <mc:Choice xmlns:v="urn:schemas-microsoft-com:vml" Requires="v">
                  <p:oleObj spid="_x0000_s36269" name="Equation" r:id="rId11" imgW="1422360" imgH="266400" progId="Equation.DSMT4">
                    <p:embed/>
                  </p:oleObj>
                </mc:Choice>
                <mc:Fallback>
                  <p:oleObj name="Equation" r:id="rId11" imgW="1422360" imgH="266400" progId="Equation.DSMT4">
                    <p:embed/>
                    <p:pic>
                      <p:nvPicPr>
                        <p:cNvPr id="0" name=""/>
                        <p:cNvPicPr/>
                        <p:nvPr/>
                      </p:nvPicPr>
                      <p:blipFill>
                        <a:blip r:embed="rId12"/>
                        <a:stretch>
                          <a:fillRect/>
                        </a:stretch>
                      </p:blipFill>
                      <p:spPr>
                        <a:xfrm>
                          <a:off x="4718588" y="5097612"/>
                          <a:ext cx="1422400" cy="266700"/>
                        </a:xfrm>
                        <a:prstGeom prst="rect">
                          <a:avLst/>
                        </a:prstGeom>
                      </p:spPr>
                    </p:pic>
                  </p:oleObj>
                </mc:Fallback>
              </mc:AlternateContent>
            </a:graphicData>
          </a:graphic>
        </p:graphicFrame>
      </p:grpSp>
      <p:graphicFrame>
        <p:nvGraphicFramePr>
          <p:cNvPr id="76" name="Object 75"/>
          <p:cNvGraphicFramePr>
            <a:graphicFrameLocks noChangeAspect="1"/>
          </p:cNvGraphicFramePr>
          <p:nvPr>
            <p:extLst>
              <p:ext uri="{D42A27DB-BD31-4B8C-83A1-F6EECF244321}">
                <p14:modId xmlns:p14="http://schemas.microsoft.com/office/powerpoint/2010/main" val="259543575"/>
              </p:ext>
            </p:extLst>
          </p:nvPr>
        </p:nvGraphicFramePr>
        <p:xfrm>
          <a:off x="5057775" y="1360488"/>
          <a:ext cx="1422400" cy="266700"/>
        </p:xfrm>
        <a:graphic>
          <a:graphicData uri="http://schemas.openxmlformats.org/presentationml/2006/ole">
            <mc:AlternateContent xmlns:mc="http://schemas.openxmlformats.org/markup-compatibility/2006">
              <mc:Choice xmlns:v="urn:schemas-microsoft-com:vml" Requires="v">
                <p:oleObj spid="_x0000_s36270" name="Equation" r:id="rId13" imgW="1422360" imgH="266400" progId="Equation.DSMT4">
                  <p:embed/>
                </p:oleObj>
              </mc:Choice>
              <mc:Fallback>
                <p:oleObj name="Equation" r:id="rId13" imgW="1422360" imgH="266400" progId="Equation.DSMT4">
                  <p:embed/>
                  <p:pic>
                    <p:nvPicPr>
                      <p:cNvPr id="0" name=""/>
                      <p:cNvPicPr/>
                      <p:nvPr/>
                    </p:nvPicPr>
                    <p:blipFill>
                      <a:blip r:embed="rId14"/>
                      <a:stretch>
                        <a:fillRect/>
                      </a:stretch>
                    </p:blipFill>
                    <p:spPr>
                      <a:xfrm>
                        <a:off x="5057775" y="1360488"/>
                        <a:ext cx="1422400" cy="266700"/>
                      </a:xfrm>
                      <a:prstGeom prst="rect">
                        <a:avLst/>
                      </a:prstGeom>
                    </p:spPr>
                  </p:pic>
                </p:oleObj>
              </mc:Fallback>
            </mc:AlternateContent>
          </a:graphicData>
        </a:graphic>
      </p:graphicFrame>
    </p:spTree>
    <p:extLst>
      <p:ext uri="{BB962C8B-B14F-4D97-AF65-F5344CB8AC3E}">
        <p14:creationId xmlns:p14="http://schemas.microsoft.com/office/powerpoint/2010/main" val="344112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9" grpId="0"/>
      <p:bldP spid="71" grpId="0"/>
      <p:bldP spid="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926"/>
            <a:ext cx="8229600" cy="1143000"/>
          </a:xfrm>
        </p:spPr>
        <p:txBody>
          <a:bodyPr/>
          <a:lstStyle/>
          <a:p>
            <a:r>
              <a:rPr lang="en-US" sz="3200" dirty="0" smtClean="0"/>
              <a:t>Mach Zehnder Interferometer</a:t>
            </a:r>
            <a:endParaRPr lang="en-US" sz="3200" dirty="0"/>
          </a:p>
        </p:txBody>
      </p:sp>
      <p:sp>
        <p:nvSpPr>
          <p:cNvPr id="4" name="Slide Number Placeholder 3"/>
          <p:cNvSpPr>
            <a:spLocks noGrp="1"/>
          </p:cNvSpPr>
          <p:nvPr>
            <p:ph type="sldNum" sz="quarter" idx="12"/>
          </p:nvPr>
        </p:nvSpPr>
        <p:spPr/>
        <p:txBody>
          <a:bodyPr/>
          <a:lstStyle/>
          <a:p>
            <a:pPr>
              <a:defRPr/>
            </a:pPr>
            <a:fld id="{7C1A4677-A278-47C8-9278-C375BD43ED18}" type="slidenum">
              <a:rPr lang="en-US" smtClean="0"/>
              <a:pPr>
                <a:defRPr/>
              </a:pPr>
              <a:t>9</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500840097"/>
              </p:ext>
            </p:extLst>
          </p:nvPr>
        </p:nvGraphicFramePr>
        <p:xfrm>
          <a:off x="112713" y="1512102"/>
          <a:ext cx="9031287" cy="888323"/>
        </p:xfrm>
        <a:graphic>
          <a:graphicData uri="http://schemas.openxmlformats.org/presentationml/2006/ole">
            <mc:AlternateContent xmlns:mc="http://schemas.openxmlformats.org/markup-compatibility/2006">
              <mc:Choice xmlns:v="urn:schemas-microsoft-com:vml" Requires="v">
                <p:oleObj spid="_x0000_s41184" name="Equation" r:id="rId3" imgW="9296280" imgH="914400" progId="Equation.DSMT4">
                  <p:embed/>
                </p:oleObj>
              </mc:Choice>
              <mc:Fallback>
                <p:oleObj name="Equation" r:id="rId3" imgW="9296280" imgH="914400" progId="Equation.DSMT4">
                  <p:embed/>
                  <p:pic>
                    <p:nvPicPr>
                      <p:cNvPr id="0" name=""/>
                      <p:cNvPicPr/>
                      <p:nvPr/>
                    </p:nvPicPr>
                    <p:blipFill>
                      <a:blip r:embed="rId4"/>
                      <a:stretch>
                        <a:fillRect/>
                      </a:stretch>
                    </p:blipFill>
                    <p:spPr>
                      <a:xfrm>
                        <a:off x="112713" y="1512102"/>
                        <a:ext cx="9031287" cy="888323"/>
                      </a:xfrm>
                      <a:prstGeom prst="rect">
                        <a:avLst/>
                      </a:prstGeom>
                    </p:spPr>
                  </p:pic>
                </p:oleObj>
              </mc:Fallback>
            </mc:AlternateContent>
          </a:graphicData>
        </a:graphic>
      </p:graphicFrame>
      <p:sp>
        <p:nvSpPr>
          <p:cNvPr id="37" name="TextBox 36"/>
          <p:cNvSpPr txBox="1"/>
          <p:nvPr/>
        </p:nvSpPr>
        <p:spPr>
          <a:xfrm>
            <a:off x="361704" y="2735678"/>
            <a:ext cx="248786" cy="369332"/>
          </a:xfrm>
          <a:prstGeom prst="rect">
            <a:avLst/>
          </a:prstGeom>
          <a:noFill/>
        </p:spPr>
        <p:txBody>
          <a:bodyPr wrap="none" rtlCol="0">
            <a:spAutoFit/>
          </a:bodyPr>
          <a:lstStyle/>
          <a:p>
            <a:r>
              <a:rPr lang="en-US" dirty="0" smtClean="0"/>
              <a:t> </a:t>
            </a:r>
            <a:endParaRPr lang="en-US" dirty="0"/>
          </a:p>
        </p:txBody>
      </p:sp>
      <p:sp>
        <p:nvSpPr>
          <p:cNvPr id="38" name="Rectangle 13"/>
          <p:cNvSpPr>
            <a:spLocks noChangeArrowheads="1"/>
          </p:cNvSpPr>
          <p:nvPr/>
        </p:nvSpPr>
        <p:spPr bwMode="auto">
          <a:xfrm>
            <a:off x="361704" y="2550356"/>
            <a:ext cx="3525344" cy="338554"/>
          </a:xfrm>
          <a:prstGeom prst="rect">
            <a:avLst/>
          </a:prstGeom>
          <a:noFill/>
          <a:ln w="9525">
            <a:noFill/>
            <a:miter lim="800000"/>
            <a:headEnd/>
            <a:tailEnd/>
          </a:ln>
          <a:effectLst/>
        </p:spPr>
        <p:txBody>
          <a:bodyPr wrap="square" anchor="ctr">
            <a:spAutoFit/>
          </a:bodyPr>
          <a:lstStyle/>
          <a:p>
            <a:r>
              <a:rPr lang="en-US" sz="1600" dirty="0"/>
              <a:t>Assume </a:t>
            </a:r>
            <a:r>
              <a:rPr lang="en-US" sz="1600" i="1" dirty="0" smtClean="0">
                <a:latin typeface="Times New Roman" panose="02020603050405020304" pitchFamily="18" charset="0"/>
                <a:cs typeface="Times New Roman" panose="02020603050405020304" pitchFamily="18" charset="0"/>
              </a:rPr>
              <a:t>A</a:t>
            </a:r>
            <a:r>
              <a:rPr lang="en-US" sz="1600" i="1" baseline="-25000" dirty="0" smtClean="0">
                <a:latin typeface="Times New Roman" panose="02020603050405020304" pitchFamily="18" charset="0"/>
                <a:cs typeface="Times New Roman" panose="02020603050405020304" pitchFamily="18" charset="0"/>
              </a:rPr>
              <a:t>1,in</a:t>
            </a:r>
            <a:r>
              <a:rPr lang="en-US" sz="1600" i="1" dirty="0" smtClean="0">
                <a:latin typeface="Times New Roman" panose="02020603050405020304" pitchFamily="18" charset="0"/>
                <a:cs typeface="Times New Roman" panose="02020603050405020304" pitchFamily="18" charset="0"/>
              </a:rPr>
              <a:t>=A</a:t>
            </a:r>
            <a:r>
              <a:rPr lang="en-US" sz="1600" i="1" baseline="-25000" dirty="0" smtClean="0">
                <a:latin typeface="Times New Roman" panose="02020603050405020304" pitchFamily="18" charset="0"/>
                <a:cs typeface="Times New Roman" panose="02020603050405020304" pitchFamily="18" charset="0"/>
              </a:rPr>
              <a:t>0</a:t>
            </a:r>
            <a:r>
              <a:rPr lang="en-US" sz="1600" i="1" dirty="0" smtClean="0">
                <a:latin typeface="Times New Roman" panose="02020603050405020304" pitchFamily="18" charset="0"/>
                <a:cs typeface="Times New Roman" panose="02020603050405020304" pitchFamily="18" charset="0"/>
              </a:rPr>
              <a:t> </a:t>
            </a:r>
            <a:r>
              <a:rPr lang="en-US" sz="1600" dirty="0">
                <a:latin typeface="+mn-lt"/>
                <a:cs typeface="Times New Roman" panose="02020603050405020304" pitchFamily="18" charset="0"/>
              </a:rPr>
              <a:t>and</a:t>
            </a:r>
            <a:r>
              <a:rPr lang="en-US" sz="1600" i="1" dirty="0">
                <a:latin typeface="Times New Roman" panose="02020603050405020304" pitchFamily="18" charset="0"/>
                <a:cs typeface="Times New Roman" panose="02020603050405020304" pitchFamily="18" charset="0"/>
              </a:rPr>
              <a:t> A</a:t>
            </a:r>
            <a:r>
              <a:rPr lang="en-US" sz="1600" i="1" baseline="-25000" dirty="0">
                <a:latin typeface="Times New Roman" panose="02020603050405020304" pitchFamily="18" charset="0"/>
                <a:cs typeface="Times New Roman" panose="02020603050405020304" pitchFamily="18" charset="0"/>
              </a:rPr>
              <a:t>2,in</a:t>
            </a:r>
            <a:r>
              <a:rPr lang="en-US" sz="1600" i="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p>
        </p:txBody>
      </p:sp>
      <p:graphicFrame>
        <p:nvGraphicFramePr>
          <p:cNvPr id="39" name="Object 38"/>
          <p:cNvGraphicFramePr>
            <a:graphicFrameLocks noChangeAspect="1"/>
          </p:cNvGraphicFramePr>
          <p:nvPr>
            <p:extLst>
              <p:ext uri="{D42A27DB-BD31-4B8C-83A1-F6EECF244321}">
                <p14:modId xmlns:p14="http://schemas.microsoft.com/office/powerpoint/2010/main" val="2079237315"/>
              </p:ext>
            </p:extLst>
          </p:nvPr>
        </p:nvGraphicFramePr>
        <p:xfrm>
          <a:off x="361704" y="2968777"/>
          <a:ext cx="5095875" cy="666750"/>
        </p:xfrm>
        <a:graphic>
          <a:graphicData uri="http://schemas.openxmlformats.org/presentationml/2006/ole">
            <mc:AlternateContent xmlns:mc="http://schemas.openxmlformats.org/markup-compatibility/2006">
              <mc:Choice xmlns:v="urn:schemas-microsoft-com:vml" Requires="v">
                <p:oleObj spid="_x0000_s41185" name="Equation" r:id="rId5" imgW="5095869" imgH="666818" progId="Equation.DSMT4">
                  <p:embed/>
                </p:oleObj>
              </mc:Choice>
              <mc:Fallback>
                <p:oleObj name="Equation" r:id="rId5" imgW="5095869" imgH="666818" progId="Equation.DSMT4">
                  <p:embed/>
                  <p:pic>
                    <p:nvPicPr>
                      <p:cNvPr id="0" name=""/>
                      <p:cNvPicPr/>
                      <p:nvPr/>
                    </p:nvPicPr>
                    <p:blipFill>
                      <a:blip r:embed="rId6"/>
                      <a:stretch>
                        <a:fillRect/>
                      </a:stretch>
                    </p:blipFill>
                    <p:spPr>
                      <a:xfrm>
                        <a:off x="361704" y="2968777"/>
                        <a:ext cx="5095875" cy="666750"/>
                      </a:xfrm>
                      <a:prstGeom prst="rect">
                        <a:avLst/>
                      </a:prstGeom>
                    </p:spPr>
                  </p:pic>
                </p:oleObj>
              </mc:Fallback>
            </mc:AlternateContent>
          </a:graphicData>
        </a:graphic>
      </p:graphicFrame>
      <p:grpSp>
        <p:nvGrpSpPr>
          <p:cNvPr id="48" name="Group 47"/>
          <p:cNvGrpSpPr/>
          <p:nvPr/>
        </p:nvGrpSpPr>
        <p:grpSpPr>
          <a:xfrm>
            <a:off x="5879890" y="2814888"/>
            <a:ext cx="1765227" cy="723114"/>
            <a:chOff x="5879890" y="2814888"/>
            <a:chExt cx="1765227" cy="723114"/>
          </a:xfrm>
        </p:grpSpPr>
        <p:sp>
          <p:nvSpPr>
            <p:cNvPr id="40" name="TextBox 39"/>
            <p:cNvSpPr txBox="1"/>
            <p:nvPr/>
          </p:nvSpPr>
          <p:spPr>
            <a:xfrm>
              <a:off x="5879890" y="2814888"/>
              <a:ext cx="1765227" cy="307777"/>
            </a:xfrm>
            <a:prstGeom prst="rect">
              <a:avLst/>
            </a:prstGeom>
            <a:noFill/>
          </p:spPr>
          <p:txBody>
            <a:bodyPr wrap="none" rtlCol="0">
              <a:spAutoFit/>
            </a:bodyPr>
            <a:lstStyle/>
            <a:p>
              <a:r>
                <a:rPr lang="en-US" sz="1400" dirty="0" smtClean="0"/>
                <a:t>Free Spectral range</a:t>
              </a:r>
              <a:endParaRPr lang="en-US" sz="1400" dirty="0"/>
            </a:p>
          </p:txBody>
        </p:sp>
        <p:graphicFrame>
          <p:nvGraphicFramePr>
            <p:cNvPr id="41" name="Object 40"/>
            <p:cNvGraphicFramePr>
              <a:graphicFrameLocks noChangeAspect="1"/>
            </p:cNvGraphicFramePr>
            <p:nvPr>
              <p:extLst>
                <p:ext uri="{D42A27DB-BD31-4B8C-83A1-F6EECF244321}">
                  <p14:modId xmlns:p14="http://schemas.microsoft.com/office/powerpoint/2010/main" val="260889693"/>
                </p:ext>
              </p:extLst>
            </p:nvPr>
          </p:nvGraphicFramePr>
          <p:xfrm>
            <a:off x="6048129" y="3230905"/>
            <a:ext cx="1277246" cy="307097"/>
          </p:xfrm>
          <a:graphic>
            <a:graphicData uri="http://schemas.openxmlformats.org/presentationml/2006/ole">
              <mc:AlternateContent xmlns:mc="http://schemas.openxmlformats.org/markup-compatibility/2006">
                <mc:Choice xmlns:v="urn:schemas-microsoft-com:vml" Requires="v">
                  <p:oleObj spid="_x0000_s41186" name="Equation" r:id="rId7" imgW="1743171" imgH="419134" progId="Equation.DSMT4">
                    <p:embed/>
                  </p:oleObj>
                </mc:Choice>
                <mc:Fallback>
                  <p:oleObj name="Equation" r:id="rId7" imgW="1743171" imgH="419134" progId="Equation.DSMT4">
                    <p:embed/>
                    <p:pic>
                      <p:nvPicPr>
                        <p:cNvPr id="0" name=""/>
                        <p:cNvPicPr/>
                        <p:nvPr/>
                      </p:nvPicPr>
                      <p:blipFill>
                        <a:blip r:embed="rId8"/>
                        <a:stretch>
                          <a:fillRect/>
                        </a:stretch>
                      </p:blipFill>
                      <p:spPr>
                        <a:xfrm>
                          <a:off x="6048129" y="3230905"/>
                          <a:ext cx="1277246" cy="307097"/>
                        </a:xfrm>
                        <a:prstGeom prst="rect">
                          <a:avLst/>
                        </a:prstGeom>
                      </p:spPr>
                    </p:pic>
                  </p:oleObj>
                </mc:Fallback>
              </mc:AlternateContent>
            </a:graphicData>
          </a:graphic>
        </p:graphicFrame>
      </p:grpSp>
      <p:grpSp>
        <p:nvGrpSpPr>
          <p:cNvPr id="42" name="Group 58"/>
          <p:cNvGrpSpPr>
            <a:grpSpLocks/>
          </p:cNvGrpSpPr>
          <p:nvPr/>
        </p:nvGrpSpPr>
        <p:grpSpPr bwMode="auto">
          <a:xfrm>
            <a:off x="361704" y="3715394"/>
            <a:ext cx="2917825" cy="1993566"/>
            <a:chOff x="384" y="2736"/>
            <a:chExt cx="2259" cy="1660"/>
          </a:xfrm>
        </p:grpSpPr>
        <p:pic>
          <p:nvPicPr>
            <p:cNvPr id="43" name="Picture 54"/>
            <p:cNvPicPr>
              <a:picLocks noChangeAspect="1" noChangeArrowheads="1"/>
            </p:cNvPicPr>
            <p:nvPr/>
          </p:nvPicPr>
          <p:blipFill>
            <a:blip r:embed="rId9" cstate="print"/>
            <a:srcRect/>
            <a:stretch>
              <a:fillRect/>
            </a:stretch>
          </p:blipFill>
          <p:spPr bwMode="auto">
            <a:xfrm>
              <a:off x="384" y="2784"/>
              <a:ext cx="1862" cy="1382"/>
            </a:xfrm>
            <a:prstGeom prst="rect">
              <a:avLst/>
            </a:prstGeom>
            <a:noFill/>
            <a:ln w="9525">
              <a:noFill/>
              <a:miter lim="800000"/>
              <a:headEnd/>
              <a:tailEnd/>
            </a:ln>
            <a:effectLst/>
          </p:spPr>
        </p:pic>
        <p:sp>
          <p:nvSpPr>
            <p:cNvPr id="44" name="Text Box 55"/>
            <p:cNvSpPr txBox="1">
              <a:spLocks noChangeArrowheads="1"/>
            </p:cNvSpPr>
            <p:nvPr/>
          </p:nvSpPr>
          <p:spPr bwMode="auto">
            <a:xfrm>
              <a:off x="2112" y="3696"/>
              <a:ext cx="483" cy="288"/>
            </a:xfrm>
            <a:prstGeom prst="rect">
              <a:avLst/>
            </a:prstGeom>
            <a:noFill/>
            <a:ln w="9525">
              <a:noFill/>
              <a:miter lim="800000"/>
              <a:headEnd/>
              <a:tailEnd/>
            </a:ln>
            <a:effectLst/>
          </p:spPr>
          <p:txBody>
            <a:bodyPr wrap="none">
              <a:spAutoFit/>
            </a:bodyPr>
            <a:lstStyle/>
            <a:p>
              <a:r>
                <a:rPr lang="en-US"/>
                <a:t>P</a:t>
              </a:r>
              <a:r>
                <a:rPr lang="en-US" baseline="-25000"/>
                <a:t>1,out</a:t>
              </a:r>
              <a:endParaRPr lang="en-US"/>
            </a:p>
          </p:txBody>
        </p:sp>
        <p:sp>
          <p:nvSpPr>
            <p:cNvPr id="45" name="Text Box 56"/>
            <p:cNvSpPr txBox="1">
              <a:spLocks noChangeArrowheads="1"/>
            </p:cNvSpPr>
            <p:nvPr/>
          </p:nvSpPr>
          <p:spPr bwMode="auto">
            <a:xfrm>
              <a:off x="2160" y="2736"/>
              <a:ext cx="483" cy="288"/>
            </a:xfrm>
            <a:prstGeom prst="rect">
              <a:avLst/>
            </a:prstGeom>
            <a:noFill/>
            <a:ln w="9525">
              <a:noFill/>
              <a:miter lim="800000"/>
              <a:headEnd/>
              <a:tailEnd/>
            </a:ln>
            <a:effectLst/>
          </p:spPr>
          <p:txBody>
            <a:bodyPr wrap="none">
              <a:spAutoFit/>
            </a:bodyPr>
            <a:lstStyle/>
            <a:p>
              <a:r>
                <a:rPr lang="en-US"/>
                <a:t>P</a:t>
              </a:r>
              <a:r>
                <a:rPr lang="en-US" baseline="-25000"/>
                <a:t>2,out</a:t>
              </a:r>
              <a:endParaRPr lang="en-US"/>
            </a:p>
          </p:txBody>
        </p:sp>
        <p:sp>
          <p:nvSpPr>
            <p:cNvPr id="46" name="Text Box 57"/>
            <p:cNvSpPr txBox="1">
              <a:spLocks noChangeArrowheads="1"/>
            </p:cNvSpPr>
            <p:nvPr/>
          </p:nvSpPr>
          <p:spPr bwMode="auto">
            <a:xfrm>
              <a:off x="1104" y="4063"/>
              <a:ext cx="662" cy="333"/>
            </a:xfrm>
            <a:prstGeom prst="rect">
              <a:avLst/>
            </a:prstGeom>
            <a:noFill/>
            <a:ln w="9525">
              <a:noFill/>
              <a:miter lim="800000"/>
              <a:headEnd/>
              <a:tailEnd/>
            </a:ln>
            <a:effectLst/>
          </p:spPr>
          <p:txBody>
            <a:bodyPr wrap="none">
              <a:spAutoFit/>
            </a:bodyPr>
            <a:lstStyle/>
            <a:p>
              <a:r>
                <a:rPr lang="en-US" sz="2000" dirty="0"/>
                <a:t>f/FSR</a:t>
              </a:r>
            </a:p>
          </p:txBody>
        </p:sp>
      </p:grpSp>
      <p:sp>
        <p:nvSpPr>
          <p:cNvPr id="47" name="TextBox 46"/>
          <p:cNvSpPr txBox="1"/>
          <p:nvPr/>
        </p:nvSpPr>
        <p:spPr>
          <a:xfrm>
            <a:off x="4218717" y="3625549"/>
            <a:ext cx="4572000" cy="307777"/>
          </a:xfrm>
          <a:prstGeom prst="rect">
            <a:avLst/>
          </a:prstGeom>
          <a:noFill/>
        </p:spPr>
        <p:txBody>
          <a:bodyPr wrap="square" rtlCol="0">
            <a:spAutoFit/>
          </a:bodyPr>
          <a:lstStyle/>
          <a:p>
            <a:r>
              <a:rPr lang="en-US" sz="1400" dirty="0" smtClean="0"/>
              <a:t>Can be used as a sensor, or a frequency discriminator</a:t>
            </a:r>
            <a:endParaRPr lang="en-US" sz="1400" dirty="0"/>
          </a:p>
        </p:txBody>
      </p:sp>
      <p:grpSp>
        <p:nvGrpSpPr>
          <p:cNvPr id="50" name="Group 49"/>
          <p:cNvGrpSpPr/>
          <p:nvPr/>
        </p:nvGrpSpPr>
        <p:grpSpPr>
          <a:xfrm>
            <a:off x="4058016" y="5671349"/>
            <a:ext cx="1199374" cy="1086129"/>
            <a:chOff x="1371600" y="4008120"/>
            <a:chExt cx="1199374" cy="1583033"/>
          </a:xfrm>
        </p:grpSpPr>
        <p:cxnSp>
          <p:nvCxnSpPr>
            <p:cNvPr id="51" name="Straight Arrow Connector 50"/>
            <p:cNvCxnSpPr/>
            <p:nvPr/>
          </p:nvCxnSpPr>
          <p:spPr bwMode="auto">
            <a:xfrm flipH="1">
              <a:off x="1524000" y="4008120"/>
              <a:ext cx="10160" cy="155448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2" name="Straight Arrow Connector 51"/>
            <p:cNvCxnSpPr/>
            <p:nvPr/>
          </p:nvCxnSpPr>
          <p:spPr bwMode="auto">
            <a:xfrm>
              <a:off x="1534160" y="4008120"/>
              <a:ext cx="747349"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53" name="Rectangle 52"/>
            <p:cNvSpPr/>
            <p:nvPr/>
          </p:nvSpPr>
          <p:spPr>
            <a:xfrm>
              <a:off x="2040059" y="4021370"/>
              <a:ext cx="530915" cy="369332"/>
            </a:xfrm>
            <a:prstGeom prst="rect">
              <a:avLst/>
            </a:prstGeom>
          </p:spPr>
          <p:txBody>
            <a:bodyPr wrap="none">
              <a:spAutoFit/>
            </a:bodyPr>
            <a:lstStyle/>
            <a:p>
              <a:r>
                <a:rPr lang="en-US" dirty="0"/>
                <a:t>f</a:t>
              </a:r>
              <a:r>
                <a:rPr lang="en-US" dirty="0" smtClean="0"/>
                <a:t>(t) </a:t>
              </a:r>
              <a:endParaRPr lang="en-US" dirty="0"/>
            </a:p>
          </p:txBody>
        </p:sp>
        <p:sp>
          <p:nvSpPr>
            <p:cNvPr id="54" name="TextBox 53"/>
            <p:cNvSpPr txBox="1"/>
            <p:nvPr/>
          </p:nvSpPr>
          <p:spPr>
            <a:xfrm>
              <a:off x="1567570" y="5221821"/>
              <a:ext cx="248786" cy="369332"/>
            </a:xfrm>
            <a:prstGeom prst="rect">
              <a:avLst/>
            </a:prstGeom>
            <a:noFill/>
          </p:spPr>
          <p:txBody>
            <a:bodyPr wrap="none" rtlCol="0">
              <a:spAutoFit/>
            </a:bodyPr>
            <a:lstStyle/>
            <a:p>
              <a:r>
                <a:rPr lang="en-US" dirty="0" smtClean="0"/>
                <a:t>t</a:t>
              </a:r>
              <a:endParaRPr lang="en-US" dirty="0"/>
            </a:p>
          </p:txBody>
        </p:sp>
        <p:grpSp>
          <p:nvGrpSpPr>
            <p:cNvPr id="55" name="Group 54"/>
            <p:cNvGrpSpPr/>
            <p:nvPr/>
          </p:nvGrpSpPr>
          <p:grpSpPr>
            <a:xfrm rot="16200000" flipV="1">
              <a:off x="933450" y="4476750"/>
              <a:ext cx="1219200" cy="342900"/>
              <a:chOff x="1437042" y="3051175"/>
              <a:chExt cx="5529432" cy="3121025"/>
            </a:xfrm>
          </p:grpSpPr>
          <p:grpSp>
            <p:nvGrpSpPr>
              <p:cNvPr id="56" name="Group 166"/>
              <p:cNvGrpSpPr/>
              <p:nvPr/>
            </p:nvGrpSpPr>
            <p:grpSpPr>
              <a:xfrm>
                <a:off x="2823741" y="3051175"/>
                <a:ext cx="1378017" cy="3121025"/>
                <a:chOff x="2673351" y="1803400"/>
                <a:chExt cx="3398838" cy="3121025"/>
              </a:xfrm>
            </p:grpSpPr>
            <p:sp>
              <p:nvSpPr>
                <p:cNvPr id="75"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7" name="Group 172"/>
              <p:cNvGrpSpPr/>
              <p:nvPr/>
            </p:nvGrpSpPr>
            <p:grpSpPr>
              <a:xfrm>
                <a:off x="1437042" y="3051175"/>
                <a:ext cx="1378017" cy="3121025"/>
                <a:chOff x="2673351" y="1803400"/>
                <a:chExt cx="3398838" cy="3121025"/>
              </a:xfrm>
            </p:grpSpPr>
            <p:sp>
              <p:nvSpPr>
                <p:cNvPr id="70"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8" name="Group 166"/>
              <p:cNvGrpSpPr/>
              <p:nvPr/>
            </p:nvGrpSpPr>
            <p:grpSpPr>
              <a:xfrm>
                <a:off x="5588457" y="3051175"/>
                <a:ext cx="1378017" cy="3121025"/>
                <a:chOff x="2673351" y="1803400"/>
                <a:chExt cx="3398838" cy="3121025"/>
              </a:xfrm>
            </p:grpSpPr>
            <p:sp>
              <p:nvSpPr>
                <p:cNvPr id="65"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9" name="Group 172"/>
              <p:cNvGrpSpPr/>
              <p:nvPr/>
            </p:nvGrpSpPr>
            <p:grpSpPr>
              <a:xfrm>
                <a:off x="4201758" y="3051175"/>
                <a:ext cx="1378017" cy="3121025"/>
                <a:chOff x="2673351" y="1803400"/>
                <a:chExt cx="3398838" cy="3121025"/>
              </a:xfrm>
            </p:grpSpPr>
            <p:sp>
              <p:nvSpPr>
                <p:cNvPr id="60"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133" name="Group 132"/>
          <p:cNvGrpSpPr/>
          <p:nvPr/>
        </p:nvGrpSpPr>
        <p:grpSpPr>
          <a:xfrm>
            <a:off x="4135533" y="3995714"/>
            <a:ext cx="4216510" cy="1447800"/>
            <a:chOff x="4135533" y="3995714"/>
            <a:chExt cx="4216510" cy="1447800"/>
          </a:xfrm>
        </p:grpSpPr>
        <p:grpSp>
          <p:nvGrpSpPr>
            <p:cNvPr id="80" name="Group 84"/>
            <p:cNvGrpSpPr/>
            <p:nvPr/>
          </p:nvGrpSpPr>
          <p:grpSpPr>
            <a:xfrm>
              <a:off x="6116733" y="3995714"/>
              <a:ext cx="2235310" cy="1437029"/>
              <a:chOff x="5638800" y="2133600"/>
              <a:chExt cx="2235310" cy="1437029"/>
            </a:xfrm>
          </p:grpSpPr>
          <p:sp>
            <p:nvSpPr>
              <p:cNvPr id="81" name="Rectangle 80"/>
              <p:cNvSpPr/>
              <p:nvPr/>
            </p:nvSpPr>
            <p:spPr>
              <a:xfrm>
                <a:off x="5638800" y="2133600"/>
                <a:ext cx="833883" cy="369332"/>
              </a:xfrm>
              <a:prstGeom prst="rect">
                <a:avLst/>
              </a:prstGeom>
            </p:spPr>
            <p:txBody>
              <a:bodyPr wrap="none">
                <a:spAutoFit/>
              </a:bodyPr>
              <a:lstStyle/>
              <a:p>
                <a:r>
                  <a:rPr lang="en-US" dirty="0"/>
                  <a:t>P</a:t>
                </a:r>
                <a:r>
                  <a:rPr lang="en-US" baseline="-25000" dirty="0" smtClean="0"/>
                  <a:t>out</a:t>
                </a:r>
                <a:r>
                  <a:rPr lang="en-US" dirty="0" smtClean="0"/>
                  <a:t>(t) </a:t>
                </a:r>
                <a:endParaRPr lang="en-US" dirty="0"/>
              </a:p>
            </p:txBody>
          </p:sp>
          <p:sp>
            <p:nvSpPr>
              <p:cNvPr id="82" name="TextBox 81"/>
              <p:cNvSpPr txBox="1"/>
              <p:nvPr/>
            </p:nvSpPr>
            <p:spPr>
              <a:xfrm>
                <a:off x="7625324" y="3201297"/>
                <a:ext cx="248786" cy="369332"/>
              </a:xfrm>
              <a:prstGeom prst="rect">
                <a:avLst/>
              </a:prstGeom>
              <a:noFill/>
            </p:spPr>
            <p:txBody>
              <a:bodyPr wrap="none" rtlCol="0">
                <a:spAutoFit/>
              </a:bodyPr>
              <a:lstStyle/>
              <a:p>
                <a:r>
                  <a:rPr lang="en-US" dirty="0" smtClean="0"/>
                  <a:t>t</a:t>
                </a:r>
                <a:endParaRPr lang="en-US" dirty="0"/>
              </a:p>
            </p:txBody>
          </p:sp>
        </p:grpSp>
        <p:cxnSp>
          <p:nvCxnSpPr>
            <p:cNvPr id="83" name="Straight Arrow Connector 82"/>
            <p:cNvCxnSpPr/>
            <p:nvPr/>
          </p:nvCxnSpPr>
          <p:spPr bwMode="auto">
            <a:xfrm>
              <a:off x="6329425" y="5334253"/>
              <a:ext cx="1828800"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4" name="Straight Arrow Connector 83"/>
            <p:cNvCxnSpPr/>
            <p:nvPr/>
          </p:nvCxnSpPr>
          <p:spPr bwMode="auto">
            <a:xfrm rot="16200000">
              <a:off x="5735733" y="4833914"/>
              <a:ext cx="1219200"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5" name="Straight Connector 84"/>
            <p:cNvCxnSpPr/>
            <p:nvPr/>
          </p:nvCxnSpPr>
          <p:spPr bwMode="auto">
            <a:xfrm>
              <a:off x="4135533" y="4986314"/>
              <a:ext cx="3967724" cy="1905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grpSp>
          <p:nvGrpSpPr>
            <p:cNvPr id="86" name="Group 85"/>
            <p:cNvGrpSpPr/>
            <p:nvPr/>
          </p:nvGrpSpPr>
          <p:grpSpPr>
            <a:xfrm rot="10800000" flipV="1">
              <a:off x="6345333" y="4833914"/>
              <a:ext cx="1219200" cy="342900"/>
              <a:chOff x="1437042" y="3051175"/>
              <a:chExt cx="5529432" cy="3121025"/>
            </a:xfrm>
          </p:grpSpPr>
          <p:grpSp>
            <p:nvGrpSpPr>
              <p:cNvPr id="87" name="Group 166"/>
              <p:cNvGrpSpPr/>
              <p:nvPr/>
            </p:nvGrpSpPr>
            <p:grpSpPr>
              <a:xfrm>
                <a:off x="2823741" y="3051175"/>
                <a:ext cx="1378017" cy="3121025"/>
                <a:chOff x="2673351" y="1803400"/>
                <a:chExt cx="3398838" cy="3121025"/>
              </a:xfrm>
            </p:grpSpPr>
            <p:sp>
              <p:nvSpPr>
                <p:cNvPr id="106"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8" name="Group 172"/>
              <p:cNvGrpSpPr/>
              <p:nvPr/>
            </p:nvGrpSpPr>
            <p:grpSpPr>
              <a:xfrm>
                <a:off x="1437042" y="3051175"/>
                <a:ext cx="1378017" cy="3121025"/>
                <a:chOff x="2673351" y="1803400"/>
                <a:chExt cx="3398838" cy="3121025"/>
              </a:xfrm>
            </p:grpSpPr>
            <p:sp>
              <p:nvSpPr>
                <p:cNvPr id="101"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9" name="Group 166"/>
              <p:cNvGrpSpPr/>
              <p:nvPr/>
            </p:nvGrpSpPr>
            <p:grpSpPr>
              <a:xfrm>
                <a:off x="5588457" y="3051175"/>
                <a:ext cx="1378017" cy="3121025"/>
                <a:chOff x="2673351" y="1803400"/>
                <a:chExt cx="3398838" cy="3121025"/>
              </a:xfrm>
            </p:grpSpPr>
            <p:sp>
              <p:nvSpPr>
                <p:cNvPr id="96"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0" name="Group 172"/>
              <p:cNvGrpSpPr/>
              <p:nvPr/>
            </p:nvGrpSpPr>
            <p:grpSpPr>
              <a:xfrm>
                <a:off x="4201758" y="3051175"/>
                <a:ext cx="1378017" cy="3121025"/>
                <a:chOff x="2673351" y="1803400"/>
                <a:chExt cx="3398838" cy="3121025"/>
              </a:xfrm>
            </p:grpSpPr>
            <p:sp>
              <p:nvSpPr>
                <p:cNvPr id="91"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132" name="Group 131"/>
          <p:cNvGrpSpPr/>
          <p:nvPr/>
        </p:nvGrpSpPr>
        <p:grpSpPr>
          <a:xfrm>
            <a:off x="3589292" y="3861112"/>
            <a:ext cx="2516273" cy="2053765"/>
            <a:chOff x="3589292" y="3861112"/>
            <a:chExt cx="2516273" cy="2053765"/>
          </a:xfrm>
        </p:grpSpPr>
        <p:sp>
          <p:nvSpPr>
            <p:cNvPr id="49" name="Rectangle 48"/>
            <p:cNvSpPr/>
            <p:nvPr/>
          </p:nvSpPr>
          <p:spPr>
            <a:xfrm>
              <a:off x="5412747" y="5278855"/>
              <a:ext cx="692818" cy="307777"/>
            </a:xfrm>
            <a:prstGeom prst="rect">
              <a:avLst/>
            </a:prstGeom>
          </p:spPr>
          <p:txBody>
            <a:bodyPr wrap="none">
              <a:spAutoFit/>
            </a:bodyPr>
            <a:lstStyle/>
            <a:p>
              <a:r>
                <a:rPr lang="en-US" sz="1400" dirty="0" smtClean="0"/>
                <a:t>f/FSR </a:t>
              </a:r>
              <a:endParaRPr lang="en-US" sz="1400" dirty="0"/>
            </a:p>
          </p:txBody>
        </p:sp>
        <p:grpSp>
          <p:nvGrpSpPr>
            <p:cNvPr id="111" name="Group 110"/>
            <p:cNvGrpSpPr/>
            <p:nvPr/>
          </p:nvGrpSpPr>
          <p:grpSpPr>
            <a:xfrm>
              <a:off x="3589292" y="3861112"/>
              <a:ext cx="2222641" cy="2053765"/>
              <a:chOff x="977759" y="1998997"/>
              <a:chExt cx="3886200" cy="2210490"/>
            </a:xfrm>
          </p:grpSpPr>
          <p:sp>
            <p:nvSpPr>
              <p:cNvPr id="112" name="Rectangle 111"/>
              <p:cNvSpPr/>
              <p:nvPr/>
            </p:nvSpPr>
            <p:spPr>
              <a:xfrm>
                <a:off x="1211168" y="1998997"/>
                <a:ext cx="1415968" cy="364390"/>
              </a:xfrm>
              <a:prstGeom prst="rect">
                <a:avLst/>
              </a:prstGeom>
            </p:spPr>
            <p:txBody>
              <a:bodyPr wrap="none">
                <a:spAutoFit/>
              </a:bodyPr>
              <a:lstStyle/>
              <a:p>
                <a:r>
                  <a:rPr lang="en-US" sz="1600" dirty="0" smtClean="0"/>
                  <a:t>P</a:t>
                </a:r>
                <a:r>
                  <a:rPr lang="en-US" sz="1600" baseline="-25000" dirty="0" smtClean="0"/>
                  <a:t>out</a:t>
                </a:r>
                <a:r>
                  <a:rPr lang="en-US" sz="1600" dirty="0" smtClean="0"/>
                  <a:t>/P</a:t>
                </a:r>
                <a:r>
                  <a:rPr lang="en-US" sz="1600" baseline="-25000" dirty="0" smtClean="0"/>
                  <a:t>in</a:t>
                </a:r>
                <a:endParaRPr lang="en-US" sz="1600" dirty="0"/>
              </a:p>
            </p:txBody>
          </p:sp>
          <p:grpSp>
            <p:nvGrpSpPr>
              <p:cNvPr id="113" name="Group 10"/>
              <p:cNvGrpSpPr/>
              <p:nvPr/>
            </p:nvGrpSpPr>
            <p:grpSpPr>
              <a:xfrm>
                <a:off x="977759" y="2421927"/>
                <a:ext cx="3886200" cy="1143000"/>
                <a:chOff x="914400" y="2438400"/>
                <a:chExt cx="3886200" cy="1143000"/>
              </a:xfrm>
            </p:grpSpPr>
            <p:cxnSp>
              <p:nvCxnSpPr>
                <p:cNvPr id="130" name="Straight Arrow Connector 129"/>
                <p:cNvCxnSpPr/>
                <p:nvPr/>
              </p:nvCxnSpPr>
              <p:spPr bwMode="auto">
                <a:xfrm>
                  <a:off x="914400" y="3581400"/>
                  <a:ext cx="38862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31" name="Straight Arrow Connector 130"/>
                <p:cNvCxnSpPr/>
                <p:nvPr/>
              </p:nvCxnSpPr>
              <p:spPr bwMode="auto">
                <a:xfrm flipV="1">
                  <a:off x="1524000" y="2438400"/>
                  <a:ext cx="0" cy="1143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grpSp>
          <p:grpSp>
            <p:nvGrpSpPr>
              <p:cNvPr id="114" name="Group 21"/>
              <p:cNvGrpSpPr/>
              <p:nvPr/>
            </p:nvGrpSpPr>
            <p:grpSpPr>
              <a:xfrm>
                <a:off x="1520590" y="2619830"/>
                <a:ext cx="2988892" cy="914401"/>
                <a:chOff x="3644900" y="2743200"/>
                <a:chExt cx="4190645" cy="3121025"/>
              </a:xfrm>
            </p:grpSpPr>
            <p:grpSp>
              <p:nvGrpSpPr>
                <p:cNvPr id="122" name="Group 166"/>
                <p:cNvGrpSpPr/>
                <p:nvPr/>
              </p:nvGrpSpPr>
              <p:grpSpPr>
                <a:xfrm>
                  <a:off x="6289320" y="4303713"/>
                  <a:ext cx="1546225" cy="1560512"/>
                  <a:chOff x="2673351" y="3363913"/>
                  <a:chExt cx="1546225" cy="1560512"/>
                </a:xfrm>
              </p:grpSpPr>
              <p:sp>
                <p:nvSpPr>
                  <p:cNvPr id="128"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29"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grpSp>
            <p:grpSp>
              <p:nvGrpSpPr>
                <p:cNvPr id="123" name="Group 172"/>
                <p:cNvGrpSpPr/>
                <p:nvPr/>
              </p:nvGrpSpPr>
              <p:grpSpPr>
                <a:xfrm>
                  <a:off x="3644900" y="2743200"/>
                  <a:ext cx="2649538" cy="3121025"/>
                  <a:chOff x="3422651" y="1803400"/>
                  <a:chExt cx="2649538" cy="3121025"/>
                </a:xfrm>
              </p:grpSpPr>
              <p:sp>
                <p:nvSpPr>
                  <p:cNvPr id="124"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25"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26"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27" name="Freeform 154"/>
                  <p:cNvSpPr>
                    <a:spLocks/>
                  </p:cNvSpPr>
                  <p:nvPr/>
                </p:nvSpPr>
                <p:spPr bwMode="auto">
                  <a:xfrm>
                    <a:off x="5772151" y="2551114"/>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grpSp>
          </p:grpSp>
          <p:cxnSp>
            <p:nvCxnSpPr>
              <p:cNvPr id="115" name="Straight Connector 114"/>
              <p:cNvCxnSpPr/>
              <p:nvPr/>
            </p:nvCxnSpPr>
            <p:spPr bwMode="auto">
              <a:xfrm flipH="1">
                <a:off x="2112452" y="2619830"/>
                <a:ext cx="26582" cy="1589657"/>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116" name="Straight Connector 115"/>
              <p:cNvCxnSpPr/>
              <p:nvPr/>
            </p:nvCxnSpPr>
            <p:spPr bwMode="auto">
              <a:xfrm>
                <a:off x="3378059" y="3562882"/>
                <a:ext cx="0" cy="762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7" name="Rectangle 116"/>
              <p:cNvSpPr/>
              <p:nvPr/>
            </p:nvSpPr>
            <p:spPr>
              <a:xfrm>
                <a:off x="2118414" y="3581400"/>
                <a:ext cx="390148" cy="364390"/>
              </a:xfrm>
              <a:prstGeom prst="rect">
                <a:avLst/>
              </a:prstGeom>
            </p:spPr>
            <p:txBody>
              <a:bodyPr wrap="none">
                <a:spAutoFit/>
              </a:bodyPr>
              <a:lstStyle/>
              <a:p>
                <a:r>
                  <a:rPr lang="en-US" sz="1600" baseline="-25000" dirty="0" smtClean="0"/>
                  <a:t> </a:t>
                </a:r>
                <a:endParaRPr lang="en-US" sz="1600" dirty="0"/>
              </a:p>
            </p:txBody>
          </p:sp>
          <p:sp>
            <p:nvSpPr>
              <p:cNvPr id="118" name="Rectangle 117"/>
              <p:cNvSpPr/>
              <p:nvPr/>
            </p:nvSpPr>
            <p:spPr>
              <a:xfrm>
                <a:off x="3864186" y="3559603"/>
                <a:ext cx="390148" cy="364390"/>
              </a:xfrm>
              <a:prstGeom prst="rect">
                <a:avLst/>
              </a:prstGeom>
            </p:spPr>
            <p:txBody>
              <a:bodyPr wrap="none">
                <a:spAutoFit/>
              </a:bodyPr>
              <a:lstStyle/>
              <a:p>
                <a:r>
                  <a:rPr lang="en-US" sz="1600" baseline="-25000" dirty="0" smtClean="0"/>
                  <a:t> </a:t>
                </a:r>
                <a:endParaRPr lang="en-US" sz="1600" dirty="0"/>
              </a:p>
            </p:txBody>
          </p:sp>
          <p:sp>
            <p:nvSpPr>
              <p:cNvPr id="119" name="Rectangle 118"/>
              <p:cNvSpPr/>
              <p:nvPr/>
            </p:nvSpPr>
            <p:spPr>
              <a:xfrm>
                <a:off x="3846170" y="3559603"/>
                <a:ext cx="521880" cy="364390"/>
              </a:xfrm>
              <a:prstGeom prst="rect">
                <a:avLst/>
              </a:prstGeom>
            </p:spPr>
            <p:txBody>
              <a:bodyPr wrap="none">
                <a:spAutoFit/>
              </a:bodyPr>
              <a:lstStyle/>
              <a:p>
                <a:r>
                  <a:rPr lang="en-US" sz="1600" dirty="0" smtClean="0"/>
                  <a:t>1</a:t>
                </a:r>
                <a:endParaRPr lang="en-US" sz="1600" dirty="0"/>
              </a:p>
            </p:txBody>
          </p:sp>
          <p:sp>
            <p:nvSpPr>
              <p:cNvPr id="120" name="Rectangle 119"/>
              <p:cNvSpPr/>
              <p:nvPr/>
            </p:nvSpPr>
            <p:spPr>
              <a:xfrm flipH="1">
                <a:off x="2672266" y="3526919"/>
                <a:ext cx="979253" cy="364390"/>
              </a:xfrm>
              <a:prstGeom prst="rect">
                <a:avLst/>
              </a:prstGeom>
            </p:spPr>
            <p:txBody>
              <a:bodyPr wrap="square">
                <a:spAutoFit/>
              </a:bodyPr>
              <a:lstStyle/>
              <a:p>
                <a:r>
                  <a:rPr lang="en-US" sz="1600" dirty="0" smtClean="0"/>
                  <a:t>0.5</a:t>
                </a:r>
                <a:endParaRPr lang="en-US" sz="1600" dirty="0"/>
              </a:p>
            </p:txBody>
          </p:sp>
          <p:sp>
            <p:nvSpPr>
              <p:cNvPr id="121" name="Rectangle 120"/>
              <p:cNvSpPr/>
              <p:nvPr/>
            </p:nvSpPr>
            <p:spPr>
              <a:xfrm>
                <a:off x="1405170" y="3544977"/>
                <a:ext cx="521880" cy="364390"/>
              </a:xfrm>
              <a:prstGeom prst="rect">
                <a:avLst/>
              </a:prstGeom>
            </p:spPr>
            <p:txBody>
              <a:bodyPr wrap="none">
                <a:spAutoFit/>
              </a:bodyPr>
              <a:lstStyle/>
              <a:p>
                <a:r>
                  <a:rPr lang="en-US" sz="1600" dirty="0" smtClean="0"/>
                  <a:t>0</a:t>
                </a:r>
                <a:endParaRPr lang="en-US" sz="1600" dirty="0"/>
              </a:p>
            </p:txBody>
          </p:sp>
        </p:grpSp>
      </p:grpSp>
      <p:grpSp>
        <p:nvGrpSpPr>
          <p:cNvPr id="138" name="Group 137"/>
          <p:cNvGrpSpPr/>
          <p:nvPr/>
        </p:nvGrpSpPr>
        <p:grpSpPr>
          <a:xfrm>
            <a:off x="52567" y="488723"/>
            <a:ext cx="5499589" cy="1001971"/>
            <a:chOff x="52567" y="488723"/>
            <a:chExt cx="5499589" cy="1001971"/>
          </a:xfrm>
        </p:grpSpPr>
        <p:grpSp>
          <p:nvGrpSpPr>
            <p:cNvPr id="5" name="Group 59"/>
            <p:cNvGrpSpPr>
              <a:grpSpLocks/>
            </p:cNvGrpSpPr>
            <p:nvPr/>
          </p:nvGrpSpPr>
          <p:grpSpPr bwMode="auto">
            <a:xfrm>
              <a:off x="526512" y="488723"/>
              <a:ext cx="4340963" cy="880309"/>
              <a:chOff x="1296" y="432"/>
              <a:chExt cx="3294" cy="710"/>
            </a:xfrm>
          </p:grpSpPr>
          <p:sp>
            <p:nvSpPr>
              <p:cNvPr id="6" name="Text Box 5"/>
              <p:cNvSpPr txBox="1">
                <a:spLocks noChangeArrowheads="1"/>
              </p:cNvSpPr>
              <p:nvPr/>
            </p:nvSpPr>
            <p:spPr bwMode="auto">
              <a:xfrm>
                <a:off x="2784" y="432"/>
                <a:ext cx="350" cy="288"/>
              </a:xfrm>
              <a:prstGeom prst="rect">
                <a:avLst/>
              </a:prstGeom>
              <a:noFill/>
              <a:ln w="9525">
                <a:noFill/>
                <a:miter lim="800000"/>
                <a:headEnd/>
                <a:tailEnd/>
              </a:ln>
              <a:effectLst/>
            </p:spPr>
            <p:txBody>
              <a:bodyPr wrap="none">
                <a:spAutoFit/>
              </a:bodyPr>
              <a:lstStyle/>
              <a:p>
                <a:r>
                  <a:rPr lang="en-US">
                    <a:sym typeface="Symbol" pitchFamily="18" charset="2"/>
                  </a:rPr>
                  <a:t>L</a:t>
                </a:r>
                <a:endParaRPr lang="en-US"/>
              </a:p>
            </p:txBody>
          </p:sp>
          <p:graphicFrame>
            <p:nvGraphicFramePr>
              <p:cNvPr id="7" name="Object 14"/>
              <p:cNvGraphicFramePr>
                <a:graphicFrameLocks noChangeAspect="1"/>
              </p:cNvGraphicFramePr>
              <p:nvPr>
                <p:extLst>
                  <p:ext uri="{D42A27DB-BD31-4B8C-83A1-F6EECF244321}">
                    <p14:modId xmlns:p14="http://schemas.microsoft.com/office/powerpoint/2010/main" val="3541726987"/>
                  </p:ext>
                </p:extLst>
              </p:nvPr>
            </p:nvGraphicFramePr>
            <p:xfrm>
              <a:off x="3253" y="469"/>
              <a:ext cx="1198" cy="220"/>
            </p:xfrm>
            <a:graphic>
              <a:graphicData uri="http://schemas.openxmlformats.org/presentationml/2006/ole">
                <mc:AlternateContent xmlns:mc="http://schemas.openxmlformats.org/markup-compatibility/2006">
                  <mc:Choice xmlns:v="urn:schemas-microsoft-com:vml" Requires="v">
                    <p:oleObj spid="_x0000_s41187" name="Equation" r:id="rId10" imgW="1333440" imgH="241200" progId="Equation.DSMT4">
                      <p:embed/>
                    </p:oleObj>
                  </mc:Choice>
                  <mc:Fallback>
                    <p:oleObj name="Equation" r:id="rId10" imgW="1333440" imgH="241200" progId="Equation.DSMT4">
                      <p:embed/>
                      <p:pic>
                        <p:nvPicPr>
                          <p:cNvPr id="8206" name="Object 14"/>
                          <p:cNvPicPr>
                            <a:picLocks noChangeAspect="1" noChangeArrowheads="1"/>
                          </p:cNvPicPr>
                          <p:nvPr/>
                        </p:nvPicPr>
                        <p:blipFill>
                          <a:blip r:embed="rId11"/>
                          <a:srcRect/>
                          <a:stretch>
                            <a:fillRect/>
                          </a:stretch>
                        </p:blipFill>
                        <p:spPr bwMode="auto">
                          <a:xfrm>
                            <a:off x="3253" y="469"/>
                            <a:ext cx="1198" cy="220"/>
                          </a:xfrm>
                          <a:prstGeom prst="rect">
                            <a:avLst/>
                          </a:prstGeom>
                          <a:noFill/>
                          <a:extLst/>
                        </p:spPr>
                      </p:pic>
                    </p:oleObj>
                  </mc:Fallback>
                </mc:AlternateContent>
              </a:graphicData>
            </a:graphic>
          </p:graphicFrame>
          <p:grpSp>
            <p:nvGrpSpPr>
              <p:cNvPr id="8" name="Group 16"/>
              <p:cNvGrpSpPr>
                <a:grpSpLocks/>
              </p:cNvGrpSpPr>
              <p:nvPr/>
            </p:nvGrpSpPr>
            <p:grpSpPr bwMode="auto">
              <a:xfrm>
                <a:off x="1296" y="672"/>
                <a:ext cx="3294" cy="470"/>
                <a:chOff x="1440" y="10920"/>
                <a:chExt cx="8235" cy="1176"/>
              </a:xfrm>
            </p:grpSpPr>
            <p:grpSp>
              <p:nvGrpSpPr>
                <p:cNvPr id="9" name="Group 17"/>
                <p:cNvGrpSpPr>
                  <a:grpSpLocks/>
                </p:cNvGrpSpPr>
                <p:nvPr/>
              </p:nvGrpSpPr>
              <p:grpSpPr bwMode="auto">
                <a:xfrm>
                  <a:off x="1440" y="11088"/>
                  <a:ext cx="2736" cy="1008"/>
                  <a:chOff x="1872" y="5040"/>
                  <a:chExt cx="6192" cy="1152"/>
                </a:xfrm>
              </p:grpSpPr>
              <p:grpSp>
                <p:nvGrpSpPr>
                  <p:cNvPr id="25" name="Group 18"/>
                  <p:cNvGrpSpPr>
                    <a:grpSpLocks/>
                  </p:cNvGrpSpPr>
                  <p:nvPr/>
                </p:nvGrpSpPr>
                <p:grpSpPr bwMode="auto">
                  <a:xfrm>
                    <a:off x="1872" y="5040"/>
                    <a:ext cx="6192" cy="432"/>
                    <a:chOff x="1872" y="5040"/>
                    <a:chExt cx="6192" cy="432"/>
                  </a:xfrm>
                </p:grpSpPr>
                <p:sp>
                  <p:nvSpPr>
                    <p:cNvPr id="32" name="Line 19"/>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33" name="Line 20"/>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34" name="Line 21"/>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35" name="Line 22"/>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36" name="Line 23"/>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nvGrpSpPr>
                  <p:cNvPr id="26" name="Group 24"/>
                  <p:cNvGrpSpPr>
                    <a:grpSpLocks/>
                  </p:cNvGrpSpPr>
                  <p:nvPr/>
                </p:nvGrpSpPr>
                <p:grpSpPr bwMode="auto">
                  <a:xfrm flipV="1">
                    <a:off x="1872" y="5760"/>
                    <a:ext cx="6192" cy="432"/>
                    <a:chOff x="1872" y="5040"/>
                    <a:chExt cx="6192" cy="432"/>
                  </a:xfrm>
                </p:grpSpPr>
                <p:sp>
                  <p:nvSpPr>
                    <p:cNvPr id="27" name="Line 25"/>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28" name="Line 26"/>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29" name="Line 27"/>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30" name="Line 28"/>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31" name="Line 29"/>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grpSp>
              <p:nvGrpSpPr>
                <p:cNvPr id="10" name="Group 30"/>
                <p:cNvGrpSpPr>
                  <a:grpSpLocks/>
                </p:cNvGrpSpPr>
                <p:nvPr/>
              </p:nvGrpSpPr>
              <p:grpSpPr bwMode="auto">
                <a:xfrm>
                  <a:off x="6939" y="11088"/>
                  <a:ext cx="2736" cy="1008"/>
                  <a:chOff x="1872" y="5040"/>
                  <a:chExt cx="6192" cy="1152"/>
                </a:xfrm>
              </p:grpSpPr>
              <p:grpSp>
                <p:nvGrpSpPr>
                  <p:cNvPr id="13" name="Group 31"/>
                  <p:cNvGrpSpPr>
                    <a:grpSpLocks/>
                  </p:cNvGrpSpPr>
                  <p:nvPr/>
                </p:nvGrpSpPr>
                <p:grpSpPr bwMode="auto">
                  <a:xfrm>
                    <a:off x="1872" y="5040"/>
                    <a:ext cx="6192" cy="432"/>
                    <a:chOff x="1872" y="5040"/>
                    <a:chExt cx="6192" cy="432"/>
                  </a:xfrm>
                </p:grpSpPr>
                <p:sp>
                  <p:nvSpPr>
                    <p:cNvPr id="20" name="Line 32"/>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21" name="Line 33"/>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22" name="Line 34"/>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23" name="Line 35"/>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24" name="Line 36"/>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nvGrpSpPr>
                  <p:cNvPr id="14" name="Group 37"/>
                  <p:cNvGrpSpPr>
                    <a:grpSpLocks/>
                  </p:cNvGrpSpPr>
                  <p:nvPr/>
                </p:nvGrpSpPr>
                <p:grpSpPr bwMode="auto">
                  <a:xfrm flipV="1">
                    <a:off x="1872" y="5760"/>
                    <a:ext cx="6192" cy="432"/>
                    <a:chOff x="1872" y="5040"/>
                    <a:chExt cx="6192" cy="432"/>
                  </a:xfrm>
                </p:grpSpPr>
                <p:sp>
                  <p:nvSpPr>
                    <p:cNvPr id="15" name="Line 38"/>
                    <p:cNvSpPr>
                      <a:spLocks noChangeShapeType="1"/>
                    </p:cNvSpPr>
                    <p:nvPr/>
                  </p:nvSpPr>
                  <p:spPr bwMode="auto">
                    <a:xfrm>
                      <a:off x="1872" y="5040"/>
                      <a:ext cx="1296" cy="0"/>
                    </a:xfrm>
                    <a:prstGeom prst="line">
                      <a:avLst/>
                    </a:prstGeom>
                    <a:noFill/>
                    <a:ln w="38100">
                      <a:solidFill>
                        <a:srgbClr val="000000"/>
                      </a:solidFill>
                      <a:round/>
                      <a:headEnd/>
                      <a:tailEnd/>
                    </a:ln>
                  </p:spPr>
                  <p:txBody>
                    <a:bodyPr/>
                    <a:lstStyle/>
                    <a:p>
                      <a:endParaRPr lang="en-US"/>
                    </a:p>
                  </p:txBody>
                </p:sp>
                <p:sp>
                  <p:nvSpPr>
                    <p:cNvPr id="16" name="Line 39"/>
                    <p:cNvSpPr>
                      <a:spLocks noChangeShapeType="1"/>
                    </p:cNvSpPr>
                    <p:nvPr/>
                  </p:nvSpPr>
                  <p:spPr bwMode="auto">
                    <a:xfrm>
                      <a:off x="3168" y="5040"/>
                      <a:ext cx="720" cy="432"/>
                    </a:xfrm>
                    <a:prstGeom prst="line">
                      <a:avLst/>
                    </a:prstGeom>
                    <a:noFill/>
                    <a:ln w="38100">
                      <a:solidFill>
                        <a:srgbClr val="000000"/>
                      </a:solidFill>
                      <a:round/>
                      <a:headEnd/>
                      <a:tailEnd/>
                    </a:ln>
                  </p:spPr>
                  <p:txBody>
                    <a:bodyPr/>
                    <a:lstStyle/>
                    <a:p>
                      <a:endParaRPr lang="en-US"/>
                    </a:p>
                  </p:txBody>
                </p:sp>
                <p:sp>
                  <p:nvSpPr>
                    <p:cNvPr id="17" name="Line 40"/>
                    <p:cNvSpPr>
                      <a:spLocks noChangeShapeType="1"/>
                    </p:cNvSpPr>
                    <p:nvPr/>
                  </p:nvSpPr>
                  <p:spPr bwMode="auto">
                    <a:xfrm>
                      <a:off x="3888" y="5472"/>
                      <a:ext cx="1584" cy="0"/>
                    </a:xfrm>
                    <a:prstGeom prst="line">
                      <a:avLst/>
                    </a:prstGeom>
                    <a:noFill/>
                    <a:ln w="38100">
                      <a:solidFill>
                        <a:srgbClr val="000000"/>
                      </a:solidFill>
                      <a:round/>
                      <a:headEnd/>
                      <a:tailEnd/>
                    </a:ln>
                  </p:spPr>
                  <p:txBody>
                    <a:bodyPr/>
                    <a:lstStyle/>
                    <a:p>
                      <a:endParaRPr lang="en-US"/>
                    </a:p>
                  </p:txBody>
                </p:sp>
                <p:sp>
                  <p:nvSpPr>
                    <p:cNvPr id="18" name="Line 41"/>
                    <p:cNvSpPr>
                      <a:spLocks noChangeShapeType="1"/>
                    </p:cNvSpPr>
                    <p:nvPr/>
                  </p:nvSpPr>
                  <p:spPr bwMode="auto">
                    <a:xfrm flipV="1">
                      <a:off x="5472" y="5040"/>
                      <a:ext cx="720" cy="432"/>
                    </a:xfrm>
                    <a:prstGeom prst="line">
                      <a:avLst/>
                    </a:prstGeom>
                    <a:noFill/>
                    <a:ln w="38100">
                      <a:solidFill>
                        <a:srgbClr val="000000"/>
                      </a:solidFill>
                      <a:round/>
                      <a:headEnd/>
                      <a:tailEnd/>
                    </a:ln>
                  </p:spPr>
                  <p:txBody>
                    <a:bodyPr/>
                    <a:lstStyle/>
                    <a:p>
                      <a:endParaRPr lang="en-US"/>
                    </a:p>
                  </p:txBody>
                </p:sp>
                <p:sp>
                  <p:nvSpPr>
                    <p:cNvPr id="19" name="Line 42"/>
                    <p:cNvSpPr>
                      <a:spLocks noChangeShapeType="1"/>
                    </p:cNvSpPr>
                    <p:nvPr/>
                  </p:nvSpPr>
                  <p:spPr bwMode="auto">
                    <a:xfrm>
                      <a:off x="6192" y="5040"/>
                      <a:ext cx="1872" cy="0"/>
                    </a:xfrm>
                    <a:prstGeom prst="line">
                      <a:avLst/>
                    </a:prstGeom>
                    <a:noFill/>
                    <a:ln w="38100">
                      <a:solidFill>
                        <a:srgbClr val="000000"/>
                      </a:solidFill>
                      <a:round/>
                      <a:headEnd/>
                      <a:tailEnd/>
                    </a:ln>
                  </p:spPr>
                  <p:txBody>
                    <a:bodyPr/>
                    <a:lstStyle/>
                    <a:p>
                      <a:endParaRPr lang="en-US"/>
                    </a:p>
                  </p:txBody>
                </p:sp>
              </p:grpSp>
            </p:grpSp>
            <p:sp>
              <p:nvSpPr>
                <p:cNvPr id="11" name="Line 43"/>
                <p:cNvSpPr>
                  <a:spLocks noChangeShapeType="1"/>
                </p:cNvSpPr>
                <p:nvPr/>
              </p:nvSpPr>
              <p:spPr bwMode="auto">
                <a:xfrm>
                  <a:off x="4176" y="12096"/>
                  <a:ext cx="2763" cy="0"/>
                </a:xfrm>
                <a:prstGeom prst="line">
                  <a:avLst/>
                </a:prstGeom>
                <a:noFill/>
                <a:ln w="38100">
                  <a:solidFill>
                    <a:srgbClr val="000000"/>
                  </a:solidFill>
                  <a:round/>
                  <a:headEnd/>
                  <a:tailEnd/>
                </a:ln>
              </p:spPr>
              <p:txBody>
                <a:bodyPr/>
                <a:lstStyle/>
                <a:p>
                  <a:endParaRPr lang="en-US"/>
                </a:p>
              </p:txBody>
            </p:sp>
            <p:sp>
              <p:nvSpPr>
                <p:cNvPr id="12" name="Freeform 44"/>
                <p:cNvSpPr>
                  <a:spLocks/>
                </p:cNvSpPr>
                <p:nvPr/>
              </p:nvSpPr>
              <p:spPr bwMode="auto">
                <a:xfrm>
                  <a:off x="4176" y="10920"/>
                  <a:ext cx="2763" cy="192"/>
                </a:xfrm>
                <a:custGeom>
                  <a:avLst/>
                  <a:gdLst/>
                  <a:ahLst/>
                  <a:cxnLst>
                    <a:cxn ang="0">
                      <a:pos x="0" y="168"/>
                    </a:cxn>
                    <a:cxn ang="0">
                      <a:pos x="432" y="168"/>
                    </a:cxn>
                    <a:cxn ang="0">
                      <a:pos x="1008" y="24"/>
                    </a:cxn>
                    <a:cxn ang="0">
                      <a:pos x="1872" y="24"/>
                    </a:cxn>
                    <a:cxn ang="0">
                      <a:pos x="2448" y="168"/>
                    </a:cxn>
                    <a:cxn ang="0">
                      <a:pos x="2763" y="168"/>
                    </a:cxn>
                  </a:cxnLst>
                  <a:rect l="0" t="0" r="r" b="b"/>
                  <a:pathLst>
                    <a:path w="2763" h="192">
                      <a:moveTo>
                        <a:pt x="0" y="168"/>
                      </a:moveTo>
                      <a:cubicBezTo>
                        <a:pt x="132" y="180"/>
                        <a:pt x="264" y="192"/>
                        <a:pt x="432" y="168"/>
                      </a:cubicBezTo>
                      <a:cubicBezTo>
                        <a:pt x="600" y="144"/>
                        <a:pt x="768" y="48"/>
                        <a:pt x="1008" y="24"/>
                      </a:cubicBezTo>
                      <a:cubicBezTo>
                        <a:pt x="1248" y="0"/>
                        <a:pt x="1632" y="0"/>
                        <a:pt x="1872" y="24"/>
                      </a:cubicBezTo>
                      <a:cubicBezTo>
                        <a:pt x="2112" y="48"/>
                        <a:pt x="2300" y="144"/>
                        <a:pt x="2448" y="168"/>
                      </a:cubicBezTo>
                      <a:cubicBezTo>
                        <a:pt x="2596" y="192"/>
                        <a:pt x="2679" y="180"/>
                        <a:pt x="2763" y="168"/>
                      </a:cubicBezTo>
                    </a:path>
                  </a:pathLst>
                </a:custGeom>
                <a:noFill/>
                <a:ln w="38100" cmpd="sng">
                  <a:solidFill>
                    <a:srgbClr val="000000"/>
                  </a:solidFill>
                  <a:round/>
                  <a:headEnd/>
                  <a:tailEnd/>
                </a:ln>
              </p:spPr>
              <p:txBody>
                <a:bodyPr/>
                <a:lstStyle/>
                <a:p>
                  <a:endParaRPr lang="en-US"/>
                </a:p>
              </p:txBody>
            </p:sp>
          </p:grpSp>
        </p:grpSp>
        <p:sp>
          <p:nvSpPr>
            <p:cNvPr id="134" name="TextBox 133"/>
            <p:cNvSpPr txBox="1"/>
            <p:nvPr/>
          </p:nvSpPr>
          <p:spPr>
            <a:xfrm>
              <a:off x="52567" y="652496"/>
              <a:ext cx="585417" cy="369332"/>
            </a:xfrm>
            <a:prstGeom prst="rect">
              <a:avLst/>
            </a:prstGeom>
            <a:noFill/>
          </p:spPr>
          <p:txBody>
            <a:bodyPr wrap="none" rtlCol="0">
              <a:spAutoFit/>
            </a:bodyPr>
            <a:lstStyle/>
            <a:p>
              <a:r>
                <a:rPr lang="en-US" dirty="0" smtClean="0"/>
                <a:t>A</a:t>
              </a:r>
              <a:r>
                <a:rPr lang="en-US" baseline="-25000" dirty="0" smtClean="0"/>
                <a:t>1,in</a:t>
              </a:r>
              <a:endParaRPr lang="en-US" baseline="-25000" dirty="0"/>
            </a:p>
          </p:txBody>
        </p:sp>
        <p:sp>
          <p:nvSpPr>
            <p:cNvPr id="135" name="TextBox 134"/>
            <p:cNvSpPr txBox="1"/>
            <p:nvPr/>
          </p:nvSpPr>
          <p:spPr>
            <a:xfrm>
              <a:off x="86107" y="1113948"/>
              <a:ext cx="585417" cy="369332"/>
            </a:xfrm>
            <a:prstGeom prst="rect">
              <a:avLst/>
            </a:prstGeom>
            <a:noFill/>
          </p:spPr>
          <p:txBody>
            <a:bodyPr wrap="none" rtlCol="0">
              <a:spAutoFit/>
            </a:bodyPr>
            <a:lstStyle/>
            <a:p>
              <a:r>
                <a:rPr lang="en-US" dirty="0" smtClean="0"/>
                <a:t>A</a:t>
              </a:r>
              <a:r>
                <a:rPr lang="en-US" baseline="-25000" dirty="0"/>
                <a:t>2</a:t>
              </a:r>
              <a:r>
                <a:rPr lang="en-US" baseline="-25000" dirty="0" smtClean="0"/>
                <a:t>,in</a:t>
              </a:r>
              <a:endParaRPr lang="en-US" baseline="-25000" dirty="0"/>
            </a:p>
          </p:txBody>
        </p:sp>
        <p:sp>
          <p:nvSpPr>
            <p:cNvPr id="136" name="TextBox 135"/>
            <p:cNvSpPr txBox="1"/>
            <p:nvPr/>
          </p:nvSpPr>
          <p:spPr>
            <a:xfrm>
              <a:off x="4838622" y="659910"/>
              <a:ext cx="679994" cy="369332"/>
            </a:xfrm>
            <a:prstGeom prst="rect">
              <a:avLst/>
            </a:prstGeom>
            <a:noFill/>
          </p:spPr>
          <p:txBody>
            <a:bodyPr wrap="none" rtlCol="0">
              <a:spAutoFit/>
            </a:bodyPr>
            <a:lstStyle/>
            <a:p>
              <a:r>
                <a:rPr lang="en-US" dirty="0" smtClean="0"/>
                <a:t>A</a:t>
              </a:r>
              <a:r>
                <a:rPr lang="en-US" baseline="-25000" dirty="0" smtClean="0"/>
                <a:t>1,out</a:t>
              </a:r>
              <a:endParaRPr lang="en-US" baseline="-25000" dirty="0"/>
            </a:p>
          </p:txBody>
        </p:sp>
        <p:sp>
          <p:nvSpPr>
            <p:cNvPr id="137" name="TextBox 136"/>
            <p:cNvSpPr txBox="1"/>
            <p:nvPr/>
          </p:nvSpPr>
          <p:spPr>
            <a:xfrm>
              <a:off x="4872162" y="1121362"/>
              <a:ext cx="679994" cy="369332"/>
            </a:xfrm>
            <a:prstGeom prst="rect">
              <a:avLst/>
            </a:prstGeom>
            <a:noFill/>
          </p:spPr>
          <p:txBody>
            <a:bodyPr wrap="none" rtlCol="0">
              <a:spAutoFit/>
            </a:bodyPr>
            <a:lstStyle/>
            <a:p>
              <a:r>
                <a:rPr lang="en-US" dirty="0" smtClean="0"/>
                <a:t>A</a:t>
              </a:r>
              <a:r>
                <a:rPr lang="en-US" baseline="-25000" dirty="0" smtClean="0"/>
                <a:t>2,out</a:t>
              </a:r>
              <a:endParaRPr lang="en-US" baseline="-25000" dirty="0"/>
            </a:p>
          </p:txBody>
        </p:sp>
      </p:grpSp>
    </p:spTree>
    <p:extLst>
      <p:ext uri="{BB962C8B-B14F-4D97-AF65-F5344CB8AC3E}">
        <p14:creationId xmlns:p14="http://schemas.microsoft.com/office/powerpoint/2010/main" val="205120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ox(in)">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box(in)">
                                      <p:cBhvr>
                                        <p:cTn id="28" dur="500"/>
                                        <p:tgtEl>
                                          <p:spTgt spid="4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ox(in)">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7"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13969</TotalTime>
  <Words>884</Words>
  <Application>Microsoft Office PowerPoint</Application>
  <PresentationFormat>On-screen Show (4:3)</PresentationFormat>
  <Paragraphs>301</Paragraphs>
  <Slides>22</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29" baseType="lpstr">
      <vt:lpstr>Arial</vt:lpstr>
      <vt:lpstr>Calibri</vt:lpstr>
      <vt:lpstr>Symbol</vt:lpstr>
      <vt:lpstr>Times New Roman</vt:lpstr>
      <vt:lpstr>Default Design</vt:lpstr>
      <vt:lpstr>Equation</vt:lpstr>
      <vt:lpstr>MathType 7.0 Equation</vt:lpstr>
      <vt:lpstr>Lecture 30</vt:lpstr>
      <vt:lpstr>Waveguide mode coupling</vt:lpstr>
      <vt:lpstr>Waveguide mode coupling</vt:lpstr>
      <vt:lpstr>Coupling between two waveguides</vt:lpstr>
      <vt:lpstr>Coupling between two waveguides</vt:lpstr>
      <vt:lpstr>Directional coupler</vt:lpstr>
      <vt:lpstr>Heterodyning and Coherent communications</vt:lpstr>
      <vt:lpstr>Optical hybrid</vt:lpstr>
      <vt:lpstr>Mach Zehnder Interferometer</vt:lpstr>
      <vt:lpstr>Optical Interleaver</vt:lpstr>
      <vt:lpstr>MZI Modulator</vt:lpstr>
      <vt:lpstr>Mismatched coupler</vt:lpstr>
      <vt:lpstr>Electro-optic modulator based on directional coupler</vt:lpstr>
      <vt:lpstr>Another look- new coupled modes (supermodes) </vt:lpstr>
      <vt:lpstr>Supermode approach</vt:lpstr>
      <vt:lpstr>Adiabatic coupling</vt:lpstr>
      <vt:lpstr>Symmetric adiabatic 3dB Y-coupler</vt:lpstr>
      <vt:lpstr>Symmetric adiabatic 3dB Y-coupler</vt:lpstr>
      <vt:lpstr>Back to electro-optic modulator</vt:lpstr>
      <vt:lpstr>Electro-optic modulator</vt:lpstr>
      <vt:lpstr>LiNbO3  modulators </vt:lpstr>
      <vt:lpstr>Thin film LiNbO3 on Si Modulators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dc:creator>
  <cp:lastModifiedBy>jacob khurgin</cp:lastModifiedBy>
  <cp:revision>441</cp:revision>
  <cp:lastPrinted>1601-01-01T00:00:00Z</cp:lastPrinted>
  <dcterms:created xsi:type="dcterms:W3CDTF">1601-01-01T00:00:00Z</dcterms:created>
  <dcterms:modified xsi:type="dcterms:W3CDTF">2021-07-08T01:03:01Z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