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2" r:id="rId3"/>
    <p:sldId id="283" r:id="rId4"/>
    <p:sldId id="284" r:id="rId5"/>
    <p:sldId id="285" r:id="rId6"/>
    <p:sldId id="287" r:id="rId7"/>
    <p:sldId id="288" r:id="rId8"/>
    <p:sldId id="289" r:id="rId9"/>
    <p:sldId id="290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2" r:id="rId20"/>
    <p:sldId id="303" r:id="rId21"/>
    <p:sldId id="301" r:id="rId22"/>
    <p:sldId id="304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660033"/>
    <a:srgbClr val="CC66FF"/>
    <a:srgbClr val="FFFF99"/>
    <a:srgbClr val="FF0066"/>
    <a:srgbClr val="666633"/>
    <a:srgbClr val="00808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5091" autoAdjust="0"/>
  </p:normalViewPr>
  <p:slideViewPr>
    <p:cSldViewPr snapToGrid="0">
      <p:cViewPr varScale="1">
        <p:scale>
          <a:sx n="106" d="100"/>
          <a:sy n="106" d="100"/>
        </p:scale>
        <p:origin x="1602" y="96"/>
      </p:cViewPr>
      <p:guideLst>
        <p:guide orient="horz" pos="2016"/>
        <p:guide pos="285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e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7" Type="http://schemas.openxmlformats.org/officeDocument/2006/relationships/image" Target="../media/image93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emf"/><Relationship Id="rId5" Type="http://schemas.openxmlformats.org/officeDocument/2006/relationships/image" Target="../media/image91.wmf"/><Relationship Id="rId4" Type="http://schemas.openxmlformats.org/officeDocument/2006/relationships/image" Target="../media/image90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96.wmf"/><Relationship Id="rId7" Type="http://schemas.openxmlformats.org/officeDocument/2006/relationships/image" Target="../media/image100.emf"/><Relationship Id="rId2" Type="http://schemas.openxmlformats.org/officeDocument/2006/relationships/image" Target="../media/image88.wmf"/><Relationship Id="rId1" Type="http://schemas.openxmlformats.org/officeDocument/2006/relationships/image" Target="../media/image95.wmf"/><Relationship Id="rId6" Type="http://schemas.openxmlformats.org/officeDocument/2006/relationships/image" Target="../media/image99.wmf"/><Relationship Id="rId11" Type="http://schemas.openxmlformats.org/officeDocument/2006/relationships/image" Target="../media/image104.wmf"/><Relationship Id="rId5" Type="http://schemas.openxmlformats.org/officeDocument/2006/relationships/image" Target="../media/image98.wmf"/><Relationship Id="rId10" Type="http://schemas.openxmlformats.org/officeDocument/2006/relationships/image" Target="../media/image103.wmf"/><Relationship Id="rId4" Type="http://schemas.openxmlformats.org/officeDocument/2006/relationships/image" Target="../media/image97.wmf"/><Relationship Id="rId9" Type="http://schemas.openxmlformats.org/officeDocument/2006/relationships/image" Target="../media/image10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image" Target="../media/image108.wmf"/><Relationship Id="rId7" Type="http://schemas.openxmlformats.org/officeDocument/2006/relationships/image" Target="../media/image112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11" Type="http://schemas.openxmlformats.org/officeDocument/2006/relationships/image" Target="../media/image116.wmf"/><Relationship Id="rId5" Type="http://schemas.openxmlformats.org/officeDocument/2006/relationships/image" Target="../media/image110.wmf"/><Relationship Id="rId10" Type="http://schemas.openxmlformats.org/officeDocument/2006/relationships/image" Target="../media/image115.wmf"/><Relationship Id="rId4" Type="http://schemas.openxmlformats.org/officeDocument/2006/relationships/image" Target="../media/image109.wmf"/><Relationship Id="rId9" Type="http://schemas.openxmlformats.org/officeDocument/2006/relationships/image" Target="../media/image11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image" Target="../media/image120.wmf"/><Relationship Id="rId7" Type="http://schemas.openxmlformats.org/officeDocument/2006/relationships/image" Target="../media/image124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image" Target="../media/image140.wmf"/><Relationship Id="rId3" Type="http://schemas.openxmlformats.org/officeDocument/2006/relationships/image" Target="../media/image130.wmf"/><Relationship Id="rId7" Type="http://schemas.openxmlformats.org/officeDocument/2006/relationships/image" Target="../media/image134.wmf"/><Relationship Id="rId12" Type="http://schemas.openxmlformats.org/officeDocument/2006/relationships/image" Target="../media/image139.wmf"/><Relationship Id="rId2" Type="http://schemas.openxmlformats.org/officeDocument/2006/relationships/image" Target="../media/image129.wmf"/><Relationship Id="rId16" Type="http://schemas.openxmlformats.org/officeDocument/2006/relationships/image" Target="../media/image143.wmf"/><Relationship Id="rId1" Type="http://schemas.openxmlformats.org/officeDocument/2006/relationships/image" Target="../media/image128.wmf"/><Relationship Id="rId6" Type="http://schemas.openxmlformats.org/officeDocument/2006/relationships/image" Target="../media/image133.wmf"/><Relationship Id="rId11" Type="http://schemas.openxmlformats.org/officeDocument/2006/relationships/image" Target="../media/image138.wmf"/><Relationship Id="rId5" Type="http://schemas.openxmlformats.org/officeDocument/2006/relationships/image" Target="../media/image132.wmf"/><Relationship Id="rId15" Type="http://schemas.openxmlformats.org/officeDocument/2006/relationships/image" Target="../media/image142.wmf"/><Relationship Id="rId10" Type="http://schemas.openxmlformats.org/officeDocument/2006/relationships/image" Target="../media/image137.wmf"/><Relationship Id="rId4" Type="http://schemas.openxmlformats.org/officeDocument/2006/relationships/image" Target="../media/image131.wmf"/><Relationship Id="rId9" Type="http://schemas.openxmlformats.org/officeDocument/2006/relationships/image" Target="../media/image136.wmf"/><Relationship Id="rId14" Type="http://schemas.openxmlformats.org/officeDocument/2006/relationships/image" Target="../media/image14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7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12" Type="http://schemas.openxmlformats.org/officeDocument/2006/relationships/image" Target="../media/image16.wmf"/><Relationship Id="rId17" Type="http://schemas.openxmlformats.org/officeDocument/2006/relationships/image" Target="../media/image21.wmf"/><Relationship Id="rId2" Type="http://schemas.openxmlformats.org/officeDocument/2006/relationships/image" Target="../media/image6.wmf"/><Relationship Id="rId16" Type="http://schemas.openxmlformats.org/officeDocument/2006/relationships/image" Target="../media/image20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11" Type="http://schemas.openxmlformats.org/officeDocument/2006/relationships/image" Target="../media/image15.wmf"/><Relationship Id="rId5" Type="http://schemas.openxmlformats.org/officeDocument/2006/relationships/image" Target="../media/image9.wmf"/><Relationship Id="rId15" Type="http://schemas.openxmlformats.org/officeDocument/2006/relationships/image" Target="../media/image1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Relationship Id="rId14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image" Target="../media/image48.wmf"/><Relationship Id="rId18" Type="http://schemas.openxmlformats.org/officeDocument/2006/relationships/image" Target="../media/image5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12" Type="http://schemas.openxmlformats.org/officeDocument/2006/relationships/image" Target="../media/image47.wmf"/><Relationship Id="rId17" Type="http://schemas.openxmlformats.org/officeDocument/2006/relationships/image" Target="../media/image52.wmf"/><Relationship Id="rId2" Type="http://schemas.openxmlformats.org/officeDocument/2006/relationships/image" Target="../media/image37.wmf"/><Relationship Id="rId16" Type="http://schemas.openxmlformats.org/officeDocument/2006/relationships/image" Target="../media/image51.wmf"/><Relationship Id="rId20" Type="http://schemas.openxmlformats.org/officeDocument/2006/relationships/image" Target="../media/image55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11" Type="http://schemas.openxmlformats.org/officeDocument/2006/relationships/image" Target="../media/image46.wmf"/><Relationship Id="rId5" Type="http://schemas.openxmlformats.org/officeDocument/2006/relationships/image" Target="../media/image40.wmf"/><Relationship Id="rId15" Type="http://schemas.openxmlformats.org/officeDocument/2006/relationships/image" Target="../media/image50.wmf"/><Relationship Id="rId10" Type="http://schemas.openxmlformats.org/officeDocument/2006/relationships/image" Target="../media/image45.wmf"/><Relationship Id="rId19" Type="http://schemas.openxmlformats.org/officeDocument/2006/relationships/image" Target="../media/image54.wmf"/><Relationship Id="rId4" Type="http://schemas.openxmlformats.org/officeDocument/2006/relationships/image" Target="../media/image39.wmf"/><Relationship Id="rId9" Type="http://schemas.openxmlformats.org/officeDocument/2006/relationships/image" Target="../media/image44.wmf"/><Relationship Id="rId14" Type="http://schemas.openxmlformats.org/officeDocument/2006/relationships/image" Target="../media/image4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12" Type="http://schemas.openxmlformats.org/officeDocument/2006/relationships/image" Target="../media/image68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11" Type="http://schemas.openxmlformats.org/officeDocument/2006/relationships/image" Target="../media/image67.wmf"/><Relationship Id="rId5" Type="http://schemas.openxmlformats.org/officeDocument/2006/relationships/image" Target="../media/image61.wmf"/><Relationship Id="rId10" Type="http://schemas.openxmlformats.org/officeDocument/2006/relationships/image" Target="../media/image66.wmf"/><Relationship Id="rId4" Type="http://schemas.openxmlformats.org/officeDocument/2006/relationships/image" Target="../media/image60.wmf"/><Relationship Id="rId9" Type="http://schemas.openxmlformats.org/officeDocument/2006/relationships/image" Target="../media/image6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65.wmf"/><Relationship Id="rId1" Type="http://schemas.openxmlformats.org/officeDocument/2006/relationships/image" Target="../media/image70.wmf"/><Relationship Id="rId4" Type="http://schemas.openxmlformats.org/officeDocument/2006/relationships/image" Target="../media/image7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12" Type="http://schemas.openxmlformats.org/officeDocument/2006/relationships/image" Target="../media/image86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11" Type="http://schemas.openxmlformats.org/officeDocument/2006/relationships/image" Target="../media/image85.wmf"/><Relationship Id="rId5" Type="http://schemas.openxmlformats.org/officeDocument/2006/relationships/image" Target="../media/image79.wmf"/><Relationship Id="rId10" Type="http://schemas.openxmlformats.org/officeDocument/2006/relationships/image" Target="../media/image84.wmf"/><Relationship Id="rId4" Type="http://schemas.openxmlformats.org/officeDocument/2006/relationships/image" Target="../media/image78.wmf"/><Relationship Id="rId9" Type="http://schemas.openxmlformats.org/officeDocument/2006/relationships/image" Target="../media/image8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7D8EA46-2114-4D29-B35A-08201C6012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117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6C32E9-E7D2-4994-AC0F-7F8C6612DAA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90995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0AD53-548E-4DDB-B786-2EA63D49FE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F51B4-5A98-4641-8359-E108AB4DD7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ABE36-7E36-4047-B221-FE498DDFCE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1A4677-A278-47C8-9278-C375BD43ED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54713-128B-4D9E-9056-173521B5C5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B59F1-D70D-4E04-9C0E-9C8D7EE259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F7307-02A3-48C8-AE8D-7BB407967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060777-97FC-4BFA-AFBF-4EDADF88D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C8F28-77E1-4B15-A17A-47B4C7F96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53608-F462-4477-A649-75AC8B3392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52A62-5407-4CD9-BCDB-B04249D50D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FC8564D-C4D2-4861-B39B-98382A0B1B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73.emf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4.emf"/><Relationship Id="rId11" Type="http://schemas.openxmlformats.org/officeDocument/2006/relationships/oleObject" Target="../embeddings/oleObject70.bin"/><Relationship Id="rId5" Type="http://schemas.openxmlformats.org/officeDocument/2006/relationships/image" Target="../media/image70.wmf"/><Relationship Id="rId10" Type="http://schemas.openxmlformats.org/officeDocument/2006/relationships/image" Target="../media/image71.wmf"/><Relationship Id="rId4" Type="http://schemas.openxmlformats.org/officeDocument/2006/relationships/oleObject" Target="../embeddings/oleObject67.bin"/><Relationship Id="rId9" Type="http://schemas.openxmlformats.org/officeDocument/2006/relationships/oleObject" Target="../embeddings/oleObject6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image" Target="../media/image79.wmf"/><Relationship Id="rId18" Type="http://schemas.openxmlformats.org/officeDocument/2006/relationships/oleObject" Target="../embeddings/oleObject79.bin"/><Relationship Id="rId26" Type="http://schemas.openxmlformats.org/officeDocument/2006/relationships/oleObject" Target="../embeddings/oleObject83.bin"/><Relationship Id="rId3" Type="http://schemas.openxmlformats.org/officeDocument/2006/relationships/oleObject" Target="../embeddings/oleObject71.bin"/><Relationship Id="rId21" Type="http://schemas.openxmlformats.org/officeDocument/2006/relationships/image" Target="../media/image83.wmf"/><Relationship Id="rId7" Type="http://schemas.openxmlformats.org/officeDocument/2006/relationships/oleObject" Target="../embeddings/oleObject73.bin"/><Relationship Id="rId12" Type="http://schemas.openxmlformats.org/officeDocument/2006/relationships/oleObject" Target="../embeddings/oleObject76.bin"/><Relationship Id="rId17" Type="http://schemas.openxmlformats.org/officeDocument/2006/relationships/image" Target="../media/image81.wmf"/><Relationship Id="rId25" Type="http://schemas.openxmlformats.org/officeDocument/2006/relationships/image" Target="../media/image8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8.bin"/><Relationship Id="rId20" Type="http://schemas.openxmlformats.org/officeDocument/2006/relationships/oleObject" Target="../embeddings/oleObject80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76.wmf"/><Relationship Id="rId11" Type="http://schemas.openxmlformats.org/officeDocument/2006/relationships/image" Target="../media/image78.wmf"/><Relationship Id="rId24" Type="http://schemas.openxmlformats.org/officeDocument/2006/relationships/oleObject" Target="../embeddings/oleObject82.bin"/><Relationship Id="rId5" Type="http://schemas.openxmlformats.org/officeDocument/2006/relationships/oleObject" Target="../embeddings/oleObject72.bin"/><Relationship Id="rId15" Type="http://schemas.openxmlformats.org/officeDocument/2006/relationships/image" Target="../media/image80.wmf"/><Relationship Id="rId23" Type="http://schemas.openxmlformats.org/officeDocument/2006/relationships/image" Target="../media/image84.wmf"/><Relationship Id="rId10" Type="http://schemas.openxmlformats.org/officeDocument/2006/relationships/oleObject" Target="../embeddings/oleObject75.bin"/><Relationship Id="rId19" Type="http://schemas.openxmlformats.org/officeDocument/2006/relationships/image" Target="../media/image82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4.bin"/><Relationship Id="rId14" Type="http://schemas.openxmlformats.org/officeDocument/2006/relationships/oleObject" Target="../embeddings/oleObject77.bin"/><Relationship Id="rId22" Type="http://schemas.openxmlformats.org/officeDocument/2006/relationships/oleObject" Target="../embeddings/oleObject81.bin"/><Relationship Id="rId27" Type="http://schemas.openxmlformats.org/officeDocument/2006/relationships/image" Target="../media/image8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13" Type="http://schemas.openxmlformats.org/officeDocument/2006/relationships/oleObject" Target="../embeddings/oleObject89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91.wmf"/><Relationship Id="rId17" Type="http://schemas.openxmlformats.org/officeDocument/2006/relationships/image" Target="../media/image94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3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10" Type="http://schemas.openxmlformats.org/officeDocument/2006/relationships/image" Target="../media/image90.e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9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101.wmf"/><Relationship Id="rId3" Type="http://schemas.openxmlformats.org/officeDocument/2006/relationships/oleObject" Target="../embeddings/oleObject91.bin"/><Relationship Id="rId21" Type="http://schemas.openxmlformats.org/officeDocument/2006/relationships/image" Target="../media/image105.emf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8.wmf"/><Relationship Id="rId17" Type="http://schemas.openxmlformats.org/officeDocument/2006/relationships/oleObject" Target="../embeddings/oleObject98.bin"/><Relationship Id="rId25" Type="http://schemas.openxmlformats.org/officeDocument/2006/relationships/image" Target="../media/image104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0.emf"/><Relationship Id="rId20" Type="http://schemas.openxmlformats.org/officeDocument/2006/relationships/image" Target="../media/image102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95.bin"/><Relationship Id="rId24" Type="http://schemas.openxmlformats.org/officeDocument/2006/relationships/oleObject" Target="../embeddings/oleObject101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23" Type="http://schemas.openxmlformats.org/officeDocument/2006/relationships/image" Target="../media/image103.wmf"/><Relationship Id="rId10" Type="http://schemas.openxmlformats.org/officeDocument/2006/relationships/image" Target="../media/image97.wmf"/><Relationship Id="rId19" Type="http://schemas.openxmlformats.org/officeDocument/2006/relationships/oleObject" Target="../embeddings/oleObject99.bin"/><Relationship Id="rId4" Type="http://schemas.openxmlformats.org/officeDocument/2006/relationships/image" Target="../media/image95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99.wmf"/><Relationship Id="rId22" Type="http://schemas.openxmlformats.org/officeDocument/2006/relationships/oleObject" Target="../embeddings/oleObject10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113.wmf"/><Relationship Id="rId3" Type="http://schemas.openxmlformats.org/officeDocument/2006/relationships/oleObject" Target="../embeddings/oleObject102.bin"/><Relationship Id="rId21" Type="http://schemas.openxmlformats.org/officeDocument/2006/relationships/oleObject" Target="../embeddings/oleObject111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10.wmf"/><Relationship Id="rId17" Type="http://schemas.openxmlformats.org/officeDocument/2006/relationships/oleObject" Target="../embeddings/oleObject109.bin"/><Relationship Id="rId25" Type="http://schemas.openxmlformats.org/officeDocument/2006/relationships/image" Target="../media/image117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2.wmf"/><Relationship Id="rId20" Type="http://schemas.openxmlformats.org/officeDocument/2006/relationships/image" Target="../media/image114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06.bin"/><Relationship Id="rId24" Type="http://schemas.openxmlformats.org/officeDocument/2006/relationships/image" Target="../media/image116.wmf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23" Type="http://schemas.openxmlformats.org/officeDocument/2006/relationships/oleObject" Target="../embeddings/oleObject112.bin"/><Relationship Id="rId10" Type="http://schemas.openxmlformats.org/officeDocument/2006/relationships/image" Target="../media/image109.wmf"/><Relationship Id="rId19" Type="http://schemas.openxmlformats.org/officeDocument/2006/relationships/oleObject" Target="../embeddings/oleObject110.bin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11.wmf"/><Relationship Id="rId22" Type="http://schemas.openxmlformats.org/officeDocument/2006/relationships/image" Target="../media/image11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18.bin"/><Relationship Id="rId18" Type="http://schemas.openxmlformats.org/officeDocument/2006/relationships/image" Target="../media/image125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22.wmf"/><Relationship Id="rId17" Type="http://schemas.openxmlformats.org/officeDocument/2006/relationships/oleObject" Target="../embeddings/oleObject12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4.wmf"/><Relationship Id="rId20" Type="http://schemas.openxmlformats.org/officeDocument/2006/relationships/image" Target="../media/image127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10" Type="http://schemas.openxmlformats.org/officeDocument/2006/relationships/image" Target="../media/image121.wmf"/><Relationship Id="rId19" Type="http://schemas.openxmlformats.org/officeDocument/2006/relationships/image" Target="../media/image126.e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23.w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6.bin"/><Relationship Id="rId18" Type="http://schemas.openxmlformats.org/officeDocument/2006/relationships/image" Target="../media/image135.wmf"/><Relationship Id="rId26" Type="http://schemas.openxmlformats.org/officeDocument/2006/relationships/image" Target="../media/image139.wmf"/><Relationship Id="rId3" Type="http://schemas.openxmlformats.org/officeDocument/2006/relationships/oleObject" Target="../embeddings/oleObject121.bin"/><Relationship Id="rId21" Type="http://schemas.openxmlformats.org/officeDocument/2006/relationships/oleObject" Target="../embeddings/oleObject130.bin"/><Relationship Id="rId34" Type="http://schemas.openxmlformats.org/officeDocument/2006/relationships/oleObject" Target="../embeddings/oleObject136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32.wmf"/><Relationship Id="rId17" Type="http://schemas.openxmlformats.org/officeDocument/2006/relationships/oleObject" Target="../embeddings/oleObject128.bin"/><Relationship Id="rId25" Type="http://schemas.openxmlformats.org/officeDocument/2006/relationships/oleObject" Target="../embeddings/oleObject132.bin"/><Relationship Id="rId33" Type="http://schemas.openxmlformats.org/officeDocument/2006/relationships/image" Target="../media/image142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4.wmf"/><Relationship Id="rId20" Type="http://schemas.openxmlformats.org/officeDocument/2006/relationships/image" Target="../media/image136.wmf"/><Relationship Id="rId29" Type="http://schemas.openxmlformats.org/officeDocument/2006/relationships/image" Target="../media/image140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125.bin"/><Relationship Id="rId24" Type="http://schemas.openxmlformats.org/officeDocument/2006/relationships/image" Target="../media/image138.wmf"/><Relationship Id="rId32" Type="http://schemas.openxmlformats.org/officeDocument/2006/relationships/oleObject" Target="../embeddings/oleObject135.bin"/><Relationship Id="rId5" Type="http://schemas.openxmlformats.org/officeDocument/2006/relationships/oleObject" Target="../embeddings/oleObject122.bin"/><Relationship Id="rId15" Type="http://schemas.openxmlformats.org/officeDocument/2006/relationships/oleObject" Target="../embeddings/oleObject127.bin"/><Relationship Id="rId23" Type="http://schemas.openxmlformats.org/officeDocument/2006/relationships/oleObject" Target="../embeddings/oleObject131.bin"/><Relationship Id="rId28" Type="http://schemas.openxmlformats.org/officeDocument/2006/relationships/oleObject" Target="../embeddings/oleObject133.bin"/><Relationship Id="rId10" Type="http://schemas.openxmlformats.org/officeDocument/2006/relationships/image" Target="../media/image131.wmf"/><Relationship Id="rId19" Type="http://schemas.openxmlformats.org/officeDocument/2006/relationships/oleObject" Target="../embeddings/oleObject129.bin"/><Relationship Id="rId31" Type="http://schemas.openxmlformats.org/officeDocument/2006/relationships/image" Target="../media/image141.wmf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133.wmf"/><Relationship Id="rId22" Type="http://schemas.openxmlformats.org/officeDocument/2006/relationships/image" Target="../media/image137.wmf"/><Relationship Id="rId27" Type="http://schemas.openxmlformats.org/officeDocument/2006/relationships/image" Target="../media/image144.emf"/><Relationship Id="rId30" Type="http://schemas.openxmlformats.org/officeDocument/2006/relationships/oleObject" Target="../embeddings/oleObject134.bin"/><Relationship Id="rId35" Type="http://schemas.openxmlformats.org/officeDocument/2006/relationships/image" Target="../media/image143.wmf"/><Relationship Id="rId8" Type="http://schemas.openxmlformats.org/officeDocument/2006/relationships/image" Target="../media/image13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7.bin"/><Relationship Id="rId7" Type="http://schemas.openxmlformats.org/officeDocument/2006/relationships/image" Target="../media/image148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47.emf"/><Relationship Id="rId5" Type="http://schemas.openxmlformats.org/officeDocument/2006/relationships/image" Target="../media/image146.emf"/><Relationship Id="rId4" Type="http://schemas.openxmlformats.org/officeDocument/2006/relationships/image" Target="../media/image14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8.bin"/><Relationship Id="rId7" Type="http://schemas.openxmlformats.org/officeDocument/2006/relationships/image" Target="../media/image6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51.emf"/><Relationship Id="rId5" Type="http://schemas.openxmlformats.org/officeDocument/2006/relationships/image" Target="../media/image150.emf"/><Relationship Id="rId4" Type="http://schemas.openxmlformats.org/officeDocument/2006/relationships/image" Target="../media/image149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jpe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jpeg"/><Relationship Id="rId2" Type="http://schemas.openxmlformats.org/officeDocument/2006/relationships/image" Target="../media/image157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.bin"/><Relationship Id="rId18" Type="http://schemas.openxmlformats.org/officeDocument/2006/relationships/image" Target="../media/image12.emf"/><Relationship Id="rId26" Type="http://schemas.openxmlformats.org/officeDocument/2006/relationships/image" Target="../media/image16.wmf"/><Relationship Id="rId3" Type="http://schemas.openxmlformats.org/officeDocument/2006/relationships/oleObject" Target="../embeddings/oleObject4.bin"/><Relationship Id="rId21" Type="http://schemas.openxmlformats.org/officeDocument/2006/relationships/oleObject" Target="../embeddings/oleObject13.bin"/><Relationship Id="rId34" Type="http://schemas.openxmlformats.org/officeDocument/2006/relationships/image" Target="../media/image20.wmf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1.bin"/><Relationship Id="rId25" Type="http://schemas.openxmlformats.org/officeDocument/2006/relationships/oleObject" Target="../embeddings/oleObject15.bin"/><Relationship Id="rId3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29" Type="http://schemas.openxmlformats.org/officeDocument/2006/relationships/oleObject" Target="../embeddings/oleObject17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15.wmf"/><Relationship Id="rId32" Type="http://schemas.openxmlformats.org/officeDocument/2006/relationships/image" Target="../media/image19.wmf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4.bin"/><Relationship Id="rId28" Type="http://schemas.openxmlformats.org/officeDocument/2006/relationships/image" Target="../media/image17.wmf"/><Relationship Id="rId36" Type="http://schemas.openxmlformats.org/officeDocument/2006/relationships/image" Target="../media/image21.wmf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12.bin"/><Relationship Id="rId31" Type="http://schemas.openxmlformats.org/officeDocument/2006/relationships/oleObject" Target="../embeddings/oleObject18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0.wmf"/><Relationship Id="rId22" Type="http://schemas.openxmlformats.org/officeDocument/2006/relationships/image" Target="../media/image14.wmf"/><Relationship Id="rId27" Type="http://schemas.openxmlformats.org/officeDocument/2006/relationships/oleObject" Target="../embeddings/oleObject16.bin"/><Relationship Id="rId30" Type="http://schemas.openxmlformats.org/officeDocument/2006/relationships/image" Target="../media/image18.wmf"/><Relationship Id="rId35" Type="http://schemas.openxmlformats.org/officeDocument/2006/relationships/oleObject" Target="../embeddings/oleObject20.bin"/><Relationship Id="rId8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4.w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.emf"/><Relationship Id="rId18" Type="http://schemas.openxmlformats.org/officeDocument/2006/relationships/oleObject" Target="../embeddings/oleObject42.bin"/><Relationship Id="rId26" Type="http://schemas.openxmlformats.org/officeDocument/2006/relationships/oleObject" Target="../embeddings/oleObject46.bin"/><Relationship Id="rId39" Type="http://schemas.openxmlformats.org/officeDocument/2006/relationships/image" Target="../media/image53.wmf"/><Relationship Id="rId21" Type="http://schemas.openxmlformats.org/officeDocument/2006/relationships/image" Target="../media/image44.wmf"/><Relationship Id="rId34" Type="http://schemas.openxmlformats.org/officeDocument/2006/relationships/oleObject" Target="../embeddings/oleObject50.bin"/><Relationship Id="rId42" Type="http://schemas.openxmlformats.org/officeDocument/2006/relationships/oleObject" Target="../embeddings/oleObject54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1.bin"/><Relationship Id="rId20" Type="http://schemas.openxmlformats.org/officeDocument/2006/relationships/oleObject" Target="../embeddings/oleObject43.bin"/><Relationship Id="rId29" Type="http://schemas.openxmlformats.org/officeDocument/2006/relationships/image" Target="../media/image48.wmf"/><Relationship Id="rId41" Type="http://schemas.openxmlformats.org/officeDocument/2006/relationships/image" Target="../media/image54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9.bin"/><Relationship Id="rId24" Type="http://schemas.openxmlformats.org/officeDocument/2006/relationships/oleObject" Target="../embeddings/oleObject45.bin"/><Relationship Id="rId32" Type="http://schemas.openxmlformats.org/officeDocument/2006/relationships/oleObject" Target="../embeddings/oleObject49.bin"/><Relationship Id="rId37" Type="http://schemas.openxmlformats.org/officeDocument/2006/relationships/image" Target="../media/image52.wmf"/><Relationship Id="rId40" Type="http://schemas.openxmlformats.org/officeDocument/2006/relationships/oleObject" Target="../embeddings/oleObject53.bin"/><Relationship Id="rId5" Type="http://schemas.openxmlformats.org/officeDocument/2006/relationships/oleObject" Target="../embeddings/oleObject36.bin"/><Relationship Id="rId15" Type="http://schemas.openxmlformats.org/officeDocument/2006/relationships/image" Target="../media/image41.wmf"/><Relationship Id="rId23" Type="http://schemas.openxmlformats.org/officeDocument/2006/relationships/image" Target="../media/image45.wmf"/><Relationship Id="rId28" Type="http://schemas.openxmlformats.org/officeDocument/2006/relationships/oleObject" Target="../embeddings/oleObject47.bin"/><Relationship Id="rId36" Type="http://schemas.openxmlformats.org/officeDocument/2006/relationships/oleObject" Target="../embeddings/oleObject51.bin"/><Relationship Id="rId10" Type="http://schemas.openxmlformats.org/officeDocument/2006/relationships/image" Target="../media/image39.wmf"/><Relationship Id="rId19" Type="http://schemas.openxmlformats.org/officeDocument/2006/relationships/image" Target="../media/image43.wmf"/><Relationship Id="rId31" Type="http://schemas.openxmlformats.org/officeDocument/2006/relationships/image" Target="../media/image4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8.bin"/><Relationship Id="rId14" Type="http://schemas.openxmlformats.org/officeDocument/2006/relationships/oleObject" Target="../embeddings/oleObject40.bin"/><Relationship Id="rId22" Type="http://schemas.openxmlformats.org/officeDocument/2006/relationships/oleObject" Target="../embeddings/oleObject44.bin"/><Relationship Id="rId27" Type="http://schemas.openxmlformats.org/officeDocument/2006/relationships/image" Target="../media/image47.wmf"/><Relationship Id="rId30" Type="http://schemas.openxmlformats.org/officeDocument/2006/relationships/oleObject" Target="../embeddings/oleObject48.bin"/><Relationship Id="rId35" Type="http://schemas.openxmlformats.org/officeDocument/2006/relationships/image" Target="../media/image51.wmf"/><Relationship Id="rId43" Type="http://schemas.openxmlformats.org/officeDocument/2006/relationships/image" Target="../media/image55.wmf"/><Relationship Id="rId8" Type="http://schemas.openxmlformats.org/officeDocument/2006/relationships/image" Target="../media/image38.wmf"/><Relationship Id="rId3" Type="http://schemas.openxmlformats.org/officeDocument/2006/relationships/oleObject" Target="../embeddings/oleObject35.bin"/><Relationship Id="rId12" Type="http://schemas.openxmlformats.org/officeDocument/2006/relationships/image" Target="../media/image40.wmf"/><Relationship Id="rId17" Type="http://schemas.openxmlformats.org/officeDocument/2006/relationships/image" Target="../media/image42.wmf"/><Relationship Id="rId25" Type="http://schemas.openxmlformats.org/officeDocument/2006/relationships/image" Target="../media/image46.wmf"/><Relationship Id="rId33" Type="http://schemas.openxmlformats.org/officeDocument/2006/relationships/image" Target="../media/image50.wmf"/><Relationship Id="rId38" Type="http://schemas.openxmlformats.org/officeDocument/2006/relationships/oleObject" Target="../embeddings/oleObject5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64.wmf"/><Relationship Id="rId26" Type="http://schemas.openxmlformats.org/officeDocument/2006/relationships/image" Target="../media/image68.wmf"/><Relationship Id="rId3" Type="http://schemas.openxmlformats.org/officeDocument/2006/relationships/oleObject" Target="../embeddings/oleObject55.bin"/><Relationship Id="rId21" Type="http://schemas.openxmlformats.org/officeDocument/2006/relationships/oleObject" Target="../embeddings/oleObject64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62.bin"/><Relationship Id="rId25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3.wmf"/><Relationship Id="rId20" Type="http://schemas.openxmlformats.org/officeDocument/2006/relationships/image" Target="../media/image65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59.bin"/><Relationship Id="rId24" Type="http://schemas.openxmlformats.org/officeDocument/2006/relationships/image" Target="../media/image67.wmf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23" Type="http://schemas.openxmlformats.org/officeDocument/2006/relationships/oleObject" Target="../embeddings/oleObject65.bin"/><Relationship Id="rId10" Type="http://schemas.openxmlformats.org/officeDocument/2006/relationships/image" Target="../media/image60.wmf"/><Relationship Id="rId19" Type="http://schemas.openxmlformats.org/officeDocument/2006/relationships/oleObject" Target="../embeddings/oleObject63.bin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2.wmf"/><Relationship Id="rId22" Type="http://schemas.openxmlformats.org/officeDocument/2006/relationships/image" Target="../media/image66.wmf"/><Relationship Id="rId27" Type="http://schemas.openxmlformats.org/officeDocument/2006/relationships/image" Target="../media/image6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986689-822A-4042-83BD-F011132A3E9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Lecture 32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Plasmonics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166" y="1897470"/>
            <a:ext cx="4196731" cy="23815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4296"/>
            <a:ext cx="8229600" cy="1143000"/>
          </a:xfrm>
        </p:spPr>
        <p:txBody>
          <a:bodyPr/>
          <a:lstStyle/>
          <a:p>
            <a:r>
              <a:rPr lang="en-US" sz="3200" dirty="0" smtClean="0"/>
              <a:t>SPP characteristics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1A4677-A278-47C8-9278-C375BD43ED1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011" y="851327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Spatial confinement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481958"/>
              </p:ext>
            </p:extLst>
          </p:nvPr>
        </p:nvGraphicFramePr>
        <p:xfrm>
          <a:off x="857250" y="1192213"/>
          <a:ext cx="6781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28" name="Equation" r:id="rId4" imgW="6781680" imgH="711000" progId="Equation.DSMT4">
                  <p:embed/>
                </p:oleObj>
              </mc:Choice>
              <mc:Fallback>
                <p:oleObj name="Equation" r:id="rId4" imgW="678168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7250" y="1192213"/>
                        <a:ext cx="67818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17301" y="1797072"/>
            <a:ext cx="4179645" cy="2510539"/>
            <a:chOff x="-1175423" y="-219277"/>
            <a:chExt cx="4179645" cy="251053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175423" y="-219277"/>
              <a:ext cx="4179645" cy="251053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-360540" y="1309529"/>
              <a:ext cx="28280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Sub-wavelength confinement</a:t>
              </a:r>
              <a:endParaRPr lang="en-US" sz="16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64249" y="5319917"/>
            <a:ext cx="7979651" cy="934833"/>
            <a:chOff x="364249" y="5319917"/>
            <a:chExt cx="7979651" cy="934833"/>
          </a:xfrm>
        </p:grpSpPr>
        <p:sp>
          <p:nvSpPr>
            <p:cNvPr id="13" name="TextBox 12"/>
            <p:cNvSpPr txBox="1"/>
            <p:nvPr/>
          </p:nvSpPr>
          <p:spPr>
            <a:xfrm>
              <a:off x="364249" y="5319917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For </a:t>
              </a:r>
              <a:endParaRPr lang="en-US" sz="1600" dirty="0"/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9863053"/>
                </p:ext>
              </p:extLst>
            </p:nvPr>
          </p:nvGraphicFramePr>
          <p:xfrm>
            <a:off x="914400" y="5391434"/>
            <a:ext cx="695411" cy="267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29" name="Equation" r:id="rId7" imgW="545760" imgH="241200" progId="Equation.DSMT4">
                    <p:embed/>
                  </p:oleObj>
                </mc:Choice>
                <mc:Fallback>
                  <p:oleObj name="Equation" r:id="rId7" imgW="545760" imgH="241200" progId="Equation.DSMT4">
                    <p:embed/>
                    <p:pic>
                      <p:nvPicPr>
                        <p:cNvPr id="19" name="Object 1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14400" y="5391434"/>
                          <a:ext cx="695411" cy="2670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1000936"/>
                </p:ext>
              </p:extLst>
            </p:nvPr>
          </p:nvGraphicFramePr>
          <p:xfrm>
            <a:off x="1409700" y="5441950"/>
            <a:ext cx="6934200" cy="812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30" name="Equation" r:id="rId9" imgW="6933960" imgH="812520" progId="Equation.DSMT4">
                    <p:embed/>
                  </p:oleObj>
                </mc:Choice>
                <mc:Fallback>
                  <p:oleObj name="Equation" r:id="rId9" imgW="6933960" imgH="8125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409700" y="5441950"/>
                          <a:ext cx="6934200" cy="812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TextBox 16"/>
          <p:cNvSpPr txBox="1"/>
          <p:nvPr/>
        </p:nvSpPr>
        <p:spPr>
          <a:xfrm>
            <a:off x="6666494" y="3406083"/>
            <a:ext cx="1220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Slow wave 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304419" y="2020081"/>
            <a:ext cx="1438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Normal wave </a:t>
            </a:r>
            <a:endParaRPr lang="en-US" sz="16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28600" y="4327863"/>
            <a:ext cx="6813550" cy="1117600"/>
            <a:chOff x="228600" y="4327863"/>
            <a:chExt cx="6813550" cy="1117600"/>
          </a:xfrm>
        </p:grpSpPr>
        <p:sp>
          <p:nvSpPr>
            <p:cNvPr id="11" name="TextBox 10"/>
            <p:cNvSpPr txBox="1"/>
            <p:nvPr/>
          </p:nvSpPr>
          <p:spPr>
            <a:xfrm>
              <a:off x="228600" y="4547876"/>
              <a:ext cx="1659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Group velocity</a:t>
              </a:r>
              <a:endParaRPr lang="en-US" dirty="0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7283247"/>
                </p:ext>
              </p:extLst>
            </p:nvPr>
          </p:nvGraphicFramePr>
          <p:xfrm>
            <a:off x="2101850" y="4327863"/>
            <a:ext cx="4940300" cy="1117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31" name="Equation" r:id="rId11" imgW="4940280" imgH="1117440" progId="Equation.DSMT4">
                    <p:embed/>
                  </p:oleObj>
                </mc:Choice>
                <mc:Fallback>
                  <p:oleObj name="Equation" r:id="rId11" imgW="4940280" imgH="1117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101850" y="4327863"/>
                          <a:ext cx="4940300" cy="1117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0826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1A4677-A278-47C8-9278-C375BD43ED1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9875" y="1222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Why SPP is a slow wave?</a:t>
            </a:r>
          </a:p>
        </p:txBody>
      </p:sp>
      <p:grpSp>
        <p:nvGrpSpPr>
          <p:cNvPr id="6" name="Group 119"/>
          <p:cNvGrpSpPr>
            <a:grpSpLocks/>
          </p:cNvGrpSpPr>
          <p:nvPr/>
        </p:nvGrpSpPr>
        <p:grpSpPr bwMode="auto">
          <a:xfrm>
            <a:off x="685800" y="1143000"/>
            <a:ext cx="4114801" cy="2593975"/>
            <a:chOff x="432" y="1008"/>
            <a:chExt cx="2592" cy="1634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432" y="1008"/>
              <a:ext cx="2592" cy="1634"/>
              <a:chOff x="432" y="1008"/>
              <a:chExt cx="2592" cy="1634"/>
            </a:xfrm>
          </p:grpSpPr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432" y="1579"/>
                <a:ext cx="2544" cy="1061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432" y="1008"/>
                <a:ext cx="2544" cy="571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>
                <a:off x="432" y="1579"/>
                <a:ext cx="2592" cy="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Text Box 9"/>
              <p:cNvSpPr txBox="1">
                <a:spLocks noChangeArrowheads="1"/>
              </p:cNvSpPr>
              <p:nvPr/>
            </p:nvSpPr>
            <p:spPr bwMode="auto">
              <a:xfrm>
                <a:off x="2314" y="1021"/>
                <a:ext cx="55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 b="1" i="1" dirty="0" smtClean="0">
                    <a:latin typeface="Times New Roman" panose="02020603050405020304" pitchFamily="18" charset="0"/>
                  </a:rPr>
                  <a:t>metal</a:t>
                </a:r>
                <a:endParaRPr lang="en-US" altLang="en-US" sz="24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Text Box 10"/>
              <p:cNvSpPr txBox="1">
                <a:spLocks noChangeArrowheads="1"/>
              </p:cNvSpPr>
              <p:nvPr/>
            </p:nvSpPr>
            <p:spPr bwMode="auto">
              <a:xfrm>
                <a:off x="2064" y="2351"/>
                <a:ext cx="8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 b="1" i="1" dirty="0" smtClean="0">
                    <a:latin typeface="Times New Roman" panose="02020603050405020304" pitchFamily="18" charset="0"/>
                  </a:rPr>
                  <a:t>dielectric</a:t>
                </a:r>
                <a:endParaRPr lang="en-US" altLang="en-US" sz="2400" b="1" i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432" y="2352"/>
              <a:ext cx="5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r>
                <a:rPr lang="en-US" altLang="en-US" sz="2000" b="1" i="1" baseline="-25000">
                  <a:latin typeface="Times New Roman" panose="02020603050405020304" pitchFamily="18" charset="0"/>
                  <a:sym typeface="Symbol" panose="05050102010706020507" pitchFamily="18" charset="2"/>
                </a:rPr>
                <a:t>d</a:t>
              </a:r>
              <a:r>
                <a:rPr lang="en-US" altLang="en-US" sz="20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&gt;0</a:t>
              </a:r>
              <a:endParaRPr lang="en-US" altLang="en-US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432" y="1008"/>
              <a:ext cx="5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r>
                <a:rPr lang="en-US" altLang="en-US" sz="2000" b="1" i="1" baseline="-25000">
                  <a:latin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r>
                <a:rPr lang="en-US" altLang="en-US" sz="20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&lt;0</a:t>
              </a:r>
              <a:endParaRPr lang="en-US" altLang="en-US" sz="2000" b="1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15" name="Text Box 88"/>
          <p:cNvSpPr txBox="1">
            <a:spLocks noChangeArrowheads="1"/>
          </p:cNvSpPr>
          <p:nvPr/>
        </p:nvSpPr>
        <p:spPr bwMode="auto">
          <a:xfrm>
            <a:off x="4876800" y="2819400"/>
            <a:ext cx="4038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Pointing vectors in the dielectric and metal point in </a:t>
            </a:r>
            <a:r>
              <a:rPr lang="en-US" altLang="en-US" dirty="0" smtClean="0"/>
              <a:t>the opposite </a:t>
            </a:r>
            <a:r>
              <a:rPr lang="en-US" altLang="en-US" dirty="0"/>
              <a:t>directions</a:t>
            </a:r>
          </a:p>
        </p:txBody>
      </p:sp>
      <p:grpSp>
        <p:nvGrpSpPr>
          <p:cNvPr id="21" name="Group 111"/>
          <p:cNvGrpSpPr>
            <a:grpSpLocks/>
          </p:cNvGrpSpPr>
          <p:nvPr/>
        </p:nvGrpSpPr>
        <p:grpSpPr bwMode="auto">
          <a:xfrm>
            <a:off x="4953000" y="1143000"/>
            <a:ext cx="2203450" cy="1662113"/>
            <a:chOff x="3120" y="1008"/>
            <a:chExt cx="1388" cy="1047"/>
          </a:xfrm>
        </p:grpSpPr>
        <p:sp>
          <p:nvSpPr>
            <p:cNvPr id="22" name="Line 105"/>
            <p:cNvSpPr>
              <a:spLocks noChangeShapeType="1"/>
            </p:cNvSpPr>
            <p:nvPr/>
          </p:nvSpPr>
          <p:spPr bwMode="auto">
            <a:xfrm flipH="1">
              <a:off x="3120" y="1584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6"/>
            <p:cNvSpPr>
              <a:spLocks noChangeShapeType="1"/>
            </p:cNvSpPr>
            <p:nvPr/>
          </p:nvSpPr>
          <p:spPr bwMode="auto">
            <a:xfrm>
              <a:off x="3456" y="158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07"/>
            <p:cNvSpPr>
              <a:spLocks noChangeShapeType="1"/>
            </p:cNvSpPr>
            <p:nvPr/>
          </p:nvSpPr>
          <p:spPr bwMode="auto">
            <a:xfrm flipV="1">
              <a:off x="3456" y="115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108"/>
            <p:cNvSpPr txBox="1">
              <a:spLocks noChangeArrowheads="1"/>
            </p:cNvSpPr>
            <p:nvPr/>
          </p:nvSpPr>
          <p:spPr bwMode="auto">
            <a:xfrm>
              <a:off x="3168" y="182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y</a:t>
              </a:r>
            </a:p>
          </p:txBody>
        </p:sp>
        <p:sp>
          <p:nvSpPr>
            <p:cNvPr id="26" name="Text Box 109"/>
            <p:cNvSpPr txBox="1">
              <a:spLocks noChangeArrowheads="1"/>
            </p:cNvSpPr>
            <p:nvPr/>
          </p:nvSpPr>
          <p:spPr bwMode="auto">
            <a:xfrm>
              <a:off x="4320" y="148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z</a:t>
              </a:r>
            </a:p>
          </p:txBody>
        </p:sp>
        <p:sp>
          <p:nvSpPr>
            <p:cNvPr id="27" name="Text Box 110"/>
            <p:cNvSpPr txBox="1">
              <a:spLocks noChangeArrowheads="1"/>
            </p:cNvSpPr>
            <p:nvPr/>
          </p:nvSpPr>
          <p:spPr bwMode="auto">
            <a:xfrm>
              <a:off x="3264" y="100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x</a:t>
              </a:r>
            </a:p>
          </p:txBody>
        </p:sp>
      </p:grpSp>
      <p:grpSp>
        <p:nvGrpSpPr>
          <p:cNvPr id="28" name="Group 122"/>
          <p:cNvGrpSpPr>
            <a:grpSpLocks/>
          </p:cNvGrpSpPr>
          <p:nvPr/>
        </p:nvGrpSpPr>
        <p:grpSpPr bwMode="auto">
          <a:xfrm>
            <a:off x="1066800" y="1447800"/>
            <a:ext cx="838200" cy="1689100"/>
            <a:chOff x="672" y="1200"/>
            <a:chExt cx="528" cy="1064"/>
          </a:xfrm>
        </p:grpSpPr>
        <p:graphicFrame>
          <p:nvGraphicFramePr>
            <p:cNvPr id="29" name="Object 3"/>
            <p:cNvGraphicFramePr>
              <a:graphicFrameLocks noChangeAspect="1"/>
            </p:cNvGraphicFramePr>
            <p:nvPr/>
          </p:nvGraphicFramePr>
          <p:xfrm>
            <a:off x="816" y="1968"/>
            <a:ext cx="28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07" name="Equation" r:id="rId3" imgW="228600" imgH="241200" progId="Equation.DSMT4">
                    <p:embed/>
                  </p:oleObj>
                </mc:Choice>
                <mc:Fallback>
                  <p:oleObj name="Equation" r:id="rId3" imgW="228600" imgH="241200" progId="Equation.DSMT4">
                    <p:embed/>
                    <p:pic>
                      <p:nvPicPr>
                        <p:cNvPr id="29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968"/>
                          <a:ext cx="28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Line 94"/>
            <p:cNvSpPr>
              <a:spLocks noChangeShapeType="1"/>
            </p:cNvSpPr>
            <p:nvPr/>
          </p:nvSpPr>
          <p:spPr bwMode="auto">
            <a:xfrm flipH="1">
              <a:off x="1008" y="1824"/>
              <a:ext cx="192" cy="240"/>
            </a:xfrm>
            <a:prstGeom prst="line">
              <a:avLst/>
            </a:prstGeom>
            <a:noFill/>
            <a:ln w="28575">
              <a:solidFill>
                <a:srgbClr val="33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31" name="Object 114"/>
            <p:cNvGraphicFramePr>
              <a:graphicFrameLocks noChangeAspect="1"/>
            </p:cNvGraphicFramePr>
            <p:nvPr/>
          </p:nvGraphicFramePr>
          <p:xfrm>
            <a:off x="672" y="1296"/>
            <a:ext cx="28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08" name="Equation" r:id="rId5" imgW="228600" imgH="241200" progId="Equation.DSMT4">
                    <p:embed/>
                  </p:oleObj>
                </mc:Choice>
                <mc:Fallback>
                  <p:oleObj name="Equation" r:id="rId5" imgW="228600" imgH="241200" progId="Equation.DSMT4">
                    <p:embed/>
                    <p:pic>
                      <p:nvPicPr>
                        <p:cNvPr id="31" name="Object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296"/>
                          <a:ext cx="28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Line 115"/>
            <p:cNvSpPr>
              <a:spLocks noChangeShapeType="1"/>
            </p:cNvSpPr>
            <p:nvPr/>
          </p:nvSpPr>
          <p:spPr bwMode="auto">
            <a:xfrm flipH="1">
              <a:off x="864" y="1200"/>
              <a:ext cx="192" cy="240"/>
            </a:xfrm>
            <a:prstGeom prst="line">
              <a:avLst/>
            </a:prstGeom>
            <a:noFill/>
            <a:ln w="28575">
              <a:solidFill>
                <a:srgbClr val="33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123"/>
          <p:cNvGrpSpPr>
            <a:grpSpLocks/>
          </p:cNvGrpSpPr>
          <p:nvPr/>
        </p:nvGrpSpPr>
        <p:grpSpPr bwMode="auto">
          <a:xfrm>
            <a:off x="1676400" y="1447800"/>
            <a:ext cx="598488" cy="990600"/>
            <a:chOff x="1056" y="1200"/>
            <a:chExt cx="377" cy="624"/>
          </a:xfrm>
        </p:grpSpPr>
        <p:sp>
          <p:nvSpPr>
            <p:cNvPr id="34" name="Line 117"/>
            <p:cNvSpPr>
              <a:spLocks noChangeShapeType="1"/>
            </p:cNvSpPr>
            <p:nvPr/>
          </p:nvSpPr>
          <p:spPr bwMode="auto">
            <a:xfrm flipV="1">
              <a:off x="1200" y="1584"/>
              <a:ext cx="0" cy="24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18"/>
            <p:cNvSpPr>
              <a:spLocks noChangeShapeType="1"/>
            </p:cNvSpPr>
            <p:nvPr/>
          </p:nvSpPr>
          <p:spPr bwMode="auto">
            <a:xfrm>
              <a:off x="1056" y="1200"/>
              <a:ext cx="0" cy="19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36" name="Object 120"/>
            <p:cNvGraphicFramePr>
              <a:graphicFrameLocks noChangeAspect="1"/>
            </p:cNvGraphicFramePr>
            <p:nvPr/>
          </p:nvGraphicFramePr>
          <p:xfrm>
            <a:off x="1200" y="1536"/>
            <a:ext cx="233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09" name="Equation" r:id="rId7" imgW="190440" imgH="228600" progId="Equation.DSMT4">
                    <p:embed/>
                  </p:oleObj>
                </mc:Choice>
                <mc:Fallback>
                  <p:oleObj name="Equation" r:id="rId7" imgW="190440" imgH="228600" progId="Equation.DSMT4">
                    <p:embed/>
                    <p:pic>
                      <p:nvPicPr>
                        <p:cNvPr id="36" name="Object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536"/>
                          <a:ext cx="233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121"/>
            <p:cNvGraphicFramePr>
              <a:graphicFrameLocks noChangeAspect="1"/>
            </p:cNvGraphicFramePr>
            <p:nvPr/>
          </p:nvGraphicFramePr>
          <p:xfrm>
            <a:off x="1056" y="1296"/>
            <a:ext cx="233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10" name="Equation" r:id="rId9" imgW="190440" imgH="228600" progId="Equation.DSMT4">
                    <p:embed/>
                  </p:oleObj>
                </mc:Choice>
                <mc:Fallback>
                  <p:oleObj name="Equation" r:id="rId9" imgW="190440" imgH="228600" progId="Equation.DSMT4">
                    <p:embed/>
                    <p:pic>
                      <p:nvPicPr>
                        <p:cNvPr id="37" name="Object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296"/>
                          <a:ext cx="233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Group 125"/>
          <p:cNvGrpSpPr>
            <a:grpSpLocks/>
          </p:cNvGrpSpPr>
          <p:nvPr/>
        </p:nvGrpSpPr>
        <p:grpSpPr bwMode="auto">
          <a:xfrm>
            <a:off x="1905000" y="2362200"/>
            <a:ext cx="1066800" cy="609600"/>
            <a:chOff x="1200" y="1776"/>
            <a:chExt cx="672" cy="384"/>
          </a:xfrm>
        </p:grpSpPr>
        <p:graphicFrame>
          <p:nvGraphicFramePr>
            <p:cNvPr id="39" name="Object 103"/>
            <p:cNvGraphicFramePr>
              <a:graphicFrameLocks noChangeAspect="1"/>
            </p:cNvGraphicFramePr>
            <p:nvPr/>
          </p:nvGraphicFramePr>
          <p:xfrm>
            <a:off x="1344" y="1776"/>
            <a:ext cx="32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11" name="Equation" r:id="rId10" imgW="190440" imgH="228600" progId="Equation.DSMT4">
                    <p:embed/>
                  </p:oleObj>
                </mc:Choice>
                <mc:Fallback>
                  <p:oleObj name="Equation" r:id="rId10" imgW="190440" imgH="228600" progId="Equation.DSMT4">
                    <p:embed/>
                    <p:pic>
                      <p:nvPicPr>
                        <p:cNvPr id="39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776"/>
                          <a:ext cx="320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Line 124"/>
            <p:cNvSpPr>
              <a:spLocks noChangeShapeType="1"/>
            </p:cNvSpPr>
            <p:nvPr/>
          </p:nvSpPr>
          <p:spPr bwMode="auto">
            <a:xfrm>
              <a:off x="1200" y="1824"/>
              <a:ext cx="672" cy="0"/>
            </a:xfrm>
            <a:prstGeom prst="line">
              <a:avLst/>
            </a:prstGeom>
            <a:noFill/>
            <a:ln w="7620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" name="Group 130"/>
          <p:cNvGrpSpPr>
            <a:grpSpLocks/>
          </p:cNvGrpSpPr>
          <p:nvPr/>
        </p:nvGrpSpPr>
        <p:grpSpPr bwMode="auto">
          <a:xfrm>
            <a:off x="1143000" y="990600"/>
            <a:ext cx="777875" cy="609600"/>
            <a:chOff x="4032" y="1968"/>
            <a:chExt cx="490" cy="384"/>
          </a:xfrm>
        </p:grpSpPr>
        <p:graphicFrame>
          <p:nvGraphicFramePr>
            <p:cNvPr id="42" name="Object 127"/>
            <p:cNvGraphicFramePr>
              <a:graphicFrameLocks noChangeAspect="1"/>
            </p:cNvGraphicFramePr>
            <p:nvPr/>
          </p:nvGraphicFramePr>
          <p:xfrm>
            <a:off x="4245" y="1968"/>
            <a:ext cx="277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12" name="Equation" r:id="rId12" imgW="164880" imgH="228600" progId="Equation.DSMT4">
                    <p:embed/>
                  </p:oleObj>
                </mc:Choice>
                <mc:Fallback>
                  <p:oleObj name="Equation" r:id="rId12" imgW="164880" imgH="228600" progId="Equation.DSMT4">
                    <p:embed/>
                    <p:pic>
                      <p:nvPicPr>
                        <p:cNvPr id="42" name="Object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5" y="1968"/>
                          <a:ext cx="277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Line 128"/>
            <p:cNvSpPr>
              <a:spLocks noChangeShapeType="1"/>
            </p:cNvSpPr>
            <p:nvPr/>
          </p:nvSpPr>
          <p:spPr bwMode="auto">
            <a:xfrm flipH="1">
              <a:off x="4032" y="2256"/>
              <a:ext cx="336" cy="0"/>
            </a:xfrm>
            <a:prstGeom prst="line">
              <a:avLst/>
            </a:prstGeom>
            <a:noFill/>
            <a:ln w="7620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" name="Group 133"/>
          <p:cNvGrpSpPr>
            <a:grpSpLocks/>
          </p:cNvGrpSpPr>
          <p:nvPr/>
        </p:nvGrpSpPr>
        <p:grpSpPr bwMode="auto">
          <a:xfrm>
            <a:off x="152400" y="3912130"/>
            <a:ext cx="7848600" cy="555626"/>
            <a:chOff x="384" y="2981"/>
            <a:chExt cx="4944" cy="350"/>
          </a:xfrm>
        </p:grpSpPr>
        <p:sp>
          <p:nvSpPr>
            <p:cNvPr id="45" name="Text Box 131"/>
            <p:cNvSpPr txBox="1">
              <a:spLocks noChangeArrowheads="1"/>
            </p:cNvSpPr>
            <p:nvPr/>
          </p:nvSpPr>
          <p:spPr bwMode="auto">
            <a:xfrm>
              <a:off x="384" y="3024"/>
              <a:ext cx="49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dirty="0" smtClean="0"/>
                <a:t>Power is  </a:t>
              </a:r>
              <a:endParaRPr lang="en-US" altLang="en-US" dirty="0"/>
            </a:p>
          </p:txBody>
        </p:sp>
        <p:graphicFrame>
          <p:nvGraphicFramePr>
            <p:cNvPr id="46" name="Object 1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0023500"/>
                </p:ext>
              </p:extLst>
            </p:nvPr>
          </p:nvGraphicFramePr>
          <p:xfrm>
            <a:off x="1055" y="2981"/>
            <a:ext cx="1720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13" name="Equation" r:id="rId14" imgW="1498320" imgH="304560" progId="Equation.DSMT4">
                    <p:embed/>
                  </p:oleObj>
                </mc:Choice>
                <mc:Fallback>
                  <p:oleObj name="Equation" r:id="rId14" imgW="1498320" imgH="304560" progId="Equation.DSMT4">
                    <p:embed/>
                    <p:pic>
                      <p:nvPicPr>
                        <p:cNvPr id="46" name="Object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5" y="2981"/>
                          <a:ext cx="1720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" name="Group 137"/>
          <p:cNvGrpSpPr>
            <a:grpSpLocks/>
          </p:cNvGrpSpPr>
          <p:nvPr/>
        </p:nvGrpSpPr>
        <p:grpSpPr bwMode="auto">
          <a:xfrm>
            <a:off x="2895600" y="2971800"/>
            <a:ext cx="498475" cy="541338"/>
            <a:chOff x="3504" y="3456"/>
            <a:chExt cx="314" cy="341"/>
          </a:xfrm>
        </p:grpSpPr>
        <p:graphicFrame>
          <p:nvGraphicFramePr>
            <p:cNvPr id="48" name="Object 135"/>
            <p:cNvGraphicFramePr>
              <a:graphicFrameLocks noChangeAspect="1"/>
            </p:cNvGraphicFramePr>
            <p:nvPr/>
          </p:nvGraphicFramePr>
          <p:xfrm>
            <a:off x="3605" y="3498"/>
            <a:ext cx="213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14" name="Equation" r:id="rId16" imgW="126720" imgH="177480" progId="Equation.DSMT4">
                    <p:embed/>
                  </p:oleObj>
                </mc:Choice>
                <mc:Fallback>
                  <p:oleObj name="Equation" r:id="rId16" imgW="126720" imgH="177480" progId="Equation.DSMT4">
                    <p:embed/>
                    <p:pic>
                      <p:nvPicPr>
                        <p:cNvPr id="48" name="Object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5" y="3498"/>
                          <a:ext cx="213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Line 136"/>
            <p:cNvSpPr>
              <a:spLocks noChangeShapeType="1"/>
            </p:cNvSpPr>
            <p:nvPr/>
          </p:nvSpPr>
          <p:spPr bwMode="auto">
            <a:xfrm>
              <a:off x="3504" y="3456"/>
              <a:ext cx="240" cy="0"/>
            </a:xfrm>
            <a:prstGeom prst="line">
              <a:avLst/>
            </a:prstGeom>
            <a:noFill/>
            <a:ln w="7620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0" name="Object 141"/>
          <p:cNvGraphicFramePr>
            <a:graphicFrameLocks noChangeAspect="1"/>
          </p:cNvGraphicFramePr>
          <p:nvPr/>
        </p:nvGraphicFramePr>
        <p:xfrm>
          <a:off x="4876800" y="3962400"/>
          <a:ext cx="11239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5" name="Equation" r:id="rId18" imgW="749160" imgH="241200" progId="Equation.DSMT4">
                  <p:embed/>
                </p:oleObj>
              </mc:Choice>
              <mc:Fallback>
                <p:oleObj name="Equation" r:id="rId18" imgW="749160" imgH="241200" progId="Equation.DSMT4">
                  <p:embed/>
                  <p:pic>
                    <p:nvPicPr>
                      <p:cNvPr id="50" name="Object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962400"/>
                        <a:ext cx="11239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42"/>
          <p:cNvGraphicFramePr>
            <a:graphicFrameLocks noChangeAspect="1"/>
          </p:cNvGraphicFramePr>
          <p:nvPr/>
        </p:nvGraphicFramePr>
        <p:xfrm>
          <a:off x="6172200" y="3962400"/>
          <a:ext cx="16192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6" name="Equation" r:id="rId20" imgW="1079280" imgH="279360" progId="Equation.DSMT4">
                  <p:embed/>
                </p:oleObj>
              </mc:Choice>
              <mc:Fallback>
                <p:oleObj name="Equation" r:id="rId20" imgW="1079280" imgH="279360" progId="Equation.DSMT4">
                  <p:embed/>
                  <p:pic>
                    <p:nvPicPr>
                      <p:cNvPr id="51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962400"/>
                        <a:ext cx="16192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0886"/>
              </p:ext>
            </p:extLst>
          </p:nvPr>
        </p:nvGraphicFramePr>
        <p:xfrm>
          <a:off x="152400" y="4715195"/>
          <a:ext cx="71056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7" name="Equation" r:id="rId22" imgW="4736880" imgH="482400" progId="Equation.DSMT4">
                  <p:embed/>
                </p:oleObj>
              </mc:Choice>
              <mc:Fallback>
                <p:oleObj name="Equation" r:id="rId22" imgW="4736880" imgH="482400" progId="Equation.DSMT4">
                  <p:embed/>
                  <p:pic>
                    <p:nvPicPr>
                      <p:cNvPr id="52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715195"/>
                        <a:ext cx="710565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 Box 146"/>
          <p:cNvSpPr txBox="1">
            <a:spLocks noChangeArrowheads="1"/>
          </p:cNvSpPr>
          <p:nvPr/>
        </p:nvSpPr>
        <p:spPr bwMode="auto">
          <a:xfrm>
            <a:off x="43381" y="5545670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One half of the energy is in the metal and the other half is in dielectric – as they propagate in the opposite directions there is no net  motion of energy </a:t>
            </a:r>
          </a:p>
        </p:txBody>
      </p:sp>
      <p:grpSp>
        <p:nvGrpSpPr>
          <p:cNvPr id="54" name="Group 149"/>
          <p:cNvGrpSpPr>
            <a:grpSpLocks/>
          </p:cNvGrpSpPr>
          <p:nvPr/>
        </p:nvGrpSpPr>
        <p:grpSpPr bwMode="auto">
          <a:xfrm>
            <a:off x="5181600" y="4419600"/>
            <a:ext cx="3962400" cy="366713"/>
            <a:chOff x="3264" y="2784"/>
            <a:chExt cx="2496" cy="231"/>
          </a:xfrm>
        </p:grpSpPr>
        <p:sp>
          <p:nvSpPr>
            <p:cNvPr id="55" name="Text Box 144"/>
            <p:cNvSpPr txBox="1">
              <a:spLocks noChangeArrowheads="1"/>
            </p:cNvSpPr>
            <p:nvPr/>
          </p:nvSpPr>
          <p:spPr bwMode="auto">
            <a:xfrm>
              <a:off x="3264" y="2784"/>
              <a:ext cx="24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336600"/>
                  </a:solidFill>
                </a:rPr>
                <a:t>Near the SP resonance            !!!</a:t>
              </a:r>
            </a:p>
          </p:txBody>
        </p:sp>
        <p:graphicFrame>
          <p:nvGraphicFramePr>
            <p:cNvPr id="56" name="Object 1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3914349"/>
                </p:ext>
              </p:extLst>
            </p:nvPr>
          </p:nvGraphicFramePr>
          <p:xfrm>
            <a:off x="4896" y="2832"/>
            <a:ext cx="445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18" name="Equation" r:id="rId24" imgW="431640" imgH="177480" progId="Equation.DSMT4">
                    <p:embed/>
                  </p:oleObj>
                </mc:Choice>
                <mc:Fallback>
                  <p:oleObj name="Equation" r:id="rId24" imgW="431640" imgH="177480" progId="Equation.DSMT4">
                    <p:embed/>
                    <p:pic>
                      <p:nvPicPr>
                        <p:cNvPr id="56" name="Object 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2832"/>
                          <a:ext cx="445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" name="Text Box 150"/>
          <p:cNvSpPr txBox="1">
            <a:spLocks noChangeArrowheads="1"/>
          </p:cNvSpPr>
          <p:nvPr/>
        </p:nvSpPr>
        <p:spPr bwMode="auto">
          <a:xfrm>
            <a:off x="152400" y="6243149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>
                <a:solidFill>
                  <a:srgbClr val="3333CC"/>
                </a:solidFill>
              </a:rPr>
              <a:t>Naturally, </a:t>
            </a:r>
            <a:r>
              <a:rPr lang="en-US" altLang="en-US" b="1" dirty="0" smtClean="0">
                <a:solidFill>
                  <a:srgbClr val="3333CC"/>
                </a:solidFill>
              </a:rPr>
              <a:t>the effective </a:t>
            </a:r>
            <a:r>
              <a:rPr lang="en-US" altLang="en-US" b="1" dirty="0">
                <a:solidFill>
                  <a:srgbClr val="3333CC"/>
                </a:solidFill>
              </a:rPr>
              <a:t>rate of the </a:t>
            </a:r>
            <a:r>
              <a:rPr lang="en-US" altLang="en-US" b="1" dirty="0" smtClean="0">
                <a:solidFill>
                  <a:srgbClr val="3333CC"/>
                </a:solidFill>
              </a:rPr>
              <a:t>energy decay </a:t>
            </a:r>
            <a:r>
              <a:rPr lang="en-US" altLang="en-US" b="1" dirty="0">
                <a:solidFill>
                  <a:srgbClr val="3333CC"/>
                </a:solidFill>
              </a:rPr>
              <a:t>for the SP mode </a:t>
            </a:r>
            <a:r>
              <a:rPr lang="en-US" altLang="en-US" b="1" dirty="0" smtClean="0">
                <a:solidFill>
                  <a:srgbClr val="3333CC"/>
                </a:solidFill>
              </a:rPr>
              <a:t>approaches half of the energy decay rate i.e. </a:t>
            </a:r>
            <a:r>
              <a:rPr lang="el-GR" altLang="en-US" b="1" dirty="0" smtClean="0">
                <a:solidFill>
                  <a:srgbClr val="3333CC"/>
                </a:solidFill>
              </a:rPr>
              <a:t>γ</a:t>
            </a:r>
            <a:endParaRPr lang="en-US" alt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2715419" y="1130660"/>
            <a:ext cx="1838739" cy="2087725"/>
            <a:chOff x="2715419" y="1130660"/>
            <a:chExt cx="1838739" cy="2087725"/>
          </a:xfrm>
        </p:grpSpPr>
        <p:sp>
          <p:nvSpPr>
            <p:cNvPr id="19" name="Line 92"/>
            <p:cNvSpPr>
              <a:spLocks noChangeShapeType="1"/>
            </p:cNvSpPr>
            <p:nvPr/>
          </p:nvSpPr>
          <p:spPr bwMode="auto">
            <a:xfrm>
              <a:off x="3730625" y="2800351"/>
              <a:ext cx="6508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93"/>
            <p:cNvSpPr txBox="1">
              <a:spLocks noChangeArrowheads="1"/>
            </p:cNvSpPr>
            <p:nvPr/>
          </p:nvSpPr>
          <p:spPr bwMode="auto">
            <a:xfrm>
              <a:off x="3888995" y="2300287"/>
              <a:ext cx="6651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</a:t>
              </a:r>
              <a:endParaRPr lang="en-US" altLang="en-US" sz="2400" b="1" i="1">
                <a:latin typeface="Times New Roman" panose="02020603050405020304" pitchFamily="18" charset="0"/>
              </a:endParaRPr>
            </a:p>
          </p:txBody>
        </p:sp>
        <p:sp>
          <p:nvSpPr>
            <p:cNvPr id="58" name="Freeform 69"/>
            <p:cNvSpPr>
              <a:spLocks/>
            </p:cNvSpPr>
            <p:nvPr/>
          </p:nvSpPr>
          <p:spPr bwMode="auto">
            <a:xfrm rot="5400000" flipH="1">
              <a:off x="3270460" y="2181225"/>
              <a:ext cx="1090193" cy="839787"/>
            </a:xfrm>
            <a:custGeom>
              <a:avLst/>
              <a:gdLst>
                <a:gd name="T0" fmla="*/ 49 w 4900"/>
                <a:gd name="T1" fmla="*/ 2827 h 2836"/>
                <a:gd name="T2" fmla="*/ 148 w 4900"/>
                <a:gd name="T3" fmla="*/ 2808 h 2836"/>
                <a:gd name="T4" fmla="*/ 247 w 4900"/>
                <a:gd name="T5" fmla="*/ 2788 h 2836"/>
                <a:gd name="T6" fmla="*/ 346 w 4900"/>
                <a:gd name="T7" fmla="*/ 2768 h 2836"/>
                <a:gd name="T8" fmla="*/ 445 w 4900"/>
                <a:gd name="T9" fmla="*/ 2747 h 2836"/>
                <a:gd name="T10" fmla="*/ 544 w 4900"/>
                <a:gd name="T11" fmla="*/ 2724 h 2836"/>
                <a:gd name="T12" fmla="*/ 643 w 4900"/>
                <a:gd name="T13" fmla="*/ 2701 h 2836"/>
                <a:gd name="T14" fmla="*/ 742 w 4900"/>
                <a:gd name="T15" fmla="*/ 2677 h 2836"/>
                <a:gd name="T16" fmla="*/ 841 w 4900"/>
                <a:gd name="T17" fmla="*/ 2652 h 2836"/>
                <a:gd name="T18" fmla="*/ 940 w 4900"/>
                <a:gd name="T19" fmla="*/ 2626 h 2836"/>
                <a:gd name="T20" fmla="*/ 1039 w 4900"/>
                <a:gd name="T21" fmla="*/ 2599 h 2836"/>
                <a:gd name="T22" fmla="*/ 1138 w 4900"/>
                <a:gd name="T23" fmla="*/ 2571 h 2836"/>
                <a:gd name="T24" fmla="*/ 1237 w 4900"/>
                <a:gd name="T25" fmla="*/ 2542 h 2836"/>
                <a:gd name="T26" fmla="*/ 1336 w 4900"/>
                <a:gd name="T27" fmla="*/ 2511 h 2836"/>
                <a:gd name="T28" fmla="*/ 1435 w 4900"/>
                <a:gd name="T29" fmla="*/ 2479 h 2836"/>
                <a:gd name="T30" fmla="*/ 1534 w 4900"/>
                <a:gd name="T31" fmla="*/ 2446 h 2836"/>
                <a:gd name="T32" fmla="*/ 1633 w 4900"/>
                <a:gd name="T33" fmla="*/ 2412 h 2836"/>
                <a:gd name="T34" fmla="*/ 1732 w 4900"/>
                <a:gd name="T35" fmla="*/ 2376 h 2836"/>
                <a:gd name="T36" fmla="*/ 1831 w 4900"/>
                <a:gd name="T37" fmla="*/ 2338 h 2836"/>
                <a:gd name="T38" fmla="*/ 1930 w 4900"/>
                <a:gd name="T39" fmla="*/ 2299 h 2836"/>
                <a:gd name="T40" fmla="*/ 2029 w 4900"/>
                <a:gd name="T41" fmla="*/ 2259 h 2836"/>
                <a:gd name="T42" fmla="*/ 2128 w 4900"/>
                <a:gd name="T43" fmla="*/ 2217 h 2836"/>
                <a:gd name="T44" fmla="*/ 2227 w 4900"/>
                <a:gd name="T45" fmla="*/ 2173 h 2836"/>
                <a:gd name="T46" fmla="*/ 2326 w 4900"/>
                <a:gd name="T47" fmla="*/ 2128 h 2836"/>
                <a:gd name="T48" fmla="*/ 2425 w 4900"/>
                <a:gd name="T49" fmla="*/ 2080 h 2836"/>
                <a:gd name="T50" fmla="*/ 2524 w 4900"/>
                <a:gd name="T51" fmla="*/ 2031 h 2836"/>
                <a:gd name="T52" fmla="*/ 2623 w 4900"/>
                <a:gd name="T53" fmla="*/ 1979 h 2836"/>
                <a:gd name="T54" fmla="*/ 2722 w 4900"/>
                <a:gd name="T55" fmla="*/ 1926 h 2836"/>
                <a:gd name="T56" fmla="*/ 2821 w 4900"/>
                <a:gd name="T57" fmla="*/ 1870 h 2836"/>
                <a:gd name="T58" fmla="*/ 2920 w 4900"/>
                <a:gd name="T59" fmla="*/ 1812 h 2836"/>
                <a:gd name="T60" fmla="*/ 3019 w 4900"/>
                <a:gd name="T61" fmla="*/ 1752 h 2836"/>
                <a:gd name="T62" fmla="*/ 3118 w 4900"/>
                <a:gd name="T63" fmla="*/ 1689 h 2836"/>
                <a:gd name="T64" fmla="*/ 3217 w 4900"/>
                <a:gd name="T65" fmla="*/ 1623 h 2836"/>
                <a:gd name="T66" fmla="*/ 3316 w 4900"/>
                <a:gd name="T67" fmla="*/ 1555 h 2836"/>
                <a:gd name="T68" fmla="*/ 3415 w 4900"/>
                <a:gd name="T69" fmla="*/ 1485 h 2836"/>
                <a:gd name="T70" fmla="*/ 3514 w 4900"/>
                <a:gd name="T71" fmla="*/ 1411 h 2836"/>
                <a:gd name="T72" fmla="*/ 3613 w 4900"/>
                <a:gd name="T73" fmla="*/ 1334 h 2836"/>
                <a:gd name="T74" fmla="*/ 3712 w 4900"/>
                <a:gd name="T75" fmla="*/ 1255 h 2836"/>
                <a:gd name="T76" fmla="*/ 3811 w 4900"/>
                <a:gd name="T77" fmla="*/ 1172 h 2836"/>
                <a:gd name="T78" fmla="*/ 3910 w 4900"/>
                <a:gd name="T79" fmla="*/ 1085 h 2836"/>
                <a:gd name="T80" fmla="*/ 4009 w 4900"/>
                <a:gd name="T81" fmla="*/ 995 h 2836"/>
                <a:gd name="T82" fmla="*/ 4108 w 4900"/>
                <a:gd name="T83" fmla="*/ 901 h 2836"/>
                <a:gd name="T84" fmla="*/ 4207 w 4900"/>
                <a:gd name="T85" fmla="*/ 804 h 2836"/>
                <a:gd name="T86" fmla="*/ 4306 w 4900"/>
                <a:gd name="T87" fmla="*/ 702 h 2836"/>
                <a:gd name="T88" fmla="*/ 4405 w 4900"/>
                <a:gd name="T89" fmla="*/ 596 h 2836"/>
                <a:gd name="T90" fmla="*/ 4504 w 4900"/>
                <a:gd name="T91" fmla="*/ 487 h 2836"/>
                <a:gd name="T92" fmla="*/ 4603 w 4900"/>
                <a:gd name="T93" fmla="*/ 372 h 2836"/>
                <a:gd name="T94" fmla="*/ 4702 w 4900"/>
                <a:gd name="T95" fmla="*/ 253 h 2836"/>
                <a:gd name="T96" fmla="*/ 4801 w 4900"/>
                <a:gd name="T97" fmla="*/ 129 h 2836"/>
                <a:gd name="T98" fmla="*/ 4900 w 4900"/>
                <a:gd name="T99" fmla="*/ 0 h 2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00" h="2836">
                  <a:moveTo>
                    <a:pt x="0" y="2836"/>
                  </a:moveTo>
                  <a:lnTo>
                    <a:pt x="49" y="2827"/>
                  </a:lnTo>
                  <a:lnTo>
                    <a:pt x="99" y="2818"/>
                  </a:lnTo>
                  <a:lnTo>
                    <a:pt x="148" y="2808"/>
                  </a:lnTo>
                  <a:lnTo>
                    <a:pt x="198" y="2798"/>
                  </a:lnTo>
                  <a:lnTo>
                    <a:pt x="247" y="2788"/>
                  </a:lnTo>
                  <a:lnTo>
                    <a:pt x="297" y="2778"/>
                  </a:lnTo>
                  <a:lnTo>
                    <a:pt x="346" y="2768"/>
                  </a:lnTo>
                  <a:lnTo>
                    <a:pt x="396" y="2758"/>
                  </a:lnTo>
                  <a:lnTo>
                    <a:pt x="445" y="2747"/>
                  </a:lnTo>
                  <a:lnTo>
                    <a:pt x="495" y="2735"/>
                  </a:lnTo>
                  <a:lnTo>
                    <a:pt x="544" y="2724"/>
                  </a:lnTo>
                  <a:lnTo>
                    <a:pt x="594" y="2713"/>
                  </a:lnTo>
                  <a:lnTo>
                    <a:pt x="643" y="2701"/>
                  </a:lnTo>
                  <a:lnTo>
                    <a:pt x="693" y="2690"/>
                  </a:lnTo>
                  <a:lnTo>
                    <a:pt x="742" y="2677"/>
                  </a:lnTo>
                  <a:lnTo>
                    <a:pt x="792" y="2665"/>
                  </a:lnTo>
                  <a:lnTo>
                    <a:pt x="841" y="2652"/>
                  </a:lnTo>
                  <a:lnTo>
                    <a:pt x="891" y="2639"/>
                  </a:lnTo>
                  <a:lnTo>
                    <a:pt x="940" y="2626"/>
                  </a:lnTo>
                  <a:lnTo>
                    <a:pt x="990" y="2613"/>
                  </a:lnTo>
                  <a:lnTo>
                    <a:pt x="1039" y="2599"/>
                  </a:lnTo>
                  <a:lnTo>
                    <a:pt x="1089" y="2585"/>
                  </a:lnTo>
                  <a:lnTo>
                    <a:pt x="1138" y="2571"/>
                  </a:lnTo>
                  <a:lnTo>
                    <a:pt x="1188" y="2557"/>
                  </a:lnTo>
                  <a:lnTo>
                    <a:pt x="1237" y="2542"/>
                  </a:lnTo>
                  <a:lnTo>
                    <a:pt x="1287" y="2526"/>
                  </a:lnTo>
                  <a:lnTo>
                    <a:pt x="1336" y="2511"/>
                  </a:lnTo>
                  <a:lnTo>
                    <a:pt x="1386" y="2495"/>
                  </a:lnTo>
                  <a:lnTo>
                    <a:pt x="1435" y="2479"/>
                  </a:lnTo>
                  <a:lnTo>
                    <a:pt x="1485" y="2463"/>
                  </a:lnTo>
                  <a:lnTo>
                    <a:pt x="1534" y="2446"/>
                  </a:lnTo>
                  <a:lnTo>
                    <a:pt x="1584" y="2429"/>
                  </a:lnTo>
                  <a:lnTo>
                    <a:pt x="1633" y="2412"/>
                  </a:lnTo>
                  <a:lnTo>
                    <a:pt x="1683" y="2394"/>
                  </a:lnTo>
                  <a:lnTo>
                    <a:pt x="1732" y="2376"/>
                  </a:lnTo>
                  <a:lnTo>
                    <a:pt x="1782" y="2357"/>
                  </a:lnTo>
                  <a:lnTo>
                    <a:pt x="1831" y="2338"/>
                  </a:lnTo>
                  <a:lnTo>
                    <a:pt x="1881" y="2319"/>
                  </a:lnTo>
                  <a:lnTo>
                    <a:pt x="1930" y="2299"/>
                  </a:lnTo>
                  <a:lnTo>
                    <a:pt x="1980" y="2280"/>
                  </a:lnTo>
                  <a:lnTo>
                    <a:pt x="2029" y="2259"/>
                  </a:lnTo>
                  <a:lnTo>
                    <a:pt x="2079" y="2238"/>
                  </a:lnTo>
                  <a:lnTo>
                    <a:pt x="2128" y="2217"/>
                  </a:lnTo>
                  <a:lnTo>
                    <a:pt x="2178" y="2195"/>
                  </a:lnTo>
                  <a:lnTo>
                    <a:pt x="2227" y="2173"/>
                  </a:lnTo>
                  <a:lnTo>
                    <a:pt x="2277" y="2151"/>
                  </a:lnTo>
                  <a:lnTo>
                    <a:pt x="2326" y="2128"/>
                  </a:lnTo>
                  <a:lnTo>
                    <a:pt x="2376" y="2104"/>
                  </a:lnTo>
                  <a:lnTo>
                    <a:pt x="2425" y="2080"/>
                  </a:lnTo>
                  <a:lnTo>
                    <a:pt x="2475" y="2056"/>
                  </a:lnTo>
                  <a:lnTo>
                    <a:pt x="2524" y="2031"/>
                  </a:lnTo>
                  <a:lnTo>
                    <a:pt x="2574" y="2005"/>
                  </a:lnTo>
                  <a:lnTo>
                    <a:pt x="2623" y="1979"/>
                  </a:lnTo>
                  <a:lnTo>
                    <a:pt x="2673" y="1953"/>
                  </a:lnTo>
                  <a:lnTo>
                    <a:pt x="2722" y="1926"/>
                  </a:lnTo>
                  <a:lnTo>
                    <a:pt x="2772" y="1898"/>
                  </a:lnTo>
                  <a:lnTo>
                    <a:pt x="2821" y="1870"/>
                  </a:lnTo>
                  <a:lnTo>
                    <a:pt x="2871" y="1841"/>
                  </a:lnTo>
                  <a:lnTo>
                    <a:pt x="2920" y="1812"/>
                  </a:lnTo>
                  <a:lnTo>
                    <a:pt x="2970" y="1782"/>
                  </a:lnTo>
                  <a:lnTo>
                    <a:pt x="3019" y="1752"/>
                  </a:lnTo>
                  <a:lnTo>
                    <a:pt x="3069" y="1721"/>
                  </a:lnTo>
                  <a:lnTo>
                    <a:pt x="3118" y="1689"/>
                  </a:lnTo>
                  <a:lnTo>
                    <a:pt x="3168" y="1657"/>
                  </a:lnTo>
                  <a:lnTo>
                    <a:pt x="3217" y="1623"/>
                  </a:lnTo>
                  <a:lnTo>
                    <a:pt x="3267" y="1590"/>
                  </a:lnTo>
                  <a:lnTo>
                    <a:pt x="3316" y="1555"/>
                  </a:lnTo>
                  <a:lnTo>
                    <a:pt x="3366" y="1521"/>
                  </a:lnTo>
                  <a:lnTo>
                    <a:pt x="3415" y="1485"/>
                  </a:lnTo>
                  <a:lnTo>
                    <a:pt x="3465" y="1448"/>
                  </a:lnTo>
                  <a:lnTo>
                    <a:pt x="3514" y="1411"/>
                  </a:lnTo>
                  <a:lnTo>
                    <a:pt x="3564" y="1373"/>
                  </a:lnTo>
                  <a:lnTo>
                    <a:pt x="3613" y="1334"/>
                  </a:lnTo>
                  <a:lnTo>
                    <a:pt x="3663" y="1295"/>
                  </a:lnTo>
                  <a:lnTo>
                    <a:pt x="3712" y="1255"/>
                  </a:lnTo>
                  <a:lnTo>
                    <a:pt x="3762" y="1214"/>
                  </a:lnTo>
                  <a:lnTo>
                    <a:pt x="3811" y="1172"/>
                  </a:lnTo>
                  <a:lnTo>
                    <a:pt x="3860" y="1129"/>
                  </a:lnTo>
                  <a:lnTo>
                    <a:pt x="3910" y="1085"/>
                  </a:lnTo>
                  <a:lnTo>
                    <a:pt x="3959" y="1040"/>
                  </a:lnTo>
                  <a:lnTo>
                    <a:pt x="4009" y="995"/>
                  </a:lnTo>
                  <a:lnTo>
                    <a:pt x="4058" y="948"/>
                  </a:lnTo>
                  <a:lnTo>
                    <a:pt x="4108" y="901"/>
                  </a:lnTo>
                  <a:lnTo>
                    <a:pt x="4157" y="853"/>
                  </a:lnTo>
                  <a:lnTo>
                    <a:pt x="4207" y="804"/>
                  </a:lnTo>
                  <a:lnTo>
                    <a:pt x="4256" y="754"/>
                  </a:lnTo>
                  <a:lnTo>
                    <a:pt x="4306" y="702"/>
                  </a:lnTo>
                  <a:lnTo>
                    <a:pt x="4355" y="650"/>
                  </a:lnTo>
                  <a:lnTo>
                    <a:pt x="4405" y="596"/>
                  </a:lnTo>
                  <a:lnTo>
                    <a:pt x="4454" y="542"/>
                  </a:lnTo>
                  <a:lnTo>
                    <a:pt x="4504" y="487"/>
                  </a:lnTo>
                  <a:lnTo>
                    <a:pt x="4553" y="430"/>
                  </a:lnTo>
                  <a:lnTo>
                    <a:pt x="4603" y="372"/>
                  </a:lnTo>
                  <a:lnTo>
                    <a:pt x="4652" y="313"/>
                  </a:lnTo>
                  <a:lnTo>
                    <a:pt x="4702" y="253"/>
                  </a:lnTo>
                  <a:lnTo>
                    <a:pt x="4751" y="192"/>
                  </a:lnTo>
                  <a:lnTo>
                    <a:pt x="4801" y="129"/>
                  </a:lnTo>
                  <a:lnTo>
                    <a:pt x="4850" y="65"/>
                  </a:lnTo>
                  <a:lnTo>
                    <a:pt x="4900" y="0"/>
                  </a:lnTo>
                </a:path>
              </a:pathLst>
            </a:custGeom>
            <a:noFill/>
            <a:ln w="38100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69"/>
            <p:cNvSpPr>
              <a:spLocks/>
            </p:cNvSpPr>
            <p:nvPr/>
          </p:nvSpPr>
          <p:spPr bwMode="auto">
            <a:xfrm rot="5400000" flipV="1">
              <a:off x="2788339" y="1359006"/>
              <a:ext cx="582821" cy="728662"/>
            </a:xfrm>
            <a:custGeom>
              <a:avLst/>
              <a:gdLst>
                <a:gd name="T0" fmla="*/ 49 w 4900"/>
                <a:gd name="T1" fmla="*/ 2827 h 2836"/>
                <a:gd name="T2" fmla="*/ 148 w 4900"/>
                <a:gd name="T3" fmla="*/ 2808 h 2836"/>
                <a:gd name="T4" fmla="*/ 247 w 4900"/>
                <a:gd name="T5" fmla="*/ 2788 h 2836"/>
                <a:gd name="T6" fmla="*/ 346 w 4900"/>
                <a:gd name="T7" fmla="*/ 2768 h 2836"/>
                <a:gd name="T8" fmla="*/ 445 w 4900"/>
                <a:gd name="T9" fmla="*/ 2747 h 2836"/>
                <a:gd name="T10" fmla="*/ 544 w 4900"/>
                <a:gd name="T11" fmla="*/ 2724 h 2836"/>
                <a:gd name="T12" fmla="*/ 643 w 4900"/>
                <a:gd name="T13" fmla="*/ 2701 h 2836"/>
                <a:gd name="T14" fmla="*/ 742 w 4900"/>
                <a:gd name="T15" fmla="*/ 2677 h 2836"/>
                <a:gd name="T16" fmla="*/ 841 w 4900"/>
                <a:gd name="T17" fmla="*/ 2652 h 2836"/>
                <a:gd name="T18" fmla="*/ 940 w 4900"/>
                <a:gd name="T19" fmla="*/ 2626 h 2836"/>
                <a:gd name="T20" fmla="*/ 1039 w 4900"/>
                <a:gd name="T21" fmla="*/ 2599 h 2836"/>
                <a:gd name="T22" fmla="*/ 1138 w 4900"/>
                <a:gd name="T23" fmla="*/ 2571 h 2836"/>
                <a:gd name="T24" fmla="*/ 1237 w 4900"/>
                <a:gd name="T25" fmla="*/ 2542 h 2836"/>
                <a:gd name="T26" fmla="*/ 1336 w 4900"/>
                <a:gd name="T27" fmla="*/ 2511 h 2836"/>
                <a:gd name="T28" fmla="*/ 1435 w 4900"/>
                <a:gd name="T29" fmla="*/ 2479 h 2836"/>
                <a:gd name="T30" fmla="*/ 1534 w 4900"/>
                <a:gd name="T31" fmla="*/ 2446 h 2836"/>
                <a:gd name="T32" fmla="*/ 1633 w 4900"/>
                <a:gd name="T33" fmla="*/ 2412 h 2836"/>
                <a:gd name="T34" fmla="*/ 1732 w 4900"/>
                <a:gd name="T35" fmla="*/ 2376 h 2836"/>
                <a:gd name="T36" fmla="*/ 1831 w 4900"/>
                <a:gd name="T37" fmla="*/ 2338 h 2836"/>
                <a:gd name="T38" fmla="*/ 1930 w 4900"/>
                <a:gd name="T39" fmla="*/ 2299 h 2836"/>
                <a:gd name="T40" fmla="*/ 2029 w 4900"/>
                <a:gd name="T41" fmla="*/ 2259 h 2836"/>
                <a:gd name="T42" fmla="*/ 2128 w 4900"/>
                <a:gd name="T43" fmla="*/ 2217 h 2836"/>
                <a:gd name="T44" fmla="*/ 2227 w 4900"/>
                <a:gd name="T45" fmla="*/ 2173 h 2836"/>
                <a:gd name="T46" fmla="*/ 2326 w 4900"/>
                <a:gd name="T47" fmla="*/ 2128 h 2836"/>
                <a:gd name="T48" fmla="*/ 2425 w 4900"/>
                <a:gd name="T49" fmla="*/ 2080 h 2836"/>
                <a:gd name="T50" fmla="*/ 2524 w 4900"/>
                <a:gd name="T51" fmla="*/ 2031 h 2836"/>
                <a:gd name="T52" fmla="*/ 2623 w 4900"/>
                <a:gd name="T53" fmla="*/ 1979 h 2836"/>
                <a:gd name="T54" fmla="*/ 2722 w 4900"/>
                <a:gd name="T55" fmla="*/ 1926 h 2836"/>
                <a:gd name="T56" fmla="*/ 2821 w 4900"/>
                <a:gd name="T57" fmla="*/ 1870 h 2836"/>
                <a:gd name="T58" fmla="*/ 2920 w 4900"/>
                <a:gd name="T59" fmla="*/ 1812 h 2836"/>
                <a:gd name="T60" fmla="*/ 3019 w 4900"/>
                <a:gd name="T61" fmla="*/ 1752 h 2836"/>
                <a:gd name="T62" fmla="*/ 3118 w 4900"/>
                <a:gd name="T63" fmla="*/ 1689 h 2836"/>
                <a:gd name="T64" fmla="*/ 3217 w 4900"/>
                <a:gd name="T65" fmla="*/ 1623 h 2836"/>
                <a:gd name="T66" fmla="*/ 3316 w 4900"/>
                <a:gd name="T67" fmla="*/ 1555 h 2836"/>
                <a:gd name="T68" fmla="*/ 3415 w 4900"/>
                <a:gd name="T69" fmla="*/ 1485 h 2836"/>
                <a:gd name="T70" fmla="*/ 3514 w 4900"/>
                <a:gd name="T71" fmla="*/ 1411 h 2836"/>
                <a:gd name="T72" fmla="*/ 3613 w 4900"/>
                <a:gd name="T73" fmla="*/ 1334 h 2836"/>
                <a:gd name="T74" fmla="*/ 3712 w 4900"/>
                <a:gd name="T75" fmla="*/ 1255 h 2836"/>
                <a:gd name="T76" fmla="*/ 3811 w 4900"/>
                <a:gd name="T77" fmla="*/ 1172 h 2836"/>
                <a:gd name="T78" fmla="*/ 3910 w 4900"/>
                <a:gd name="T79" fmla="*/ 1085 h 2836"/>
                <a:gd name="T80" fmla="*/ 4009 w 4900"/>
                <a:gd name="T81" fmla="*/ 995 h 2836"/>
                <a:gd name="T82" fmla="*/ 4108 w 4900"/>
                <a:gd name="T83" fmla="*/ 901 h 2836"/>
                <a:gd name="T84" fmla="*/ 4207 w 4900"/>
                <a:gd name="T85" fmla="*/ 804 h 2836"/>
                <a:gd name="T86" fmla="*/ 4306 w 4900"/>
                <a:gd name="T87" fmla="*/ 702 h 2836"/>
                <a:gd name="T88" fmla="*/ 4405 w 4900"/>
                <a:gd name="T89" fmla="*/ 596 h 2836"/>
                <a:gd name="T90" fmla="*/ 4504 w 4900"/>
                <a:gd name="T91" fmla="*/ 487 h 2836"/>
                <a:gd name="T92" fmla="*/ 4603 w 4900"/>
                <a:gd name="T93" fmla="*/ 372 h 2836"/>
                <a:gd name="T94" fmla="*/ 4702 w 4900"/>
                <a:gd name="T95" fmla="*/ 253 h 2836"/>
                <a:gd name="T96" fmla="*/ 4801 w 4900"/>
                <a:gd name="T97" fmla="*/ 129 h 2836"/>
                <a:gd name="T98" fmla="*/ 4900 w 4900"/>
                <a:gd name="T99" fmla="*/ 0 h 2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00" h="2836">
                  <a:moveTo>
                    <a:pt x="0" y="2836"/>
                  </a:moveTo>
                  <a:lnTo>
                    <a:pt x="49" y="2827"/>
                  </a:lnTo>
                  <a:lnTo>
                    <a:pt x="99" y="2818"/>
                  </a:lnTo>
                  <a:lnTo>
                    <a:pt x="148" y="2808"/>
                  </a:lnTo>
                  <a:lnTo>
                    <a:pt x="198" y="2798"/>
                  </a:lnTo>
                  <a:lnTo>
                    <a:pt x="247" y="2788"/>
                  </a:lnTo>
                  <a:lnTo>
                    <a:pt x="297" y="2778"/>
                  </a:lnTo>
                  <a:lnTo>
                    <a:pt x="346" y="2768"/>
                  </a:lnTo>
                  <a:lnTo>
                    <a:pt x="396" y="2758"/>
                  </a:lnTo>
                  <a:lnTo>
                    <a:pt x="445" y="2747"/>
                  </a:lnTo>
                  <a:lnTo>
                    <a:pt x="495" y="2735"/>
                  </a:lnTo>
                  <a:lnTo>
                    <a:pt x="544" y="2724"/>
                  </a:lnTo>
                  <a:lnTo>
                    <a:pt x="594" y="2713"/>
                  </a:lnTo>
                  <a:lnTo>
                    <a:pt x="643" y="2701"/>
                  </a:lnTo>
                  <a:lnTo>
                    <a:pt x="693" y="2690"/>
                  </a:lnTo>
                  <a:lnTo>
                    <a:pt x="742" y="2677"/>
                  </a:lnTo>
                  <a:lnTo>
                    <a:pt x="792" y="2665"/>
                  </a:lnTo>
                  <a:lnTo>
                    <a:pt x="841" y="2652"/>
                  </a:lnTo>
                  <a:lnTo>
                    <a:pt x="891" y="2639"/>
                  </a:lnTo>
                  <a:lnTo>
                    <a:pt x="940" y="2626"/>
                  </a:lnTo>
                  <a:lnTo>
                    <a:pt x="990" y="2613"/>
                  </a:lnTo>
                  <a:lnTo>
                    <a:pt x="1039" y="2599"/>
                  </a:lnTo>
                  <a:lnTo>
                    <a:pt x="1089" y="2585"/>
                  </a:lnTo>
                  <a:lnTo>
                    <a:pt x="1138" y="2571"/>
                  </a:lnTo>
                  <a:lnTo>
                    <a:pt x="1188" y="2557"/>
                  </a:lnTo>
                  <a:lnTo>
                    <a:pt x="1237" y="2542"/>
                  </a:lnTo>
                  <a:lnTo>
                    <a:pt x="1287" y="2526"/>
                  </a:lnTo>
                  <a:lnTo>
                    <a:pt x="1336" y="2511"/>
                  </a:lnTo>
                  <a:lnTo>
                    <a:pt x="1386" y="2495"/>
                  </a:lnTo>
                  <a:lnTo>
                    <a:pt x="1435" y="2479"/>
                  </a:lnTo>
                  <a:lnTo>
                    <a:pt x="1485" y="2463"/>
                  </a:lnTo>
                  <a:lnTo>
                    <a:pt x="1534" y="2446"/>
                  </a:lnTo>
                  <a:lnTo>
                    <a:pt x="1584" y="2429"/>
                  </a:lnTo>
                  <a:lnTo>
                    <a:pt x="1633" y="2412"/>
                  </a:lnTo>
                  <a:lnTo>
                    <a:pt x="1683" y="2394"/>
                  </a:lnTo>
                  <a:lnTo>
                    <a:pt x="1732" y="2376"/>
                  </a:lnTo>
                  <a:lnTo>
                    <a:pt x="1782" y="2357"/>
                  </a:lnTo>
                  <a:lnTo>
                    <a:pt x="1831" y="2338"/>
                  </a:lnTo>
                  <a:lnTo>
                    <a:pt x="1881" y="2319"/>
                  </a:lnTo>
                  <a:lnTo>
                    <a:pt x="1930" y="2299"/>
                  </a:lnTo>
                  <a:lnTo>
                    <a:pt x="1980" y="2280"/>
                  </a:lnTo>
                  <a:lnTo>
                    <a:pt x="2029" y="2259"/>
                  </a:lnTo>
                  <a:lnTo>
                    <a:pt x="2079" y="2238"/>
                  </a:lnTo>
                  <a:lnTo>
                    <a:pt x="2128" y="2217"/>
                  </a:lnTo>
                  <a:lnTo>
                    <a:pt x="2178" y="2195"/>
                  </a:lnTo>
                  <a:lnTo>
                    <a:pt x="2227" y="2173"/>
                  </a:lnTo>
                  <a:lnTo>
                    <a:pt x="2277" y="2151"/>
                  </a:lnTo>
                  <a:lnTo>
                    <a:pt x="2326" y="2128"/>
                  </a:lnTo>
                  <a:lnTo>
                    <a:pt x="2376" y="2104"/>
                  </a:lnTo>
                  <a:lnTo>
                    <a:pt x="2425" y="2080"/>
                  </a:lnTo>
                  <a:lnTo>
                    <a:pt x="2475" y="2056"/>
                  </a:lnTo>
                  <a:lnTo>
                    <a:pt x="2524" y="2031"/>
                  </a:lnTo>
                  <a:lnTo>
                    <a:pt x="2574" y="2005"/>
                  </a:lnTo>
                  <a:lnTo>
                    <a:pt x="2623" y="1979"/>
                  </a:lnTo>
                  <a:lnTo>
                    <a:pt x="2673" y="1953"/>
                  </a:lnTo>
                  <a:lnTo>
                    <a:pt x="2722" y="1926"/>
                  </a:lnTo>
                  <a:lnTo>
                    <a:pt x="2772" y="1898"/>
                  </a:lnTo>
                  <a:lnTo>
                    <a:pt x="2821" y="1870"/>
                  </a:lnTo>
                  <a:lnTo>
                    <a:pt x="2871" y="1841"/>
                  </a:lnTo>
                  <a:lnTo>
                    <a:pt x="2920" y="1812"/>
                  </a:lnTo>
                  <a:lnTo>
                    <a:pt x="2970" y="1782"/>
                  </a:lnTo>
                  <a:lnTo>
                    <a:pt x="3019" y="1752"/>
                  </a:lnTo>
                  <a:lnTo>
                    <a:pt x="3069" y="1721"/>
                  </a:lnTo>
                  <a:lnTo>
                    <a:pt x="3118" y="1689"/>
                  </a:lnTo>
                  <a:lnTo>
                    <a:pt x="3168" y="1657"/>
                  </a:lnTo>
                  <a:lnTo>
                    <a:pt x="3217" y="1623"/>
                  </a:lnTo>
                  <a:lnTo>
                    <a:pt x="3267" y="1590"/>
                  </a:lnTo>
                  <a:lnTo>
                    <a:pt x="3316" y="1555"/>
                  </a:lnTo>
                  <a:lnTo>
                    <a:pt x="3366" y="1521"/>
                  </a:lnTo>
                  <a:lnTo>
                    <a:pt x="3415" y="1485"/>
                  </a:lnTo>
                  <a:lnTo>
                    <a:pt x="3465" y="1448"/>
                  </a:lnTo>
                  <a:lnTo>
                    <a:pt x="3514" y="1411"/>
                  </a:lnTo>
                  <a:lnTo>
                    <a:pt x="3564" y="1373"/>
                  </a:lnTo>
                  <a:lnTo>
                    <a:pt x="3613" y="1334"/>
                  </a:lnTo>
                  <a:lnTo>
                    <a:pt x="3663" y="1295"/>
                  </a:lnTo>
                  <a:lnTo>
                    <a:pt x="3712" y="1255"/>
                  </a:lnTo>
                  <a:lnTo>
                    <a:pt x="3762" y="1214"/>
                  </a:lnTo>
                  <a:lnTo>
                    <a:pt x="3811" y="1172"/>
                  </a:lnTo>
                  <a:lnTo>
                    <a:pt x="3860" y="1129"/>
                  </a:lnTo>
                  <a:lnTo>
                    <a:pt x="3910" y="1085"/>
                  </a:lnTo>
                  <a:lnTo>
                    <a:pt x="3959" y="1040"/>
                  </a:lnTo>
                  <a:lnTo>
                    <a:pt x="4009" y="995"/>
                  </a:lnTo>
                  <a:lnTo>
                    <a:pt x="4058" y="948"/>
                  </a:lnTo>
                  <a:lnTo>
                    <a:pt x="4108" y="901"/>
                  </a:lnTo>
                  <a:lnTo>
                    <a:pt x="4157" y="853"/>
                  </a:lnTo>
                  <a:lnTo>
                    <a:pt x="4207" y="804"/>
                  </a:lnTo>
                  <a:lnTo>
                    <a:pt x="4256" y="754"/>
                  </a:lnTo>
                  <a:lnTo>
                    <a:pt x="4306" y="702"/>
                  </a:lnTo>
                  <a:lnTo>
                    <a:pt x="4355" y="650"/>
                  </a:lnTo>
                  <a:lnTo>
                    <a:pt x="4405" y="596"/>
                  </a:lnTo>
                  <a:lnTo>
                    <a:pt x="4454" y="542"/>
                  </a:lnTo>
                  <a:lnTo>
                    <a:pt x="4504" y="487"/>
                  </a:lnTo>
                  <a:lnTo>
                    <a:pt x="4553" y="430"/>
                  </a:lnTo>
                  <a:lnTo>
                    <a:pt x="4603" y="372"/>
                  </a:lnTo>
                  <a:lnTo>
                    <a:pt x="4652" y="313"/>
                  </a:lnTo>
                  <a:lnTo>
                    <a:pt x="4702" y="253"/>
                  </a:lnTo>
                  <a:lnTo>
                    <a:pt x="4751" y="192"/>
                  </a:lnTo>
                  <a:lnTo>
                    <a:pt x="4801" y="129"/>
                  </a:lnTo>
                  <a:lnTo>
                    <a:pt x="4850" y="65"/>
                  </a:lnTo>
                  <a:lnTo>
                    <a:pt x="4900" y="0"/>
                  </a:lnTo>
                </a:path>
              </a:pathLst>
            </a:custGeom>
            <a:noFill/>
            <a:ln w="38100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 bwMode="auto">
            <a:xfrm flipV="1">
              <a:off x="3409052" y="1447800"/>
              <a:ext cx="12769" cy="177058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63" name="Object 62"/>
            <p:cNvGraphicFramePr>
              <a:graphicFrameLocks noChangeAspect="1"/>
            </p:cNvGraphicFramePr>
            <p:nvPr/>
          </p:nvGraphicFramePr>
          <p:xfrm>
            <a:off x="3040061" y="1130660"/>
            <a:ext cx="381759" cy="458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19" name="Equation" r:id="rId26" imgW="190440" imgH="228600" progId="Equation.DSMT4">
                    <p:embed/>
                  </p:oleObj>
                </mc:Choice>
                <mc:Fallback>
                  <p:oleObj name="Equation" r:id="rId26" imgW="190440" imgH="228600" progId="Equation.DSMT4">
                    <p:embed/>
                    <p:pic>
                      <p:nvPicPr>
                        <p:cNvPr id="63" name="Object 62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3040061" y="1130660"/>
                          <a:ext cx="381759" cy="4581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3662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3" grpId="0"/>
      <p:bldP spid="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5652"/>
            <a:ext cx="8229600" cy="1143000"/>
          </a:xfrm>
        </p:spPr>
        <p:txBody>
          <a:bodyPr/>
          <a:lstStyle/>
          <a:p>
            <a:r>
              <a:rPr lang="en-US" sz="3200" dirty="0"/>
              <a:t>More SPP characteristics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1A4677-A278-47C8-9278-C375BD43ED1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9100" y="1232972"/>
            <a:ext cx="788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“polarization” is “elliptical” as x and z components are shifted by 90 degrees.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182763"/>
              </p:ext>
            </p:extLst>
          </p:nvPr>
        </p:nvGraphicFramePr>
        <p:xfrm>
          <a:off x="984250" y="1792288"/>
          <a:ext cx="2146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08" name="Equation" r:id="rId3" imgW="2145960" imgH="939600" progId="Equation.DSMT4">
                  <p:embed/>
                </p:oleObj>
              </mc:Choice>
              <mc:Fallback>
                <p:oleObj name="Equation" r:id="rId3" imgW="214596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4250" y="1792288"/>
                        <a:ext cx="214630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432099"/>
              </p:ext>
            </p:extLst>
          </p:nvPr>
        </p:nvGraphicFramePr>
        <p:xfrm>
          <a:off x="4076700" y="1887538"/>
          <a:ext cx="3048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09" name="Equation" r:id="rId5" imgW="3047760" imgH="939600" progId="Equation.DSMT4">
                  <p:embed/>
                </p:oleObj>
              </mc:Choice>
              <mc:Fallback>
                <p:oleObj name="Equation" r:id="rId5" imgW="304776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76700" y="1887538"/>
                        <a:ext cx="304800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157960" y="2847459"/>
            <a:ext cx="2972590" cy="2010997"/>
            <a:chOff x="227811" y="2637203"/>
            <a:chExt cx="2972590" cy="2010997"/>
          </a:xfrm>
        </p:grpSpPr>
        <p:grpSp>
          <p:nvGrpSpPr>
            <p:cNvPr id="9" name="Group 4"/>
            <p:cNvGrpSpPr>
              <a:grpSpLocks/>
            </p:cNvGrpSpPr>
            <p:nvPr/>
          </p:nvGrpSpPr>
          <p:grpSpPr bwMode="auto">
            <a:xfrm>
              <a:off x="227811" y="2656145"/>
              <a:ext cx="2972590" cy="1992055"/>
              <a:chOff x="153" y="899"/>
              <a:chExt cx="2007" cy="1645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192" y="1483"/>
                <a:ext cx="1927" cy="1061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sz="1400"/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auto">
              <a:xfrm>
                <a:off x="192" y="912"/>
                <a:ext cx="1927" cy="571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sz="1400"/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192" y="1483"/>
                <a:ext cx="196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3" name="Text Box 8"/>
              <p:cNvSpPr txBox="1">
                <a:spLocks noChangeArrowheads="1"/>
              </p:cNvSpPr>
              <p:nvPr/>
            </p:nvSpPr>
            <p:spPr bwMode="auto">
              <a:xfrm>
                <a:off x="153" y="2213"/>
                <a:ext cx="50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i="1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r>
                  <a:rPr lang="en-US" altLang="en-US" i="1" baseline="-25000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d</a:t>
                </a:r>
                <a:r>
                  <a:rPr lang="en-US" altLang="en-US" i="1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&gt;</a:t>
                </a:r>
                <a:r>
                  <a:rPr lang="en-US" altLang="en-US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Text Box 9"/>
              <p:cNvSpPr txBox="1">
                <a:spLocks noChangeArrowheads="1"/>
              </p:cNvSpPr>
              <p:nvPr/>
            </p:nvSpPr>
            <p:spPr bwMode="auto">
              <a:xfrm>
                <a:off x="192" y="899"/>
                <a:ext cx="65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i="1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r>
                  <a:rPr lang="en-US" altLang="en-US" i="1" baseline="-25000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en-US" i="1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&lt;</a:t>
                </a:r>
                <a:r>
                  <a:rPr lang="en-US" altLang="en-US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Text Box 10"/>
              <p:cNvSpPr txBox="1">
                <a:spLocks noChangeArrowheads="1"/>
              </p:cNvSpPr>
              <p:nvPr/>
            </p:nvSpPr>
            <p:spPr bwMode="auto">
              <a:xfrm>
                <a:off x="1478" y="942"/>
                <a:ext cx="37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dirty="0" smtClean="0">
                    <a:latin typeface="+mn-lt"/>
                  </a:rPr>
                  <a:t>metal</a:t>
                </a:r>
                <a:endParaRPr lang="en-US" altLang="en-US" sz="1600" dirty="0">
                  <a:latin typeface="+mn-lt"/>
                </a:endParaRPr>
              </a:p>
            </p:txBody>
          </p:sp>
          <p:sp>
            <p:nvSpPr>
              <p:cNvPr id="16" name="Text Box 11"/>
              <p:cNvSpPr txBox="1">
                <a:spLocks noChangeArrowheads="1"/>
              </p:cNvSpPr>
              <p:nvPr/>
            </p:nvSpPr>
            <p:spPr bwMode="auto">
              <a:xfrm>
                <a:off x="1478" y="2249"/>
                <a:ext cx="54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dirty="0" smtClean="0">
                    <a:latin typeface="+mn-lt"/>
                  </a:rPr>
                  <a:t>dielectric</a:t>
                </a:r>
                <a:endParaRPr lang="en-US" altLang="en-US" sz="1600" dirty="0">
                  <a:latin typeface="+mn-lt"/>
                </a:endParaRPr>
              </a:p>
            </p:txBody>
          </p:sp>
        </p:grpSp>
        <p:cxnSp>
          <p:nvCxnSpPr>
            <p:cNvPr id="18" name="Straight Arrow Connector 17"/>
            <p:cNvCxnSpPr/>
            <p:nvPr/>
          </p:nvCxnSpPr>
          <p:spPr bwMode="auto">
            <a:xfrm flipV="1">
              <a:off x="1371600" y="35052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 flipH="1">
              <a:off x="1371599" y="2938302"/>
              <a:ext cx="1" cy="25463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1371600" y="3962400"/>
              <a:ext cx="2667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Straight Arrow Connector 27"/>
            <p:cNvCxnSpPr/>
            <p:nvPr/>
          </p:nvCxnSpPr>
          <p:spPr bwMode="auto">
            <a:xfrm>
              <a:off x="1371600" y="2938302"/>
              <a:ext cx="2667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6830562"/>
                </p:ext>
              </p:extLst>
            </p:nvPr>
          </p:nvGraphicFramePr>
          <p:xfrm>
            <a:off x="1075888" y="3526310"/>
            <a:ext cx="371475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10" name="Equation" r:id="rId7" imgW="371571" imgH="447607" progId="Equation.DSMT4">
                    <p:embed/>
                  </p:oleObj>
                </mc:Choice>
                <mc:Fallback>
                  <p:oleObj name="Equation" r:id="rId7" imgW="371571" imgH="447607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75888" y="3526310"/>
                          <a:ext cx="371475" cy="447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3812121"/>
                </p:ext>
              </p:extLst>
            </p:nvPr>
          </p:nvGraphicFramePr>
          <p:xfrm>
            <a:off x="1009649" y="2754786"/>
            <a:ext cx="361950" cy="438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11" name="Equation" r:id="rId9" imgW="362090" imgH="438116" progId="Equation.DSMT4">
                    <p:embed/>
                  </p:oleObj>
                </mc:Choice>
                <mc:Fallback>
                  <p:oleObj name="Equation" r:id="rId9" imgW="362090" imgH="438116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009649" y="2754786"/>
                          <a:ext cx="361950" cy="4381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8951574"/>
                </p:ext>
              </p:extLst>
            </p:nvPr>
          </p:nvGraphicFramePr>
          <p:xfrm>
            <a:off x="1401127" y="2637203"/>
            <a:ext cx="355600" cy="32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12" name="Equation" r:id="rId11" imgW="253800" imgH="228600" progId="Equation.DSMT4">
                    <p:embed/>
                  </p:oleObj>
                </mc:Choice>
                <mc:Fallback>
                  <p:oleObj name="Equation" r:id="rId11" imgW="2538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401127" y="2637203"/>
                          <a:ext cx="355600" cy="3200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4526070"/>
                </p:ext>
              </p:extLst>
            </p:nvPr>
          </p:nvGraphicFramePr>
          <p:xfrm>
            <a:off x="1400087" y="3562350"/>
            <a:ext cx="3429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13" name="Equation" r:id="rId13" imgW="342824" imgH="304936" progId="Equation.DSMT4">
                    <p:embed/>
                  </p:oleObj>
                </mc:Choice>
                <mc:Fallback>
                  <p:oleObj name="Equation" r:id="rId13" imgW="342824" imgH="304936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400087" y="3562350"/>
                          <a:ext cx="3429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Arc 35"/>
            <p:cNvSpPr/>
            <p:nvPr/>
          </p:nvSpPr>
          <p:spPr bwMode="auto">
            <a:xfrm>
              <a:off x="1390649" y="3888776"/>
              <a:ext cx="381000" cy="369321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" name="Arc 36"/>
            <p:cNvSpPr/>
            <p:nvPr/>
          </p:nvSpPr>
          <p:spPr bwMode="auto">
            <a:xfrm flipV="1">
              <a:off x="1665190" y="2890851"/>
              <a:ext cx="381000" cy="369321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354423"/>
              </p:ext>
            </p:extLst>
          </p:nvPr>
        </p:nvGraphicFramePr>
        <p:xfrm>
          <a:off x="3230563" y="2989263"/>
          <a:ext cx="2044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14" name="Equation" r:id="rId15" imgW="2044440" imgH="609480" progId="Equation.DSMT4">
                  <p:embed/>
                </p:oleObj>
              </mc:Choice>
              <mc:Fallback>
                <p:oleObj name="Equation" r:id="rId15" imgW="20444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30563" y="2989263"/>
                        <a:ext cx="20447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3558795" y="3662637"/>
            <a:ext cx="4947570" cy="3081216"/>
            <a:chOff x="1219200" y="2362201"/>
            <a:chExt cx="4947570" cy="3081216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219200" y="2362201"/>
              <a:ext cx="4947570" cy="297180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2209800" y="3857626"/>
              <a:ext cx="821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In metal</a:t>
              </a:r>
              <a:endParaRPr lang="en-US" sz="1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09800" y="4441924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In dielectric</a:t>
              </a:r>
              <a:endParaRPr lang="en-US" sz="1400" dirty="0"/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4314825" y="4178498"/>
              <a:ext cx="228600" cy="272951"/>
            </a:xfrm>
            <a:prstGeom prst="ellipse">
              <a:avLst/>
            </a:prstGeom>
            <a:noFill/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 rot="16200000">
              <a:off x="4293889" y="4573636"/>
              <a:ext cx="228600" cy="272951"/>
            </a:xfrm>
            <a:prstGeom prst="ellipse">
              <a:avLst/>
            </a:prstGeom>
            <a:noFill/>
            <a:ln w="31750" cap="flat" cmpd="sng" algn="ctr">
              <a:solidFill>
                <a:srgbClr val="CC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2164080" y="2696917"/>
              <a:ext cx="45719" cy="576410"/>
            </a:xfrm>
            <a:prstGeom prst="ellipse">
              <a:avLst/>
            </a:prstGeom>
            <a:noFill/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 rot="16200000">
              <a:off x="2186939" y="4578116"/>
              <a:ext cx="45719" cy="576410"/>
            </a:xfrm>
            <a:prstGeom prst="ellipse">
              <a:avLst/>
            </a:prstGeom>
            <a:noFill/>
            <a:ln w="31750" cap="flat" cmpd="sng" algn="ctr">
              <a:solidFill>
                <a:srgbClr val="CC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828800" y="4920197"/>
              <a:ext cx="10724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Transverse</a:t>
              </a:r>
            </a:p>
            <a:p>
              <a:r>
                <a:rPr lang="en-US" sz="1400" dirty="0" smtClean="0"/>
                <a:t>(photon)</a:t>
              </a:r>
              <a:endParaRPr lang="en-US" sz="1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227690" y="2639706"/>
              <a:ext cx="1149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Longitudinal</a:t>
              </a:r>
            </a:p>
            <a:p>
              <a:r>
                <a:rPr lang="en-US" sz="1400" dirty="0" smtClean="0"/>
                <a:t>(plasmon)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61027" y="3630336"/>
              <a:ext cx="16482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Elliptical(polariton)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76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-15756"/>
            <a:ext cx="8229600" cy="1143000"/>
          </a:xfrm>
        </p:spPr>
        <p:txBody>
          <a:bodyPr/>
          <a:lstStyle/>
          <a:p>
            <a:r>
              <a:rPr lang="en-US" sz="3200" dirty="0" smtClean="0"/>
              <a:t>Effective impedance of SPP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0777-97FC-4BFA-AFBF-4EDADF88D86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28600" y="1066800"/>
            <a:ext cx="2287092" cy="1609258"/>
            <a:chOff x="6265691" y="2213669"/>
            <a:chExt cx="2287092" cy="1609258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6265691" y="2213669"/>
              <a:ext cx="2287092" cy="1477203"/>
              <a:chOff x="153" y="899"/>
              <a:chExt cx="2023" cy="1662"/>
            </a:xfrm>
          </p:grpSpPr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192" y="1483"/>
                <a:ext cx="1927" cy="1061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sz="1100"/>
              </a:p>
            </p:txBody>
          </p:sp>
          <p:sp>
            <p:nvSpPr>
              <p:cNvPr id="6" name="Rectangle 6"/>
              <p:cNvSpPr>
                <a:spLocks noChangeArrowheads="1"/>
              </p:cNvSpPr>
              <p:nvPr/>
            </p:nvSpPr>
            <p:spPr bwMode="auto">
              <a:xfrm>
                <a:off x="192" y="912"/>
                <a:ext cx="1927" cy="571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sz="1100"/>
              </a:p>
            </p:txBody>
          </p:sp>
          <p:sp>
            <p:nvSpPr>
              <p:cNvPr id="7" name="Line 7"/>
              <p:cNvSpPr>
                <a:spLocks noChangeShapeType="1"/>
              </p:cNvSpPr>
              <p:nvPr/>
            </p:nvSpPr>
            <p:spPr bwMode="auto">
              <a:xfrm>
                <a:off x="192" y="1483"/>
                <a:ext cx="196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8" name="Text Box 8"/>
              <p:cNvSpPr txBox="1">
                <a:spLocks noChangeArrowheads="1"/>
              </p:cNvSpPr>
              <p:nvPr/>
            </p:nvSpPr>
            <p:spPr bwMode="auto">
              <a:xfrm>
                <a:off x="153" y="2213"/>
                <a:ext cx="501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 i="1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r>
                  <a:rPr lang="en-US" altLang="en-US" sz="1400" i="1" baseline="-25000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d</a:t>
                </a:r>
                <a:r>
                  <a:rPr lang="en-US" altLang="en-US" sz="1400" i="1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&gt;</a:t>
                </a:r>
                <a:r>
                  <a:rPr lang="en-US" altLang="en-US" sz="1400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endParaRPr lang="en-US" altLang="en-US" sz="1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Text Box 9"/>
              <p:cNvSpPr txBox="1">
                <a:spLocks noChangeArrowheads="1"/>
              </p:cNvSpPr>
              <p:nvPr/>
            </p:nvSpPr>
            <p:spPr bwMode="auto">
              <a:xfrm>
                <a:off x="192" y="899"/>
                <a:ext cx="659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 i="1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r>
                  <a:rPr lang="en-US" altLang="en-US" sz="1400" i="1" baseline="-25000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en-US" sz="1400" i="1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&lt;</a:t>
                </a:r>
                <a:r>
                  <a:rPr lang="en-US" altLang="en-US" sz="1400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endParaRPr lang="en-US" altLang="en-US" sz="1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Text Box 10"/>
              <p:cNvSpPr txBox="1">
                <a:spLocks noChangeArrowheads="1"/>
              </p:cNvSpPr>
              <p:nvPr/>
            </p:nvSpPr>
            <p:spPr bwMode="auto">
              <a:xfrm>
                <a:off x="1478" y="942"/>
                <a:ext cx="495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dirty="0" smtClean="0">
                    <a:latin typeface="+mn-lt"/>
                  </a:rPr>
                  <a:t>metal</a:t>
                </a:r>
                <a:endParaRPr lang="en-US" altLang="en-US" sz="1200" dirty="0">
                  <a:latin typeface="+mn-lt"/>
                </a:endParaRPr>
              </a:p>
            </p:txBody>
          </p:sp>
          <p:sp>
            <p:nvSpPr>
              <p:cNvPr id="11" name="Text Box 11"/>
              <p:cNvSpPr txBox="1">
                <a:spLocks noChangeArrowheads="1"/>
              </p:cNvSpPr>
              <p:nvPr/>
            </p:nvSpPr>
            <p:spPr bwMode="auto">
              <a:xfrm>
                <a:off x="1478" y="2249"/>
                <a:ext cx="698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dirty="0" smtClean="0">
                    <a:latin typeface="+mn-lt"/>
                  </a:rPr>
                  <a:t>dielectric</a:t>
                </a:r>
                <a:endParaRPr lang="en-US" altLang="en-US" sz="1200" dirty="0">
                  <a:latin typeface="+mn-lt"/>
                </a:endParaRPr>
              </a:p>
            </p:txBody>
          </p:sp>
        </p:grpSp>
        <p:sp>
          <p:nvSpPr>
            <p:cNvPr id="12" name="Freeform 69"/>
            <p:cNvSpPr>
              <a:spLocks/>
            </p:cNvSpPr>
            <p:nvPr/>
          </p:nvSpPr>
          <p:spPr bwMode="auto">
            <a:xfrm rot="5400000" flipH="1">
              <a:off x="6841600" y="2857937"/>
              <a:ext cx="1090193" cy="839787"/>
            </a:xfrm>
            <a:custGeom>
              <a:avLst/>
              <a:gdLst>
                <a:gd name="T0" fmla="*/ 49 w 4900"/>
                <a:gd name="T1" fmla="*/ 2827 h 2836"/>
                <a:gd name="T2" fmla="*/ 148 w 4900"/>
                <a:gd name="T3" fmla="*/ 2808 h 2836"/>
                <a:gd name="T4" fmla="*/ 247 w 4900"/>
                <a:gd name="T5" fmla="*/ 2788 h 2836"/>
                <a:gd name="T6" fmla="*/ 346 w 4900"/>
                <a:gd name="T7" fmla="*/ 2768 h 2836"/>
                <a:gd name="T8" fmla="*/ 445 w 4900"/>
                <a:gd name="T9" fmla="*/ 2747 h 2836"/>
                <a:gd name="T10" fmla="*/ 544 w 4900"/>
                <a:gd name="T11" fmla="*/ 2724 h 2836"/>
                <a:gd name="T12" fmla="*/ 643 w 4900"/>
                <a:gd name="T13" fmla="*/ 2701 h 2836"/>
                <a:gd name="T14" fmla="*/ 742 w 4900"/>
                <a:gd name="T15" fmla="*/ 2677 h 2836"/>
                <a:gd name="T16" fmla="*/ 841 w 4900"/>
                <a:gd name="T17" fmla="*/ 2652 h 2836"/>
                <a:gd name="T18" fmla="*/ 940 w 4900"/>
                <a:gd name="T19" fmla="*/ 2626 h 2836"/>
                <a:gd name="T20" fmla="*/ 1039 w 4900"/>
                <a:gd name="T21" fmla="*/ 2599 h 2836"/>
                <a:gd name="T22" fmla="*/ 1138 w 4900"/>
                <a:gd name="T23" fmla="*/ 2571 h 2836"/>
                <a:gd name="T24" fmla="*/ 1237 w 4900"/>
                <a:gd name="T25" fmla="*/ 2542 h 2836"/>
                <a:gd name="T26" fmla="*/ 1336 w 4900"/>
                <a:gd name="T27" fmla="*/ 2511 h 2836"/>
                <a:gd name="T28" fmla="*/ 1435 w 4900"/>
                <a:gd name="T29" fmla="*/ 2479 h 2836"/>
                <a:gd name="T30" fmla="*/ 1534 w 4900"/>
                <a:gd name="T31" fmla="*/ 2446 h 2836"/>
                <a:gd name="T32" fmla="*/ 1633 w 4900"/>
                <a:gd name="T33" fmla="*/ 2412 h 2836"/>
                <a:gd name="T34" fmla="*/ 1732 w 4900"/>
                <a:gd name="T35" fmla="*/ 2376 h 2836"/>
                <a:gd name="T36" fmla="*/ 1831 w 4900"/>
                <a:gd name="T37" fmla="*/ 2338 h 2836"/>
                <a:gd name="T38" fmla="*/ 1930 w 4900"/>
                <a:gd name="T39" fmla="*/ 2299 h 2836"/>
                <a:gd name="T40" fmla="*/ 2029 w 4900"/>
                <a:gd name="T41" fmla="*/ 2259 h 2836"/>
                <a:gd name="T42" fmla="*/ 2128 w 4900"/>
                <a:gd name="T43" fmla="*/ 2217 h 2836"/>
                <a:gd name="T44" fmla="*/ 2227 w 4900"/>
                <a:gd name="T45" fmla="*/ 2173 h 2836"/>
                <a:gd name="T46" fmla="*/ 2326 w 4900"/>
                <a:gd name="T47" fmla="*/ 2128 h 2836"/>
                <a:gd name="T48" fmla="*/ 2425 w 4900"/>
                <a:gd name="T49" fmla="*/ 2080 h 2836"/>
                <a:gd name="T50" fmla="*/ 2524 w 4900"/>
                <a:gd name="T51" fmla="*/ 2031 h 2836"/>
                <a:gd name="T52" fmla="*/ 2623 w 4900"/>
                <a:gd name="T53" fmla="*/ 1979 h 2836"/>
                <a:gd name="T54" fmla="*/ 2722 w 4900"/>
                <a:gd name="T55" fmla="*/ 1926 h 2836"/>
                <a:gd name="T56" fmla="*/ 2821 w 4900"/>
                <a:gd name="T57" fmla="*/ 1870 h 2836"/>
                <a:gd name="T58" fmla="*/ 2920 w 4900"/>
                <a:gd name="T59" fmla="*/ 1812 h 2836"/>
                <a:gd name="T60" fmla="*/ 3019 w 4900"/>
                <a:gd name="T61" fmla="*/ 1752 h 2836"/>
                <a:gd name="T62" fmla="*/ 3118 w 4900"/>
                <a:gd name="T63" fmla="*/ 1689 h 2836"/>
                <a:gd name="T64" fmla="*/ 3217 w 4900"/>
                <a:gd name="T65" fmla="*/ 1623 h 2836"/>
                <a:gd name="T66" fmla="*/ 3316 w 4900"/>
                <a:gd name="T67" fmla="*/ 1555 h 2836"/>
                <a:gd name="T68" fmla="*/ 3415 w 4900"/>
                <a:gd name="T69" fmla="*/ 1485 h 2836"/>
                <a:gd name="T70" fmla="*/ 3514 w 4900"/>
                <a:gd name="T71" fmla="*/ 1411 h 2836"/>
                <a:gd name="T72" fmla="*/ 3613 w 4900"/>
                <a:gd name="T73" fmla="*/ 1334 h 2836"/>
                <a:gd name="T74" fmla="*/ 3712 w 4900"/>
                <a:gd name="T75" fmla="*/ 1255 h 2836"/>
                <a:gd name="T76" fmla="*/ 3811 w 4900"/>
                <a:gd name="T77" fmla="*/ 1172 h 2836"/>
                <a:gd name="T78" fmla="*/ 3910 w 4900"/>
                <a:gd name="T79" fmla="*/ 1085 h 2836"/>
                <a:gd name="T80" fmla="*/ 4009 w 4900"/>
                <a:gd name="T81" fmla="*/ 995 h 2836"/>
                <a:gd name="T82" fmla="*/ 4108 w 4900"/>
                <a:gd name="T83" fmla="*/ 901 h 2836"/>
                <a:gd name="T84" fmla="*/ 4207 w 4900"/>
                <a:gd name="T85" fmla="*/ 804 h 2836"/>
                <a:gd name="T86" fmla="*/ 4306 w 4900"/>
                <a:gd name="T87" fmla="*/ 702 h 2836"/>
                <a:gd name="T88" fmla="*/ 4405 w 4900"/>
                <a:gd name="T89" fmla="*/ 596 h 2836"/>
                <a:gd name="T90" fmla="*/ 4504 w 4900"/>
                <a:gd name="T91" fmla="*/ 487 h 2836"/>
                <a:gd name="T92" fmla="*/ 4603 w 4900"/>
                <a:gd name="T93" fmla="*/ 372 h 2836"/>
                <a:gd name="T94" fmla="*/ 4702 w 4900"/>
                <a:gd name="T95" fmla="*/ 253 h 2836"/>
                <a:gd name="T96" fmla="*/ 4801 w 4900"/>
                <a:gd name="T97" fmla="*/ 129 h 2836"/>
                <a:gd name="T98" fmla="*/ 4900 w 4900"/>
                <a:gd name="T99" fmla="*/ 0 h 2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00" h="2836">
                  <a:moveTo>
                    <a:pt x="0" y="2836"/>
                  </a:moveTo>
                  <a:lnTo>
                    <a:pt x="49" y="2827"/>
                  </a:lnTo>
                  <a:lnTo>
                    <a:pt x="99" y="2818"/>
                  </a:lnTo>
                  <a:lnTo>
                    <a:pt x="148" y="2808"/>
                  </a:lnTo>
                  <a:lnTo>
                    <a:pt x="198" y="2798"/>
                  </a:lnTo>
                  <a:lnTo>
                    <a:pt x="247" y="2788"/>
                  </a:lnTo>
                  <a:lnTo>
                    <a:pt x="297" y="2778"/>
                  </a:lnTo>
                  <a:lnTo>
                    <a:pt x="346" y="2768"/>
                  </a:lnTo>
                  <a:lnTo>
                    <a:pt x="396" y="2758"/>
                  </a:lnTo>
                  <a:lnTo>
                    <a:pt x="445" y="2747"/>
                  </a:lnTo>
                  <a:lnTo>
                    <a:pt x="495" y="2735"/>
                  </a:lnTo>
                  <a:lnTo>
                    <a:pt x="544" y="2724"/>
                  </a:lnTo>
                  <a:lnTo>
                    <a:pt x="594" y="2713"/>
                  </a:lnTo>
                  <a:lnTo>
                    <a:pt x="643" y="2701"/>
                  </a:lnTo>
                  <a:lnTo>
                    <a:pt x="693" y="2690"/>
                  </a:lnTo>
                  <a:lnTo>
                    <a:pt x="742" y="2677"/>
                  </a:lnTo>
                  <a:lnTo>
                    <a:pt x="792" y="2665"/>
                  </a:lnTo>
                  <a:lnTo>
                    <a:pt x="841" y="2652"/>
                  </a:lnTo>
                  <a:lnTo>
                    <a:pt x="891" y="2639"/>
                  </a:lnTo>
                  <a:lnTo>
                    <a:pt x="940" y="2626"/>
                  </a:lnTo>
                  <a:lnTo>
                    <a:pt x="990" y="2613"/>
                  </a:lnTo>
                  <a:lnTo>
                    <a:pt x="1039" y="2599"/>
                  </a:lnTo>
                  <a:lnTo>
                    <a:pt x="1089" y="2585"/>
                  </a:lnTo>
                  <a:lnTo>
                    <a:pt x="1138" y="2571"/>
                  </a:lnTo>
                  <a:lnTo>
                    <a:pt x="1188" y="2557"/>
                  </a:lnTo>
                  <a:lnTo>
                    <a:pt x="1237" y="2542"/>
                  </a:lnTo>
                  <a:lnTo>
                    <a:pt x="1287" y="2526"/>
                  </a:lnTo>
                  <a:lnTo>
                    <a:pt x="1336" y="2511"/>
                  </a:lnTo>
                  <a:lnTo>
                    <a:pt x="1386" y="2495"/>
                  </a:lnTo>
                  <a:lnTo>
                    <a:pt x="1435" y="2479"/>
                  </a:lnTo>
                  <a:lnTo>
                    <a:pt x="1485" y="2463"/>
                  </a:lnTo>
                  <a:lnTo>
                    <a:pt x="1534" y="2446"/>
                  </a:lnTo>
                  <a:lnTo>
                    <a:pt x="1584" y="2429"/>
                  </a:lnTo>
                  <a:lnTo>
                    <a:pt x="1633" y="2412"/>
                  </a:lnTo>
                  <a:lnTo>
                    <a:pt x="1683" y="2394"/>
                  </a:lnTo>
                  <a:lnTo>
                    <a:pt x="1732" y="2376"/>
                  </a:lnTo>
                  <a:lnTo>
                    <a:pt x="1782" y="2357"/>
                  </a:lnTo>
                  <a:lnTo>
                    <a:pt x="1831" y="2338"/>
                  </a:lnTo>
                  <a:lnTo>
                    <a:pt x="1881" y="2319"/>
                  </a:lnTo>
                  <a:lnTo>
                    <a:pt x="1930" y="2299"/>
                  </a:lnTo>
                  <a:lnTo>
                    <a:pt x="1980" y="2280"/>
                  </a:lnTo>
                  <a:lnTo>
                    <a:pt x="2029" y="2259"/>
                  </a:lnTo>
                  <a:lnTo>
                    <a:pt x="2079" y="2238"/>
                  </a:lnTo>
                  <a:lnTo>
                    <a:pt x="2128" y="2217"/>
                  </a:lnTo>
                  <a:lnTo>
                    <a:pt x="2178" y="2195"/>
                  </a:lnTo>
                  <a:lnTo>
                    <a:pt x="2227" y="2173"/>
                  </a:lnTo>
                  <a:lnTo>
                    <a:pt x="2277" y="2151"/>
                  </a:lnTo>
                  <a:lnTo>
                    <a:pt x="2326" y="2128"/>
                  </a:lnTo>
                  <a:lnTo>
                    <a:pt x="2376" y="2104"/>
                  </a:lnTo>
                  <a:lnTo>
                    <a:pt x="2425" y="2080"/>
                  </a:lnTo>
                  <a:lnTo>
                    <a:pt x="2475" y="2056"/>
                  </a:lnTo>
                  <a:lnTo>
                    <a:pt x="2524" y="2031"/>
                  </a:lnTo>
                  <a:lnTo>
                    <a:pt x="2574" y="2005"/>
                  </a:lnTo>
                  <a:lnTo>
                    <a:pt x="2623" y="1979"/>
                  </a:lnTo>
                  <a:lnTo>
                    <a:pt x="2673" y="1953"/>
                  </a:lnTo>
                  <a:lnTo>
                    <a:pt x="2722" y="1926"/>
                  </a:lnTo>
                  <a:lnTo>
                    <a:pt x="2772" y="1898"/>
                  </a:lnTo>
                  <a:lnTo>
                    <a:pt x="2821" y="1870"/>
                  </a:lnTo>
                  <a:lnTo>
                    <a:pt x="2871" y="1841"/>
                  </a:lnTo>
                  <a:lnTo>
                    <a:pt x="2920" y="1812"/>
                  </a:lnTo>
                  <a:lnTo>
                    <a:pt x="2970" y="1782"/>
                  </a:lnTo>
                  <a:lnTo>
                    <a:pt x="3019" y="1752"/>
                  </a:lnTo>
                  <a:lnTo>
                    <a:pt x="3069" y="1721"/>
                  </a:lnTo>
                  <a:lnTo>
                    <a:pt x="3118" y="1689"/>
                  </a:lnTo>
                  <a:lnTo>
                    <a:pt x="3168" y="1657"/>
                  </a:lnTo>
                  <a:lnTo>
                    <a:pt x="3217" y="1623"/>
                  </a:lnTo>
                  <a:lnTo>
                    <a:pt x="3267" y="1590"/>
                  </a:lnTo>
                  <a:lnTo>
                    <a:pt x="3316" y="1555"/>
                  </a:lnTo>
                  <a:lnTo>
                    <a:pt x="3366" y="1521"/>
                  </a:lnTo>
                  <a:lnTo>
                    <a:pt x="3415" y="1485"/>
                  </a:lnTo>
                  <a:lnTo>
                    <a:pt x="3465" y="1448"/>
                  </a:lnTo>
                  <a:lnTo>
                    <a:pt x="3514" y="1411"/>
                  </a:lnTo>
                  <a:lnTo>
                    <a:pt x="3564" y="1373"/>
                  </a:lnTo>
                  <a:lnTo>
                    <a:pt x="3613" y="1334"/>
                  </a:lnTo>
                  <a:lnTo>
                    <a:pt x="3663" y="1295"/>
                  </a:lnTo>
                  <a:lnTo>
                    <a:pt x="3712" y="1255"/>
                  </a:lnTo>
                  <a:lnTo>
                    <a:pt x="3762" y="1214"/>
                  </a:lnTo>
                  <a:lnTo>
                    <a:pt x="3811" y="1172"/>
                  </a:lnTo>
                  <a:lnTo>
                    <a:pt x="3860" y="1129"/>
                  </a:lnTo>
                  <a:lnTo>
                    <a:pt x="3910" y="1085"/>
                  </a:lnTo>
                  <a:lnTo>
                    <a:pt x="3959" y="1040"/>
                  </a:lnTo>
                  <a:lnTo>
                    <a:pt x="4009" y="995"/>
                  </a:lnTo>
                  <a:lnTo>
                    <a:pt x="4058" y="948"/>
                  </a:lnTo>
                  <a:lnTo>
                    <a:pt x="4108" y="901"/>
                  </a:lnTo>
                  <a:lnTo>
                    <a:pt x="4157" y="853"/>
                  </a:lnTo>
                  <a:lnTo>
                    <a:pt x="4207" y="804"/>
                  </a:lnTo>
                  <a:lnTo>
                    <a:pt x="4256" y="754"/>
                  </a:lnTo>
                  <a:lnTo>
                    <a:pt x="4306" y="702"/>
                  </a:lnTo>
                  <a:lnTo>
                    <a:pt x="4355" y="650"/>
                  </a:lnTo>
                  <a:lnTo>
                    <a:pt x="4405" y="596"/>
                  </a:lnTo>
                  <a:lnTo>
                    <a:pt x="4454" y="542"/>
                  </a:lnTo>
                  <a:lnTo>
                    <a:pt x="4504" y="487"/>
                  </a:lnTo>
                  <a:lnTo>
                    <a:pt x="4553" y="430"/>
                  </a:lnTo>
                  <a:lnTo>
                    <a:pt x="4603" y="372"/>
                  </a:lnTo>
                  <a:lnTo>
                    <a:pt x="4652" y="313"/>
                  </a:lnTo>
                  <a:lnTo>
                    <a:pt x="4702" y="253"/>
                  </a:lnTo>
                  <a:lnTo>
                    <a:pt x="4751" y="192"/>
                  </a:lnTo>
                  <a:lnTo>
                    <a:pt x="4801" y="129"/>
                  </a:lnTo>
                  <a:lnTo>
                    <a:pt x="4850" y="65"/>
                  </a:lnTo>
                  <a:lnTo>
                    <a:pt x="4900" y="0"/>
                  </a:lnTo>
                </a:path>
              </a:pathLst>
            </a:custGeom>
            <a:noFill/>
            <a:ln w="38100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9"/>
            <p:cNvSpPr>
              <a:spLocks/>
            </p:cNvSpPr>
            <p:nvPr/>
          </p:nvSpPr>
          <p:spPr bwMode="auto">
            <a:xfrm rot="5400000">
              <a:off x="7130503" y="2413525"/>
              <a:ext cx="197679" cy="429027"/>
            </a:xfrm>
            <a:custGeom>
              <a:avLst/>
              <a:gdLst>
                <a:gd name="T0" fmla="*/ 49 w 4900"/>
                <a:gd name="T1" fmla="*/ 2827 h 2836"/>
                <a:gd name="T2" fmla="*/ 148 w 4900"/>
                <a:gd name="T3" fmla="*/ 2808 h 2836"/>
                <a:gd name="T4" fmla="*/ 247 w 4900"/>
                <a:gd name="T5" fmla="*/ 2788 h 2836"/>
                <a:gd name="T6" fmla="*/ 346 w 4900"/>
                <a:gd name="T7" fmla="*/ 2768 h 2836"/>
                <a:gd name="T8" fmla="*/ 445 w 4900"/>
                <a:gd name="T9" fmla="*/ 2747 h 2836"/>
                <a:gd name="T10" fmla="*/ 544 w 4900"/>
                <a:gd name="T11" fmla="*/ 2724 h 2836"/>
                <a:gd name="T12" fmla="*/ 643 w 4900"/>
                <a:gd name="T13" fmla="*/ 2701 h 2836"/>
                <a:gd name="T14" fmla="*/ 742 w 4900"/>
                <a:gd name="T15" fmla="*/ 2677 h 2836"/>
                <a:gd name="T16" fmla="*/ 841 w 4900"/>
                <a:gd name="T17" fmla="*/ 2652 h 2836"/>
                <a:gd name="T18" fmla="*/ 940 w 4900"/>
                <a:gd name="T19" fmla="*/ 2626 h 2836"/>
                <a:gd name="T20" fmla="*/ 1039 w 4900"/>
                <a:gd name="T21" fmla="*/ 2599 h 2836"/>
                <a:gd name="T22" fmla="*/ 1138 w 4900"/>
                <a:gd name="T23" fmla="*/ 2571 h 2836"/>
                <a:gd name="T24" fmla="*/ 1237 w 4900"/>
                <a:gd name="T25" fmla="*/ 2542 h 2836"/>
                <a:gd name="T26" fmla="*/ 1336 w 4900"/>
                <a:gd name="T27" fmla="*/ 2511 h 2836"/>
                <a:gd name="T28" fmla="*/ 1435 w 4900"/>
                <a:gd name="T29" fmla="*/ 2479 h 2836"/>
                <a:gd name="T30" fmla="*/ 1534 w 4900"/>
                <a:gd name="T31" fmla="*/ 2446 h 2836"/>
                <a:gd name="T32" fmla="*/ 1633 w 4900"/>
                <a:gd name="T33" fmla="*/ 2412 h 2836"/>
                <a:gd name="T34" fmla="*/ 1732 w 4900"/>
                <a:gd name="T35" fmla="*/ 2376 h 2836"/>
                <a:gd name="T36" fmla="*/ 1831 w 4900"/>
                <a:gd name="T37" fmla="*/ 2338 h 2836"/>
                <a:gd name="T38" fmla="*/ 1930 w 4900"/>
                <a:gd name="T39" fmla="*/ 2299 h 2836"/>
                <a:gd name="T40" fmla="*/ 2029 w 4900"/>
                <a:gd name="T41" fmla="*/ 2259 h 2836"/>
                <a:gd name="T42" fmla="*/ 2128 w 4900"/>
                <a:gd name="T43" fmla="*/ 2217 h 2836"/>
                <a:gd name="T44" fmla="*/ 2227 w 4900"/>
                <a:gd name="T45" fmla="*/ 2173 h 2836"/>
                <a:gd name="T46" fmla="*/ 2326 w 4900"/>
                <a:gd name="T47" fmla="*/ 2128 h 2836"/>
                <a:gd name="T48" fmla="*/ 2425 w 4900"/>
                <a:gd name="T49" fmla="*/ 2080 h 2836"/>
                <a:gd name="T50" fmla="*/ 2524 w 4900"/>
                <a:gd name="T51" fmla="*/ 2031 h 2836"/>
                <a:gd name="T52" fmla="*/ 2623 w 4900"/>
                <a:gd name="T53" fmla="*/ 1979 h 2836"/>
                <a:gd name="T54" fmla="*/ 2722 w 4900"/>
                <a:gd name="T55" fmla="*/ 1926 h 2836"/>
                <a:gd name="T56" fmla="*/ 2821 w 4900"/>
                <a:gd name="T57" fmla="*/ 1870 h 2836"/>
                <a:gd name="T58" fmla="*/ 2920 w 4900"/>
                <a:gd name="T59" fmla="*/ 1812 h 2836"/>
                <a:gd name="T60" fmla="*/ 3019 w 4900"/>
                <a:gd name="T61" fmla="*/ 1752 h 2836"/>
                <a:gd name="T62" fmla="*/ 3118 w 4900"/>
                <a:gd name="T63" fmla="*/ 1689 h 2836"/>
                <a:gd name="T64" fmla="*/ 3217 w 4900"/>
                <a:gd name="T65" fmla="*/ 1623 h 2836"/>
                <a:gd name="T66" fmla="*/ 3316 w 4900"/>
                <a:gd name="T67" fmla="*/ 1555 h 2836"/>
                <a:gd name="T68" fmla="*/ 3415 w 4900"/>
                <a:gd name="T69" fmla="*/ 1485 h 2836"/>
                <a:gd name="T70" fmla="*/ 3514 w 4900"/>
                <a:gd name="T71" fmla="*/ 1411 h 2836"/>
                <a:gd name="T72" fmla="*/ 3613 w 4900"/>
                <a:gd name="T73" fmla="*/ 1334 h 2836"/>
                <a:gd name="T74" fmla="*/ 3712 w 4900"/>
                <a:gd name="T75" fmla="*/ 1255 h 2836"/>
                <a:gd name="T76" fmla="*/ 3811 w 4900"/>
                <a:gd name="T77" fmla="*/ 1172 h 2836"/>
                <a:gd name="T78" fmla="*/ 3910 w 4900"/>
                <a:gd name="T79" fmla="*/ 1085 h 2836"/>
                <a:gd name="T80" fmla="*/ 4009 w 4900"/>
                <a:gd name="T81" fmla="*/ 995 h 2836"/>
                <a:gd name="T82" fmla="*/ 4108 w 4900"/>
                <a:gd name="T83" fmla="*/ 901 h 2836"/>
                <a:gd name="T84" fmla="*/ 4207 w 4900"/>
                <a:gd name="T85" fmla="*/ 804 h 2836"/>
                <a:gd name="T86" fmla="*/ 4306 w 4900"/>
                <a:gd name="T87" fmla="*/ 702 h 2836"/>
                <a:gd name="T88" fmla="*/ 4405 w 4900"/>
                <a:gd name="T89" fmla="*/ 596 h 2836"/>
                <a:gd name="T90" fmla="*/ 4504 w 4900"/>
                <a:gd name="T91" fmla="*/ 487 h 2836"/>
                <a:gd name="T92" fmla="*/ 4603 w 4900"/>
                <a:gd name="T93" fmla="*/ 372 h 2836"/>
                <a:gd name="T94" fmla="*/ 4702 w 4900"/>
                <a:gd name="T95" fmla="*/ 253 h 2836"/>
                <a:gd name="T96" fmla="*/ 4801 w 4900"/>
                <a:gd name="T97" fmla="*/ 129 h 2836"/>
                <a:gd name="T98" fmla="*/ 4900 w 4900"/>
                <a:gd name="T99" fmla="*/ 0 h 2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00" h="2836">
                  <a:moveTo>
                    <a:pt x="0" y="2836"/>
                  </a:moveTo>
                  <a:lnTo>
                    <a:pt x="49" y="2827"/>
                  </a:lnTo>
                  <a:lnTo>
                    <a:pt x="99" y="2818"/>
                  </a:lnTo>
                  <a:lnTo>
                    <a:pt x="148" y="2808"/>
                  </a:lnTo>
                  <a:lnTo>
                    <a:pt x="198" y="2798"/>
                  </a:lnTo>
                  <a:lnTo>
                    <a:pt x="247" y="2788"/>
                  </a:lnTo>
                  <a:lnTo>
                    <a:pt x="297" y="2778"/>
                  </a:lnTo>
                  <a:lnTo>
                    <a:pt x="346" y="2768"/>
                  </a:lnTo>
                  <a:lnTo>
                    <a:pt x="396" y="2758"/>
                  </a:lnTo>
                  <a:lnTo>
                    <a:pt x="445" y="2747"/>
                  </a:lnTo>
                  <a:lnTo>
                    <a:pt x="495" y="2735"/>
                  </a:lnTo>
                  <a:lnTo>
                    <a:pt x="544" y="2724"/>
                  </a:lnTo>
                  <a:lnTo>
                    <a:pt x="594" y="2713"/>
                  </a:lnTo>
                  <a:lnTo>
                    <a:pt x="643" y="2701"/>
                  </a:lnTo>
                  <a:lnTo>
                    <a:pt x="693" y="2690"/>
                  </a:lnTo>
                  <a:lnTo>
                    <a:pt x="742" y="2677"/>
                  </a:lnTo>
                  <a:lnTo>
                    <a:pt x="792" y="2665"/>
                  </a:lnTo>
                  <a:lnTo>
                    <a:pt x="841" y="2652"/>
                  </a:lnTo>
                  <a:lnTo>
                    <a:pt x="891" y="2639"/>
                  </a:lnTo>
                  <a:lnTo>
                    <a:pt x="940" y="2626"/>
                  </a:lnTo>
                  <a:lnTo>
                    <a:pt x="990" y="2613"/>
                  </a:lnTo>
                  <a:lnTo>
                    <a:pt x="1039" y="2599"/>
                  </a:lnTo>
                  <a:lnTo>
                    <a:pt x="1089" y="2585"/>
                  </a:lnTo>
                  <a:lnTo>
                    <a:pt x="1138" y="2571"/>
                  </a:lnTo>
                  <a:lnTo>
                    <a:pt x="1188" y="2557"/>
                  </a:lnTo>
                  <a:lnTo>
                    <a:pt x="1237" y="2542"/>
                  </a:lnTo>
                  <a:lnTo>
                    <a:pt x="1287" y="2526"/>
                  </a:lnTo>
                  <a:lnTo>
                    <a:pt x="1336" y="2511"/>
                  </a:lnTo>
                  <a:lnTo>
                    <a:pt x="1386" y="2495"/>
                  </a:lnTo>
                  <a:lnTo>
                    <a:pt x="1435" y="2479"/>
                  </a:lnTo>
                  <a:lnTo>
                    <a:pt x="1485" y="2463"/>
                  </a:lnTo>
                  <a:lnTo>
                    <a:pt x="1534" y="2446"/>
                  </a:lnTo>
                  <a:lnTo>
                    <a:pt x="1584" y="2429"/>
                  </a:lnTo>
                  <a:lnTo>
                    <a:pt x="1633" y="2412"/>
                  </a:lnTo>
                  <a:lnTo>
                    <a:pt x="1683" y="2394"/>
                  </a:lnTo>
                  <a:lnTo>
                    <a:pt x="1732" y="2376"/>
                  </a:lnTo>
                  <a:lnTo>
                    <a:pt x="1782" y="2357"/>
                  </a:lnTo>
                  <a:lnTo>
                    <a:pt x="1831" y="2338"/>
                  </a:lnTo>
                  <a:lnTo>
                    <a:pt x="1881" y="2319"/>
                  </a:lnTo>
                  <a:lnTo>
                    <a:pt x="1930" y="2299"/>
                  </a:lnTo>
                  <a:lnTo>
                    <a:pt x="1980" y="2280"/>
                  </a:lnTo>
                  <a:lnTo>
                    <a:pt x="2029" y="2259"/>
                  </a:lnTo>
                  <a:lnTo>
                    <a:pt x="2079" y="2238"/>
                  </a:lnTo>
                  <a:lnTo>
                    <a:pt x="2128" y="2217"/>
                  </a:lnTo>
                  <a:lnTo>
                    <a:pt x="2178" y="2195"/>
                  </a:lnTo>
                  <a:lnTo>
                    <a:pt x="2227" y="2173"/>
                  </a:lnTo>
                  <a:lnTo>
                    <a:pt x="2277" y="2151"/>
                  </a:lnTo>
                  <a:lnTo>
                    <a:pt x="2326" y="2128"/>
                  </a:lnTo>
                  <a:lnTo>
                    <a:pt x="2376" y="2104"/>
                  </a:lnTo>
                  <a:lnTo>
                    <a:pt x="2425" y="2080"/>
                  </a:lnTo>
                  <a:lnTo>
                    <a:pt x="2475" y="2056"/>
                  </a:lnTo>
                  <a:lnTo>
                    <a:pt x="2524" y="2031"/>
                  </a:lnTo>
                  <a:lnTo>
                    <a:pt x="2574" y="2005"/>
                  </a:lnTo>
                  <a:lnTo>
                    <a:pt x="2623" y="1979"/>
                  </a:lnTo>
                  <a:lnTo>
                    <a:pt x="2673" y="1953"/>
                  </a:lnTo>
                  <a:lnTo>
                    <a:pt x="2722" y="1926"/>
                  </a:lnTo>
                  <a:lnTo>
                    <a:pt x="2772" y="1898"/>
                  </a:lnTo>
                  <a:lnTo>
                    <a:pt x="2821" y="1870"/>
                  </a:lnTo>
                  <a:lnTo>
                    <a:pt x="2871" y="1841"/>
                  </a:lnTo>
                  <a:lnTo>
                    <a:pt x="2920" y="1812"/>
                  </a:lnTo>
                  <a:lnTo>
                    <a:pt x="2970" y="1782"/>
                  </a:lnTo>
                  <a:lnTo>
                    <a:pt x="3019" y="1752"/>
                  </a:lnTo>
                  <a:lnTo>
                    <a:pt x="3069" y="1721"/>
                  </a:lnTo>
                  <a:lnTo>
                    <a:pt x="3118" y="1689"/>
                  </a:lnTo>
                  <a:lnTo>
                    <a:pt x="3168" y="1657"/>
                  </a:lnTo>
                  <a:lnTo>
                    <a:pt x="3217" y="1623"/>
                  </a:lnTo>
                  <a:lnTo>
                    <a:pt x="3267" y="1590"/>
                  </a:lnTo>
                  <a:lnTo>
                    <a:pt x="3316" y="1555"/>
                  </a:lnTo>
                  <a:lnTo>
                    <a:pt x="3366" y="1521"/>
                  </a:lnTo>
                  <a:lnTo>
                    <a:pt x="3415" y="1485"/>
                  </a:lnTo>
                  <a:lnTo>
                    <a:pt x="3465" y="1448"/>
                  </a:lnTo>
                  <a:lnTo>
                    <a:pt x="3514" y="1411"/>
                  </a:lnTo>
                  <a:lnTo>
                    <a:pt x="3564" y="1373"/>
                  </a:lnTo>
                  <a:lnTo>
                    <a:pt x="3613" y="1334"/>
                  </a:lnTo>
                  <a:lnTo>
                    <a:pt x="3663" y="1295"/>
                  </a:lnTo>
                  <a:lnTo>
                    <a:pt x="3712" y="1255"/>
                  </a:lnTo>
                  <a:lnTo>
                    <a:pt x="3762" y="1214"/>
                  </a:lnTo>
                  <a:lnTo>
                    <a:pt x="3811" y="1172"/>
                  </a:lnTo>
                  <a:lnTo>
                    <a:pt x="3860" y="1129"/>
                  </a:lnTo>
                  <a:lnTo>
                    <a:pt x="3910" y="1085"/>
                  </a:lnTo>
                  <a:lnTo>
                    <a:pt x="3959" y="1040"/>
                  </a:lnTo>
                  <a:lnTo>
                    <a:pt x="4009" y="995"/>
                  </a:lnTo>
                  <a:lnTo>
                    <a:pt x="4058" y="948"/>
                  </a:lnTo>
                  <a:lnTo>
                    <a:pt x="4108" y="901"/>
                  </a:lnTo>
                  <a:lnTo>
                    <a:pt x="4157" y="853"/>
                  </a:lnTo>
                  <a:lnTo>
                    <a:pt x="4207" y="804"/>
                  </a:lnTo>
                  <a:lnTo>
                    <a:pt x="4256" y="754"/>
                  </a:lnTo>
                  <a:lnTo>
                    <a:pt x="4306" y="702"/>
                  </a:lnTo>
                  <a:lnTo>
                    <a:pt x="4355" y="650"/>
                  </a:lnTo>
                  <a:lnTo>
                    <a:pt x="4405" y="596"/>
                  </a:lnTo>
                  <a:lnTo>
                    <a:pt x="4454" y="542"/>
                  </a:lnTo>
                  <a:lnTo>
                    <a:pt x="4504" y="487"/>
                  </a:lnTo>
                  <a:lnTo>
                    <a:pt x="4553" y="430"/>
                  </a:lnTo>
                  <a:lnTo>
                    <a:pt x="4603" y="372"/>
                  </a:lnTo>
                  <a:lnTo>
                    <a:pt x="4652" y="313"/>
                  </a:lnTo>
                  <a:lnTo>
                    <a:pt x="4702" y="253"/>
                  </a:lnTo>
                  <a:lnTo>
                    <a:pt x="4751" y="192"/>
                  </a:lnTo>
                  <a:lnTo>
                    <a:pt x="4801" y="129"/>
                  </a:lnTo>
                  <a:lnTo>
                    <a:pt x="4850" y="65"/>
                  </a:lnTo>
                  <a:lnTo>
                    <a:pt x="4900" y="0"/>
                  </a:lnTo>
                </a:path>
              </a:pathLst>
            </a:custGeom>
            <a:noFill/>
            <a:ln w="38100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58410" y="2860171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|E|</a:t>
              </a:r>
              <a:r>
                <a:rPr lang="en-US" baseline="30000" dirty="0" smtClean="0"/>
                <a:t>2</a:t>
              </a:r>
              <a:endParaRPr lang="en-US" dirty="0"/>
            </a:p>
          </p:txBody>
        </p:sp>
      </p:grp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267446"/>
              </p:ext>
            </p:extLst>
          </p:nvPr>
        </p:nvGraphicFramePr>
        <p:xfrm>
          <a:off x="2566910" y="1364803"/>
          <a:ext cx="2146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5" name="Equation" r:id="rId3" imgW="2145960" imgH="939600" progId="Equation.DSMT4">
                  <p:embed/>
                </p:oleObj>
              </mc:Choice>
              <mc:Fallback>
                <p:oleObj name="Equation" r:id="rId3" imgW="2145960" imgH="9396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6910" y="1364803"/>
                        <a:ext cx="214630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521226"/>
              </p:ext>
            </p:extLst>
          </p:nvPr>
        </p:nvGraphicFramePr>
        <p:xfrm>
          <a:off x="5181600" y="1338172"/>
          <a:ext cx="3048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6" name="Equation" r:id="rId5" imgW="3047760" imgH="939600" progId="Equation.DSMT4">
                  <p:embed/>
                </p:oleObj>
              </mc:Choice>
              <mc:Fallback>
                <p:oleObj name="Equation" r:id="rId5" imgW="3047760" imgH="9396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81600" y="1338172"/>
                        <a:ext cx="304800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496604"/>
              </p:ext>
            </p:extLst>
          </p:nvPr>
        </p:nvGraphicFramePr>
        <p:xfrm>
          <a:off x="2943225" y="2490788"/>
          <a:ext cx="3200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7" name="Equation" r:id="rId7" imgW="3200400" imgH="482400" progId="Equation.DSMT4">
                  <p:embed/>
                </p:oleObj>
              </mc:Choice>
              <mc:Fallback>
                <p:oleObj name="Equation" r:id="rId7" imgW="32004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43225" y="2490788"/>
                        <a:ext cx="3200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787612"/>
              </p:ext>
            </p:extLst>
          </p:nvPr>
        </p:nvGraphicFramePr>
        <p:xfrm>
          <a:off x="6448425" y="2516188"/>
          <a:ext cx="1485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8" name="Equation" r:id="rId9" imgW="1485720" imgH="482400" progId="Equation.DSMT4">
                  <p:embed/>
                </p:oleObj>
              </mc:Choice>
              <mc:Fallback>
                <p:oleObj name="Equation" r:id="rId9" imgW="14857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48425" y="2516188"/>
                        <a:ext cx="14859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95903" y="3003879"/>
            <a:ext cx="3297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Total electric field in the dielectric  </a:t>
            </a:r>
            <a:endParaRPr lang="en-US" sz="1600" dirty="0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233663"/>
              </p:ext>
            </p:extLst>
          </p:nvPr>
        </p:nvGraphicFramePr>
        <p:xfrm>
          <a:off x="3593281" y="2956082"/>
          <a:ext cx="2984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9" name="Equation" r:id="rId11" imgW="2984400" imgH="495000" progId="Equation.DSMT4">
                  <p:embed/>
                </p:oleObj>
              </mc:Choice>
              <mc:Fallback>
                <p:oleObj name="Equation" r:id="rId11" imgW="29844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93281" y="2956082"/>
                        <a:ext cx="29845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1577" y="3507731"/>
            <a:ext cx="313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Effective impedance increases with </a:t>
            </a:r>
            <a:r>
              <a:rPr lang="el-GR" sz="1400" dirty="0" smtClean="0"/>
              <a:t>β</a:t>
            </a:r>
            <a:endParaRPr lang="en-US" sz="1400" dirty="0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896482"/>
              </p:ext>
            </p:extLst>
          </p:nvPr>
        </p:nvGraphicFramePr>
        <p:xfrm>
          <a:off x="3764090" y="3344015"/>
          <a:ext cx="3517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0" name="Equation" r:id="rId13" imgW="3517560" imgH="507960" progId="Equation.DSMT4">
                  <p:embed/>
                </p:oleObj>
              </mc:Choice>
              <mc:Fallback>
                <p:oleObj name="Equation" r:id="rId13" imgW="35175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64090" y="3344015"/>
                        <a:ext cx="35179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541082" y="383121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For </a:t>
            </a:r>
            <a:endParaRPr lang="en-US" sz="1400" dirty="0"/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971047"/>
              </p:ext>
            </p:extLst>
          </p:nvPr>
        </p:nvGraphicFramePr>
        <p:xfrm>
          <a:off x="7124700" y="3896794"/>
          <a:ext cx="68580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1" name="Equation" r:id="rId15" imgW="685953" imgH="257175" progId="Equation.DSMT4">
                  <p:embed/>
                </p:oleObj>
              </mc:Choice>
              <mc:Fallback>
                <p:oleObj name="Equation" r:id="rId15" imgW="685953" imgH="25717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124700" y="3896794"/>
                        <a:ext cx="685800" cy="257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290561"/>
              </p:ext>
            </p:extLst>
          </p:nvPr>
        </p:nvGraphicFramePr>
        <p:xfrm>
          <a:off x="7981950" y="3790950"/>
          <a:ext cx="927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2" name="Equation" r:id="rId17" imgW="927000" imgH="469800" progId="Equation.DSMT4">
                  <p:embed/>
                </p:oleObj>
              </mc:Choice>
              <mc:Fallback>
                <p:oleObj name="Equation" r:id="rId17" imgW="9270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981950" y="3790950"/>
                        <a:ext cx="9271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5640977" y="4418897"/>
            <a:ext cx="32404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Large impedance means difficulty in coupling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877005" y="4750021"/>
            <a:ext cx="2933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Total electric field in the metal </a:t>
            </a:r>
            <a:endParaRPr lang="en-US" sz="1600" dirty="0"/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142915"/>
              </p:ext>
            </p:extLst>
          </p:nvPr>
        </p:nvGraphicFramePr>
        <p:xfrm>
          <a:off x="4832932" y="5087694"/>
          <a:ext cx="3416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3" name="Equation" r:id="rId19" imgW="3416040" imgH="495000" progId="Equation.DSMT4">
                  <p:embed/>
                </p:oleObj>
              </mc:Choice>
              <mc:Fallback>
                <p:oleObj name="Equation" r:id="rId19" imgW="341604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832932" y="5087694"/>
                        <a:ext cx="34163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986337" y="6027085"/>
            <a:ext cx="2543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Smaller effective impedance</a:t>
            </a:r>
            <a:endParaRPr lang="en-US" sz="12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7314" y="4138990"/>
            <a:ext cx="4346586" cy="2452146"/>
            <a:chOff x="289820" y="4153969"/>
            <a:chExt cx="4346586" cy="2452146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89820" y="4153969"/>
              <a:ext cx="4346586" cy="2452146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2566910" y="5242586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η</a:t>
              </a:r>
              <a:r>
                <a:rPr lang="en-US" dirty="0" smtClean="0"/>
                <a:t>‘</a:t>
              </a:r>
              <a:r>
                <a:rPr lang="en-US" baseline="-25000" dirty="0" smtClean="0"/>
                <a:t>SPP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34153" y="5242586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η</a:t>
              </a:r>
              <a:r>
                <a:rPr lang="en-US" baseline="-25000" dirty="0" smtClean="0"/>
                <a:t>SPP</a:t>
              </a:r>
              <a:endParaRPr lang="en-US" dirty="0"/>
            </a:p>
          </p:txBody>
        </p:sp>
      </p:grp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700455"/>
              </p:ext>
            </p:extLst>
          </p:nvPr>
        </p:nvGraphicFramePr>
        <p:xfrm>
          <a:off x="4418781" y="5532666"/>
          <a:ext cx="4318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4" name="Equation" r:id="rId22" imgW="4317840" imgH="507960" progId="Equation.DSMT4">
                  <p:embed/>
                </p:oleObj>
              </mc:Choice>
              <mc:Fallback>
                <p:oleObj name="Equation" r:id="rId22" imgW="43178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418781" y="5532666"/>
                        <a:ext cx="43180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822818"/>
              </p:ext>
            </p:extLst>
          </p:nvPr>
        </p:nvGraphicFramePr>
        <p:xfrm>
          <a:off x="4775200" y="6343486"/>
          <a:ext cx="3035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5" name="Equation" r:id="rId24" imgW="3035160" imgH="495000" progId="Equation.DSMT4">
                  <p:embed/>
                </p:oleObj>
              </mc:Choice>
              <mc:Fallback>
                <p:oleObj name="Equation" r:id="rId24" imgW="30351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775200" y="6343486"/>
                        <a:ext cx="30353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76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33" grpId="0"/>
      <p:bldP spid="36" grpId="0"/>
      <p:bldP spid="37" grpId="0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337" y="-301528"/>
            <a:ext cx="8229600" cy="1143000"/>
          </a:xfrm>
        </p:spPr>
        <p:txBody>
          <a:bodyPr/>
          <a:lstStyle/>
          <a:p>
            <a:r>
              <a:rPr lang="en-US" sz="3200" dirty="0" smtClean="0"/>
              <a:t>Energy of the SPP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0777-97FC-4BFA-AFBF-4EDADF88D86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33425" y="832071"/>
            <a:ext cx="2287092" cy="1609258"/>
            <a:chOff x="6265691" y="2213669"/>
            <a:chExt cx="2287092" cy="1609258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6265691" y="2213669"/>
              <a:ext cx="2287092" cy="1477203"/>
              <a:chOff x="153" y="899"/>
              <a:chExt cx="2023" cy="1662"/>
            </a:xfrm>
          </p:grpSpPr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192" y="1483"/>
                <a:ext cx="1927" cy="1061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sz="1100"/>
              </a:p>
            </p:txBody>
          </p:sp>
          <p:sp>
            <p:nvSpPr>
              <p:cNvPr id="6" name="Rectangle 6"/>
              <p:cNvSpPr>
                <a:spLocks noChangeArrowheads="1"/>
              </p:cNvSpPr>
              <p:nvPr/>
            </p:nvSpPr>
            <p:spPr bwMode="auto">
              <a:xfrm>
                <a:off x="192" y="912"/>
                <a:ext cx="1927" cy="571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sz="1100"/>
              </a:p>
            </p:txBody>
          </p:sp>
          <p:sp>
            <p:nvSpPr>
              <p:cNvPr id="7" name="Line 7"/>
              <p:cNvSpPr>
                <a:spLocks noChangeShapeType="1"/>
              </p:cNvSpPr>
              <p:nvPr/>
            </p:nvSpPr>
            <p:spPr bwMode="auto">
              <a:xfrm>
                <a:off x="192" y="1483"/>
                <a:ext cx="196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8" name="Text Box 8"/>
              <p:cNvSpPr txBox="1">
                <a:spLocks noChangeArrowheads="1"/>
              </p:cNvSpPr>
              <p:nvPr/>
            </p:nvSpPr>
            <p:spPr bwMode="auto">
              <a:xfrm>
                <a:off x="153" y="2213"/>
                <a:ext cx="501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 i="1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r>
                  <a:rPr lang="en-US" altLang="en-US" sz="1400" i="1" baseline="-25000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d</a:t>
                </a:r>
                <a:r>
                  <a:rPr lang="en-US" altLang="en-US" sz="1400" i="1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&gt;</a:t>
                </a:r>
                <a:r>
                  <a:rPr lang="en-US" altLang="en-US" sz="1400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endParaRPr lang="en-US" altLang="en-US" sz="1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Text Box 9"/>
              <p:cNvSpPr txBox="1">
                <a:spLocks noChangeArrowheads="1"/>
              </p:cNvSpPr>
              <p:nvPr/>
            </p:nvSpPr>
            <p:spPr bwMode="auto">
              <a:xfrm>
                <a:off x="192" y="899"/>
                <a:ext cx="659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 i="1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r>
                  <a:rPr lang="en-US" altLang="en-US" sz="1400" i="1" baseline="-25000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en-US" sz="1400" i="1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&lt;</a:t>
                </a:r>
                <a:r>
                  <a:rPr lang="en-US" altLang="en-US" sz="1400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endParaRPr lang="en-US" altLang="en-US" sz="1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Text Box 10"/>
              <p:cNvSpPr txBox="1">
                <a:spLocks noChangeArrowheads="1"/>
              </p:cNvSpPr>
              <p:nvPr/>
            </p:nvSpPr>
            <p:spPr bwMode="auto">
              <a:xfrm>
                <a:off x="1478" y="942"/>
                <a:ext cx="495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dirty="0" smtClean="0">
                    <a:latin typeface="+mn-lt"/>
                  </a:rPr>
                  <a:t>metal</a:t>
                </a:r>
                <a:endParaRPr lang="en-US" altLang="en-US" sz="1200" dirty="0">
                  <a:latin typeface="+mn-lt"/>
                </a:endParaRPr>
              </a:p>
            </p:txBody>
          </p:sp>
          <p:sp>
            <p:nvSpPr>
              <p:cNvPr id="11" name="Text Box 11"/>
              <p:cNvSpPr txBox="1">
                <a:spLocks noChangeArrowheads="1"/>
              </p:cNvSpPr>
              <p:nvPr/>
            </p:nvSpPr>
            <p:spPr bwMode="auto">
              <a:xfrm>
                <a:off x="1478" y="2249"/>
                <a:ext cx="698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dirty="0" smtClean="0">
                    <a:latin typeface="+mn-lt"/>
                  </a:rPr>
                  <a:t>dielectric</a:t>
                </a:r>
                <a:endParaRPr lang="en-US" altLang="en-US" sz="1200" dirty="0">
                  <a:latin typeface="+mn-lt"/>
                </a:endParaRPr>
              </a:p>
            </p:txBody>
          </p:sp>
        </p:grpSp>
        <p:sp>
          <p:nvSpPr>
            <p:cNvPr id="12" name="Freeform 69"/>
            <p:cNvSpPr>
              <a:spLocks/>
            </p:cNvSpPr>
            <p:nvPr/>
          </p:nvSpPr>
          <p:spPr bwMode="auto">
            <a:xfrm rot="5400000" flipH="1">
              <a:off x="6841600" y="2857937"/>
              <a:ext cx="1090193" cy="839787"/>
            </a:xfrm>
            <a:custGeom>
              <a:avLst/>
              <a:gdLst>
                <a:gd name="T0" fmla="*/ 49 w 4900"/>
                <a:gd name="T1" fmla="*/ 2827 h 2836"/>
                <a:gd name="T2" fmla="*/ 148 w 4900"/>
                <a:gd name="T3" fmla="*/ 2808 h 2836"/>
                <a:gd name="T4" fmla="*/ 247 w 4900"/>
                <a:gd name="T5" fmla="*/ 2788 h 2836"/>
                <a:gd name="T6" fmla="*/ 346 w 4900"/>
                <a:gd name="T7" fmla="*/ 2768 h 2836"/>
                <a:gd name="T8" fmla="*/ 445 w 4900"/>
                <a:gd name="T9" fmla="*/ 2747 h 2836"/>
                <a:gd name="T10" fmla="*/ 544 w 4900"/>
                <a:gd name="T11" fmla="*/ 2724 h 2836"/>
                <a:gd name="T12" fmla="*/ 643 w 4900"/>
                <a:gd name="T13" fmla="*/ 2701 h 2836"/>
                <a:gd name="T14" fmla="*/ 742 w 4900"/>
                <a:gd name="T15" fmla="*/ 2677 h 2836"/>
                <a:gd name="T16" fmla="*/ 841 w 4900"/>
                <a:gd name="T17" fmla="*/ 2652 h 2836"/>
                <a:gd name="T18" fmla="*/ 940 w 4900"/>
                <a:gd name="T19" fmla="*/ 2626 h 2836"/>
                <a:gd name="T20" fmla="*/ 1039 w 4900"/>
                <a:gd name="T21" fmla="*/ 2599 h 2836"/>
                <a:gd name="T22" fmla="*/ 1138 w 4900"/>
                <a:gd name="T23" fmla="*/ 2571 h 2836"/>
                <a:gd name="T24" fmla="*/ 1237 w 4900"/>
                <a:gd name="T25" fmla="*/ 2542 h 2836"/>
                <a:gd name="T26" fmla="*/ 1336 w 4900"/>
                <a:gd name="T27" fmla="*/ 2511 h 2836"/>
                <a:gd name="T28" fmla="*/ 1435 w 4900"/>
                <a:gd name="T29" fmla="*/ 2479 h 2836"/>
                <a:gd name="T30" fmla="*/ 1534 w 4900"/>
                <a:gd name="T31" fmla="*/ 2446 h 2836"/>
                <a:gd name="T32" fmla="*/ 1633 w 4900"/>
                <a:gd name="T33" fmla="*/ 2412 h 2836"/>
                <a:gd name="T34" fmla="*/ 1732 w 4900"/>
                <a:gd name="T35" fmla="*/ 2376 h 2836"/>
                <a:gd name="T36" fmla="*/ 1831 w 4900"/>
                <a:gd name="T37" fmla="*/ 2338 h 2836"/>
                <a:gd name="T38" fmla="*/ 1930 w 4900"/>
                <a:gd name="T39" fmla="*/ 2299 h 2836"/>
                <a:gd name="T40" fmla="*/ 2029 w 4900"/>
                <a:gd name="T41" fmla="*/ 2259 h 2836"/>
                <a:gd name="T42" fmla="*/ 2128 w 4900"/>
                <a:gd name="T43" fmla="*/ 2217 h 2836"/>
                <a:gd name="T44" fmla="*/ 2227 w 4900"/>
                <a:gd name="T45" fmla="*/ 2173 h 2836"/>
                <a:gd name="T46" fmla="*/ 2326 w 4900"/>
                <a:gd name="T47" fmla="*/ 2128 h 2836"/>
                <a:gd name="T48" fmla="*/ 2425 w 4900"/>
                <a:gd name="T49" fmla="*/ 2080 h 2836"/>
                <a:gd name="T50" fmla="*/ 2524 w 4900"/>
                <a:gd name="T51" fmla="*/ 2031 h 2836"/>
                <a:gd name="T52" fmla="*/ 2623 w 4900"/>
                <a:gd name="T53" fmla="*/ 1979 h 2836"/>
                <a:gd name="T54" fmla="*/ 2722 w 4900"/>
                <a:gd name="T55" fmla="*/ 1926 h 2836"/>
                <a:gd name="T56" fmla="*/ 2821 w 4900"/>
                <a:gd name="T57" fmla="*/ 1870 h 2836"/>
                <a:gd name="T58" fmla="*/ 2920 w 4900"/>
                <a:gd name="T59" fmla="*/ 1812 h 2836"/>
                <a:gd name="T60" fmla="*/ 3019 w 4900"/>
                <a:gd name="T61" fmla="*/ 1752 h 2836"/>
                <a:gd name="T62" fmla="*/ 3118 w 4900"/>
                <a:gd name="T63" fmla="*/ 1689 h 2836"/>
                <a:gd name="T64" fmla="*/ 3217 w 4900"/>
                <a:gd name="T65" fmla="*/ 1623 h 2836"/>
                <a:gd name="T66" fmla="*/ 3316 w 4900"/>
                <a:gd name="T67" fmla="*/ 1555 h 2836"/>
                <a:gd name="T68" fmla="*/ 3415 w 4900"/>
                <a:gd name="T69" fmla="*/ 1485 h 2836"/>
                <a:gd name="T70" fmla="*/ 3514 w 4900"/>
                <a:gd name="T71" fmla="*/ 1411 h 2836"/>
                <a:gd name="T72" fmla="*/ 3613 w 4900"/>
                <a:gd name="T73" fmla="*/ 1334 h 2836"/>
                <a:gd name="T74" fmla="*/ 3712 w 4900"/>
                <a:gd name="T75" fmla="*/ 1255 h 2836"/>
                <a:gd name="T76" fmla="*/ 3811 w 4900"/>
                <a:gd name="T77" fmla="*/ 1172 h 2836"/>
                <a:gd name="T78" fmla="*/ 3910 w 4900"/>
                <a:gd name="T79" fmla="*/ 1085 h 2836"/>
                <a:gd name="T80" fmla="*/ 4009 w 4900"/>
                <a:gd name="T81" fmla="*/ 995 h 2836"/>
                <a:gd name="T82" fmla="*/ 4108 w 4900"/>
                <a:gd name="T83" fmla="*/ 901 h 2836"/>
                <a:gd name="T84" fmla="*/ 4207 w 4900"/>
                <a:gd name="T85" fmla="*/ 804 h 2836"/>
                <a:gd name="T86" fmla="*/ 4306 w 4900"/>
                <a:gd name="T87" fmla="*/ 702 h 2836"/>
                <a:gd name="T88" fmla="*/ 4405 w 4900"/>
                <a:gd name="T89" fmla="*/ 596 h 2836"/>
                <a:gd name="T90" fmla="*/ 4504 w 4900"/>
                <a:gd name="T91" fmla="*/ 487 h 2836"/>
                <a:gd name="T92" fmla="*/ 4603 w 4900"/>
                <a:gd name="T93" fmla="*/ 372 h 2836"/>
                <a:gd name="T94" fmla="*/ 4702 w 4900"/>
                <a:gd name="T95" fmla="*/ 253 h 2836"/>
                <a:gd name="T96" fmla="*/ 4801 w 4900"/>
                <a:gd name="T97" fmla="*/ 129 h 2836"/>
                <a:gd name="T98" fmla="*/ 4900 w 4900"/>
                <a:gd name="T99" fmla="*/ 0 h 2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00" h="2836">
                  <a:moveTo>
                    <a:pt x="0" y="2836"/>
                  </a:moveTo>
                  <a:lnTo>
                    <a:pt x="49" y="2827"/>
                  </a:lnTo>
                  <a:lnTo>
                    <a:pt x="99" y="2818"/>
                  </a:lnTo>
                  <a:lnTo>
                    <a:pt x="148" y="2808"/>
                  </a:lnTo>
                  <a:lnTo>
                    <a:pt x="198" y="2798"/>
                  </a:lnTo>
                  <a:lnTo>
                    <a:pt x="247" y="2788"/>
                  </a:lnTo>
                  <a:lnTo>
                    <a:pt x="297" y="2778"/>
                  </a:lnTo>
                  <a:lnTo>
                    <a:pt x="346" y="2768"/>
                  </a:lnTo>
                  <a:lnTo>
                    <a:pt x="396" y="2758"/>
                  </a:lnTo>
                  <a:lnTo>
                    <a:pt x="445" y="2747"/>
                  </a:lnTo>
                  <a:lnTo>
                    <a:pt x="495" y="2735"/>
                  </a:lnTo>
                  <a:lnTo>
                    <a:pt x="544" y="2724"/>
                  </a:lnTo>
                  <a:lnTo>
                    <a:pt x="594" y="2713"/>
                  </a:lnTo>
                  <a:lnTo>
                    <a:pt x="643" y="2701"/>
                  </a:lnTo>
                  <a:lnTo>
                    <a:pt x="693" y="2690"/>
                  </a:lnTo>
                  <a:lnTo>
                    <a:pt x="742" y="2677"/>
                  </a:lnTo>
                  <a:lnTo>
                    <a:pt x="792" y="2665"/>
                  </a:lnTo>
                  <a:lnTo>
                    <a:pt x="841" y="2652"/>
                  </a:lnTo>
                  <a:lnTo>
                    <a:pt x="891" y="2639"/>
                  </a:lnTo>
                  <a:lnTo>
                    <a:pt x="940" y="2626"/>
                  </a:lnTo>
                  <a:lnTo>
                    <a:pt x="990" y="2613"/>
                  </a:lnTo>
                  <a:lnTo>
                    <a:pt x="1039" y="2599"/>
                  </a:lnTo>
                  <a:lnTo>
                    <a:pt x="1089" y="2585"/>
                  </a:lnTo>
                  <a:lnTo>
                    <a:pt x="1138" y="2571"/>
                  </a:lnTo>
                  <a:lnTo>
                    <a:pt x="1188" y="2557"/>
                  </a:lnTo>
                  <a:lnTo>
                    <a:pt x="1237" y="2542"/>
                  </a:lnTo>
                  <a:lnTo>
                    <a:pt x="1287" y="2526"/>
                  </a:lnTo>
                  <a:lnTo>
                    <a:pt x="1336" y="2511"/>
                  </a:lnTo>
                  <a:lnTo>
                    <a:pt x="1386" y="2495"/>
                  </a:lnTo>
                  <a:lnTo>
                    <a:pt x="1435" y="2479"/>
                  </a:lnTo>
                  <a:lnTo>
                    <a:pt x="1485" y="2463"/>
                  </a:lnTo>
                  <a:lnTo>
                    <a:pt x="1534" y="2446"/>
                  </a:lnTo>
                  <a:lnTo>
                    <a:pt x="1584" y="2429"/>
                  </a:lnTo>
                  <a:lnTo>
                    <a:pt x="1633" y="2412"/>
                  </a:lnTo>
                  <a:lnTo>
                    <a:pt x="1683" y="2394"/>
                  </a:lnTo>
                  <a:lnTo>
                    <a:pt x="1732" y="2376"/>
                  </a:lnTo>
                  <a:lnTo>
                    <a:pt x="1782" y="2357"/>
                  </a:lnTo>
                  <a:lnTo>
                    <a:pt x="1831" y="2338"/>
                  </a:lnTo>
                  <a:lnTo>
                    <a:pt x="1881" y="2319"/>
                  </a:lnTo>
                  <a:lnTo>
                    <a:pt x="1930" y="2299"/>
                  </a:lnTo>
                  <a:lnTo>
                    <a:pt x="1980" y="2280"/>
                  </a:lnTo>
                  <a:lnTo>
                    <a:pt x="2029" y="2259"/>
                  </a:lnTo>
                  <a:lnTo>
                    <a:pt x="2079" y="2238"/>
                  </a:lnTo>
                  <a:lnTo>
                    <a:pt x="2128" y="2217"/>
                  </a:lnTo>
                  <a:lnTo>
                    <a:pt x="2178" y="2195"/>
                  </a:lnTo>
                  <a:lnTo>
                    <a:pt x="2227" y="2173"/>
                  </a:lnTo>
                  <a:lnTo>
                    <a:pt x="2277" y="2151"/>
                  </a:lnTo>
                  <a:lnTo>
                    <a:pt x="2326" y="2128"/>
                  </a:lnTo>
                  <a:lnTo>
                    <a:pt x="2376" y="2104"/>
                  </a:lnTo>
                  <a:lnTo>
                    <a:pt x="2425" y="2080"/>
                  </a:lnTo>
                  <a:lnTo>
                    <a:pt x="2475" y="2056"/>
                  </a:lnTo>
                  <a:lnTo>
                    <a:pt x="2524" y="2031"/>
                  </a:lnTo>
                  <a:lnTo>
                    <a:pt x="2574" y="2005"/>
                  </a:lnTo>
                  <a:lnTo>
                    <a:pt x="2623" y="1979"/>
                  </a:lnTo>
                  <a:lnTo>
                    <a:pt x="2673" y="1953"/>
                  </a:lnTo>
                  <a:lnTo>
                    <a:pt x="2722" y="1926"/>
                  </a:lnTo>
                  <a:lnTo>
                    <a:pt x="2772" y="1898"/>
                  </a:lnTo>
                  <a:lnTo>
                    <a:pt x="2821" y="1870"/>
                  </a:lnTo>
                  <a:lnTo>
                    <a:pt x="2871" y="1841"/>
                  </a:lnTo>
                  <a:lnTo>
                    <a:pt x="2920" y="1812"/>
                  </a:lnTo>
                  <a:lnTo>
                    <a:pt x="2970" y="1782"/>
                  </a:lnTo>
                  <a:lnTo>
                    <a:pt x="3019" y="1752"/>
                  </a:lnTo>
                  <a:lnTo>
                    <a:pt x="3069" y="1721"/>
                  </a:lnTo>
                  <a:lnTo>
                    <a:pt x="3118" y="1689"/>
                  </a:lnTo>
                  <a:lnTo>
                    <a:pt x="3168" y="1657"/>
                  </a:lnTo>
                  <a:lnTo>
                    <a:pt x="3217" y="1623"/>
                  </a:lnTo>
                  <a:lnTo>
                    <a:pt x="3267" y="1590"/>
                  </a:lnTo>
                  <a:lnTo>
                    <a:pt x="3316" y="1555"/>
                  </a:lnTo>
                  <a:lnTo>
                    <a:pt x="3366" y="1521"/>
                  </a:lnTo>
                  <a:lnTo>
                    <a:pt x="3415" y="1485"/>
                  </a:lnTo>
                  <a:lnTo>
                    <a:pt x="3465" y="1448"/>
                  </a:lnTo>
                  <a:lnTo>
                    <a:pt x="3514" y="1411"/>
                  </a:lnTo>
                  <a:lnTo>
                    <a:pt x="3564" y="1373"/>
                  </a:lnTo>
                  <a:lnTo>
                    <a:pt x="3613" y="1334"/>
                  </a:lnTo>
                  <a:lnTo>
                    <a:pt x="3663" y="1295"/>
                  </a:lnTo>
                  <a:lnTo>
                    <a:pt x="3712" y="1255"/>
                  </a:lnTo>
                  <a:lnTo>
                    <a:pt x="3762" y="1214"/>
                  </a:lnTo>
                  <a:lnTo>
                    <a:pt x="3811" y="1172"/>
                  </a:lnTo>
                  <a:lnTo>
                    <a:pt x="3860" y="1129"/>
                  </a:lnTo>
                  <a:lnTo>
                    <a:pt x="3910" y="1085"/>
                  </a:lnTo>
                  <a:lnTo>
                    <a:pt x="3959" y="1040"/>
                  </a:lnTo>
                  <a:lnTo>
                    <a:pt x="4009" y="995"/>
                  </a:lnTo>
                  <a:lnTo>
                    <a:pt x="4058" y="948"/>
                  </a:lnTo>
                  <a:lnTo>
                    <a:pt x="4108" y="901"/>
                  </a:lnTo>
                  <a:lnTo>
                    <a:pt x="4157" y="853"/>
                  </a:lnTo>
                  <a:lnTo>
                    <a:pt x="4207" y="804"/>
                  </a:lnTo>
                  <a:lnTo>
                    <a:pt x="4256" y="754"/>
                  </a:lnTo>
                  <a:lnTo>
                    <a:pt x="4306" y="702"/>
                  </a:lnTo>
                  <a:lnTo>
                    <a:pt x="4355" y="650"/>
                  </a:lnTo>
                  <a:lnTo>
                    <a:pt x="4405" y="596"/>
                  </a:lnTo>
                  <a:lnTo>
                    <a:pt x="4454" y="542"/>
                  </a:lnTo>
                  <a:lnTo>
                    <a:pt x="4504" y="487"/>
                  </a:lnTo>
                  <a:lnTo>
                    <a:pt x="4553" y="430"/>
                  </a:lnTo>
                  <a:lnTo>
                    <a:pt x="4603" y="372"/>
                  </a:lnTo>
                  <a:lnTo>
                    <a:pt x="4652" y="313"/>
                  </a:lnTo>
                  <a:lnTo>
                    <a:pt x="4702" y="253"/>
                  </a:lnTo>
                  <a:lnTo>
                    <a:pt x="4751" y="192"/>
                  </a:lnTo>
                  <a:lnTo>
                    <a:pt x="4801" y="129"/>
                  </a:lnTo>
                  <a:lnTo>
                    <a:pt x="4850" y="65"/>
                  </a:lnTo>
                  <a:lnTo>
                    <a:pt x="4900" y="0"/>
                  </a:lnTo>
                </a:path>
              </a:pathLst>
            </a:custGeom>
            <a:noFill/>
            <a:ln w="38100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9"/>
            <p:cNvSpPr>
              <a:spLocks/>
            </p:cNvSpPr>
            <p:nvPr/>
          </p:nvSpPr>
          <p:spPr bwMode="auto">
            <a:xfrm rot="5400000">
              <a:off x="7130503" y="2413525"/>
              <a:ext cx="197679" cy="429027"/>
            </a:xfrm>
            <a:custGeom>
              <a:avLst/>
              <a:gdLst>
                <a:gd name="T0" fmla="*/ 49 w 4900"/>
                <a:gd name="T1" fmla="*/ 2827 h 2836"/>
                <a:gd name="T2" fmla="*/ 148 w 4900"/>
                <a:gd name="T3" fmla="*/ 2808 h 2836"/>
                <a:gd name="T4" fmla="*/ 247 w 4900"/>
                <a:gd name="T5" fmla="*/ 2788 h 2836"/>
                <a:gd name="T6" fmla="*/ 346 w 4900"/>
                <a:gd name="T7" fmla="*/ 2768 h 2836"/>
                <a:gd name="T8" fmla="*/ 445 w 4900"/>
                <a:gd name="T9" fmla="*/ 2747 h 2836"/>
                <a:gd name="T10" fmla="*/ 544 w 4900"/>
                <a:gd name="T11" fmla="*/ 2724 h 2836"/>
                <a:gd name="T12" fmla="*/ 643 w 4900"/>
                <a:gd name="T13" fmla="*/ 2701 h 2836"/>
                <a:gd name="T14" fmla="*/ 742 w 4900"/>
                <a:gd name="T15" fmla="*/ 2677 h 2836"/>
                <a:gd name="T16" fmla="*/ 841 w 4900"/>
                <a:gd name="T17" fmla="*/ 2652 h 2836"/>
                <a:gd name="T18" fmla="*/ 940 w 4900"/>
                <a:gd name="T19" fmla="*/ 2626 h 2836"/>
                <a:gd name="T20" fmla="*/ 1039 w 4900"/>
                <a:gd name="T21" fmla="*/ 2599 h 2836"/>
                <a:gd name="T22" fmla="*/ 1138 w 4900"/>
                <a:gd name="T23" fmla="*/ 2571 h 2836"/>
                <a:gd name="T24" fmla="*/ 1237 w 4900"/>
                <a:gd name="T25" fmla="*/ 2542 h 2836"/>
                <a:gd name="T26" fmla="*/ 1336 w 4900"/>
                <a:gd name="T27" fmla="*/ 2511 h 2836"/>
                <a:gd name="T28" fmla="*/ 1435 w 4900"/>
                <a:gd name="T29" fmla="*/ 2479 h 2836"/>
                <a:gd name="T30" fmla="*/ 1534 w 4900"/>
                <a:gd name="T31" fmla="*/ 2446 h 2836"/>
                <a:gd name="T32" fmla="*/ 1633 w 4900"/>
                <a:gd name="T33" fmla="*/ 2412 h 2836"/>
                <a:gd name="T34" fmla="*/ 1732 w 4900"/>
                <a:gd name="T35" fmla="*/ 2376 h 2836"/>
                <a:gd name="T36" fmla="*/ 1831 w 4900"/>
                <a:gd name="T37" fmla="*/ 2338 h 2836"/>
                <a:gd name="T38" fmla="*/ 1930 w 4900"/>
                <a:gd name="T39" fmla="*/ 2299 h 2836"/>
                <a:gd name="T40" fmla="*/ 2029 w 4900"/>
                <a:gd name="T41" fmla="*/ 2259 h 2836"/>
                <a:gd name="T42" fmla="*/ 2128 w 4900"/>
                <a:gd name="T43" fmla="*/ 2217 h 2836"/>
                <a:gd name="T44" fmla="*/ 2227 w 4900"/>
                <a:gd name="T45" fmla="*/ 2173 h 2836"/>
                <a:gd name="T46" fmla="*/ 2326 w 4900"/>
                <a:gd name="T47" fmla="*/ 2128 h 2836"/>
                <a:gd name="T48" fmla="*/ 2425 w 4900"/>
                <a:gd name="T49" fmla="*/ 2080 h 2836"/>
                <a:gd name="T50" fmla="*/ 2524 w 4900"/>
                <a:gd name="T51" fmla="*/ 2031 h 2836"/>
                <a:gd name="T52" fmla="*/ 2623 w 4900"/>
                <a:gd name="T53" fmla="*/ 1979 h 2836"/>
                <a:gd name="T54" fmla="*/ 2722 w 4900"/>
                <a:gd name="T55" fmla="*/ 1926 h 2836"/>
                <a:gd name="T56" fmla="*/ 2821 w 4900"/>
                <a:gd name="T57" fmla="*/ 1870 h 2836"/>
                <a:gd name="T58" fmla="*/ 2920 w 4900"/>
                <a:gd name="T59" fmla="*/ 1812 h 2836"/>
                <a:gd name="T60" fmla="*/ 3019 w 4900"/>
                <a:gd name="T61" fmla="*/ 1752 h 2836"/>
                <a:gd name="T62" fmla="*/ 3118 w 4900"/>
                <a:gd name="T63" fmla="*/ 1689 h 2836"/>
                <a:gd name="T64" fmla="*/ 3217 w 4900"/>
                <a:gd name="T65" fmla="*/ 1623 h 2836"/>
                <a:gd name="T66" fmla="*/ 3316 w 4900"/>
                <a:gd name="T67" fmla="*/ 1555 h 2836"/>
                <a:gd name="T68" fmla="*/ 3415 w 4900"/>
                <a:gd name="T69" fmla="*/ 1485 h 2836"/>
                <a:gd name="T70" fmla="*/ 3514 w 4900"/>
                <a:gd name="T71" fmla="*/ 1411 h 2836"/>
                <a:gd name="T72" fmla="*/ 3613 w 4900"/>
                <a:gd name="T73" fmla="*/ 1334 h 2836"/>
                <a:gd name="T74" fmla="*/ 3712 w 4900"/>
                <a:gd name="T75" fmla="*/ 1255 h 2836"/>
                <a:gd name="T76" fmla="*/ 3811 w 4900"/>
                <a:gd name="T77" fmla="*/ 1172 h 2836"/>
                <a:gd name="T78" fmla="*/ 3910 w 4900"/>
                <a:gd name="T79" fmla="*/ 1085 h 2836"/>
                <a:gd name="T80" fmla="*/ 4009 w 4900"/>
                <a:gd name="T81" fmla="*/ 995 h 2836"/>
                <a:gd name="T82" fmla="*/ 4108 w 4900"/>
                <a:gd name="T83" fmla="*/ 901 h 2836"/>
                <a:gd name="T84" fmla="*/ 4207 w 4900"/>
                <a:gd name="T85" fmla="*/ 804 h 2836"/>
                <a:gd name="T86" fmla="*/ 4306 w 4900"/>
                <a:gd name="T87" fmla="*/ 702 h 2836"/>
                <a:gd name="T88" fmla="*/ 4405 w 4900"/>
                <a:gd name="T89" fmla="*/ 596 h 2836"/>
                <a:gd name="T90" fmla="*/ 4504 w 4900"/>
                <a:gd name="T91" fmla="*/ 487 h 2836"/>
                <a:gd name="T92" fmla="*/ 4603 w 4900"/>
                <a:gd name="T93" fmla="*/ 372 h 2836"/>
                <a:gd name="T94" fmla="*/ 4702 w 4900"/>
                <a:gd name="T95" fmla="*/ 253 h 2836"/>
                <a:gd name="T96" fmla="*/ 4801 w 4900"/>
                <a:gd name="T97" fmla="*/ 129 h 2836"/>
                <a:gd name="T98" fmla="*/ 4900 w 4900"/>
                <a:gd name="T99" fmla="*/ 0 h 2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00" h="2836">
                  <a:moveTo>
                    <a:pt x="0" y="2836"/>
                  </a:moveTo>
                  <a:lnTo>
                    <a:pt x="49" y="2827"/>
                  </a:lnTo>
                  <a:lnTo>
                    <a:pt x="99" y="2818"/>
                  </a:lnTo>
                  <a:lnTo>
                    <a:pt x="148" y="2808"/>
                  </a:lnTo>
                  <a:lnTo>
                    <a:pt x="198" y="2798"/>
                  </a:lnTo>
                  <a:lnTo>
                    <a:pt x="247" y="2788"/>
                  </a:lnTo>
                  <a:lnTo>
                    <a:pt x="297" y="2778"/>
                  </a:lnTo>
                  <a:lnTo>
                    <a:pt x="346" y="2768"/>
                  </a:lnTo>
                  <a:lnTo>
                    <a:pt x="396" y="2758"/>
                  </a:lnTo>
                  <a:lnTo>
                    <a:pt x="445" y="2747"/>
                  </a:lnTo>
                  <a:lnTo>
                    <a:pt x="495" y="2735"/>
                  </a:lnTo>
                  <a:lnTo>
                    <a:pt x="544" y="2724"/>
                  </a:lnTo>
                  <a:lnTo>
                    <a:pt x="594" y="2713"/>
                  </a:lnTo>
                  <a:lnTo>
                    <a:pt x="643" y="2701"/>
                  </a:lnTo>
                  <a:lnTo>
                    <a:pt x="693" y="2690"/>
                  </a:lnTo>
                  <a:lnTo>
                    <a:pt x="742" y="2677"/>
                  </a:lnTo>
                  <a:lnTo>
                    <a:pt x="792" y="2665"/>
                  </a:lnTo>
                  <a:lnTo>
                    <a:pt x="841" y="2652"/>
                  </a:lnTo>
                  <a:lnTo>
                    <a:pt x="891" y="2639"/>
                  </a:lnTo>
                  <a:lnTo>
                    <a:pt x="940" y="2626"/>
                  </a:lnTo>
                  <a:lnTo>
                    <a:pt x="990" y="2613"/>
                  </a:lnTo>
                  <a:lnTo>
                    <a:pt x="1039" y="2599"/>
                  </a:lnTo>
                  <a:lnTo>
                    <a:pt x="1089" y="2585"/>
                  </a:lnTo>
                  <a:lnTo>
                    <a:pt x="1138" y="2571"/>
                  </a:lnTo>
                  <a:lnTo>
                    <a:pt x="1188" y="2557"/>
                  </a:lnTo>
                  <a:lnTo>
                    <a:pt x="1237" y="2542"/>
                  </a:lnTo>
                  <a:lnTo>
                    <a:pt x="1287" y="2526"/>
                  </a:lnTo>
                  <a:lnTo>
                    <a:pt x="1336" y="2511"/>
                  </a:lnTo>
                  <a:lnTo>
                    <a:pt x="1386" y="2495"/>
                  </a:lnTo>
                  <a:lnTo>
                    <a:pt x="1435" y="2479"/>
                  </a:lnTo>
                  <a:lnTo>
                    <a:pt x="1485" y="2463"/>
                  </a:lnTo>
                  <a:lnTo>
                    <a:pt x="1534" y="2446"/>
                  </a:lnTo>
                  <a:lnTo>
                    <a:pt x="1584" y="2429"/>
                  </a:lnTo>
                  <a:lnTo>
                    <a:pt x="1633" y="2412"/>
                  </a:lnTo>
                  <a:lnTo>
                    <a:pt x="1683" y="2394"/>
                  </a:lnTo>
                  <a:lnTo>
                    <a:pt x="1732" y="2376"/>
                  </a:lnTo>
                  <a:lnTo>
                    <a:pt x="1782" y="2357"/>
                  </a:lnTo>
                  <a:lnTo>
                    <a:pt x="1831" y="2338"/>
                  </a:lnTo>
                  <a:lnTo>
                    <a:pt x="1881" y="2319"/>
                  </a:lnTo>
                  <a:lnTo>
                    <a:pt x="1930" y="2299"/>
                  </a:lnTo>
                  <a:lnTo>
                    <a:pt x="1980" y="2280"/>
                  </a:lnTo>
                  <a:lnTo>
                    <a:pt x="2029" y="2259"/>
                  </a:lnTo>
                  <a:lnTo>
                    <a:pt x="2079" y="2238"/>
                  </a:lnTo>
                  <a:lnTo>
                    <a:pt x="2128" y="2217"/>
                  </a:lnTo>
                  <a:lnTo>
                    <a:pt x="2178" y="2195"/>
                  </a:lnTo>
                  <a:lnTo>
                    <a:pt x="2227" y="2173"/>
                  </a:lnTo>
                  <a:lnTo>
                    <a:pt x="2277" y="2151"/>
                  </a:lnTo>
                  <a:lnTo>
                    <a:pt x="2326" y="2128"/>
                  </a:lnTo>
                  <a:lnTo>
                    <a:pt x="2376" y="2104"/>
                  </a:lnTo>
                  <a:lnTo>
                    <a:pt x="2425" y="2080"/>
                  </a:lnTo>
                  <a:lnTo>
                    <a:pt x="2475" y="2056"/>
                  </a:lnTo>
                  <a:lnTo>
                    <a:pt x="2524" y="2031"/>
                  </a:lnTo>
                  <a:lnTo>
                    <a:pt x="2574" y="2005"/>
                  </a:lnTo>
                  <a:lnTo>
                    <a:pt x="2623" y="1979"/>
                  </a:lnTo>
                  <a:lnTo>
                    <a:pt x="2673" y="1953"/>
                  </a:lnTo>
                  <a:lnTo>
                    <a:pt x="2722" y="1926"/>
                  </a:lnTo>
                  <a:lnTo>
                    <a:pt x="2772" y="1898"/>
                  </a:lnTo>
                  <a:lnTo>
                    <a:pt x="2821" y="1870"/>
                  </a:lnTo>
                  <a:lnTo>
                    <a:pt x="2871" y="1841"/>
                  </a:lnTo>
                  <a:lnTo>
                    <a:pt x="2920" y="1812"/>
                  </a:lnTo>
                  <a:lnTo>
                    <a:pt x="2970" y="1782"/>
                  </a:lnTo>
                  <a:lnTo>
                    <a:pt x="3019" y="1752"/>
                  </a:lnTo>
                  <a:lnTo>
                    <a:pt x="3069" y="1721"/>
                  </a:lnTo>
                  <a:lnTo>
                    <a:pt x="3118" y="1689"/>
                  </a:lnTo>
                  <a:lnTo>
                    <a:pt x="3168" y="1657"/>
                  </a:lnTo>
                  <a:lnTo>
                    <a:pt x="3217" y="1623"/>
                  </a:lnTo>
                  <a:lnTo>
                    <a:pt x="3267" y="1590"/>
                  </a:lnTo>
                  <a:lnTo>
                    <a:pt x="3316" y="1555"/>
                  </a:lnTo>
                  <a:lnTo>
                    <a:pt x="3366" y="1521"/>
                  </a:lnTo>
                  <a:lnTo>
                    <a:pt x="3415" y="1485"/>
                  </a:lnTo>
                  <a:lnTo>
                    <a:pt x="3465" y="1448"/>
                  </a:lnTo>
                  <a:lnTo>
                    <a:pt x="3514" y="1411"/>
                  </a:lnTo>
                  <a:lnTo>
                    <a:pt x="3564" y="1373"/>
                  </a:lnTo>
                  <a:lnTo>
                    <a:pt x="3613" y="1334"/>
                  </a:lnTo>
                  <a:lnTo>
                    <a:pt x="3663" y="1295"/>
                  </a:lnTo>
                  <a:lnTo>
                    <a:pt x="3712" y="1255"/>
                  </a:lnTo>
                  <a:lnTo>
                    <a:pt x="3762" y="1214"/>
                  </a:lnTo>
                  <a:lnTo>
                    <a:pt x="3811" y="1172"/>
                  </a:lnTo>
                  <a:lnTo>
                    <a:pt x="3860" y="1129"/>
                  </a:lnTo>
                  <a:lnTo>
                    <a:pt x="3910" y="1085"/>
                  </a:lnTo>
                  <a:lnTo>
                    <a:pt x="3959" y="1040"/>
                  </a:lnTo>
                  <a:lnTo>
                    <a:pt x="4009" y="995"/>
                  </a:lnTo>
                  <a:lnTo>
                    <a:pt x="4058" y="948"/>
                  </a:lnTo>
                  <a:lnTo>
                    <a:pt x="4108" y="901"/>
                  </a:lnTo>
                  <a:lnTo>
                    <a:pt x="4157" y="853"/>
                  </a:lnTo>
                  <a:lnTo>
                    <a:pt x="4207" y="804"/>
                  </a:lnTo>
                  <a:lnTo>
                    <a:pt x="4256" y="754"/>
                  </a:lnTo>
                  <a:lnTo>
                    <a:pt x="4306" y="702"/>
                  </a:lnTo>
                  <a:lnTo>
                    <a:pt x="4355" y="650"/>
                  </a:lnTo>
                  <a:lnTo>
                    <a:pt x="4405" y="596"/>
                  </a:lnTo>
                  <a:lnTo>
                    <a:pt x="4454" y="542"/>
                  </a:lnTo>
                  <a:lnTo>
                    <a:pt x="4504" y="487"/>
                  </a:lnTo>
                  <a:lnTo>
                    <a:pt x="4553" y="430"/>
                  </a:lnTo>
                  <a:lnTo>
                    <a:pt x="4603" y="372"/>
                  </a:lnTo>
                  <a:lnTo>
                    <a:pt x="4652" y="313"/>
                  </a:lnTo>
                  <a:lnTo>
                    <a:pt x="4702" y="253"/>
                  </a:lnTo>
                  <a:lnTo>
                    <a:pt x="4751" y="192"/>
                  </a:lnTo>
                  <a:lnTo>
                    <a:pt x="4801" y="129"/>
                  </a:lnTo>
                  <a:lnTo>
                    <a:pt x="4850" y="65"/>
                  </a:lnTo>
                  <a:lnTo>
                    <a:pt x="4900" y="0"/>
                  </a:lnTo>
                </a:path>
              </a:pathLst>
            </a:custGeom>
            <a:noFill/>
            <a:ln w="38100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58410" y="2860171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|E|</a:t>
              </a:r>
              <a:r>
                <a:rPr lang="en-US" baseline="30000" dirty="0" smtClean="0"/>
                <a:t>2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600016" y="723670"/>
            <a:ext cx="2619881" cy="1132118"/>
            <a:chOff x="2600016" y="723670"/>
            <a:chExt cx="2619881" cy="1132118"/>
          </a:xfrm>
        </p:grpSpPr>
        <p:sp>
          <p:nvSpPr>
            <p:cNvPr id="16" name="TextBox 15"/>
            <p:cNvSpPr txBox="1"/>
            <p:nvPr/>
          </p:nvSpPr>
          <p:spPr>
            <a:xfrm>
              <a:off x="2600016" y="723670"/>
              <a:ext cx="26198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Magnetic energy (per unit area) in the dielectric </a:t>
              </a:r>
              <a:endParaRPr lang="en-US" sz="1600" dirty="0"/>
            </a:p>
          </p:txBody>
        </p:sp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4149185"/>
                </p:ext>
              </p:extLst>
            </p:nvPr>
          </p:nvGraphicFramePr>
          <p:xfrm>
            <a:off x="2654300" y="1398588"/>
            <a:ext cx="23114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872" name="Equation" r:id="rId3" imgW="2311200" imgH="457200" progId="Equation.DSMT4">
                    <p:embed/>
                  </p:oleObj>
                </mc:Choice>
                <mc:Fallback>
                  <p:oleObj name="Equation" r:id="rId3" imgW="2311200" imgH="457200" progId="Equation.DSMT4">
                    <p:embed/>
                    <p:pic>
                      <p:nvPicPr>
                        <p:cNvPr id="17" name="Object 1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654300" y="1398588"/>
                          <a:ext cx="2311400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" name="Group 40"/>
          <p:cNvGrpSpPr/>
          <p:nvPr/>
        </p:nvGrpSpPr>
        <p:grpSpPr>
          <a:xfrm>
            <a:off x="5375831" y="693447"/>
            <a:ext cx="2619881" cy="1150944"/>
            <a:chOff x="5375831" y="693447"/>
            <a:chExt cx="2619881" cy="1150944"/>
          </a:xfrm>
        </p:grpSpPr>
        <p:sp>
          <p:nvSpPr>
            <p:cNvPr id="18" name="TextBox 17"/>
            <p:cNvSpPr txBox="1"/>
            <p:nvPr/>
          </p:nvSpPr>
          <p:spPr>
            <a:xfrm>
              <a:off x="5375831" y="693447"/>
              <a:ext cx="26198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Magnetic energy (per unit area) in the metal</a:t>
              </a:r>
              <a:endParaRPr lang="en-US" sz="1600" dirty="0"/>
            </a:p>
          </p:txBody>
        </p:sp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5022284"/>
                </p:ext>
              </p:extLst>
            </p:nvPr>
          </p:nvGraphicFramePr>
          <p:xfrm>
            <a:off x="5536421" y="1374491"/>
            <a:ext cx="22987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873" name="Equation" r:id="rId5" imgW="2298600" imgH="469800" progId="Equation.DSMT4">
                    <p:embed/>
                  </p:oleObj>
                </mc:Choice>
                <mc:Fallback>
                  <p:oleObj name="Equation" r:id="rId5" imgW="2298600" imgH="469800" progId="Equation.DSMT4">
                    <p:embed/>
                    <p:pic>
                      <p:nvPicPr>
                        <p:cNvPr id="19" name="Object 1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536421" y="1374491"/>
                          <a:ext cx="2298700" cy="469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" name="Group 41"/>
          <p:cNvGrpSpPr/>
          <p:nvPr/>
        </p:nvGrpSpPr>
        <p:grpSpPr>
          <a:xfrm>
            <a:off x="723900" y="1972237"/>
            <a:ext cx="4485904" cy="1099576"/>
            <a:chOff x="723900" y="1972237"/>
            <a:chExt cx="4485904" cy="1099576"/>
          </a:xfrm>
        </p:grpSpPr>
        <p:sp>
          <p:nvSpPr>
            <p:cNvPr id="20" name="TextBox 19"/>
            <p:cNvSpPr txBox="1"/>
            <p:nvPr/>
          </p:nvSpPr>
          <p:spPr>
            <a:xfrm>
              <a:off x="2589923" y="1972237"/>
              <a:ext cx="26198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Electric energy (per unit area) in the dielectric </a:t>
              </a:r>
              <a:endParaRPr lang="en-US" sz="1600" dirty="0"/>
            </a:p>
          </p:txBody>
        </p:sp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7592499"/>
                </p:ext>
              </p:extLst>
            </p:nvPr>
          </p:nvGraphicFramePr>
          <p:xfrm>
            <a:off x="723900" y="2640013"/>
            <a:ext cx="30734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874" name="Equation" r:id="rId7" imgW="3073320" imgH="431640" progId="Equation.DSMT4">
                    <p:embed/>
                  </p:oleObj>
                </mc:Choice>
                <mc:Fallback>
                  <p:oleObj name="Equation" r:id="rId7" imgW="3073320" imgH="431640" progId="Equation.DSMT4">
                    <p:embed/>
                    <p:pic>
                      <p:nvPicPr>
                        <p:cNvPr id="21" name="Object 2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23900" y="2640013"/>
                          <a:ext cx="30734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" name="Group 42"/>
          <p:cNvGrpSpPr/>
          <p:nvPr/>
        </p:nvGrpSpPr>
        <p:grpSpPr>
          <a:xfrm>
            <a:off x="4577571" y="1925493"/>
            <a:ext cx="4216400" cy="1054994"/>
            <a:chOff x="4577571" y="1925493"/>
            <a:chExt cx="4216400" cy="1054994"/>
          </a:xfrm>
        </p:grpSpPr>
        <p:sp>
          <p:nvSpPr>
            <p:cNvPr id="22" name="TextBox 21"/>
            <p:cNvSpPr txBox="1"/>
            <p:nvPr/>
          </p:nvSpPr>
          <p:spPr>
            <a:xfrm>
              <a:off x="5601691" y="1925493"/>
              <a:ext cx="26198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Electric energy (per unit area) in the metal</a:t>
              </a:r>
              <a:endParaRPr lang="en-US" sz="1600" dirty="0"/>
            </a:p>
          </p:txBody>
        </p:sp>
        <p:graphicFrame>
          <p:nvGraphicFramePr>
            <p:cNvPr id="23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5794661"/>
                </p:ext>
              </p:extLst>
            </p:nvPr>
          </p:nvGraphicFramePr>
          <p:xfrm>
            <a:off x="4577571" y="2523287"/>
            <a:ext cx="42164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875" name="Equation" r:id="rId9" imgW="4216320" imgH="457200" progId="Equation.DSMT4">
                    <p:embed/>
                  </p:oleObj>
                </mc:Choice>
                <mc:Fallback>
                  <p:oleObj name="Equation" r:id="rId9" imgW="4216320" imgH="457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577571" y="2523287"/>
                          <a:ext cx="4216400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530546"/>
              </p:ext>
            </p:extLst>
          </p:nvPr>
        </p:nvGraphicFramePr>
        <p:xfrm>
          <a:off x="1387700" y="3414858"/>
          <a:ext cx="3390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76" name="Equation" r:id="rId11" imgW="3390840" imgH="431640" progId="Equation.DSMT4">
                  <p:embed/>
                </p:oleObj>
              </mc:Choice>
              <mc:Fallback>
                <p:oleObj name="Equation" r:id="rId11" imgW="33908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87700" y="3414858"/>
                        <a:ext cx="33909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255134"/>
              </p:ext>
            </p:extLst>
          </p:nvPr>
        </p:nvGraphicFramePr>
        <p:xfrm>
          <a:off x="171645" y="3316177"/>
          <a:ext cx="850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77" name="Equation" r:id="rId13" imgW="850680" imgH="431640" progId="Equation.DSMT4">
                  <p:embed/>
                </p:oleObj>
              </mc:Choice>
              <mc:Fallback>
                <p:oleObj name="Equation" r:id="rId13" imgW="8506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1645" y="3316177"/>
                        <a:ext cx="8509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60069"/>
              </p:ext>
            </p:extLst>
          </p:nvPr>
        </p:nvGraphicFramePr>
        <p:xfrm>
          <a:off x="5165788" y="3373659"/>
          <a:ext cx="2286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78" name="Equation" r:id="rId15" imgW="2286000" imgH="431640" progId="Equation.DSMT4">
                  <p:embed/>
                </p:oleObj>
              </mc:Choice>
              <mc:Fallback>
                <p:oleObj name="Equation" r:id="rId15" imgW="2286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65788" y="3373659"/>
                        <a:ext cx="22860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19050" y="3819735"/>
            <a:ext cx="1639950" cy="338554"/>
            <a:chOff x="19050" y="3819735"/>
            <a:chExt cx="1639950" cy="338554"/>
          </a:xfrm>
        </p:grpSpPr>
        <p:sp>
          <p:nvSpPr>
            <p:cNvPr id="27" name="TextBox 26"/>
            <p:cNvSpPr txBox="1"/>
            <p:nvPr/>
          </p:nvSpPr>
          <p:spPr>
            <a:xfrm>
              <a:off x="19050" y="3819735"/>
              <a:ext cx="14510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Normalize to  </a:t>
              </a:r>
              <a:endParaRPr lang="en-US" sz="1600" dirty="0"/>
            </a:p>
          </p:txBody>
        </p:sp>
        <p:graphicFrame>
          <p:nvGraphicFramePr>
            <p:cNvPr id="28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2204586"/>
                </p:ext>
              </p:extLst>
            </p:nvPr>
          </p:nvGraphicFramePr>
          <p:xfrm>
            <a:off x="1281175" y="3844403"/>
            <a:ext cx="377825" cy="299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879" name="Equation" r:id="rId17" imgW="304560" imgH="241200" progId="Equation.DSMT4">
                    <p:embed/>
                  </p:oleObj>
                </mc:Choice>
                <mc:Fallback>
                  <p:oleObj name="Equation" r:id="rId17" imgW="3045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281175" y="3844403"/>
                          <a:ext cx="377825" cy="2991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916650"/>
              </p:ext>
            </p:extLst>
          </p:nvPr>
        </p:nvGraphicFramePr>
        <p:xfrm>
          <a:off x="468313" y="4067175"/>
          <a:ext cx="3352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80" name="Equation" r:id="rId19" imgW="3352680" imgH="495000" progId="Equation.DSMT4">
                  <p:embed/>
                </p:oleObj>
              </mc:Choice>
              <mc:Fallback>
                <p:oleObj name="Equation" r:id="rId19" imgW="335268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68313" y="4067175"/>
                        <a:ext cx="33528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111159"/>
              </p:ext>
            </p:extLst>
          </p:nvPr>
        </p:nvGraphicFramePr>
        <p:xfrm>
          <a:off x="4174120" y="3998665"/>
          <a:ext cx="233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81" name="Equation" r:id="rId21" imgW="2336760" imgH="457200" progId="Equation.DSMT4">
                  <p:embed/>
                </p:oleObj>
              </mc:Choice>
              <mc:Fallback>
                <p:oleObj name="Equation" r:id="rId21" imgW="23367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174120" y="3998665"/>
                        <a:ext cx="2336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391884"/>
              </p:ext>
            </p:extLst>
          </p:nvPr>
        </p:nvGraphicFramePr>
        <p:xfrm>
          <a:off x="6711276" y="4068139"/>
          <a:ext cx="1663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82" name="Equation" r:id="rId23" imgW="1663560" imgH="457200" progId="Equation.DSMT4">
                  <p:embed/>
                </p:oleObj>
              </mc:Choice>
              <mc:Fallback>
                <p:oleObj name="Equation" r:id="rId23" imgW="16635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711276" y="4068139"/>
                        <a:ext cx="16637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2437776" y="4546601"/>
            <a:ext cx="4073144" cy="2311399"/>
            <a:chOff x="2385328" y="4495800"/>
            <a:chExt cx="4073144" cy="2311399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2385328" y="4495800"/>
              <a:ext cx="4073144" cy="2311399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4421900" y="4942079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In Metal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13235" y="4673797"/>
              <a:ext cx="11993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33CC"/>
                  </a:solidFill>
                </a:rPr>
                <a:t>In Dielectric</a:t>
              </a:r>
              <a:endParaRPr lang="en-US" sz="1400" b="1" dirty="0">
                <a:solidFill>
                  <a:srgbClr val="0033CC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97095" y="5258102"/>
              <a:ext cx="7729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33CC"/>
                  </a:solidFill>
                </a:rPr>
                <a:t>Electric</a:t>
              </a:r>
              <a:endParaRPr lang="en-US" sz="1400" dirty="0">
                <a:solidFill>
                  <a:srgbClr val="0033CC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622491" y="5874639"/>
              <a:ext cx="910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33CC"/>
                  </a:solidFill>
                </a:rPr>
                <a:t>Magnetic</a:t>
              </a:r>
              <a:endParaRPr lang="en-US" sz="1400" dirty="0">
                <a:solidFill>
                  <a:srgbClr val="0033CC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74120" y="5311082"/>
              <a:ext cx="7729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660033"/>
                  </a:solidFill>
                </a:rPr>
                <a:t>Electric</a:t>
              </a:r>
              <a:endParaRPr lang="en-US" sz="1400" dirty="0">
                <a:solidFill>
                  <a:srgbClr val="660033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16586" y="6077392"/>
              <a:ext cx="910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Magnetic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348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575"/>
            <a:ext cx="8229600" cy="1143000"/>
          </a:xfrm>
        </p:spPr>
        <p:txBody>
          <a:bodyPr/>
          <a:lstStyle/>
          <a:p>
            <a:r>
              <a:rPr lang="en-US" sz="3200" dirty="0" smtClean="0"/>
              <a:t>Potential and Kinetic Energies 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0777-97FC-4BFA-AFBF-4EDADF88D86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187776"/>
              </p:ext>
            </p:extLst>
          </p:nvPr>
        </p:nvGraphicFramePr>
        <p:xfrm>
          <a:off x="685800" y="1071364"/>
          <a:ext cx="2311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01" name="Equation" r:id="rId3" imgW="2311200" imgH="431640" progId="Equation.DSMT4">
                  <p:embed/>
                </p:oleObj>
              </mc:Choice>
              <mc:Fallback>
                <p:oleObj name="Equation" r:id="rId3" imgW="23112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1071364"/>
                        <a:ext cx="23114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043466"/>
              </p:ext>
            </p:extLst>
          </p:nvPr>
        </p:nvGraphicFramePr>
        <p:xfrm>
          <a:off x="338138" y="3106737"/>
          <a:ext cx="2209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02" name="Equation" r:id="rId5" imgW="2209680" imgH="558720" progId="Equation.DSMT4">
                  <p:embed/>
                </p:oleObj>
              </mc:Choice>
              <mc:Fallback>
                <p:oleObj name="Equation" r:id="rId5" imgW="220968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8138" y="3106737"/>
                        <a:ext cx="22098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55558" y="763587"/>
            <a:ext cx="1986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Kinetic energy density:</a:t>
            </a:r>
            <a:endParaRPr lang="en-US" sz="14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314205"/>
              </p:ext>
            </p:extLst>
          </p:nvPr>
        </p:nvGraphicFramePr>
        <p:xfrm>
          <a:off x="3049588" y="1114425"/>
          <a:ext cx="5092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03" name="Equation" r:id="rId7" imgW="5092560" imgH="507960" progId="Equation.DSMT4">
                  <p:embed/>
                </p:oleObj>
              </mc:Choice>
              <mc:Fallback>
                <p:oleObj name="Equation" r:id="rId7" imgW="50925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49588" y="1114425"/>
                        <a:ext cx="50927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425862" y="1385639"/>
            <a:ext cx="2214068" cy="1041895"/>
            <a:chOff x="2451789" y="1368425"/>
            <a:chExt cx="2214068" cy="1041895"/>
          </a:xfrm>
        </p:grpSpPr>
        <p:sp>
          <p:nvSpPr>
            <p:cNvPr id="6" name="TextBox 5"/>
            <p:cNvSpPr txBox="1"/>
            <p:nvPr/>
          </p:nvSpPr>
          <p:spPr>
            <a:xfrm>
              <a:off x="2451789" y="1671656"/>
              <a:ext cx="221406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Electric (potential) energy</a:t>
              </a:r>
            </a:p>
            <a:p>
              <a:r>
                <a:rPr lang="en-US" sz="1400" dirty="0"/>
                <a:t>Oscillates as </a:t>
              </a:r>
              <a:r>
                <a:rPr lang="en-US" sz="1400" dirty="0" smtClean="0"/>
                <a:t>cos</a:t>
              </a:r>
              <a:r>
                <a:rPr lang="en-US" sz="1400" baseline="30000" dirty="0" smtClean="0"/>
                <a:t>2</a:t>
              </a:r>
              <a:r>
                <a:rPr lang="el-GR" sz="1400" dirty="0">
                  <a:cs typeface="Arial" panose="020B0604020202020204" pitchFamily="34" charset="0"/>
                </a:rPr>
                <a:t>ω</a:t>
              </a:r>
              <a:r>
                <a:rPr lang="en-US" sz="1400" dirty="0">
                  <a:cs typeface="Arial" panose="020B0604020202020204" pitchFamily="34" charset="0"/>
                </a:rPr>
                <a:t>t</a:t>
              </a:r>
              <a:endParaRPr lang="en-US" sz="1400" dirty="0"/>
            </a:p>
            <a:p>
              <a:endParaRPr lang="en-US" sz="1400" dirty="0"/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 flipV="1">
              <a:off x="2895600" y="1368425"/>
              <a:ext cx="0" cy="2521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141652" y="1551152"/>
            <a:ext cx="1950795" cy="939479"/>
            <a:chOff x="151814" y="1494507"/>
            <a:chExt cx="1950795" cy="939479"/>
          </a:xfrm>
        </p:grpSpPr>
        <p:sp>
          <p:nvSpPr>
            <p:cNvPr id="5" name="TextBox 4"/>
            <p:cNvSpPr txBox="1"/>
            <p:nvPr/>
          </p:nvSpPr>
          <p:spPr>
            <a:xfrm>
              <a:off x="151814" y="1695322"/>
              <a:ext cx="173637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Kinetic energy</a:t>
              </a:r>
            </a:p>
            <a:p>
              <a:r>
                <a:rPr lang="en-US" sz="1400" dirty="0" smtClean="0"/>
                <a:t>Oscillates as sin</a:t>
              </a:r>
              <a:r>
                <a:rPr lang="en-US" sz="1400" baseline="30000" dirty="0" smtClean="0"/>
                <a:t>2</a:t>
              </a:r>
              <a:r>
                <a:rPr lang="el-GR" sz="1400" dirty="0">
                  <a:cs typeface="Arial" panose="020B0604020202020204" pitchFamily="34" charset="0"/>
                </a:rPr>
                <a:t>ω</a:t>
              </a:r>
              <a:r>
                <a:rPr lang="en-US" sz="1400" dirty="0">
                  <a:cs typeface="Arial" panose="020B0604020202020204" pitchFamily="34" charset="0"/>
                </a:rPr>
                <a:t>t</a:t>
              </a:r>
              <a:endParaRPr lang="en-US" sz="1400" dirty="0"/>
            </a:p>
            <a:p>
              <a:endParaRPr lang="en-US" sz="1400" dirty="0"/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flipV="1">
              <a:off x="1822450" y="1494507"/>
              <a:ext cx="280159" cy="2521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 flipH="1" flipV="1">
              <a:off x="1442813" y="1522834"/>
              <a:ext cx="298450" cy="17365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152526" y="2665321"/>
            <a:ext cx="2527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 phase electric energy oscillating as cos</a:t>
            </a:r>
            <a:r>
              <a:rPr lang="en-US" sz="1400" baseline="30000" dirty="0" smtClean="0"/>
              <a:t>2</a:t>
            </a:r>
            <a:r>
              <a:rPr lang="el-GR" sz="1400" dirty="0" smtClean="0">
                <a:cs typeface="Arial" panose="020B0604020202020204" pitchFamily="34" charset="0"/>
              </a:rPr>
              <a:t>ω</a:t>
            </a:r>
            <a:r>
              <a:rPr lang="en-US" sz="1400" dirty="0" smtClean="0">
                <a:cs typeface="Arial" panose="020B0604020202020204" pitchFamily="34" charset="0"/>
              </a:rPr>
              <a:t>t</a:t>
            </a:r>
            <a:endParaRPr lang="en-US" sz="14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874082"/>
              </p:ext>
            </p:extLst>
          </p:nvPr>
        </p:nvGraphicFramePr>
        <p:xfrm>
          <a:off x="6845300" y="1544638"/>
          <a:ext cx="1295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04" name="Equation" r:id="rId9" imgW="1295280" imgH="431640" progId="Equation.DSMT4">
                  <p:embed/>
                </p:oleObj>
              </mc:Choice>
              <mc:Fallback>
                <p:oleObj name="Equation" r:id="rId9" imgW="1295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45300" y="1544638"/>
                        <a:ext cx="12954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438843"/>
              </p:ext>
            </p:extLst>
          </p:nvPr>
        </p:nvGraphicFramePr>
        <p:xfrm>
          <a:off x="2751138" y="2132012"/>
          <a:ext cx="1130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05" name="Equation" r:id="rId11" imgW="1130040" imgH="495000" progId="Equation.DSMT4">
                  <p:embed/>
                </p:oleObj>
              </mc:Choice>
              <mc:Fallback>
                <p:oleObj name="Equation" r:id="rId11" imgW="113004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51138" y="2132012"/>
                        <a:ext cx="11303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304987"/>
              </p:ext>
            </p:extLst>
          </p:nvPr>
        </p:nvGraphicFramePr>
        <p:xfrm>
          <a:off x="280898" y="2162670"/>
          <a:ext cx="1714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06" name="Equation" r:id="rId13" imgW="1714320" imgH="495000" progId="Equation.DSMT4">
                  <p:embed/>
                </p:oleObj>
              </mc:Choice>
              <mc:Fallback>
                <p:oleObj name="Equation" r:id="rId13" imgW="171432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80898" y="2162670"/>
                        <a:ext cx="17145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892115" y="2665321"/>
            <a:ext cx="2703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Magnetic energy oscillating as sin</a:t>
            </a:r>
            <a:r>
              <a:rPr lang="en-US" sz="1400" baseline="30000" dirty="0" smtClean="0"/>
              <a:t>2</a:t>
            </a:r>
            <a:r>
              <a:rPr lang="el-GR" sz="1400" dirty="0" smtClean="0">
                <a:cs typeface="Arial" panose="020B0604020202020204" pitchFamily="34" charset="0"/>
              </a:rPr>
              <a:t>ω</a:t>
            </a:r>
            <a:r>
              <a:rPr lang="en-US" sz="1400" dirty="0" smtClean="0">
                <a:cs typeface="Arial" panose="020B0604020202020204" pitchFamily="34" charset="0"/>
              </a:rPr>
              <a:t>t</a:t>
            </a:r>
            <a:endParaRPr lang="en-US" sz="1400" dirty="0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039792"/>
              </p:ext>
            </p:extLst>
          </p:nvPr>
        </p:nvGraphicFramePr>
        <p:xfrm>
          <a:off x="5984047" y="3142185"/>
          <a:ext cx="2362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07" name="Equation" r:id="rId15" imgW="2361960" imgH="558720" progId="Equation.DSMT4">
                  <p:embed/>
                </p:oleObj>
              </mc:Choice>
              <mc:Fallback>
                <p:oleObj name="Equation" r:id="rId15" imgW="2361960" imgH="558720" progId="Equation.DSMT4">
                  <p:embed/>
                  <p:pic>
                    <p:nvPicPr>
                      <p:cNvPr id="30" name="Object 2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984047" y="3142185"/>
                        <a:ext cx="23622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478040"/>
              </p:ext>
            </p:extLst>
          </p:nvPr>
        </p:nvGraphicFramePr>
        <p:xfrm>
          <a:off x="2865312" y="3133705"/>
          <a:ext cx="2705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08" name="Equation" r:id="rId17" imgW="2705040" imgH="736560" progId="Equation.DSMT4">
                  <p:embed/>
                </p:oleObj>
              </mc:Choice>
              <mc:Fallback>
                <p:oleObj name="Equation" r:id="rId17" imgW="2705040" imgH="736560" progId="Equation.DSMT4">
                  <p:embed/>
                  <p:pic>
                    <p:nvPicPr>
                      <p:cNvPr id="31" name="Object 3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865312" y="3133705"/>
                        <a:ext cx="27051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902014" y="2437100"/>
            <a:ext cx="27038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Total out of phase (quadrature)energy oscillating as sin</a:t>
            </a:r>
            <a:r>
              <a:rPr lang="en-US" sz="1400" baseline="30000" dirty="0" smtClean="0"/>
              <a:t>2</a:t>
            </a:r>
            <a:r>
              <a:rPr lang="el-GR" sz="1400" dirty="0" smtClean="0">
                <a:cs typeface="Arial" panose="020B0604020202020204" pitchFamily="34" charset="0"/>
              </a:rPr>
              <a:t>ω</a:t>
            </a:r>
            <a:r>
              <a:rPr lang="en-US" sz="1400" dirty="0" smtClean="0">
                <a:cs typeface="Arial" panose="020B0604020202020204" pitchFamily="34" charset="0"/>
              </a:rPr>
              <a:t>t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5902014" y="3639053"/>
            <a:ext cx="2527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Perfect Balance! </a:t>
            </a:r>
            <a:endParaRPr lang="en-US" sz="14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151814" y="4231437"/>
            <a:ext cx="4149923" cy="2354969"/>
            <a:chOff x="151814" y="4231437"/>
            <a:chExt cx="4149923" cy="2354969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51814" y="4231437"/>
              <a:ext cx="4149923" cy="2354969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1110727" y="4339350"/>
              <a:ext cx="14879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In phase electric</a:t>
              </a:r>
              <a:endParaRPr lang="en-US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57143" y="5391462"/>
              <a:ext cx="910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Magnetic</a:t>
              </a:r>
              <a:endParaRPr 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374314" y="4562237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Kinetic</a:t>
              </a:r>
              <a:endParaRPr lang="en-US" sz="14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78152" y="4218660"/>
            <a:ext cx="4108648" cy="2331547"/>
            <a:chOff x="4578152" y="4218660"/>
            <a:chExt cx="4108648" cy="2331547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578152" y="4218660"/>
              <a:ext cx="4108648" cy="2331547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6509971" y="4339349"/>
              <a:ext cx="14879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In phase electric</a:t>
              </a:r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4338" y="4644954"/>
              <a:ext cx="910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Magnetic</a:t>
              </a:r>
              <a:endParaRPr lang="en-US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089655" y="5631843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Kinetic</a:t>
              </a:r>
              <a:endParaRPr lang="en-US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091" y="4362560"/>
            <a:ext cx="757013" cy="1814204"/>
            <a:chOff x="680091" y="4362560"/>
            <a:chExt cx="757013" cy="1814204"/>
          </a:xfrm>
        </p:grpSpPr>
        <p:sp>
          <p:nvSpPr>
            <p:cNvPr id="37" name="Rectangle 36"/>
            <p:cNvSpPr/>
            <p:nvPr/>
          </p:nvSpPr>
          <p:spPr bwMode="auto">
            <a:xfrm>
              <a:off x="680091" y="4362560"/>
              <a:ext cx="757013" cy="1814204"/>
            </a:xfrm>
            <a:prstGeom prst="rect">
              <a:avLst/>
            </a:prstGeom>
            <a:solidFill>
              <a:srgbClr val="FFFF00">
                <a:alpha val="18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365056" y="5082341"/>
              <a:ext cx="12089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Photon-like</a:t>
              </a:r>
              <a:endParaRPr lang="en-US" sz="16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100165" y="4425322"/>
            <a:ext cx="2420714" cy="1800066"/>
            <a:chOff x="5125013" y="4292015"/>
            <a:chExt cx="2420714" cy="1800066"/>
          </a:xfrm>
        </p:grpSpPr>
        <p:sp>
          <p:nvSpPr>
            <p:cNvPr id="39" name="Rectangle 38"/>
            <p:cNvSpPr/>
            <p:nvPr/>
          </p:nvSpPr>
          <p:spPr bwMode="auto">
            <a:xfrm>
              <a:off x="5125013" y="4292015"/>
              <a:ext cx="2420714" cy="1800066"/>
            </a:xfrm>
            <a:prstGeom prst="rect">
              <a:avLst/>
            </a:prstGeom>
            <a:solidFill>
              <a:srgbClr val="FFFF00">
                <a:alpha val="18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271939" y="4956936"/>
              <a:ext cx="12089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Photon-like</a:t>
              </a:r>
              <a:endParaRPr lang="en-US" sz="16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443038" y="4380572"/>
            <a:ext cx="2420714" cy="1800066"/>
            <a:chOff x="3831214" y="4978349"/>
            <a:chExt cx="2420714" cy="1800066"/>
          </a:xfrm>
          <a:solidFill>
            <a:schemeClr val="accent2">
              <a:lumMod val="60000"/>
              <a:lumOff val="40000"/>
              <a:alpha val="18000"/>
            </a:schemeClr>
          </a:solidFill>
        </p:grpSpPr>
        <p:sp>
          <p:nvSpPr>
            <p:cNvPr id="43" name="Rectangle 42"/>
            <p:cNvSpPr/>
            <p:nvPr/>
          </p:nvSpPr>
          <p:spPr bwMode="auto">
            <a:xfrm>
              <a:off x="3831214" y="4978349"/>
              <a:ext cx="2420714" cy="1800066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58366" y="5593526"/>
              <a:ext cx="1356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Plasmon-like</a:t>
              </a:r>
              <a:endParaRPr lang="en-US" sz="16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534957" y="4331910"/>
            <a:ext cx="753414" cy="1800066"/>
            <a:chOff x="7534957" y="4331910"/>
            <a:chExt cx="753414" cy="1800066"/>
          </a:xfrm>
        </p:grpSpPr>
        <p:sp>
          <p:nvSpPr>
            <p:cNvPr id="45" name="Rectangle 44"/>
            <p:cNvSpPr/>
            <p:nvPr/>
          </p:nvSpPr>
          <p:spPr bwMode="auto">
            <a:xfrm>
              <a:off x="7534957" y="4331910"/>
              <a:ext cx="739337" cy="1800066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8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7440863" y="5156079"/>
              <a:ext cx="1356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Plasmon-like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0268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21" grpId="0"/>
      <p:bldP spid="25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762"/>
            <a:ext cx="8229600" cy="1143000"/>
          </a:xfrm>
        </p:spPr>
        <p:txBody>
          <a:bodyPr/>
          <a:lstStyle/>
          <a:p>
            <a:r>
              <a:rPr lang="en-US" sz="3200" dirty="0" smtClean="0"/>
              <a:t>Damping and Propagation Length of SPP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0777-97FC-4BFA-AFBF-4EDADF88D86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610746"/>
              </p:ext>
            </p:extLst>
          </p:nvPr>
        </p:nvGraphicFramePr>
        <p:xfrm>
          <a:off x="5881784" y="2915335"/>
          <a:ext cx="22796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84" name="Equation" r:id="rId3" imgW="1993680" imgH="241200" progId="Equation.DSMT4">
                  <p:embed/>
                </p:oleObj>
              </mc:Choice>
              <mc:Fallback>
                <p:oleObj name="Equation" r:id="rId3" imgW="1993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81784" y="2915335"/>
                        <a:ext cx="2279650" cy="27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781778"/>
              </p:ext>
            </p:extLst>
          </p:nvPr>
        </p:nvGraphicFramePr>
        <p:xfrm>
          <a:off x="3165475" y="1271588"/>
          <a:ext cx="3517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85" name="Equation" r:id="rId5" imgW="3517560" imgH="507960" progId="Equation.DSMT4">
                  <p:embed/>
                </p:oleObj>
              </mc:Choice>
              <mc:Fallback>
                <p:oleObj name="Equation" r:id="rId5" imgW="35175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65475" y="1271588"/>
                        <a:ext cx="35179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2124075"/>
            <a:ext cx="1483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Approximately</a:t>
            </a:r>
            <a:endParaRPr lang="en-US" sz="16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427414"/>
              </p:ext>
            </p:extLst>
          </p:nvPr>
        </p:nvGraphicFramePr>
        <p:xfrm>
          <a:off x="693738" y="1247775"/>
          <a:ext cx="2222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86" name="Equation" r:id="rId7" imgW="2222280" imgH="711000" progId="Equation.DSMT4">
                  <p:embed/>
                </p:oleObj>
              </mc:Choice>
              <mc:Fallback>
                <p:oleObj name="Equation" r:id="rId7" imgW="222228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3738" y="1247775"/>
                        <a:ext cx="22225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856495"/>
              </p:ext>
            </p:extLst>
          </p:nvPr>
        </p:nvGraphicFramePr>
        <p:xfrm>
          <a:off x="2111375" y="2058402"/>
          <a:ext cx="2349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87" name="Equation" r:id="rId9" imgW="2349360" imgH="469800" progId="Equation.DSMT4">
                  <p:embed/>
                </p:oleObj>
              </mc:Choice>
              <mc:Fallback>
                <p:oleObj name="Equation" r:id="rId9" imgW="23493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11375" y="2058402"/>
                        <a:ext cx="23495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687374"/>
              </p:ext>
            </p:extLst>
          </p:nvPr>
        </p:nvGraphicFramePr>
        <p:xfrm>
          <a:off x="5085908" y="1645709"/>
          <a:ext cx="34671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88" name="Equation" r:id="rId11" imgW="3466800" imgH="1218960" progId="Equation.DSMT4">
                  <p:embed/>
                </p:oleObj>
              </mc:Choice>
              <mc:Fallback>
                <p:oleObj name="Equation" r:id="rId11" imgW="3466800" imgH="1218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85908" y="1645709"/>
                        <a:ext cx="346710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761534"/>
              </p:ext>
            </p:extLst>
          </p:nvPr>
        </p:nvGraphicFramePr>
        <p:xfrm>
          <a:off x="693738" y="2405479"/>
          <a:ext cx="635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89" name="Equation" r:id="rId13" imgW="634680" imgH="444240" progId="Equation.DSMT4">
                  <p:embed/>
                </p:oleObj>
              </mc:Choice>
              <mc:Fallback>
                <p:oleObj name="Equation" r:id="rId13" imgW="6346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93738" y="2405479"/>
                        <a:ext cx="6350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689505" y="2892308"/>
            <a:ext cx="1904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Propagation length</a:t>
            </a:r>
            <a:endParaRPr lang="en-US" sz="16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417966" y="2880896"/>
            <a:ext cx="3087607" cy="338554"/>
            <a:chOff x="417966" y="2880896"/>
            <a:chExt cx="3087607" cy="338554"/>
          </a:xfrm>
        </p:grpSpPr>
        <p:sp>
          <p:nvSpPr>
            <p:cNvPr id="11" name="TextBox 10"/>
            <p:cNvSpPr txBox="1"/>
            <p:nvPr/>
          </p:nvSpPr>
          <p:spPr>
            <a:xfrm>
              <a:off x="417966" y="2880896"/>
              <a:ext cx="118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Power flow</a:t>
              </a:r>
              <a:endParaRPr lang="en-US" sz="1600" dirty="0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9118197"/>
                </p:ext>
              </p:extLst>
            </p:nvPr>
          </p:nvGraphicFramePr>
          <p:xfrm>
            <a:off x="1892673" y="2932112"/>
            <a:ext cx="16129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90" name="Equation" r:id="rId15" imgW="1612800" imgH="241200" progId="Equation.DSMT4">
                    <p:embed/>
                  </p:oleObj>
                </mc:Choice>
                <mc:Fallback>
                  <p:oleObj name="Equation" r:id="rId15" imgW="161280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892673" y="2932112"/>
                          <a:ext cx="16129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" name="Group 39"/>
          <p:cNvGrpSpPr/>
          <p:nvPr/>
        </p:nvGrpSpPr>
        <p:grpSpPr>
          <a:xfrm>
            <a:off x="4852002" y="3450716"/>
            <a:ext cx="3733198" cy="520700"/>
            <a:chOff x="4852002" y="3450716"/>
            <a:chExt cx="3733198" cy="520700"/>
          </a:xfrm>
        </p:grpSpPr>
        <p:sp>
          <p:nvSpPr>
            <p:cNvPr id="19" name="TextBox 18"/>
            <p:cNvSpPr txBox="1"/>
            <p:nvPr/>
          </p:nvSpPr>
          <p:spPr>
            <a:xfrm>
              <a:off x="4852002" y="3567498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Maximum </a:t>
              </a:r>
              <a:r>
                <a:rPr lang="el-GR" sz="1400" dirty="0" smtClean="0"/>
                <a:t>β</a:t>
              </a:r>
              <a:endParaRPr lang="en-US" sz="1400" dirty="0"/>
            </a:p>
          </p:txBody>
        </p:sp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1022869"/>
                </p:ext>
              </p:extLst>
            </p:nvPr>
          </p:nvGraphicFramePr>
          <p:xfrm>
            <a:off x="5977091" y="3627096"/>
            <a:ext cx="560388" cy="280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91" name="Equation" r:id="rId17" imgW="482400" imgH="241200" progId="Equation.DSMT4">
                    <p:embed/>
                  </p:oleObj>
                </mc:Choice>
                <mc:Fallback>
                  <p:oleObj name="Equation" r:id="rId17" imgW="48240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977091" y="3627096"/>
                          <a:ext cx="560388" cy="28019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5713510"/>
                </p:ext>
              </p:extLst>
            </p:nvPr>
          </p:nvGraphicFramePr>
          <p:xfrm>
            <a:off x="6654800" y="3450716"/>
            <a:ext cx="19304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92" name="Equation" r:id="rId19" imgW="1930320" imgH="520560" progId="Equation.DSMT4">
                    <p:embed/>
                  </p:oleObj>
                </mc:Choice>
                <mc:Fallback>
                  <p:oleObj name="Equation" r:id="rId19" imgW="1930320" imgH="520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6654800" y="3450716"/>
                          <a:ext cx="1930400" cy="520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" name="Group 36"/>
          <p:cNvGrpSpPr/>
          <p:nvPr/>
        </p:nvGrpSpPr>
        <p:grpSpPr>
          <a:xfrm>
            <a:off x="4572000" y="4112506"/>
            <a:ext cx="3128307" cy="307777"/>
            <a:chOff x="4572000" y="4112506"/>
            <a:chExt cx="3128307" cy="307777"/>
          </a:xfrm>
        </p:grpSpPr>
        <p:sp>
          <p:nvSpPr>
            <p:cNvPr id="22" name="TextBox 21"/>
            <p:cNvSpPr txBox="1"/>
            <p:nvPr/>
          </p:nvSpPr>
          <p:spPr>
            <a:xfrm>
              <a:off x="4572000" y="4112506"/>
              <a:ext cx="2007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Typically in the visible </a:t>
              </a:r>
              <a:endParaRPr lang="en-US" sz="1400" dirty="0"/>
            </a:p>
          </p:txBody>
        </p:sp>
        <p:graphicFrame>
          <p:nvGraphicFramePr>
            <p:cNvPr id="23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3637557"/>
                </p:ext>
              </p:extLst>
            </p:nvPr>
          </p:nvGraphicFramePr>
          <p:xfrm>
            <a:off x="6471582" y="4167410"/>
            <a:ext cx="1228725" cy="211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93" name="Equation" r:id="rId21" imgW="1180800" imgH="203040" progId="Equation.DSMT4">
                    <p:embed/>
                  </p:oleObj>
                </mc:Choice>
                <mc:Fallback>
                  <p:oleObj name="Equation" r:id="rId21" imgW="118080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6471582" y="4167410"/>
                          <a:ext cx="1228725" cy="21139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Group 37"/>
          <p:cNvGrpSpPr/>
          <p:nvPr/>
        </p:nvGrpSpPr>
        <p:grpSpPr>
          <a:xfrm>
            <a:off x="4541322" y="4337233"/>
            <a:ext cx="4005123" cy="393700"/>
            <a:chOff x="4541322" y="4337233"/>
            <a:chExt cx="4005123" cy="393700"/>
          </a:xfrm>
        </p:grpSpPr>
        <p:graphicFrame>
          <p:nvGraphicFramePr>
            <p:cNvPr id="24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0259930"/>
                </p:ext>
              </p:extLst>
            </p:nvPr>
          </p:nvGraphicFramePr>
          <p:xfrm>
            <a:off x="5270058" y="4461174"/>
            <a:ext cx="15494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94" name="Equation" r:id="rId23" imgW="1549080" imgH="228600" progId="Equation.DSMT4">
                    <p:embed/>
                  </p:oleObj>
                </mc:Choice>
                <mc:Fallback>
                  <p:oleObj name="Equation" r:id="rId23" imgW="15490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5270058" y="4461174"/>
                          <a:ext cx="15494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TextBox 24"/>
            <p:cNvSpPr txBox="1"/>
            <p:nvPr/>
          </p:nvSpPr>
          <p:spPr>
            <a:xfrm>
              <a:off x="4541322" y="4417614"/>
              <a:ext cx="8322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Gold/Air</a:t>
              </a:r>
              <a:endParaRPr lang="en-US" sz="1400" dirty="0"/>
            </a:p>
          </p:txBody>
        </p:sp>
        <p:graphicFrame>
          <p:nvGraphicFramePr>
            <p:cNvPr id="27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5860277"/>
                </p:ext>
              </p:extLst>
            </p:nvPr>
          </p:nvGraphicFramePr>
          <p:xfrm>
            <a:off x="7085945" y="4337233"/>
            <a:ext cx="14605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95" name="Equation" r:id="rId25" imgW="1460160" imgH="393480" progId="Equation.DSMT4">
                    <p:embed/>
                  </p:oleObj>
                </mc:Choice>
                <mc:Fallback>
                  <p:oleObj name="Equation" r:id="rId25" imgW="146016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7085945" y="4337233"/>
                          <a:ext cx="1460500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" name="Group 35"/>
          <p:cNvGrpSpPr/>
          <p:nvPr/>
        </p:nvGrpSpPr>
        <p:grpSpPr>
          <a:xfrm>
            <a:off x="326465" y="3271837"/>
            <a:ext cx="4134410" cy="2370532"/>
            <a:chOff x="326465" y="3271837"/>
            <a:chExt cx="4134410" cy="2370532"/>
          </a:xfrm>
        </p:grpSpPr>
        <p:grpSp>
          <p:nvGrpSpPr>
            <p:cNvPr id="32" name="Group 31"/>
            <p:cNvGrpSpPr/>
            <p:nvPr/>
          </p:nvGrpSpPr>
          <p:grpSpPr>
            <a:xfrm>
              <a:off x="326465" y="3271837"/>
              <a:ext cx="4134410" cy="2346166"/>
              <a:chOff x="326465" y="3271837"/>
              <a:chExt cx="4134410" cy="2346166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6465" y="3271837"/>
                <a:ext cx="4134410" cy="2346166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384737" y="4054087"/>
                <a:ext cx="6303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Real </a:t>
                </a:r>
                <a:r>
                  <a:rPr lang="el-GR" sz="1200" dirty="0" smtClean="0"/>
                  <a:t>β</a:t>
                </a:r>
                <a:endParaRPr lang="en-US" sz="12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108966" y="3458521"/>
                <a:ext cx="9893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Imaginary </a:t>
                </a:r>
                <a:r>
                  <a:rPr lang="el-GR" sz="1200" dirty="0"/>
                  <a:t>β</a:t>
                </a:r>
                <a:endParaRPr lang="en-US" sz="1200" dirty="0"/>
              </a:p>
            </p:txBody>
          </p:sp>
          <p:graphicFrame>
            <p:nvGraphicFramePr>
              <p:cNvPr id="17" name="Object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03500833"/>
                  </p:ext>
                </p:extLst>
              </p:nvPr>
            </p:nvGraphicFramePr>
            <p:xfrm>
              <a:off x="2337173" y="4450853"/>
              <a:ext cx="723900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996" name="Equation" r:id="rId28" imgW="723600" imgH="241200" progId="Equation.DSMT4">
                      <p:embed/>
                    </p:oleObj>
                  </mc:Choice>
                  <mc:Fallback>
                    <p:oleObj name="Equation" r:id="rId28" imgW="723600" imgH="241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9"/>
                          <a:stretch>
                            <a:fillRect/>
                          </a:stretch>
                        </p:blipFill>
                        <p:spPr>
                          <a:xfrm>
                            <a:off x="2337173" y="4450853"/>
                            <a:ext cx="723900" cy="2413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TextBox 17"/>
              <p:cNvSpPr txBox="1"/>
              <p:nvPr/>
            </p:nvSpPr>
            <p:spPr>
              <a:xfrm>
                <a:off x="2880840" y="3450716"/>
                <a:ext cx="11480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Real </a:t>
                </a:r>
                <a:r>
                  <a:rPr lang="el-GR" sz="1200" dirty="0" smtClean="0"/>
                  <a:t>β</a:t>
                </a:r>
                <a:r>
                  <a:rPr lang="en-US" sz="1200" dirty="0" smtClean="0"/>
                  <a:t> for </a:t>
                </a:r>
                <a:r>
                  <a:rPr lang="el-GR" sz="1200" dirty="0" smtClean="0">
                    <a:cs typeface="Arial" panose="020B0604020202020204" pitchFamily="34" charset="0"/>
                  </a:rPr>
                  <a:t>γ</a:t>
                </a:r>
                <a:r>
                  <a:rPr lang="en-US" sz="1200" dirty="0" smtClean="0">
                    <a:cs typeface="Arial" panose="020B0604020202020204" pitchFamily="34" charset="0"/>
                  </a:rPr>
                  <a:t>=0</a:t>
                </a:r>
                <a:endParaRPr lang="en-US" sz="1200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1804988" y="5365370"/>
              <a:ext cx="155202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l-GR" sz="1200" dirty="0" smtClean="0"/>
                <a:t>β</a:t>
              </a:r>
              <a:r>
                <a:rPr lang="en-US" sz="1200" dirty="0" smtClean="0"/>
                <a:t> in units of n</a:t>
              </a:r>
              <a:r>
                <a:rPr lang="en-US" sz="1200" baseline="-25000" dirty="0" smtClean="0"/>
                <a:t>d</a:t>
              </a:r>
              <a:r>
                <a:rPr lang="el-GR" sz="1200" dirty="0" smtClean="0">
                  <a:cs typeface="Arial" panose="020B0604020202020204" pitchFamily="34" charset="0"/>
                </a:rPr>
                <a:t>ω</a:t>
              </a:r>
              <a:r>
                <a:rPr lang="en-US" sz="1200" baseline="-25000" dirty="0" err="1" smtClean="0">
                  <a:cs typeface="Arial" panose="020B0604020202020204" pitchFamily="34" charset="0"/>
                </a:rPr>
                <a:t>sp</a:t>
              </a:r>
              <a:r>
                <a:rPr lang="en-US" sz="1200" dirty="0" smtClean="0">
                  <a:cs typeface="Arial" panose="020B0604020202020204" pitchFamily="34" charset="0"/>
                </a:rPr>
                <a:t> /c</a:t>
              </a:r>
              <a:endParaRPr lang="en-US" sz="1200" dirty="0"/>
            </a:p>
          </p:txBody>
        </p:sp>
        <p:sp>
          <p:nvSpPr>
            <p:cNvPr id="35" name="Rectangle 34"/>
            <p:cNvSpPr/>
            <p:nvPr/>
          </p:nvSpPr>
          <p:spPr>
            <a:xfrm rot="16200000">
              <a:off x="-297672" y="4111143"/>
              <a:ext cx="153054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cs typeface="Arial" panose="020B0604020202020204" pitchFamily="34" charset="0"/>
                </a:rPr>
                <a:t>        </a:t>
              </a:r>
              <a:r>
                <a:rPr lang="el-GR" sz="1200" dirty="0" smtClean="0">
                  <a:cs typeface="Arial" panose="020B0604020202020204" pitchFamily="34" charset="0"/>
                </a:rPr>
                <a:t>ω</a:t>
              </a:r>
              <a:r>
                <a:rPr lang="en-US" sz="1200" dirty="0" smtClean="0">
                  <a:cs typeface="Arial" panose="020B0604020202020204" pitchFamily="34" charset="0"/>
                </a:rPr>
                <a:t>/</a:t>
              </a:r>
              <a:r>
                <a:rPr lang="el-GR" sz="1200" dirty="0" smtClean="0">
                  <a:cs typeface="Arial" panose="020B0604020202020204" pitchFamily="34" charset="0"/>
                </a:rPr>
                <a:t>ω</a:t>
              </a:r>
              <a:r>
                <a:rPr lang="en-US" sz="1200" baseline="-25000" dirty="0" err="1">
                  <a:cs typeface="Arial" panose="020B0604020202020204" pitchFamily="34" charset="0"/>
                </a:rPr>
                <a:t>sp</a:t>
              </a:r>
              <a:r>
                <a:rPr lang="en-US" sz="1200" dirty="0">
                  <a:cs typeface="Arial" panose="020B0604020202020204" pitchFamily="34" charset="0"/>
                </a:rPr>
                <a:t> </a:t>
              </a:r>
              <a:endParaRPr lang="en-US" sz="12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071503" y="3219911"/>
            <a:ext cx="2934135" cy="307777"/>
            <a:chOff x="4071503" y="3219911"/>
            <a:chExt cx="2934135" cy="307777"/>
          </a:xfrm>
        </p:grpSpPr>
        <p:sp>
          <p:nvSpPr>
            <p:cNvPr id="30" name="TextBox 29"/>
            <p:cNvSpPr txBox="1"/>
            <p:nvPr/>
          </p:nvSpPr>
          <p:spPr>
            <a:xfrm>
              <a:off x="4071503" y="3219911"/>
              <a:ext cx="20136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Close to SP resonance</a:t>
              </a:r>
              <a:endParaRPr lang="en-US" sz="1400" dirty="0"/>
            </a:p>
          </p:txBody>
        </p:sp>
        <p:graphicFrame>
          <p:nvGraphicFramePr>
            <p:cNvPr id="41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1192806"/>
                </p:ext>
              </p:extLst>
            </p:nvPr>
          </p:nvGraphicFramePr>
          <p:xfrm>
            <a:off x="6167438" y="3244936"/>
            <a:ext cx="8382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97" name="Equation" r:id="rId30" imgW="838080" imgH="241200" progId="Equation.DSMT4">
                    <p:embed/>
                  </p:oleObj>
                </mc:Choice>
                <mc:Fallback>
                  <p:oleObj name="Equation" r:id="rId30" imgW="8380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6167438" y="3244936"/>
                          <a:ext cx="8382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" name="Group 42"/>
          <p:cNvGrpSpPr/>
          <p:nvPr/>
        </p:nvGrpSpPr>
        <p:grpSpPr>
          <a:xfrm>
            <a:off x="4524756" y="4678722"/>
            <a:ext cx="4441616" cy="801899"/>
            <a:chOff x="4524756" y="4678722"/>
            <a:chExt cx="4441616" cy="801899"/>
          </a:xfrm>
        </p:grpSpPr>
        <p:grpSp>
          <p:nvGrpSpPr>
            <p:cNvPr id="39" name="Group 38"/>
            <p:cNvGrpSpPr/>
            <p:nvPr/>
          </p:nvGrpSpPr>
          <p:grpSpPr>
            <a:xfrm>
              <a:off x="4524756" y="4678722"/>
              <a:ext cx="4441616" cy="369332"/>
              <a:chOff x="4524756" y="4678722"/>
              <a:chExt cx="4441616" cy="369332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4524756" y="473809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Silver/Air</a:t>
                </a:r>
                <a:endParaRPr lang="en-US" sz="1400" dirty="0"/>
              </a:p>
            </p:txBody>
          </p:sp>
          <p:graphicFrame>
            <p:nvGraphicFramePr>
              <p:cNvPr id="29" name="Object 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53289425"/>
                  </p:ext>
                </p:extLst>
              </p:nvPr>
            </p:nvGraphicFramePr>
            <p:xfrm>
              <a:off x="5443538" y="4786313"/>
              <a:ext cx="1562100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998" name="Equation" r:id="rId32" imgW="1562040" imgH="228600" progId="Equation.DSMT4">
                      <p:embed/>
                    </p:oleObj>
                  </mc:Choice>
                  <mc:Fallback>
                    <p:oleObj name="Equation" r:id="rId32" imgW="156204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3"/>
                          <a:stretch>
                            <a:fillRect/>
                          </a:stretch>
                        </p:blipFill>
                        <p:spPr>
                          <a:xfrm>
                            <a:off x="5443538" y="4786313"/>
                            <a:ext cx="1562100" cy="228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" name="TextBox 30"/>
              <p:cNvSpPr txBox="1"/>
              <p:nvPr/>
            </p:nvSpPr>
            <p:spPr>
              <a:xfrm>
                <a:off x="7021609" y="4678722"/>
                <a:ext cx="1944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:r>
                  <a:rPr lang="en-US" sz="1400" dirty="0" smtClean="0"/>
                  <a:t>silver oxidizes easily)</a:t>
                </a:r>
                <a:endParaRPr lang="en-US" sz="1400" dirty="0"/>
              </a:p>
            </p:txBody>
          </p:sp>
        </p:grpSp>
        <p:graphicFrame>
          <p:nvGraphicFramePr>
            <p:cNvPr id="26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2121095"/>
                </p:ext>
              </p:extLst>
            </p:nvPr>
          </p:nvGraphicFramePr>
          <p:xfrm>
            <a:off x="5939398" y="5086921"/>
            <a:ext cx="14605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99" name="Equation" r:id="rId34" imgW="1460160" imgH="393480" progId="Equation.DSMT4">
                    <p:embed/>
                  </p:oleObj>
                </mc:Choice>
                <mc:Fallback>
                  <p:oleObj name="Equation" r:id="rId34" imgW="146016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5939398" y="5086921"/>
                          <a:ext cx="1460500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0138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60"/>
            <a:ext cx="8229600" cy="1143000"/>
          </a:xfrm>
        </p:spPr>
        <p:txBody>
          <a:bodyPr/>
          <a:lstStyle/>
          <a:p>
            <a:r>
              <a:rPr lang="en-US" sz="3200" dirty="0" smtClean="0"/>
              <a:t>Damping and propagation length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0777-97FC-4BFA-AFBF-4EDADF88D86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571999" y="2861846"/>
            <a:ext cx="3048001" cy="431800"/>
            <a:chOff x="4571999" y="2861846"/>
            <a:chExt cx="3048001" cy="431800"/>
          </a:xfrm>
        </p:grpSpPr>
        <p:sp>
          <p:nvSpPr>
            <p:cNvPr id="11" name="TextBox 10"/>
            <p:cNvSpPr txBox="1"/>
            <p:nvPr/>
          </p:nvSpPr>
          <p:spPr>
            <a:xfrm>
              <a:off x="4571999" y="2861846"/>
              <a:ext cx="1628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Figure of merit </a:t>
              </a:r>
              <a:endParaRPr lang="en-US" sz="1600" dirty="0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2745195"/>
                </p:ext>
              </p:extLst>
            </p:nvPr>
          </p:nvGraphicFramePr>
          <p:xfrm>
            <a:off x="6261100" y="2861846"/>
            <a:ext cx="13589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14" name="Equation" r:id="rId3" imgW="1358640" imgH="431640" progId="Equation.DSMT4">
                    <p:embed/>
                  </p:oleObj>
                </mc:Choice>
                <mc:Fallback>
                  <p:oleObj name="Equation" r:id="rId3" imgW="135864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261100" y="2861846"/>
                          <a:ext cx="13589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Group 22"/>
          <p:cNvGrpSpPr/>
          <p:nvPr/>
        </p:nvGrpSpPr>
        <p:grpSpPr>
          <a:xfrm>
            <a:off x="115978" y="3944675"/>
            <a:ext cx="4293786" cy="2455607"/>
            <a:chOff x="115978" y="3944675"/>
            <a:chExt cx="4293786" cy="2455607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5978" y="3944675"/>
              <a:ext cx="4293786" cy="245560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483316" y="486937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Au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90456" y="471991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33CC"/>
                  </a:solidFill>
                </a:rPr>
                <a:t>Ag</a:t>
              </a:r>
              <a:endParaRPr lang="en-US" dirty="0">
                <a:solidFill>
                  <a:srgbClr val="0033CC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80300" y="5200208"/>
              <a:ext cx="481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</a:t>
              </a:r>
              <a:r>
                <a:rPr lang="en-US" baseline="-25000" dirty="0" err="1" smtClean="0"/>
                <a:t>eff</a:t>
              </a:r>
              <a:endParaRPr lang="en-US" baseline="-25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393012" y="3944675"/>
            <a:ext cx="4293788" cy="2455607"/>
            <a:chOff x="4393012" y="3944675"/>
            <a:chExt cx="4293788" cy="2455607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93012" y="3944675"/>
              <a:ext cx="4293788" cy="2455607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6475539" y="453525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Au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29160" y="4271026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33CC"/>
                  </a:solidFill>
                </a:rPr>
                <a:t>Ag</a:t>
              </a:r>
              <a:endParaRPr lang="en-US" dirty="0">
                <a:solidFill>
                  <a:srgbClr val="0033CC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68101" y="5018961"/>
              <a:ext cx="481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</a:t>
              </a:r>
              <a:r>
                <a:rPr lang="en-US" baseline="-25000" dirty="0" err="1" smtClean="0"/>
                <a:t>eff</a:t>
              </a:r>
              <a:endParaRPr lang="en-US" baseline="-250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0581" y="864658"/>
            <a:ext cx="4481418" cy="2544230"/>
            <a:chOff x="115978" y="884771"/>
            <a:chExt cx="4481418" cy="2544230"/>
          </a:xfrm>
        </p:grpSpPr>
        <p:grpSp>
          <p:nvGrpSpPr>
            <p:cNvPr id="9" name="Group 8"/>
            <p:cNvGrpSpPr/>
            <p:nvPr/>
          </p:nvGrpSpPr>
          <p:grpSpPr>
            <a:xfrm>
              <a:off x="115978" y="884771"/>
              <a:ext cx="4481418" cy="2544230"/>
              <a:chOff x="252507" y="1256245"/>
              <a:chExt cx="4748118" cy="271018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2507" y="1256245"/>
                <a:ext cx="4748118" cy="2710185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3505200" y="1533525"/>
                <a:ext cx="7938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400" dirty="0" smtClean="0">
                    <a:cs typeface="Arial" panose="020B0604020202020204" pitchFamily="34" charset="0"/>
                  </a:rPr>
                  <a:t>γ</a:t>
                </a:r>
                <a:r>
                  <a:rPr lang="en-US" sz="1400" dirty="0" smtClean="0">
                    <a:cs typeface="Arial" panose="020B0604020202020204" pitchFamily="34" charset="0"/>
                  </a:rPr>
                  <a:t>/</a:t>
                </a:r>
                <a:r>
                  <a:rPr lang="el-GR" sz="1400" dirty="0" smtClean="0">
                    <a:cs typeface="Arial" panose="020B0604020202020204" pitchFamily="34" charset="0"/>
                  </a:rPr>
                  <a:t>ω</a:t>
                </a:r>
                <a:r>
                  <a:rPr lang="en-US" sz="1400" baseline="-25000" dirty="0" err="1" smtClean="0">
                    <a:cs typeface="Arial" panose="020B0604020202020204" pitchFamily="34" charset="0"/>
                  </a:rPr>
                  <a:t>sp</a:t>
                </a:r>
                <a:r>
                  <a:rPr lang="en-US" sz="1400" dirty="0" smtClean="0">
                    <a:cs typeface="Arial" panose="020B0604020202020204" pitchFamily="34" charset="0"/>
                  </a:rPr>
                  <a:t>=0</a:t>
                </a:r>
                <a:endParaRPr lang="en-US" sz="14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276350" y="1533524"/>
                <a:ext cx="10422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400" dirty="0" smtClean="0">
                    <a:cs typeface="Arial" panose="020B0604020202020204" pitchFamily="34" charset="0"/>
                  </a:rPr>
                  <a:t>γ</a:t>
                </a:r>
                <a:r>
                  <a:rPr lang="en-US" sz="1400" dirty="0" smtClean="0">
                    <a:cs typeface="Arial" panose="020B0604020202020204" pitchFamily="34" charset="0"/>
                  </a:rPr>
                  <a:t>/</a:t>
                </a:r>
                <a:r>
                  <a:rPr lang="el-GR" sz="1400" dirty="0" smtClean="0">
                    <a:cs typeface="Arial" panose="020B0604020202020204" pitchFamily="34" charset="0"/>
                  </a:rPr>
                  <a:t>ω</a:t>
                </a:r>
                <a:r>
                  <a:rPr lang="en-US" sz="1400" baseline="-25000" dirty="0" err="1" smtClean="0">
                    <a:cs typeface="Arial" panose="020B0604020202020204" pitchFamily="34" charset="0"/>
                  </a:rPr>
                  <a:t>sp</a:t>
                </a:r>
                <a:r>
                  <a:rPr lang="en-US" sz="1400" dirty="0" smtClean="0">
                    <a:cs typeface="Arial" panose="020B0604020202020204" pitchFamily="34" charset="0"/>
                  </a:rPr>
                  <a:t>=0.15</a:t>
                </a:r>
                <a:endParaRPr lang="en-US" sz="14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972682" y="1256245"/>
                <a:ext cx="5325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cs typeface="Arial" panose="020B0604020202020204" pitchFamily="34" charset="0"/>
                  </a:rPr>
                  <a:t>0.05</a:t>
                </a:r>
                <a:endParaRPr lang="en-US" sz="14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337673" y="1256245"/>
                <a:ext cx="4331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cs typeface="Arial" panose="020B0604020202020204" pitchFamily="34" charset="0"/>
                  </a:rPr>
                  <a:t>0.1</a:t>
                </a:r>
                <a:endParaRPr lang="en-US" sz="1400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1633939" y="3143498"/>
              <a:ext cx="155202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l-GR" sz="1200" dirty="0" smtClean="0"/>
                <a:t>β</a:t>
              </a:r>
              <a:r>
                <a:rPr lang="en-US" sz="1200" dirty="0" smtClean="0"/>
                <a:t> in units of n</a:t>
              </a:r>
              <a:r>
                <a:rPr lang="en-US" sz="1200" baseline="-25000" dirty="0" smtClean="0"/>
                <a:t>d</a:t>
              </a:r>
              <a:r>
                <a:rPr lang="el-GR" sz="1200" dirty="0" smtClean="0">
                  <a:cs typeface="Arial" panose="020B0604020202020204" pitchFamily="34" charset="0"/>
                </a:rPr>
                <a:t>ω</a:t>
              </a:r>
              <a:r>
                <a:rPr lang="en-US" sz="1200" baseline="-25000" dirty="0" err="1" smtClean="0">
                  <a:cs typeface="Arial" panose="020B0604020202020204" pitchFamily="34" charset="0"/>
                </a:rPr>
                <a:t>sp</a:t>
              </a:r>
              <a:r>
                <a:rPr lang="en-US" sz="1200" dirty="0" smtClean="0">
                  <a:cs typeface="Arial" panose="020B0604020202020204" pitchFamily="34" charset="0"/>
                </a:rPr>
                <a:t> /c</a:t>
              </a:r>
              <a:endParaRPr lang="en-US" sz="1200" dirty="0"/>
            </a:p>
          </p:txBody>
        </p:sp>
        <p:sp>
          <p:nvSpPr>
            <p:cNvPr id="25" name="Rectangle 24"/>
            <p:cNvSpPr/>
            <p:nvPr/>
          </p:nvSpPr>
          <p:spPr>
            <a:xfrm rot="16200000">
              <a:off x="-468721" y="1889271"/>
              <a:ext cx="153054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cs typeface="Arial" panose="020B0604020202020204" pitchFamily="34" charset="0"/>
                </a:rPr>
                <a:t>        </a:t>
              </a:r>
              <a:r>
                <a:rPr lang="el-GR" sz="1200" dirty="0" smtClean="0">
                  <a:cs typeface="Arial" panose="020B0604020202020204" pitchFamily="34" charset="0"/>
                </a:rPr>
                <a:t>ω</a:t>
              </a:r>
              <a:r>
                <a:rPr lang="en-US" sz="1200" dirty="0" smtClean="0">
                  <a:cs typeface="Arial" panose="020B0604020202020204" pitchFamily="34" charset="0"/>
                </a:rPr>
                <a:t>/</a:t>
              </a:r>
              <a:r>
                <a:rPr lang="el-GR" sz="1200" dirty="0" smtClean="0">
                  <a:cs typeface="Arial" panose="020B0604020202020204" pitchFamily="34" charset="0"/>
                </a:rPr>
                <a:t>ω</a:t>
              </a:r>
              <a:r>
                <a:rPr lang="en-US" sz="1200" baseline="-25000" dirty="0" err="1">
                  <a:cs typeface="Arial" panose="020B0604020202020204" pitchFamily="34" charset="0"/>
                </a:rPr>
                <a:t>sp</a:t>
              </a:r>
              <a:r>
                <a:rPr lang="en-US" sz="1200" dirty="0">
                  <a:cs typeface="Arial" panose="020B0604020202020204" pitchFamily="34" charset="0"/>
                </a:rPr>
                <a:t> </a:t>
              </a:r>
              <a:endParaRPr lang="en-US" sz="1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320298" y="1062891"/>
            <a:ext cx="4490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maximum wavevector is limited by the damping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8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-213462"/>
            <a:ext cx="8229600" cy="1143000"/>
          </a:xfrm>
        </p:spPr>
        <p:txBody>
          <a:bodyPr/>
          <a:lstStyle/>
          <a:p>
            <a:r>
              <a:rPr lang="en-US" sz="3200" dirty="0" smtClean="0"/>
              <a:t>SPP excitation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0777-97FC-4BFA-AFBF-4EDADF88D86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928894" y="1423472"/>
            <a:ext cx="1616845" cy="1834956"/>
            <a:chOff x="3928894" y="1423472"/>
            <a:chExt cx="1616845" cy="1834956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 flipV="1">
              <a:off x="3943184" y="1988085"/>
              <a:ext cx="1285875" cy="952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>
              <a:off x="3943186" y="1807583"/>
              <a:ext cx="814388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flipV="1">
              <a:off x="3943184" y="2168586"/>
              <a:ext cx="1285875" cy="952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3928894" y="2198147"/>
              <a:ext cx="1300165" cy="737116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5228019" y="2153188"/>
              <a:ext cx="0" cy="76667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4146638" y="1423472"/>
              <a:ext cx="6335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k</a:t>
              </a:r>
              <a:r>
                <a:rPr lang="en-US" b="1" baseline="-25000" dirty="0" smtClean="0"/>
                <a:t>0</a:t>
              </a:r>
              <a:r>
                <a:rPr lang="en-US" b="1" dirty="0"/>
                <a:t>n</a:t>
              </a:r>
              <a:r>
                <a:rPr lang="en-US" b="1" baseline="-25000" dirty="0" smtClean="0"/>
                <a:t>d</a:t>
              </a:r>
              <a:endParaRPr lang="en-US" b="1" dirty="0"/>
            </a:p>
            <a:p>
              <a:endParaRPr lang="en-US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732936" y="1598717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β</a:t>
              </a:r>
              <a:r>
                <a:rPr lang="en-US" b="1" baseline="-25000" dirty="0" err="1" smtClean="0"/>
                <a:t>spp</a:t>
              </a:r>
              <a:endParaRPr lang="en-US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50379" y="2612097"/>
              <a:ext cx="6238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k</a:t>
              </a:r>
              <a:r>
                <a:rPr lang="en-US" b="1" baseline="-25000" dirty="0" smtClean="0"/>
                <a:t>0</a:t>
              </a:r>
              <a:r>
                <a:rPr lang="en-US" b="1" dirty="0" smtClean="0"/>
                <a:t>n</a:t>
              </a:r>
              <a:r>
                <a:rPr lang="en-US" b="1" baseline="-25000" dirty="0"/>
                <a:t>2</a:t>
              </a:r>
              <a:endParaRPr lang="en-US" b="1" dirty="0"/>
            </a:p>
            <a:p>
              <a:endParaRPr lang="en-US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463391" y="2186032"/>
              <a:ext cx="1082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k</a:t>
              </a:r>
              <a:r>
                <a:rPr lang="en-US" b="1" baseline="-25000" dirty="0" smtClean="0"/>
                <a:t>0</a:t>
              </a:r>
              <a:r>
                <a:rPr lang="en-US" b="1" dirty="0" smtClean="0"/>
                <a:t>n</a:t>
              </a:r>
              <a:r>
                <a:rPr lang="en-US" b="1" baseline="-25000" dirty="0" smtClean="0"/>
                <a:t>2</a:t>
              </a:r>
              <a:r>
                <a:rPr lang="en-US" b="1" dirty="0" smtClean="0"/>
                <a:t>sin</a:t>
              </a:r>
              <a:r>
                <a:rPr lang="el-GR" b="1" dirty="0" smtClean="0">
                  <a:cs typeface="Arial" panose="020B0604020202020204" pitchFamily="34" charset="0"/>
                </a:rPr>
                <a:t>θ</a:t>
              </a:r>
              <a:endParaRPr lang="en-US" b="1" dirty="0"/>
            </a:p>
            <a:p>
              <a:endParaRPr lang="en-US" b="1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58026" y="1080536"/>
            <a:ext cx="3437672" cy="2824714"/>
            <a:chOff x="258026" y="1080536"/>
            <a:chExt cx="3437672" cy="2824714"/>
          </a:xfrm>
        </p:grpSpPr>
        <p:sp>
          <p:nvSpPr>
            <p:cNvPr id="5" name="Isosceles Triangle 4"/>
            <p:cNvSpPr/>
            <p:nvPr/>
          </p:nvSpPr>
          <p:spPr bwMode="auto">
            <a:xfrm>
              <a:off x="962025" y="1417638"/>
              <a:ext cx="2657475" cy="1438275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/>
                <a:t>n</a:t>
              </a:r>
              <a:r>
                <a:rPr lang="en-US" baseline="-25000"/>
                <a:t>2</a:t>
              </a:r>
              <a:r>
                <a:rPr lang="en-US"/>
                <a:t> &gt;n</a:t>
              </a:r>
              <a:r>
                <a:rPr lang="en-US" baseline="-25000"/>
                <a:t>d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962024" y="2855913"/>
              <a:ext cx="2657475" cy="104775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91828" y="2960688"/>
              <a:ext cx="3978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d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endCxn id="5" idx="3"/>
            </p:cNvCxnSpPr>
            <p:nvPr/>
          </p:nvCxnSpPr>
          <p:spPr bwMode="auto">
            <a:xfrm>
              <a:off x="885825" y="1714500"/>
              <a:ext cx="1404938" cy="11414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Straight Connector 10"/>
            <p:cNvCxnSpPr>
              <a:stCxn id="5" idx="3"/>
            </p:cNvCxnSpPr>
            <p:nvPr/>
          </p:nvCxnSpPr>
          <p:spPr bwMode="auto">
            <a:xfrm flipH="1" flipV="1">
              <a:off x="2290761" y="1323975"/>
              <a:ext cx="2" cy="15319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 flipV="1">
              <a:off x="2290760" y="1727200"/>
              <a:ext cx="1404938" cy="11414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58026" y="3535918"/>
              <a:ext cx="3437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ATR (attenuated total reflection)</a:t>
              </a:r>
              <a:endParaRPr lang="en-US" dirty="0"/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2120729" y="2714864"/>
              <a:ext cx="180975" cy="95250"/>
            </a:xfrm>
            <a:custGeom>
              <a:avLst/>
              <a:gdLst>
                <a:gd name="connsiteX0" fmla="*/ 0 w 180975"/>
                <a:gd name="connsiteY0" fmla="*/ 95250 h 95250"/>
                <a:gd name="connsiteX1" fmla="*/ 76200 w 180975"/>
                <a:gd name="connsiteY1" fmla="*/ 28575 h 95250"/>
                <a:gd name="connsiteX2" fmla="*/ 180975 w 180975"/>
                <a:gd name="connsiteY2" fmla="*/ 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975" h="95250">
                  <a:moveTo>
                    <a:pt x="0" y="95250"/>
                  </a:moveTo>
                  <a:cubicBezTo>
                    <a:pt x="23019" y="69850"/>
                    <a:pt x="46038" y="44450"/>
                    <a:pt x="76200" y="28575"/>
                  </a:cubicBezTo>
                  <a:cubicBezTo>
                    <a:pt x="106362" y="12700"/>
                    <a:pt x="143668" y="6350"/>
                    <a:pt x="180975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50698" y="240514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cs typeface="Arial" panose="020B0604020202020204" pitchFamily="34" charset="0"/>
                </a:rPr>
                <a:t>θ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761511" y="2906714"/>
              <a:ext cx="166916" cy="158272"/>
              <a:chOff x="2761511" y="2868613"/>
              <a:chExt cx="231718" cy="287615"/>
            </a:xfrm>
          </p:grpSpPr>
          <p:sp>
            <p:nvSpPr>
              <p:cNvPr id="16" name="Freeform 69"/>
              <p:cNvSpPr>
                <a:spLocks/>
              </p:cNvSpPr>
              <p:nvPr/>
            </p:nvSpPr>
            <p:spPr bwMode="auto">
              <a:xfrm rot="5400000" flipH="1">
                <a:off x="2807685" y="2970684"/>
                <a:ext cx="175090" cy="195997"/>
              </a:xfrm>
              <a:custGeom>
                <a:avLst/>
                <a:gdLst>
                  <a:gd name="T0" fmla="*/ 49 w 4900"/>
                  <a:gd name="T1" fmla="*/ 2827 h 2836"/>
                  <a:gd name="T2" fmla="*/ 148 w 4900"/>
                  <a:gd name="T3" fmla="*/ 2808 h 2836"/>
                  <a:gd name="T4" fmla="*/ 247 w 4900"/>
                  <a:gd name="T5" fmla="*/ 2788 h 2836"/>
                  <a:gd name="T6" fmla="*/ 346 w 4900"/>
                  <a:gd name="T7" fmla="*/ 2768 h 2836"/>
                  <a:gd name="T8" fmla="*/ 445 w 4900"/>
                  <a:gd name="T9" fmla="*/ 2747 h 2836"/>
                  <a:gd name="T10" fmla="*/ 544 w 4900"/>
                  <a:gd name="T11" fmla="*/ 2724 h 2836"/>
                  <a:gd name="T12" fmla="*/ 643 w 4900"/>
                  <a:gd name="T13" fmla="*/ 2701 h 2836"/>
                  <a:gd name="T14" fmla="*/ 742 w 4900"/>
                  <a:gd name="T15" fmla="*/ 2677 h 2836"/>
                  <a:gd name="T16" fmla="*/ 841 w 4900"/>
                  <a:gd name="T17" fmla="*/ 2652 h 2836"/>
                  <a:gd name="T18" fmla="*/ 940 w 4900"/>
                  <a:gd name="T19" fmla="*/ 2626 h 2836"/>
                  <a:gd name="T20" fmla="*/ 1039 w 4900"/>
                  <a:gd name="T21" fmla="*/ 2599 h 2836"/>
                  <a:gd name="T22" fmla="*/ 1138 w 4900"/>
                  <a:gd name="T23" fmla="*/ 2571 h 2836"/>
                  <a:gd name="T24" fmla="*/ 1237 w 4900"/>
                  <a:gd name="T25" fmla="*/ 2542 h 2836"/>
                  <a:gd name="T26" fmla="*/ 1336 w 4900"/>
                  <a:gd name="T27" fmla="*/ 2511 h 2836"/>
                  <a:gd name="T28" fmla="*/ 1435 w 4900"/>
                  <a:gd name="T29" fmla="*/ 2479 h 2836"/>
                  <a:gd name="T30" fmla="*/ 1534 w 4900"/>
                  <a:gd name="T31" fmla="*/ 2446 h 2836"/>
                  <a:gd name="T32" fmla="*/ 1633 w 4900"/>
                  <a:gd name="T33" fmla="*/ 2412 h 2836"/>
                  <a:gd name="T34" fmla="*/ 1732 w 4900"/>
                  <a:gd name="T35" fmla="*/ 2376 h 2836"/>
                  <a:gd name="T36" fmla="*/ 1831 w 4900"/>
                  <a:gd name="T37" fmla="*/ 2338 h 2836"/>
                  <a:gd name="T38" fmla="*/ 1930 w 4900"/>
                  <a:gd name="T39" fmla="*/ 2299 h 2836"/>
                  <a:gd name="T40" fmla="*/ 2029 w 4900"/>
                  <a:gd name="T41" fmla="*/ 2259 h 2836"/>
                  <a:gd name="T42" fmla="*/ 2128 w 4900"/>
                  <a:gd name="T43" fmla="*/ 2217 h 2836"/>
                  <a:gd name="T44" fmla="*/ 2227 w 4900"/>
                  <a:gd name="T45" fmla="*/ 2173 h 2836"/>
                  <a:gd name="T46" fmla="*/ 2326 w 4900"/>
                  <a:gd name="T47" fmla="*/ 2128 h 2836"/>
                  <a:gd name="T48" fmla="*/ 2425 w 4900"/>
                  <a:gd name="T49" fmla="*/ 2080 h 2836"/>
                  <a:gd name="T50" fmla="*/ 2524 w 4900"/>
                  <a:gd name="T51" fmla="*/ 2031 h 2836"/>
                  <a:gd name="T52" fmla="*/ 2623 w 4900"/>
                  <a:gd name="T53" fmla="*/ 1979 h 2836"/>
                  <a:gd name="T54" fmla="*/ 2722 w 4900"/>
                  <a:gd name="T55" fmla="*/ 1926 h 2836"/>
                  <a:gd name="T56" fmla="*/ 2821 w 4900"/>
                  <a:gd name="T57" fmla="*/ 1870 h 2836"/>
                  <a:gd name="T58" fmla="*/ 2920 w 4900"/>
                  <a:gd name="T59" fmla="*/ 1812 h 2836"/>
                  <a:gd name="T60" fmla="*/ 3019 w 4900"/>
                  <a:gd name="T61" fmla="*/ 1752 h 2836"/>
                  <a:gd name="T62" fmla="*/ 3118 w 4900"/>
                  <a:gd name="T63" fmla="*/ 1689 h 2836"/>
                  <a:gd name="T64" fmla="*/ 3217 w 4900"/>
                  <a:gd name="T65" fmla="*/ 1623 h 2836"/>
                  <a:gd name="T66" fmla="*/ 3316 w 4900"/>
                  <a:gd name="T67" fmla="*/ 1555 h 2836"/>
                  <a:gd name="T68" fmla="*/ 3415 w 4900"/>
                  <a:gd name="T69" fmla="*/ 1485 h 2836"/>
                  <a:gd name="T70" fmla="*/ 3514 w 4900"/>
                  <a:gd name="T71" fmla="*/ 1411 h 2836"/>
                  <a:gd name="T72" fmla="*/ 3613 w 4900"/>
                  <a:gd name="T73" fmla="*/ 1334 h 2836"/>
                  <a:gd name="T74" fmla="*/ 3712 w 4900"/>
                  <a:gd name="T75" fmla="*/ 1255 h 2836"/>
                  <a:gd name="T76" fmla="*/ 3811 w 4900"/>
                  <a:gd name="T77" fmla="*/ 1172 h 2836"/>
                  <a:gd name="T78" fmla="*/ 3910 w 4900"/>
                  <a:gd name="T79" fmla="*/ 1085 h 2836"/>
                  <a:gd name="T80" fmla="*/ 4009 w 4900"/>
                  <a:gd name="T81" fmla="*/ 995 h 2836"/>
                  <a:gd name="T82" fmla="*/ 4108 w 4900"/>
                  <a:gd name="T83" fmla="*/ 901 h 2836"/>
                  <a:gd name="T84" fmla="*/ 4207 w 4900"/>
                  <a:gd name="T85" fmla="*/ 804 h 2836"/>
                  <a:gd name="T86" fmla="*/ 4306 w 4900"/>
                  <a:gd name="T87" fmla="*/ 702 h 2836"/>
                  <a:gd name="T88" fmla="*/ 4405 w 4900"/>
                  <a:gd name="T89" fmla="*/ 596 h 2836"/>
                  <a:gd name="T90" fmla="*/ 4504 w 4900"/>
                  <a:gd name="T91" fmla="*/ 487 h 2836"/>
                  <a:gd name="T92" fmla="*/ 4603 w 4900"/>
                  <a:gd name="T93" fmla="*/ 372 h 2836"/>
                  <a:gd name="T94" fmla="*/ 4702 w 4900"/>
                  <a:gd name="T95" fmla="*/ 253 h 2836"/>
                  <a:gd name="T96" fmla="*/ 4801 w 4900"/>
                  <a:gd name="T97" fmla="*/ 129 h 2836"/>
                  <a:gd name="T98" fmla="*/ 4900 w 4900"/>
                  <a:gd name="T99" fmla="*/ 0 h 2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900" h="2836">
                    <a:moveTo>
                      <a:pt x="0" y="2836"/>
                    </a:moveTo>
                    <a:lnTo>
                      <a:pt x="49" y="2827"/>
                    </a:lnTo>
                    <a:lnTo>
                      <a:pt x="99" y="2818"/>
                    </a:lnTo>
                    <a:lnTo>
                      <a:pt x="148" y="2808"/>
                    </a:lnTo>
                    <a:lnTo>
                      <a:pt x="198" y="2798"/>
                    </a:lnTo>
                    <a:lnTo>
                      <a:pt x="247" y="2788"/>
                    </a:lnTo>
                    <a:lnTo>
                      <a:pt x="297" y="2778"/>
                    </a:lnTo>
                    <a:lnTo>
                      <a:pt x="346" y="2768"/>
                    </a:lnTo>
                    <a:lnTo>
                      <a:pt x="396" y="2758"/>
                    </a:lnTo>
                    <a:lnTo>
                      <a:pt x="445" y="2747"/>
                    </a:lnTo>
                    <a:lnTo>
                      <a:pt x="495" y="2735"/>
                    </a:lnTo>
                    <a:lnTo>
                      <a:pt x="544" y="2724"/>
                    </a:lnTo>
                    <a:lnTo>
                      <a:pt x="594" y="2713"/>
                    </a:lnTo>
                    <a:lnTo>
                      <a:pt x="643" y="2701"/>
                    </a:lnTo>
                    <a:lnTo>
                      <a:pt x="693" y="2690"/>
                    </a:lnTo>
                    <a:lnTo>
                      <a:pt x="742" y="2677"/>
                    </a:lnTo>
                    <a:lnTo>
                      <a:pt x="792" y="2665"/>
                    </a:lnTo>
                    <a:lnTo>
                      <a:pt x="841" y="2652"/>
                    </a:lnTo>
                    <a:lnTo>
                      <a:pt x="891" y="2639"/>
                    </a:lnTo>
                    <a:lnTo>
                      <a:pt x="940" y="2626"/>
                    </a:lnTo>
                    <a:lnTo>
                      <a:pt x="990" y="2613"/>
                    </a:lnTo>
                    <a:lnTo>
                      <a:pt x="1039" y="2599"/>
                    </a:lnTo>
                    <a:lnTo>
                      <a:pt x="1089" y="2585"/>
                    </a:lnTo>
                    <a:lnTo>
                      <a:pt x="1138" y="2571"/>
                    </a:lnTo>
                    <a:lnTo>
                      <a:pt x="1188" y="2557"/>
                    </a:lnTo>
                    <a:lnTo>
                      <a:pt x="1237" y="2542"/>
                    </a:lnTo>
                    <a:lnTo>
                      <a:pt x="1287" y="2526"/>
                    </a:lnTo>
                    <a:lnTo>
                      <a:pt x="1336" y="2511"/>
                    </a:lnTo>
                    <a:lnTo>
                      <a:pt x="1386" y="2495"/>
                    </a:lnTo>
                    <a:lnTo>
                      <a:pt x="1435" y="2479"/>
                    </a:lnTo>
                    <a:lnTo>
                      <a:pt x="1485" y="2463"/>
                    </a:lnTo>
                    <a:lnTo>
                      <a:pt x="1534" y="2446"/>
                    </a:lnTo>
                    <a:lnTo>
                      <a:pt x="1584" y="2429"/>
                    </a:lnTo>
                    <a:lnTo>
                      <a:pt x="1633" y="2412"/>
                    </a:lnTo>
                    <a:lnTo>
                      <a:pt x="1683" y="2394"/>
                    </a:lnTo>
                    <a:lnTo>
                      <a:pt x="1732" y="2376"/>
                    </a:lnTo>
                    <a:lnTo>
                      <a:pt x="1782" y="2357"/>
                    </a:lnTo>
                    <a:lnTo>
                      <a:pt x="1831" y="2338"/>
                    </a:lnTo>
                    <a:lnTo>
                      <a:pt x="1881" y="2319"/>
                    </a:lnTo>
                    <a:lnTo>
                      <a:pt x="1930" y="2299"/>
                    </a:lnTo>
                    <a:lnTo>
                      <a:pt x="1980" y="2280"/>
                    </a:lnTo>
                    <a:lnTo>
                      <a:pt x="2029" y="2259"/>
                    </a:lnTo>
                    <a:lnTo>
                      <a:pt x="2079" y="2238"/>
                    </a:lnTo>
                    <a:lnTo>
                      <a:pt x="2128" y="2217"/>
                    </a:lnTo>
                    <a:lnTo>
                      <a:pt x="2178" y="2195"/>
                    </a:lnTo>
                    <a:lnTo>
                      <a:pt x="2227" y="2173"/>
                    </a:lnTo>
                    <a:lnTo>
                      <a:pt x="2277" y="2151"/>
                    </a:lnTo>
                    <a:lnTo>
                      <a:pt x="2326" y="2128"/>
                    </a:lnTo>
                    <a:lnTo>
                      <a:pt x="2376" y="2104"/>
                    </a:lnTo>
                    <a:lnTo>
                      <a:pt x="2425" y="2080"/>
                    </a:lnTo>
                    <a:lnTo>
                      <a:pt x="2475" y="2056"/>
                    </a:lnTo>
                    <a:lnTo>
                      <a:pt x="2524" y="2031"/>
                    </a:lnTo>
                    <a:lnTo>
                      <a:pt x="2574" y="2005"/>
                    </a:lnTo>
                    <a:lnTo>
                      <a:pt x="2623" y="1979"/>
                    </a:lnTo>
                    <a:lnTo>
                      <a:pt x="2673" y="1953"/>
                    </a:lnTo>
                    <a:lnTo>
                      <a:pt x="2722" y="1926"/>
                    </a:lnTo>
                    <a:lnTo>
                      <a:pt x="2772" y="1898"/>
                    </a:lnTo>
                    <a:lnTo>
                      <a:pt x="2821" y="1870"/>
                    </a:lnTo>
                    <a:lnTo>
                      <a:pt x="2871" y="1841"/>
                    </a:lnTo>
                    <a:lnTo>
                      <a:pt x="2920" y="1812"/>
                    </a:lnTo>
                    <a:lnTo>
                      <a:pt x="2970" y="1782"/>
                    </a:lnTo>
                    <a:lnTo>
                      <a:pt x="3019" y="1752"/>
                    </a:lnTo>
                    <a:lnTo>
                      <a:pt x="3069" y="1721"/>
                    </a:lnTo>
                    <a:lnTo>
                      <a:pt x="3118" y="1689"/>
                    </a:lnTo>
                    <a:lnTo>
                      <a:pt x="3168" y="1657"/>
                    </a:lnTo>
                    <a:lnTo>
                      <a:pt x="3217" y="1623"/>
                    </a:lnTo>
                    <a:lnTo>
                      <a:pt x="3267" y="1590"/>
                    </a:lnTo>
                    <a:lnTo>
                      <a:pt x="3316" y="1555"/>
                    </a:lnTo>
                    <a:lnTo>
                      <a:pt x="3366" y="1521"/>
                    </a:lnTo>
                    <a:lnTo>
                      <a:pt x="3415" y="1485"/>
                    </a:lnTo>
                    <a:lnTo>
                      <a:pt x="3465" y="1448"/>
                    </a:lnTo>
                    <a:lnTo>
                      <a:pt x="3514" y="1411"/>
                    </a:lnTo>
                    <a:lnTo>
                      <a:pt x="3564" y="1373"/>
                    </a:lnTo>
                    <a:lnTo>
                      <a:pt x="3613" y="1334"/>
                    </a:lnTo>
                    <a:lnTo>
                      <a:pt x="3663" y="1295"/>
                    </a:lnTo>
                    <a:lnTo>
                      <a:pt x="3712" y="1255"/>
                    </a:lnTo>
                    <a:lnTo>
                      <a:pt x="3762" y="1214"/>
                    </a:lnTo>
                    <a:lnTo>
                      <a:pt x="3811" y="1172"/>
                    </a:lnTo>
                    <a:lnTo>
                      <a:pt x="3860" y="1129"/>
                    </a:lnTo>
                    <a:lnTo>
                      <a:pt x="3910" y="1085"/>
                    </a:lnTo>
                    <a:lnTo>
                      <a:pt x="3959" y="1040"/>
                    </a:lnTo>
                    <a:lnTo>
                      <a:pt x="4009" y="995"/>
                    </a:lnTo>
                    <a:lnTo>
                      <a:pt x="4058" y="948"/>
                    </a:lnTo>
                    <a:lnTo>
                      <a:pt x="4108" y="901"/>
                    </a:lnTo>
                    <a:lnTo>
                      <a:pt x="4157" y="853"/>
                    </a:lnTo>
                    <a:lnTo>
                      <a:pt x="4207" y="804"/>
                    </a:lnTo>
                    <a:lnTo>
                      <a:pt x="4256" y="754"/>
                    </a:lnTo>
                    <a:lnTo>
                      <a:pt x="4306" y="702"/>
                    </a:lnTo>
                    <a:lnTo>
                      <a:pt x="4355" y="650"/>
                    </a:lnTo>
                    <a:lnTo>
                      <a:pt x="4405" y="596"/>
                    </a:lnTo>
                    <a:lnTo>
                      <a:pt x="4454" y="542"/>
                    </a:lnTo>
                    <a:lnTo>
                      <a:pt x="4504" y="487"/>
                    </a:lnTo>
                    <a:lnTo>
                      <a:pt x="4553" y="430"/>
                    </a:lnTo>
                    <a:lnTo>
                      <a:pt x="4603" y="372"/>
                    </a:lnTo>
                    <a:lnTo>
                      <a:pt x="4652" y="313"/>
                    </a:lnTo>
                    <a:lnTo>
                      <a:pt x="4702" y="253"/>
                    </a:lnTo>
                    <a:lnTo>
                      <a:pt x="4751" y="192"/>
                    </a:lnTo>
                    <a:lnTo>
                      <a:pt x="4801" y="129"/>
                    </a:lnTo>
                    <a:lnTo>
                      <a:pt x="4850" y="65"/>
                    </a:lnTo>
                    <a:lnTo>
                      <a:pt x="4900" y="0"/>
                    </a:lnTo>
                  </a:path>
                </a:pathLst>
              </a:custGeom>
              <a:noFill/>
              <a:ln w="38100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69"/>
              <p:cNvSpPr>
                <a:spLocks/>
              </p:cNvSpPr>
              <p:nvPr/>
            </p:nvSpPr>
            <p:spPr bwMode="auto">
              <a:xfrm rot="16200000" flipH="1" flipV="1">
                <a:off x="2805083" y="2825041"/>
                <a:ext cx="144573" cy="231718"/>
              </a:xfrm>
              <a:custGeom>
                <a:avLst/>
                <a:gdLst>
                  <a:gd name="T0" fmla="*/ 49 w 4900"/>
                  <a:gd name="T1" fmla="*/ 2827 h 2836"/>
                  <a:gd name="T2" fmla="*/ 148 w 4900"/>
                  <a:gd name="T3" fmla="*/ 2808 h 2836"/>
                  <a:gd name="T4" fmla="*/ 247 w 4900"/>
                  <a:gd name="T5" fmla="*/ 2788 h 2836"/>
                  <a:gd name="T6" fmla="*/ 346 w 4900"/>
                  <a:gd name="T7" fmla="*/ 2768 h 2836"/>
                  <a:gd name="T8" fmla="*/ 445 w 4900"/>
                  <a:gd name="T9" fmla="*/ 2747 h 2836"/>
                  <a:gd name="T10" fmla="*/ 544 w 4900"/>
                  <a:gd name="T11" fmla="*/ 2724 h 2836"/>
                  <a:gd name="T12" fmla="*/ 643 w 4900"/>
                  <a:gd name="T13" fmla="*/ 2701 h 2836"/>
                  <a:gd name="T14" fmla="*/ 742 w 4900"/>
                  <a:gd name="T15" fmla="*/ 2677 h 2836"/>
                  <a:gd name="T16" fmla="*/ 841 w 4900"/>
                  <a:gd name="T17" fmla="*/ 2652 h 2836"/>
                  <a:gd name="T18" fmla="*/ 940 w 4900"/>
                  <a:gd name="T19" fmla="*/ 2626 h 2836"/>
                  <a:gd name="T20" fmla="*/ 1039 w 4900"/>
                  <a:gd name="T21" fmla="*/ 2599 h 2836"/>
                  <a:gd name="T22" fmla="*/ 1138 w 4900"/>
                  <a:gd name="T23" fmla="*/ 2571 h 2836"/>
                  <a:gd name="T24" fmla="*/ 1237 w 4900"/>
                  <a:gd name="T25" fmla="*/ 2542 h 2836"/>
                  <a:gd name="T26" fmla="*/ 1336 w 4900"/>
                  <a:gd name="T27" fmla="*/ 2511 h 2836"/>
                  <a:gd name="T28" fmla="*/ 1435 w 4900"/>
                  <a:gd name="T29" fmla="*/ 2479 h 2836"/>
                  <a:gd name="T30" fmla="*/ 1534 w 4900"/>
                  <a:gd name="T31" fmla="*/ 2446 h 2836"/>
                  <a:gd name="T32" fmla="*/ 1633 w 4900"/>
                  <a:gd name="T33" fmla="*/ 2412 h 2836"/>
                  <a:gd name="T34" fmla="*/ 1732 w 4900"/>
                  <a:gd name="T35" fmla="*/ 2376 h 2836"/>
                  <a:gd name="T36" fmla="*/ 1831 w 4900"/>
                  <a:gd name="T37" fmla="*/ 2338 h 2836"/>
                  <a:gd name="T38" fmla="*/ 1930 w 4900"/>
                  <a:gd name="T39" fmla="*/ 2299 h 2836"/>
                  <a:gd name="T40" fmla="*/ 2029 w 4900"/>
                  <a:gd name="T41" fmla="*/ 2259 h 2836"/>
                  <a:gd name="T42" fmla="*/ 2128 w 4900"/>
                  <a:gd name="T43" fmla="*/ 2217 h 2836"/>
                  <a:gd name="T44" fmla="*/ 2227 w 4900"/>
                  <a:gd name="T45" fmla="*/ 2173 h 2836"/>
                  <a:gd name="T46" fmla="*/ 2326 w 4900"/>
                  <a:gd name="T47" fmla="*/ 2128 h 2836"/>
                  <a:gd name="T48" fmla="*/ 2425 w 4900"/>
                  <a:gd name="T49" fmla="*/ 2080 h 2836"/>
                  <a:gd name="T50" fmla="*/ 2524 w 4900"/>
                  <a:gd name="T51" fmla="*/ 2031 h 2836"/>
                  <a:gd name="T52" fmla="*/ 2623 w 4900"/>
                  <a:gd name="T53" fmla="*/ 1979 h 2836"/>
                  <a:gd name="T54" fmla="*/ 2722 w 4900"/>
                  <a:gd name="T55" fmla="*/ 1926 h 2836"/>
                  <a:gd name="T56" fmla="*/ 2821 w 4900"/>
                  <a:gd name="T57" fmla="*/ 1870 h 2836"/>
                  <a:gd name="T58" fmla="*/ 2920 w 4900"/>
                  <a:gd name="T59" fmla="*/ 1812 h 2836"/>
                  <a:gd name="T60" fmla="*/ 3019 w 4900"/>
                  <a:gd name="T61" fmla="*/ 1752 h 2836"/>
                  <a:gd name="T62" fmla="*/ 3118 w 4900"/>
                  <a:gd name="T63" fmla="*/ 1689 h 2836"/>
                  <a:gd name="T64" fmla="*/ 3217 w 4900"/>
                  <a:gd name="T65" fmla="*/ 1623 h 2836"/>
                  <a:gd name="T66" fmla="*/ 3316 w 4900"/>
                  <a:gd name="T67" fmla="*/ 1555 h 2836"/>
                  <a:gd name="T68" fmla="*/ 3415 w 4900"/>
                  <a:gd name="T69" fmla="*/ 1485 h 2836"/>
                  <a:gd name="T70" fmla="*/ 3514 w 4900"/>
                  <a:gd name="T71" fmla="*/ 1411 h 2836"/>
                  <a:gd name="T72" fmla="*/ 3613 w 4900"/>
                  <a:gd name="T73" fmla="*/ 1334 h 2836"/>
                  <a:gd name="T74" fmla="*/ 3712 w 4900"/>
                  <a:gd name="T75" fmla="*/ 1255 h 2836"/>
                  <a:gd name="T76" fmla="*/ 3811 w 4900"/>
                  <a:gd name="T77" fmla="*/ 1172 h 2836"/>
                  <a:gd name="T78" fmla="*/ 3910 w 4900"/>
                  <a:gd name="T79" fmla="*/ 1085 h 2836"/>
                  <a:gd name="T80" fmla="*/ 4009 w 4900"/>
                  <a:gd name="T81" fmla="*/ 995 h 2836"/>
                  <a:gd name="T82" fmla="*/ 4108 w 4900"/>
                  <a:gd name="T83" fmla="*/ 901 h 2836"/>
                  <a:gd name="T84" fmla="*/ 4207 w 4900"/>
                  <a:gd name="T85" fmla="*/ 804 h 2836"/>
                  <a:gd name="T86" fmla="*/ 4306 w 4900"/>
                  <a:gd name="T87" fmla="*/ 702 h 2836"/>
                  <a:gd name="T88" fmla="*/ 4405 w 4900"/>
                  <a:gd name="T89" fmla="*/ 596 h 2836"/>
                  <a:gd name="T90" fmla="*/ 4504 w 4900"/>
                  <a:gd name="T91" fmla="*/ 487 h 2836"/>
                  <a:gd name="T92" fmla="*/ 4603 w 4900"/>
                  <a:gd name="T93" fmla="*/ 372 h 2836"/>
                  <a:gd name="T94" fmla="*/ 4702 w 4900"/>
                  <a:gd name="T95" fmla="*/ 253 h 2836"/>
                  <a:gd name="T96" fmla="*/ 4801 w 4900"/>
                  <a:gd name="T97" fmla="*/ 129 h 2836"/>
                  <a:gd name="T98" fmla="*/ 4900 w 4900"/>
                  <a:gd name="T99" fmla="*/ 0 h 2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900" h="2836">
                    <a:moveTo>
                      <a:pt x="0" y="2836"/>
                    </a:moveTo>
                    <a:lnTo>
                      <a:pt x="49" y="2827"/>
                    </a:lnTo>
                    <a:lnTo>
                      <a:pt x="99" y="2818"/>
                    </a:lnTo>
                    <a:lnTo>
                      <a:pt x="148" y="2808"/>
                    </a:lnTo>
                    <a:lnTo>
                      <a:pt x="198" y="2798"/>
                    </a:lnTo>
                    <a:lnTo>
                      <a:pt x="247" y="2788"/>
                    </a:lnTo>
                    <a:lnTo>
                      <a:pt x="297" y="2778"/>
                    </a:lnTo>
                    <a:lnTo>
                      <a:pt x="346" y="2768"/>
                    </a:lnTo>
                    <a:lnTo>
                      <a:pt x="396" y="2758"/>
                    </a:lnTo>
                    <a:lnTo>
                      <a:pt x="445" y="2747"/>
                    </a:lnTo>
                    <a:lnTo>
                      <a:pt x="495" y="2735"/>
                    </a:lnTo>
                    <a:lnTo>
                      <a:pt x="544" y="2724"/>
                    </a:lnTo>
                    <a:lnTo>
                      <a:pt x="594" y="2713"/>
                    </a:lnTo>
                    <a:lnTo>
                      <a:pt x="643" y="2701"/>
                    </a:lnTo>
                    <a:lnTo>
                      <a:pt x="693" y="2690"/>
                    </a:lnTo>
                    <a:lnTo>
                      <a:pt x="742" y="2677"/>
                    </a:lnTo>
                    <a:lnTo>
                      <a:pt x="792" y="2665"/>
                    </a:lnTo>
                    <a:lnTo>
                      <a:pt x="841" y="2652"/>
                    </a:lnTo>
                    <a:lnTo>
                      <a:pt x="891" y="2639"/>
                    </a:lnTo>
                    <a:lnTo>
                      <a:pt x="940" y="2626"/>
                    </a:lnTo>
                    <a:lnTo>
                      <a:pt x="990" y="2613"/>
                    </a:lnTo>
                    <a:lnTo>
                      <a:pt x="1039" y="2599"/>
                    </a:lnTo>
                    <a:lnTo>
                      <a:pt x="1089" y="2585"/>
                    </a:lnTo>
                    <a:lnTo>
                      <a:pt x="1138" y="2571"/>
                    </a:lnTo>
                    <a:lnTo>
                      <a:pt x="1188" y="2557"/>
                    </a:lnTo>
                    <a:lnTo>
                      <a:pt x="1237" y="2542"/>
                    </a:lnTo>
                    <a:lnTo>
                      <a:pt x="1287" y="2526"/>
                    </a:lnTo>
                    <a:lnTo>
                      <a:pt x="1336" y="2511"/>
                    </a:lnTo>
                    <a:lnTo>
                      <a:pt x="1386" y="2495"/>
                    </a:lnTo>
                    <a:lnTo>
                      <a:pt x="1435" y="2479"/>
                    </a:lnTo>
                    <a:lnTo>
                      <a:pt x="1485" y="2463"/>
                    </a:lnTo>
                    <a:lnTo>
                      <a:pt x="1534" y="2446"/>
                    </a:lnTo>
                    <a:lnTo>
                      <a:pt x="1584" y="2429"/>
                    </a:lnTo>
                    <a:lnTo>
                      <a:pt x="1633" y="2412"/>
                    </a:lnTo>
                    <a:lnTo>
                      <a:pt x="1683" y="2394"/>
                    </a:lnTo>
                    <a:lnTo>
                      <a:pt x="1732" y="2376"/>
                    </a:lnTo>
                    <a:lnTo>
                      <a:pt x="1782" y="2357"/>
                    </a:lnTo>
                    <a:lnTo>
                      <a:pt x="1831" y="2338"/>
                    </a:lnTo>
                    <a:lnTo>
                      <a:pt x="1881" y="2319"/>
                    </a:lnTo>
                    <a:lnTo>
                      <a:pt x="1930" y="2299"/>
                    </a:lnTo>
                    <a:lnTo>
                      <a:pt x="1980" y="2280"/>
                    </a:lnTo>
                    <a:lnTo>
                      <a:pt x="2029" y="2259"/>
                    </a:lnTo>
                    <a:lnTo>
                      <a:pt x="2079" y="2238"/>
                    </a:lnTo>
                    <a:lnTo>
                      <a:pt x="2128" y="2217"/>
                    </a:lnTo>
                    <a:lnTo>
                      <a:pt x="2178" y="2195"/>
                    </a:lnTo>
                    <a:lnTo>
                      <a:pt x="2227" y="2173"/>
                    </a:lnTo>
                    <a:lnTo>
                      <a:pt x="2277" y="2151"/>
                    </a:lnTo>
                    <a:lnTo>
                      <a:pt x="2326" y="2128"/>
                    </a:lnTo>
                    <a:lnTo>
                      <a:pt x="2376" y="2104"/>
                    </a:lnTo>
                    <a:lnTo>
                      <a:pt x="2425" y="2080"/>
                    </a:lnTo>
                    <a:lnTo>
                      <a:pt x="2475" y="2056"/>
                    </a:lnTo>
                    <a:lnTo>
                      <a:pt x="2524" y="2031"/>
                    </a:lnTo>
                    <a:lnTo>
                      <a:pt x="2574" y="2005"/>
                    </a:lnTo>
                    <a:lnTo>
                      <a:pt x="2623" y="1979"/>
                    </a:lnTo>
                    <a:lnTo>
                      <a:pt x="2673" y="1953"/>
                    </a:lnTo>
                    <a:lnTo>
                      <a:pt x="2722" y="1926"/>
                    </a:lnTo>
                    <a:lnTo>
                      <a:pt x="2772" y="1898"/>
                    </a:lnTo>
                    <a:lnTo>
                      <a:pt x="2821" y="1870"/>
                    </a:lnTo>
                    <a:lnTo>
                      <a:pt x="2871" y="1841"/>
                    </a:lnTo>
                    <a:lnTo>
                      <a:pt x="2920" y="1812"/>
                    </a:lnTo>
                    <a:lnTo>
                      <a:pt x="2970" y="1782"/>
                    </a:lnTo>
                    <a:lnTo>
                      <a:pt x="3019" y="1752"/>
                    </a:lnTo>
                    <a:lnTo>
                      <a:pt x="3069" y="1721"/>
                    </a:lnTo>
                    <a:lnTo>
                      <a:pt x="3118" y="1689"/>
                    </a:lnTo>
                    <a:lnTo>
                      <a:pt x="3168" y="1657"/>
                    </a:lnTo>
                    <a:lnTo>
                      <a:pt x="3217" y="1623"/>
                    </a:lnTo>
                    <a:lnTo>
                      <a:pt x="3267" y="1590"/>
                    </a:lnTo>
                    <a:lnTo>
                      <a:pt x="3316" y="1555"/>
                    </a:lnTo>
                    <a:lnTo>
                      <a:pt x="3366" y="1521"/>
                    </a:lnTo>
                    <a:lnTo>
                      <a:pt x="3415" y="1485"/>
                    </a:lnTo>
                    <a:lnTo>
                      <a:pt x="3465" y="1448"/>
                    </a:lnTo>
                    <a:lnTo>
                      <a:pt x="3514" y="1411"/>
                    </a:lnTo>
                    <a:lnTo>
                      <a:pt x="3564" y="1373"/>
                    </a:lnTo>
                    <a:lnTo>
                      <a:pt x="3613" y="1334"/>
                    </a:lnTo>
                    <a:lnTo>
                      <a:pt x="3663" y="1295"/>
                    </a:lnTo>
                    <a:lnTo>
                      <a:pt x="3712" y="1255"/>
                    </a:lnTo>
                    <a:lnTo>
                      <a:pt x="3762" y="1214"/>
                    </a:lnTo>
                    <a:lnTo>
                      <a:pt x="3811" y="1172"/>
                    </a:lnTo>
                    <a:lnTo>
                      <a:pt x="3860" y="1129"/>
                    </a:lnTo>
                    <a:lnTo>
                      <a:pt x="3910" y="1085"/>
                    </a:lnTo>
                    <a:lnTo>
                      <a:pt x="3959" y="1040"/>
                    </a:lnTo>
                    <a:lnTo>
                      <a:pt x="4009" y="995"/>
                    </a:lnTo>
                    <a:lnTo>
                      <a:pt x="4058" y="948"/>
                    </a:lnTo>
                    <a:lnTo>
                      <a:pt x="4108" y="901"/>
                    </a:lnTo>
                    <a:lnTo>
                      <a:pt x="4157" y="853"/>
                    </a:lnTo>
                    <a:lnTo>
                      <a:pt x="4207" y="804"/>
                    </a:lnTo>
                    <a:lnTo>
                      <a:pt x="4256" y="754"/>
                    </a:lnTo>
                    <a:lnTo>
                      <a:pt x="4306" y="702"/>
                    </a:lnTo>
                    <a:lnTo>
                      <a:pt x="4355" y="650"/>
                    </a:lnTo>
                    <a:lnTo>
                      <a:pt x="4405" y="596"/>
                    </a:lnTo>
                    <a:lnTo>
                      <a:pt x="4454" y="542"/>
                    </a:lnTo>
                    <a:lnTo>
                      <a:pt x="4504" y="487"/>
                    </a:lnTo>
                    <a:lnTo>
                      <a:pt x="4553" y="430"/>
                    </a:lnTo>
                    <a:lnTo>
                      <a:pt x="4603" y="372"/>
                    </a:lnTo>
                    <a:lnTo>
                      <a:pt x="4652" y="313"/>
                    </a:lnTo>
                    <a:lnTo>
                      <a:pt x="4702" y="253"/>
                    </a:lnTo>
                    <a:lnTo>
                      <a:pt x="4751" y="192"/>
                    </a:lnTo>
                    <a:lnTo>
                      <a:pt x="4801" y="129"/>
                    </a:lnTo>
                    <a:lnTo>
                      <a:pt x="4850" y="65"/>
                    </a:lnTo>
                    <a:lnTo>
                      <a:pt x="4900" y="0"/>
                    </a:lnTo>
                  </a:path>
                </a:pathLst>
              </a:custGeom>
              <a:noFill/>
              <a:ln w="38100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2761510" y="3173334"/>
              <a:ext cx="753215" cy="369332"/>
              <a:chOff x="2761510" y="3173334"/>
              <a:chExt cx="753215" cy="369332"/>
            </a:xfrm>
          </p:grpSpPr>
          <p:cxnSp>
            <p:nvCxnSpPr>
              <p:cNvPr id="35" name="Straight Arrow Connector 34"/>
              <p:cNvCxnSpPr/>
              <p:nvPr/>
            </p:nvCxnSpPr>
            <p:spPr bwMode="auto">
              <a:xfrm>
                <a:off x="2761510" y="3200400"/>
                <a:ext cx="753215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6" name="TextBox 35"/>
              <p:cNvSpPr txBox="1"/>
              <p:nvPr/>
            </p:nvSpPr>
            <p:spPr>
              <a:xfrm>
                <a:off x="2871194" y="317333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314451" y="1080536"/>
              <a:ext cx="31983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/>
                <a:t>Kretschmann</a:t>
              </a:r>
              <a:r>
                <a:rPr lang="en-US" b="1" dirty="0"/>
                <a:t> configuration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463391" y="3501548"/>
            <a:ext cx="4321834" cy="482600"/>
            <a:chOff x="4463391" y="3501548"/>
            <a:chExt cx="4321834" cy="482600"/>
          </a:xfrm>
        </p:grpSpPr>
        <p:sp>
          <p:nvSpPr>
            <p:cNvPr id="49" name="TextBox 48"/>
            <p:cNvSpPr txBox="1"/>
            <p:nvPr/>
          </p:nvSpPr>
          <p:spPr>
            <a:xfrm>
              <a:off x="4463391" y="3542666"/>
              <a:ext cx="2339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Resonance condition</a:t>
              </a:r>
              <a:endParaRPr lang="en-US" dirty="0"/>
            </a:p>
          </p:txBody>
        </p:sp>
        <p:graphicFrame>
          <p:nvGraphicFramePr>
            <p:cNvPr id="50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3266071"/>
                </p:ext>
              </p:extLst>
            </p:nvPr>
          </p:nvGraphicFramePr>
          <p:xfrm>
            <a:off x="6918325" y="3501548"/>
            <a:ext cx="18669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34" name="Equation" r:id="rId3" imgW="1866600" imgH="482400" progId="Equation.DSMT4">
                    <p:embed/>
                  </p:oleObj>
                </mc:Choice>
                <mc:Fallback>
                  <p:oleObj name="Equation" r:id="rId3" imgW="1866600" imgH="48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18325" y="3501548"/>
                          <a:ext cx="1866900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51" name="Picture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20" y="4602423"/>
            <a:ext cx="2691021" cy="2039773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287858" y="4103367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Also works as a sensor</a:t>
            </a:r>
            <a:endParaRPr lang="en-US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0223" y="4330837"/>
            <a:ext cx="3414827" cy="2210604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5541770" y="1080536"/>
            <a:ext cx="3792604" cy="2278059"/>
            <a:chOff x="5541770" y="1080536"/>
            <a:chExt cx="3792604" cy="2278059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41770" y="1080536"/>
              <a:ext cx="3792604" cy="2278059"/>
            </a:xfrm>
            <a:prstGeom prst="rect">
              <a:avLst/>
            </a:prstGeom>
          </p:spPr>
        </p:pic>
        <p:cxnSp>
          <p:nvCxnSpPr>
            <p:cNvPr id="45" name="Straight Connector 44"/>
            <p:cNvCxnSpPr/>
            <p:nvPr/>
          </p:nvCxnSpPr>
          <p:spPr bwMode="auto">
            <a:xfrm flipV="1">
              <a:off x="6028285" y="1200150"/>
              <a:ext cx="1347048" cy="179586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Oval 45"/>
            <p:cNvSpPr/>
            <p:nvPr/>
          </p:nvSpPr>
          <p:spPr bwMode="auto">
            <a:xfrm>
              <a:off x="7142988" y="1360488"/>
              <a:ext cx="97468" cy="1143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77903" y="1179411"/>
              <a:ext cx="633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k</a:t>
              </a:r>
              <a:r>
                <a:rPr lang="en-US" b="1" baseline="-25000" dirty="0"/>
                <a:t>0</a:t>
              </a:r>
              <a:r>
                <a:rPr lang="en-US" b="1" dirty="0"/>
                <a:t>n</a:t>
              </a:r>
              <a:r>
                <a:rPr lang="en-US" b="1" baseline="-25000" dirty="0"/>
                <a:t>d</a:t>
              </a:r>
              <a:endParaRPr lang="en-US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13876" y="1968049"/>
              <a:ext cx="10823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k</a:t>
              </a:r>
              <a:r>
                <a:rPr lang="en-US" b="1" baseline="-25000" dirty="0"/>
                <a:t>0</a:t>
              </a:r>
              <a:r>
                <a:rPr lang="en-US" b="1" dirty="0"/>
                <a:t>n</a:t>
              </a:r>
              <a:r>
                <a:rPr lang="en-US" b="1" baseline="-25000" dirty="0"/>
                <a:t>2</a:t>
              </a:r>
              <a:r>
                <a:rPr lang="en-US" b="1" dirty="0"/>
                <a:t>sin</a:t>
              </a:r>
              <a:r>
                <a:rPr lang="el-GR" b="1" dirty="0">
                  <a:cs typeface="Arial" panose="020B0604020202020204" pitchFamily="34" charset="0"/>
                </a:rPr>
                <a:t>θ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6326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7787"/>
            <a:ext cx="8229600" cy="1143000"/>
          </a:xfrm>
        </p:spPr>
        <p:txBody>
          <a:bodyPr/>
          <a:lstStyle/>
          <a:p>
            <a:r>
              <a:rPr lang="en-US" sz="3200" dirty="0" smtClean="0"/>
              <a:t>Plasmonic sensing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0777-97FC-4BFA-AFBF-4EDADF88D86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760570" y="2391226"/>
            <a:ext cx="2619375" cy="421339"/>
            <a:chOff x="800100" y="2515166"/>
            <a:chExt cx="2619375" cy="421339"/>
          </a:xfrm>
        </p:grpSpPr>
        <p:sp>
          <p:nvSpPr>
            <p:cNvPr id="17" name="Rectangle 16"/>
            <p:cNvSpPr/>
            <p:nvPr/>
          </p:nvSpPr>
          <p:spPr bwMode="auto">
            <a:xfrm>
              <a:off x="800100" y="2515166"/>
              <a:ext cx="2619375" cy="367575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4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flipH="1">
              <a:off x="2189057" y="2567173"/>
              <a:ext cx="802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r>
                <a:rPr lang="el-GR" dirty="0" smtClean="0">
                  <a:cs typeface="Arial" panose="020B0604020202020204" pitchFamily="34" charset="0"/>
                </a:rPr>
                <a:t>δ</a:t>
              </a:r>
              <a:r>
                <a:rPr lang="en-US" dirty="0" smtClean="0">
                  <a:cs typeface="Arial" panose="020B0604020202020204" pitchFamily="34" charset="0"/>
                </a:rPr>
                <a:t>n</a:t>
              </a:r>
              <a:endParaRPr lang="en-US" dirty="0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188912" y="3322638"/>
            <a:ext cx="3990976" cy="2554288"/>
            <a:chOff x="188912" y="3322638"/>
            <a:chExt cx="3990976" cy="2554288"/>
          </a:xfrm>
        </p:grpSpPr>
        <p:sp>
          <p:nvSpPr>
            <p:cNvPr id="90" name="Rectangle 68"/>
            <p:cNvSpPr>
              <a:spLocks noChangeArrowheads="1"/>
            </p:cNvSpPr>
            <p:nvPr/>
          </p:nvSpPr>
          <p:spPr bwMode="auto">
            <a:xfrm>
              <a:off x="617538" y="3398838"/>
              <a:ext cx="3562350" cy="20351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69"/>
            <p:cNvSpPr>
              <a:spLocks noChangeShapeType="1"/>
            </p:cNvSpPr>
            <p:nvPr/>
          </p:nvSpPr>
          <p:spPr bwMode="auto">
            <a:xfrm>
              <a:off x="617538" y="5434013"/>
              <a:ext cx="3562350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70"/>
            <p:cNvSpPr>
              <a:spLocks noChangeShapeType="1"/>
            </p:cNvSpPr>
            <p:nvPr/>
          </p:nvSpPr>
          <p:spPr bwMode="auto">
            <a:xfrm>
              <a:off x="617538" y="3398838"/>
              <a:ext cx="3562350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71"/>
            <p:cNvSpPr>
              <a:spLocks noChangeShapeType="1"/>
            </p:cNvSpPr>
            <p:nvPr/>
          </p:nvSpPr>
          <p:spPr bwMode="auto">
            <a:xfrm flipV="1">
              <a:off x="617538" y="5399088"/>
              <a:ext cx="0" cy="34925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72"/>
            <p:cNvSpPr>
              <a:spLocks noChangeShapeType="1"/>
            </p:cNvSpPr>
            <p:nvPr/>
          </p:nvSpPr>
          <p:spPr bwMode="auto">
            <a:xfrm flipV="1">
              <a:off x="1409700" y="5399088"/>
              <a:ext cx="0" cy="34925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73"/>
            <p:cNvSpPr>
              <a:spLocks noChangeShapeType="1"/>
            </p:cNvSpPr>
            <p:nvPr/>
          </p:nvSpPr>
          <p:spPr bwMode="auto">
            <a:xfrm flipV="1">
              <a:off x="2201863" y="5399088"/>
              <a:ext cx="0" cy="34925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74"/>
            <p:cNvSpPr>
              <a:spLocks noChangeShapeType="1"/>
            </p:cNvSpPr>
            <p:nvPr/>
          </p:nvSpPr>
          <p:spPr bwMode="auto">
            <a:xfrm flipV="1">
              <a:off x="2992438" y="5399088"/>
              <a:ext cx="0" cy="34925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75"/>
            <p:cNvSpPr>
              <a:spLocks noChangeShapeType="1"/>
            </p:cNvSpPr>
            <p:nvPr/>
          </p:nvSpPr>
          <p:spPr bwMode="auto">
            <a:xfrm flipV="1">
              <a:off x="3784600" y="5399088"/>
              <a:ext cx="0" cy="34925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76"/>
            <p:cNvSpPr>
              <a:spLocks noChangeShapeType="1"/>
            </p:cNvSpPr>
            <p:nvPr/>
          </p:nvSpPr>
          <p:spPr bwMode="auto">
            <a:xfrm>
              <a:off x="617538" y="3398838"/>
              <a:ext cx="0" cy="34925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77"/>
            <p:cNvSpPr>
              <a:spLocks noChangeShapeType="1"/>
            </p:cNvSpPr>
            <p:nvPr/>
          </p:nvSpPr>
          <p:spPr bwMode="auto">
            <a:xfrm>
              <a:off x="1409700" y="3398838"/>
              <a:ext cx="0" cy="34925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78"/>
            <p:cNvSpPr>
              <a:spLocks noChangeShapeType="1"/>
            </p:cNvSpPr>
            <p:nvPr/>
          </p:nvSpPr>
          <p:spPr bwMode="auto">
            <a:xfrm>
              <a:off x="2201863" y="3398838"/>
              <a:ext cx="0" cy="34925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79"/>
            <p:cNvSpPr>
              <a:spLocks noChangeShapeType="1"/>
            </p:cNvSpPr>
            <p:nvPr/>
          </p:nvSpPr>
          <p:spPr bwMode="auto">
            <a:xfrm>
              <a:off x="2992438" y="3398838"/>
              <a:ext cx="0" cy="34925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80"/>
            <p:cNvSpPr>
              <a:spLocks noChangeShapeType="1"/>
            </p:cNvSpPr>
            <p:nvPr/>
          </p:nvSpPr>
          <p:spPr bwMode="auto">
            <a:xfrm>
              <a:off x="3784600" y="3398838"/>
              <a:ext cx="0" cy="34925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81"/>
            <p:cNvSpPr>
              <a:spLocks noChangeArrowheads="1"/>
            </p:cNvSpPr>
            <p:nvPr/>
          </p:nvSpPr>
          <p:spPr bwMode="auto">
            <a:xfrm>
              <a:off x="582613" y="5484813"/>
              <a:ext cx="142875" cy="18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Rectangle 82"/>
            <p:cNvSpPr>
              <a:spLocks noChangeArrowheads="1"/>
            </p:cNvSpPr>
            <p:nvPr/>
          </p:nvSpPr>
          <p:spPr bwMode="auto">
            <a:xfrm>
              <a:off x="1335088" y="5484813"/>
              <a:ext cx="219075" cy="18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Rectangle 83"/>
            <p:cNvSpPr>
              <a:spLocks noChangeArrowheads="1"/>
            </p:cNvSpPr>
            <p:nvPr/>
          </p:nvSpPr>
          <p:spPr bwMode="auto">
            <a:xfrm>
              <a:off x="2124075" y="5484813"/>
              <a:ext cx="219075" cy="18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" name="Rectangle 84"/>
            <p:cNvSpPr>
              <a:spLocks noChangeArrowheads="1"/>
            </p:cNvSpPr>
            <p:nvPr/>
          </p:nvSpPr>
          <p:spPr bwMode="auto">
            <a:xfrm>
              <a:off x="2917825" y="5484813"/>
              <a:ext cx="219075" cy="18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60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" name="Rectangle 85"/>
            <p:cNvSpPr>
              <a:spLocks noChangeArrowheads="1"/>
            </p:cNvSpPr>
            <p:nvPr/>
          </p:nvSpPr>
          <p:spPr bwMode="auto">
            <a:xfrm>
              <a:off x="3706813" y="5484813"/>
              <a:ext cx="219075" cy="18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80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Rectangle 86"/>
            <p:cNvSpPr>
              <a:spLocks noChangeArrowheads="1"/>
            </p:cNvSpPr>
            <p:nvPr/>
          </p:nvSpPr>
          <p:spPr bwMode="auto">
            <a:xfrm>
              <a:off x="1987550" y="5662613"/>
              <a:ext cx="90646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Angle (deg)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Line 87"/>
            <p:cNvSpPr>
              <a:spLocks noChangeShapeType="1"/>
            </p:cNvSpPr>
            <p:nvPr/>
          </p:nvSpPr>
          <p:spPr bwMode="auto">
            <a:xfrm flipV="1">
              <a:off x="617538" y="3398838"/>
              <a:ext cx="0" cy="2035175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88"/>
            <p:cNvSpPr>
              <a:spLocks noChangeShapeType="1"/>
            </p:cNvSpPr>
            <p:nvPr/>
          </p:nvSpPr>
          <p:spPr bwMode="auto">
            <a:xfrm flipV="1">
              <a:off x="4179888" y="3398838"/>
              <a:ext cx="0" cy="2035175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89"/>
            <p:cNvSpPr>
              <a:spLocks noChangeShapeType="1"/>
            </p:cNvSpPr>
            <p:nvPr/>
          </p:nvSpPr>
          <p:spPr bwMode="auto">
            <a:xfrm>
              <a:off x="617538" y="5434013"/>
              <a:ext cx="36513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90"/>
            <p:cNvSpPr>
              <a:spLocks noChangeShapeType="1"/>
            </p:cNvSpPr>
            <p:nvPr/>
          </p:nvSpPr>
          <p:spPr bwMode="auto">
            <a:xfrm>
              <a:off x="617538" y="5027613"/>
              <a:ext cx="36513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Line 91"/>
            <p:cNvSpPr>
              <a:spLocks noChangeShapeType="1"/>
            </p:cNvSpPr>
            <p:nvPr/>
          </p:nvSpPr>
          <p:spPr bwMode="auto">
            <a:xfrm>
              <a:off x="617538" y="4619625"/>
              <a:ext cx="36513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92"/>
            <p:cNvSpPr>
              <a:spLocks noChangeShapeType="1"/>
            </p:cNvSpPr>
            <p:nvPr/>
          </p:nvSpPr>
          <p:spPr bwMode="auto">
            <a:xfrm>
              <a:off x="617538" y="4213225"/>
              <a:ext cx="36513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Line 93"/>
            <p:cNvSpPr>
              <a:spLocks noChangeShapeType="1"/>
            </p:cNvSpPr>
            <p:nvPr/>
          </p:nvSpPr>
          <p:spPr bwMode="auto">
            <a:xfrm>
              <a:off x="617538" y="3805238"/>
              <a:ext cx="36513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Line 94"/>
            <p:cNvSpPr>
              <a:spLocks noChangeShapeType="1"/>
            </p:cNvSpPr>
            <p:nvPr/>
          </p:nvSpPr>
          <p:spPr bwMode="auto">
            <a:xfrm>
              <a:off x="617538" y="3398838"/>
              <a:ext cx="36513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Line 95"/>
            <p:cNvSpPr>
              <a:spLocks noChangeShapeType="1"/>
            </p:cNvSpPr>
            <p:nvPr/>
          </p:nvSpPr>
          <p:spPr bwMode="auto">
            <a:xfrm flipH="1">
              <a:off x="4144963" y="5434013"/>
              <a:ext cx="34925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96"/>
            <p:cNvSpPr>
              <a:spLocks noChangeShapeType="1"/>
            </p:cNvSpPr>
            <p:nvPr/>
          </p:nvSpPr>
          <p:spPr bwMode="auto">
            <a:xfrm flipH="1">
              <a:off x="4144963" y="5027613"/>
              <a:ext cx="34925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Line 97"/>
            <p:cNvSpPr>
              <a:spLocks noChangeShapeType="1"/>
            </p:cNvSpPr>
            <p:nvPr/>
          </p:nvSpPr>
          <p:spPr bwMode="auto">
            <a:xfrm flipH="1">
              <a:off x="4144963" y="4619625"/>
              <a:ext cx="34925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Line 98"/>
            <p:cNvSpPr>
              <a:spLocks noChangeShapeType="1"/>
            </p:cNvSpPr>
            <p:nvPr/>
          </p:nvSpPr>
          <p:spPr bwMode="auto">
            <a:xfrm flipH="1">
              <a:off x="4144963" y="4213225"/>
              <a:ext cx="34925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Line 99"/>
            <p:cNvSpPr>
              <a:spLocks noChangeShapeType="1"/>
            </p:cNvSpPr>
            <p:nvPr/>
          </p:nvSpPr>
          <p:spPr bwMode="auto">
            <a:xfrm flipH="1">
              <a:off x="4144963" y="3805238"/>
              <a:ext cx="34925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Line 100"/>
            <p:cNvSpPr>
              <a:spLocks noChangeShapeType="1"/>
            </p:cNvSpPr>
            <p:nvPr/>
          </p:nvSpPr>
          <p:spPr bwMode="auto">
            <a:xfrm flipH="1">
              <a:off x="4144963" y="3398838"/>
              <a:ext cx="34925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101"/>
            <p:cNvSpPr>
              <a:spLocks noChangeArrowheads="1"/>
            </p:cNvSpPr>
            <p:nvPr/>
          </p:nvSpPr>
          <p:spPr bwMode="auto">
            <a:xfrm>
              <a:off x="500063" y="5357813"/>
              <a:ext cx="142875" cy="18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" name="Rectangle 102"/>
            <p:cNvSpPr>
              <a:spLocks noChangeArrowheads="1"/>
            </p:cNvSpPr>
            <p:nvPr/>
          </p:nvSpPr>
          <p:spPr bwMode="auto">
            <a:xfrm>
              <a:off x="384175" y="4951413"/>
              <a:ext cx="254000" cy="18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0.2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" name="Rectangle 103"/>
            <p:cNvSpPr>
              <a:spLocks noChangeArrowheads="1"/>
            </p:cNvSpPr>
            <p:nvPr/>
          </p:nvSpPr>
          <p:spPr bwMode="auto">
            <a:xfrm>
              <a:off x="384175" y="4543425"/>
              <a:ext cx="254000" cy="18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0.4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" name="Rectangle 104"/>
            <p:cNvSpPr>
              <a:spLocks noChangeArrowheads="1"/>
            </p:cNvSpPr>
            <p:nvPr/>
          </p:nvSpPr>
          <p:spPr bwMode="auto">
            <a:xfrm>
              <a:off x="384175" y="4137025"/>
              <a:ext cx="254000" cy="18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0.6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" name="Rectangle 105"/>
            <p:cNvSpPr>
              <a:spLocks noChangeArrowheads="1"/>
            </p:cNvSpPr>
            <p:nvPr/>
          </p:nvSpPr>
          <p:spPr bwMode="auto">
            <a:xfrm>
              <a:off x="384175" y="3729038"/>
              <a:ext cx="254000" cy="18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0.8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" name="Rectangle 106"/>
            <p:cNvSpPr>
              <a:spLocks noChangeArrowheads="1"/>
            </p:cNvSpPr>
            <p:nvPr/>
          </p:nvSpPr>
          <p:spPr bwMode="auto">
            <a:xfrm>
              <a:off x="500063" y="3322638"/>
              <a:ext cx="142875" cy="18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" name="Rectangle 107"/>
            <p:cNvSpPr>
              <a:spLocks noChangeArrowheads="1"/>
            </p:cNvSpPr>
            <p:nvPr/>
          </p:nvSpPr>
          <p:spPr bwMode="auto">
            <a:xfrm rot="16200000">
              <a:off x="204788" y="4613275"/>
              <a:ext cx="18256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" name="Rectangle 108"/>
            <p:cNvSpPr>
              <a:spLocks noChangeArrowheads="1"/>
            </p:cNvSpPr>
            <p:nvPr/>
          </p:nvSpPr>
          <p:spPr bwMode="auto">
            <a:xfrm rot="16200000">
              <a:off x="217488" y="4524375"/>
              <a:ext cx="15716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" name="Rectangle 109"/>
            <p:cNvSpPr>
              <a:spLocks noChangeArrowheads="1"/>
            </p:cNvSpPr>
            <p:nvPr/>
          </p:nvSpPr>
          <p:spPr bwMode="auto">
            <a:xfrm rot="16200000">
              <a:off x="234950" y="4460875"/>
              <a:ext cx="122238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f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" name="Rectangle 110"/>
            <p:cNvSpPr>
              <a:spLocks noChangeArrowheads="1"/>
            </p:cNvSpPr>
            <p:nvPr/>
          </p:nvSpPr>
          <p:spPr bwMode="auto">
            <a:xfrm rot="16200000">
              <a:off x="239713" y="4414837"/>
              <a:ext cx="1127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l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" name="Rectangle 111"/>
            <p:cNvSpPr>
              <a:spLocks noChangeArrowheads="1"/>
            </p:cNvSpPr>
            <p:nvPr/>
          </p:nvSpPr>
          <p:spPr bwMode="auto">
            <a:xfrm rot="16200000">
              <a:off x="217488" y="4346575"/>
              <a:ext cx="15716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" name="Rectangle 112"/>
            <p:cNvSpPr>
              <a:spLocks noChangeArrowheads="1"/>
            </p:cNvSpPr>
            <p:nvPr/>
          </p:nvSpPr>
          <p:spPr bwMode="auto">
            <a:xfrm rot="16200000">
              <a:off x="217488" y="4270375"/>
              <a:ext cx="15716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" name="Rectangle 113"/>
            <p:cNvSpPr>
              <a:spLocks noChangeArrowheads="1"/>
            </p:cNvSpPr>
            <p:nvPr/>
          </p:nvSpPr>
          <p:spPr bwMode="auto">
            <a:xfrm rot="16200000">
              <a:off x="234950" y="4205287"/>
              <a:ext cx="122238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" name="Rectangle 114"/>
            <p:cNvSpPr>
              <a:spLocks noChangeArrowheads="1"/>
            </p:cNvSpPr>
            <p:nvPr/>
          </p:nvSpPr>
          <p:spPr bwMode="auto">
            <a:xfrm rot="16200000">
              <a:off x="239713" y="4159250"/>
              <a:ext cx="1127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i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7" name="Rectangle 115"/>
            <p:cNvSpPr>
              <a:spLocks noChangeArrowheads="1"/>
            </p:cNvSpPr>
            <p:nvPr/>
          </p:nvSpPr>
          <p:spPr bwMode="auto">
            <a:xfrm rot="16200000">
              <a:off x="220663" y="4095750"/>
              <a:ext cx="152400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v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" name="Rectangle 116"/>
            <p:cNvSpPr>
              <a:spLocks noChangeArrowheads="1"/>
            </p:cNvSpPr>
            <p:nvPr/>
          </p:nvSpPr>
          <p:spPr bwMode="auto">
            <a:xfrm rot="16200000">
              <a:off x="239713" y="4027487"/>
              <a:ext cx="1127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i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9" name="Rectangle 117"/>
            <p:cNvSpPr>
              <a:spLocks noChangeArrowheads="1"/>
            </p:cNvSpPr>
            <p:nvPr/>
          </p:nvSpPr>
          <p:spPr bwMode="auto">
            <a:xfrm rot="16200000">
              <a:off x="234950" y="3981450"/>
              <a:ext cx="122238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" name="Rectangle 118"/>
            <p:cNvSpPr>
              <a:spLocks noChangeArrowheads="1"/>
            </p:cNvSpPr>
            <p:nvPr/>
          </p:nvSpPr>
          <p:spPr bwMode="auto">
            <a:xfrm rot="16200000">
              <a:off x="220663" y="3916362"/>
              <a:ext cx="152400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" name="Freeform 119"/>
            <p:cNvSpPr>
              <a:spLocks/>
            </p:cNvSpPr>
            <p:nvPr/>
          </p:nvSpPr>
          <p:spPr bwMode="auto">
            <a:xfrm>
              <a:off x="617538" y="3398838"/>
              <a:ext cx="3562350" cy="2024063"/>
            </a:xfrm>
            <a:custGeom>
              <a:avLst/>
              <a:gdLst>
                <a:gd name="T0" fmla="*/ 35 w 2244"/>
                <a:gd name="T1" fmla="*/ 433 h 1275"/>
                <a:gd name="T2" fmla="*/ 72 w 2244"/>
                <a:gd name="T3" fmla="*/ 433 h 1275"/>
                <a:gd name="T4" fmla="*/ 110 w 2244"/>
                <a:gd name="T5" fmla="*/ 433 h 1275"/>
                <a:gd name="T6" fmla="*/ 147 w 2244"/>
                <a:gd name="T7" fmla="*/ 433 h 1275"/>
                <a:gd name="T8" fmla="*/ 185 w 2244"/>
                <a:gd name="T9" fmla="*/ 433 h 1275"/>
                <a:gd name="T10" fmla="*/ 222 w 2244"/>
                <a:gd name="T11" fmla="*/ 433 h 1275"/>
                <a:gd name="T12" fmla="*/ 260 w 2244"/>
                <a:gd name="T13" fmla="*/ 433 h 1275"/>
                <a:gd name="T14" fmla="*/ 297 w 2244"/>
                <a:gd name="T15" fmla="*/ 433 h 1275"/>
                <a:gd name="T16" fmla="*/ 334 w 2244"/>
                <a:gd name="T17" fmla="*/ 433 h 1275"/>
                <a:gd name="T18" fmla="*/ 372 w 2244"/>
                <a:gd name="T19" fmla="*/ 433 h 1275"/>
                <a:gd name="T20" fmla="*/ 409 w 2244"/>
                <a:gd name="T21" fmla="*/ 432 h 1275"/>
                <a:gd name="T22" fmla="*/ 447 w 2244"/>
                <a:gd name="T23" fmla="*/ 431 h 1275"/>
                <a:gd name="T24" fmla="*/ 484 w 2244"/>
                <a:gd name="T25" fmla="*/ 430 h 1275"/>
                <a:gd name="T26" fmla="*/ 521 w 2244"/>
                <a:gd name="T27" fmla="*/ 427 h 1275"/>
                <a:gd name="T28" fmla="*/ 559 w 2244"/>
                <a:gd name="T29" fmla="*/ 422 h 1275"/>
                <a:gd name="T30" fmla="*/ 596 w 2244"/>
                <a:gd name="T31" fmla="*/ 412 h 1275"/>
                <a:gd name="T32" fmla="*/ 634 w 2244"/>
                <a:gd name="T33" fmla="*/ 387 h 1275"/>
                <a:gd name="T34" fmla="*/ 671 w 2244"/>
                <a:gd name="T35" fmla="*/ 279 h 1275"/>
                <a:gd name="T36" fmla="*/ 709 w 2244"/>
                <a:gd name="T37" fmla="*/ 234 h 1275"/>
                <a:gd name="T38" fmla="*/ 746 w 2244"/>
                <a:gd name="T39" fmla="*/ 744 h 1275"/>
                <a:gd name="T40" fmla="*/ 783 w 2244"/>
                <a:gd name="T41" fmla="*/ 1214 h 1275"/>
                <a:gd name="T42" fmla="*/ 821 w 2244"/>
                <a:gd name="T43" fmla="*/ 808 h 1275"/>
                <a:gd name="T44" fmla="*/ 858 w 2244"/>
                <a:gd name="T45" fmla="*/ 607 h 1275"/>
                <a:gd name="T46" fmla="*/ 895 w 2244"/>
                <a:gd name="T47" fmla="*/ 508 h 1275"/>
                <a:gd name="T48" fmla="*/ 933 w 2244"/>
                <a:gd name="T49" fmla="*/ 451 h 1275"/>
                <a:gd name="T50" fmla="*/ 970 w 2244"/>
                <a:gd name="T51" fmla="*/ 414 h 1275"/>
                <a:gd name="T52" fmla="*/ 1008 w 2244"/>
                <a:gd name="T53" fmla="*/ 387 h 1275"/>
                <a:gd name="T54" fmla="*/ 1045 w 2244"/>
                <a:gd name="T55" fmla="*/ 367 h 1275"/>
                <a:gd name="T56" fmla="*/ 1082 w 2244"/>
                <a:gd name="T57" fmla="*/ 350 h 1275"/>
                <a:gd name="T58" fmla="*/ 1120 w 2244"/>
                <a:gd name="T59" fmla="*/ 336 h 1275"/>
                <a:gd name="T60" fmla="*/ 1157 w 2244"/>
                <a:gd name="T61" fmla="*/ 323 h 1275"/>
                <a:gd name="T62" fmla="*/ 1195 w 2244"/>
                <a:gd name="T63" fmla="*/ 312 h 1275"/>
                <a:gd name="T64" fmla="*/ 1232 w 2244"/>
                <a:gd name="T65" fmla="*/ 301 h 1275"/>
                <a:gd name="T66" fmla="*/ 1270 w 2244"/>
                <a:gd name="T67" fmla="*/ 291 h 1275"/>
                <a:gd name="T68" fmla="*/ 1307 w 2244"/>
                <a:gd name="T69" fmla="*/ 281 h 1275"/>
                <a:gd name="T70" fmla="*/ 1344 w 2244"/>
                <a:gd name="T71" fmla="*/ 272 h 1275"/>
                <a:gd name="T72" fmla="*/ 1382 w 2244"/>
                <a:gd name="T73" fmla="*/ 262 h 1275"/>
                <a:gd name="T74" fmla="*/ 1419 w 2244"/>
                <a:gd name="T75" fmla="*/ 253 h 1275"/>
                <a:gd name="T76" fmla="*/ 1457 w 2244"/>
                <a:gd name="T77" fmla="*/ 244 h 1275"/>
                <a:gd name="T78" fmla="*/ 1494 w 2244"/>
                <a:gd name="T79" fmla="*/ 234 h 1275"/>
                <a:gd name="T80" fmla="*/ 1531 w 2244"/>
                <a:gd name="T81" fmla="*/ 225 h 1275"/>
                <a:gd name="T82" fmla="*/ 1569 w 2244"/>
                <a:gd name="T83" fmla="*/ 215 h 1275"/>
                <a:gd name="T84" fmla="*/ 1606 w 2244"/>
                <a:gd name="T85" fmla="*/ 205 h 1275"/>
                <a:gd name="T86" fmla="*/ 1644 w 2244"/>
                <a:gd name="T87" fmla="*/ 195 h 1275"/>
                <a:gd name="T88" fmla="*/ 1681 w 2244"/>
                <a:gd name="T89" fmla="*/ 185 h 1275"/>
                <a:gd name="T90" fmla="*/ 1718 w 2244"/>
                <a:gd name="T91" fmla="*/ 174 h 1275"/>
                <a:gd name="T92" fmla="*/ 1756 w 2244"/>
                <a:gd name="T93" fmla="*/ 163 h 1275"/>
                <a:gd name="T94" fmla="*/ 1793 w 2244"/>
                <a:gd name="T95" fmla="*/ 152 h 1275"/>
                <a:gd name="T96" fmla="*/ 1831 w 2244"/>
                <a:gd name="T97" fmla="*/ 141 h 1275"/>
                <a:gd name="T98" fmla="*/ 1868 w 2244"/>
                <a:gd name="T99" fmla="*/ 129 h 1275"/>
                <a:gd name="T100" fmla="*/ 1905 w 2244"/>
                <a:gd name="T101" fmla="*/ 117 h 1275"/>
                <a:gd name="T102" fmla="*/ 1943 w 2244"/>
                <a:gd name="T103" fmla="*/ 105 h 1275"/>
                <a:gd name="T104" fmla="*/ 1980 w 2244"/>
                <a:gd name="T105" fmla="*/ 93 h 1275"/>
                <a:gd name="T106" fmla="*/ 2018 w 2244"/>
                <a:gd name="T107" fmla="*/ 81 h 1275"/>
                <a:gd name="T108" fmla="*/ 2055 w 2244"/>
                <a:gd name="T109" fmla="*/ 68 h 1275"/>
                <a:gd name="T110" fmla="*/ 2092 w 2244"/>
                <a:gd name="T111" fmla="*/ 55 h 1275"/>
                <a:gd name="T112" fmla="*/ 2130 w 2244"/>
                <a:gd name="T113" fmla="*/ 42 h 1275"/>
                <a:gd name="T114" fmla="*/ 2167 w 2244"/>
                <a:gd name="T115" fmla="*/ 28 h 1275"/>
                <a:gd name="T116" fmla="*/ 2205 w 2244"/>
                <a:gd name="T117" fmla="*/ 15 h 1275"/>
                <a:gd name="T118" fmla="*/ 2242 w 2244"/>
                <a:gd name="T119" fmla="*/ 1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44" h="1275">
                  <a:moveTo>
                    <a:pt x="0" y="433"/>
                  </a:moveTo>
                  <a:lnTo>
                    <a:pt x="3" y="433"/>
                  </a:lnTo>
                  <a:lnTo>
                    <a:pt x="5" y="433"/>
                  </a:lnTo>
                  <a:lnTo>
                    <a:pt x="8" y="433"/>
                  </a:lnTo>
                  <a:lnTo>
                    <a:pt x="10" y="433"/>
                  </a:lnTo>
                  <a:lnTo>
                    <a:pt x="13" y="433"/>
                  </a:lnTo>
                  <a:lnTo>
                    <a:pt x="15" y="433"/>
                  </a:lnTo>
                  <a:lnTo>
                    <a:pt x="18" y="433"/>
                  </a:lnTo>
                  <a:lnTo>
                    <a:pt x="20" y="433"/>
                  </a:lnTo>
                  <a:lnTo>
                    <a:pt x="23" y="433"/>
                  </a:lnTo>
                  <a:lnTo>
                    <a:pt x="25" y="433"/>
                  </a:lnTo>
                  <a:lnTo>
                    <a:pt x="28" y="433"/>
                  </a:lnTo>
                  <a:lnTo>
                    <a:pt x="30" y="433"/>
                  </a:lnTo>
                  <a:lnTo>
                    <a:pt x="33" y="433"/>
                  </a:lnTo>
                  <a:lnTo>
                    <a:pt x="35" y="433"/>
                  </a:lnTo>
                  <a:lnTo>
                    <a:pt x="38" y="433"/>
                  </a:lnTo>
                  <a:lnTo>
                    <a:pt x="40" y="433"/>
                  </a:lnTo>
                  <a:lnTo>
                    <a:pt x="43" y="433"/>
                  </a:lnTo>
                  <a:lnTo>
                    <a:pt x="45" y="433"/>
                  </a:lnTo>
                  <a:lnTo>
                    <a:pt x="48" y="433"/>
                  </a:lnTo>
                  <a:lnTo>
                    <a:pt x="50" y="433"/>
                  </a:lnTo>
                  <a:lnTo>
                    <a:pt x="53" y="433"/>
                  </a:lnTo>
                  <a:lnTo>
                    <a:pt x="55" y="433"/>
                  </a:lnTo>
                  <a:lnTo>
                    <a:pt x="58" y="433"/>
                  </a:lnTo>
                  <a:lnTo>
                    <a:pt x="60" y="433"/>
                  </a:lnTo>
                  <a:lnTo>
                    <a:pt x="63" y="433"/>
                  </a:lnTo>
                  <a:lnTo>
                    <a:pt x="65" y="433"/>
                  </a:lnTo>
                  <a:lnTo>
                    <a:pt x="67" y="433"/>
                  </a:lnTo>
                  <a:lnTo>
                    <a:pt x="70" y="433"/>
                  </a:lnTo>
                  <a:lnTo>
                    <a:pt x="72" y="433"/>
                  </a:lnTo>
                  <a:lnTo>
                    <a:pt x="75" y="433"/>
                  </a:lnTo>
                  <a:lnTo>
                    <a:pt x="78" y="433"/>
                  </a:lnTo>
                  <a:lnTo>
                    <a:pt x="80" y="433"/>
                  </a:lnTo>
                  <a:lnTo>
                    <a:pt x="83" y="433"/>
                  </a:lnTo>
                  <a:lnTo>
                    <a:pt x="85" y="433"/>
                  </a:lnTo>
                  <a:lnTo>
                    <a:pt x="88" y="433"/>
                  </a:lnTo>
                  <a:lnTo>
                    <a:pt x="90" y="433"/>
                  </a:lnTo>
                  <a:lnTo>
                    <a:pt x="93" y="433"/>
                  </a:lnTo>
                  <a:lnTo>
                    <a:pt x="95" y="433"/>
                  </a:lnTo>
                  <a:lnTo>
                    <a:pt x="98" y="433"/>
                  </a:lnTo>
                  <a:lnTo>
                    <a:pt x="100" y="433"/>
                  </a:lnTo>
                  <a:lnTo>
                    <a:pt x="103" y="433"/>
                  </a:lnTo>
                  <a:lnTo>
                    <a:pt x="105" y="433"/>
                  </a:lnTo>
                  <a:lnTo>
                    <a:pt x="108" y="433"/>
                  </a:lnTo>
                  <a:lnTo>
                    <a:pt x="110" y="433"/>
                  </a:lnTo>
                  <a:lnTo>
                    <a:pt x="112" y="433"/>
                  </a:lnTo>
                  <a:lnTo>
                    <a:pt x="115" y="433"/>
                  </a:lnTo>
                  <a:lnTo>
                    <a:pt x="117" y="433"/>
                  </a:lnTo>
                  <a:lnTo>
                    <a:pt x="120" y="433"/>
                  </a:lnTo>
                  <a:lnTo>
                    <a:pt x="122" y="433"/>
                  </a:lnTo>
                  <a:lnTo>
                    <a:pt x="125" y="433"/>
                  </a:lnTo>
                  <a:lnTo>
                    <a:pt x="127" y="433"/>
                  </a:lnTo>
                  <a:lnTo>
                    <a:pt x="130" y="433"/>
                  </a:lnTo>
                  <a:lnTo>
                    <a:pt x="132" y="433"/>
                  </a:lnTo>
                  <a:lnTo>
                    <a:pt x="135" y="433"/>
                  </a:lnTo>
                  <a:lnTo>
                    <a:pt x="137" y="433"/>
                  </a:lnTo>
                  <a:lnTo>
                    <a:pt x="140" y="433"/>
                  </a:lnTo>
                  <a:lnTo>
                    <a:pt x="142" y="433"/>
                  </a:lnTo>
                  <a:lnTo>
                    <a:pt x="145" y="433"/>
                  </a:lnTo>
                  <a:lnTo>
                    <a:pt x="147" y="433"/>
                  </a:lnTo>
                  <a:lnTo>
                    <a:pt x="150" y="433"/>
                  </a:lnTo>
                  <a:lnTo>
                    <a:pt x="152" y="433"/>
                  </a:lnTo>
                  <a:lnTo>
                    <a:pt x="155" y="433"/>
                  </a:lnTo>
                  <a:lnTo>
                    <a:pt x="157" y="433"/>
                  </a:lnTo>
                  <a:lnTo>
                    <a:pt x="160" y="433"/>
                  </a:lnTo>
                  <a:lnTo>
                    <a:pt x="162" y="433"/>
                  </a:lnTo>
                  <a:lnTo>
                    <a:pt x="165" y="433"/>
                  </a:lnTo>
                  <a:lnTo>
                    <a:pt x="167" y="433"/>
                  </a:lnTo>
                  <a:lnTo>
                    <a:pt x="170" y="433"/>
                  </a:lnTo>
                  <a:lnTo>
                    <a:pt x="172" y="433"/>
                  </a:lnTo>
                  <a:lnTo>
                    <a:pt x="175" y="433"/>
                  </a:lnTo>
                  <a:lnTo>
                    <a:pt x="177" y="433"/>
                  </a:lnTo>
                  <a:lnTo>
                    <a:pt x="180" y="433"/>
                  </a:lnTo>
                  <a:lnTo>
                    <a:pt x="182" y="433"/>
                  </a:lnTo>
                  <a:lnTo>
                    <a:pt x="185" y="433"/>
                  </a:lnTo>
                  <a:lnTo>
                    <a:pt x="187" y="433"/>
                  </a:lnTo>
                  <a:lnTo>
                    <a:pt x="190" y="433"/>
                  </a:lnTo>
                  <a:lnTo>
                    <a:pt x="192" y="433"/>
                  </a:lnTo>
                  <a:lnTo>
                    <a:pt x="195" y="433"/>
                  </a:lnTo>
                  <a:lnTo>
                    <a:pt x="197" y="433"/>
                  </a:lnTo>
                  <a:lnTo>
                    <a:pt x="200" y="433"/>
                  </a:lnTo>
                  <a:lnTo>
                    <a:pt x="202" y="433"/>
                  </a:lnTo>
                  <a:lnTo>
                    <a:pt x="205" y="433"/>
                  </a:lnTo>
                  <a:lnTo>
                    <a:pt x="207" y="433"/>
                  </a:lnTo>
                  <a:lnTo>
                    <a:pt x="210" y="433"/>
                  </a:lnTo>
                  <a:lnTo>
                    <a:pt x="212" y="433"/>
                  </a:lnTo>
                  <a:lnTo>
                    <a:pt x="215" y="433"/>
                  </a:lnTo>
                  <a:lnTo>
                    <a:pt x="217" y="433"/>
                  </a:lnTo>
                  <a:lnTo>
                    <a:pt x="220" y="433"/>
                  </a:lnTo>
                  <a:lnTo>
                    <a:pt x="222" y="433"/>
                  </a:lnTo>
                  <a:lnTo>
                    <a:pt x="225" y="433"/>
                  </a:lnTo>
                  <a:lnTo>
                    <a:pt x="227" y="433"/>
                  </a:lnTo>
                  <a:lnTo>
                    <a:pt x="230" y="433"/>
                  </a:lnTo>
                  <a:lnTo>
                    <a:pt x="232" y="433"/>
                  </a:lnTo>
                  <a:lnTo>
                    <a:pt x="235" y="433"/>
                  </a:lnTo>
                  <a:lnTo>
                    <a:pt x="237" y="433"/>
                  </a:lnTo>
                  <a:lnTo>
                    <a:pt x="240" y="433"/>
                  </a:lnTo>
                  <a:lnTo>
                    <a:pt x="242" y="433"/>
                  </a:lnTo>
                  <a:lnTo>
                    <a:pt x="245" y="433"/>
                  </a:lnTo>
                  <a:lnTo>
                    <a:pt x="247" y="433"/>
                  </a:lnTo>
                  <a:lnTo>
                    <a:pt x="250" y="433"/>
                  </a:lnTo>
                  <a:lnTo>
                    <a:pt x="252" y="433"/>
                  </a:lnTo>
                  <a:lnTo>
                    <a:pt x="255" y="433"/>
                  </a:lnTo>
                  <a:lnTo>
                    <a:pt x="257" y="433"/>
                  </a:lnTo>
                  <a:lnTo>
                    <a:pt x="260" y="433"/>
                  </a:lnTo>
                  <a:lnTo>
                    <a:pt x="262" y="433"/>
                  </a:lnTo>
                  <a:lnTo>
                    <a:pt x="265" y="433"/>
                  </a:lnTo>
                  <a:lnTo>
                    <a:pt x="267" y="433"/>
                  </a:lnTo>
                  <a:lnTo>
                    <a:pt x="269" y="433"/>
                  </a:lnTo>
                  <a:lnTo>
                    <a:pt x="272" y="433"/>
                  </a:lnTo>
                  <a:lnTo>
                    <a:pt x="274" y="433"/>
                  </a:lnTo>
                  <a:lnTo>
                    <a:pt x="277" y="433"/>
                  </a:lnTo>
                  <a:lnTo>
                    <a:pt x="279" y="433"/>
                  </a:lnTo>
                  <a:lnTo>
                    <a:pt x="282" y="433"/>
                  </a:lnTo>
                  <a:lnTo>
                    <a:pt x="284" y="433"/>
                  </a:lnTo>
                  <a:lnTo>
                    <a:pt x="287" y="433"/>
                  </a:lnTo>
                  <a:lnTo>
                    <a:pt x="290" y="433"/>
                  </a:lnTo>
                  <a:lnTo>
                    <a:pt x="292" y="433"/>
                  </a:lnTo>
                  <a:lnTo>
                    <a:pt x="295" y="433"/>
                  </a:lnTo>
                  <a:lnTo>
                    <a:pt x="297" y="433"/>
                  </a:lnTo>
                  <a:lnTo>
                    <a:pt x="300" y="433"/>
                  </a:lnTo>
                  <a:lnTo>
                    <a:pt x="302" y="433"/>
                  </a:lnTo>
                  <a:lnTo>
                    <a:pt x="305" y="433"/>
                  </a:lnTo>
                  <a:lnTo>
                    <a:pt x="307" y="433"/>
                  </a:lnTo>
                  <a:lnTo>
                    <a:pt x="310" y="433"/>
                  </a:lnTo>
                  <a:lnTo>
                    <a:pt x="312" y="433"/>
                  </a:lnTo>
                  <a:lnTo>
                    <a:pt x="314" y="433"/>
                  </a:lnTo>
                  <a:lnTo>
                    <a:pt x="317" y="433"/>
                  </a:lnTo>
                  <a:lnTo>
                    <a:pt x="319" y="433"/>
                  </a:lnTo>
                  <a:lnTo>
                    <a:pt x="322" y="433"/>
                  </a:lnTo>
                  <a:lnTo>
                    <a:pt x="324" y="433"/>
                  </a:lnTo>
                  <a:lnTo>
                    <a:pt x="327" y="433"/>
                  </a:lnTo>
                  <a:lnTo>
                    <a:pt x="329" y="433"/>
                  </a:lnTo>
                  <a:lnTo>
                    <a:pt x="332" y="433"/>
                  </a:lnTo>
                  <a:lnTo>
                    <a:pt x="334" y="433"/>
                  </a:lnTo>
                  <a:lnTo>
                    <a:pt x="337" y="433"/>
                  </a:lnTo>
                  <a:lnTo>
                    <a:pt x="339" y="433"/>
                  </a:lnTo>
                  <a:lnTo>
                    <a:pt x="342" y="433"/>
                  </a:lnTo>
                  <a:lnTo>
                    <a:pt x="344" y="433"/>
                  </a:lnTo>
                  <a:lnTo>
                    <a:pt x="347" y="433"/>
                  </a:lnTo>
                  <a:lnTo>
                    <a:pt x="349" y="433"/>
                  </a:lnTo>
                  <a:lnTo>
                    <a:pt x="352" y="433"/>
                  </a:lnTo>
                  <a:lnTo>
                    <a:pt x="354" y="433"/>
                  </a:lnTo>
                  <a:lnTo>
                    <a:pt x="357" y="433"/>
                  </a:lnTo>
                  <a:lnTo>
                    <a:pt x="359" y="433"/>
                  </a:lnTo>
                  <a:lnTo>
                    <a:pt x="362" y="433"/>
                  </a:lnTo>
                  <a:lnTo>
                    <a:pt x="364" y="433"/>
                  </a:lnTo>
                  <a:lnTo>
                    <a:pt x="367" y="433"/>
                  </a:lnTo>
                  <a:lnTo>
                    <a:pt x="369" y="433"/>
                  </a:lnTo>
                  <a:lnTo>
                    <a:pt x="372" y="433"/>
                  </a:lnTo>
                  <a:lnTo>
                    <a:pt x="374" y="433"/>
                  </a:lnTo>
                  <a:lnTo>
                    <a:pt x="377" y="433"/>
                  </a:lnTo>
                  <a:lnTo>
                    <a:pt x="379" y="433"/>
                  </a:lnTo>
                  <a:lnTo>
                    <a:pt x="382" y="433"/>
                  </a:lnTo>
                  <a:lnTo>
                    <a:pt x="384" y="433"/>
                  </a:lnTo>
                  <a:lnTo>
                    <a:pt x="387" y="432"/>
                  </a:lnTo>
                  <a:lnTo>
                    <a:pt x="389" y="432"/>
                  </a:lnTo>
                  <a:lnTo>
                    <a:pt x="392" y="432"/>
                  </a:lnTo>
                  <a:lnTo>
                    <a:pt x="394" y="432"/>
                  </a:lnTo>
                  <a:lnTo>
                    <a:pt x="397" y="432"/>
                  </a:lnTo>
                  <a:lnTo>
                    <a:pt x="399" y="432"/>
                  </a:lnTo>
                  <a:lnTo>
                    <a:pt x="402" y="432"/>
                  </a:lnTo>
                  <a:lnTo>
                    <a:pt x="404" y="432"/>
                  </a:lnTo>
                  <a:lnTo>
                    <a:pt x="407" y="432"/>
                  </a:lnTo>
                  <a:lnTo>
                    <a:pt x="409" y="432"/>
                  </a:lnTo>
                  <a:lnTo>
                    <a:pt x="412" y="432"/>
                  </a:lnTo>
                  <a:lnTo>
                    <a:pt x="414" y="432"/>
                  </a:lnTo>
                  <a:lnTo>
                    <a:pt x="417" y="432"/>
                  </a:lnTo>
                  <a:lnTo>
                    <a:pt x="419" y="432"/>
                  </a:lnTo>
                  <a:lnTo>
                    <a:pt x="422" y="432"/>
                  </a:lnTo>
                  <a:lnTo>
                    <a:pt x="424" y="432"/>
                  </a:lnTo>
                  <a:lnTo>
                    <a:pt x="427" y="432"/>
                  </a:lnTo>
                  <a:lnTo>
                    <a:pt x="429" y="432"/>
                  </a:lnTo>
                  <a:lnTo>
                    <a:pt x="432" y="432"/>
                  </a:lnTo>
                  <a:lnTo>
                    <a:pt x="434" y="432"/>
                  </a:lnTo>
                  <a:lnTo>
                    <a:pt x="437" y="432"/>
                  </a:lnTo>
                  <a:lnTo>
                    <a:pt x="439" y="432"/>
                  </a:lnTo>
                  <a:lnTo>
                    <a:pt x="442" y="432"/>
                  </a:lnTo>
                  <a:lnTo>
                    <a:pt x="444" y="431"/>
                  </a:lnTo>
                  <a:lnTo>
                    <a:pt x="447" y="431"/>
                  </a:lnTo>
                  <a:lnTo>
                    <a:pt x="449" y="431"/>
                  </a:lnTo>
                  <a:lnTo>
                    <a:pt x="452" y="431"/>
                  </a:lnTo>
                  <a:lnTo>
                    <a:pt x="454" y="431"/>
                  </a:lnTo>
                  <a:lnTo>
                    <a:pt x="457" y="431"/>
                  </a:lnTo>
                  <a:lnTo>
                    <a:pt x="459" y="431"/>
                  </a:lnTo>
                  <a:lnTo>
                    <a:pt x="462" y="431"/>
                  </a:lnTo>
                  <a:lnTo>
                    <a:pt x="464" y="431"/>
                  </a:lnTo>
                  <a:lnTo>
                    <a:pt x="467" y="431"/>
                  </a:lnTo>
                  <a:lnTo>
                    <a:pt x="469" y="431"/>
                  </a:lnTo>
                  <a:lnTo>
                    <a:pt x="471" y="430"/>
                  </a:lnTo>
                  <a:lnTo>
                    <a:pt x="474" y="430"/>
                  </a:lnTo>
                  <a:lnTo>
                    <a:pt x="476" y="430"/>
                  </a:lnTo>
                  <a:lnTo>
                    <a:pt x="479" y="430"/>
                  </a:lnTo>
                  <a:lnTo>
                    <a:pt x="481" y="430"/>
                  </a:lnTo>
                  <a:lnTo>
                    <a:pt x="484" y="430"/>
                  </a:lnTo>
                  <a:lnTo>
                    <a:pt x="486" y="430"/>
                  </a:lnTo>
                  <a:lnTo>
                    <a:pt x="489" y="430"/>
                  </a:lnTo>
                  <a:lnTo>
                    <a:pt x="491" y="429"/>
                  </a:lnTo>
                  <a:lnTo>
                    <a:pt x="494" y="429"/>
                  </a:lnTo>
                  <a:lnTo>
                    <a:pt x="497" y="429"/>
                  </a:lnTo>
                  <a:lnTo>
                    <a:pt x="499" y="429"/>
                  </a:lnTo>
                  <a:lnTo>
                    <a:pt x="502" y="429"/>
                  </a:lnTo>
                  <a:lnTo>
                    <a:pt x="504" y="429"/>
                  </a:lnTo>
                  <a:lnTo>
                    <a:pt x="507" y="429"/>
                  </a:lnTo>
                  <a:lnTo>
                    <a:pt x="509" y="428"/>
                  </a:lnTo>
                  <a:lnTo>
                    <a:pt x="512" y="428"/>
                  </a:lnTo>
                  <a:lnTo>
                    <a:pt x="514" y="428"/>
                  </a:lnTo>
                  <a:lnTo>
                    <a:pt x="516" y="428"/>
                  </a:lnTo>
                  <a:lnTo>
                    <a:pt x="519" y="427"/>
                  </a:lnTo>
                  <a:lnTo>
                    <a:pt x="521" y="427"/>
                  </a:lnTo>
                  <a:lnTo>
                    <a:pt x="524" y="427"/>
                  </a:lnTo>
                  <a:lnTo>
                    <a:pt x="526" y="427"/>
                  </a:lnTo>
                  <a:lnTo>
                    <a:pt x="529" y="427"/>
                  </a:lnTo>
                  <a:lnTo>
                    <a:pt x="531" y="426"/>
                  </a:lnTo>
                  <a:lnTo>
                    <a:pt x="534" y="426"/>
                  </a:lnTo>
                  <a:lnTo>
                    <a:pt x="536" y="426"/>
                  </a:lnTo>
                  <a:lnTo>
                    <a:pt x="539" y="425"/>
                  </a:lnTo>
                  <a:lnTo>
                    <a:pt x="541" y="425"/>
                  </a:lnTo>
                  <a:lnTo>
                    <a:pt x="544" y="425"/>
                  </a:lnTo>
                  <a:lnTo>
                    <a:pt x="546" y="424"/>
                  </a:lnTo>
                  <a:lnTo>
                    <a:pt x="549" y="424"/>
                  </a:lnTo>
                  <a:lnTo>
                    <a:pt x="551" y="424"/>
                  </a:lnTo>
                  <a:lnTo>
                    <a:pt x="554" y="423"/>
                  </a:lnTo>
                  <a:lnTo>
                    <a:pt x="556" y="423"/>
                  </a:lnTo>
                  <a:lnTo>
                    <a:pt x="559" y="422"/>
                  </a:lnTo>
                  <a:lnTo>
                    <a:pt x="561" y="422"/>
                  </a:lnTo>
                  <a:lnTo>
                    <a:pt x="564" y="421"/>
                  </a:lnTo>
                  <a:lnTo>
                    <a:pt x="566" y="421"/>
                  </a:lnTo>
                  <a:lnTo>
                    <a:pt x="569" y="420"/>
                  </a:lnTo>
                  <a:lnTo>
                    <a:pt x="571" y="420"/>
                  </a:lnTo>
                  <a:lnTo>
                    <a:pt x="574" y="419"/>
                  </a:lnTo>
                  <a:lnTo>
                    <a:pt x="576" y="418"/>
                  </a:lnTo>
                  <a:lnTo>
                    <a:pt x="579" y="418"/>
                  </a:lnTo>
                  <a:lnTo>
                    <a:pt x="581" y="417"/>
                  </a:lnTo>
                  <a:lnTo>
                    <a:pt x="584" y="416"/>
                  </a:lnTo>
                  <a:lnTo>
                    <a:pt x="586" y="415"/>
                  </a:lnTo>
                  <a:lnTo>
                    <a:pt x="589" y="415"/>
                  </a:lnTo>
                  <a:lnTo>
                    <a:pt x="591" y="414"/>
                  </a:lnTo>
                  <a:lnTo>
                    <a:pt x="594" y="413"/>
                  </a:lnTo>
                  <a:lnTo>
                    <a:pt x="596" y="412"/>
                  </a:lnTo>
                  <a:lnTo>
                    <a:pt x="599" y="411"/>
                  </a:lnTo>
                  <a:lnTo>
                    <a:pt x="601" y="410"/>
                  </a:lnTo>
                  <a:lnTo>
                    <a:pt x="604" y="409"/>
                  </a:lnTo>
                  <a:lnTo>
                    <a:pt x="606" y="408"/>
                  </a:lnTo>
                  <a:lnTo>
                    <a:pt x="609" y="406"/>
                  </a:lnTo>
                  <a:lnTo>
                    <a:pt x="611" y="405"/>
                  </a:lnTo>
                  <a:lnTo>
                    <a:pt x="614" y="403"/>
                  </a:lnTo>
                  <a:lnTo>
                    <a:pt x="616" y="402"/>
                  </a:lnTo>
                  <a:lnTo>
                    <a:pt x="619" y="400"/>
                  </a:lnTo>
                  <a:lnTo>
                    <a:pt x="621" y="398"/>
                  </a:lnTo>
                  <a:lnTo>
                    <a:pt x="624" y="397"/>
                  </a:lnTo>
                  <a:lnTo>
                    <a:pt x="626" y="395"/>
                  </a:lnTo>
                  <a:lnTo>
                    <a:pt x="629" y="392"/>
                  </a:lnTo>
                  <a:lnTo>
                    <a:pt x="631" y="390"/>
                  </a:lnTo>
                  <a:lnTo>
                    <a:pt x="634" y="387"/>
                  </a:lnTo>
                  <a:lnTo>
                    <a:pt x="636" y="385"/>
                  </a:lnTo>
                  <a:lnTo>
                    <a:pt x="639" y="382"/>
                  </a:lnTo>
                  <a:lnTo>
                    <a:pt x="641" y="378"/>
                  </a:lnTo>
                  <a:lnTo>
                    <a:pt x="644" y="375"/>
                  </a:lnTo>
                  <a:lnTo>
                    <a:pt x="646" y="371"/>
                  </a:lnTo>
                  <a:lnTo>
                    <a:pt x="649" y="366"/>
                  </a:lnTo>
                  <a:lnTo>
                    <a:pt x="651" y="361"/>
                  </a:lnTo>
                  <a:lnTo>
                    <a:pt x="654" y="356"/>
                  </a:lnTo>
                  <a:lnTo>
                    <a:pt x="656" y="350"/>
                  </a:lnTo>
                  <a:lnTo>
                    <a:pt x="659" y="343"/>
                  </a:lnTo>
                  <a:lnTo>
                    <a:pt x="661" y="335"/>
                  </a:lnTo>
                  <a:lnTo>
                    <a:pt x="664" y="325"/>
                  </a:lnTo>
                  <a:lnTo>
                    <a:pt x="666" y="313"/>
                  </a:lnTo>
                  <a:lnTo>
                    <a:pt x="669" y="299"/>
                  </a:lnTo>
                  <a:lnTo>
                    <a:pt x="671" y="279"/>
                  </a:lnTo>
                  <a:lnTo>
                    <a:pt x="673" y="246"/>
                  </a:lnTo>
                  <a:lnTo>
                    <a:pt x="676" y="203"/>
                  </a:lnTo>
                  <a:lnTo>
                    <a:pt x="678" y="200"/>
                  </a:lnTo>
                  <a:lnTo>
                    <a:pt x="681" y="198"/>
                  </a:lnTo>
                  <a:lnTo>
                    <a:pt x="683" y="198"/>
                  </a:lnTo>
                  <a:lnTo>
                    <a:pt x="686" y="198"/>
                  </a:lnTo>
                  <a:lnTo>
                    <a:pt x="688" y="198"/>
                  </a:lnTo>
                  <a:lnTo>
                    <a:pt x="691" y="200"/>
                  </a:lnTo>
                  <a:lnTo>
                    <a:pt x="693" y="202"/>
                  </a:lnTo>
                  <a:lnTo>
                    <a:pt x="696" y="204"/>
                  </a:lnTo>
                  <a:lnTo>
                    <a:pt x="698" y="208"/>
                  </a:lnTo>
                  <a:lnTo>
                    <a:pt x="701" y="213"/>
                  </a:lnTo>
                  <a:lnTo>
                    <a:pt x="704" y="218"/>
                  </a:lnTo>
                  <a:lnTo>
                    <a:pt x="706" y="226"/>
                  </a:lnTo>
                  <a:lnTo>
                    <a:pt x="709" y="234"/>
                  </a:lnTo>
                  <a:lnTo>
                    <a:pt x="711" y="244"/>
                  </a:lnTo>
                  <a:lnTo>
                    <a:pt x="714" y="256"/>
                  </a:lnTo>
                  <a:lnTo>
                    <a:pt x="716" y="271"/>
                  </a:lnTo>
                  <a:lnTo>
                    <a:pt x="718" y="287"/>
                  </a:lnTo>
                  <a:lnTo>
                    <a:pt x="721" y="307"/>
                  </a:lnTo>
                  <a:lnTo>
                    <a:pt x="723" y="330"/>
                  </a:lnTo>
                  <a:lnTo>
                    <a:pt x="726" y="357"/>
                  </a:lnTo>
                  <a:lnTo>
                    <a:pt x="728" y="388"/>
                  </a:lnTo>
                  <a:lnTo>
                    <a:pt x="731" y="423"/>
                  </a:lnTo>
                  <a:lnTo>
                    <a:pt x="733" y="463"/>
                  </a:lnTo>
                  <a:lnTo>
                    <a:pt x="736" y="509"/>
                  </a:lnTo>
                  <a:lnTo>
                    <a:pt x="738" y="560"/>
                  </a:lnTo>
                  <a:lnTo>
                    <a:pt x="741" y="616"/>
                  </a:lnTo>
                  <a:lnTo>
                    <a:pt x="743" y="678"/>
                  </a:lnTo>
                  <a:lnTo>
                    <a:pt x="746" y="744"/>
                  </a:lnTo>
                  <a:lnTo>
                    <a:pt x="748" y="814"/>
                  </a:lnTo>
                  <a:lnTo>
                    <a:pt x="751" y="885"/>
                  </a:lnTo>
                  <a:lnTo>
                    <a:pt x="753" y="956"/>
                  </a:lnTo>
                  <a:lnTo>
                    <a:pt x="756" y="1025"/>
                  </a:lnTo>
                  <a:lnTo>
                    <a:pt x="758" y="1089"/>
                  </a:lnTo>
                  <a:lnTo>
                    <a:pt x="761" y="1145"/>
                  </a:lnTo>
                  <a:lnTo>
                    <a:pt x="763" y="1193"/>
                  </a:lnTo>
                  <a:lnTo>
                    <a:pt x="766" y="1230"/>
                  </a:lnTo>
                  <a:lnTo>
                    <a:pt x="768" y="1256"/>
                  </a:lnTo>
                  <a:lnTo>
                    <a:pt x="771" y="1270"/>
                  </a:lnTo>
                  <a:lnTo>
                    <a:pt x="773" y="1275"/>
                  </a:lnTo>
                  <a:lnTo>
                    <a:pt x="776" y="1270"/>
                  </a:lnTo>
                  <a:lnTo>
                    <a:pt x="778" y="1257"/>
                  </a:lnTo>
                  <a:lnTo>
                    <a:pt x="781" y="1238"/>
                  </a:lnTo>
                  <a:lnTo>
                    <a:pt x="783" y="1214"/>
                  </a:lnTo>
                  <a:lnTo>
                    <a:pt x="786" y="1187"/>
                  </a:lnTo>
                  <a:lnTo>
                    <a:pt x="788" y="1158"/>
                  </a:lnTo>
                  <a:lnTo>
                    <a:pt x="791" y="1127"/>
                  </a:lnTo>
                  <a:lnTo>
                    <a:pt x="793" y="1096"/>
                  </a:lnTo>
                  <a:lnTo>
                    <a:pt x="796" y="1065"/>
                  </a:lnTo>
                  <a:lnTo>
                    <a:pt x="798" y="1034"/>
                  </a:lnTo>
                  <a:lnTo>
                    <a:pt x="801" y="1004"/>
                  </a:lnTo>
                  <a:lnTo>
                    <a:pt x="803" y="976"/>
                  </a:lnTo>
                  <a:lnTo>
                    <a:pt x="806" y="948"/>
                  </a:lnTo>
                  <a:lnTo>
                    <a:pt x="808" y="922"/>
                  </a:lnTo>
                  <a:lnTo>
                    <a:pt x="811" y="896"/>
                  </a:lnTo>
                  <a:lnTo>
                    <a:pt x="813" y="872"/>
                  </a:lnTo>
                  <a:lnTo>
                    <a:pt x="816" y="850"/>
                  </a:lnTo>
                  <a:lnTo>
                    <a:pt x="818" y="829"/>
                  </a:lnTo>
                  <a:lnTo>
                    <a:pt x="821" y="808"/>
                  </a:lnTo>
                  <a:lnTo>
                    <a:pt x="823" y="789"/>
                  </a:lnTo>
                  <a:lnTo>
                    <a:pt x="826" y="771"/>
                  </a:lnTo>
                  <a:lnTo>
                    <a:pt x="828" y="754"/>
                  </a:lnTo>
                  <a:lnTo>
                    <a:pt x="831" y="738"/>
                  </a:lnTo>
                  <a:lnTo>
                    <a:pt x="833" y="722"/>
                  </a:lnTo>
                  <a:lnTo>
                    <a:pt x="836" y="708"/>
                  </a:lnTo>
                  <a:lnTo>
                    <a:pt x="838" y="694"/>
                  </a:lnTo>
                  <a:lnTo>
                    <a:pt x="841" y="681"/>
                  </a:lnTo>
                  <a:lnTo>
                    <a:pt x="843" y="669"/>
                  </a:lnTo>
                  <a:lnTo>
                    <a:pt x="846" y="657"/>
                  </a:lnTo>
                  <a:lnTo>
                    <a:pt x="848" y="646"/>
                  </a:lnTo>
                  <a:lnTo>
                    <a:pt x="851" y="635"/>
                  </a:lnTo>
                  <a:lnTo>
                    <a:pt x="853" y="625"/>
                  </a:lnTo>
                  <a:lnTo>
                    <a:pt x="856" y="616"/>
                  </a:lnTo>
                  <a:lnTo>
                    <a:pt x="858" y="607"/>
                  </a:lnTo>
                  <a:lnTo>
                    <a:pt x="861" y="598"/>
                  </a:lnTo>
                  <a:lnTo>
                    <a:pt x="863" y="590"/>
                  </a:lnTo>
                  <a:lnTo>
                    <a:pt x="866" y="582"/>
                  </a:lnTo>
                  <a:lnTo>
                    <a:pt x="868" y="574"/>
                  </a:lnTo>
                  <a:lnTo>
                    <a:pt x="871" y="567"/>
                  </a:lnTo>
                  <a:lnTo>
                    <a:pt x="873" y="560"/>
                  </a:lnTo>
                  <a:lnTo>
                    <a:pt x="875" y="553"/>
                  </a:lnTo>
                  <a:lnTo>
                    <a:pt x="878" y="547"/>
                  </a:lnTo>
                  <a:lnTo>
                    <a:pt x="880" y="540"/>
                  </a:lnTo>
                  <a:lnTo>
                    <a:pt x="883" y="534"/>
                  </a:lnTo>
                  <a:lnTo>
                    <a:pt x="885" y="529"/>
                  </a:lnTo>
                  <a:lnTo>
                    <a:pt x="888" y="523"/>
                  </a:lnTo>
                  <a:lnTo>
                    <a:pt x="890" y="518"/>
                  </a:lnTo>
                  <a:lnTo>
                    <a:pt x="893" y="513"/>
                  </a:lnTo>
                  <a:lnTo>
                    <a:pt x="895" y="508"/>
                  </a:lnTo>
                  <a:lnTo>
                    <a:pt x="898" y="503"/>
                  </a:lnTo>
                  <a:lnTo>
                    <a:pt x="900" y="499"/>
                  </a:lnTo>
                  <a:lnTo>
                    <a:pt x="903" y="494"/>
                  </a:lnTo>
                  <a:lnTo>
                    <a:pt x="905" y="490"/>
                  </a:lnTo>
                  <a:lnTo>
                    <a:pt x="908" y="486"/>
                  </a:lnTo>
                  <a:lnTo>
                    <a:pt x="910" y="482"/>
                  </a:lnTo>
                  <a:lnTo>
                    <a:pt x="913" y="478"/>
                  </a:lnTo>
                  <a:lnTo>
                    <a:pt x="916" y="475"/>
                  </a:lnTo>
                  <a:lnTo>
                    <a:pt x="918" y="471"/>
                  </a:lnTo>
                  <a:lnTo>
                    <a:pt x="920" y="467"/>
                  </a:lnTo>
                  <a:lnTo>
                    <a:pt x="923" y="464"/>
                  </a:lnTo>
                  <a:lnTo>
                    <a:pt x="925" y="461"/>
                  </a:lnTo>
                  <a:lnTo>
                    <a:pt x="928" y="457"/>
                  </a:lnTo>
                  <a:lnTo>
                    <a:pt x="930" y="454"/>
                  </a:lnTo>
                  <a:lnTo>
                    <a:pt x="933" y="451"/>
                  </a:lnTo>
                  <a:lnTo>
                    <a:pt x="935" y="448"/>
                  </a:lnTo>
                  <a:lnTo>
                    <a:pt x="938" y="446"/>
                  </a:lnTo>
                  <a:lnTo>
                    <a:pt x="940" y="443"/>
                  </a:lnTo>
                  <a:lnTo>
                    <a:pt x="943" y="440"/>
                  </a:lnTo>
                  <a:lnTo>
                    <a:pt x="945" y="437"/>
                  </a:lnTo>
                  <a:lnTo>
                    <a:pt x="948" y="435"/>
                  </a:lnTo>
                  <a:lnTo>
                    <a:pt x="950" y="432"/>
                  </a:lnTo>
                  <a:lnTo>
                    <a:pt x="953" y="430"/>
                  </a:lnTo>
                  <a:lnTo>
                    <a:pt x="955" y="427"/>
                  </a:lnTo>
                  <a:lnTo>
                    <a:pt x="958" y="425"/>
                  </a:lnTo>
                  <a:lnTo>
                    <a:pt x="960" y="423"/>
                  </a:lnTo>
                  <a:lnTo>
                    <a:pt x="963" y="421"/>
                  </a:lnTo>
                  <a:lnTo>
                    <a:pt x="965" y="418"/>
                  </a:lnTo>
                  <a:lnTo>
                    <a:pt x="968" y="416"/>
                  </a:lnTo>
                  <a:lnTo>
                    <a:pt x="970" y="414"/>
                  </a:lnTo>
                  <a:lnTo>
                    <a:pt x="973" y="412"/>
                  </a:lnTo>
                  <a:lnTo>
                    <a:pt x="975" y="410"/>
                  </a:lnTo>
                  <a:lnTo>
                    <a:pt x="978" y="408"/>
                  </a:lnTo>
                  <a:lnTo>
                    <a:pt x="980" y="406"/>
                  </a:lnTo>
                  <a:lnTo>
                    <a:pt x="983" y="404"/>
                  </a:lnTo>
                  <a:lnTo>
                    <a:pt x="985" y="402"/>
                  </a:lnTo>
                  <a:lnTo>
                    <a:pt x="988" y="400"/>
                  </a:lnTo>
                  <a:lnTo>
                    <a:pt x="990" y="399"/>
                  </a:lnTo>
                  <a:lnTo>
                    <a:pt x="993" y="397"/>
                  </a:lnTo>
                  <a:lnTo>
                    <a:pt x="995" y="395"/>
                  </a:lnTo>
                  <a:lnTo>
                    <a:pt x="998" y="394"/>
                  </a:lnTo>
                  <a:lnTo>
                    <a:pt x="1000" y="392"/>
                  </a:lnTo>
                  <a:lnTo>
                    <a:pt x="1003" y="390"/>
                  </a:lnTo>
                  <a:lnTo>
                    <a:pt x="1005" y="389"/>
                  </a:lnTo>
                  <a:lnTo>
                    <a:pt x="1008" y="387"/>
                  </a:lnTo>
                  <a:lnTo>
                    <a:pt x="1010" y="386"/>
                  </a:lnTo>
                  <a:lnTo>
                    <a:pt x="1013" y="384"/>
                  </a:lnTo>
                  <a:lnTo>
                    <a:pt x="1015" y="383"/>
                  </a:lnTo>
                  <a:lnTo>
                    <a:pt x="1018" y="381"/>
                  </a:lnTo>
                  <a:lnTo>
                    <a:pt x="1020" y="380"/>
                  </a:lnTo>
                  <a:lnTo>
                    <a:pt x="1023" y="378"/>
                  </a:lnTo>
                  <a:lnTo>
                    <a:pt x="1025" y="377"/>
                  </a:lnTo>
                  <a:lnTo>
                    <a:pt x="1028" y="376"/>
                  </a:lnTo>
                  <a:lnTo>
                    <a:pt x="1030" y="374"/>
                  </a:lnTo>
                  <a:lnTo>
                    <a:pt x="1033" y="373"/>
                  </a:lnTo>
                  <a:lnTo>
                    <a:pt x="1035" y="372"/>
                  </a:lnTo>
                  <a:lnTo>
                    <a:pt x="1038" y="370"/>
                  </a:lnTo>
                  <a:lnTo>
                    <a:pt x="1040" y="369"/>
                  </a:lnTo>
                  <a:lnTo>
                    <a:pt x="1043" y="368"/>
                  </a:lnTo>
                  <a:lnTo>
                    <a:pt x="1045" y="367"/>
                  </a:lnTo>
                  <a:lnTo>
                    <a:pt x="1048" y="365"/>
                  </a:lnTo>
                  <a:lnTo>
                    <a:pt x="1050" y="364"/>
                  </a:lnTo>
                  <a:lnTo>
                    <a:pt x="1053" y="363"/>
                  </a:lnTo>
                  <a:lnTo>
                    <a:pt x="1055" y="362"/>
                  </a:lnTo>
                  <a:lnTo>
                    <a:pt x="1058" y="361"/>
                  </a:lnTo>
                  <a:lnTo>
                    <a:pt x="1060" y="360"/>
                  </a:lnTo>
                  <a:lnTo>
                    <a:pt x="1063" y="358"/>
                  </a:lnTo>
                  <a:lnTo>
                    <a:pt x="1065" y="357"/>
                  </a:lnTo>
                  <a:lnTo>
                    <a:pt x="1068" y="356"/>
                  </a:lnTo>
                  <a:lnTo>
                    <a:pt x="1070" y="355"/>
                  </a:lnTo>
                  <a:lnTo>
                    <a:pt x="1073" y="354"/>
                  </a:lnTo>
                  <a:lnTo>
                    <a:pt x="1075" y="353"/>
                  </a:lnTo>
                  <a:lnTo>
                    <a:pt x="1077" y="352"/>
                  </a:lnTo>
                  <a:lnTo>
                    <a:pt x="1080" y="351"/>
                  </a:lnTo>
                  <a:lnTo>
                    <a:pt x="1082" y="350"/>
                  </a:lnTo>
                  <a:lnTo>
                    <a:pt x="1085" y="349"/>
                  </a:lnTo>
                  <a:lnTo>
                    <a:pt x="1087" y="348"/>
                  </a:lnTo>
                  <a:lnTo>
                    <a:pt x="1090" y="347"/>
                  </a:lnTo>
                  <a:lnTo>
                    <a:pt x="1092" y="346"/>
                  </a:lnTo>
                  <a:lnTo>
                    <a:pt x="1095" y="345"/>
                  </a:lnTo>
                  <a:lnTo>
                    <a:pt x="1097" y="344"/>
                  </a:lnTo>
                  <a:lnTo>
                    <a:pt x="1100" y="343"/>
                  </a:lnTo>
                  <a:lnTo>
                    <a:pt x="1102" y="342"/>
                  </a:lnTo>
                  <a:lnTo>
                    <a:pt x="1105" y="341"/>
                  </a:lnTo>
                  <a:lnTo>
                    <a:pt x="1107" y="340"/>
                  </a:lnTo>
                  <a:lnTo>
                    <a:pt x="1110" y="339"/>
                  </a:lnTo>
                  <a:lnTo>
                    <a:pt x="1112" y="338"/>
                  </a:lnTo>
                  <a:lnTo>
                    <a:pt x="1115" y="337"/>
                  </a:lnTo>
                  <a:lnTo>
                    <a:pt x="1117" y="337"/>
                  </a:lnTo>
                  <a:lnTo>
                    <a:pt x="1120" y="336"/>
                  </a:lnTo>
                  <a:lnTo>
                    <a:pt x="1122" y="335"/>
                  </a:lnTo>
                  <a:lnTo>
                    <a:pt x="1125" y="334"/>
                  </a:lnTo>
                  <a:lnTo>
                    <a:pt x="1127" y="333"/>
                  </a:lnTo>
                  <a:lnTo>
                    <a:pt x="1130" y="332"/>
                  </a:lnTo>
                  <a:lnTo>
                    <a:pt x="1132" y="331"/>
                  </a:lnTo>
                  <a:lnTo>
                    <a:pt x="1135" y="330"/>
                  </a:lnTo>
                  <a:lnTo>
                    <a:pt x="1137" y="330"/>
                  </a:lnTo>
                  <a:lnTo>
                    <a:pt x="1140" y="329"/>
                  </a:lnTo>
                  <a:lnTo>
                    <a:pt x="1142" y="328"/>
                  </a:lnTo>
                  <a:lnTo>
                    <a:pt x="1145" y="327"/>
                  </a:lnTo>
                  <a:lnTo>
                    <a:pt x="1147" y="326"/>
                  </a:lnTo>
                  <a:lnTo>
                    <a:pt x="1150" y="326"/>
                  </a:lnTo>
                  <a:lnTo>
                    <a:pt x="1152" y="325"/>
                  </a:lnTo>
                  <a:lnTo>
                    <a:pt x="1155" y="324"/>
                  </a:lnTo>
                  <a:lnTo>
                    <a:pt x="1157" y="323"/>
                  </a:lnTo>
                  <a:lnTo>
                    <a:pt x="1160" y="322"/>
                  </a:lnTo>
                  <a:lnTo>
                    <a:pt x="1162" y="322"/>
                  </a:lnTo>
                  <a:lnTo>
                    <a:pt x="1165" y="321"/>
                  </a:lnTo>
                  <a:lnTo>
                    <a:pt x="1167" y="320"/>
                  </a:lnTo>
                  <a:lnTo>
                    <a:pt x="1170" y="319"/>
                  </a:lnTo>
                  <a:lnTo>
                    <a:pt x="1172" y="318"/>
                  </a:lnTo>
                  <a:lnTo>
                    <a:pt x="1175" y="318"/>
                  </a:lnTo>
                  <a:lnTo>
                    <a:pt x="1177" y="317"/>
                  </a:lnTo>
                  <a:lnTo>
                    <a:pt x="1180" y="316"/>
                  </a:lnTo>
                  <a:lnTo>
                    <a:pt x="1182" y="315"/>
                  </a:lnTo>
                  <a:lnTo>
                    <a:pt x="1185" y="315"/>
                  </a:lnTo>
                  <a:lnTo>
                    <a:pt x="1187" y="314"/>
                  </a:lnTo>
                  <a:lnTo>
                    <a:pt x="1190" y="313"/>
                  </a:lnTo>
                  <a:lnTo>
                    <a:pt x="1192" y="312"/>
                  </a:lnTo>
                  <a:lnTo>
                    <a:pt x="1195" y="312"/>
                  </a:lnTo>
                  <a:lnTo>
                    <a:pt x="1197" y="311"/>
                  </a:lnTo>
                  <a:lnTo>
                    <a:pt x="1200" y="310"/>
                  </a:lnTo>
                  <a:lnTo>
                    <a:pt x="1202" y="310"/>
                  </a:lnTo>
                  <a:lnTo>
                    <a:pt x="1205" y="309"/>
                  </a:lnTo>
                  <a:lnTo>
                    <a:pt x="1207" y="308"/>
                  </a:lnTo>
                  <a:lnTo>
                    <a:pt x="1210" y="307"/>
                  </a:lnTo>
                  <a:lnTo>
                    <a:pt x="1212" y="307"/>
                  </a:lnTo>
                  <a:lnTo>
                    <a:pt x="1215" y="306"/>
                  </a:lnTo>
                  <a:lnTo>
                    <a:pt x="1217" y="305"/>
                  </a:lnTo>
                  <a:lnTo>
                    <a:pt x="1220" y="305"/>
                  </a:lnTo>
                  <a:lnTo>
                    <a:pt x="1222" y="304"/>
                  </a:lnTo>
                  <a:lnTo>
                    <a:pt x="1225" y="303"/>
                  </a:lnTo>
                  <a:lnTo>
                    <a:pt x="1227" y="303"/>
                  </a:lnTo>
                  <a:lnTo>
                    <a:pt x="1230" y="302"/>
                  </a:lnTo>
                  <a:lnTo>
                    <a:pt x="1232" y="301"/>
                  </a:lnTo>
                  <a:lnTo>
                    <a:pt x="1235" y="300"/>
                  </a:lnTo>
                  <a:lnTo>
                    <a:pt x="1237" y="300"/>
                  </a:lnTo>
                  <a:lnTo>
                    <a:pt x="1240" y="299"/>
                  </a:lnTo>
                  <a:lnTo>
                    <a:pt x="1242" y="298"/>
                  </a:lnTo>
                  <a:lnTo>
                    <a:pt x="1245" y="298"/>
                  </a:lnTo>
                  <a:lnTo>
                    <a:pt x="1247" y="297"/>
                  </a:lnTo>
                  <a:lnTo>
                    <a:pt x="1250" y="296"/>
                  </a:lnTo>
                  <a:lnTo>
                    <a:pt x="1252" y="296"/>
                  </a:lnTo>
                  <a:lnTo>
                    <a:pt x="1255" y="295"/>
                  </a:lnTo>
                  <a:lnTo>
                    <a:pt x="1257" y="294"/>
                  </a:lnTo>
                  <a:lnTo>
                    <a:pt x="1260" y="294"/>
                  </a:lnTo>
                  <a:lnTo>
                    <a:pt x="1262" y="293"/>
                  </a:lnTo>
                  <a:lnTo>
                    <a:pt x="1265" y="292"/>
                  </a:lnTo>
                  <a:lnTo>
                    <a:pt x="1267" y="292"/>
                  </a:lnTo>
                  <a:lnTo>
                    <a:pt x="1270" y="291"/>
                  </a:lnTo>
                  <a:lnTo>
                    <a:pt x="1272" y="290"/>
                  </a:lnTo>
                  <a:lnTo>
                    <a:pt x="1275" y="290"/>
                  </a:lnTo>
                  <a:lnTo>
                    <a:pt x="1277" y="289"/>
                  </a:lnTo>
                  <a:lnTo>
                    <a:pt x="1279" y="288"/>
                  </a:lnTo>
                  <a:lnTo>
                    <a:pt x="1282" y="288"/>
                  </a:lnTo>
                  <a:lnTo>
                    <a:pt x="1284" y="287"/>
                  </a:lnTo>
                  <a:lnTo>
                    <a:pt x="1287" y="286"/>
                  </a:lnTo>
                  <a:lnTo>
                    <a:pt x="1289" y="286"/>
                  </a:lnTo>
                  <a:lnTo>
                    <a:pt x="1292" y="285"/>
                  </a:lnTo>
                  <a:lnTo>
                    <a:pt x="1294" y="284"/>
                  </a:lnTo>
                  <a:lnTo>
                    <a:pt x="1297" y="284"/>
                  </a:lnTo>
                  <a:lnTo>
                    <a:pt x="1299" y="283"/>
                  </a:lnTo>
                  <a:lnTo>
                    <a:pt x="1302" y="283"/>
                  </a:lnTo>
                  <a:lnTo>
                    <a:pt x="1304" y="282"/>
                  </a:lnTo>
                  <a:lnTo>
                    <a:pt x="1307" y="281"/>
                  </a:lnTo>
                  <a:lnTo>
                    <a:pt x="1309" y="281"/>
                  </a:lnTo>
                  <a:lnTo>
                    <a:pt x="1312" y="280"/>
                  </a:lnTo>
                  <a:lnTo>
                    <a:pt x="1314" y="279"/>
                  </a:lnTo>
                  <a:lnTo>
                    <a:pt x="1317" y="279"/>
                  </a:lnTo>
                  <a:lnTo>
                    <a:pt x="1319" y="278"/>
                  </a:lnTo>
                  <a:lnTo>
                    <a:pt x="1322" y="277"/>
                  </a:lnTo>
                  <a:lnTo>
                    <a:pt x="1324" y="277"/>
                  </a:lnTo>
                  <a:lnTo>
                    <a:pt x="1327" y="276"/>
                  </a:lnTo>
                  <a:lnTo>
                    <a:pt x="1329" y="276"/>
                  </a:lnTo>
                  <a:lnTo>
                    <a:pt x="1332" y="275"/>
                  </a:lnTo>
                  <a:lnTo>
                    <a:pt x="1334" y="274"/>
                  </a:lnTo>
                  <a:lnTo>
                    <a:pt x="1337" y="274"/>
                  </a:lnTo>
                  <a:lnTo>
                    <a:pt x="1339" y="273"/>
                  </a:lnTo>
                  <a:lnTo>
                    <a:pt x="1342" y="272"/>
                  </a:lnTo>
                  <a:lnTo>
                    <a:pt x="1344" y="272"/>
                  </a:lnTo>
                  <a:lnTo>
                    <a:pt x="1347" y="271"/>
                  </a:lnTo>
                  <a:lnTo>
                    <a:pt x="1349" y="271"/>
                  </a:lnTo>
                  <a:lnTo>
                    <a:pt x="1352" y="270"/>
                  </a:lnTo>
                  <a:lnTo>
                    <a:pt x="1354" y="269"/>
                  </a:lnTo>
                  <a:lnTo>
                    <a:pt x="1357" y="269"/>
                  </a:lnTo>
                  <a:lnTo>
                    <a:pt x="1359" y="268"/>
                  </a:lnTo>
                  <a:lnTo>
                    <a:pt x="1362" y="267"/>
                  </a:lnTo>
                  <a:lnTo>
                    <a:pt x="1364" y="267"/>
                  </a:lnTo>
                  <a:lnTo>
                    <a:pt x="1367" y="266"/>
                  </a:lnTo>
                  <a:lnTo>
                    <a:pt x="1369" y="266"/>
                  </a:lnTo>
                  <a:lnTo>
                    <a:pt x="1372" y="265"/>
                  </a:lnTo>
                  <a:lnTo>
                    <a:pt x="1374" y="264"/>
                  </a:lnTo>
                  <a:lnTo>
                    <a:pt x="1377" y="264"/>
                  </a:lnTo>
                  <a:lnTo>
                    <a:pt x="1379" y="263"/>
                  </a:lnTo>
                  <a:lnTo>
                    <a:pt x="1382" y="262"/>
                  </a:lnTo>
                  <a:lnTo>
                    <a:pt x="1384" y="262"/>
                  </a:lnTo>
                  <a:lnTo>
                    <a:pt x="1387" y="261"/>
                  </a:lnTo>
                  <a:lnTo>
                    <a:pt x="1389" y="261"/>
                  </a:lnTo>
                  <a:lnTo>
                    <a:pt x="1392" y="260"/>
                  </a:lnTo>
                  <a:lnTo>
                    <a:pt x="1394" y="259"/>
                  </a:lnTo>
                  <a:lnTo>
                    <a:pt x="1397" y="259"/>
                  </a:lnTo>
                  <a:lnTo>
                    <a:pt x="1399" y="258"/>
                  </a:lnTo>
                  <a:lnTo>
                    <a:pt x="1402" y="258"/>
                  </a:lnTo>
                  <a:lnTo>
                    <a:pt x="1404" y="257"/>
                  </a:lnTo>
                  <a:lnTo>
                    <a:pt x="1407" y="256"/>
                  </a:lnTo>
                  <a:lnTo>
                    <a:pt x="1409" y="256"/>
                  </a:lnTo>
                  <a:lnTo>
                    <a:pt x="1412" y="255"/>
                  </a:lnTo>
                  <a:lnTo>
                    <a:pt x="1414" y="254"/>
                  </a:lnTo>
                  <a:lnTo>
                    <a:pt x="1417" y="254"/>
                  </a:lnTo>
                  <a:lnTo>
                    <a:pt x="1419" y="253"/>
                  </a:lnTo>
                  <a:lnTo>
                    <a:pt x="1422" y="253"/>
                  </a:lnTo>
                  <a:lnTo>
                    <a:pt x="1424" y="252"/>
                  </a:lnTo>
                  <a:lnTo>
                    <a:pt x="1427" y="251"/>
                  </a:lnTo>
                  <a:lnTo>
                    <a:pt x="1429" y="251"/>
                  </a:lnTo>
                  <a:lnTo>
                    <a:pt x="1432" y="250"/>
                  </a:lnTo>
                  <a:lnTo>
                    <a:pt x="1434" y="249"/>
                  </a:lnTo>
                  <a:lnTo>
                    <a:pt x="1437" y="249"/>
                  </a:lnTo>
                  <a:lnTo>
                    <a:pt x="1439" y="248"/>
                  </a:lnTo>
                  <a:lnTo>
                    <a:pt x="1442" y="248"/>
                  </a:lnTo>
                  <a:lnTo>
                    <a:pt x="1444" y="247"/>
                  </a:lnTo>
                  <a:lnTo>
                    <a:pt x="1447" y="246"/>
                  </a:lnTo>
                  <a:lnTo>
                    <a:pt x="1449" y="246"/>
                  </a:lnTo>
                  <a:lnTo>
                    <a:pt x="1452" y="245"/>
                  </a:lnTo>
                  <a:lnTo>
                    <a:pt x="1454" y="244"/>
                  </a:lnTo>
                  <a:lnTo>
                    <a:pt x="1457" y="244"/>
                  </a:lnTo>
                  <a:lnTo>
                    <a:pt x="1459" y="243"/>
                  </a:lnTo>
                  <a:lnTo>
                    <a:pt x="1462" y="243"/>
                  </a:lnTo>
                  <a:lnTo>
                    <a:pt x="1464" y="242"/>
                  </a:lnTo>
                  <a:lnTo>
                    <a:pt x="1467" y="241"/>
                  </a:lnTo>
                  <a:lnTo>
                    <a:pt x="1469" y="241"/>
                  </a:lnTo>
                  <a:lnTo>
                    <a:pt x="1472" y="240"/>
                  </a:lnTo>
                  <a:lnTo>
                    <a:pt x="1474" y="239"/>
                  </a:lnTo>
                  <a:lnTo>
                    <a:pt x="1477" y="239"/>
                  </a:lnTo>
                  <a:lnTo>
                    <a:pt x="1479" y="238"/>
                  </a:lnTo>
                  <a:lnTo>
                    <a:pt x="1481" y="238"/>
                  </a:lnTo>
                  <a:lnTo>
                    <a:pt x="1484" y="237"/>
                  </a:lnTo>
                  <a:lnTo>
                    <a:pt x="1486" y="236"/>
                  </a:lnTo>
                  <a:lnTo>
                    <a:pt x="1489" y="236"/>
                  </a:lnTo>
                  <a:lnTo>
                    <a:pt x="1491" y="235"/>
                  </a:lnTo>
                  <a:lnTo>
                    <a:pt x="1494" y="234"/>
                  </a:lnTo>
                  <a:lnTo>
                    <a:pt x="1496" y="234"/>
                  </a:lnTo>
                  <a:lnTo>
                    <a:pt x="1499" y="233"/>
                  </a:lnTo>
                  <a:lnTo>
                    <a:pt x="1501" y="232"/>
                  </a:lnTo>
                  <a:lnTo>
                    <a:pt x="1504" y="232"/>
                  </a:lnTo>
                  <a:lnTo>
                    <a:pt x="1506" y="231"/>
                  </a:lnTo>
                  <a:lnTo>
                    <a:pt x="1509" y="231"/>
                  </a:lnTo>
                  <a:lnTo>
                    <a:pt x="1511" y="230"/>
                  </a:lnTo>
                  <a:lnTo>
                    <a:pt x="1514" y="229"/>
                  </a:lnTo>
                  <a:lnTo>
                    <a:pt x="1516" y="229"/>
                  </a:lnTo>
                  <a:lnTo>
                    <a:pt x="1519" y="228"/>
                  </a:lnTo>
                  <a:lnTo>
                    <a:pt x="1521" y="227"/>
                  </a:lnTo>
                  <a:lnTo>
                    <a:pt x="1524" y="227"/>
                  </a:lnTo>
                  <a:lnTo>
                    <a:pt x="1526" y="226"/>
                  </a:lnTo>
                  <a:lnTo>
                    <a:pt x="1529" y="225"/>
                  </a:lnTo>
                  <a:lnTo>
                    <a:pt x="1531" y="225"/>
                  </a:lnTo>
                  <a:lnTo>
                    <a:pt x="1534" y="224"/>
                  </a:lnTo>
                  <a:lnTo>
                    <a:pt x="1536" y="224"/>
                  </a:lnTo>
                  <a:lnTo>
                    <a:pt x="1539" y="223"/>
                  </a:lnTo>
                  <a:lnTo>
                    <a:pt x="1541" y="222"/>
                  </a:lnTo>
                  <a:lnTo>
                    <a:pt x="1544" y="222"/>
                  </a:lnTo>
                  <a:lnTo>
                    <a:pt x="1546" y="221"/>
                  </a:lnTo>
                  <a:lnTo>
                    <a:pt x="1549" y="220"/>
                  </a:lnTo>
                  <a:lnTo>
                    <a:pt x="1551" y="220"/>
                  </a:lnTo>
                  <a:lnTo>
                    <a:pt x="1554" y="219"/>
                  </a:lnTo>
                  <a:lnTo>
                    <a:pt x="1556" y="218"/>
                  </a:lnTo>
                  <a:lnTo>
                    <a:pt x="1559" y="218"/>
                  </a:lnTo>
                  <a:lnTo>
                    <a:pt x="1561" y="217"/>
                  </a:lnTo>
                  <a:lnTo>
                    <a:pt x="1564" y="216"/>
                  </a:lnTo>
                  <a:lnTo>
                    <a:pt x="1566" y="216"/>
                  </a:lnTo>
                  <a:lnTo>
                    <a:pt x="1569" y="215"/>
                  </a:lnTo>
                  <a:lnTo>
                    <a:pt x="1571" y="214"/>
                  </a:lnTo>
                  <a:lnTo>
                    <a:pt x="1574" y="214"/>
                  </a:lnTo>
                  <a:lnTo>
                    <a:pt x="1576" y="213"/>
                  </a:lnTo>
                  <a:lnTo>
                    <a:pt x="1579" y="212"/>
                  </a:lnTo>
                  <a:lnTo>
                    <a:pt x="1581" y="212"/>
                  </a:lnTo>
                  <a:lnTo>
                    <a:pt x="1584" y="211"/>
                  </a:lnTo>
                  <a:lnTo>
                    <a:pt x="1586" y="210"/>
                  </a:lnTo>
                  <a:lnTo>
                    <a:pt x="1589" y="210"/>
                  </a:lnTo>
                  <a:lnTo>
                    <a:pt x="1591" y="209"/>
                  </a:lnTo>
                  <a:lnTo>
                    <a:pt x="1594" y="208"/>
                  </a:lnTo>
                  <a:lnTo>
                    <a:pt x="1596" y="208"/>
                  </a:lnTo>
                  <a:lnTo>
                    <a:pt x="1599" y="207"/>
                  </a:lnTo>
                  <a:lnTo>
                    <a:pt x="1601" y="206"/>
                  </a:lnTo>
                  <a:lnTo>
                    <a:pt x="1604" y="206"/>
                  </a:lnTo>
                  <a:lnTo>
                    <a:pt x="1606" y="205"/>
                  </a:lnTo>
                  <a:lnTo>
                    <a:pt x="1609" y="204"/>
                  </a:lnTo>
                  <a:lnTo>
                    <a:pt x="1611" y="204"/>
                  </a:lnTo>
                  <a:lnTo>
                    <a:pt x="1614" y="203"/>
                  </a:lnTo>
                  <a:lnTo>
                    <a:pt x="1616" y="202"/>
                  </a:lnTo>
                  <a:lnTo>
                    <a:pt x="1619" y="202"/>
                  </a:lnTo>
                  <a:lnTo>
                    <a:pt x="1621" y="201"/>
                  </a:lnTo>
                  <a:lnTo>
                    <a:pt x="1624" y="200"/>
                  </a:lnTo>
                  <a:lnTo>
                    <a:pt x="1626" y="200"/>
                  </a:lnTo>
                  <a:lnTo>
                    <a:pt x="1629" y="199"/>
                  </a:lnTo>
                  <a:lnTo>
                    <a:pt x="1631" y="198"/>
                  </a:lnTo>
                  <a:lnTo>
                    <a:pt x="1634" y="198"/>
                  </a:lnTo>
                  <a:lnTo>
                    <a:pt x="1636" y="197"/>
                  </a:lnTo>
                  <a:lnTo>
                    <a:pt x="1638" y="196"/>
                  </a:lnTo>
                  <a:lnTo>
                    <a:pt x="1641" y="196"/>
                  </a:lnTo>
                  <a:lnTo>
                    <a:pt x="1644" y="195"/>
                  </a:lnTo>
                  <a:lnTo>
                    <a:pt x="1646" y="194"/>
                  </a:lnTo>
                  <a:lnTo>
                    <a:pt x="1649" y="194"/>
                  </a:lnTo>
                  <a:lnTo>
                    <a:pt x="1651" y="193"/>
                  </a:lnTo>
                  <a:lnTo>
                    <a:pt x="1654" y="192"/>
                  </a:lnTo>
                  <a:lnTo>
                    <a:pt x="1656" y="192"/>
                  </a:lnTo>
                  <a:lnTo>
                    <a:pt x="1659" y="191"/>
                  </a:lnTo>
                  <a:lnTo>
                    <a:pt x="1661" y="190"/>
                  </a:lnTo>
                  <a:lnTo>
                    <a:pt x="1664" y="190"/>
                  </a:lnTo>
                  <a:lnTo>
                    <a:pt x="1666" y="189"/>
                  </a:lnTo>
                  <a:lnTo>
                    <a:pt x="1669" y="188"/>
                  </a:lnTo>
                  <a:lnTo>
                    <a:pt x="1671" y="187"/>
                  </a:lnTo>
                  <a:lnTo>
                    <a:pt x="1674" y="187"/>
                  </a:lnTo>
                  <a:lnTo>
                    <a:pt x="1676" y="186"/>
                  </a:lnTo>
                  <a:lnTo>
                    <a:pt x="1679" y="185"/>
                  </a:lnTo>
                  <a:lnTo>
                    <a:pt x="1681" y="185"/>
                  </a:lnTo>
                  <a:lnTo>
                    <a:pt x="1683" y="184"/>
                  </a:lnTo>
                  <a:lnTo>
                    <a:pt x="1686" y="183"/>
                  </a:lnTo>
                  <a:lnTo>
                    <a:pt x="1688" y="183"/>
                  </a:lnTo>
                  <a:lnTo>
                    <a:pt x="1691" y="182"/>
                  </a:lnTo>
                  <a:lnTo>
                    <a:pt x="1693" y="181"/>
                  </a:lnTo>
                  <a:lnTo>
                    <a:pt x="1696" y="180"/>
                  </a:lnTo>
                  <a:lnTo>
                    <a:pt x="1698" y="180"/>
                  </a:lnTo>
                  <a:lnTo>
                    <a:pt x="1701" y="179"/>
                  </a:lnTo>
                  <a:lnTo>
                    <a:pt x="1703" y="178"/>
                  </a:lnTo>
                  <a:lnTo>
                    <a:pt x="1706" y="178"/>
                  </a:lnTo>
                  <a:lnTo>
                    <a:pt x="1708" y="177"/>
                  </a:lnTo>
                  <a:lnTo>
                    <a:pt x="1711" y="176"/>
                  </a:lnTo>
                  <a:lnTo>
                    <a:pt x="1713" y="176"/>
                  </a:lnTo>
                  <a:lnTo>
                    <a:pt x="1716" y="175"/>
                  </a:lnTo>
                  <a:lnTo>
                    <a:pt x="1718" y="174"/>
                  </a:lnTo>
                  <a:lnTo>
                    <a:pt x="1721" y="173"/>
                  </a:lnTo>
                  <a:lnTo>
                    <a:pt x="1723" y="173"/>
                  </a:lnTo>
                  <a:lnTo>
                    <a:pt x="1726" y="172"/>
                  </a:lnTo>
                  <a:lnTo>
                    <a:pt x="1728" y="171"/>
                  </a:lnTo>
                  <a:lnTo>
                    <a:pt x="1731" y="171"/>
                  </a:lnTo>
                  <a:lnTo>
                    <a:pt x="1733" y="170"/>
                  </a:lnTo>
                  <a:lnTo>
                    <a:pt x="1736" y="169"/>
                  </a:lnTo>
                  <a:lnTo>
                    <a:pt x="1738" y="168"/>
                  </a:lnTo>
                  <a:lnTo>
                    <a:pt x="1741" y="167"/>
                  </a:lnTo>
                  <a:lnTo>
                    <a:pt x="1743" y="167"/>
                  </a:lnTo>
                  <a:lnTo>
                    <a:pt x="1746" y="166"/>
                  </a:lnTo>
                  <a:lnTo>
                    <a:pt x="1748" y="165"/>
                  </a:lnTo>
                  <a:lnTo>
                    <a:pt x="1751" y="165"/>
                  </a:lnTo>
                  <a:lnTo>
                    <a:pt x="1753" y="164"/>
                  </a:lnTo>
                  <a:lnTo>
                    <a:pt x="1756" y="163"/>
                  </a:lnTo>
                  <a:lnTo>
                    <a:pt x="1758" y="162"/>
                  </a:lnTo>
                  <a:lnTo>
                    <a:pt x="1761" y="162"/>
                  </a:lnTo>
                  <a:lnTo>
                    <a:pt x="1763" y="161"/>
                  </a:lnTo>
                  <a:lnTo>
                    <a:pt x="1766" y="160"/>
                  </a:lnTo>
                  <a:lnTo>
                    <a:pt x="1768" y="159"/>
                  </a:lnTo>
                  <a:lnTo>
                    <a:pt x="1771" y="159"/>
                  </a:lnTo>
                  <a:lnTo>
                    <a:pt x="1773" y="158"/>
                  </a:lnTo>
                  <a:lnTo>
                    <a:pt x="1776" y="157"/>
                  </a:lnTo>
                  <a:lnTo>
                    <a:pt x="1778" y="156"/>
                  </a:lnTo>
                  <a:lnTo>
                    <a:pt x="1781" y="156"/>
                  </a:lnTo>
                  <a:lnTo>
                    <a:pt x="1783" y="155"/>
                  </a:lnTo>
                  <a:lnTo>
                    <a:pt x="1786" y="154"/>
                  </a:lnTo>
                  <a:lnTo>
                    <a:pt x="1788" y="154"/>
                  </a:lnTo>
                  <a:lnTo>
                    <a:pt x="1791" y="153"/>
                  </a:lnTo>
                  <a:lnTo>
                    <a:pt x="1793" y="152"/>
                  </a:lnTo>
                  <a:lnTo>
                    <a:pt x="1796" y="151"/>
                  </a:lnTo>
                  <a:lnTo>
                    <a:pt x="1798" y="151"/>
                  </a:lnTo>
                  <a:lnTo>
                    <a:pt x="1801" y="150"/>
                  </a:lnTo>
                  <a:lnTo>
                    <a:pt x="1803" y="149"/>
                  </a:lnTo>
                  <a:lnTo>
                    <a:pt x="1806" y="148"/>
                  </a:lnTo>
                  <a:lnTo>
                    <a:pt x="1808" y="148"/>
                  </a:lnTo>
                  <a:lnTo>
                    <a:pt x="1811" y="147"/>
                  </a:lnTo>
                  <a:lnTo>
                    <a:pt x="1813" y="146"/>
                  </a:lnTo>
                  <a:lnTo>
                    <a:pt x="1816" y="145"/>
                  </a:lnTo>
                  <a:lnTo>
                    <a:pt x="1818" y="145"/>
                  </a:lnTo>
                  <a:lnTo>
                    <a:pt x="1821" y="144"/>
                  </a:lnTo>
                  <a:lnTo>
                    <a:pt x="1823" y="143"/>
                  </a:lnTo>
                  <a:lnTo>
                    <a:pt x="1826" y="142"/>
                  </a:lnTo>
                  <a:lnTo>
                    <a:pt x="1828" y="142"/>
                  </a:lnTo>
                  <a:lnTo>
                    <a:pt x="1831" y="141"/>
                  </a:lnTo>
                  <a:lnTo>
                    <a:pt x="1833" y="140"/>
                  </a:lnTo>
                  <a:lnTo>
                    <a:pt x="1836" y="139"/>
                  </a:lnTo>
                  <a:lnTo>
                    <a:pt x="1838" y="138"/>
                  </a:lnTo>
                  <a:lnTo>
                    <a:pt x="1840" y="138"/>
                  </a:lnTo>
                  <a:lnTo>
                    <a:pt x="1843" y="137"/>
                  </a:lnTo>
                  <a:lnTo>
                    <a:pt x="1845" y="136"/>
                  </a:lnTo>
                  <a:lnTo>
                    <a:pt x="1848" y="135"/>
                  </a:lnTo>
                  <a:lnTo>
                    <a:pt x="1851" y="135"/>
                  </a:lnTo>
                  <a:lnTo>
                    <a:pt x="1853" y="134"/>
                  </a:lnTo>
                  <a:lnTo>
                    <a:pt x="1856" y="133"/>
                  </a:lnTo>
                  <a:lnTo>
                    <a:pt x="1858" y="132"/>
                  </a:lnTo>
                  <a:lnTo>
                    <a:pt x="1861" y="132"/>
                  </a:lnTo>
                  <a:lnTo>
                    <a:pt x="1863" y="131"/>
                  </a:lnTo>
                  <a:lnTo>
                    <a:pt x="1866" y="130"/>
                  </a:lnTo>
                  <a:lnTo>
                    <a:pt x="1868" y="129"/>
                  </a:lnTo>
                  <a:lnTo>
                    <a:pt x="1871" y="128"/>
                  </a:lnTo>
                  <a:lnTo>
                    <a:pt x="1873" y="128"/>
                  </a:lnTo>
                  <a:lnTo>
                    <a:pt x="1876" y="127"/>
                  </a:lnTo>
                  <a:lnTo>
                    <a:pt x="1878" y="126"/>
                  </a:lnTo>
                  <a:lnTo>
                    <a:pt x="1881" y="125"/>
                  </a:lnTo>
                  <a:lnTo>
                    <a:pt x="1883" y="125"/>
                  </a:lnTo>
                  <a:lnTo>
                    <a:pt x="1885" y="124"/>
                  </a:lnTo>
                  <a:lnTo>
                    <a:pt x="1888" y="123"/>
                  </a:lnTo>
                  <a:lnTo>
                    <a:pt x="1890" y="122"/>
                  </a:lnTo>
                  <a:lnTo>
                    <a:pt x="1893" y="121"/>
                  </a:lnTo>
                  <a:lnTo>
                    <a:pt x="1895" y="121"/>
                  </a:lnTo>
                  <a:lnTo>
                    <a:pt x="1898" y="120"/>
                  </a:lnTo>
                  <a:lnTo>
                    <a:pt x="1900" y="119"/>
                  </a:lnTo>
                  <a:lnTo>
                    <a:pt x="1903" y="118"/>
                  </a:lnTo>
                  <a:lnTo>
                    <a:pt x="1905" y="117"/>
                  </a:lnTo>
                  <a:lnTo>
                    <a:pt x="1908" y="117"/>
                  </a:lnTo>
                  <a:lnTo>
                    <a:pt x="1910" y="116"/>
                  </a:lnTo>
                  <a:lnTo>
                    <a:pt x="1913" y="115"/>
                  </a:lnTo>
                  <a:lnTo>
                    <a:pt x="1915" y="114"/>
                  </a:lnTo>
                  <a:lnTo>
                    <a:pt x="1918" y="113"/>
                  </a:lnTo>
                  <a:lnTo>
                    <a:pt x="1920" y="113"/>
                  </a:lnTo>
                  <a:lnTo>
                    <a:pt x="1923" y="112"/>
                  </a:lnTo>
                  <a:lnTo>
                    <a:pt x="1925" y="111"/>
                  </a:lnTo>
                  <a:lnTo>
                    <a:pt x="1928" y="110"/>
                  </a:lnTo>
                  <a:lnTo>
                    <a:pt x="1930" y="109"/>
                  </a:lnTo>
                  <a:lnTo>
                    <a:pt x="1933" y="109"/>
                  </a:lnTo>
                  <a:lnTo>
                    <a:pt x="1935" y="108"/>
                  </a:lnTo>
                  <a:lnTo>
                    <a:pt x="1938" y="107"/>
                  </a:lnTo>
                  <a:lnTo>
                    <a:pt x="1940" y="106"/>
                  </a:lnTo>
                  <a:lnTo>
                    <a:pt x="1943" y="105"/>
                  </a:lnTo>
                  <a:lnTo>
                    <a:pt x="1945" y="105"/>
                  </a:lnTo>
                  <a:lnTo>
                    <a:pt x="1948" y="104"/>
                  </a:lnTo>
                  <a:lnTo>
                    <a:pt x="1950" y="103"/>
                  </a:lnTo>
                  <a:lnTo>
                    <a:pt x="1953" y="102"/>
                  </a:lnTo>
                  <a:lnTo>
                    <a:pt x="1955" y="101"/>
                  </a:lnTo>
                  <a:lnTo>
                    <a:pt x="1958" y="100"/>
                  </a:lnTo>
                  <a:lnTo>
                    <a:pt x="1960" y="100"/>
                  </a:lnTo>
                  <a:lnTo>
                    <a:pt x="1963" y="99"/>
                  </a:lnTo>
                  <a:lnTo>
                    <a:pt x="1965" y="98"/>
                  </a:lnTo>
                  <a:lnTo>
                    <a:pt x="1968" y="97"/>
                  </a:lnTo>
                  <a:lnTo>
                    <a:pt x="1970" y="96"/>
                  </a:lnTo>
                  <a:lnTo>
                    <a:pt x="1973" y="96"/>
                  </a:lnTo>
                  <a:lnTo>
                    <a:pt x="1975" y="95"/>
                  </a:lnTo>
                  <a:lnTo>
                    <a:pt x="1978" y="94"/>
                  </a:lnTo>
                  <a:lnTo>
                    <a:pt x="1980" y="93"/>
                  </a:lnTo>
                  <a:lnTo>
                    <a:pt x="1983" y="92"/>
                  </a:lnTo>
                  <a:lnTo>
                    <a:pt x="1985" y="91"/>
                  </a:lnTo>
                  <a:lnTo>
                    <a:pt x="1988" y="91"/>
                  </a:lnTo>
                  <a:lnTo>
                    <a:pt x="1990" y="90"/>
                  </a:lnTo>
                  <a:lnTo>
                    <a:pt x="1993" y="89"/>
                  </a:lnTo>
                  <a:lnTo>
                    <a:pt x="1995" y="88"/>
                  </a:lnTo>
                  <a:lnTo>
                    <a:pt x="1998" y="87"/>
                  </a:lnTo>
                  <a:lnTo>
                    <a:pt x="2000" y="86"/>
                  </a:lnTo>
                  <a:lnTo>
                    <a:pt x="2003" y="86"/>
                  </a:lnTo>
                  <a:lnTo>
                    <a:pt x="2005" y="85"/>
                  </a:lnTo>
                  <a:lnTo>
                    <a:pt x="2008" y="84"/>
                  </a:lnTo>
                  <a:lnTo>
                    <a:pt x="2010" y="83"/>
                  </a:lnTo>
                  <a:lnTo>
                    <a:pt x="2013" y="82"/>
                  </a:lnTo>
                  <a:lnTo>
                    <a:pt x="2015" y="81"/>
                  </a:lnTo>
                  <a:lnTo>
                    <a:pt x="2018" y="81"/>
                  </a:lnTo>
                  <a:lnTo>
                    <a:pt x="2020" y="80"/>
                  </a:lnTo>
                  <a:lnTo>
                    <a:pt x="2023" y="79"/>
                  </a:lnTo>
                  <a:lnTo>
                    <a:pt x="2025" y="78"/>
                  </a:lnTo>
                  <a:lnTo>
                    <a:pt x="2028" y="77"/>
                  </a:lnTo>
                  <a:lnTo>
                    <a:pt x="2030" y="76"/>
                  </a:lnTo>
                  <a:lnTo>
                    <a:pt x="2033" y="75"/>
                  </a:lnTo>
                  <a:lnTo>
                    <a:pt x="2035" y="75"/>
                  </a:lnTo>
                  <a:lnTo>
                    <a:pt x="2038" y="74"/>
                  </a:lnTo>
                  <a:lnTo>
                    <a:pt x="2040" y="73"/>
                  </a:lnTo>
                  <a:lnTo>
                    <a:pt x="2042" y="72"/>
                  </a:lnTo>
                  <a:lnTo>
                    <a:pt x="2045" y="71"/>
                  </a:lnTo>
                  <a:lnTo>
                    <a:pt x="2047" y="70"/>
                  </a:lnTo>
                  <a:lnTo>
                    <a:pt x="2050" y="70"/>
                  </a:lnTo>
                  <a:lnTo>
                    <a:pt x="2052" y="69"/>
                  </a:lnTo>
                  <a:lnTo>
                    <a:pt x="2055" y="68"/>
                  </a:lnTo>
                  <a:lnTo>
                    <a:pt x="2058" y="67"/>
                  </a:lnTo>
                  <a:lnTo>
                    <a:pt x="2060" y="66"/>
                  </a:lnTo>
                  <a:lnTo>
                    <a:pt x="2063" y="65"/>
                  </a:lnTo>
                  <a:lnTo>
                    <a:pt x="2065" y="64"/>
                  </a:lnTo>
                  <a:lnTo>
                    <a:pt x="2068" y="64"/>
                  </a:lnTo>
                  <a:lnTo>
                    <a:pt x="2070" y="63"/>
                  </a:lnTo>
                  <a:lnTo>
                    <a:pt x="2073" y="62"/>
                  </a:lnTo>
                  <a:lnTo>
                    <a:pt x="2075" y="61"/>
                  </a:lnTo>
                  <a:lnTo>
                    <a:pt x="2078" y="60"/>
                  </a:lnTo>
                  <a:lnTo>
                    <a:pt x="2080" y="59"/>
                  </a:lnTo>
                  <a:lnTo>
                    <a:pt x="2083" y="58"/>
                  </a:lnTo>
                  <a:lnTo>
                    <a:pt x="2085" y="57"/>
                  </a:lnTo>
                  <a:lnTo>
                    <a:pt x="2087" y="57"/>
                  </a:lnTo>
                  <a:lnTo>
                    <a:pt x="2090" y="56"/>
                  </a:lnTo>
                  <a:lnTo>
                    <a:pt x="2092" y="55"/>
                  </a:lnTo>
                  <a:lnTo>
                    <a:pt x="2095" y="54"/>
                  </a:lnTo>
                  <a:lnTo>
                    <a:pt x="2097" y="53"/>
                  </a:lnTo>
                  <a:lnTo>
                    <a:pt x="2100" y="52"/>
                  </a:lnTo>
                  <a:lnTo>
                    <a:pt x="2102" y="51"/>
                  </a:lnTo>
                  <a:lnTo>
                    <a:pt x="2105" y="51"/>
                  </a:lnTo>
                  <a:lnTo>
                    <a:pt x="2107" y="50"/>
                  </a:lnTo>
                  <a:lnTo>
                    <a:pt x="2110" y="49"/>
                  </a:lnTo>
                  <a:lnTo>
                    <a:pt x="2112" y="48"/>
                  </a:lnTo>
                  <a:lnTo>
                    <a:pt x="2115" y="47"/>
                  </a:lnTo>
                  <a:lnTo>
                    <a:pt x="2117" y="46"/>
                  </a:lnTo>
                  <a:lnTo>
                    <a:pt x="2120" y="45"/>
                  </a:lnTo>
                  <a:lnTo>
                    <a:pt x="2122" y="44"/>
                  </a:lnTo>
                  <a:lnTo>
                    <a:pt x="2125" y="44"/>
                  </a:lnTo>
                  <a:lnTo>
                    <a:pt x="2127" y="42"/>
                  </a:lnTo>
                  <a:lnTo>
                    <a:pt x="2130" y="42"/>
                  </a:lnTo>
                  <a:lnTo>
                    <a:pt x="2132" y="41"/>
                  </a:lnTo>
                  <a:lnTo>
                    <a:pt x="2135" y="40"/>
                  </a:lnTo>
                  <a:lnTo>
                    <a:pt x="2137" y="39"/>
                  </a:lnTo>
                  <a:lnTo>
                    <a:pt x="2140" y="38"/>
                  </a:lnTo>
                  <a:lnTo>
                    <a:pt x="2142" y="37"/>
                  </a:lnTo>
                  <a:lnTo>
                    <a:pt x="2145" y="36"/>
                  </a:lnTo>
                  <a:lnTo>
                    <a:pt x="2147" y="35"/>
                  </a:lnTo>
                  <a:lnTo>
                    <a:pt x="2150" y="34"/>
                  </a:lnTo>
                  <a:lnTo>
                    <a:pt x="2152" y="34"/>
                  </a:lnTo>
                  <a:lnTo>
                    <a:pt x="2155" y="33"/>
                  </a:lnTo>
                  <a:lnTo>
                    <a:pt x="2157" y="32"/>
                  </a:lnTo>
                  <a:lnTo>
                    <a:pt x="2160" y="31"/>
                  </a:lnTo>
                  <a:lnTo>
                    <a:pt x="2162" y="30"/>
                  </a:lnTo>
                  <a:lnTo>
                    <a:pt x="2165" y="29"/>
                  </a:lnTo>
                  <a:lnTo>
                    <a:pt x="2167" y="28"/>
                  </a:lnTo>
                  <a:lnTo>
                    <a:pt x="2170" y="27"/>
                  </a:lnTo>
                  <a:lnTo>
                    <a:pt x="2172" y="26"/>
                  </a:lnTo>
                  <a:lnTo>
                    <a:pt x="2175" y="26"/>
                  </a:lnTo>
                  <a:lnTo>
                    <a:pt x="2177" y="25"/>
                  </a:lnTo>
                  <a:lnTo>
                    <a:pt x="2180" y="24"/>
                  </a:lnTo>
                  <a:lnTo>
                    <a:pt x="2182" y="23"/>
                  </a:lnTo>
                  <a:lnTo>
                    <a:pt x="2185" y="22"/>
                  </a:lnTo>
                  <a:lnTo>
                    <a:pt x="2187" y="21"/>
                  </a:lnTo>
                  <a:lnTo>
                    <a:pt x="2190" y="20"/>
                  </a:lnTo>
                  <a:lnTo>
                    <a:pt x="2192" y="19"/>
                  </a:lnTo>
                  <a:lnTo>
                    <a:pt x="2195" y="18"/>
                  </a:lnTo>
                  <a:lnTo>
                    <a:pt x="2197" y="17"/>
                  </a:lnTo>
                  <a:lnTo>
                    <a:pt x="2200" y="17"/>
                  </a:lnTo>
                  <a:lnTo>
                    <a:pt x="2202" y="16"/>
                  </a:lnTo>
                  <a:lnTo>
                    <a:pt x="2205" y="15"/>
                  </a:lnTo>
                  <a:lnTo>
                    <a:pt x="2207" y="14"/>
                  </a:lnTo>
                  <a:lnTo>
                    <a:pt x="2210" y="13"/>
                  </a:lnTo>
                  <a:lnTo>
                    <a:pt x="2212" y="12"/>
                  </a:lnTo>
                  <a:lnTo>
                    <a:pt x="2215" y="11"/>
                  </a:lnTo>
                  <a:lnTo>
                    <a:pt x="2217" y="10"/>
                  </a:lnTo>
                  <a:lnTo>
                    <a:pt x="2220" y="9"/>
                  </a:lnTo>
                  <a:lnTo>
                    <a:pt x="2222" y="8"/>
                  </a:lnTo>
                  <a:lnTo>
                    <a:pt x="2225" y="7"/>
                  </a:lnTo>
                  <a:lnTo>
                    <a:pt x="2227" y="7"/>
                  </a:lnTo>
                  <a:lnTo>
                    <a:pt x="2230" y="6"/>
                  </a:lnTo>
                  <a:lnTo>
                    <a:pt x="2232" y="5"/>
                  </a:lnTo>
                  <a:lnTo>
                    <a:pt x="2235" y="4"/>
                  </a:lnTo>
                  <a:lnTo>
                    <a:pt x="2237" y="3"/>
                  </a:lnTo>
                  <a:lnTo>
                    <a:pt x="2240" y="2"/>
                  </a:lnTo>
                  <a:lnTo>
                    <a:pt x="2242" y="1"/>
                  </a:lnTo>
                  <a:lnTo>
                    <a:pt x="2244" y="0"/>
                  </a:lnTo>
                </a:path>
              </a:pathLst>
            </a:custGeom>
            <a:noFill/>
            <a:ln w="26988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22300" y="3409156"/>
            <a:ext cx="3562350" cy="2075656"/>
            <a:chOff x="622300" y="3409156"/>
            <a:chExt cx="3562350" cy="2075656"/>
          </a:xfrm>
        </p:grpSpPr>
        <p:sp>
          <p:nvSpPr>
            <p:cNvPr id="142" name="Freeform 120"/>
            <p:cNvSpPr>
              <a:spLocks/>
            </p:cNvSpPr>
            <p:nvPr/>
          </p:nvSpPr>
          <p:spPr bwMode="auto">
            <a:xfrm>
              <a:off x="622300" y="3409156"/>
              <a:ext cx="3562350" cy="2009775"/>
            </a:xfrm>
            <a:custGeom>
              <a:avLst/>
              <a:gdLst>
                <a:gd name="T0" fmla="*/ 35 w 2244"/>
                <a:gd name="T1" fmla="*/ 436 h 1266"/>
                <a:gd name="T2" fmla="*/ 72 w 2244"/>
                <a:gd name="T3" fmla="*/ 436 h 1266"/>
                <a:gd name="T4" fmla="*/ 110 w 2244"/>
                <a:gd name="T5" fmla="*/ 435 h 1266"/>
                <a:gd name="T6" fmla="*/ 147 w 2244"/>
                <a:gd name="T7" fmla="*/ 435 h 1266"/>
                <a:gd name="T8" fmla="*/ 185 w 2244"/>
                <a:gd name="T9" fmla="*/ 435 h 1266"/>
                <a:gd name="T10" fmla="*/ 222 w 2244"/>
                <a:gd name="T11" fmla="*/ 435 h 1266"/>
                <a:gd name="T12" fmla="*/ 260 w 2244"/>
                <a:gd name="T13" fmla="*/ 435 h 1266"/>
                <a:gd name="T14" fmla="*/ 297 w 2244"/>
                <a:gd name="T15" fmla="*/ 435 h 1266"/>
                <a:gd name="T16" fmla="*/ 334 w 2244"/>
                <a:gd name="T17" fmla="*/ 434 h 1266"/>
                <a:gd name="T18" fmla="*/ 372 w 2244"/>
                <a:gd name="T19" fmla="*/ 434 h 1266"/>
                <a:gd name="T20" fmla="*/ 409 w 2244"/>
                <a:gd name="T21" fmla="*/ 433 h 1266"/>
                <a:gd name="T22" fmla="*/ 447 w 2244"/>
                <a:gd name="T23" fmla="*/ 432 h 1266"/>
                <a:gd name="T24" fmla="*/ 484 w 2244"/>
                <a:gd name="T25" fmla="*/ 430 h 1266"/>
                <a:gd name="T26" fmla="*/ 521 w 2244"/>
                <a:gd name="T27" fmla="*/ 427 h 1266"/>
                <a:gd name="T28" fmla="*/ 559 w 2244"/>
                <a:gd name="T29" fmla="*/ 423 h 1266"/>
                <a:gd name="T30" fmla="*/ 596 w 2244"/>
                <a:gd name="T31" fmla="*/ 416 h 1266"/>
                <a:gd name="T32" fmla="*/ 634 w 2244"/>
                <a:gd name="T33" fmla="*/ 404 h 1266"/>
                <a:gd name="T34" fmla="*/ 671 w 2244"/>
                <a:gd name="T35" fmla="*/ 377 h 1266"/>
                <a:gd name="T36" fmla="*/ 709 w 2244"/>
                <a:gd name="T37" fmla="*/ 269 h 1266"/>
                <a:gd name="T38" fmla="*/ 746 w 2244"/>
                <a:gd name="T39" fmla="*/ 227 h 1266"/>
                <a:gd name="T40" fmla="*/ 783 w 2244"/>
                <a:gd name="T41" fmla="*/ 493 h 1266"/>
                <a:gd name="T42" fmla="*/ 821 w 2244"/>
                <a:gd name="T43" fmla="*/ 1223 h 1266"/>
                <a:gd name="T44" fmla="*/ 858 w 2244"/>
                <a:gd name="T45" fmla="*/ 1035 h 1266"/>
                <a:gd name="T46" fmla="*/ 895 w 2244"/>
                <a:gd name="T47" fmla="*/ 737 h 1266"/>
                <a:gd name="T48" fmla="*/ 933 w 2244"/>
                <a:gd name="T49" fmla="*/ 585 h 1266"/>
                <a:gd name="T50" fmla="*/ 970 w 2244"/>
                <a:gd name="T51" fmla="*/ 501 h 1266"/>
                <a:gd name="T52" fmla="*/ 1008 w 2244"/>
                <a:gd name="T53" fmla="*/ 449 h 1266"/>
                <a:gd name="T54" fmla="*/ 1045 w 2244"/>
                <a:gd name="T55" fmla="*/ 412 h 1266"/>
                <a:gd name="T56" fmla="*/ 1082 w 2244"/>
                <a:gd name="T57" fmla="*/ 385 h 1266"/>
                <a:gd name="T58" fmla="*/ 1120 w 2244"/>
                <a:gd name="T59" fmla="*/ 364 h 1266"/>
                <a:gd name="T60" fmla="*/ 1157 w 2244"/>
                <a:gd name="T61" fmla="*/ 346 h 1266"/>
                <a:gd name="T62" fmla="*/ 1195 w 2244"/>
                <a:gd name="T63" fmla="*/ 331 h 1266"/>
                <a:gd name="T64" fmla="*/ 1232 w 2244"/>
                <a:gd name="T65" fmla="*/ 318 h 1266"/>
                <a:gd name="T66" fmla="*/ 1270 w 2244"/>
                <a:gd name="T67" fmla="*/ 305 h 1266"/>
                <a:gd name="T68" fmla="*/ 1307 w 2244"/>
                <a:gd name="T69" fmla="*/ 293 h 1266"/>
                <a:gd name="T70" fmla="*/ 1344 w 2244"/>
                <a:gd name="T71" fmla="*/ 282 h 1266"/>
                <a:gd name="T72" fmla="*/ 1382 w 2244"/>
                <a:gd name="T73" fmla="*/ 272 h 1266"/>
                <a:gd name="T74" fmla="*/ 1419 w 2244"/>
                <a:gd name="T75" fmla="*/ 261 h 1266"/>
                <a:gd name="T76" fmla="*/ 1457 w 2244"/>
                <a:gd name="T77" fmla="*/ 251 h 1266"/>
                <a:gd name="T78" fmla="*/ 1494 w 2244"/>
                <a:gd name="T79" fmla="*/ 241 h 1266"/>
                <a:gd name="T80" fmla="*/ 1531 w 2244"/>
                <a:gd name="T81" fmla="*/ 231 h 1266"/>
                <a:gd name="T82" fmla="*/ 1569 w 2244"/>
                <a:gd name="T83" fmla="*/ 220 h 1266"/>
                <a:gd name="T84" fmla="*/ 1606 w 2244"/>
                <a:gd name="T85" fmla="*/ 210 h 1266"/>
                <a:gd name="T86" fmla="*/ 1644 w 2244"/>
                <a:gd name="T87" fmla="*/ 199 h 1266"/>
                <a:gd name="T88" fmla="*/ 1681 w 2244"/>
                <a:gd name="T89" fmla="*/ 188 h 1266"/>
                <a:gd name="T90" fmla="*/ 1718 w 2244"/>
                <a:gd name="T91" fmla="*/ 178 h 1266"/>
                <a:gd name="T92" fmla="*/ 1756 w 2244"/>
                <a:gd name="T93" fmla="*/ 166 h 1266"/>
                <a:gd name="T94" fmla="*/ 1793 w 2244"/>
                <a:gd name="T95" fmla="*/ 155 h 1266"/>
                <a:gd name="T96" fmla="*/ 1831 w 2244"/>
                <a:gd name="T97" fmla="*/ 143 h 1266"/>
                <a:gd name="T98" fmla="*/ 1868 w 2244"/>
                <a:gd name="T99" fmla="*/ 131 h 1266"/>
                <a:gd name="T100" fmla="*/ 1905 w 2244"/>
                <a:gd name="T101" fmla="*/ 119 h 1266"/>
                <a:gd name="T102" fmla="*/ 1943 w 2244"/>
                <a:gd name="T103" fmla="*/ 107 h 1266"/>
                <a:gd name="T104" fmla="*/ 1980 w 2244"/>
                <a:gd name="T105" fmla="*/ 95 h 1266"/>
                <a:gd name="T106" fmla="*/ 2018 w 2244"/>
                <a:gd name="T107" fmla="*/ 82 h 1266"/>
                <a:gd name="T108" fmla="*/ 2055 w 2244"/>
                <a:gd name="T109" fmla="*/ 69 h 1266"/>
                <a:gd name="T110" fmla="*/ 2092 w 2244"/>
                <a:gd name="T111" fmla="*/ 56 h 1266"/>
                <a:gd name="T112" fmla="*/ 2130 w 2244"/>
                <a:gd name="T113" fmla="*/ 42 h 1266"/>
                <a:gd name="T114" fmla="*/ 2167 w 2244"/>
                <a:gd name="T115" fmla="*/ 29 h 1266"/>
                <a:gd name="T116" fmla="*/ 2205 w 2244"/>
                <a:gd name="T117" fmla="*/ 15 h 1266"/>
                <a:gd name="T118" fmla="*/ 2242 w 2244"/>
                <a:gd name="T119" fmla="*/ 1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44" h="1266">
                  <a:moveTo>
                    <a:pt x="0" y="436"/>
                  </a:moveTo>
                  <a:lnTo>
                    <a:pt x="3" y="436"/>
                  </a:lnTo>
                  <a:lnTo>
                    <a:pt x="5" y="436"/>
                  </a:lnTo>
                  <a:lnTo>
                    <a:pt x="8" y="436"/>
                  </a:lnTo>
                  <a:lnTo>
                    <a:pt x="10" y="436"/>
                  </a:lnTo>
                  <a:lnTo>
                    <a:pt x="13" y="436"/>
                  </a:lnTo>
                  <a:lnTo>
                    <a:pt x="15" y="436"/>
                  </a:lnTo>
                  <a:lnTo>
                    <a:pt x="18" y="436"/>
                  </a:lnTo>
                  <a:lnTo>
                    <a:pt x="20" y="436"/>
                  </a:lnTo>
                  <a:lnTo>
                    <a:pt x="23" y="436"/>
                  </a:lnTo>
                  <a:lnTo>
                    <a:pt x="25" y="436"/>
                  </a:lnTo>
                  <a:lnTo>
                    <a:pt x="28" y="436"/>
                  </a:lnTo>
                  <a:lnTo>
                    <a:pt x="30" y="436"/>
                  </a:lnTo>
                  <a:lnTo>
                    <a:pt x="33" y="436"/>
                  </a:lnTo>
                  <a:lnTo>
                    <a:pt x="35" y="436"/>
                  </a:lnTo>
                  <a:lnTo>
                    <a:pt x="38" y="436"/>
                  </a:lnTo>
                  <a:lnTo>
                    <a:pt x="40" y="436"/>
                  </a:lnTo>
                  <a:lnTo>
                    <a:pt x="43" y="436"/>
                  </a:lnTo>
                  <a:lnTo>
                    <a:pt x="45" y="436"/>
                  </a:lnTo>
                  <a:lnTo>
                    <a:pt x="48" y="436"/>
                  </a:lnTo>
                  <a:lnTo>
                    <a:pt x="50" y="436"/>
                  </a:lnTo>
                  <a:lnTo>
                    <a:pt x="53" y="436"/>
                  </a:lnTo>
                  <a:lnTo>
                    <a:pt x="55" y="436"/>
                  </a:lnTo>
                  <a:lnTo>
                    <a:pt x="58" y="436"/>
                  </a:lnTo>
                  <a:lnTo>
                    <a:pt x="60" y="436"/>
                  </a:lnTo>
                  <a:lnTo>
                    <a:pt x="63" y="436"/>
                  </a:lnTo>
                  <a:lnTo>
                    <a:pt x="65" y="436"/>
                  </a:lnTo>
                  <a:lnTo>
                    <a:pt x="67" y="436"/>
                  </a:lnTo>
                  <a:lnTo>
                    <a:pt x="70" y="436"/>
                  </a:lnTo>
                  <a:lnTo>
                    <a:pt x="72" y="436"/>
                  </a:lnTo>
                  <a:lnTo>
                    <a:pt x="75" y="436"/>
                  </a:lnTo>
                  <a:lnTo>
                    <a:pt x="78" y="436"/>
                  </a:lnTo>
                  <a:lnTo>
                    <a:pt x="80" y="436"/>
                  </a:lnTo>
                  <a:lnTo>
                    <a:pt x="83" y="436"/>
                  </a:lnTo>
                  <a:lnTo>
                    <a:pt x="85" y="435"/>
                  </a:lnTo>
                  <a:lnTo>
                    <a:pt x="88" y="435"/>
                  </a:lnTo>
                  <a:lnTo>
                    <a:pt x="90" y="435"/>
                  </a:lnTo>
                  <a:lnTo>
                    <a:pt x="93" y="435"/>
                  </a:lnTo>
                  <a:lnTo>
                    <a:pt x="95" y="435"/>
                  </a:lnTo>
                  <a:lnTo>
                    <a:pt x="98" y="435"/>
                  </a:lnTo>
                  <a:lnTo>
                    <a:pt x="100" y="435"/>
                  </a:lnTo>
                  <a:lnTo>
                    <a:pt x="103" y="435"/>
                  </a:lnTo>
                  <a:lnTo>
                    <a:pt x="105" y="435"/>
                  </a:lnTo>
                  <a:lnTo>
                    <a:pt x="108" y="435"/>
                  </a:lnTo>
                  <a:lnTo>
                    <a:pt x="110" y="435"/>
                  </a:lnTo>
                  <a:lnTo>
                    <a:pt x="112" y="435"/>
                  </a:lnTo>
                  <a:lnTo>
                    <a:pt x="115" y="435"/>
                  </a:lnTo>
                  <a:lnTo>
                    <a:pt x="117" y="435"/>
                  </a:lnTo>
                  <a:lnTo>
                    <a:pt x="120" y="435"/>
                  </a:lnTo>
                  <a:lnTo>
                    <a:pt x="122" y="435"/>
                  </a:lnTo>
                  <a:lnTo>
                    <a:pt x="125" y="435"/>
                  </a:lnTo>
                  <a:lnTo>
                    <a:pt x="127" y="435"/>
                  </a:lnTo>
                  <a:lnTo>
                    <a:pt x="130" y="435"/>
                  </a:lnTo>
                  <a:lnTo>
                    <a:pt x="132" y="435"/>
                  </a:lnTo>
                  <a:lnTo>
                    <a:pt x="135" y="435"/>
                  </a:lnTo>
                  <a:lnTo>
                    <a:pt x="137" y="435"/>
                  </a:lnTo>
                  <a:lnTo>
                    <a:pt x="140" y="435"/>
                  </a:lnTo>
                  <a:lnTo>
                    <a:pt x="142" y="435"/>
                  </a:lnTo>
                  <a:lnTo>
                    <a:pt x="145" y="435"/>
                  </a:lnTo>
                  <a:lnTo>
                    <a:pt x="147" y="435"/>
                  </a:lnTo>
                  <a:lnTo>
                    <a:pt x="150" y="435"/>
                  </a:lnTo>
                  <a:lnTo>
                    <a:pt x="152" y="435"/>
                  </a:lnTo>
                  <a:lnTo>
                    <a:pt x="155" y="435"/>
                  </a:lnTo>
                  <a:lnTo>
                    <a:pt x="157" y="435"/>
                  </a:lnTo>
                  <a:lnTo>
                    <a:pt x="160" y="435"/>
                  </a:lnTo>
                  <a:lnTo>
                    <a:pt x="162" y="435"/>
                  </a:lnTo>
                  <a:lnTo>
                    <a:pt x="165" y="435"/>
                  </a:lnTo>
                  <a:lnTo>
                    <a:pt x="167" y="435"/>
                  </a:lnTo>
                  <a:lnTo>
                    <a:pt x="170" y="435"/>
                  </a:lnTo>
                  <a:lnTo>
                    <a:pt x="172" y="435"/>
                  </a:lnTo>
                  <a:lnTo>
                    <a:pt x="175" y="435"/>
                  </a:lnTo>
                  <a:lnTo>
                    <a:pt x="177" y="435"/>
                  </a:lnTo>
                  <a:lnTo>
                    <a:pt x="180" y="435"/>
                  </a:lnTo>
                  <a:lnTo>
                    <a:pt x="182" y="435"/>
                  </a:lnTo>
                  <a:lnTo>
                    <a:pt x="185" y="435"/>
                  </a:lnTo>
                  <a:lnTo>
                    <a:pt x="187" y="435"/>
                  </a:lnTo>
                  <a:lnTo>
                    <a:pt x="190" y="435"/>
                  </a:lnTo>
                  <a:lnTo>
                    <a:pt x="192" y="435"/>
                  </a:lnTo>
                  <a:lnTo>
                    <a:pt x="195" y="435"/>
                  </a:lnTo>
                  <a:lnTo>
                    <a:pt x="197" y="435"/>
                  </a:lnTo>
                  <a:lnTo>
                    <a:pt x="200" y="435"/>
                  </a:lnTo>
                  <a:lnTo>
                    <a:pt x="202" y="435"/>
                  </a:lnTo>
                  <a:lnTo>
                    <a:pt x="205" y="435"/>
                  </a:lnTo>
                  <a:lnTo>
                    <a:pt x="207" y="435"/>
                  </a:lnTo>
                  <a:lnTo>
                    <a:pt x="210" y="435"/>
                  </a:lnTo>
                  <a:lnTo>
                    <a:pt x="212" y="435"/>
                  </a:lnTo>
                  <a:lnTo>
                    <a:pt x="215" y="435"/>
                  </a:lnTo>
                  <a:lnTo>
                    <a:pt x="217" y="435"/>
                  </a:lnTo>
                  <a:lnTo>
                    <a:pt x="220" y="435"/>
                  </a:lnTo>
                  <a:lnTo>
                    <a:pt x="222" y="435"/>
                  </a:lnTo>
                  <a:lnTo>
                    <a:pt x="225" y="435"/>
                  </a:lnTo>
                  <a:lnTo>
                    <a:pt x="227" y="435"/>
                  </a:lnTo>
                  <a:lnTo>
                    <a:pt x="230" y="435"/>
                  </a:lnTo>
                  <a:lnTo>
                    <a:pt x="232" y="435"/>
                  </a:lnTo>
                  <a:lnTo>
                    <a:pt x="235" y="435"/>
                  </a:lnTo>
                  <a:lnTo>
                    <a:pt x="237" y="435"/>
                  </a:lnTo>
                  <a:lnTo>
                    <a:pt x="240" y="435"/>
                  </a:lnTo>
                  <a:lnTo>
                    <a:pt x="242" y="435"/>
                  </a:lnTo>
                  <a:lnTo>
                    <a:pt x="245" y="435"/>
                  </a:lnTo>
                  <a:lnTo>
                    <a:pt x="247" y="435"/>
                  </a:lnTo>
                  <a:lnTo>
                    <a:pt x="250" y="435"/>
                  </a:lnTo>
                  <a:lnTo>
                    <a:pt x="252" y="435"/>
                  </a:lnTo>
                  <a:lnTo>
                    <a:pt x="255" y="435"/>
                  </a:lnTo>
                  <a:lnTo>
                    <a:pt x="257" y="435"/>
                  </a:lnTo>
                  <a:lnTo>
                    <a:pt x="260" y="435"/>
                  </a:lnTo>
                  <a:lnTo>
                    <a:pt x="262" y="435"/>
                  </a:lnTo>
                  <a:lnTo>
                    <a:pt x="265" y="435"/>
                  </a:lnTo>
                  <a:lnTo>
                    <a:pt x="267" y="435"/>
                  </a:lnTo>
                  <a:lnTo>
                    <a:pt x="269" y="435"/>
                  </a:lnTo>
                  <a:lnTo>
                    <a:pt x="272" y="435"/>
                  </a:lnTo>
                  <a:lnTo>
                    <a:pt x="274" y="435"/>
                  </a:lnTo>
                  <a:lnTo>
                    <a:pt x="277" y="435"/>
                  </a:lnTo>
                  <a:lnTo>
                    <a:pt x="279" y="435"/>
                  </a:lnTo>
                  <a:lnTo>
                    <a:pt x="282" y="435"/>
                  </a:lnTo>
                  <a:lnTo>
                    <a:pt x="284" y="435"/>
                  </a:lnTo>
                  <a:lnTo>
                    <a:pt x="287" y="435"/>
                  </a:lnTo>
                  <a:lnTo>
                    <a:pt x="290" y="435"/>
                  </a:lnTo>
                  <a:lnTo>
                    <a:pt x="292" y="435"/>
                  </a:lnTo>
                  <a:lnTo>
                    <a:pt x="295" y="435"/>
                  </a:lnTo>
                  <a:lnTo>
                    <a:pt x="297" y="435"/>
                  </a:lnTo>
                  <a:lnTo>
                    <a:pt x="300" y="435"/>
                  </a:lnTo>
                  <a:lnTo>
                    <a:pt x="302" y="435"/>
                  </a:lnTo>
                  <a:lnTo>
                    <a:pt x="305" y="435"/>
                  </a:lnTo>
                  <a:lnTo>
                    <a:pt x="307" y="435"/>
                  </a:lnTo>
                  <a:lnTo>
                    <a:pt x="310" y="434"/>
                  </a:lnTo>
                  <a:lnTo>
                    <a:pt x="312" y="434"/>
                  </a:lnTo>
                  <a:lnTo>
                    <a:pt x="314" y="434"/>
                  </a:lnTo>
                  <a:lnTo>
                    <a:pt x="317" y="434"/>
                  </a:lnTo>
                  <a:lnTo>
                    <a:pt x="319" y="434"/>
                  </a:lnTo>
                  <a:lnTo>
                    <a:pt x="322" y="434"/>
                  </a:lnTo>
                  <a:lnTo>
                    <a:pt x="324" y="434"/>
                  </a:lnTo>
                  <a:lnTo>
                    <a:pt x="327" y="434"/>
                  </a:lnTo>
                  <a:lnTo>
                    <a:pt x="329" y="434"/>
                  </a:lnTo>
                  <a:lnTo>
                    <a:pt x="332" y="434"/>
                  </a:lnTo>
                  <a:lnTo>
                    <a:pt x="334" y="434"/>
                  </a:lnTo>
                  <a:lnTo>
                    <a:pt x="337" y="434"/>
                  </a:lnTo>
                  <a:lnTo>
                    <a:pt x="339" y="434"/>
                  </a:lnTo>
                  <a:lnTo>
                    <a:pt x="342" y="434"/>
                  </a:lnTo>
                  <a:lnTo>
                    <a:pt x="344" y="434"/>
                  </a:lnTo>
                  <a:lnTo>
                    <a:pt x="347" y="434"/>
                  </a:lnTo>
                  <a:lnTo>
                    <a:pt x="349" y="434"/>
                  </a:lnTo>
                  <a:lnTo>
                    <a:pt x="352" y="434"/>
                  </a:lnTo>
                  <a:lnTo>
                    <a:pt x="354" y="434"/>
                  </a:lnTo>
                  <a:lnTo>
                    <a:pt x="357" y="434"/>
                  </a:lnTo>
                  <a:lnTo>
                    <a:pt x="359" y="434"/>
                  </a:lnTo>
                  <a:lnTo>
                    <a:pt x="362" y="434"/>
                  </a:lnTo>
                  <a:lnTo>
                    <a:pt x="364" y="434"/>
                  </a:lnTo>
                  <a:lnTo>
                    <a:pt x="367" y="434"/>
                  </a:lnTo>
                  <a:lnTo>
                    <a:pt x="369" y="434"/>
                  </a:lnTo>
                  <a:lnTo>
                    <a:pt x="372" y="434"/>
                  </a:lnTo>
                  <a:lnTo>
                    <a:pt x="374" y="434"/>
                  </a:lnTo>
                  <a:lnTo>
                    <a:pt x="377" y="434"/>
                  </a:lnTo>
                  <a:lnTo>
                    <a:pt x="379" y="433"/>
                  </a:lnTo>
                  <a:lnTo>
                    <a:pt x="382" y="433"/>
                  </a:lnTo>
                  <a:lnTo>
                    <a:pt x="384" y="433"/>
                  </a:lnTo>
                  <a:lnTo>
                    <a:pt x="387" y="433"/>
                  </a:lnTo>
                  <a:lnTo>
                    <a:pt x="389" y="433"/>
                  </a:lnTo>
                  <a:lnTo>
                    <a:pt x="392" y="433"/>
                  </a:lnTo>
                  <a:lnTo>
                    <a:pt x="394" y="433"/>
                  </a:lnTo>
                  <a:lnTo>
                    <a:pt x="397" y="433"/>
                  </a:lnTo>
                  <a:lnTo>
                    <a:pt x="399" y="433"/>
                  </a:lnTo>
                  <a:lnTo>
                    <a:pt x="402" y="433"/>
                  </a:lnTo>
                  <a:lnTo>
                    <a:pt x="404" y="433"/>
                  </a:lnTo>
                  <a:lnTo>
                    <a:pt x="407" y="433"/>
                  </a:lnTo>
                  <a:lnTo>
                    <a:pt x="409" y="433"/>
                  </a:lnTo>
                  <a:lnTo>
                    <a:pt x="412" y="433"/>
                  </a:lnTo>
                  <a:lnTo>
                    <a:pt x="414" y="433"/>
                  </a:lnTo>
                  <a:lnTo>
                    <a:pt x="417" y="433"/>
                  </a:lnTo>
                  <a:lnTo>
                    <a:pt x="419" y="433"/>
                  </a:lnTo>
                  <a:lnTo>
                    <a:pt x="422" y="432"/>
                  </a:lnTo>
                  <a:lnTo>
                    <a:pt x="424" y="432"/>
                  </a:lnTo>
                  <a:lnTo>
                    <a:pt x="427" y="432"/>
                  </a:lnTo>
                  <a:lnTo>
                    <a:pt x="429" y="432"/>
                  </a:lnTo>
                  <a:lnTo>
                    <a:pt x="432" y="432"/>
                  </a:lnTo>
                  <a:lnTo>
                    <a:pt x="434" y="432"/>
                  </a:lnTo>
                  <a:lnTo>
                    <a:pt x="437" y="432"/>
                  </a:lnTo>
                  <a:lnTo>
                    <a:pt x="439" y="432"/>
                  </a:lnTo>
                  <a:lnTo>
                    <a:pt x="442" y="432"/>
                  </a:lnTo>
                  <a:lnTo>
                    <a:pt x="444" y="432"/>
                  </a:lnTo>
                  <a:lnTo>
                    <a:pt x="447" y="432"/>
                  </a:lnTo>
                  <a:lnTo>
                    <a:pt x="449" y="432"/>
                  </a:lnTo>
                  <a:lnTo>
                    <a:pt x="452" y="431"/>
                  </a:lnTo>
                  <a:lnTo>
                    <a:pt x="454" y="431"/>
                  </a:lnTo>
                  <a:lnTo>
                    <a:pt x="457" y="431"/>
                  </a:lnTo>
                  <a:lnTo>
                    <a:pt x="459" y="431"/>
                  </a:lnTo>
                  <a:lnTo>
                    <a:pt x="462" y="431"/>
                  </a:lnTo>
                  <a:lnTo>
                    <a:pt x="464" y="431"/>
                  </a:lnTo>
                  <a:lnTo>
                    <a:pt x="467" y="431"/>
                  </a:lnTo>
                  <a:lnTo>
                    <a:pt x="469" y="431"/>
                  </a:lnTo>
                  <a:lnTo>
                    <a:pt x="471" y="431"/>
                  </a:lnTo>
                  <a:lnTo>
                    <a:pt x="474" y="430"/>
                  </a:lnTo>
                  <a:lnTo>
                    <a:pt x="476" y="430"/>
                  </a:lnTo>
                  <a:lnTo>
                    <a:pt x="479" y="430"/>
                  </a:lnTo>
                  <a:lnTo>
                    <a:pt x="481" y="430"/>
                  </a:lnTo>
                  <a:lnTo>
                    <a:pt x="484" y="430"/>
                  </a:lnTo>
                  <a:lnTo>
                    <a:pt x="486" y="430"/>
                  </a:lnTo>
                  <a:lnTo>
                    <a:pt x="489" y="430"/>
                  </a:lnTo>
                  <a:lnTo>
                    <a:pt x="491" y="429"/>
                  </a:lnTo>
                  <a:lnTo>
                    <a:pt x="494" y="429"/>
                  </a:lnTo>
                  <a:lnTo>
                    <a:pt x="497" y="429"/>
                  </a:lnTo>
                  <a:lnTo>
                    <a:pt x="499" y="429"/>
                  </a:lnTo>
                  <a:lnTo>
                    <a:pt x="502" y="429"/>
                  </a:lnTo>
                  <a:lnTo>
                    <a:pt x="504" y="429"/>
                  </a:lnTo>
                  <a:lnTo>
                    <a:pt x="507" y="428"/>
                  </a:lnTo>
                  <a:lnTo>
                    <a:pt x="509" y="428"/>
                  </a:lnTo>
                  <a:lnTo>
                    <a:pt x="512" y="428"/>
                  </a:lnTo>
                  <a:lnTo>
                    <a:pt x="514" y="428"/>
                  </a:lnTo>
                  <a:lnTo>
                    <a:pt x="516" y="428"/>
                  </a:lnTo>
                  <a:lnTo>
                    <a:pt x="519" y="428"/>
                  </a:lnTo>
                  <a:lnTo>
                    <a:pt x="521" y="427"/>
                  </a:lnTo>
                  <a:lnTo>
                    <a:pt x="524" y="427"/>
                  </a:lnTo>
                  <a:lnTo>
                    <a:pt x="526" y="427"/>
                  </a:lnTo>
                  <a:lnTo>
                    <a:pt x="529" y="427"/>
                  </a:lnTo>
                  <a:lnTo>
                    <a:pt x="531" y="426"/>
                  </a:lnTo>
                  <a:lnTo>
                    <a:pt x="534" y="426"/>
                  </a:lnTo>
                  <a:lnTo>
                    <a:pt x="536" y="426"/>
                  </a:lnTo>
                  <a:lnTo>
                    <a:pt x="539" y="426"/>
                  </a:lnTo>
                  <a:lnTo>
                    <a:pt x="541" y="425"/>
                  </a:lnTo>
                  <a:lnTo>
                    <a:pt x="544" y="425"/>
                  </a:lnTo>
                  <a:lnTo>
                    <a:pt x="546" y="425"/>
                  </a:lnTo>
                  <a:lnTo>
                    <a:pt x="549" y="425"/>
                  </a:lnTo>
                  <a:lnTo>
                    <a:pt x="551" y="424"/>
                  </a:lnTo>
                  <a:lnTo>
                    <a:pt x="554" y="424"/>
                  </a:lnTo>
                  <a:lnTo>
                    <a:pt x="556" y="424"/>
                  </a:lnTo>
                  <a:lnTo>
                    <a:pt x="559" y="423"/>
                  </a:lnTo>
                  <a:lnTo>
                    <a:pt x="561" y="423"/>
                  </a:lnTo>
                  <a:lnTo>
                    <a:pt x="564" y="423"/>
                  </a:lnTo>
                  <a:lnTo>
                    <a:pt x="566" y="422"/>
                  </a:lnTo>
                  <a:lnTo>
                    <a:pt x="569" y="422"/>
                  </a:lnTo>
                  <a:lnTo>
                    <a:pt x="571" y="421"/>
                  </a:lnTo>
                  <a:lnTo>
                    <a:pt x="574" y="421"/>
                  </a:lnTo>
                  <a:lnTo>
                    <a:pt x="576" y="421"/>
                  </a:lnTo>
                  <a:lnTo>
                    <a:pt x="579" y="420"/>
                  </a:lnTo>
                  <a:lnTo>
                    <a:pt x="581" y="420"/>
                  </a:lnTo>
                  <a:lnTo>
                    <a:pt x="584" y="419"/>
                  </a:lnTo>
                  <a:lnTo>
                    <a:pt x="586" y="419"/>
                  </a:lnTo>
                  <a:lnTo>
                    <a:pt x="589" y="418"/>
                  </a:lnTo>
                  <a:lnTo>
                    <a:pt x="591" y="418"/>
                  </a:lnTo>
                  <a:lnTo>
                    <a:pt x="594" y="417"/>
                  </a:lnTo>
                  <a:lnTo>
                    <a:pt x="596" y="416"/>
                  </a:lnTo>
                  <a:lnTo>
                    <a:pt x="599" y="416"/>
                  </a:lnTo>
                  <a:lnTo>
                    <a:pt x="601" y="415"/>
                  </a:lnTo>
                  <a:lnTo>
                    <a:pt x="604" y="415"/>
                  </a:lnTo>
                  <a:lnTo>
                    <a:pt x="606" y="414"/>
                  </a:lnTo>
                  <a:lnTo>
                    <a:pt x="609" y="413"/>
                  </a:lnTo>
                  <a:lnTo>
                    <a:pt x="611" y="412"/>
                  </a:lnTo>
                  <a:lnTo>
                    <a:pt x="614" y="412"/>
                  </a:lnTo>
                  <a:lnTo>
                    <a:pt x="616" y="411"/>
                  </a:lnTo>
                  <a:lnTo>
                    <a:pt x="619" y="410"/>
                  </a:lnTo>
                  <a:lnTo>
                    <a:pt x="621" y="409"/>
                  </a:lnTo>
                  <a:lnTo>
                    <a:pt x="624" y="408"/>
                  </a:lnTo>
                  <a:lnTo>
                    <a:pt x="626" y="407"/>
                  </a:lnTo>
                  <a:lnTo>
                    <a:pt x="629" y="406"/>
                  </a:lnTo>
                  <a:lnTo>
                    <a:pt x="631" y="405"/>
                  </a:lnTo>
                  <a:lnTo>
                    <a:pt x="634" y="404"/>
                  </a:lnTo>
                  <a:lnTo>
                    <a:pt x="636" y="403"/>
                  </a:lnTo>
                  <a:lnTo>
                    <a:pt x="639" y="402"/>
                  </a:lnTo>
                  <a:lnTo>
                    <a:pt x="641" y="400"/>
                  </a:lnTo>
                  <a:lnTo>
                    <a:pt x="644" y="399"/>
                  </a:lnTo>
                  <a:lnTo>
                    <a:pt x="646" y="398"/>
                  </a:lnTo>
                  <a:lnTo>
                    <a:pt x="649" y="396"/>
                  </a:lnTo>
                  <a:lnTo>
                    <a:pt x="651" y="394"/>
                  </a:lnTo>
                  <a:lnTo>
                    <a:pt x="654" y="393"/>
                  </a:lnTo>
                  <a:lnTo>
                    <a:pt x="656" y="391"/>
                  </a:lnTo>
                  <a:lnTo>
                    <a:pt x="659" y="389"/>
                  </a:lnTo>
                  <a:lnTo>
                    <a:pt x="661" y="387"/>
                  </a:lnTo>
                  <a:lnTo>
                    <a:pt x="664" y="385"/>
                  </a:lnTo>
                  <a:lnTo>
                    <a:pt x="666" y="382"/>
                  </a:lnTo>
                  <a:lnTo>
                    <a:pt x="669" y="380"/>
                  </a:lnTo>
                  <a:lnTo>
                    <a:pt x="671" y="377"/>
                  </a:lnTo>
                  <a:lnTo>
                    <a:pt x="673" y="374"/>
                  </a:lnTo>
                  <a:lnTo>
                    <a:pt x="676" y="371"/>
                  </a:lnTo>
                  <a:lnTo>
                    <a:pt x="678" y="368"/>
                  </a:lnTo>
                  <a:lnTo>
                    <a:pt x="681" y="364"/>
                  </a:lnTo>
                  <a:lnTo>
                    <a:pt x="683" y="360"/>
                  </a:lnTo>
                  <a:lnTo>
                    <a:pt x="686" y="355"/>
                  </a:lnTo>
                  <a:lnTo>
                    <a:pt x="688" y="350"/>
                  </a:lnTo>
                  <a:lnTo>
                    <a:pt x="691" y="345"/>
                  </a:lnTo>
                  <a:lnTo>
                    <a:pt x="693" y="339"/>
                  </a:lnTo>
                  <a:lnTo>
                    <a:pt x="696" y="332"/>
                  </a:lnTo>
                  <a:lnTo>
                    <a:pt x="698" y="324"/>
                  </a:lnTo>
                  <a:lnTo>
                    <a:pt x="701" y="314"/>
                  </a:lnTo>
                  <a:lnTo>
                    <a:pt x="704" y="303"/>
                  </a:lnTo>
                  <a:lnTo>
                    <a:pt x="706" y="289"/>
                  </a:lnTo>
                  <a:lnTo>
                    <a:pt x="709" y="269"/>
                  </a:lnTo>
                  <a:lnTo>
                    <a:pt x="711" y="228"/>
                  </a:lnTo>
                  <a:lnTo>
                    <a:pt x="714" y="207"/>
                  </a:lnTo>
                  <a:lnTo>
                    <a:pt x="716" y="205"/>
                  </a:lnTo>
                  <a:lnTo>
                    <a:pt x="718" y="204"/>
                  </a:lnTo>
                  <a:lnTo>
                    <a:pt x="721" y="204"/>
                  </a:lnTo>
                  <a:lnTo>
                    <a:pt x="723" y="204"/>
                  </a:lnTo>
                  <a:lnTo>
                    <a:pt x="726" y="204"/>
                  </a:lnTo>
                  <a:lnTo>
                    <a:pt x="728" y="205"/>
                  </a:lnTo>
                  <a:lnTo>
                    <a:pt x="731" y="206"/>
                  </a:lnTo>
                  <a:lnTo>
                    <a:pt x="733" y="208"/>
                  </a:lnTo>
                  <a:lnTo>
                    <a:pt x="736" y="211"/>
                  </a:lnTo>
                  <a:lnTo>
                    <a:pt x="738" y="214"/>
                  </a:lnTo>
                  <a:lnTo>
                    <a:pt x="741" y="217"/>
                  </a:lnTo>
                  <a:lnTo>
                    <a:pt x="743" y="222"/>
                  </a:lnTo>
                  <a:lnTo>
                    <a:pt x="746" y="227"/>
                  </a:lnTo>
                  <a:lnTo>
                    <a:pt x="748" y="233"/>
                  </a:lnTo>
                  <a:lnTo>
                    <a:pt x="751" y="240"/>
                  </a:lnTo>
                  <a:lnTo>
                    <a:pt x="753" y="248"/>
                  </a:lnTo>
                  <a:lnTo>
                    <a:pt x="756" y="257"/>
                  </a:lnTo>
                  <a:lnTo>
                    <a:pt x="758" y="268"/>
                  </a:lnTo>
                  <a:lnTo>
                    <a:pt x="761" y="280"/>
                  </a:lnTo>
                  <a:lnTo>
                    <a:pt x="763" y="294"/>
                  </a:lnTo>
                  <a:lnTo>
                    <a:pt x="766" y="310"/>
                  </a:lnTo>
                  <a:lnTo>
                    <a:pt x="768" y="328"/>
                  </a:lnTo>
                  <a:lnTo>
                    <a:pt x="771" y="348"/>
                  </a:lnTo>
                  <a:lnTo>
                    <a:pt x="773" y="371"/>
                  </a:lnTo>
                  <a:lnTo>
                    <a:pt x="776" y="396"/>
                  </a:lnTo>
                  <a:lnTo>
                    <a:pt x="778" y="425"/>
                  </a:lnTo>
                  <a:lnTo>
                    <a:pt x="781" y="457"/>
                  </a:lnTo>
                  <a:lnTo>
                    <a:pt x="783" y="493"/>
                  </a:lnTo>
                  <a:lnTo>
                    <a:pt x="786" y="532"/>
                  </a:lnTo>
                  <a:lnTo>
                    <a:pt x="788" y="575"/>
                  </a:lnTo>
                  <a:lnTo>
                    <a:pt x="791" y="621"/>
                  </a:lnTo>
                  <a:lnTo>
                    <a:pt x="793" y="671"/>
                  </a:lnTo>
                  <a:lnTo>
                    <a:pt x="796" y="724"/>
                  </a:lnTo>
                  <a:lnTo>
                    <a:pt x="798" y="780"/>
                  </a:lnTo>
                  <a:lnTo>
                    <a:pt x="801" y="838"/>
                  </a:lnTo>
                  <a:lnTo>
                    <a:pt x="803" y="896"/>
                  </a:lnTo>
                  <a:lnTo>
                    <a:pt x="806" y="954"/>
                  </a:lnTo>
                  <a:lnTo>
                    <a:pt x="808" y="1011"/>
                  </a:lnTo>
                  <a:lnTo>
                    <a:pt x="811" y="1064"/>
                  </a:lnTo>
                  <a:lnTo>
                    <a:pt x="813" y="1113"/>
                  </a:lnTo>
                  <a:lnTo>
                    <a:pt x="816" y="1157"/>
                  </a:lnTo>
                  <a:lnTo>
                    <a:pt x="818" y="1194"/>
                  </a:lnTo>
                  <a:lnTo>
                    <a:pt x="821" y="1223"/>
                  </a:lnTo>
                  <a:lnTo>
                    <a:pt x="823" y="1245"/>
                  </a:lnTo>
                  <a:lnTo>
                    <a:pt x="826" y="1259"/>
                  </a:lnTo>
                  <a:lnTo>
                    <a:pt x="828" y="1266"/>
                  </a:lnTo>
                  <a:lnTo>
                    <a:pt x="831" y="1265"/>
                  </a:lnTo>
                  <a:lnTo>
                    <a:pt x="833" y="1259"/>
                  </a:lnTo>
                  <a:lnTo>
                    <a:pt x="836" y="1247"/>
                  </a:lnTo>
                  <a:lnTo>
                    <a:pt x="838" y="1231"/>
                  </a:lnTo>
                  <a:lnTo>
                    <a:pt x="841" y="1212"/>
                  </a:lnTo>
                  <a:lnTo>
                    <a:pt x="843" y="1190"/>
                  </a:lnTo>
                  <a:lnTo>
                    <a:pt x="846" y="1166"/>
                  </a:lnTo>
                  <a:lnTo>
                    <a:pt x="848" y="1140"/>
                  </a:lnTo>
                  <a:lnTo>
                    <a:pt x="851" y="1114"/>
                  </a:lnTo>
                  <a:lnTo>
                    <a:pt x="853" y="1088"/>
                  </a:lnTo>
                  <a:lnTo>
                    <a:pt x="856" y="1061"/>
                  </a:lnTo>
                  <a:lnTo>
                    <a:pt x="858" y="1035"/>
                  </a:lnTo>
                  <a:lnTo>
                    <a:pt x="861" y="1009"/>
                  </a:lnTo>
                  <a:lnTo>
                    <a:pt x="863" y="984"/>
                  </a:lnTo>
                  <a:lnTo>
                    <a:pt x="866" y="960"/>
                  </a:lnTo>
                  <a:lnTo>
                    <a:pt x="868" y="937"/>
                  </a:lnTo>
                  <a:lnTo>
                    <a:pt x="871" y="914"/>
                  </a:lnTo>
                  <a:lnTo>
                    <a:pt x="873" y="893"/>
                  </a:lnTo>
                  <a:lnTo>
                    <a:pt x="875" y="872"/>
                  </a:lnTo>
                  <a:lnTo>
                    <a:pt x="878" y="852"/>
                  </a:lnTo>
                  <a:lnTo>
                    <a:pt x="880" y="833"/>
                  </a:lnTo>
                  <a:lnTo>
                    <a:pt x="883" y="815"/>
                  </a:lnTo>
                  <a:lnTo>
                    <a:pt x="885" y="798"/>
                  </a:lnTo>
                  <a:lnTo>
                    <a:pt x="888" y="781"/>
                  </a:lnTo>
                  <a:lnTo>
                    <a:pt x="890" y="766"/>
                  </a:lnTo>
                  <a:lnTo>
                    <a:pt x="893" y="751"/>
                  </a:lnTo>
                  <a:lnTo>
                    <a:pt x="895" y="737"/>
                  </a:lnTo>
                  <a:lnTo>
                    <a:pt x="898" y="723"/>
                  </a:lnTo>
                  <a:lnTo>
                    <a:pt x="900" y="710"/>
                  </a:lnTo>
                  <a:lnTo>
                    <a:pt x="903" y="698"/>
                  </a:lnTo>
                  <a:lnTo>
                    <a:pt x="905" y="686"/>
                  </a:lnTo>
                  <a:lnTo>
                    <a:pt x="908" y="675"/>
                  </a:lnTo>
                  <a:lnTo>
                    <a:pt x="910" y="664"/>
                  </a:lnTo>
                  <a:lnTo>
                    <a:pt x="913" y="653"/>
                  </a:lnTo>
                  <a:lnTo>
                    <a:pt x="916" y="643"/>
                  </a:lnTo>
                  <a:lnTo>
                    <a:pt x="918" y="634"/>
                  </a:lnTo>
                  <a:lnTo>
                    <a:pt x="920" y="625"/>
                  </a:lnTo>
                  <a:lnTo>
                    <a:pt x="923" y="616"/>
                  </a:lnTo>
                  <a:lnTo>
                    <a:pt x="925" y="608"/>
                  </a:lnTo>
                  <a:lnTo>
                    <a:pt x="928" y="600"/>
                  </a:lnTo>
                  <a:lnTo>
                    <a:pt x="930" y="592"/>
                  </a:lnTo>
                  <a:lnTo>
                    <a:pt x="933" y="585"/>
                  </a:lnTo>
                  <a:lnTo>
                    <a:pt x="935" y="578"/>
                  </a:lnTo>
                  <a:lnTo>
                    <a:pt x="938" y="571"/>
                  </a:lnTo>
                  <a:lnTo>
                    <a:pt x="940" y="564"/>
                  </a:lnTo>
                  <a:lnTo>
                    <a:pt x="943" y="558"/>
                  </a:lnTo>
                  <a:lnTo>
                    <a:pt x="945" y="552"/>
                  </a:lnTo>
                  <a:lnTo>
                    <a:pt x="948" y="546"/>
                  </a:lnTo>
                  <a:lnTo>
                    <a:pt x="950" y="540"/>
                  </a:lnTo>
                  <a:lnTo>
                    <a:pt x="953" y="535"/>
                  </a:lnTo>
                  <a:lnTo>
                    <a:pt x="955" y="529"/>
                  </a:lnTo>
                  <a:lnTo>
                    <a:pt x="958" y="524"/>
                  </a:lnTo>
                  <a:lnTo>
                    <a:pt x="960" y="519"/>
                  </a:lnTo>
                  <a:lnTo>
                    <a:pt x="963" y="514"/>
                  </a:lnTo>
                  <a:lnTo>
                    <a:pt x="965" y="510"/>
                  </a:lnTo>
                  <a:lnTo>
                    <a:pt x="968" y="505"/>
                  </a:lnTo>
                  <a:lnTo>
                    <a:pt x="970" y="501"/>
                  </a:lnTo>
                  <a:lnTo>
                    <a:pt x="973" y="497"/>
                  </a:lnTo>
                  <a:lnTo>
                    <a:pt x="975" y="493"/>
                  </a:lnTo>
                  <a:lnTo>
                    <a:pt x="978" y="489"/>
                  </a:lnTo>
                  <a:lnTo>
                    <a:pt x="980" y="485"/>
                  </a:lnTo>
                  <a:lnTo>
                    <a:pt x="983" y="481"/>
                  </a:lnTo>
                  <a:lnTo>
                    <a:pt x="985" y="477"/>
                  </a:lnTo>
                  <a:lnTo>
                    <a:pt x="988" y="474"/>
                  </a:lnTo>
                  <a:lnTo>
                    <a:pt x="990" y="470"/>
                  </a:lnTo>
                  <a:lnTo>
                    <a:pt x="993" y="467"/>
                  </a:lnTo>
                  <a:lnTo>
                    <a:pt x="995" y="464"/>
                  </a:lnTo>
                  <a:lnTo>
                    <a:pt x="998" y="460"/>
                  </a:lnTo>
                  <a:lnTo>
                    <a:pt x="1000" y="457"/>
                  </a:lnTo>
                  <a:lnTo>
                    <a:pt x="1003" y="454"/>
                  </a:lnTo>
                  <a:lnTo>
                    <a:pt x="1005" y="451"/>
                  </a:lnTo>
                  <a:lnTo>
                    <a:pt x="1008" y="449"/>
                  </a:lnTo>
                  <a:lnTo>
                    <a:pt x="1010" y="446"/>
                  </a:lnTo>
                  <a:lnTo>
                    <a:pt x="1013" y="443"/>
                  </a:lnTo>
                  <a:lnTo>
                    <a:pt x="1015" y="440"/>
                  </a:lnTo>
                  <a:lnTo>
                    <a:pt x="1018" y="438"/>
                  </a:lnTo>
                  <a:lnTo>
                    <a:pt x="1020" y="435"/>
                  </a:lnTo>
                  <a:lnTo>
                    <a:pt x="1023" y="433"/>
                  </a:lnTo>
                  <a:lnTo>
                    <a:pt x="1025" y="430"/>
                  </a:lnTo>
                  <a:lnTo>
                    <a:pt x="1028" y="428"/>
                  </a:lnTo>
                  <a:lnTo>
                    <a:pt x="1030" y="425"/>
                  </a:lnTo>
                  <a:lnTo>
                    <a:pt x="1033" y="423"/>
                  </a:lnTo>
                  <a:lnTo>
                    <a:pt x="1035" y="421"/>
                  </a:lnTo>
                  <a:lnTo>
                    <a:pt x="1038" y="418"/>
                  </a:lnTo>
                  <a:lnTo>
                    <a:pt x="1040" y="416"/>
                  </a:lnTo>
                  <a:lnTo>
                    <a:pt x="1043" y="414"/>
                  </a:lnTo>
                  <a:lnTo>
                    <a:pt x="1045" y="412"/>
                  </a:lnTo>
                  <a:lnTo>
                    <a:pt x="1048" y="410"/>
                  </a:lnTo>
                  <a:lnTo>
                    <a:pt x="1050" y="408"/>
                  </a:lnTo>
                  <a:lnTo>
                    <a:pt x="1053" y="406"/>
                  </a:lnTo>
                  <a:lnTo>
                    <a:pt x="1055" y="404"/>
                  </a:lnTo>
                  <a:lnTo>
                    <a:pt x="1058" y="402"/>
                  </a:lnTo>
                  <a:lnTo>
                    <a:pt x="1060" y="400"/>
                  </a:lnTo>
                  <a:lnTo>
                    <a:pt x="1063" y="399"/>
                  </a:lnTo>
                  <a:lnTo>
                    <a:pt x="1065" y="397"/>
                  </a:lnTo>
                  <a:lnTo>
                    <a:pt x="1068" y="395"/>
                  </a:lnTo>
                  <a:lnTo>
                    <a:pt x="1070" y="393"/>
                  </a:lnTo>
                  <a:lnTo>
                    <a:pt x="1073" y="392"/>
                  </a:lnTo>
                  <a:lnTo>
                    <a:pt x="1075" y="390"/>
                  </a:lnTo>
                  <a:lnTo>
                    <a:pt x="1077" y="388"/>
                  </a:lnTo>
                  <a:lnTo>
                    <a:pt x="1080" y="387"/>
                  </a:lnTo>
                  <a:lnTo>
                    <a:pt x="1082" y="385"/>
                  </a:lnTo>
                  <a:lnTo>
                    <a:pt x="1085" y="384"/>
                  </a:lnTo>
                  <a:lnTo>
                    <a:pt x="1087" y="382"/>
                  </a:lnTo>
                  <a:lnTo>
                    <a:pt x="1090" y="381"/>
                  </a:lnTo>
                  <a:lnTo>
                    <a:pt x="1092" y="379"/>
                  </a:lnTo>
                  <a:lnTo>
                    <a:pt x="1095" y="378"/>
                  </a:lnTo>
                  <a:lnTo>
                    <a:pt x="1097" y="376"/>
                  </a:lnTo>
                  <a:lnTo>
                    <a:pt x="1100" y="375"/>
                  </a:lnTo>
                  <a:lnTo>
                    <a:pt x="1102" y="373"/>
                  </a:lnTo>
                  <a:lnTo>
                    <a:pt x="1105" y="372"/>
                  </a:lnTo>
                  <a:lnTo>
                    <a:pt x="1107" y="370"/>
                  </a:lnTo>
                  <a:lnTo>
                    <a:pt x="1110" y="369"/>
                  </a:lnTo>
                  <a:lnTo>
                    <a:pt x="1112" y="368"/>
                  </a:lnTo>
                  <a:lnTo>
                    <a:pt x="1115" y="366"/>
                  </a:lnTo>
                  <a:lnTo>
                    <a:pt x="1117" y="365"/>
                  </a:lnTo>
                  <a:lnTo>
                    <a:pt x="1120" y="364"/>
                  </a:lnTo>
                  <a:lnTo>
                    <a:pt x="1122" y="363"/>
                  </a:lnTo>
                  <a:lnTo>
                    <a:pt x="1125" y="361"/>
                  </a:lnTo>
                  <a:lnTo>
                    <a:pt x="1127" y="360"/>
                  </a:lnTo>
                  <a:lnTo>
                    <a:pt x="1130" y="359"/>
                  </a:lnTo>
                  <a:lnTo>
                    <a:pt x="1132" y="358"/>
                  </a:lnTo>
                  <a:lnTo>
                    <a:pt x="1135" y="356"/>
                  </a:lnTo>
                  <a:lnTo>
                    <a:pt x="1137" y="355"/>
                  </a:lnTo>
                  <a:lnTo>
                    <a:pt x="1140" y="354"/>
                  </a:lnTo>
                  <a:lnTo>
                    <a:pt x="1142" y="353"/>
                  </a:lnTo>
                  <a:lnTo>
                    <a:pt x="1145" y="352"/>
                  </a:lnTo>
                  <a:lnTo>
                    <a:pt x="1147" y="351"/>
                  </a:lnTo>
                  <a:lnTo>
                    <a:pt x="1150" y="350"/>
                  </a:lnTo>
                  <a:lnTo>
                    <a:pt x="1152" y="348"/>
                  </a:lnTo>
                  <a:lnTo>
                    <a:pt x="1155" y="347"/>
                  </a:lnTo>
                  <a:lnTo>
                    <a:pt x="1157" y="346"/>
                  </a:lnTo>
                  <a:lnTo>
                    <a:pt x="1160" y="345"/>
                  </a:lnTo>
                  <a:lnTo>
                    <a:pt x="1162" y="344"/>
                  </a:lnTo>
                  <a:lnTo>
                    <a:pt x="1165" y="343"/>
                  </a:lnTo>
                  <a:lnTo>
                    <a:pt x="1167" y="342"/>
                  </a:lnTo>
                  <a:lnTo>
                    <a:pt x="1170" y="341"/>
                  </a:lnTo>
                  <a:lnTo>
                    <a:pt x="1172" y="340"/>
                  </a:lnTo>
                  <a:lnTo>
                    <a:pt x="1175" y="339"/>
                  </a:lnTo>
                  <a:lnTo>
                    <a:pt x="1177" y="338"/>
                  </a:lnTo>
                  <a:lnTo>
                    <a:pt x="1180" y="337"/>
                  </a:lnTo>
                  <a:lnTo>
                    <a:pt x="1182" y="336"/>
                  </a:lnTo>
                  <a:lnTo>
                    <a:pt x="1185" y="335"/>
                  </a:lnTo>
                  <a:lnTo>
                    <a:pt x="1187" y="334"/>
                  </a:lnTo>
                  <a:lnTo>
                    <a:pt x="1190" y="333"/>
                  </a:lnTo>
                  <a:lnTo>
                    <a:pt x="1192" y="332"/>
                  </a:lnTo>
                  <a:lnTo>
                    <a:pt x="1195" y="331"/>
                  </a:lnTo>
                  <a:lnTo>
                    <a:pt x="1197" y="330"/>
                  </a:lnTo>
                  <a:lnTo>
                    <a:pt x="1200" y="329"/>
                  </a:lnTo>
                  <a:lnTo>
                    <a:pt x="1202" y="328"/>
                  </a:lnTo>
                  <a:lnTo>
                    <a:pt x="1205" y="327"/>
                  </a:lnTo>
                  <a:lnTo>
                    <a:pt x="1207" y="326"/>
                  </a:lnTo>
                  <a:lnTo>
                    <a:pt x="1210" y="325"/>
                  </a:lnTo>
                  <a:lnTo>
                    <a:pt x="1212" y="325"/>
                  </a:lnTo>
                  <a:lnTo>
                    <a:pt x="1215" y="324"/>
                  </a:lnTo>
                  <a:lnTo>
                    <a:pt x="1217" y="323"/>
                  </a:lnTo>
                  <a:lnTo>
                    <a:pt x="1220" y="322"/>
                  </a:lnTo>
                  <a:lnTo>
                    <a:pt x="1222" y="321"/>
                  </a:lnTo>
                  <a:lnTo>
                    <a:pt x="1225" y="320"/>
                  </a:lnTo>
                  <a:lnTo>
                    <a:pt x="1227" y="319"/>
                  </a:lnTo>
                  <a:lnTo>
                    <a:pt x="1230" y="318"/>
                  </a:lnTo>
                  <a:lnTo>
                    <a:pt x="1232" y="318"/>
                  </a:lnTo>
                  <a:lnTo>
                    <a:pt x="1235" y="317"/>
                  </a:lnTo>
                  <a:lnTo>
                    <a:pt x="1237" y="316"/>
                  </a:lnTo>
                  <a:lnTo>
                    <a:pt x="1240" y="315"/>
                  </a:lnTo>
                  <a:lnTo>
                    <a:pt x="1242" y="314"/>
                  </a:lnTo>
                  <a:lnTo>
                    <a:pt x="1245" y="313"/>
                  </a:lnTo>
                  <a:lnTo>
                    <a:pt x="1247" y="312"/>
                  </a:lnTo>
                  <a:lnTo>
                    <a:pt x="1250" y="312"/>
                  </a:lnTo>
                  <a:lnTo>
                    <a:pt x="1252" y="311"/>
                  </a:lnTo>
                  <a:lnTo>
                    <a:pt x="1255" y="310"/>
                  </a:lnTo>
                  <a:lnTo>
                    <a:pt x="1257" y="309"/>
                  </a:lnTo>
                  <a:lnTo>
                    <a:pt x="1260" y="308"/>
                  </a:lnTo>
                  <a:lnTo>
                    <a:pt x="1262" y="308"/>
                  </a:lnTo>
                  <a:lnTo>
                    <a:pt x="1265" y="307"/>
                  </a:lnTo>
                  <a:lnTo>
                    <a:pt x="1267" y="306"/>
                  </a:lnTo>
                  <a:lnTo>
                    <a:pt x="1270" y="305"/>
                  </a:lnTo>
                  <a:lnTo>
                    <a:pt x="1272" y="304"/>
                  </a:lnTo>
                  <a:lnTo>
                    <a:pt x="1275" y="304"/>
                  </a:lnTo>
                  <a:lnTo>
                    <a:pt x="1277" y="303"/>
                  </a:lnTo>
                  <a:lnTo>
                    <a:pt x="1279" y="302"/>
                  </a:lnTo>
                  <a:lnTo>
                    <a:pt x="1282" y="301"/>
                  </a:lnTo>
                  <a:lnTo>
                    <a:pt x="1284" y="300"/>
                  </a:lnTo>
                  <a:lnTo>
                    <a:pt x="1287" y="300"/>
                  </a:lnTo>
                  <a:lnTo>
                    <a:pt x="1289" y="299"/>
                  </a:lnTo>
                  <a:lnTo>
                    <a:pt x="1292" y="298"/>
                  </a:lnTo>
                  <a:lnTo>
                    <a:pt x="1294" y="297"/>
                  </a:lnTo>
                  <a:lnTo>
                    <a:pt x="1297" y="297"/>
                  </a:lnTo>
                  <a:lnTo>
                    <a:pt x="1299" y="296"/>
                  </a:lnTo>
                  <a:lnTo>
                    <a:pt x="1302" y="295"/>
                  </a:lnTo>
                  <a:lnTo>
                    <a:pt x="1304" y="294"/>
                  </a:lnTo>
                  <a:lnTo>
                    <a:pt x="1307" y="293"/>
                  </a:lnTo>
                  <a:lnTo>
                    <a:pt x="1309" y="293"/>
                  </a:lnTo>
                  <a:lnTo>
                    <a:pt x="1312" y="292"/>
                  </a:lnTo>
                  <a:lnTo>
                    <a:pt x="1314" y="291"/>
                  </a:lnTo>
                  <a:lnTo>
                    <a:pt x="1317" y="290"/>
                  </a:lnTo>
                  <a:lnTo>
                    <a:pt x="1319" y="290"/>
                  </a:lnTo>
                  <a:lnTo>
                    <a:pt x="1322" y="289"/>
                  </a:lnTo>
                  <a:lnTo>
                    <a:pt x="1324" y="288"/>
                  </a:lnTo>
                  <a:lnTo>
                    <a:pt x="1327" y="288"/>
                  </a:lnTo>
                  <a:lnTo>
                    <a:pt x="1329" y="287"/>
                  </a:lnTo>
                  <a:lnTo>
                    <a:pt x="1332" y="286"/>
                  </a:lnTo>
                  <a:lnTo>
                    <a:pt x="1334" y="285"/>
                  </a:lnTo>
                  <a:lnTo>
                    <a:pt x="1337" y="285"/>
                  </a:lnTo>
                  <a:lnTo>
                    <a:pt x="1339" y="284"/>
                  </a:lnTo>
                  <a:lnTo>
                    <a:pt x="1342" y="283"/>
                  </a:lnTo>
                  <a:lnTo>
                    <a:pt x="1344" y="282"/>
                  </a:lnTo>
                  <a:lnTo>
                    <a:pt x="1347" y="282"/>
                  </a:lnTo>
                  <a:lnTo>
                    <a:pt x="1349" y="281"/>
                  </a:lnTo>
                  <a:lnTo>
                    <a:pt x="1352" y="280"/>
                  </a:lnTo>
                  <a:lnTo>
                    <a:pt x="1354" y="280"/>
                  </a:lnTo>
                  <a:lnTo>
                    <a:pt x="1357" y="279"/>
                  </a:lnTo>
                  <a:lnTo>
                    <a:pt x="1359" y="278"/>
                  </a:lnTo>
                  <a:lnTo>
                    <a:pt x="1362" y="277"/>
                  </a:lnTo>
                  <a:lnTo>
                    <a:pt x="1364" y="277"/>
                  </a:lnTo>
                  <a:lnTo>
                    <a:pt x="1367" y="276"/>
                  </a:lnTo>
                  <a:lnTo>
                    <a:pt x="1369" y="275"/>
                  </a:lnTo>
                  <a:lnTo>
                    <a:pt x="1372" y="275"/>
                  </a:lnTo>
                  <a:lnTo>
                    <a:pt x="1374" y="274"/>
                  </a:lnTo>
                  <a:lnTo>
                    <a:pt x="1377" y="273"/>
                  </a:lnTo>
                  <a:lnTo>
                    <a:pt x="1379" y="272"/>
                  </a:lnTo>
                  <a:lnTo>
                    <a:pt x="1382" y="272"/>
                  </a:lnTo>
                  <a:lnTo>
                    <a:pt x="1384" y="271"/>
                  </a:lnTo>
                  <a:lnTo>
                    <a:pt x="1387" y="270"/>
                  </a:lnTo>
                  <a:lnTo>
                    <a:pt x="1389" y="270"/>
                  </a:lnTo>
                  <a:lnTo>
                    <a:pt x="1392" y="269"/>
                  </a:lnTo>
                  <a:lnTo>
                    <a:pt x="1394" y="268"/>
                  </a:lnTo>
                  <a:lnTo>
                    <a:pt x="1397" y="268"/>
                  </a:lnTo>
                  <a:lnTo>
                    <a:pt x="1399" y="267"/>
                  </a:lnTo>
                  <a:lnTo>
                    <a:pt x="1402" y="266"/>
                  </a:lnTo>
                  <a:lnTo>
                    <a:pt x="1404" y="266"/>
                  </a:lnTo>
                  <a:lnTo>
                    <a:pt x="1407" y="265"/>
                  </a:lnTo>
                  <a:lnTo>
                    <a:pt x="1409" y="264"/>
                  </a:lnTo>
                  <a:lnTo>
                    <a:pt x="1412" y="263"/>
                  </a:lnTo>
                  <a:lnTo>
                    <a:pt x="1414" y="263"/>
                  </a:lnTo>
                  <a:lnTo>
                    <a:pt x="1417" y="262"/>
                  </a:lnTo>
                  <a:lnTo>
                    <a:pt x="1419" y="261"/>
                  </a:lnTo>
                  <a:lnTo>
                    <a:pt x="1422" y="261"/>
                  </a:lnTo>
                  <a:lnTo>
                    <a:pt x="1424" y="260"/>
                  </a:lnTo>
                  <a:lnTo>
                    <a:pt x="1427" y="259"/>
                  </a:lnTo>
                  <a:lnTo>
                    <a:pt x="1429" y="259"/>
                  </a:lnTo>
                  <a:lnTo>
                    <a:pt x="1432" y="258"/>
                  </a:lnTo>
                  <a:lnTo>
                    <a:pt x="1434" y="257"/>
                  </a:lnTo>
                  <a:lnTo>
                    <a:pt x="1437" y="257"/>
                  </a:lnTo>
                  <a:lnTo>
                    <a:pt x="1439" y="256"/>
                  </a:lnTo>
                  <a:lnTo>
                    <a:pt x="1442" y="255"/>
                  </a:lnTo>
                  <a:lnTo>
                    <a:pt x="1444" y="255"/>
                  </a:lnTo>
                  <a:lnTo>
                    <a:pt x="1447" y="254"/>
                  </a:lnTo>
                  <a:lnTo>
                    <a:pt x="1449" y="253"/>
                  </a:lnTo>
                  <a:lnTo>
                    <a:pt x="1452" y="252"/>
                  </a:lnTo>
                  <a:lnTo>
                    <a:pt x="1454" y="252"/>
                  </a:lnTo>
                  <a:lnTo>
                    <a:pt x="1457" y="251"/>
                  </a:lnTo>
                  <a:lnTo>
                    <a:pt x="1459" y="250"/>
                  </a:lnTo>
                  <a:lnTo>
                    <a:pt x="1462" y="250"/>
                  </a:lnTo>
                  <a:lnTo>
                    <a:pt x="1464" y="249"/>
                  </a:lnTo>
                  <a:lnTo>
                    <a:pt x="1467" y="248"/>
                  </a:lnTo>
                  <a:lnTo>
                    <a:pt x="1469" y="248"/>
                  </a:lnTo>
                  <a:lnTo>
                    <a:pt x="1472" y="247"/>
                  </a:lnTo>
                  <a:lnTo>
                    <a:pt x="1474" y="246"/>
                  </a:lnTo>
                  <a:lnTo>
                    <a:pt x="1477" y="246"/>
                  </a:lnTo>
                  <a:lnTo>
                    <a:pt x="1479" y="245"/>
                  </a:lnTo>
                  <a:lnTo>
                    <a:pt x="1481" y="244"/>
                  </a:lnTo>
                  <a:lnTo>
                    <a:pt x="1484" y="244"/>
                  </a:lnTo>
                  <a:lnTo>
                    <a:pt x="1486" y="243"/>
                  </a:lnTo>
                  <a:lnTo>
                    <a:pt x="1489" y="242"/>
                  </a:lnTo>
                  <a:lnTo>
                    <a:pt x="1491" y="242"/>
                  </a:lnTo>
                  <a:lnTo>
                    <a:pt x="1494" y="241"/>
                  </a:lnTo>
                  <a:lnTo>
                    <a:pt x="1496" y="240"/>
                  </a:lnTo>
                  <a:lnTo>
                    <a:pt x="1499" y="240"/>
                  </a:lnTo>
                  <a:lnTo>
                    <a:pt x="1501" y="239"/>
                  </a:lnTo>
                  <a:lnTo>
                    <a:pt x="1504" y="238"/>
                  </a:lnTo>
                  <a:lnTo>
                    <a:pt x="1506" y="237"/>
                  </a:lnTo>
                  <a:lnTo>
                    <a:pt x="1509" y="237"/>
                  </a:lnTo>
                  <a:lnTo>
                    <a:pt x="1511" y="236"/>
                  </a:lnTo>
                  <a:lnTo>
                    <a:pt x="1514" y="235"/>
                  </a:lnTo>
                  <a:lnTo>
                    <a:pt x="1516" y="235"/>
                  </a:lnTo>
                  <a:lnTo>
                    <a:pt x="1519" y="234"/>
                  </a:lnTo>
                  <a:lnTo>
                    <a:pt x="1521" y="233"/>
                  </a:lnTo>
                  <a:lnTo>
                    <a:pt x="1524" y="233"/>
                  </a:lnTo>
                  <a:lnTo>
                    <a:pt x="1526" y="232"/>
                  </a:lnTo>
                  <a:lnTo>
                    <a:pt x="1529" y="231"/>
                  </a:lnTo>
                  <a:lnTo>
                    <a:pt x="1531" y="231"/>
                  </a:lnTo>
                  <a:lnTo>
                    <a:pt x="1534" y="230"/>
                  </a:lnTo>
                  <a:lnTo>
                    <a:pt x="1536" y="229"/>
                  </a:lnTo>
                  <a:lnTo>
                    <a:pt x="1539" y="229"/>
                  </a:lnTo>
                  <a:lnTo>
                    <a:pt x="1541" y="228"/>
                  </a:lnTo>
                  <a:lnTo>
                    <a:pt x="1544" y="227"/>
                  </a:lnTo>
                  <a:lnTo>
                    <a:pt x="1546" y="226"/>
                  </a:lnTo>
                  <a:lnTo>
                    <a:pt x="1549" y="226"/>
                  </a:lnTo>
                  <a:lnTo>
                    <a:pt x="1551" y="225"/>
                  </a:lnTo>
                  <a:lnTo>
                    <a:pt x="1554" y="224"/>
                  </a:lnTo>
                  <a:lnTo>
                    <a:pt x="1556" y="224"/>
                  </a:lnTo>
                  <a:lnTo>
                    <a:pt x="1559" y="223"/>
                  </a:lnTo>
                  <a:lnTo>
                    <a:pt x="1561" y="222"/>
                  </a:lnTo>
                  <a:lnTo>
                    <a:pt x="1564" y="222"/>
                  </a:lnTo>
                  <a:lnTo>
                    <a:pt x="1566" y="221"/>
                  </a:lnTo>
                  <a:lnTo>
                    <a:pt x="1569" y="220"/>
                  </a:lnTo>
                  <a:lnTo>
                    <a:pt x="1571" y="220"/>
                  </a:lnTo>
                  <a:lnTo>
                    <a:pt x="1574" y="219"/>
                  </a:lnTo>
                  <a:lnTo>
                    <a:pt x="1576" y="218"/>
                  </a:lnTo>
                  <a:lnTo>
                    <a:pt x="1579" y="218"/>
                  </a:lnTo>
                  <a:lnTo>
                    <a:pt x="1581" y="217"/>
                  </a:lnTo>
                  <a:lnTo>
                    <a:pt x="1584" y="216"/>
                  </a:lnTo>
                  <a:lnTo>
                    <a:pt x="1586" y="215"/>
                  </a:lnTo>
                  <a:lnTo>
                    <a:pt x="1589" y="215"/>
                  </a:lnTo>
                  <a:lnTo>
                    <a:pt x="1591" y="214"/>
                  </a:lnTo>
                  <a:lnTo>
                    <a:pt x="1594" y="213"/>
                  </a:lnTo>
                  <a:lnTo>
                    <a:pt x="1596" y="213"/>
                  </a:lnTo>
                  <a:lnTo>
                    <a:pt x="1599" y="212"/>
                  </a:lnTo>
                  <a:lnTo>
                    <a:pt x="1601" y="211"/>
                  </a:lnTo>
                  <a:lnTo>
                    <a:pt x="1604" y="211"/>
                  </a:lnTo>
                  <a:lnTo>
                    <a:pt x="1606" y="210"/>
                  </a:lnTo>
                  <a:lnTo>
                    <a:pt x="1609" y="209"/>
                  </a:lnTo>
                  <a:lnTo>
                    <a:pt x="1611" y="208"/>
                  </a:lnTo>
                  <a:lnTo>
                    <a:pt x="1614" y="208"/>
                  </a:lnTo>
                  <a:lnTo>
                    <a:pt x="1616" y="207"/>
                  </a:lnTo>
                  <a:lnTo>
                    <a:pt x="1619" y="206"/>
                  </a:lnTo>
                  <a:lnTo>
                    <a:pt x="1621" y="206"/>
                  </a:lnTo>
                  <a:lnTo>
                    <a:pt x="1624" y="205"/>
                  </a:lnTo>
                  <a:lnTo>
                    <a:pt x="1626" y="204"/>
                  </a:lnTo>
                  <a:lnTo>
                    <a:pt x="1629" y="203"/>
                  </a:lnTo>
                  <a:lnTo>
                    <a:pt x="1631" y="203"/>
                  </a:lnTo>
                  <a:lnTo>
                    <a:pt x="1634" y="202"/>
                  </a:lnTo>
                  <a:lnTo>
                    <a:pt x="1636" y="201"/>
                  </a:lnTo>
                  <a:lnTo>
                    <a:pt x="1638" y="201"/>
                  </a:lnTo>
                  <a:lnTo>
                    <a:pt x="1641" y="200"/>
                  </a:lnTo>
                  <a:lnTo>
                    <a:pt x="1644" y="199"/>
                  </a:lnTo>
                  <a:lnTo>
                    <a:pt x="1646" y="199"/>
                  </a:lnTo>
                  <a:lnTo>
                    <a:pt x="1649" y="198"/>
                  </a:lnTo>
                  <a:lnTo>
                    <a:pt x="1651" y="197"/>
                  </a:lnTo>
                  <a:lnTo>
                    <a:pt x="1654" y="196"/>
                  </a:lnTo>
                  <a:lnTo>
                    <a:pt x="1656" y="196"/>
                  </a:lnTo>
                  <a:lnTo>
                    <a:pt x="1659" y="195"/>
                  </a:lnTo>
                  <a:lnTo>
                    <a:pt x="1661" y="194"/>
                  </a:lnTo>
                  <a:lnTo>
                    <a:pt x="1664" y="194"/>
                  </a:lnTo>
                  <a:lnTo>
                    <a:pt x="1666" y="193"/>
                  </a:lnTo>
                  <a:lnTo>
                    <a:pt x="1669" y="192"/>
                  </a:lnTo>
                  <a:lnTo>
                    <a:pt x="1671" y="191"/>
                  </a:lnTo>
                  <a:lnTo>
                    <a:pt x="1674" y="191"/>
                  </a:lnTo>
                  <a:lnTo>
                    <a:pt x="1676" y="190"/>
                  </a:lnTo>
                  <a:lnTo>
                    <a:pt x="1679" y="189"/>
                  </a:lnTo>
                  <a:lnTo>
                    <a:pt x="1681" y="188"/>
                  </a:lnTo>
                  <a:lnTo>
                    <a:pt x="1683" y="188"/>
                  </a:lnTo>
                  <a:lnTo>
                    <a:pt x="1686" y="187"/>
                  </a:lnTo>
                  <a:lnTo>
                    <a:pt x="1688" y="186"/>
                  </a:lnTo>
                  <a:lnTo>
                    <a:pt x="1691" y="186"/>
                  </a:lnTo>
                  <a:lnTo>
                    <a:pt x="1693" y="185"/>
                  </a:lnTo>
                  <a:lnTo>
                    <a:pt x="1696" y="184"/>
                  </a:lnTo>
                  <a:lnTo>
                    <a:pt x="1698" y="183"/>
                  </a:lnTo>
                  <a:lnTo>
                    <a:pt x="1701" y="183"/>
                  </a:lnTo>
                  <a:lnTo>
                    <a:pt x="1703" y="182"/>
                  </a:lnTo>
                  <a:lnTo>
                    <a:pt x="1706" y="181"/>
                  </a:lnTo>
                  <a:lnTo>
                    <a:pt x="1708" y="180"/>
                  </a:lnTo>
                  <a:lnTo>
                    <a:pt x="1711" y="180"/>
                  </a:lnTo>
                  <a:lnTo>
                    <a:pt x="1713" y="179"/>
                  </a:lnTo>
                  <a:lnTo>
                    <a:pt x="1716" y="178"/>
                  </a:lnTo>
                  <a:lnTo>
                    <a:pt x="1718" y="178"/>
                  </a:lnTo>
                  <a:lnTo>
                    <a:pt x="1721" y="177"/>
                  </a:lnTo>
                  <a:lnTo>
                    <a:pt x="1723" y="176"/>
                  </a:lnTo>
                  <a:lnTo>
                    <a:pt x="1726" y="175"/>
                  </a:lnTo>
                  <a:lnTo>
                    <a:pt x="1728" y="175"/>
                  </a:lnTo>
                  <a:lnTo>
                    <a:pt x="1731" y="174"/>
                  </a:lnTo>
                  <a:lnTo>
                    <a:pt x="1733" y="173"/>
                  </a:lnTo>
                  <a:lnTo>
                    <a:pt x="1736" y="172"/>
                  </a:lnTo>
                  <a:lnTo>
                    <a:pt x="1738" y="172"/>
                  </a:lnTo>
                  <a:lnTo>
                    <a:pt x="1741" y="171"/>
                  </a:lnTo>
                  <a:lnTo>
                    <a:pt x="1743" y="170"/>
                  </a:lnTo>
                  <a:lnTo>
                    <a:pt x="1746" y="169"/>
                  </a:lnTo>
                  <a:lnTo>
                    <a:pt x="1748" y="168"/>
                  </a:lnTo>
                  <a:lnTo>
                    <a:pt x="1751" y="168"/>
                  </a:lnTo>
                  <a:lnTo>
                    <a:pt x="1753" y="167"/>
                  </a:lnTo>
                  <a:lnTo>
                    <a:pt x="1756" y="166"/>
                  </a:lnTo>
                  <a:lnTo>
                    <a:pt x="1758" y="165"/>
                  </a:lnTo>
                  <a:lnTo>
                    <a:pt x="1761" y="165"/>
                  </a:lnTo>
                  <a:lnTo>
                    <a:pt x="1763" y="164"/>
                  </a:lnTo>
                  <a:lnTo>
                    <a:pt x="1766" y="163"/>
                  </a:lnTo>
                  <a:lnTo>
                    <a:pt x="1768" y="162"/>
                  </a:lnTo>
                  <a:lnTo>
                    <a:pt x="1771" y="162"/>
                  </a:lnTo>
                  <a:lnTo>
                    <a:pt x="1773" y="161"/>
                  </a:lnTo>
                  <a:lnTo>
                    <a:pt x="1776" y="160"/>
                  </a:lnTo>
                  <a:lnTo>
                    <a:pt x="1778" y="159"/>
                  </a:lnTo>
                  <a:lnTo>
                    <a:pt x="1781" y="159"/>
                  </a:lnTo>
                  <a:lnTo>
                    <a:pt x="1783" y="158"/>
                  </a:lnTo>
                  <a:lnTo>
                    <a:pt x="1786" y="157"/>
                  </a:lnTo>
                  <a:lnTo>
                    <a:pt x="1788" y="156"/>
                  </a:lnTo>
                  <a:lnTo>
                    <a:pt x="1791" y="156"/>
                  </a:lnTo>
                  <a:lnTo>
                    <a:pt x="1793" y="155"/>
                  </a:lnTo>
                  <a:lnTo>
                    <a:pt x="1796" y="154"/>
                  </a:lnTo>
                  <a:lnTo>
                    <a:pt x="1798" y="153"/>
                  </a:lnTo>
                  <a:lnTo>
                    <a:pt x="1801" y="152"/>
                  </a:lnTo>
                  <a:lnTo>
                    <a:pt x="1803" y="152"/>
                  </a:lnTo>
                  <a:lnTo>
                    <a:pt x="1806" y="151"/>
                  </a:lnTo>
                  <a:lnTo>
                    <a:pt x="1808" y="150"/>
                  </a:lnTo>
                  <a:lnTo>
                    <a:pt x="1811" y="149"/>
                  </a:lnTo>
                  <a:lnTo>
                    <a:pt x="1813" y="149"/>
                  </a:lnTo>
                  <a:lnTo>
                    <a:pt x="1816" y="148"/>
                  </a:lnTo>
                  <a:lnTo>
                    <a:pt x="1818" y="147"/>
                  </a:lnTo>
                  <a:lnTo>
                    <a:pt x="1821" y="146"/>
                  </a:lnTo>
                  <a:lnTo>
                    <a:pt x="1823" y="146"/>
                  </a:lnTo>
                  <a:lnTo>
                    <a:pt x="1826" y="145"/>
                  </a:lnTo>
                  <a:lnTo>
                    <a:pt x="1828" y="144"/>
                  </a:lnTo>
                  <a:lnTo>
                    <a:pt x="1831" y="143"/>
                  </a:lnTo>
                  <a:lnTo>
                    <a:pt x="1833" y="142"/>
                  </a:lnTo>
                  <a:lnTo>
                    <a:pt x="1836" y="142"/>
                  </a:lnTo>
                  <a:lnTo>
                    <a:pt x="1838" y="141"/>
                  </a:lnTo>
                  <a:lnTo>
                    <a:pt x="1840" y="140"/>
                  </a:lnTo>
                  <a:lnTo>
                    <a:pt x="1843" y="139"/>
                  </a:lnTo>
                  <a:lnTo>
                    <a:pt x="1845" y="138"/>
                  </a:lnTo>
                  <a:lnTo>
                    <a:pt x="1848" y="138"/>
                  </a:lnTo>
                  <a:lnTo>
                    <a:pt x="1851" y="137"/>
                  </a:lnTo>
                  <a:lnTo>
                    <a:pt x="1853" y="136"/>
                  </a:lnTo>
                  <a:lnTo>
                    <a:pt x="1856" y="135"/>
                  </a:lnTo>
                  <a:lnTo>
                    <a:pt x="1858" y="135"/>
                  </a:lnTo>
                  <a:lnTo>
                    <a:pt x="1861" y="134"/>
                  </a:lnTo>
                  <a:lnTo>
                    <a:pt x="1863" y="133"/>
                  </a:lnTo>
                  <a:lnTo>
                    <a:pt x="1866" y="132"/>
                  </a:lnTo>
                  <a:lnTo>
                    <a:pt x="1868" y="131"/>
                  </a:lnTo>
                  <a:lnTo>
                    <a:pt x="1871" y="131"/>
                  </a:lnTo>
                  <a:lnTo>
                    <a:pt x="1873" y="130"/>
                  </a:lnTo>
                  <a:lnTo>
                    <a:pt x="1876" y="129"/>
                  </a:lnTo>
                  <a:lnTo>
                    <a:pt x="1878" y="128"/>
                  </a:lnTo>
                  <a:lnTo>
                    <a:pt x="1881" y="127"/>
                  </a:lnTo>
                  <a:lnTo>
                    <a:pt x="1883" y="127"/>
                  </a:lnTo>
                  <a:lnTo>
                    <a:pt x="1885" y="126"/>
                  </a:lnTo>
                  <a:lnTo>
                    <a:pt x="1888" y="125"/>
                  </a:lnTo>
                  <a:lnTo>
                    <a:pt x="1890" y="124"/>
                  </a:lnTo>
                  <a:lnTo>
                    <a:pt x="1893" y="123"/>
                  </a:lnTo>
                  <a:lnTo>
                    <a:pt x="1895" y="123"/>
                  </a:lnTo>
                  <a:lnTo>
                    <a:pt x="1898" y="122"/>
                  </a:lnTo>
                  <a:lnTo>
                    <a:pt x="1900" y="121"/>
                  </a:lnTo>
                  <a:lnTo>
                    <a:pt x="1903" y="120"/>
                  </a:lnTo>
                  <a:lnTo>
                    <a:pt x="1905" y="119"/>
                  </a:lnTo>
                  <a:lnTo>
                    <a:pt x="1908" y="118"/>
                  </a:lnTo>
                  <a:lnTo>
                    <a:pt x="1910" y="118"/>
                  </a:lnTo>
                  <a:lnTo>
                    <a:pt x="1913" y="117"/>
                  </a:lnTo>
                  <a:lnTo>
                    <a:pt x="1915" y="116"/>
                  </a:lnTo>
                  <a:lnTo>
                    <a:pt x="1918" y="115"/>
                  </a:lnTo>
                  <a:lnTo>
                    <a:pt x="1920" y="114"/>
                  </a:lnTo>
                  <a:lnTo>
                    <a:pt x="1923" y="114"/>
                  </a:lnTo>
                  <a:lnTo>
                    <a:pt x="1925" y="113"/>
                  </a:lnTo>
                  <a:lnTo>
                    <a:pt x="1928" y="112"/>
                  </a:lnTo>
                  <a:lnTo>
                    <a:pt x="1930" y="111"/>
                  </a:lnTo>
                  <a:lnTo>
                    <a:pt x="1933" y="110"/>
                  </a:lnTo>
                  <a:lnTo>
                    <a:pt x="1935" y="110"/>
                  </a:lnTo>
                  <a:lnTo>
                    <a:pt x="1938" y="109"/>
                  </a:lnTo>
                  <a:lnTo>
                    <a:pt x="1940" y="108"/>
                  </a:lnTo>
                  <a:lnTo>
                    <a:pt x="1943" y="107"/>
                  </a:lnTo>
                  <a:lnTo>
                    <a:pt x="1945" y="106"/>
                  </a:lnTo>
                  <a:lnTo>
                    <a:pt x="1948" y="105"/>
                  </a:lnTo>
                  <a:lnTo>
                    <a:pt x="1950" y="105"/>
                  </a:lnTo>
                  <a:lnTo>
                    <a:pt x="1953" y="104"/>
                  </a:lnTo>
                  <a:lnTo>
                    <a:pt x="1955" y="103"/>
                  </a:lnTo>
                  <a:lnTo>
                    <a:pt x="1958" y="102"/>
                  </a:lnTo>
                  <a:lnTo>
                    <a:pt x="1960" y="101"/>
                  </a:lnTo>
                  <a:lnTo>
                    <a:pt x="1963" y="100"/>
                  </a:lnTo>
                  <a:lnTo>
                    <a:pt x="1965" y="100"/>
                  </a:lnTo>
                  <a:lnTo>
                    <a:pt x="1968" y="99"/>
                  </a:lnTo>
                  <a:lnTo>
                    <a:pt x="1970" y="98"/>
                  </a:lnTo>
                  <a:lnTo>
                    <a:pt x="1973" y="97"/>
                  </a:lnTo>
                  <a:lnTo>
                    <a:pt x="1975" y="96"/>
                  </a:lnTo>
                  <a:lnTo>
                    <a:pt x="1978" y="95"/>
                  </a:lnTo>
                  <a:lnTo>
                    <a:pt x="1980" y="95"/>
                  </a:lnTo>
                  <a:lnTo>
                    <a:pt x="1983" y="94"/>
                  </a:lnTo>
                  <a:lnTo>
                    <a:pt x="1985" y="93"/>
                  </a:lnTo>
                  <a:lnTo>
                    <a:pt x="1988" y="92"/>
                  </a:lnTo>
                  <a:lnTo>
                    <a:pt x="1990" y="91"/>
                  </a:lnTo>
                  <a:lnTo>
                    <a:pt x="1993" y="90"/>
                  </a:lnTo>
                  <a:lnTo>
                    <a:pt x="1995" y="89"/>
                  </a:lnTo>
                  <a:lnTo>
                    <a:pt x="1998" y="89"/>
                  </a:lnTo>
                  <a:lnTo>
                    <a:pt x="2000" y="88"/>
                  </a:lnTo>
                  <a:lnTo>
                    <a:pt x="2003" y="87"/>
                  </a:lnTo>
                  <a:lnTo>
                    <a:pt x="2005" y="86"/>
                  </a:lnTo>
                  <a:lnTo>
                    <a:pt x="2008" y="85"/>
                  </a:lnTo>
                  <a:lnTo>
                    <a:pt x="2010" y="84"/>
                  </a:lnTo>
                  <a:lnTo>
                    <a:pt x="2013" y="84"/>
                  </a:lnTo>
                  <a:lnTo>
                    <a:pt x="2015" y="83"/>
                  </a:lnTo>
                  <a:lnTo>
                    <a:pt x="2018" y="82"/>
                  </a:lnTo>
                  <a:lnTo>
                    <a:pt x="2020" y="81"/>
                  </a:lnTo>
                  <a:lnTo>
                    <a:pt x="2023" y="80"/>
                  </a:lnTo>
                  <a:lnTo>
                    <a:pt x="2025" y="79"/>
                  </a:lnTo>
                  <a:lnTo>
                    <a:pt x="2028" y="78"/>
                  </a:lnTo>
                  <a:lnTo>
                    <a:pt x="2030" y="78"/>
                  </a:lnTo>
                  <a:lnTo>
                    <a:pt x="2033" y="77"/>
                  </a:lnTo>
                  <a:lnTo>
                    <a:pt x="2035" y="76"/>
                  </a:lnTo>
                  <a:lnTo>
                    <a:pt x="2038" y="75"/>
                  </a:lnTo>
                  <a:lnTo>
                    <a:pt x="2040" y="74"/>
                  </a:lnTo>
                  <a:lnTo>
                    <a:pt x="2042" y="73"/>
                  </a:lnTo>
                  <a:lnTo>
                    <a:pt x="2045" y="72"/>
                  </a:lnTo>
                  <a:lnTo>
                    <a:pt x="2047" y="71"/>
                  </a:lnTo>
                  <a:lnTo>
                    <a:pt x="2050" y="71"/>
                  </a:lnTo>
                  <a:lnTo>
                    <a:pt x="2052" y="70"/>
                  </a:lnTo>
                  <a:lnTo>
                    <a:pt x="2055" y="69"/>
                  </a:lnTo>
                  <a:lnTo>
                    <a:pt x="2058" y="68"/>
                  </a:lnTo>
                  <a:lnTo>
                    <a:pt x="2060" y="67"/>
                  </a:lnTo>
                  <a:lnTo>
                    <a:pt x="2063" y="66"/>
                  </a:lnTo>
                  <a:lnTo>
                    <a:pt x="2065" y="65"/>
                  </a:lnTo>
                  <a:lnTo>
                    <a:pt x="2068" y="64"/>
                  </a:lnTo>
                  <a:lnTo>
                    <a:pt x="2070" y="64"/>
                  </a:lnTo>
                  <a:lnTo>
                    <a:pt x="2073" y="63"/>
                  </a:lnTo>
                  <a:lnTo>
                    <a:pt x="2075" y="62"/>
                  </a:lnTo>
                  <a:lnTo>
                    <a:pt x="2078" y="61"/>
                  </a:lnTo>
                  <a:lnTo>
                    <a:pt x="2080" y="60"/>
                  </a:lnTo>
                  <a:lnTo>
                    <a:pt x="2083" y="59"/>
                  </a:lnTo>
                  <a:lnTo>
                    <a:pt x="2085" y="58"/>
                  </a:lnTo>
                  <a:lnTo>
                    <a:pt x="2087" y="57"/>
                  </a:lnTo>
                  <a:lnTo>
                    <a:pt x="2090" y="57"/>
                  </a:lnTo>
                  <a:lnTo>
                    <a:pt x="2092" y="56"/>
                  </a:lnTo>
                  <a:lnTo>
                    <a:pt x="2095" y="55"/>
                  </a:lnTo>
                  <a:lnTo>
                    <a:pt x="2097" y="54"/>
                  </a:lnTo>
                  <a:lnTo>
                    <a:pt x="2100" y="53"/>
                  </a:lnTo>
                  <a:lnTo>
                    <a:pt x="2102" y="52"/>
                  </a:lnTo>
                  <a:lnTo>
                    <a:pt x="2105" y="51"/>
                  </a:lnTo>
                  <a:lnTo>
                    <a:pt x="2107" y="50"/>
                  </a:lnTo>
                  <a:lnTo>
                    <a:pt x="2110" y="50"/>
                  </a:lnTo>
                  <a:lnTo>
                    <a:pt x="2112" y="49"/>
                  </a:lnTo>
                  <a:lnTo>
                    <a:pt x="2115" y="48"/>
                  </a:lnTo>
                  <a:lnTo>
                    <a:pt x="2117" y="47"/>
                  </a:lnTo>
                  <a:lnTo>
                    <a:pt x="2120" y="46"/>
                  </a:lnTo>
                  <a:lnTo>
                    <a:pt x="2122" y="45"/>
                  </a:lnTo>
                  <a:lnTo>
                    <a:pt x="2125" y="44"/>
                  </a:lnTo>
                  <a:lnTo>
                    <a:pt x="2127" y="43"/>
                  </a:lnTo>
                  <a:lnTo>
                    <a:pt x="2130" y="42"/>
                  </a:lnTo>
                  <a:lnTo>
                    <a:pt x="2132" y="41"/>
                  </a:lnTo>
                  <a:lnTo>
                    <a:pt x="2135" y="40"/>
                  </a:lnTo>
                  <a:lnTo>
                    <a:pt x="2137" y="39"/>
                  </a:lnTo>
                  <a:lnTo>
                    <a:pt x="2140" y="39"/>
                  </a:lnTo>
                  <a:lnTo>
                    <a:pt x="2142" y="38"/>
                  </a:lnTo>
                  <a:lnTo>
                    <a:pt x="2145" y="37"/>
                  </a:lnTo>
                  <a:lnTo>
                    <a:pt x="2147" y="36"/>
                  </a:lnTo>
                  <a:lnTo>
                    <a:pt x="2150" y="35"/>
                  </a:lnTo>
                  <a:lnTo>
                    <a:pt x="2152" y="34"/>
                  </a:lnTo>
                  <a:lnTo>
                    <a:pt x="2155" y="33"/>
                  </a:lnTo>
                  <a:lnTo>
                    <a:pt x="2157" y="32"/>
                  </a:lnTo>
                  <a:lnTo>
                    <a:pt x="2160" y="31"/>
                  </a:lnTo>
                  <a:lnTo>
                    <a:pt x="2162" y="30"/>
                  </a:lnTo>
                  <a:lnTo>
                    <a:pt x="2165" y="30"/>
                  </a:lnTo>
                  <a:lnTo>
                    <a:pt x="2167" y="29"/>
                  </a:lnTo>
                  <a:lnTo>
                    <a:pt x="2170" y="28"/>
                  </a:lnTo>
                  <a:lnTo>
                    <a:pt x="2172" y="27"/>
                  </a:lnTo>
                  <a:lnTo>
                    <a:pt x="2175" y="26"/>
                  </a:lnTo>
                  <a:lnTo>
                    <a:pt x="2177" y="25"/>
                  </a:lnTo>
                  <a:lnTo>
                    <a:pt x="2180" y="24"/>
                  </a:lnTo>
                  <a:lnTo>
                    <a:pt x="2182" y="23"/>
                  </a:lnTo>
                  <a:lnTo>
                    <a:pt x="2185" y="22"/>
                  </a:lnTo>
                  <a:lnTo>
                    <a:pt x="2187" y="21"/>
                  </a:lnTo>
                  <a:lnTo>
                    <a:pt x="2190" y="20"/>
                  </a:lnTo>
                  <a:lnTo>
                    <a:pt x="2192" y="19"/>
                  </a:lnTo>
                  <a:lnTo>
                    <a:pt x="2195" y="19"/>
                  </a:lnTo>
                  <a:lnTo>
                    <a:pt x="2197" y="18"/>
                  </a:lnTo>
                  <a:lnTo>
                    <a:pt x="2200" y="17"/>
                  </a:lnTo>
                  <a:lnTo>
                    <a:pt x="2202" y="16"/>
                  </a:lnTo>
                  <a:lnTo>
                    <a:pt x="2205" y="15"/>
                  </a:lnTo>
                  <a:lnTo>
                    <a:pt x="2207" y="14"/>
                  </a:lnTo>
                  <a:lnTo>
                    <a:pt x="2210" y="13"/>
                  </a:lnTo>
                  <a:lnTo>
                    <a:pt x="2212" y="12"/>
                  </a:lnTo>
                  <a:lnTo>
                    <a:pt x="2215" y="11"/>
                  </a:lnTo>
                  <a:lnTo>
                    <a:pt x="2217" y="10"/>
                  </a:lnTo>
                  <a:lnTo>
                    <a:pt x="2220" y="9"/>
                  </a:lnTo>
                  <a:lnTo>
                    <a:pt x="2222" y="8"/>
                  </a:lnTo>
                  <a:lnTo>
                    <a:pt x="2225" y="8"/>
                  </a:lnTo>
                  <a:lnTo>
                    <a:pt x="2227" y="7"/>
                  </a:lnTo>
                  <a:lnTo>
                    <a:pt x="2230" y="6"/>
                  </a:lnTo>
                  <a:lnTo>
                    <a:pt x="2232" y="5"/>
                  </a:lnTo>
                  <a:lnTo>
                    <a:pt x="2235" y="4"/>
                  </a:lnTo>
                  <a:lnTo>
                    <a:pt x="2237" y="3"/>
                  </a:lnTo>
                  <a:lnTo>
                    <a:pt x="2240" y="2"/>
                  </a:lnTo>
                  <a:lnTo>
                    <a:pt x="2242" y="1"/>
                  </a:lnTo>
                  <a:lnTo>
                    <a:pt x="2244" y="0"/>
                  </a:lnTo>
                </a:path>
              </a:pathLst>
            </a:custGeom>
            <a:noFill/>
            <a:ln w="26988" cap="flat">
              <a:solidFill>
                <a:srgbClr val="D9531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949279" y="5115480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 smtClean="0">
                  <a:cs typeface="Arial" panose="020B0604020202020204" pitchFamily="34" charset="0"/>
                </a:rPr>
                <a:t>δ</a:t>
              </a:r>
              <a:r>
                <a:rPr lang="en-US" dirty="0" smtClean="0">
                  <a:cs typeface="Arial" panose="020B0604020202020204" pitchFamily="34" charset="0"/>
                </a:rPr>
                <a:t>θ</a:t>
              </a:r>
              <a:endParaRPr lang="en-US" dirty="0"/>
            </a:p>
          </p:txBody>
        </p:sp>
      </p:grpSp>
      <p:pic>
        <p:nvPicPr>
          <p:cNvPr id="149" name="Picture 1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853" y="927695"/>
            <a:ext cx="3997814" cy="2290763"/>
          </a:xfrm>
          <a:prstGeom prst="rect">
            <a:avLst/>
          </a:prstGeom>
        </p:spPr>
      </p:pic>
      <p:grpSp>
        <p:nvGrpSpPr>
          <p:cNvPr id="224" name="Group 223"/>
          <p:cNvGrpSpPr/>
          <p:nvPr/>
        </p:nvGrpSpPr>
        <p:grpSpPr>
          <a:xfrm>
            <a:off x="4598988" y="3346450"/>
            <a:ext cx="3944937" cy="2517776"/>
            <a:chOff x="4598988" y="3346450"/>
            <a:chExt cx="3944937" cy="2517776"/>
          </a:xfrm>
        </p:grpSpPr>
        <p:sp>
          <p:nvSpPr>
            <p:cNvPr id="220" name="Rectangle 219"/>
            <p:cNvSpPr/>
            <p:nvPr/>
          </p:nvSpPr>
          <p:spPr bwMode="auto">
            <a:xfrm>
              <a:off x="5035379" y="3421062"/>
              <a:ext cx="901699" cy="201295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5921198" y="3402806"/>
              <a:ext cx="458966" cy="2012951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6380163" y="3398838"/>
              <a:ext cx="2163762" cy="2012951"/>
            </a:xfrm>
            <a:prstGeom prst="rect">
              <a:avLst/>
            </a:prstGeom>
            <a:solidFill>
              <a:schemeClr val="accent1">
                <a:lumMod val="75000"/>
                <a:alpha val="2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4598988" y="3346450"/>
              <a:ext cx="3930650" cy="2517776"/>
              <a:chOff x="4598988" y="3346450"/>
              <a:chExt cx="3930650" cy="2517776"/>
            </a:xfrm>
          </p:grpSpPr>
          <p:sp>
            <p:nvSpPr>
              <p:cNvPr id="158" name="Line 127"/>
              <p:cNvSpPr>
                <a:spLocks noChangeShapeType="1"/>
              </p:cNvSpPr>
              <p:nvPr/>
            </p:nvSpPr>
            <p:spPr bwMode="auto">
              <a:xfrm>
                <a:off x="5019675" y="5427663"/>
                <a:ext cx="3509963" cy="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Line 128"/>
              <p:cNvSpPr>
                <a:spLocks noChangeShapeType="1"/>
              </p:cNvSpPr>
              <p:nvPr/>
            </p:nvSpPr>
            <p:spPr bwMode="auto">
              <a:xfrm>
                <a:off x="5019675" y="3421063"/>
                <a:ext cx="3509963" cy="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Line 129"/>
              <p:cNvSpPr>
                <a:spLocks noChangeShapeType="1"/>
              </p:cNvSpPr>
              <p:nvPr/>
            </p:nvSpPr>
            <p:spPr bwMode="auto">
              <a:xfrm flipV="1">
                <a:off x="5141913" y="5392738"/>
                <a:ext cx="0" cy="34925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Line 130"/>
              <p:cNvSpPr>
                <a:spLocks noChangeShapeType="1"/>
              </p:cNvSpPr>
              <p:nvPr/>
            </p:nvSpPr>
            <p:spPr bwMode="auto">
              <a:xfrm flipV="1">
                <a:off x="5757863" y="5392738"/>
                <a:ext cx="0" cy="34925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Line 131"/>
              <p:cNvSpPr>
                <a:spLocks noChangeShapeType="1"/>
              </p:cNvSpPr>
              <p:nvPr/>
            </p:nvSpPr>
            <p:spPr bwMode="auto">
              <a:xfrm flipV="1">
                <a:off x="6373813" y="5392738"/>
                <a:ext cx="0" cy="34925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Line 132"/>
              <p:cNvSpPr>
                <a:spLocks noChangeShapeType="1"/>
              </p:cNvSpPr>
              <p:nvPr/>
            </p:nvSpPr>
            <p:spPr bwMode="auto">
              <a:xfrm flipV="1">
                <a:off x="6989763" y="5392738"/>
                <a:ext cx="0" cy="34925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Line 133"/>
              <p:cNvSpPr>
                <a:spLocks noChangeShapeType="1"/>
              </p:cNvSpPr>
              <p:nvPr/>
            </p:nvSpPr>
            <p:spPr bwMode="auto">
              <a:xfrm flipV="1">
                <a:off x="7605713" y="5392738"/>
                <a:ext cx="0" cy="34925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Line 134"/>
              <p:cNvSpPr>
                <a:spLocks noChangeShapeType="1"/>
              </p:cNvSpPr>
              <p:nvPr/>
            </p:nvSpPr>
            <p:spPr bwMode="auto">
              <a:xfrm flipV="1">
                <a:off x="8221663" y="5392738"/>
                <a:ext cx="0" cy="34925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Line 135"/>
              <p:cNvSpPr>
                <a:spLocks noChangeShapeType="1"/>
              </p:cNvSpPr>
              <p:nvPr/>
            </p:nvSpPr>
            <p:spPr bwMode="auto">
              <a:xfrm>
                <a:off x="5141913" y="3421063"/>
                <a:ext cx="0" cy="34925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Line 136"/>
              <p:cNvSpPr>
                <a:spLocks noChangeShapeType="1"/>
              </p:cNvSpPr>
              <p:nvPr/>
            </p:nvSpPr>
            <p:spPr bwMode="auto">
              <a:xfrm>
                <a:off x="5757863" y="3421063"/>
                <a:ext cx="0" cy="34925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Line 137"/>
              <p:cNvSpPr>
                <a:spLocks noChangeShapeType="1"/>
              </p:cNvSpPr>
              <p:nvPr/>
            </p:nvSpPr>
            <p:spPr bwMode="auto">
              <a:xfrm>
                <a:off x="6373813" y="3421063"/>
                <a:ext cx="0" cy="34925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Line 138"/>
              <p:cNvSpPr>
                <a:spLocks noChangeShapeType="1"/>
              </p:cNvSpPr>
              <p:nvPr/>
            </p:nvSpPr>
            <p:spPr bwMode="auto">
              <a:xfrm>
                <a:off x="6989763" y="3421063"/>
                <a:ext cx="0" cy="34925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Line 139"/>
              <p:cNvSpPr>
                <a:spLocks noChangeShapeType="1"/>
              </p:cNvSpPr>
              <p:nvPr/>
            </p:nvSpPr>
            <p:spPr bwMode="auto">
              <a:xfrm>
                <a:off x="7605713" y="3421063"/>
                <a:ext cx="0" cy="34925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Line 140"/>
              <p:cNvSpPr>
                <a:spLocks noChangeShapeType="1"/>
              </p:cNvSpPr>
              <p:nvPr/>
            </p:nvSpPr>
            <p:spPr bwMode="auto">
              <a:xfrm>
                <a:off x="8221663" y="3421063"/>
                <a:ext cx="0" cy="34925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Rectangle 141"/>
              <p:cNvSpPr>
                <a:spLocks noChangeArrowheads="1"/>
              </p:cNvSpPr>
              <p:nvPr/>
            </p:nvSpPr>
            <p:spPr bwMode="auto">
              <a:xfrm>
                <a:off x="5008563" y="5476875"/>
                <a:ext cx="346075" cy="190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-200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3" name="Rectangle 142"/>
              <p:cNvSpPr>
                <a:spLocks noChangeArrowheads="1"/>
              </p:cNvSpPr>
              <p:nvPr/>
            </p:nvSpPr>
            <p:spPr bwMode="auto">
              <a:xfrm>
                <a:off x="5621338" y="5476875"/>
                <a:ext cx="346075" cy="190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-100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4" name="Rectangle 143"/>
              <p:cNvSpPr>
                <a:spLocks noChangeArrowheads="1"/>
              </p:cNvSpPr>
              <p:nvPr/>
            </p:nvSpPr>
            <p:spPr bwMode="auto">
              <a:xfrm>
                <a:off x="6337300" y="5476875"/>
                <a:ext cx="146050" cy="190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5" name="Rectangle 144"/>
              <p:cNvSpPr>
                <a:spLocks noChangeArrowheads="1"/>
              </p:cNvSpPr>
              <p:nvPr/>
            </p:nvSpPr>
            <p:spPr bwMode="auto">
              <a:xfrm>
                <a:off x="6878638" y="5476875"/>
                <a:ext cx="301625" cy="190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100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6" name="Rectangle 145"/>
              <p:cNvSpPr>
                <a:spLocks noChangeArrowheads="1"/>
              </p:cNvSpPr>
              <p:nvPr/>
            </p:nvSpPr>
            <p:spPr bwMode="auto">
              <a:xfrm>
                <a:off x="7496175" y="5476875"/>
                <a:ext cx="301625" cy="190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200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7" name="Rectangle 146"/>
              <p:cNvSpPr>
                <a:spLocks noChangeArrowheads="1"/>
              </p:cNvSpPr>
              <p:nvPr/>
            </p:nvSpPr>
            <p:spPr bwMode="auto">
              <a:xfrm>
                <a:off x="8112125" y="5476875"/>
                <a:ext cx="301625" cy="190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300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8" name="Rectangle 147"/>
              <p:cNvSpPr>
                <a:spLocks noChangeArrowheads="1"/>
              </p:cNvSpPr>
              <p:nvPr/>
            </p:nvSpPr>
            <p:spPr bwMode="auto">
              <a:xfrm>
                <a:off x="6288088" y="5653088"/>
                <a:ext cx="1068388" cy="211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Distance (nm)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9" name="Line 148"/>
              <p:cNvSpPr>
                <a:spLocks noChangeShapeType="1"/>
              </p:cNvSpPr>
              <p:nvPr/>
            </p:nvSpPr>
            <p:spPr bwMode="auto">
              <a:xfrm flipV="1">
                <a:off x="5019675" y="3421063"/>
                <a:ext cx="0" cy="200660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Line 149"/>
              <p:cNvSpPr>
                <a:spLocks noChangeShapeType="1"/>
              </p:cNvSpPr>
              <p:nvPr/>
            </p:nvSpPr>
            <p:spPr bwMode="auto">
              <a:xfrm flipV="1">
                <a:off x="8529638" y="3421063"/>
                <a:ext cx="0" cy="200660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Line 150"/>
              <p:cNvSpPr>
                <a:spLocks noChangeShapeType="1"/>
              </p:cNvSpPr>
              <p:nvPr/>
            </p:nvSpPr>
            <p:spPr bwMode="auto">
              <a:xfrm>
                <a:off x="5019675" y="5427663"/>
                <a:ext cx="34925" cy="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Line 151"/>
              <p:cNvSpPr>
                <a:spLocks noChangeShapeType="1"/>
              </p:cNvSpPr>
              <p:nvPr/>
            </p:nvSpPr>
            <p:spPr bwMode="auto">
              <a:xfrm>
                <a:off x="5019675" y="5026025"/>
                <a:ext cx="34925" cy="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Line 152"/>
              <p:cNvSpPr>
                <a:spLocks noChangeShapeType="1"/>
              </p:cNvSpPr>
              <p:nvPr/>
            </p:nvSpPr>
            <p:spPr bwMode="auto">
              <a:xfrm>
                <a:off x="5019675" y="4624388"/>
                <a:ext cx="34925" cy="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Line 153"/>
              <p:cNvSpPr>
                <a:spLocks noChangeShapeType="1"/>
              </p:cNvSpPr>
              <p:nvPr/>
            </p:nvSpPr>
            <p:spPr bwMode="auto">
              <a:xfrm>
                <a:off x="5019675" y="4224338"/>
                <a:ext cx="34925" cy="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Line 154"/>
              <p:cNvSpPr>
                <a:spLocks noChangeShapeType="1"/>
              </p:cNvSpPr>
              <p:nvPr/>
            </p:nvSpPr>
            <p:spPr bwMode="auto">
              <a:xfrm>
                <a:off x="5019675" y="3822700"/>
                <a:ext cx="34925" cy="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Line 155"/>
              <p:cNvSpPr>
                <a:spLocks noChangeShapeType="1"/>
              </p:cNvSpPr>
              <p:nvPr/>
            </p:nvSpPr>
            <p:spPr bwMode="auto">
              <a:xfrm>
                <a:off x="5019675" y="3421063"/>
                <a:ext cx="34925" cy="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Line 156"/>
              <p:cNvSpPr>
                <a:spLocks noChangeShapeType="1"/>
              </p:cNvSpPr>
              <p:nvPr/>
            </p:nvSpPr>
            <p:spPr bwMode="auto">
              <a:xfrm flipH="1">
                <a:off x="8493125" y="5427663"/>
                <a:ext cx="36513" cy="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Line 157"/>
              <p:cNvSpPr>
                <a:spLocks noChangeShapeType="1"/>
              </p:cNvSpPr>
              <p:nvPr/>
            </p:nvSpPr>
            <p:spPr bwMode="auto">
              <a:xfrm flipH="1">
                <a:off x="8493125" y="5026025"/>
                <a:ext cx="36513" cy="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Line 158"/>
              <p:cNvSpPr>
                <a:spLocks noChangeShapeType="1"/>
              </p:cNvSpPr>
              <p:nvPr/>
            </p:nvSpPr>
            <p:spPr bwMode="auto">
              <a:xfrm flipH="1">
                <a:off x="8493125" y="4624388"/>
                <a:ext cx="36513" cy="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Line 159"/>
              <p:cNvSpPr>
                <a:spLocks noChangeShapeType="1"/>
              </p:cNvSpPr>
              <p:nvPr/>
            </p:nvSpPr>
            <p:spPr bwMode="auto">
              <a:xfrm flipH="1">
                <a:off x="8493125" y="4224338"/>
                <a:ext cx="36513" cy="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Line 160"/>
              <p:cNvSpPr>
                <a:spLocks noChangeShapeType="1"/>
              </p:cNvSpPr>
              <p:nvPr/>
            </p:nvSpPr>
            <p:spPr bwMode="auto">
              <a:xfrm flipH="1">
                <a:off x="8493125" y="3822700"/>
                <a:ext cx="36513" cy="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Line 161"/>
              <p:cNvSpPr>
                <a:spLocks noChangeShapeType="1"/>
              </p:cNvSpPr>
              <p:nvPr/>
            </p:nvSpPr>
            <p:spPr bwMode="auto">
              <a:xfrm flipH="1">
                <a:off x="8493125" y="3421063"/>
                <a:ext cx="36513" cy="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Rectangle 162"/>
              <p:cNvSpPr>
                <a:spLocks noChangeArrowheads="1"/>
              </p:cNvSpPr>
              <p:nvPr/>
            </p:nvSpPr>
            <p:spPr bwMode="auto">
              <a:xfrm>
                <a:off x="4903788" y="5351463"/>
                <a:ext cx="146050" cy="190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4" name="Rectangle 163"/>
              <p:cNvSpPr>
                <a:spLocks noChangeArrowheads="1"/>
              </p:cNvSpPr>
              <p:nvPr/>
            </p:nvSpPr>
            <p:spPr bwMode="auto">
              <a:xfrm>
                <a:off x="4787900" y="4951413"/>
                <a:ext cx="260350" cy="190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5" name="Rectangle 164"/>
              <p:cNvSpPr>
                <a:spLocks noChangeArrowheads="1"/>
              </p:cNvSpPr>
              <p:nvPr/>
            </p:nvSpPr>
            <p:spPr bwMode="auto">
              <a:xfrm>
                <a:off x="4787900" y="4549775"/>
                <a:ext cx="260350" cy="190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6" name="Rectangle 165"/>
              <p:cNvSpPr>
                <a:spLocks noChangeArrowheads="1"/>
              </p:cNvSpPr>
              <p:nvPr/>
            </p:nvSpPr>
            <p:spPr bwMode="auto">
              <a:xfrm>
                <a:off x="4787900" y="4148138"/>
                <a:ext cx="260350" cy="190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7" name="Rectangle 166"/>
              <p:cNvSpPr>
                <a:spLocks noChangeArrowheads="1"/>
              </p:cNvSpPr>
              <p:nvPr/>
            </p:nvSpPr>
            <p:spPr bwMode="auto">
              <a:xfrm>
                <a:off x="4787900" y="3748088"/>
                <a:ext cx="260350" cy="190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8" name="Rectangle 167"/>
              <p:cNvSpPr>
                <a:spLocks noChangeArrowheads="1"/>
              </p:cNvSpPr>
              <p:nvPr/>
            </p:nvSpPr>
            <p:spPr bwMode="auto">
              <a:xfrm>
                <a:off x="4903788" y="3346450"/>
                <a:ext cx="146050" cy="190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9" name="Rectangle 168"/>
              <p:cNvSpPr>
                <a:spLocks noChangeArrowheads="1"/>
              </p:cNvSpPr>
              <p:nvPr/>
            </p:nvSpPr>
            <p:spPr bwMode="auto">
              <a:xfrm rot="16200000">
                <a:off x="4619625" y="4686300"/>
                <a:ext cx="169863" cy="211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0" name="Rectangle 169"/>
              <p:cNvSpPr>
                <a:spLocks noChangeArrowheads="1"/>
              </p:cNvSpPr>
              <p:nvPr/>
            </p:nvSpPr>
            <p:spPr bwMode="auto">
              <a:xfrm rot="16200000">
                <a:off x="4649788" y="4621213"/>
                <a:ext cx="111125" cy="211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1" name="Rectangle 170"/>
              <p:cNvSpPr>
                <a:spLocks noChangeArrowheads="1"/>
              </p:cNvSpPr>
              <p:nvPr/>
            </p:nvSpPr>
            <p:spPr bwMode="auto">
              <a:xfrm rot="16200000">
                <a:off x="4627563" y="4559300"/>
                <a:ext cx="155575" cy="211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2" name="Rectangle 171"/>
              <p:cNvSpPr>
                <a:spLocks noChangeArrowheads="1"/>
              </p:cNvSpPr>
              <p:nvPr/>
            </p:nvSpPr>
            <p:spPr bwMode="auto">
              <a:xfrm rot="16200000">
                <a:off x="4627563" y="4479925"/>
                <a:ext cx="155575" cy="211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c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3" name="Rectangle 172"/>
              <p:cNvSpPr>
                <a:spLocks noChangeArrowheads="1"/>
              </p:cNvSpPr>
              <p:nvPr/>
            </p:nvSpPr>
            <p:spPr bwMode="auto">
              <a:xfrm rot="16200000">
                <a:off x="4645025" y="4416425"/>
                <a:ext cx="120650" cy="211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4" name="Rectangle 173"/>
              <p:cNvSpPr>
                <a:spLocks noChangeArrowheads="1"/>
              </p:cNvSpPr>
              <p:nvPr/>
            </p:nvSpPr>
            <p:spPr bwMode="auto">
              <a:xfrm rot="16200000">
                <a:off x="4640263" y="4360863"/>
                <a:ext cx="130175" cy="211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5" name="Rectangle 174"/>
              <p:cNvSpPr>
                <a:spLocks noChangeArrowheads="1"/>
              </p:cNvSpPr>
              <p:nvPr/>
            </p:nvSpPr>
            <p:spPr bwMode="auto">
              <a:xfrm rot="16200000">
                <a:off x="4649788" y="4316413"/>
                <a:ext cx="111125" cy="211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6" name="Rectangle 175"/>
              <p:cNvSpPr>
                <a:spLocks noChangeArrowheads="1"/>
              </p:cNvSpPr>
              <p:nvPr/>
            </p:nvSpPr>
            <p:spPr bwMode="auto">
              <a:xfrm rot="16200000">
                <a:off x="4627563" y="4252913"/>
                <a:ext cx="155575" cy="211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c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7" name="Rectangle 176"/>
              <p:cNvSpPr>
                <a:spLocks noChangeArrowheads="1"/>
              </p:cNvSpPr>
              <p:nvPr/>
            </p:nvSpPr>
            <p:spPr bwMode="auto">
              <a:xfrm rot="16200000">
                <a:off x="4649788" y="4195763"/>
                <a:ext cx="111125" cy="211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8" name="Rectangle 177"/>
              <p:cNvSpPr>
                <a:spLocks noChangeArrowheads="1"/>
              </p:cNvSpPr>
              <p:nvPr/>
            </p:nvSpPr>
            <p:spPr bwMode="auto">
              <a:xfrm rot="16200000">
                <a:off x="4624388" y="4130675"/>
                <a:ext cx="160338" cy="211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F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9" name="Rectangle 178"/>
              <p:cNvSpPr>
                <a:spLocks noChangeArrowheads="1"/>
              </p:cNvSpPr>
              <p:nvPr/>
            </p:nvSpPr>
            <p:spPr bwMode="auto">
              <a:xfrm rot="16200000">
                <a:off x="4649788" y="4065588"/>
                <a:ext cx="111125" cy="211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79"/>
              <p:cNvSpPr>
                <a:spLocks noChangeArrowheads="1"/>
              </p:cNvSpPr>
              <p:nvPr/>
            </p:nvSpPr>
            <p:spPr bwMode="auto">
              <a:xfrm rot="16200000">
                <a:off x="4627563" y="4003675"/>
                <a:ext cx="155575" cy="211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1" name="Rectangle 180"/>
              <p:cNvSpPr>
                <a:spLocks noChangeArrowheads="1"/>
              </p:cNvSpPr>
              <p:nvPr/>
            </p:nvSpPr>
            <p:spPr bwMode="auto">
              <a:xfrm rot="16200000">
                <a:off x="4649788" y="3944938"/>
                <a:ext cx="111125" cy="211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2" name="Rectangle 181"/>
              <p:cNvSpPr>
                <a:spLocks noChangeArrowheads="1"/>
              </p:cNvSpPr>
              <p:nvPr/>
            </p:nvSpPr>
            <p:spPr bwMode="auto">
              <a:xfrm rot="16200000">
                <a:off x="4624388" y="3879850"/>
                <a:ext cx="160338" cy="211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3" name="Freeform 182"/>
              <p:cNvSpPr>
                <a:spLocks/>
              </p:cNvSpPr>
              <p:nvPr/>
            </p:nvSpPr>
            <p:spPr bwMode="auto">
              <a:xfrm>
                <a:off x="5927725" y="4429125"/>
                <a:ext cx="446088" cy="603250"/>
              </a:xfrm>
              <a:custGeom>
                <a:avLst/>
                <a:gdLst>
                  <a:gd name="T0" fmla="*/ 0 w 281"/>
                  <a:gd name="T1" fmla="*/ 372 h 380"/>
                  <a:gd name="T2" fmla="*/ 6 w 281"/>
                  <a:gd name="T3" fmla="*/ 374 h 380"/>
                  <a:gd name="T4" fmla="*/ 11 w 281"/>
                  <a:gd name="T5" fmla="*/ 376 h 380"/>
                  <a:gd name="T6" fmla="*/ 17 w 281"/>
                  <a:gd name="T7" fmla="*/ 378 h 380"/>
                  <a:gd name="T8" fmla="*/ 23 w 281"/>
                  <a:gd name="T9" fmla="*/ 379 h 380"/>
                  <a:gd name="T10" fmla="*/ 28 w 281"/>
                  <a:gd name="T11" fmla="*/ 379 h 380"/>
                  <a:gd name="T12" fmla="*/ 34 w 281"/>
                  <a:gd name="T13" fmla="*/ 380 h 380"/>
                  <a:gd name="T14" fmla="*/ 40 w 281"/>
                  <a:gd name="T15" fmla="*/ 380 h 380"/>
                  <a:gd name="T16" fmla="*/ 45 w 281"/>
                  <a:gd name="T17" fmla="*/ 379 h 380"/>
                  <a:gd name="T18" fmla="*/ 51 w 281"/>
                  <a:gd name="T19" fmla="*/ 378 h 380"/>
                  <a:gd name="T20" fmla="*/ 56 w 281"/>
                  <a:gd name="T21" fmla="*/ 377 h 380"/>
                  <a:gd name="T22" fmla="*/ 62 w 281"/>
                  <a:gd name="T23" fmla="*/ 376 h 380"/>
                  <a:gd name="T24" fmla="*/ 68 w 281"/>
                  <a:gd name="T25" fmla="*/ 374 h 380"/>
                  <a:gd name="T26" fmla="*/ 73 w 281"/>
                  <a:gd name="T27" fmla="*/ 371 h 380"/>
                  <a:gd name="T28" fmla="*/ 79 w 281"/>
                  <a:gd name="T29" fmla="*/ 369 h 380"/>
                  <a:gd name="T30" fmla="*/ 84 w 281"/>
                  <a:gd name="T31" fmla="*/ 366 h 380"/>
                  <a:gd name="T32" fmla="*/ 90 w 281"/>
                  <a:gd name="T33" fmla="*/ 362 h 380"/>
                  <a:gd name="T34" fmla="*/ 96 w 281"/>
                  <a:gd name="T35" fmla="*/ 358 h 380"/>
                  <a:gd name="T36" fmla="*/ 101 w 281"/>
                  <a:gd name="T37" fmla="*/ 354 h 380"/>
                  <a:gd name="T38" fmla="*/ 107 w 281"/>
                  <a:gd name="T39" fmla="*/ 350 h 380"/>
                  <a:gd name="T40" fmla="*/ 113 w 281"/>
                  <a:gd name="T41" fmla="*/ 345 h 380"/>
                  <a:gd name="T42" fmla="*/ 118 w 281"/>
                  <a:gd name="T43" fmla="*/ 339 h 380"/>
                  <a:gd name="T44" fmla="*/ 124 w 281"/>
                  <a:gd name="T45" fmla="*/ 334 h 380"/>
                  <a:gd name="T46" fmla="*/ 129 w 281"/>
                  <a:gd name="T47" fmla="*/ 327 h 380"/>
                  <a:gd name="T48" fmla="*/ 135 w 281"/>
                  <a:gd name="T49" fmla="*/ 321 h 380"/>
                  <a:gd name="T50" fmla="*/ 141 w 281"/>
                  <a:gd name="T51" fmla="*/ 314 h 380"/>
                  <a:gd name="T52" fmla="*/ 146 w 281"/>
                  <a:gd name="T53" fmla="*/ 307 h 380"/>
                  <a:gd name="T54" fmla="*/ 152 w 281"/>
                  <a:gd name="T55" fmla="*/ 299 h 380"/>
                  <a:gd name="T56" fmla="*/ 157 w 281"/>
                  <a:gd name="T57" fmla="*/ 291 h 380"/>
                  <a:gd name="T58" fmla="*/ 163 w 281"/>
                  <a:gd name="T59" fmla="*/ 283 h 380"/>
                  <a:gd name="T60" fmla="*/ 169 w 281"/>
                  <a:gd name="T61" fmla="*/ 274 h 380"/>
                  <a:gd name="T62" fmla="*/ 174 w 281"/>
                  <a:gd name="T63" fmla="*/ 265 h 380"/>
                  <a:gd name="T64" fmla="*/ 180 w 281"/>
                  <a:gd name="T65" fmla="*/ 255 h 380"/>
                  <a:gd name="T66" fmla="*/ 185 w 281"/>
                  <a:gd name="T67" fmla="*/ 245 h 380"/>
                  <a:gd name="T68" fmla="*/ 191 w 281"/>
                  <a:gd name="T69" fmla="*/ 234 h 380"/>
                  <a:gd name="T70" fmla="*/ 197 w 281"/>
                  <a:gd name="T71" fmla="*/ 224 h 380"/>
                  <a:gd name="T72" fmla="*/ 202 w 281"/>
                  <a:gd name="T73" fmla="*/ 212 h 380"/>
                  <a:gd name="T74" fmla="*/ 208 w 281"/>
                  <a:gd name="T75" fmla="*/ 200 h 380"/>
                  <a:gd name="T76" fmla="*/ 214 w 281"/>
                  <a:gd name="T77" fmla="*/ 188 h 380"/>
                  <a:gd name="T78" fmla="*/ 219 w 281"/>
                  <a:gd name="T79" fmla="*/ 175 h 380"/>
                  <a:gd name="T80" fmla="*/ 225 w 281"/>
                  <a:gd name="T81" fmla="*/ 162 h 380"/>
                  <a:gd name="T82" fmla="*/ 230 w 281"/>
                  <a:gd name="T83" fmla="*/ 148 h 380"/>
                  <a:gd name="T84" fmla="*/ 236 w 281"/>
                  <a:gd name="T85" fmla="*/ 134 h 380"/>
                  <a:gd name="T86" fmla="*/ 242 w 281"/>
                  <a:gd name="T87" fmla="*/ 119 h 380"/>
                  <a:gd name="T88" fmla="*/ 247 w 281"/>
                  <a:gd name="T89" fmla="*/ 104 h 380"/>
                  <a:gd name="T90" fmla="*/ 253 w 281"/>
                  <a:gd name="T91" fmla="*/ 88 h 380"/>
                  <a:gd name="T92" fmla="*/ 258 w 281"/>
                  <a:gd name="T93" fmla="*/ 72 h 380"/>
                  <a:gd name="T94" fmla="*/ 264 w 281"/>
                  <a:gd name="T95" fmla="*/ 54 h 380"/>
                  <a:gd name="T96" fmla="*/ 270 w 281"/>
                  <a:gd name="T97" fmla="*/ 37 h 380"/>
                  <a:gd name="T98" fmla="*/ 275 w 281"/>
                  <a:gd name="T99" fmla="*/ 19 h 380"/>
                  <a:gd name="T100" fmla="*/ 281 w 281"/>
                  <a:gd name="T101" fmla="*/ 0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1" h="380">
                    <a:moveTo>
                      <a:pt x="0" y="372"/>
                    </a:moveTo>
                    <a:lnTo>
                      <a:pt x="6" y="374"/>
                    </a:lnTo>
                    <a:lnTo>
                      <a:pt x="11" y="376"/>
                    </a:lnTo>
                    <a:lnTo>
                      <a:pt x="17" y="378"/>
                    </a:lnTo>
                    <a:lnTo>
                      <a:pt x="23" y="379"/>
                    </a:lnTo>
                    <a:lnTo>
                      <a:pt x="28" y="379"/>
                    </a:lnTo>
                    <a:lnTo>
                      <a:pt x="34" y="380"/>
                    </a:lnTo>
                    <a:lnTo>
                      <a:pt x="40" y="380"/>
                    </a:lnTo>
                    <a:lnTo>
                      <a:pt x="45" y="379"/>
                    </a:lnTo>
                    <a:lnTo>
                      <a:pt x="51" y="378"/>
                    </a:lnTo>
                    <a:lnTo>
                      <a:pt x="56" y="377"/>
                    </a:lnTo>
                    <a:lnTo>
                      <a:pt x="62" y="376"/>
                    </a:lnTo>
                    <a:lnTo>
                      <a:pt x="68" y="374"/>
                    </a:lnTo>
                    <a:lnTo>
                      <a:pt x="73" y="371"/>
                    </a:lnTo>
                    <a:lnTo>
                      <a:pt x="79" y="369"/>
                    </a:lnTo>
                    <a:lnTo>
                      <a:pt x="84" y="366"/>
                    </a:lnTo>
                    <a:lnTo>
                      <a:pt x="90" y="362"/>
                    </a:lnTo>
                    <a:lnTo>
                      <a:pt x="96" y="358"/>
                    </a:lnTo>
                    <a:lnTo>
                      <a:pt x="101" y="354"/>
                    </a:lnTo>
                    <a:lnTo>
                      <a:pt x="107" y="350"/>
                    </a:lnTo>
                    <a:lnTo>
                      <a:pt x="113" y="345"/>
                    </a:lnTo>
                    <a:lnTo>
                      <a:pt x="118" y="339"/>
                    </a:lnTo>
                    <a:lnTo>
                      <a:pt x="124" y="334"/>
                    </a:lnTo>
                    <a:lnTo>
                      <a:pt x="129" y="327"/>
                    </a:lnTo>
                    <a:lnTo>
                      <a:pt x="135" y="321"/>
                    </a:lnTo>
                    <a:lnTo>
                      <a:pt x="141" y="314"/>
                    </a:lnTo>
                    <a:lnTo>
                      <a:pt x="146" y="307"/>
                    </a:lnTo>
                    <a:lnTo>
                      <a:pt x="152" y="299"/>
                    </a:lnTo>
                    <a:lnTo>
                      <a:pt x="157" y="291"/>
                    </a:lnTo>
                    <a:lnTo>
                      <a:pt x="163" y="283"/>
                    </a:lnTo>
                    <a:lnTo>
                      <a:pt x="169" y="274"/>
                    </a:lnTo>
                    <a:lnTo>
                      <a:pt x="174" y="265"/>
                    </a:lnTo>
                    <a:lnTo>
                      <a:pt x="180" y="255"/>
                    </a:lnTo>
                    <a:lnTo>
                      <a:pt x="185" y="245"/>
                    </a:lnTo>
                    <a:lnTo>
                      <a:pt x="191" y="234"/>
                    </a:lnTo>
                    <a:lnTo>
                      <a:pt x="197" y="224"/>
                    </a:lnTo>
                    <a:lnTo>
                      <a:pt x="202" y="212"/>
                    </a:lnTo>
                    <a:lnTo>
                      <a:pt x="208" y="200"/>
                    </a:lnTo>
                    <a:lnTo>
                      <a:pt x="214" y="188"/>
                    </a:lnTo>
                    <a:lnTo>
                      <a:pt x="219" y="175"/>
                    </a:lnTo>
                    <a:lnTo>
                      <a:pt x="225" y="162"/>
                    </a:lnTo>
                    <a:lnTo>
                      <a:pt x="230" y="148"/>
                    </a:lnTo>
                    <a:lnTo>
                      <a:pt x="236" y="134"/>
                    </a:lnTo>
                    <a:lnTo>
                      <a:pt x="242" y="119"/>
                    </a:lnTo>
                    <a:lnTo>
                      <a:pt x="247" y="104"/>
                    </a:lnTo>
                    <a:lnTo>
                      <a:pt x="253" y="88"/>
                    </a:lnTo>
                    <a:lnTo>
                      <a:pt x="258" y="72"/>
                    </a:lnTo>
                    <a:lnTo>
                      <a:pt x="264" y="54"/>
                    </a:lnTo>
                    <a:lnTo>
                      <a:pt x="270" y="37"/>
                    </a:lnTo>
                    <a:lnTo>
                      <a:pt x="275" y="19"/>
                    </a:lnTo>
                    <a:lnTo>
                      <a:pt x="281" y="0"/>
                    </a:lnTo>
                  </a:path>
                </a:pathLst>
              </a:cu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183"/>
              <p:cNvSpPr>
                <a:spLocks/>
              </p:cNvSpPr>
              <p:nvPr/>
            </p:nvSpPr>
            <p:spPr bwMode="auto">
              <a:xfrm>
                <a:off x="6373813" y="3421063"/>
                <a:ext cx="2155825" cy="1692275"/>
              </a:xfrm>
              <a:custGeom>
                <a:avLst/>
                <a:gdLst>
                  <a:gd name="T0" fmla="*/ 17 w 1358"/>
                  <a:gd name="T1" fmla="*/ 29 h 1066"/>
                  <a:gd name="T2" fmla="*/ 39 w 1358"/>
                  <a:gd name="T3" fmla="*/ 66 h 1066"/>
                  <a:gd name="T4" fmla="*/ 62 w 1358"/>
                  <a:gd name="T5" fmla="*/ 103 h 1066"/>
                  <a:gd name="T6" fmla="*/ 84 w 1358"/>
                  <a:gd name="T7" fmla="*/ 138 h 1066"/>
                  <a:gd name="T8" fmla="*/ 107 w 1358"/>
                  <a:gd name="T9" fmla="*/ 172 h 1066"/>
                  <a:gd name="T10" fmla="*/ 129 w 1358"/>
                  <a:gd name="T11" fmla="*/ 205 h 1066"/>
                  <a:gd name="T12" fmla="*/ 152 w 1358"/>
                  <a:gd name="T13" fmla="*/ 237 h 1066"/>
                  <a:gd name="T14" fmla="*/ 174 w 1358"/>
                  <a:gd name="T15" fmla="*/ 268 h 1066"/>
                  <a:gd name="T16" fmla="*/ 197 w 1358"/>
                  <a:gd name="T17" fmla="*/ 298 h 1066"/>
                  <a:gd name="T18" fmla="*/ 219 w 1358"/>
                  <a:gd name="T19" fmla="*/ 327 h 1066"/>
                  <a:gd name="T20" fmla="*/ 242 w 1358"/>
                  <a:gd name="T21" fmla="*/ 356 h 1066"/>
                  <a:gd name="T22" fmla="*/ 264 w 1358"/>
                  <a:gd name="T23" fmla="*/ 383 h 1066"/>
                  <a:gd name="T24" fmla="*/ 287 w 1358"/>
                  <a:gd name="T25" fmla="*/ 410 h 1066"/>
                  <a:gd name="T26" fmla="*/ 309 w 1358"/>
                  <a:gd name="T27" fmla="*/ 436 h 1066"/>
                  <a:gd name="T28" fmla="*/ 331 w 1358"/>
                  <a:gd name="T29" fmla="*/ 460 h 1066"/>
                  <a:gd name="T30" fmla="*/ 354 w 1358"/>
                  <a:gd name="T31" fmla="*/ 485 h 1066"/>
                  <a:gd name="T32" fmla="*/ 376 w 1358"/>
                  <a:gd name="T33" fmla="*/ 508 h 1066"/>
                  <a:gd name="T34" fmla="*/ 399 w 1358"/>
                  <a:gd name="T35" fmla="*/ 531 h 1066"/>
                  <a:gd name="T36" fmla="*/ 421 w 1358"/>
                  <a:gd name="T37" fmla="*/ 553 h 1066"/>
                  <a:gd name="T38" fmla="*/ 444 w 1358"/>
                  <a:gd name="T39" fmla="*/ 575 h 1066"/>
                  <a:gd name="T40" fmla="*/ 466 w 1358"/>
                  <a:gd name="T41" fmla="*/ 596 h 1066"/>
                  <a:gd name="T42" fmla="*/ 489 w 1358"/>
                  <a:gd name="T43" fmla="*/ 616 h 1066"/>
                  <a:gd name="T44" fmla="*/ 511 w 1358"/>
                  <a:gd name="T45" fmla="*/ 636 h 1066"/>
                  <a:gd name="T46" fmla="*/ 534 w 1358"/>
                  <a:gd name="T47" fmla="*/ 654 h 1066"/>
                  <a:gd name="T48" fmla="*/ 556 w 1358"/>
                  <a:gd name="T49" fmla="*/ 673 h 1066"/>
                  <a:gd name="T50" fmla="*/ 579 w 1358"/>
                  <a:gd name="T51" fmla="*/ 691 h 1066"/>
                  <a:gd name="T52" fmla="*/ 601 w 1358"/>
                  <a:gd name="T53" fmla="*/ 708 h 1066"/>
                  <a:gd name="T54" fmla="*/ 624 w 1358"/>
                  <a:gd name="T55" fmla="*/ 725 h 1066"/>
                  <a:gd name="T56" fmla="*/ 646 w 1358"/>
                  <a:gd name="T57" fmla="*/ 741 h 1066"/>
                  <a:gd name="T58" fmla="*/ 669 w 1358"/>
                  <a:gd name="T59" fmla="*/ 757 h 1066"/>
                  <a:gd name="T60" fmla="*/ 691 w 1358"/>
                  <a:gd name="T61" fmla="*/ 772 h 1066"/>
                  <a:gd name="T62" fmla="*/ 713 w 1358"/>
                  <a:gd name="T63" fmla="*/ 787 h 1066"/>
                  <a:gd name="T64" fmla="*/ 736 w 1358"/>
                  <a:gd name="T65" fmla="*/ 802 h 1066"/>
                  <a:gd name="T66" fmla="*/ 758 w 1358"/>
                  <a:gd name="T67" fmla="*/ 816 h 1066"/>
                  <a:gd name="T68" fmla="*/ 781 w 1358"/>
                  <a:gd name="T69" fmla="*/ 829 h 1066"/>
                  <a:gd name="T70" fmla="*/ 803 w 1358"/>
                  <a:gd name="T71" fmla="*/ 842 h 1066"/>
                  <a:gd name="T72" fmla="*/ 826 w 1358"/>
                  <a:gd name="T73" fmla="*/ 855 h 1066"/>
                  <a:gd name="T74" fmla="*/ 848 w 1358"/>
                  <a:gd name="T75" fmla="*/ 867 h 1066"/>
                  <a:gd name="T76" fmla="*/ 871 w 1358"/>
                  <a:gd name="T77" fmla="*/ 879 h 1066"/>
                  <a:gd name="T78" fmla="*/ 893 w 1358"/>
                  <a:gd name="T79" fmla="*/ 891 h 1066"/>
                  <a:gd name="T80" fmla="*/ 916 w 1358"/>
                  <a:gd name="T81" fmla="*/ 902 h 1066"/>
                  <a:gd name="T82" fmla="*/ 938 w 1358"/>
                  <a:gd name="T83" fmla="*/ 913 h 1066"/>
                  <a:gd name="T84" fmla="*/ 961 w 1358"/>
                  <a:gd name="T85" fmla="*/ 924 h 1066"/>
                  <a:gd name="T86" fmla="*/ 983 w 1358"/>
                  <a:gd name="T87" fmla="*/ 934 h 1066"/>
                  <a:gd name="T88" fmla="*/ 1006 w 1358"/>
                  <a:gd name="T89" fmla="*/ 944 h 1066"/>
                  <a:gd name="T90" fmla="*/ 1028 w 1358"/>
                  <a:gd name="T91" fmla="*/ 954 h 1066"/>
                  <a:gd name="T92" fmla="*/ 1051 w 1358"/>
                  <a:gd name="T93" fmla="*/ 963 h 1066"/>
                  <a:gd name="T94" fmla="*/ 1073 w 1358"/>
                  <a:gd name="T95" fmla="*/ 972 h 1066"/>
                  <a:gd name="T96" fmla="*/ 1096 w 1358"/>
                  <a:gd name="T97" fmla="*/ 981 h 1066"/>
                  <a:gd name="T98" fmla="*/ 1118 w 1358"/>
                  <a:gd name="T99" fmla="*/ 989 h 1066"/>
                  <a:gd name="T100" fmla="*/ 1140 w 1358"/>
                  <a:gd name="T101" fmla="*/ 998 h 1066"/>
                  <a:gd name="T102" fmla="*/ 1163 w 1358"/>
                  <a:gd name="T103" fmla="*/ 1006 h 1066"/>
                  <a:gd name="T104" fmla="*/ 1185 w 1358"/>
                  <a:gd name="T105" fmla="*/ 1014 h 1066"/>
                  <a:gd name="T106" fmla="*/ 1208 w 1358"/>
                  <a:gd name="T107" fmla="*/ 1021 h 1066"/>
                  <a:gd name="T108" fmla="*/ 1230 w 1358"/>
                  <a:gd name="T109" fmla="*/ 1029 h 1066"/>
                  <a:gd name="T110" fmla="*/ 1253 w 1358"/>
                  <a:gd name="T111" fmla="*/ 1036 h 1066"/>
                  <a:gd name="T112" fmla="*/ 1275 w 1358"/>
                  <a:gd name="T113" fmla="*/ 1043 h 1066"/>
                  <a:gd name="T114" fmla="*/ 1298 w 1358"/>
                  <a:gd name="T115" fmla="*/ 1049 h 1066"/>
                  <a:gd name="T116" fmla="*/ 1320 w 1358"/>
                  <a:gd name="T117" fmla="*/ 1056 h 1066"/>
                  <a:gd name="T118" fmla="*/ 1343 w 1358"/>
                  <a:gd name="T119" fmla="*/ 1062 h 10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58" h="1066">
                    <a:moveTo>
                      <a:pt x="0" y="0"/>
                    </a:moveTo>
                    <a:lnTo>
                      <a:pt x="6" y="10"/>
                    </a:lnTo>
                    <a:lnTo>
                      <a:pt x="11" y="20"/>
                    </a:lnTo>
                    <a:lnTo>
                      <a:pt x="17" y="29"/>
                    </a:lnTo>
                    <a:lnTo>
                      <a:pt x="22" y="39"/>
                    </a:lnTo>
                    <a:lnTo>
                      <a:pt x="28" y="48"/>
                    </a:lnTo>
                    <a:lnTo>
                      <a:pt x="34" y="57"/>
                    </a:lnTo>
                    <a:lnTo>
                      <a:pt x="39" y="66"/>
                    </a:lnTo>
                    <a:lnTo>
                      <a:pt x="45" y="76"/>
                    </a:lnTo>
                    <a:lnTo>
                      <a:pt x="50" y="85"/>
                    </a:lnTo>
                    <a:lnTo>
                      <a:pt x="56" y="94"/>
                    </a:lnTo>
                    <a:lnTo>
                      <a:pt x="62" y="103"/>
                    </a:lnTo>
                    <a:lnTo>
                      <a:pt x="67" y="112"/>
                    </a:lnTo>
                    <a:lnTo>
                      <a:pt x="73" y="120"/>
                    </a:lnTo>
                    <a:lnTo>
                      <a:pt x="79" y="129"/>
                    </a:lnTo>
                    <a:lnTo>
                      <a:pt x="84" y="138"/>
                    </a:lnTo>
                    <a:lnTo>
                      <a:pt x="90" y="146"/>
                    </a:lnTo>
                    <a:lnTo>
                      <a:pt x="96" y="155"/>
                    </a:lnTo>
                    <a:lnTo>
                      <a:pt x="101" y="163"/>
                    </a:lnTo>
                    <a:lnTo>
                      <a:pt x="107" y="172"/>
                    </a:lnTo>
                    <a:lnTo>
                      <a:pt x="112" y="180"/>
                    </a:lnTo>
                    <a:lnTo>
                      <a:pt x="118" y="188"/>
                    </a:lnTo>
                    <a:lnTo>
                      <a:pt x="124" y="197"/>
                    </a:lnTo>
                    <a:lnTo>
                      <a:pt x="129" y="205"/>
                    </a:lnTo>
                    <a:lnTo>
                      <a:pt x="135" y="213"/>
                    </a:lnTo>
                    <a:lnTo>
                      <a:pt x="141" y="221"/>
                    </a:lnTo>
                    <a:lnTo>
                      <a:pt x="146" y="229"/>
                    </a:lnTo>
                    <a:lnTo>
                      <a:pt x="152" y="237"/>
                    </a:lnTo>
                    <a:lnTo>
                      <a:pt x="157" y="245"/>
                    </a:lnTo>
                    <a:lnTo>
                      <a:pt x="163" y="253"/>
                    </a:lnTo>
                    <a:lnTo>
                      <a:pt x="169" y="260"/>
                    </a:lnTo>
                    <a:lnTo>
                      <a:pt x="174" y="268"/>
                    </a:lnTo>
                    <a:lnTo>
                      <a:pt x="180" y="275"/>
                    </a:lnTo>
                    <a:lnTo>
                      <a:pt x="185" y="283"/>
                    </a:lnTo>
                    <a:lnTo>
                      <a:pt x="191" y="291"/>
                    </a:lnTo>
                    <a:lnTo>
                      <a:pt x="197" y="298"/>
                    </a:lnTo>
                    <a:lnTo>
                      <a:pt x="202" y="305"/>
                    </a:lnTo>
                    <a:lnTo>
                      <a:pt x="208" y="313"/>
                    </a:lnTo>
                    <a:lnTo>
                      <a:pt x="214" y="320"/>
                    </a:lnTo>
                    <a:lnTo>
                      <a:pt x="219" y="327"/>
                    </a:lnTo>
                    <a:lnTo>
                      <a:pt x="225" y="334"/>
                    </a:lnTo>
                    <a:lnTo>
                      <a:pt x="230" y="342"/>
                    </a:lnTo>
                    <a:lnTo>
                      <a:pt x="236" y="348"/>
                    </a:lnTo>
                    <a:lnTo>
                      <a:pt x="242" y="356"/>
                    </a:lnTo>
                    <a:lnTo>
                      <a:pt x="247" y="362"/>
                    </a:lnTo>
                    <a:lnTo>
                      <a:pt x="253" y="369"/>
                    </a:lnTo>
                    <a:lnTo>
                      <a:pt x="258" y="376"/>
                    </a:lnTo>
                    <a:lnTo>
                      <a:pt x="264" y="383"/>
                    </a:lnTo>
                    <a:lnTo>
                      <a:pt x="270" y="390"/>
                    </a:lnTo>
                    <a:lnTo>
                      <a:pt x="275" y="396"/>
                    </a:lnTo>
                    <a:lnTo>
                      <a:pt x="281" y="403"/>
                    </a:lnTo>
                    <a:lnTo>
                      <a:pt x="287" y="410"/>
                    </a:lnTo>
                    <a:lnTo>
                      <a:pt x="292" y="416"/>
                    </a:lnTo>
                    <a:lnTo>
                      <a:pt x="298" y="423"/>
                    </a:lnTo>
                    <a:lnTo>
                      <a:pt x="303" y="429"/>
                    </a:lnTo>
                    <a:lnTo>
                      <a:pt x="309" y="436"/>
                    </a:lnTo>
                    <a:lnTo>
                      <a:pt x="315" y="442"/>
                    </a:lnTo>
                    <a:lnTo>
                      <a:pt x="320" y="448"/>
                    </a:lnTo>
                    <a:lnTo>
                      <a:pt x="326" y="454"/>
                    </a:lnTo>
                    <a:lnTo>
                      <a:pt x="331" y="460"/>
                    </a:lnTo>
                    <a:lnTo>
                      <a:pt x="337" y="467"/>
                    </a:lnTo>
                    <a:lnTo>
                      <a:pt x="343" y="473"/>
                    </a:lnTo>
                    <a:lnTo>
                      <a:pt x="348" y="479"/>
                    </a:lnTo>
                    <a:lnTo>
                      <a:pt x="354" y="485"/>
                    </a:lnTo>
                    <a:lnTo>
                      <a:pt x="360" y="491"/>
                    </a:lnTo>
                    <a:lnTo>
                      <a:pt x="365" y="497"/>
                    </a:lnTo>
                    <a:lnTo>
                      <a:pt x="371" y="502"/>
                    </a:lnTo>
                    <a:lnTo>
                      <a:pt x="376" y="508"/>
                    </a:lnTo>
                    <a:lnTo>
                      <a:pt x="382" y="514"/>
                    </a:lnTo>
                    <a:lnTo>
                      <a:pt x="388" y="520"/>
                    </a:lnTo>
                    <a:lnTo>
                      <a:pt x="393" y="526"/>
                    </a:lnTo>
                    <a:lnTo>
                      <a:pt x="399" y="531"/>
                    </a:lnTo>
                    <a:lnTo>
                      <a:pt x="404" y="537"/>
                    </a:lnTo>
                    <a:lnTo>
                      <a:pt x="410" y="542"/>
                    </a:lnTo>
                    <a:lnTo>
                      <a:pt x="416" y="548"/>
                    </a:lnTo>
                    <a:lnTo>
                      <a:pt x="421" y="553"/>
                    </a:lnTo>
                    <a:lnTo>
                      <a:pt x="427" y="559"/>
                    </a:lnTo>
                    <a:lnTo>
                      <a:pt x="433" y="564"/>
                    </a:lnTo>
                    <a:lnTo>
                      <a:pt x="438" y="570"/>
                    </a:lnTo>
                    <a:lnTo>
                      <a:pt x="444" y="575"/>
                    </a:lnTo>
                    <a:lnTo>
                      <a:pt x="449" y="580"/>
                    </a:lnTo>
                    <a:lnTo>
                      <a:pt x="455" y="585"/>
                    </a:lnTo>
                    <a:lnTo>
                      <a:pt x="461" y="591"/>
                    </a:lnTo>
                    <a:lnTo>
                      <a:pt x="466" y="596"/>
                    </a:lnTo>
                    <a:lnTo>
                      <a:pt x="472" y="601"/>
                    </a:lnTo>
                    <a:lnTo>
                      <a:pt x="477" y="606"/>
                    </a:lnTo>
                    <a:lnTo>
                      <a:pt x="483" y="611"/>
                    </a:lnTo>
                    <a:lnTo>
                      <a:pt x="489" y="616"/>
                    </a:lnTo>
                    <a:lnTo>
                      <a:pt x="494" y="621"/>
                    </a:lnTo>
                    <a:lnTo>
                      <a:pt x="500" y="626"/>
                    </a:lnTo>
                    <a:lnTo>
                      <a:pt x="506" y="631"/>
                    </a:lnTo>
                    <a:lnTo>
                      <a:pt x="511" y="636"/>
                    </a:lnTo>
                    <a:lnTo>
                      <a:pt x="517" y="640"/>
                    </a:lnTo>
                    <a:lnTo>
                      <a:pt x="522" y="645"/>
                    </a:lnTo>
                    <a:lnTo>
                      <a:pt x="528" y="650"/>
                    </a:lnTo>
                    <a:lnTo>
                      <a:pt x="534" y="654"/>
                    </a:lnTo>
                    <a:lnTo>
                      <a:pt x="539" y="659"/>
                    </a:lnTo>
                    <a:lnTo>
                      <a:pt x="545" y="664"/>
                    </a:lnTo>
                    <a:lnTo>
                      <a:pt x="551" y="668"/>
                    </a:lnTo>
                    <a:lnTo>
                      <a:pt x="556" y="673"/>
                    </a:lnTo>
                    <a:lnTo>
                      <a:pt x="562" y="677"/>
                    </a:lnTo>
                    <a:lnTo>
                      <a:pt x="567" y="682"/>
                    </a:lnTo>
                    <a:lnTo>
                      <a:pt x="573" y="686"/>
                    </a:lnTo>
                    <a:lnTo>
                      <a:pt x="579" y="691"/>
                    </a:lnTo>
                    <a:lnTo>
                      <a:pt x="584" y="695"/>
                    </a:lnTo>
                    <a:lnTo>
                      <a:pt x="590" y="699"/>
                    </a:lnTo>
                    <a:lnTo>
                      <a:pt x="596" y="704"/>
                    </a:lnTo>
                    <a:lnTo>
                      <a:pt x="601" y="708"/>
                    </a:lnTo>
                    <a:lnTo>
                      <a:pt x="607" y="712"/>
                    </a:lnTo>
                    <a:lnTo>
                      <a:pt x="612" y="716"/>
                    </a:lnTo>
                    <a:lnTo>
                      <a:pt x="618" y="721"/>
                    </a:lnTo>
                    <a:lnTo>
                      <a:pt x="624" y="725"/>
                    </a:lnTo>
                    <a:lnTo>
                      <a:pt x="629" y="729"/>
                    </a:lnTo>
                    <a:lnTo>
                      <a:pt x="635" y="733"/>
                    </a:lnTo>
                    <a:lnTo>
                      <a:pt x="640" y="737"/>
                    </a:lnTo>
                    <a:lnTo>
                      <a:pt x="646" y="741"/>
                    </a:lnTo>
                    <a:lnTo>
                      <a:pt x="652" y="745"/>
                    </a:lnTo>
                    <a:lnTo>
                      <a:pt x="657" y="749"/>
                    </a:lnTo>
                    <a:lnTo>
                      <a:pt x="663" y="753"/>
                    </a:lnTo>
                    <a:lnTo>
                      <a:pt x="669" y="757"/>
                    </a:lnTo>
                    <a:lnTo>
                      <a:pt x="674" y="761"/>
                    </a:lnTo>
                    <a:lnTo>
                      <a:pt x="680" y="765"/>
                    </a:lnTo>
                    <a:lnTo>
                      <a:pt x="685" y="769"/>
                    </a:lnTo>
                    <a:lnTo>
                      <a:pt x="691" y="772"/>
                    </a:lnTo>
                    <a:lnTo>
                      <a:pt x="697" y="776"/>
                    </a:lnTo>
                    <a:lnTo>
                      <a:pt x="702" y="780"/>
                    </a:lnTo>
                    <a:lnTo>
                      <a:pt x="708" y="784"/>
                    </a:lnTo>
                    <a:lnTo>
                      <a:pt x="713" y="787"/>
                    </a:lnTo>
                    <a:lnTo>
                      <a:pt x="719" y="791"/>
                    </a:lnTo>
                    <a:lnTo>
                      <a:pt x="725" y="794"/>
                    </a:lnTo>
                    <a:lnTo>
                      <a:pt x="730" y="798"/>
                    </a:lnTo>
                    <a:lnTo>
                      <a:pt x="736" y="802"/>
                    </a:lnTo>
                    <a:lnTo>
                      <a:pt x="742" y="805"/>
                    </a:lnTo>
                    <a:lnTo>
                      <a:pt x="747" y="809"/>
                    </a:lnTo>
                    <a:lnTo>
                      <a:pt x="753" y="812"/>
                    </a:lnTo>
                    <a:lnTo>
                      <a:pt x="758" y="816"/>
                    </a:lnTo>
                    <a:lnTo>
                      <a:pt x="764" y="819"/>
                    </a:lnTo>
                    <a:lnTo>
                      <a:pt x="770" y="822"/>
                    </a:lnTo>
                    <a:lnTo>
                      <a:pt x="775" y="826"/>
                    </a:lnTo>
                    <a:lnTo>
                      <a:pt x="781" y="829"/>
                    </a:lnTo>
                    <a:lnTo>
                      <a:pt x="786" y="832"/>
                    </a:lnTo>
                    <a:lnTo>
                      <a:pt x="792" y="836"/>
                    </a:lnTo>
                    <a:lnTo>
                      <a:pt x="798" y="839"/>
                    </a:lnTo>
                    <a:lnTo>
                      <a:pt x="803" y="842"/>
                    </a:lnTo>
                    <a:lnTo>
                      <a:pt x="809" y="845"/>
                    </a:lnTo>
                    <a:lnTo>
                      <a:pt x="815" y="849"/>
                    </a:lnTo>
                    <a:lnTo>
                      <a:pt x="820" y="852"/>
                    </a:lnTo>
                    <a:lnTo>
                      <a:pt x="826" y="855"/>
                    </a:lnTo>
                    <a:lnTo>
                      <a:pt x="831" y="858"/>
                    </a:lnTo>
                    <a:lnTo>
                      <a:pt x="837" y="861"/>
                    </a:lnTo>
                    <a:lnTo>
                      <a:pt x="843" y="864"/>
                    </a:lnTo>
                    <a:lnTo>
                      <a:pt x="848" y="867"/>
                    </a:lnTo>
                    <a:lnTo>
                      <a:pt x="854" y="870"/>
                    </a:lnTo>
                    <a:lnTo>
                      <a:pt x="859" y="873"/>
                    </a:lnTo>
                    <a:lnTo>
                      <a:pt x="865" y="876"/>
                    </a:lnTo>
                    <a:lnTo>
                      <a:pt x="871" y="879"/>
                    </a:lnTo>
                    <a:lnTo>
                      <a:pt x="876" y="882"/>
                    </a:lnTo>
                    <a:lnTo>
                      <a:pt x="882" y="885"/>
                    </a:lnTo>
                    <a:lnTo>
                      <a:pt x="888" y="888"/>
                    </a:lnTo>
                    <a:lnTo>
                      <a:pt x="893" y="891"/>
                    </a:lnTo>
                    <a:lnTo>
                      <a:pt x="899" y="894"/>
                    </a:lnTo>
                    <a:lnTo>
                      <a:pt x="904" y="897"/>
                    </a:lnTo>
                    <a:lnTo>
                      <a:pt x="910" y="899"/>
                    </a:lnTo>
                    <a:lnTo>
                      <a:pt x="916" y="902"/>
                    </a:lnTo>
                    <a:lnTo>
                      <a:pt x="921" y="905"/>
                    </a:lnTo>
                    <a:lnTo>
                      <a:pt x="927" y="908"/>
                    </a:lnTo>
                    <a:lnTo>
                      <a:pt x="933" y="911"/>
                    </a:lnTo>
                    <a:lnTo>
                      <a:pt x="938" y="913"/>
                    </a:lnTo>
                    <a:lnTo>
                      <a:pt x="944" y="916"/>
                    </a:lnTo>
                    <a:lnTo>
                      <a:pt x="949" y="918"/>
                    </a:lnTo>
                    <a:lnTo>
                      <a:pt x="955" y="921"/>
                    </a:lnTo>
                    <a:lnTo>
                      <a:pt x="961" y="924"/>
                    </a:lnTo>
                    <a:lnTo>
                      <a:pt x="966" y="926"/>
                    </a:lnTo>
                    <a:lnTo>
                      <a:pt x="972" y="929"/>
                    </a:lnTo>
                    <a:lnTo>
                      <a:pt x="978" y="931"/>
                    </a:lnTo>
                    <a:lnTo>
                      <a:pt x="983" y="934"/>
                    </a:lnTo>
                    <a:lnTo>
                      <a:pt x="989" y="937"/>
                    </a:lnTo>
                    <a:lnTo>
                      <a:pt x="994" y="939"/>
                    </a:lnTo>
                    <a:lnTo>
                      <a:pt x="1000" y="942"/>
                    </a:lnTo>
                    <a:lnTo>
                      <a:pt x="1006" y="944"/>
                    </a:lnTo>
                    <a:lnTo>
                      <a:pt x="1011" y="946"/>
                    </a:lnTo>
                    <a:lnTo>
                      <a:pt x="1017" y="949"/>
                    </a:lnTo>
                    <a:lnTo>
                      <a:pt x="1023" y="951"/>
                    </a:lnTo>
                    <a:lnTo>
                      <a:pt x="1028" y="954"/>
                    </a:lnTo>
                    <a:lnTo>
                      <a:pt x="1034" y="956"/>
                    </a:lnTo>
                    <a:lnTo>
                      <a:pt x="1039" y="958"/>
                    </a:lnTo>
                    <a:lnTo>
                      <a:pt x="1045" y="961"/>
                    </a:lnTo>
                    <a:lnTo>
                      <a:pt x="1051" y="963"/>
                    </a:lnTo>
                    <a:lnTo>
                      <a:pt x="1056" y="965"/>
                    </a:lnTo>
                    <a:lnTo>
                      <a:pt x="1062" y="968"/>
                    </a:lnTo>
                    <a:lnTo>
                      <a:pt x="1067" y="970"/>
                    </a:lnTo>
                    <a:lnTo>
                      <a:pt x="1073" y="972"/>
                    </a:lnTo>
                    <a:lnTo>
                      <a:pt x="1079" y="974"/>
                    </a:lnTo>
                    <a:lnTo>
                      <a:pt x="1084" y="977"/>
                    </a:lnTo>
                    <a:lnTo>
                      <a:pt x="1090" y="979"/>
                    </a:lnTo>
                    <a:lnTo>
                      <a:pt x="1096" y="981"/>
                    </a:lnTo>
                    <a:lnTo>
                      <a:pt x="1101" y="983"/>
                    </a:lnTo>
                    <a:lnTo>
                      <a:pt x="1107" y="985"/>
                    </a:lnTo>
                    <a:lnTo>
                      <a:pt x="1112" y="988"/>
                    </a:lnTo>
                    <a:lnTo>
                      <a:pt x="1118" y="989"/>
                    </a:lnTo>
                    <a:lnTo>
                      <a:pt x="1124" y="992"/>
                    </a:lnTo>
                    <a:lnTo>
                      <a:pt x="1129" y="994"/>
                    </a:lnTo>
                    <a:lnTo>
                      <a:pt x="1135" y="996"/>
                    </a:lnTo>
                    <a:lnTo>
                      <a:pt x="1140" y="998"/>
                    </a:lnTo>
                    <a:lnTo>
                      <a:pt x="1146" y="1000"/>
                    </a:lnTo>
                    <a:lnTo>
                      <a:pt x="1152" y="1002"/>
                    </a:lnTo>
                    <a:lnTo>
                      <a:pt x="1157" y="1004"/>
                    </a:lnTo>
                    <a:lnTo>
                      <a:pt x="1163" y="1006"/>
                    </a:lnTo>
                    <a:lnTo>
                      <a:pt x="1169" y="1008"/>
                    </a:lnTo>
                    <a:lnTo>
                      <a:pt x="1174" y="1010"/>
                    </a:lnTo>
                    <a:lnTo>
                      <a:pt x="1180" y="1012"/>
                    </a:lnTo>
                    <a:lnTo>
                      <a:pt x="1185" y="1014"/>
                    </a:lnTo>
                    <a:lnTo>
                      <a:pt x="1191" y="1016"/>
                    </a:lnTo>
                    <a:lnTo>
                      <a:pt x="1197" y="1018"/>
                    </a:lnTo>
                    <a:lnTo>
                      <a:pt x="1202" y="1019"/>
                    </a:lnTo>
                    <a:lnTo>
                      <a:pt x="1208" y="1021"/>
                    </a:lnTo>
                    <a:lnTo>
                      <a:pt x="1213" y="1023"/>
                    </a:lnTo>
                    <a:lnTo>
                      <a:pt x="1219" y="1025"/>
                    </a:lnTo>
                    <a:lnTo>
                      <a:pt x="1225" y="1027"/>
                    </a:lnTo>
                    <a:lnTo>
                      <a:pt x="1230" y="1029"/>
                    </a:lnTo>
                    <a:lnTo>
                      <a:pt x="1236" y="1030"/>
                    </a:lnTo>
                    <a:lnTo>
                      <a:pt x="1241" y="1032"/>
                    </a:lnTo>
                    <a:lnTo>
                      <a:pt x="1247" y="1034"/>
                    </a:lnTo>
                    <a:lnTo>
                      <a:pt x="1253" y="1036"/>
                    </a:lnTo>
                    <a:lnTo>
                      <a:pt x="1258" y="1037"/>
                    </a:lnTo>
                    <a:lnTo>
                      <a:pt x="1264" y="1039"/>
                    </a:lnTo>
                    <a:lnTo>
                      <a:pt x="1270" y="1041"/>
                    </a:lnTo>
                    <a:lnTo>
                      <a:pt x="1275" y="1043"/>
                    </a:lnTo>
                    <a:lnTo>
                      <a:pt x="1281" y="1044"/>
                    </a:lnTo>
                    <a:lnTo>
                      <a:pt x="1286" y="1046"/>
                    </a:lnTo>
                    <a:lnTo>
                      <a:pt x="1292" y="1048"/>
                    </a:lnTo>
                    <a:lnTo>
                      <a:pt x="1298" y="1049"/>
                    </a:lnTo>
                    <a:lnTo>
                      <a:pt x="1303" y="1051"/>
                    </a:lnTo>
                    <a:lnTo>
                      <a:pt x="1309" y="1052"/>
                    </a:lnTo>
                    <a:lnTo>
                      <a:pt x="1314" y="1054"/>
                    </a:lnTo>
                    <a:lnTo>
                      <a:pt x="1320" y="1056"/>
                    </a:lnTo>
                    <a:lnTo>
                      <a:pt x="1326" y="1057"/>
                    </a:lnTo>
                    <a:lnTo>
                      <a:pt x="1331" y="1059"/>
                    </a:lnTo>
                    <a:lnTo>
                      <a:pt x="1337" y="1061"/>
                    </a:lnTo>
                    <a:lnTo>
                      <a:pt x="1343" y="1062"/>
                    </a:lnTo>
                    <a:lnTo>
                      <a:pt x="1348" y="1064"/>
                    </a:lnTo>
                    <a:lnTo>
                      <a:pt x="1354" y="1065"/>
                    </a:lnTo>
                    <a:lnTo>
                      <a:pt x="1358" y="1066"/>
                    </a:lnTo>
                  </a:path>
                </a:pathLst>
              </a:cu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Line 184"/>
              <p:cNvSpPr>
                <a:spLocks noChangeShapeType="1"/>
              </p:cNvSpPr>
              <p:nvPr/>
            </p:nvSpPr>
            <p:spPr bwMode="auto">
              <a:xfrm flipH="1">
                <a:off x="5035550" y="5037138"/>
                <a:ext cx="892175" cy="0"/>
              </a:xfrm>
              <a:prstGeom prst="line">
                <a:avLst/>
              </a:pr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Line 185"/>
              <p:cNvSpPr>
                <a:spLocks noChangeShapeType="1"/>
              </p:cNvSpPr>
              <p:nvPr/>
            </p:nvSpPr>
            <p:spPr bwMode="auto">
              <a:xfrm>
                <a:off x="6373813" y="3421063"/>
                <a:ext cx="0" cy="1008063"/>
              </a:xfrm>
              <a:prstGeom prst="line">
                <a:avLst/>
              </a:prstGeom>
              <a:noFill/>
              <a:ln w="26988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21" name="Rectangle 220"/>
            <p:cNvSpPr/>
            <p:nvPr/>
          </p:nvSpPr>
          <p:spPr>
            <a:xfrm>
              <a:off x="5952781" y="3435429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m</a:t>
              </a:r>
              <a:endParaRPr lang="en-US" dirty="0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7000353" y="3408500"/>
              <a:ext cx="3978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/>
                <a:t>d</a:t>
              </a:r>
              <a:endParaRPr lang="en-US" dirty="0"/>
            </a:p>
          </p:txBody>
        </p:sp>
      </p:grpSp>
      <p:sp>
        <p:nvSpPr>
          <p:cNvPr id="223" name="Oval 222"/>
          <p:cNvSpPr/>
          <p:nvPr/>
        </p:nvSpPr>
        <p:spPr bwMode="auto">
          <a:xfrm>
            <a:off x="6415576" y="4606925"/>
            <a:ext cx="237213" cy="25320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4845" y="742835"/>
            <a:ext cx="2809873" cy="2006045"/>
            <a:chOff x="885825" y="1323975"/>
            <a:chExt cx="2809873" cy="2006045"/>
          </a:xfrm>
        </p:grpSpPr>
        <p:sp>
          <p:nvSpPr>
            <p:cNvPr id="5" name="Isosceles Triangle 4"/>
            <p:cNvSpPr/>
            <p:nvPr/>
          </p:nvSpPr>
          <p:spPr bwMode="auto">
            <a:xfrm>
              <a:off x="962025" y="1417638"/>
              <a:ext cx="2657475" cy="1438275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2</a:t>
              </a:r>
              <a:r>
                <a:rPr lang="en-US" dirty="0"/>
                <a:t> &gt;n</a:t>
              </a:r>
              <a:r>
                <a:rPr lang="en-US" baseline="-25000" dirty="0"/>
                <a:t>d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962024" y="2855913"/>
              <a:ext cx="2657475" cy="104775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91828" y="2960688"/>
              <a:ext cx="3978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d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endCxn id="5" idx="3"/>
            </p:cNvCxnSpPr>
            <p:nvPr/>
          </p:nvCxnSpPr>
          <p:spPr bwMode="auto">
            <a:xfrm>
              <a:off x="885825" y="1714500"/>
              <a:ext cx="1404938" cy="11414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Straight Connector 8"/>
            <p:cNvCxnSpPr>
              <a:stCxn id="5" idx="3"/>
            </p:cNvCxnSpPr>
            <p:nvPr/>
          </p:nvCxnSpPr>
          <p:spPr bwMode="auto">
            <a:xfrm flipH="1" flipV="1">
              <a:off x="2290761" y="1323975"/>
              <a:ext cx="2" cy="15319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V="1">
              <a:off x="2290760" y="1727200"/>
              <a:ext cx="1404938" cy="11414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Freeform 10"/>
            <p:cNvSpPr/>
            <p:nvPr/>
          </p:nvSpPr>
          <p:spPr bwMode="auto">
            <a:xfrm>
              <a:off x="2120729" y="2714864"/>
              <a:ext cx="180975" cy="95250"/>
            </a:xfrm>
            <a:custGeom>
              <a:avLst/>
              <a:gdLst>
                <a:gd name="connsiteX0" fmla="*/ 0 w 180975"/>
                <a:gd name="connsiteY0" fmla="*/ 95250 h 95250"/>
                <a:gd name="connsiteX1" fmla="*/ 76200 w 180975"/>
                <a:gd name="connsiteY1" fmla="*/ 28575 h 95250"/>
                <a:gd name="connsiteX2" fmla="*/ 180975 w 180975"/>
                <a:gd name="connsiteY2" fmla="*/ 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975" h="95250">
                  <a:moveTo>
                    <a:pt x="0" y="95250"/>
                  </a:moveTo>
                  <a:cubicBezTo>
                    <a:pt x="23019" y="69850"/>
                    <a:pt x="46038" y="44450"/>
                    <a:pt x="76200" y="28575"/>
                  </a:cubicBezTo>
                  <a:cubicBezTo>
                    <a:pt x="106362" y="12700"/>
                    <a:pt x="143668" y="6350"/>
                    <a:pt x="180975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50698" y="240514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cs typeface="Arial" panose="020B0604020202020204" pitchFamily="34" charset="0"/>
                </a:rPr>
                <a:t>θ</a:t>
              </a:r>
              <a:endParaRPr lang="en-US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761511" y="2906714"/>
              <a:ext cx="166916" cy="158272"/>
              <a:chOff x="2761511" y="2868613"/>
              <a:chExt cx="231718" cy="287615"/>
            </a:xfrm>
          </p:grpSpPr>
          <p:sp>
            <p:nvSpPr>
              <p:cNvPr id="14" name="Freeform 69"/>
              <p:cNvSpPr>
                <a:spLocks/>
              </p:cNvSpPr>
              <p:nvPr/>
            </p:nvSpPr>
            <p:spPr bwMode="auto">
              <a:xfrm rot="5400000" flipH="1">
                <a:off x="2807685" y="2970684"/>
                <a:ext cx="175090" cy="195997"/>
              </a:xfrm>
              <a:custGeom>
                <a:avLst/>
                <a:gdLst>
                  <a:gd name="T0" fmla="*/ 49 w 4900"/>
                  <a:gd name="T1" fmla="*/ 2827 h 2836"/>
                  <a:gd name="T2" fmla="*/ 148 w 4900"/>
                  <a:gd name="T3" fmla="*/ 2808 h 2836"/>
                  <a:gd name="T4" fmla="*/ 247 w 4900"/>
                  <a:gd name="T5" fmla="*/ 2788 h 2836"/>
                  <a:gd name="T6" fmla="*/ 346 w 4900"/>
                  <a:gd name="T7" fmla="*/ 2768 h 2836"/>
                  <a:gd name="T8" fmla="*/ 445 w 4900"/>
                  <a:gd name="T9" fmla="*/ 2747 h 2836"/>
                  <a:gd name="T10" fmla="*/ 544 w 4900"/>
                  <a:gd name="T11" fmla="*/ 2724 h 2836"/>
                  <a:gd name="T12" fmla="*/ 643 w 4900"/>
                  <a:gd name="T13" fmla="*/ 2701 h 2836"/>
                  <a:gd name="T14" fmla="*/ 742 w 4900"/>
                  <a:gd name="T15" fmla="*/ 2677 h 2836"/>
                  <a:gd name="T16" fmla="*/ 841 w 4900"/>
                  <a:gd name="T17" fmla="*/ 2652 h 2836"/>
                  <a:gd name="T18" fmla="*/ 940 w 4900"/>
                  <a:gd name="T19" fmla="*/ 2626 h 2836"/>
                  <a:gd name="T20" fmla="*/ 1039 w 4900"/>
                  <a:gd name="T21" fmla="*/ 2599 h 2836"/>
                  <a:gd name="T22" fmla="*/ 1138 w 4900"/>
                  <a:gd name="T23" fmla="*/ 2571 h 2836"/>
                  <a:gd name="T24" fmla="*/ 1237 w 4900"/>
                  <a:gd name="T25" fmla="*/ 2542 h 2836"/>
                  <a:gd name="T26" fmla="*/ 1336 w 4900"/>
                  <a:gd name="T27" fmla="*/ 2511 h 2836"/>
                  <a:gd name="T28" fmla="*/ 1435 w 4900"/>
                  <a:gd name="T29" fmla="*/ 2479 h 2836"/>
                  <a:gd name="T30" fmla="*/ 1534 w 4900"/>
                  <a:gd name="T31" fmla="*/ 2446 h 2836"/>
                  <a:gd name="T32" fmla="*/ 1633 w 4900"/>
                  <a:gd name="T33" fmla="*/ 2412 h 2836"/>
                  <a:gd name="T34" fmla="*/ 1732 w 4900"/>
                  <a:gd name="T35" fmla="*/ 2376 h 2836"/>
                  <a:gd name="T36" fmla="*/ 1831 w 4900"/>
                  <a:gd name="T37" fmla="*/ 2338 h 2836"/>
                  <a:gd name="T38" fmla="*/ 1930 w 4900"/>
                  <a:gd name="T39" fmla="*/ 2299 h 2836"/>
                  <a:gd name="T40" fmla="*/ 2029 w 4900"/>
                  <a:gd name="T41" fmla="*/ 2259 h 2836"/>
                  <a:gd name="T42" fmla="*/ 2128 w 4900"/>
                  <a:gd name="T43" fmla="*/ 2217 h 2836"/>
                  <a:gd name="T44" fmla="*/ 2227 w 4900"/>
                  <a:gd name="T45" fmla="*/ 2173 h 2836"/>
                  <a:gd name="T46" fmla="*/ 2326 w 4900"/>
                  <a:gd name="T47" fmla="*/ 2128 h 2836"/>
                  <a:gd name="T48" fmla="*/ 2425 w 4900"/>
                  <a:gd name="T49" fmla="*/ 2080 h 2836"/>
                  <a:gd name="T50" fmla="*/ 2524 w 4900"/>
                  <a:gd name="T51" fmla="*/ 2031 h 2836"/>
                  <a:gd name="T52" fmla="*/ 2623 w 4900"/>
                  <a:gd name="T53" fmla="*/ 1979 h 2836"/>
                  <a:gd name="T54" fmla="*/ 2722 w 4900"/>
                  <a:gd name="T55" fmla="*/ 1926 h 2836"/>
                  <a:gd name="T56" fmla="*/ 2821 w 4900"/>
                  <a:gd name="T57" fmla="*/ 1870 h 2836"/>
                  <a:gd name="T58" fmla="*/ 2920 w 4900"/>
                  <a:gd name="T59" fmla="*/ 1812 h 2836"/>
                  <a:gd name="T60" fmla="*/ 3019 w 4900"/>
                  <a:gd name="T61" fmla="*/ 1752 h 2836"/>
                  <a:gd name="T62" fmla="*/ 3118 w 4900"/>
                  <a:gd name="T63" fmla="*/ 1689 h 2836"/>
                  <a:gd name="T64" fmla="*/ 3217 w 4900"/>
                  <a:gd name="T65" fmla="*/ 1623 h 2836"/>
                  <a:gd name="T66" fmla="*/ 3316 w 4900"/>
                  <a:gd name="T67" fmla="*/ 1555 h 2836"/>
                  <a:gd name="T68" fmla="*/ 3415 w 4900"/>
                  <a:gd name="T69" fmla="*/ 1485 h 2836"/>
                  <a:gd name="T70" fmla="*/ 3514 w 4900"/>
                  <a:gd name="T71" fmla="*/ 1411 h 2836"/>
                  <a:gd name="T72" fmla="*/ 3613 w 4900"/>
                  <a:gd name="T73" fmla="*/ 1334 h 2836"/>
                  <a:gd name="T74" fmla="*/ 3712 w 4900"/>
                  <a:gd name="T75" fmla="*/ 1255 h 2836"/>
                  <a:gd name="T76" fmla="*/ 3811 w 4900"/>
                  <a:gd name="T77" fmla="*/ 1172 h 2836"/>
                  <a:gd name="T78" fmla="*/ 3910 w 4900"/>
                  <a:gd name="T79" fmla="*/ 1085 h 2836"/>
                  <a:gd name="T80" fmla="*/ 4009 w 4900"/>
                  <a:gd name="T81" fmla="*/ 995 h 2836"/>
                  <a:gd name="T82" fmla="*/ 4108 w 4900"/>
                  <a:gd name="T83" fmla="*/ 901 h 2836"/>
                  <a:gd name="T84" fmla="*/ 4207 w 4900"/>
                  <a:gd name="T85" fmla="*/ 804 h 2836"/>
                  <a:gd name="T86" fmla="*/ 4306 w 4900"/>
                  <a:gd name="T87" fmla="*/ 702 h 2836"/>
                  <a:gd name="T88" fmla="*/ 4405 w 4900"/>
                  <a:gd name="T89" fmla="*/ 596 h 2836"/>
                  <a:gd name="T90" fmla="*/ 4504 w 4900"/>
                  <a:gd name="T91" fmla="*/ 487 h 2836"/>
                  <a:gd name="T92" fmla="*/ 4603 w 4900"/>
                  <a:gd name="T93" fmla="*/ 372 h 2836"/>
                  <a:gd name="T94" fmla="*/ 4702 w 4900"/>
                  <a:gd name="T95" fmla="*/ 253 h 2836"/>
                  <a:gd name="T96" fmla="*/ 4801 w 4900"/>
                  <a:gd name="T97" fmla="*/ 129 h 2836"/>
                  <a:gd name="T98" fmla="*/ 4900 w 4900"/>
                  <a:gd name="T99" fmla="*/ 0 h 2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900" h="2836">
                    <a:moveTo>
                      <a:pt x="0" y="2836"/>
                    </a:moveTo>
                    <a:lnTo>
                      <a:pt x="49" y="2827"/>
                    </a:lnTo>
                    <a:lnTo>
                      <a:pt x="99" y="2818"/>
                    </a:lnTo>
                    <a:lnTo>
                      <a:pt x="148" y="2808"/>
                    </a:lnTo>
                    <a:lnTo>
                      <a:pt x="198" y="2798"/>
                    </a:lnTo>
                    <a:lnTo>
                      <a:pt x="247" y="2788"/>
                    </a:lnTo>
                    <a:lnTo>
                      <a:pt x="297" y="2778"/>
                    </a:lnTo>
                    <a:lnTo>
                      <a:pt x="346" y="2768"/>
                    </a:lnTo>
                    <a:lnTo>
                      <a:pt x="396" y="2758"/>
                    </a:lnTo>
                    <a:lnTo>
                      <a:pt x="445" y="2747"/>
                    </a:lnTo>
                    <a:lnTo>
                      <a:pt x="495" y="2735"/>
                    </a:lnTo>
                    <a:lnTo>
                      <a:pt x="544" y="2724"/>
                    </a:lnTo>
                    <a:lnTo>
                      <a:pt x="594" y="2713"/>
                    </a:lnTo>
                    <a:lnTo>
                      <a:pt x="643" y="2701"/>
                    </a:lnTo>
                    <a:lnTo>
                      <a:pt x="693" y="2690"/>
                    </a:lnTo>
                    <a:lnTo>
                      <a:pt x="742" y="2677"/>
                    </a:lnTo>
                    <a:lnTo>
                      <a:pt x="792" y="2665"/>
                    </a:lnTo>
                    <a:lnTo>
                      <a:pt x="841" y="2652"/>
                    </a:lnTo>
                    <a:lnTo>
                      <a:pt x="891" y="2639"/>
                    </a:lnTo>
                    <a:lnTo>
                      <a:pt x="940" y="2626"/>
                    </a:lnTo>
                    <a:lnTo>
                      <a:pt x="990" y="2613"/>
                    </a:lnTo>
                    <a:lnTo>
                      <a:pt x="1039" y="2599"/>
                    </a:lnTo>
                    <a:lnTo>
                      <a:pt x="1089" y="2585"/>
                    </a:lnTo>
                    <a:lnTo>
                      <a:pt x="1138" y="2571"/>
                    </a:lnTo>
                    <a:lnTo>
                      <a:pt x="1188" y="2557"/>
                    </a:lnTo>
                    <a:lnTo>
                      <a:pt x="1237" y="2542"/>
                    </a:lnTo>
                    <a:lnTo>
                      <a:pt x="1287" y="2526"/>
                    </a:lnTo>
                    <a:lnTo>
                      <a:pt x="1336" y="2511"/>
                    </a:lnTo>
                    <a:lnTo>
                      <a:pt x="1386" y="2495"/>
                    </a:lnTo>
                    <a:lnTo>
                      <a:pt x="1435" y="2479"/>
                    </a:lnTo>
                    <a:lnTo>
                      <a:pt x="1485" y="2463"/>
                    </a:lnTo>
                    <a:lnTo>
                      <a:pt x="1534" y="2446"/>
                    </a:lnTo>
                    <a:lnTo>
                      <a:pt x="1584" y="2429"/>
                    </a:lnTo>
                    <a:lnTo>
                      <a:pt x="1633" y="2412"/>
                    </a:lnTo>
                    <a:lnTo>
                      <a:pt x="1683" y="2394"/>
                    </a:lnTo>
                    <a:lnTo>
                      <a:pt x="1732" y="2376"/>
                    </a:lnTo>
                    <a:lnTo>
                      <a:pt x="1782" y="2357"/>
                    </a:lnTo>
                    <a:lnTo>
                      <a:pt x="1831" y="2338"/>
                    </a:lnTo>
                    <a:lnTo>
                      <a:pt x="1881" y="2319"/>
                    </a:lnTo>
                    <a:lnTo>
                      <a:pt x="1930" y="2299"/>
                    </a:lnTo>
                    <a:lnTo>
                      <a:pt x="1980" y="2280"/>
                    </a:lnTo>
                    <a:lnTo>
                      <a:pt x="2029" y="2259"/>
                    </a:lnTo>
                    <a:lnTo>
                      <a:pt x="2079" y="2238"/>
                    </a:lnTo>
                    <a:lnTo>
                      <a:pt x="2128" y="2217"/>
                    </a:lnTo>
                    <a:lnTo>
                      <a:pt x="2178" y="2195"/>
                    </a:lnTo>
                    <a:lnTo>
                      <a:pt x="2227" y="2173"/>
                    </a:lnTo>
                    <a:lnTo>
                      <a:pt x="2277" y="2151"/>
                    </a:lnTo>
                    <a:lnTo>
                      <a:pt x="2326" y="2128"/>
                    </a:lnTo>
                    <a:lnTo>
                      <a:pt x="2376" y="2104"/>
                    </a:lnTo>
                    <a:lnTo>
                      <a:pt x="2425" y="2080"/>
                    </a:lnTo>
                    <a:lnTo>
                      <a:pt x="2475" y="2056"/>
                    </a:lnTo>
                    <a:lnTo>
                      <a:pt x="2524" y="2031"/>
                    </a:lnTo>
                    <a:lnTo>
                      <a:pt x="2574" y="2005"/>
                    </a:lnTo>
                    <a:lnTo>
                      <a:pt x="2623" y="1979"/>
                    </a:lnTo>
                    <a:lnTo>
                      <a:pt x="2673" y="1953"/>
                    </a:lnTo>
                    <a:lnTo>
                      <a:pt x="2722" y="1926"/>
                    </a:lnTo>
                    <a:lnTo>
                      <a:pt x="2772" y="1898"/>
                    </a:lnTo>
                    <a:lnTo>
                      <a:pt x="2821" y="1870"/>
                    </a:lnTo>
                    <a:lnTo>
                      <a:pt x="2871" y="1841"/>
                    </a:lnTo>
                    <a:lnTo>
                      <a:pt x="2920" y="1812"/>
                    </a:lnTo>
                    <a:lnTo>
                      <a:pt x="2970" y="1782"/>
                    </a:lnTo>
                    <a:lnTo>
                      <a:pt x="3019" y="1752"/>
                    </a:lnTo>
                    <a:lnTo>
                      <a:pt x="3069" y="1721"/>
                    </a:lnTo>
                    <a:lnTo>
                      <a:pt x="3118" y="1689"/>
                    </a:lnTo>
                    <a:lnTo>
                      <a:pt x="3168" y="1657"/>
                    </a:lnTo>
                    <a:lnTo>
                      <a:pt x="3217" y="1623"/>
                    </a:lnTo>
                    <a:lnTo>
                      <a:pt x="3267" y="1590"/>
                    </a:lnTo>
                    <a:lnTo>
                      <a:pt x="3316" y="1555"/>
                    </a:lnTo>
                    <a:lnTo>
                      <a:pt x="3366" y="1521"/>
                    </a:lnTo>
                    <a:lnTo>
                      <a:pt x="3415" y="1485"/>
                    </a:lnTo>
                    <a:lnTo>
                      <a:pt x="3465" y="1448"/>
                    </a:lnTo>
                    <a:lnTo>
                      <a:pt x="3514" y="1411"/>
                    </a:lnTo>
                    <a:lnTo>
                      <a:pt x="3564" y="1373"/>
                    </a:lnTo>
                    <a:lnTo>
                      <a:pt x="3613" y="1334"/>
                    </a:lnTo>
                    <a:lnTo>
                      <a:pt x="3663" y="1295"/>
                    </a:lnTo>
                    <a:lnTo>
                      <a:pt x="3712" y="1255"/>
                    </a:lnTo>
                    <a:lnTo>
                      <a:pt x="3762" y="1214"/>
                    </a:lnTo>
                    <a:lnTo>
                      <a:pt x="3811" y="1172"/>
                    </a:lnTo>
                    <a:lnTo>
                      <a:pt x="3860" y="1129"/>
                    </a:lnTo>
                    <a:lnTo>
                      <a:pt x="3910" y="1085"/>
                    </a:lnTo>
                    <a:lnTo>
                      <a:pt x="3959" y="1040"/>
                    </a:lnTo>
                    <a:lnTo>
                      <a:pt x="4009" y="995"/>
                    </a:lnTo>
                    <a:lnTo>
                      <a:pt x="4058" y="948"/>
                    </a:lnTo>
                    <a:lnTo>
                      <a:pt x="4108" y="901"/>
                    </a:lnTo>
                    <a:lnTo>
                      <a:pt x="4157" y="853"/>
                    </a:lnTo>
                    <a:lnTo>
                      <a:pt x="4207" y="804"/>
                    </a:lnTo>
                    <a:lnTo>
                      <a:pt x="4256" y="754"/>
                    </a:lnTo>
                    <a:lnTo>
                      <a:pt x="4306" y="702"/>
                    </a:lnTo>
                    <a:lnTo>
                      <a:pt x="4355" y="650"/>
                    </a:lnTo>
                    <a:lnTo>
                      <a:pt x="4405" y="596"/>
                    </a:lnTo>
                    <a:lnTo>
                      <a:pt x="4454" y="542"/>
                    </a:lnTo>
                    <a:lnTo>
                      <a:pt x="4504" y="487"/>
                    </a:lnTo>
                    <a:lnTo>
                      <a:pt x="4553" y="430"/>
                    </a:lnTo>
                    <a:lnTo>
                      <a:pt x="4603" y="372"/>
                    </a:lnTo>
                    <a:lnTo>
                      <a:pt x="4652" y="313"/>
                    </a:lnTo>
                    <a:lnTo>
                      <a:pt x="4702" y="253"/>
                    </a:lnTo>
                    <a:lnTo>
                      <a:pt x="4751" y="192"/>
                    </a:lnTo>
                    <a:lnTo>
                      <a:pt x="4801" y="129"/>
                    </a:lnTo>
                    <a:lnTo>
                      <a:pt x="4850" y="65"/>
                    </a:lnTo>
                    <a:lnTo>
                      <a:pt x="4900" y="0"/>
                    </a:lnTo>
                  </a:path>
                </a:pathLst>
              </a:custGeom>
              <a:noFill/>
              <a:ln w="38100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/>
              <p:cNvSpPr>
                <a:spLocks/>
              </p:cNvSpPr>
              <p:nvPr/>
            </p:nvSpPr>
            <p:spPr bwMode="auto">
              <a:xfrm rot="16200000" flipH="1" flipV="1">
                <a:off x="2805083" y="2825041"/>
                <a:ext cx="144573" cy="231718"/>
              </a:xfrm>
              <a:custGeom>
                <a:avLst/>
                <a:gdLst>
                  <a:gd name="T0" fmla="*/ 49 w 4900"/>
                  <a:gd name="T1" fmla="*/ 2827 h 2836"/>
                  <a:gd name="T2" fmla="*/ 148 w 4900"/>
                  <a:gd name="T3" fmla="*/ 2808 h 2836"/>
                  <a:gd name="T4" fmla="*/ 247 w 4900"/>
                  <a:gd name="T5" fmla="*/ 2788 h 2836"/>
                  <a:gd name="T6" fmla="*/ 346 w 4900"/>
                  <a:gd name="T7" fmla="*/ 2768 h 2836"/>
                  <a:gd name="T8" fmla="*/ 445 w 4900"/>
                  <a:gd name="T9" fmla="*/ 2747 h 2836"/>
                  <a:gd name="T10" fmla="*/ 544 w 4900"/>
                  <a:gd name="T11" fmla="*/ 2724 h 2836"/>
                  <a:gd name="T12" fmla="*/ 643 w 4900"/>
                  <a:gd name="T13" fmla="*/ 2701 h 2836"/>
                  <a:gd name="T14" fmla="*/ 742 w 4900"/>
                  <a:gd name="T15" fmla="*/ 2677 h 2836"/>
                  <a:gd name="T16" fmla="*/ 841 w 4900"/>
                  <a:gd name="T17" fmla="*/ 2652 h 2836"/>
                  <a:gd name="T18" fmla="*/ 940 w 4900"/>
                  <a:gd name="T19" fmla="*/ 2626 h 2836"/>
                  <a:gd name="T20" fmla="*/ 1039 w 4900"/>
                  <a:gd name="T21" fmla="*/ 2599 h 2836"/>
                  <a:gd name="T22" fmla="*/ 1138 w 4900"/>
                  <a:gd name="T23" fmla="*/ 2571 h 2836"/>
                  <a:gd name="T24" fmla="*/ 1237 w 4900"/>
                  <a:gd name="T25" fmla="*/ 2542 h 2836"/>
                  <a:gd name="T26" fmla="*/ 1336 w 4900"/>
                  <a:gd name="T27" fmla="*/ 2511 h 2836"/>
                  <a:gd name="T28" fmla="*/ 1435 w 4900"/>
                  <a:gd name="T29" fmla="*/ 2479 h 2836"/>
                  <a:gd name="T30" fmla="*/ 1534 w 4900"/>
                  <a:gd name="T31" fmla="*/ 2446 h 2836"/>
                  <a:gd name="T32" fmla="*/ 1633 w 4900"/>
                  <a:gd name="T33" fmla="*/ 2412 h 2836"/>
                  <a:gd name="T34" fmla="*/ 1732 w 4900"/>
                  <a:gd name="T35" fmla="*/ 2376 h 2836"/>
                  <a:gd name="T36" fmla="*/ 1831 w 4900"/>
                  <a:gd name="T37" fmla="*/ 2338 h 2836"/>
                  <a:gd name="T38" fmla="*/ 1930 w 4900"/>
                  <a:gd name="T39" fmla="*/ 2299 h 2836"/>
                  <a:gd name="T40" fmla="*/ 2029 w 4900"/>
                  <a:gd name="T41" fmla="*/ 2259 h 2836"/>
                  <a:gd name="T42" fmla="*/ 2128 w 4900"/>
                  <a:gd name="T43" fmla="*/ 2217 h 2836"/>
                  <a:gd name="T44" fmla="*/ 2227 w 4900"/>
                  <a:gd name="T45" fmla="*/ 2173 h 2836"/>
                  <a:gd name="T46" fmla="*/ 2326 w 4900"/>
                  <a:gd name="T47" fmla="*/ 2128 h 2836"/>
                  <a:gd name="T48" fmla="*/ 2425 w 4900"/>
                  <a:gd name="T49" fmla="*/ 2080 h 2836"/>
                  <a:gd name="T50" fmla="*/ 2524 w 4900"/>
                  <a:gd name="T51" fmla="*/ 2031 h 2836"/>
                  <a:gd name="T52" fmla="*/ 2623 w 4900"/>
                  <a:gd name="T53" fmla="*/ 1979 h 2836"/>
                  <a:gd name="T54" fmla="*/ 2722 w 4900"/>
                  <a:gd name="T55" fmla="*/ 1926 h 2836"/>
                  <a:gd name="T56" fmla="*/ 2821 w 4900"/>
                  <a:gd name="T57" fmla="*/ 1870 h 2836"/>
                  <a:gd name="T58" fmla="*/ 2920 w 4900"/>
                  <a:gd name="T59" fmla="*/ 1812 h 2836"/>
                  <a:gd name="T60" fmla="*/ 3019 w 4900"/>
                  <a:gd name="T61" fmla="*/ 1752 h 2836"/>
                  <a:gd name="T62" fmla="*/ 3118 w 4900"/>
                  <a:gd name="T63" fmla="*/ 1689 h 2836"/>
                  <a:gd name="T64" fmla="*/ 3217 w 4900"/>
                  <a:gd name="T65" fmla="*/ 1623 h 2836"/>
                  <a:gd name="T66" fmla="*/ 3316 w 4900"/>
                  <a:gd name="T67" fmla="*/ 1555 h 2836"/>
                  <a:gd name="T68" fmla="*/ 3415 w 4900"/>
                  <a:gd name="T69" fmla="*/ 1485 h 2836"/>
                  <a:gd name="T70" fmla="*/ 3514 w 4900"/>
                  <a:gd name="T71" fmla="*/ 1411 h 2836"/>
                  <a:gd name="T72" fmla="*/ 3613 w 4900"/>
                  <a:gd name="T73" fmla="*/ 1334 h 2836"/>
                  <a:gd name="T74" fmla="*/ 3712 w 4900"/>
                  <a:gd name="T75" fmla="*/ 1255 h 2836"/>
                  <a:gd name="T76" fmla="*/ 3811 w 4900"/>
                  <a:gd name="T77" fmla="*/ 1172 h 2836"/>
                  <a:gd name="T78" fmla="*/ 3910 w 4900"/>
                  <a:gd name="T79" fmla="*/ 1085 h 2836"/>
                  <a:gd name="T80" fmla="*/ 4009 w 4900"/>
                  <a:gd name="T81" fmla="*/ 995 h 2836"/>
                  <a:gd name="T82" fmla="*/ 4108 w 4900"/>
                  <a:gd name="T83" fmla="*/ 901 h 2836"/>
                  <a:gd name="T84" fmla="*/ 4207 w 4900"/>
                  <a:gd name="T85" fmla="*/ 804 h 2836"/>
                  <a:gd name="T86" fmla="*/ 4306 w 4900"/>
                  <a:gd name="T87" fmla="*/ 702 h 2836"/>
                  <a:gd name="T88" fmla="*/ 4405 w 4900"/>
                  <a:gd name="T89" fmla="*/ 596 h 2836"/>
                  <a:gd name="T90" fmla="*/ 4504 w 4900"/>
                  <a:gd name="T91" fmla="*/ 487 h 2836"/>
                  <a:gd name="T92" fmla="*/ 4603 w 4900"/>
                  <a:gd name="T93" fmla="*/ 372 h 2836"/>
                  <a:gd name="T94" fmla="*/ 4702 w 4900"/>
                  <a:gd name="T95" fmla="*/ 253 h 2836"/>
                  <a:gd name="T96" fmla="*/ 4801 w 4900"/>
                  <a:gd name="T97" fmla="*/ 129 h 2836"/>
                  <a:gd name="T98" fmla="*/ 4900 w 4900"/>
                  <a:gd name="T99" fmla="*/ 0 h 2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900" h="2836">
                    <a:moveTo>
                      <a:pt x="0" y="2836"/>
                    </a:moveTo>
                    <a:lnTo>
                      <a:pt x="49" y="2827"/>
                    </a:lnTo>
                    <a:lnTo>
                      <a:pt x="99" y="2818"/>
                    </a:lnTo>
                    <a:lnTo>
                      <a:pt x="148" y="2808"/>
                    </a:lnTo>
                    <a:lnTo>
                      <a:pt x="198" y="2798"/>
                    </a:lnTo>
                    <a:lnTo>
                      <a:pt x="247" y="2788"/>
                    </a:lnTo>
                    <a:lnTo>
                      <a:pt x="297" y="2778"/>
                    </a:lnTo>
                    <a:lnTo>
                      <a:pt x="346" y="2768"/>
                    </a:lnTo>
                    <a:lnTo>
                      <a:pt x="396" y="2758"/>
                    </a:lnTo>
                    <a:lnTo>
                      <a:pt x="445" y="2747"/>
                    </a:lnTo>
                    <a:lnTo>
                      <a:pt x="495" y="2735"/>
                    </a:lnTo>
                    <a:lnTo>
                      <a:pt x="544" y="2724"/>
                    </a:lnTo>
                    <a:lnTo>
                      <a:pt x="594" y="2713"/>
                    </a:lnTo>
                    <a:lnTo>
                      <a:pt x="643" y="2701"/>
                    </a:lnTo>
                    <a:lnTo>
                      <a:pt x="693" y="2690"/>
                    </a:lnTo>
                    <a:lnTo>
                      <a:pt x="742" y="2677"/>
                    </a:lnTo>
                    <a:lnTo>
                      <a:pt x="792" y="2665"/>
                    </a:lnTo>
                    <a:lnTo>
                      <a:pt x="841" y="2652"/>
                    </a:lnTo>
                    <a:lnTo>
                      <a:pt x="891" y="2639"/>
                    </a:lnTo>
                    <a:lnTo>
                      <a:pt x="940" y="2626"/>
                    </a:lnTo>
                    <a:lnTo>
                      <a:pt x="990" y="2613"/>
                    </a:lnTo>
                    <a:lnTo>
                      <a:pt x="1039" y="2599"/>
                    </a:lnTo>
                    <a:lnTo>
                      <a:pt x="1089" y="2585"/>
                    </a:lnTo>
                    <a:lnTo>
                      <a:pt x="1138" y="2571"/>
                    </a:lnTo>
                    <a:lnTo>
                      <a:pt x="1188" y="2557"/>
                    </a:lnTo>
                    <a:lnTo>
                      <a:pt x="1237" y="2542"/>
                    </a:lnTo>
                    <a:lnTo>
                      <a:pt x="1287" y="2526"/>
                    </a:lnTo>
                    <a:lnTo>
                      <a:pt x="1336" y="2511"/>
                    </a:lnTo>
                    <a:lnTo>
                      <a:pt x="1386" y="2495"/>
                    </a:lnTo>
                    <a:lnTo>
                      <a:pt x="1435" y="2479"/>
                    </a:lnTo>
                    <a:lnTo>
                      <a:pt x="1485" y="2463"/>
                    </a:lnTo>
                    <a:lnTo>
                      <a:pt x="1534" y="2446"/>
                    </a:lnTo>
                    <a:lnTo>
                      <a:pt x="1584" y="2429"/>
                    </a:lnTo>
                    <a:lnTo>
                      <a:pt x="1633" y="2412"/>
                    </a:lnTo>
                    <a:lnTo>
                      <a:pt x="1683" y="2394"/>
                    </a:lnTo>
                    <a:lnTo>
                      <a:pt x="1732" y="2376"/>
                    </a:lnTo>
                    <a:lnTo>
                      <a:pt x="1782" y="2357"/>
                    </a:lnTo>
                    <a:lnTo>
                      <a:pt x="1831" y="2338"/>
                    </a:lnTo>
                    <a:lnTo>
                      <a:pt x="1881" y="2319"/>
                    </a:lnTo>
                    <a:lnTo>
                      <a:pt x="1930" y="2299"/>
                    </a:lnTo>
                    <a:lnTo>
                      <a:pt x="1980" y="2280"/>
                    </a:lnTo>
                    <a:lnTo>
                      <a:pt x="2029" y="2259"/>
                    </a:lnTo>
                    <a:lnTo>
                      <a:pt x="2079" y="2238"/>
                    </a:lnTo>
                    <a:lnTo>
                      <a:pt x="2128" y="2217"/>
                    </a:lnTo>
                    <a:lnTo>
                      <a:pt x="2178" y="2195"/>
                    </a:lnTo>
                    <a:lnTo>
                      <a:pt x="2227" y="2173"/>
                    </a:lnTo>
                    <a:lnTo>
                      <a:pt x="2277" y="2151"/>
                    </a:lnTo>
                    <a:lnTo>
                      <a:pt x="2326" y="2128"/>
                    </a:lnTo>
                    <a:lnTo>
                      <a:pt x="2376" y="2104"/>
                    </a:lnTo>
                    <a:lnTo>
                      <a:pt x="2425" y="2080"/>
                    </a:lnTo>
                    <a:lnTo>
                      <a:pt x="2475" y="2056"/>
                    </a:lnTo>
                    <a:lnTo>
                      <a:pt x="2524" y="2031"/>
                    </a:lnTo>
                    <a:lnTo>
                      <a:pt x="2574" y="2005"/>
                    </a:lnTo>
                    <a:lnTo>
                      <a:pt x="2623" y="1979"/>
                    </a:lnTo>
                    <a:lnTo>
                      <a:pt x="2673" y="1953"/>
                    </a:lnTo>
                    <a:lnTo>
                      <a:pt x="2722" y="1926"/>
                    </a:lnTo>
                    <a:lnTo>
                      <a:pt x="2772" y="1898"/>
                    </a:lnTo>
                    <a:lnTo>
                      <a:pt x="2821" y="1870"/>
                    </a:lnTo>
                    <a:lnTo>
                      <a:pt x="2871" y="1841"/>
                    </a:lnTo>
                    <a:lnTo>
                      <a:pt x="2920" y="1812"/>
                    </a:lnTo>
                    <a:lnTo>
                      <a:pt x="2970" y="1782"/>
                    </a:lnTo>
                    <a:lnTo>
                      <a:pt x="3019" y="1752"/>
                    </a:lnTo>
                    <a:lnTo>
                      <a:pt x="3069" y="1721"/>
                    </a:lnTo>
                    <a:lnTo>
                      <a:pt x="3118" y="1689"/>
                    </a:lnTo>
                    <a:lnTo>
                      <a:pt x="3168" y="1657"/>
                    </a:lnTo>
                    <a:lnTo>
                      <a:pt x="3217" y="1623"/>
                    </a:lnTo>
                    <a:lnTo>
                      <a:pt x="3267" y="1590"/>
                    </a:lnTo>
                    <a:lnTo>
                      <a:pt x="3316" y="1555"/>
                    </a:lnTo>
                    <a:lnTo>
                      <a:pt x="3366" y="1521"/>
                    </a:lnTo>
                    <a:lnTo>
                      <a:pt x="3415" y="1485"/>
                    </a:lnTo>
                    <a:lnTo>
                      <a:pt x="3465" y="1448"/>
                    </a:lnTo>
                    <a:lnTo>
                      <a:pt x="3514" y="1411"/>
                    </a:lnTo>
                    <a:lnTo>
                      <a:pt x="3564" y="1373"/>
                    </a:lnTo>
                    <a:lnTo>
                      <a:pt x="3613" y="1334"/>
                    </a:lnTo>
                    <a:lnTo>
                      <a:pt x="3663" y="1295"/>
                    </a:lnTo>
                    <a:lnTo>
                      <a:pt x="3712" y="1255"/>
                    </a:lnTo>
                    <a:lnTo>
                      <a:pt x="3762" y="1214"/>
                    </a:lnTo>
                    <a:lnTo>
                      <a:pt x="3811" y="1172"/>
                    </a:lnTo>
                    <a:lnTo>
                      <a:pt x="3860" y="1129"/>
                    </a:lnTo>
                    <a:lnTo>
                      <a:pt x="3910" y="1085"/>
                    </a:lnTo>
                    <a:lnTo>
                      <a:pt x="3959" y="1040"/>
                    </a:lnTo>
                    <a:lnTo>
                      <a:pt x="4009" y="995"/>
                    </a:lnTo>
                    <a:lnTo>
                      <a:pt x="4058" y="948"/>
                    </a:lnTo>
                    <a:lnTo>
                      <a:pt x="4108" y="901"/>
                    </a:lnTo>
                    <a:lnTo>
                      <a:pt x="4157" y="853"/>
                    </a:lnTo>
                    <a:lnTo>
                      <a:pt x="4207" y="804"/>
                    </a:lnTo>
                    <a:lnTo>
                      <a:pt x="4256" y="754"/>
                    </a:lnTo>
                    <a:lnTo>
                      <a:pt x="4306" y="702"/>
                    </a:lnTo>
                    <a:lnTo>
                      <a:pt x="4355" y="650"/>
                    </a:lnTo>
                    <a:lnTo>
                      <a:pt x="4405" y="596"/>
                    </a:lnTo>
                    <a:lnTo>
                      <a:pt x="4454" y="542"/>
                    </a:lnTo>
                    <a:lnTo>
                      <a:pt x="4504" y="487"/>
                    </a:lnTo>
                    <a:lnTo>
                      <a:pt x="4553" y="430"/>
                    </a:lnTo>
                    <a:lnTo>
                      <a:pt x="4603" y="372"/>
                    </a:lnTo>
                    <a:lnTo>
                      <a:pt x="4652" y="313"/>
                    </a:lnTo>
                    <a:lnTo>
                      <a:pt x="4702" y="253"/>
                    </a:lnTo>
                    <a:lnTo>
                      <a:pt x="4751" y="192"/>
                    </a:lnTo>
                    <a:lnTo>
                      <a:pt x="4801" y="129"/>
                    </a:lnTo>
                    <a:lnTo>
                      <a:pt x="4850" y="65"/>
                    </a:lnTo>
                    <a:lnTo>
                      <a:pt x="4900" y="0"/>
                    </a:lnTo>
                  </a:path>
                </a:pathLst>
              </a:custGeom>
              <a:noFill/>
              <a:ln w="38100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2717447" y="1728643"/>
            <a:ext cx="1893485" cy="707027"/>
            <a:chOff x="2717447" y="1728643"/>
            <a:chExt cx="1893485" cy="707027"/>
          </a:xfrm>
        </p:grpSpPr>
        <p:cxnSp>
          <p:nvCxnSpPr>
            <p:cNvPr id="84" name="Straight Arrow Connector 83"/>
            <p:cNvCxnSpPr/>
            <p:nvPr/>
          </p:nvCxnSpPr>
          <p:spPr bwMode="auto">
            <a:xfrm flipH="1">
              <a:off x="2717447" y="2008668"/>
              <a:ext cx="1776923" cy="4270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3352254" y="1728643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Index change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944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902" y="-234354"/>
            <a:ext cx="8229600" cy="1143000"/>
          </a:xfrm>
        </p:spPr>
        <p:txBody>
          <a:bodyPr/>
          <a:lstStyle/>
          <a:p>
            <a:r>
              <a:rPr lang="en-US" sz="3600" dirty="0" smtClean="0"/>
              <a:t>Metal properties 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1A4677-A278-47C8-9278-C375BD43ED1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127" name="Group 126"/>
          <p:cNvGrpSpPr/>
          <p:nvPr/>
        </p:nvGrpSpPr>
        <p:grpSpPr>
          <a:xfrm>
            <a:off x="61600" y="1068980"/>
            <a:ext cx="8740719" cy="740966"/>
            <a:chOff x="61600" y="1068980"/>
            <a:chExt cx="8740719" cy="740966"/>
          </a:xfrm>
        </p:grpSpPr>
        <p:sp>
          <p:nvSpPr>
            <p:cNvPr id="5" name="TextBox 4"/>
            <p:cNvSpPr txBox="1"/>
            <p:nvPr/>
          </p:nvSpPr>
          <p:spPr>
            <a:xfrm>
              <a:off x="61600" y="1292383"/>
              <a:ext cx="24432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Metal dielectric constant </a:t>
              </a:r>
              <a:endParaRPr lang="en-US" sz="1600" dirty="0"/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4605446"/>
                </p:ext>
              </p:extLst>
            </p:nvPr>
          </p:nvGraphicFramePr>
          <p:xfrm>
            <a:off x="2694356" y="1068980"/>
            <a:ext cx="6107963" cy="7409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9" name="Equation" r:id="rId3" imgW="3873240" imgH="469800" progId="Equation.DSMT4">
                    <p:embed/>
                  </p:oleObj>
                </mc:Choice>
                <mc:Fallback>
                  <p:oleObj name="Equation" r:id="rId3" imgW="3873240" imgH="469800" progId="Equation.DSMT4">
                    <p:embed/>
                    <p:pic>
                      <p:nvPicPr>
                        <p:cNvPr id="19" name="Object 1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694356" y="1068980"/>
                          <a:ext cx="6107963" cy="74096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6"/>
          <p:cNvGrpSpPr/>
          <p:nvPr/>
        </p:nvGrpSpPr>
        <p:grpSpPr>
          <a:xfrm>
            <a:off x="-21057" y="1661715"/>
            <a:ext cx="4448799" cy="2258457"/>
            <a:chOff x="183526" y="1198563"/>
            <a:chExt cx="4448799" cy="2258457"/>
          </a:xfrm>
        </p:grpSpPr>
        <p:cxnSp>
          <p:nvCxnSpPr>
            <p:cNvPr id="8" name="Straight Connector 7"/>
            <p:cNvCxnSpPr>
              <a:stCxn id="48" idx="0"/>
              <a:endCxn id="54" idx="0"/>
            </p:cNvCxnSpPr>
            <p:nvPr/>
          </p:nvCxnSpPr>
          <p:spPr bwMode="auto">
            <a:xfrm>
              <a:off x="792163" y="1585913"/>
              <a:ext cx="375285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oup 8"/>
            <p:cNvGrpSpPr/>
            <p:nvPr/>
          </p:nvGrpSpPr>
          <p:grpSpPr>
            <a:xfrm>
              <a:off x="183526" y="1198563"/>
              <a:ext cx="4448799" cy="2258457"/>
              <a:chOff x="183526" y="1198563"/>
              <a:chExt cx="4448799" cy="2258457"/>
            </a:xfrm>
          </p:grpSpPr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>
                <a:off x="792163" y="2886075"/>
                <a:ext cx="3752850" cy="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>
                <a:off x="792163" y="1260475"/>
                <a:ext cx="3752850" cy="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 flipV="1">
                <a:off x="1149350" y="2849563"/>
                <a:ext cx="0" cy="36512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 flipV="1">
                <a:off x="1527175" y="2849563"/>
                <a:ext cx="0" cy="36512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 flipV="1">
                <a:off x="1905000" y="2849563"/>
                <a:ext cx="0" cy="36512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 flipV="1">
                <a:off x="2281238" y="2849563"/>
                <a:ext cx="0" cy="36512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 flipV="1">
                <a:off x="2659063" y="2849563"/>
                <a:ext cx="0" cy="36512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 flipV="1">
                <a:off x="3035300" y="2849563"/>
                <a:ext cx="0" cy="36512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 flipV="1">
                <a:off x="3413125" y="2849563"/>
                <a:ext cx="0" cy="36512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 flipV="1">
                <a:off x="3790950" y="2849563"/>
                <a:ext cx="0" cy="36512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 flipV="1">
                <a:off x="4167188" y="2849563"/>
                <a:ext cx="0" cy="36512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Line 19"/>
              <p:cNvSpPr>
                <a:spLocks noChangeShapeType="1"/>
              </p:cNvSpPr>
              <p:nvPr/>
            </p:nvSpPr>
            <p:spPr bwMode="auto">
              <a:xfrm flipV="1">
                <a:off x="4545013" y="2849563"/>
                <a:ext cx="0" cy="36512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Line 20"/>
              <p:cNvSpPr>
                <a:spLocks noChangeShapeType="1"/>
              </p:cNvSpPr>
              <p:nvPr/>
            </p:nvSpPr>
            <p:spPr bwMode="auto">
              <a:xfrm>
                <a:off x="1149350" y="1260475"/>
                <a:ext cx="0" cy="3810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Line 21"/>
              <p:cNvSpPr>
                <a:spLocks noChangeShapeType="1"/>
              </p:cNvSpPr>
              <p:nvPr/>
            </p:nvSpPr>
            <p:spPr bwMode="auto">
              <a:xfrm>
                <a:off x="1527175" y="1260475"/>
                <a:ext cx="0" cy="3810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Line 22"/>
              <p:cNvSpPr>
                <a:spLocks noChangeShapeType="1"/>
              </p:cNvSpPr>
              <p:nvPr/>
            </p:nvSpPr>
            <p:spPr bwMode="auto">
              <a:xfrm>
                <a:off x="1905000" y="1260475"/>
                <a:ext cx="0" cy="3810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Line 23"/>
              <p:cNvSpPr>
                <a:spLocks noChangeShapeType="1"/>
              </p:cNvSpPr>
              <p:nvPr/>
            </p:nvSpPr>
            <p:spPr bwMode="auto">
              <a:xfrm>
                <a:off x="2281238" y="1260475"/>
                <a:ext cx="0" cy="3810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>
                <a:off x="2659063" y="1260475"/>
                <a:ext cx="0" cy="3810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Line 25"/>
              <p:cNvSpPr>
                <a:spLocks noChangeShapeType="1"/>
              </p:cNvSpPr>
              <p:nvPr/>
            </p:nvSpPr>
            <p:spPr bwMode="auto">
              <a:xfrm>
                <a:off x="3035300" y="1260475"/>
                <a:ext cx="0" cy="3810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>
                <a:off x="3413125" y="1260475"/>
                <a:ext cx="0" cy="3810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>
                <a:off x="3790950" y="1260475"/>
                <a:ext cx="0" cy="3810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Line 28"/>
              <p:cNvSpPr>
                <a:spLocks noChangeShapeType="1"/>
              </p:cNvSpPr>
              <p:nvPr/>
            </p:nvSpPr>
            <p:spPr bwMode="auto">
              <a:xfrm>
                <a:off x="4167188" y="1260475"/>
                <a:ext cx="0" cy="3810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Line 29"/>
              <p:cNvSpPr>
                <a:spLocks noChangeShapeType="1"/>
              </p:cNvSpPr>
              <p:nvPr/>
            </p:nvSpPr>
            <p:spPr bwMode="auto">
              <a:xfrm>
                <a:off x="4545013" y="1260475"/>
                <a:ext cx="0" cy="3810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/>
            </p:nvSpPr>
            <p:spPr bwMode="auto">
              <a:xfrm>
                <a:off x="1071563" y="2928938"/>
                <a:ext cx="211137" cy="158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>
                <a:off x="1447800" y="2928938"/>
                <a:ext cx="211137" cy="158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" name="Rectangle 32"/>
              <p:cNvSpPr>
                <a:spLocks noChangeArrowheads="1"/>
              </p:cNvSpPr>
              <p:nvPr/>
            </p:nvSpPr>
            <p:spPr bwMode="auto">
              <a:xfrm>
                <a:off x="1825625" y="2928938"/>
                <a:ext cx="211137" cy="158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" name="Rectangle 33"/>
              <p:cNvSpPr>
                <a:spLocks noChangeArrowheads="1"/>
              </p:cNvSpPr>
              <p:nvPr/>
            </p:nvSpPr>
            <p:spPr bwMode="auto">
              <a:xfrm>
                <a:off x="2201863" y="2928938"/>
                <a:ext cx="211137" cy="158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" name="Rectangle 34"/>
              <p:cNvSpPr>
                <a:spLocks noChangeArrowheads="1"/>
              </p:cNvSpPr>
              <p:nvPr/>
            </p:nvSpPr>
            <p:spPr bwMode="auto">
              <a:xfrm>
                <a:off x="2625725" y="2928938"/>
                <a:ext cx="119062" cy="158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35"/>
              <p:cNvSpPr>
                <a:spLocks noChangeArrowheads="1"/>
              </p:cNvSpPr>
              <p:nvPr/>
            </p:nvSpPr>
            <p:spPr bwMode="auto">
              <a:xfrm>
                <a:off x="2955925" y="2928938"/>
                <a:ext cx="211137" cy="158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1.2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8" name="Rectangle 36"/>
              <p:cNvSpPr>
                <a:spLocks noChangeArrowheads="1"/>
              </p:cNvSpPr>
              <p:nvPr/>
            </p:nvSpPr>
            <p:spPr bwMode="auto">
              <a:xfrm>
                <a:off x="3335338" y="2928938"/>
                <a:ext cx="211137" cy="158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1.4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9" name="Rectangle 37"/>
              <p:cNvSpPr>
                <a:spLocks noChangeArrowheads="1"/>
              </p:cNvSpPr>
              <p:nvPr/>
            </p:nvSpPr>
            <p:spPr bwMode="auto">
              <a:xfrm>
                <a:off x="3713163" y="2928938"/>
                <a:ext cx="211137" cy="158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1.6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" name="Rectangle 38"/>
              <p:cNvSpPr>
                <a:spLocks noChangeArrowheads="1"/>
              </p:cNvSpPr>
              <p:nvPr/>
            </p:nvSpPr>
            <p:spPr bwMode="auto">
              <a:xfrm>
                <a:off x="4089400" y="2928938"/>
                <a:ext cx="211137" cy="158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1.8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/>
            </p:nvSpPr>
            <p:spPr bwMode="auto">
              <a:xfrm>
                <a:off x="4513263" y="2928938"/>
                <a:ext cx="119062" cy="158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" name="Line 40"/>
              <p:cNvSpPr>
                <a:spLocks noChangeShapeType="1"/>
              </p:cNvSpPr>
              <p:nvPr/>
            </p:nvSpPr>
            <p:spPr bwMode="auto">
              <a:xfrm flipV="1">
                <a:off x="792163" y="1260475"/>
                <a:ext cx="0" cy="162560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Line 41"/>
              <p:cNvSpPr>
                <a:spLocks noChangeShapeType="1"/>
              </p:cNvSpPr>
              <p:nvPr/>
            </p:nvSpPr>
            <p:spPr bwMode="auto">
              <a:xfrm flipV="1">
                <a:off x="4545013" y="1260475"/>
                <a:ext cx="0" cy="162560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Line 42"/>
              <p:cNvSpPr>
                <a:spLocks noChangeShapeType="1"/>
              </p:cNvSpPr>
              <p:nvPr/>
            </p:nvSpPr>
            <p:spPr bwMode="auto">
              <a:xfrm>
                <a:off x="792163" y="2886075"/>
                <a:ext cx="36512" cy="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Line 43"/>
              <p:cNvSpPr>
                <a:spLocks noChangeShapeType="1"/>
              </p:cNvSpPr>
              <p:nvPr/>
            </p:nvSpPr>
            <p:spPr bwMode="auto">
              <a:xfrm>
                <a:off x="792163" y="2562225"/>
                <a:ext cx="36512" cy="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Line 44"/>
              <p:cNvSpPr>
                <a:spLocks noChangeShapeType="1"/>
              </p:cNvSpPr>
              <p:nvPr/>
            </p:nvSpPr>
            <p:spPr bwMode="auto">
              <a:xfrm>
                <a:off x="792163" y="2236788"/>
                <a:ext cx="36512" cy="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Line 45"/>
              <p:cNvSpPr>
                <a:spLocks noChangeShapeType="1"/>
              </p:cNvSpPr>
              <p:nvPr/>
            </p:nvSpPr>
            <p:spPr bwMode="auto">
              <a:xfrm>
                <a:off x="792163" y="1911350"/>
                <a:ext cx="36512" cy="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Line 46"/>
              <p:cNvSpPr>
                <a:spLocks noChangeShapeType="1"/>
              </p:cNvSpPr>
              <p:nvPr/>
            </p:nvSpPr>
            <p:spPr bwMode="auto">
              <a:xfrm>
                <a:off x="792163" y="1585913"/>
                <a:ext cx="36512" cy="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Line 47"/>
              <p:cNvSpPr>
                <a:spLocks noChangeShapeType="1"/>
              </p:cNvSpPr>
              <p:nvPr/>
            </p:nvSpPr>
            <p:spPr bwMode="auto">
              <a:xfrm>
                <a:off x="792163" y="1260475"/>
                <a:ext cx="36512" cy="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Line 48"/>
              <p:cNvSpPr>
                <a:spLocks noChangeShapeType="1"/>
              </p:cNvSpPr>
              <p:nvPr/>
            </p:nvSpPr>
            <p:spPr bwMode="auto">
              <a:xfrm flipH="1">
                <a:off x="4506913" y="2886075"/>
                <a:ext cx="38100" cy="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Line 49"/>
              <p:cNvSpPr>
                <a:spLocks noChangeShapeType="1"/>
              </p:cNvSpPr>
              <p:nvPr/>
            </p:nvSpPr>
            <p:spPr bwMode="auto">
              <a:xfrm flipH="1">
                <a:off x="4506913" y="2562225"/>
                <a:ext cx="38100" cy="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Line 50"/>
              <p:cNvSpPr>
                <a:spLocks noChangeShapeType="1"/>
              </p:cNvSpPr>
              <p:nvPr/>
            </p:nvSpPr>
            <p:spPr bwMode="auto">
              <a:xfrm flipH="1">
                <a:off x="4506913" y="2236788"/>
                <a:ext cx="38100" cy="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Line 51"/>
              <p:cNvSpPr>
                <a:spLocks noChangeShapeType="1"/>
              </p:cNvSpPr>
              <p:nvPr/>
            </p:nvSpPr>
            <p:spPr bwMode="auto">
              <a:xfrm flipH="1">
                <a:off x="4506913" y="1911350"/>
                <a:ext cx="38100" cy="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Line 52"/>
              <p:cNvSpPr>
                <a:spLocks noChangeShapeType="1"/>
              </p:cNvSpPr>
              <p:nvPr/>
            </p:nvSpPr>
            <p:spPr bwMode="auto">
              <a:xfrm flipH="1">
                <a:off x="4506913" y="1585913"/>
                <a:ext cx="38100" cy="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Line 53"/>
              <p:cNvSpPr>
                <a:spLocks noChangeShapeType="1"/>
              </p:cNvSpPr>
              <p:nvPr/>
            </p:nvSpPr>
            <p:spPr bwMode="auto">
              <a:xfrm flipH="1">
                <a:off x="4506913" y="1260475"/>
                <a:ext cx="38100" cy="0"/>
              </a:xfrm>
              <a:prstGeom prst="line">
                <a:avLst/>
              </a:prstGeom>
              <a:noFill/>
              <a:ln w="3175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54"/>
              <p:cNvSpPr>
                <a:spLocks noChangeArrowheads="1"/>
              </p:cNvSpPr>
              <p:nvPr/>
            </p:nvSpPr>
            <p:spPr bwMode="auto">
              <a:xfrm>
                <a:off x="525463" y="2825750"/>
                <a:ext cx="284162" cy="158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-200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" name="Rectangle 55"/>
              <p:cNvSpPr>
                <a:spLocks noChangeArrowheads="1"/>
              </p:cNvSpPr>
              <p:nvPr/>
            </p:nvSpPr>
            <p:spPr bwMode="auto">
              <a:xfrm>
                <a:off x="525463" y="2498725"/>
                <a:ext cx="284162" cy="158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-150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" name="Rectangle 56"/>
              <p:cNvSpPr>
                <a:spLocks noChangeArrowheads="1"/>
              </p:cNvSpPr>
              <p:nvPr/>
            </p:nvSpPr>
            <p:spPr bwMode="auto">
              <a:xfrm>
                <a:off x="525463" y="2174875"/>
                <a:ext cx="284162" cy="158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-100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9" name="Rectangle 57"/>
              <p:cNvSpPr>
                <a:spLocks noChangeArrowheads="1"/>
              </p:cNvSpPr>
              <p:nvPr/>
            </p:nvSpPr>
            <p:spPr bwMode="auto">
              <a:xfrm>
                <a:off x="590550" y="1849438"/>
                <a:ext cx="219075" cy="158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-50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0" name="Rectangle 58"/>
              <p:cNvSpPr>
                <a:spLocks noChangeArrowheads="1"/>
              </p:cNvSpPr>
              <p:nvPr/>
            </p:nvSpPr>
            <p:spPr bwMode="auto">
              <a:xfrm>
                <a:off x="695325" y="1525588"/>
                <a:ext cx="119062" cy="158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1" name="Rectangle 59"/>
              <p:cNvSpPr>
                <a:spLocks noChangeArrowheads="1"/>
              </p:cNvSpPr>
              <p:nvPr/>
            </p:nvSpPr>
            <p:spPr bwMode="auto">
              <a:xfrm>
                <a:off x="630238" y="1198563"/>
                <a:ext cx="179387" cy="158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1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2" name="Freeform 60"/>
              <p:cNvSpPr>
                <a:spLocks/>
              </p:cNvSpPr>
              <p:nvPr/>
            </p:nvSpPr>
            <p:spPr bwMode="auto">
              <a:xfrm>
                <a:off x="828675" y="1554163"/>
                <a:ext cx="3716337" cy="1143000"/>
              </a:xfrm>
              <a:custGeom>
                <a:avLst/>
                <a:gdLst>
                  <a:gd name="T0" fmla="*/ 2293 w 2341"/>
                  <a:gd name="T1" fmla="*/ 691 h 720"/>
                  <a:gd name="T2" fmla="*/ 2137 w 2341"/>
                  <a:gd name="T3" fmla="*/ 603 h 720"/>
                  <a:gd name="T4" fmla="*/ 1992 w 2341"/>
                  <a:gd name="T5" fmla="*/ 525 h 720"/>
                  <a:gd name="T6" fmla="*/ 1857 w 2341"/>
                  <a:gd name="T7" fmla="*/ 458 h 720"/>
                  <a:gd name="T8" fmla="*/ 1731 w 2341"/>
                  <a:gd name="T9" fmla="*/ 399 h 720"/>
                  <a:gd name="T10" fmla="*/ 1613 w 2341"/>
                  <a:gd name="T11" fmla="*/ 348 h 720"/>
                  <a:gd name="T12" fmla="*/ 1503 w 2341"/>
                  <a:gd name="T13" fmla="*/ 303 h 720"/>
                  <a:gd name="T14" fmla="*/ 1400 w 2341"/>
                  <a:gd name="T15" fmla="*/ 264 h 720"/>
                  <a:gd name="T16" fmla="*/ 1304 w 2341"/>
                  <a:gd name="T17" fmla="*/ 230 h 720"/>
                  <a:gd name="T18" fmla="*/ 1215 w 2341"/>
                  <a:gd name="T19" fmla="*/ 200 h 720"/>
                  <a:gd name="T20" fmla="*/ 1131 w 2341"/>
                  <a:gd name="T21" fmla="*/ 175 h 720"/>
                  <a:gd name="T22" fmla="*/ 1054 w 2341"/>
                  <a:gd name="T23" fmla="*/ 152 h 720"/>
                  <a:gd name="T24" fmla="*/ 981 w 2341"/>
                  <a:gd name="T25" fmla="*/ 132 h 720"/>
                  <a:gd name="T26" fmla="*/ 913 w 2341"/>
                  <a:gd name="T27" fmla="*/ 115 h 720"/>
                  <a:gd name="T28" fmla="*/ 850 w 2341"/>
                  <a:gd name="T29" fmla="*/ 100 h 720"/>
                  <a:gd name="T30" fmla="*/ 791 w 2341"/>
                  <a:gd name="T31" fmla="*/ 87 h 720"/>
                  <a:gd name="T32" fmla="*/ 736 w 2341"/>
                  <a:gd name="T33" fmla="*/ 76 h 720"/>
                  <a:gd name="T34" fmla="*/ 684 w 2341"/>
                  <a:gd name="T35" fmla="*/ 66 h 720"/>
                  <a:gd name="T36" fmla="*/ 636 w 2341"/>
                  <a:gd name="T37" fmla="*/ 58 h 720"/>
                  <a:gd name="T38" fmla="*/ 591 w 2341"/>
                  <a:gd name="T39" fmla="*/ 50 h 720"/>
                  <a:gd name="T40" fmla="*/ 550 w 2341"/>
                  <a:gd name="T41" fmla="*/ 44 h 720"/>
                  <a:gd name="T42" fmla="*/ 510 w 2341"/>
                  <a:gd name="T43" fmla="*/ 38 h 720"/>
                  <a:gd name="T44" fmla="*/ 474 w 2341"/>
                  <a:gd name="T45" fmla="*/ 33 h 720"/>
                  <a:gd name="T46" fmla="*/ 440 w 2341"/>
                  <a:gd name="T47" fmla="*/ 29 h 720"/>
                  <a:gd name="T48" fmla="*/ 408 w 2341"/>
                  <a:gd name="T49" fmla="*/ 25 h 720"/>
                  <a:gd name="T50" fmla="*/ 379 w 2341"/>
                  <a:gd name="T51" fmla="*/ 21 h 720"/>
                  <a:gd name="T52" fmla="*/ 351 w 2341"/>
                  <a:gd name="T53" fmla="*/ 19 h 720"/>
                  <a:gd name="T54" fmla="*/ 325 w 2341"/>
                  <a:gd name="T55" fmla="*/ 16 h 720"/>
                  <a:gd name="T56" fmla="*/ 301 w 2341"/>
                  <a:gd name="T57" fmla="*/ 14 h 720"/>
                  <a:gd name="T58" fmla="*/ 279 w 2341"/>
                  <a:gd name="T59" fmla="*/ 12 h 720"/>
                  <a:gd name="T60" fmla="*/ 258 w 2341"/>
                  <a:gd name="T61" fmla="*/ 10 h 720"/>
                  <a:gd name="T62" fmla="*/ 238 w 2341"/>
                  <a:gd name="T63" fmla="*/ 9 h 720"/>
                  <a:gd name="T64" fmla="*/ 220 w 2341"/>
                  <a:gd name="T65" fmla="*/ 8 h 720"/>
                  <a:gd name="T66" fmla="*/ 203 w 2341"/>
                  <a:gd name="T67" fmla="*/ 7 h 720"/>
                  <a:gd name="T68" fmla="*/ 187 w 2341"/>
                  <a:gd name="T69" fmla="*/ 6 h 720"/>
                  <a:gd name="T70" fmla="*/ 172 w 2341"/>
                  <a:gd name="T71" fmla="*/ 5 h 720"/>
                  <a:gd name="T72" fmla="*/ 158 w 2341"/>
                  <a:gd name="T73" fmla="*/ 4 h 720"/>
                  <a:gd name="T74" fmla="*/ 146 w 2341"/>
                  <a:gd name="T75" fmla="*/ 4 h 720"/>
                  <a:gd name="T76" fmla="*/ 133 w 2341"/>
                  <a:gd name="T77" fmla="*/ 3 h 720"/>
                  <a:gd name="T78" fmla="*/ 122 w 2341"/>
                  <a:gd name="T79" fmla="*/ 3 h 720"/>
                  <a:gd name="T80" fmla="*/ 112 w 2341"/>
                  <a:gd name="T81" fmla="*/ 2 h 720"/>
                  <a:gd name="T82" fmla="*/ 102 w 2341"/>
                  <a:gd name="T83" fmla="*/ 2 h 720"/>
                  <a:gd name="T84" fmla="*/ 93 w 2341"/>
                  <a:gd name="T85" fmla="*/ 2 h 720"/>
                  <a:gd name="T86" fmla="*/ 84 w 2341"/>
                  <a:gd name="T87" fmla="*/ 1 h 720"/>
                  <a:gd name="T88" fmla="*/ 76 w 2341"/>
                  <a:gd name="T89" fmla="*/ 1 h 720"/>
                  <a:gd name="T90" fmla="*/ 69 w 2341"/>
                  <a:gd name="T91" fmla="*/ 1 h 720"/>
                  <a:gd name="T92" fmla="*/ 62 w 2341"/>
                  <a:gd name="T93" fmla="*/ 1 h 720"/>
                  <a:gd name="T94" fmla="*/ 55 w 2341"/>
                  <a:gd name="T95" fmla="*/ 1 h 720"/>
                  <a:gd name="T96" fmla="*/ 49 w 2341"/>
                  <a:gd name="T97" fmla="*/ 0 h 720"/>
                  <a:gd name="T98" fmla="*/ 44 w 2341"/>
                  <a:gd name="T99" fmla="*/ 0 h 720"/>
                  <a:gd name="T100" fmla="*/ 38 w 2341"/>
                  <a:gd name="T101" fmla="*/ 0 h 720"/>
                  <a:gd name="T102" fmla="*/ 34 w 2341"/>
                  <a:gd name="T103" fmla="*/ 0 h 720"/>
                  <a:gd name="T104" fmla="*/ 29 w 2341"/>
                  <a:gd name="T105" fmla="*/ 0 h 720"/>
                  <a:gd name="T106" fmla="*/ 25 w 2341"/>
                  <a:gd name="T107" fmla="*/ 0 h 720"/>
                  <a:gd name="T108" fmla="*/ 21 w 2341"/>
                  <a:gd name="T109" fmla="*/ 0 h 720"/>
                  <a:gd name="T110" fmla="*/ 17 w 2341"/>
                  <a:gd name="T111" fmla="*/ 0 h 720"/>
                  <a:gd name="T112" fmla="*/ 13 w 2341"/>
                  <a:gd name="T113" fmla="*/ 0 h 720"/>
                  <a:gd name="T114" fmla="*/ 10 w 2341"/>
                  <a:gd name="T115" fmla="*/ 0 h 720"/>
                  <a:gd name="T116" fmla="*/ 7 w 2341"/>
                  <a:gd name="T117" fmla="*/ 0 h 720"/>
                  <a:gd name="T118" fmla="*/ 4 w 2341"/>
                  <a:gd name="T119" fmla="*/ 0 h 720"/>
                  <a:gd name="T120" fmla="*/ 2 w 2341"/>
                  <a:gd name="T121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341" h="720">
                    <a:moveTo>
                      <a:pt x="2341" y="720"/>
                    </a:moveTo>
                    <a:lnTo>
                      <a:pt x="2293" y="691"/>
                    </a:lnTo>
                    <a:lnTo>
                      <a:pt x="2214" y="645"/>
                    </a:lnTo>
                    <a:lnTo>
                      <a:pt x="2137" y="603"/>
                    </a:lnTo>
                    <a:lnTo>
                      <a:pt x="2064" y="563"/>
                    </a:lnTo>
                    <a:lnTo>
                      <a:pt x="1992" y="525"/>
                    </a:lnTo>
                    <a:lnTo>
                      <a:pt x="1923" y="491"/>
                    </a:lnTo>
                    <a:lnTo>
                      <a:pt x="1857" y="458"/>
                    </a:lnTo>
                    <a:lnTo>
                      <a:pt x="1793" y="428"/>
                    </a:lnTo>
                    <a:lnTo>
                      <a:pt x="1731" y="399"/>
                    </a:lnTo>
                    <a:lnTo>
                      <a:pt x="1671" y="373"/>
                    </a:lnTo>
                    <a:lnTo>
                      <a:pt x="1613" y="348"/>
                    </a:lnTo>
                    <a:lnTo>
                      <a:pt x="1557" y="325"/>
                    </a:lnTo>
                    <a:lnTo>
                      <a:pt x="1503" y="303"/>
                    </a:lnTo>
                    <a:lnTo>
                      <a:pt x="1451" y="283"/>
                    </a:lnTo>
                    <a:lnTo>
                      <a:pt x="1400" y="264"/>
                    </a:lnTo>
                    <a:lnTo>
                      <a:pt x="1351" y="247"/>
                    </a:lnTo>
                    <a:lnTo>
                      <a:pt x="1304" y="230"/>
                    </a:lnTo>
                    <a:lnTo>
                      <a:pt x="1259" y="215"/>
                    </a:lnTo>
                    <a:lnTo>
                      <a:pt x="1215" y="200"/>
                    </a:lnTo>
                    <a:lnTo>
                      <a:pt x="1172" y="187"/>
                    </a:lnTo>
                    <a:lnTo>
                      <a:pt x="1131" y="175"/>
                    </a:lnTo>
                    <a:lnTo>
                      <a:pt x="1092" y="163"/>
                    </a:lnTo>
                    <a:lnTo>
                      <a:pt x="1054" y="152"/>
                    </a:lnTo>
                    <a:lnTo>
                      <a:pt x="1017" y="142"/>
                    </a:lnTo>
                    <a:lnTo>
                      <a:pt x="981" y="132"/>
                    </a:lnTo>
                    <a:lnTo>
                      <a:pt x="946" y="124"/>
                    </a:lnTo>
                    <a:lnTo>
                      <a:pt x="913" y="115"/>
                    </a:lnTo>
                    <a:lnTo>
                      <a:pt x="881" y="108"/>
                    </a:lnTo>
                    <a:lnTo>
                      <a:pt x="850" y="100"/>
                    </a:lnTo>
                    <a:lnTo>
                      <a:pt x="820" y="94"/>
                    </a:lnTo>
                    <a:lnTo>
                      <a:pt x="791" y="87"/>
                    </a:lnTo>
                    <a:lnTo>
                      <a:pt x="763" y="82"/>
                    </a:lnTo>
                    <a:lnTo>
                      <a:pt x="736" y="76"/>
                    </a:lnTo>
                    <a:lnTo>
                      <a:pt x="710" y="71"/>
                    </a:lnTo>
                    <a:lnTo>
                      <a:pt x="684" y="66"/>
                    </a:lnTo>
                    <a:lnTo>
                      <a:pt x="660" y="62"/>
                    </a:lnTo>
                    <a:lnTo>
                      <a:pt x="636" y="58"/>
                    </a:lnTo>
                    <a:lnTo>
                      <a:pt x="613" y="54"/>
                    </a:lnTo>
                    <a:lnTo>
                      <a:pt x="591" y="50"/>
                    </a:lnTo>
                    <a:lnTo>
                      <a:pt x="570" y="47"/>
                    </a:lnTo>
                    <a:lnTo>
                      <a:pt x="550" y="44"/>
                    </a:lnTo>
                    <a:lnTo>
                      <a:pt x="530" y="41"/>
                    </a:lnTo>
                    <a:lnTo>
                      <a:pt x="510" y="38"/>
                    </a:lnTo>
                    <a:lnTo>
                      <a:pt x="492" y="35"/>
                    </a:lnTo>
                    <a:lnTo>
                      <a:pt x="474" y="33"/>
                    </a:lnTo>
                    <a:lnTo>
                      <a:pt x="457" y="31"/>
                    </a:lnTo>
                    <a:lnTo>
                      <a:pt x="440" y="29"/>
                    </a:lnTo>
                    <a:lnTo>
                      <a:pt x="424" y="27"/>
                    </a:lnTo>
                    <a:lnTo>
                      <a:pt x="408" y="25"/>
                    </a:lnTo>
                    <a:lnTo>
                      <a:pt x="393" y="23"/>
                    </a:lnTo>
                    <a:lnTo>
                      <a:pt x="379" y="21"/>
                    </a:lnTo>
                    <a:lnTo>
                      <a:pt x="365" y="20"/>
                    </a:lnTo>
                    <a:lnTo>
                      <a:pt x="351" y="19"/>
                    </a:lnTo>
                    <a:lnTo>
                      <a:pt x="338" y="17"/>
                    </a:lnTo>
                    <a:lnTo>
                      <a:pt x="325" y="16"/>
                    </a:lnTo>
                    <a:lnTo>
                      <a:pt x="313" y="15"/>
                    </a:lnTo>
                    <a:lnTo>
                      <a:pt x="301" y="14"/>
                    </a:lnTo>
                    <a:lnTo>
                      <a:pt x="290" y="13"/>
                    </a:lnTo>
                    <a:lnTo>
                      <a:pt x="279" y="12"/>
                    </a:lnTo>
                    <a:lnTo>
                      <a:pt x="268" y="11"/>
                    </a:lnTo>
                    <a:lnTo>
                      <a:pt x="258" y="10"/>
                    </a:lnTo>
                    <a:lnTo>
                      <a:pt x="248" y="10"/>
                    </a:lnTo>
                    <a:lnTo>
                      <a:pt x="238" y="9"/>
                    </a:lnTo>
                    <a:lnTo>
                      <a:pt x="229" y="8"/>
                    </a:lnTo>
                    <a:lnTo>
                      <a:pt x="220" y="8"/>
                    </a:lnTo>
                    <a:lnTo>
                      <a:pt x="211" y="7"/>
                    </a:lnTo>
                    <a:lnTo>
                      <a:pt x="203" y="7"/>
                    </a:lnTo>
                    <a:lnTo>
                      <a:pt x="195" y="6"/>
                    </a:lnTo>
                    <a:lnTo>
                      <a:pt x="187" y="6"/>
                    </a:lnTo>
                    <a:lnTo>
                      <a:pt x="180" y="5"/>
                    </a:lnTo>
                    <a:lnTo>
                      <a:pt x="172" y="5"/>
                    </a:lnTo>
                    <a:lnTo>
                      <a:pt x="165" y="5"/>
                    </a:lnTo>
                    <a:lnTo>
                      <a:pt x="158" y="4"/>
                    </a:lnTo>
                    <a:lnTo>
                      <a:pt x="152" y="4"/>
                    </a:lnTo>
                    <a:lnTo>
                      <a:pt x="146" y="4"/>
                    </a:lnTo>
                    <a:lnTo>
                      <a:pt x="139" y="3"/>
                    </a:lnTo>
                    <a:lnTo>
                      <a:pt x="133" y="3"/>
                    </a:lnTo>
                    <a:lnTo>
                      <a:pt x="128" y="3"/>
                    </a:lnTo>
                    <a:lnTo>
                      <a:pt x="122" y="3"/>
                    </a:lnTo>
                    <a:lnTo>
                      <a:pt x="117" y="2"/>
                    </a:lnTo>
                    <a:lnTo>
                      <a:pt x="112" y="2"/>
                    </a:lnTo>
                    <a:lnTo>
                      <a:pt x="107" y="2"/>
                    </a:lnTo>
                    <a:lnTo>
                      <a:pt x="102" y="2"/>
                    </a:lnTo>
                    <a:lnTo>
                      <a:pt x="97" y="2"/>
                    </a:lnTo>
                    <a:lnTo>
                      <a:pt x="93" y="2"/>
                    </a:lnTo>
                    <a:lnTo>
                      <a:pt x="88" y="1"/>
                    </a:lnTo>
                    <a:lnTo>
                      <a:pt x="84" y="1"/>
                    </a:lnTo>
                    <a:lnTo>
                      <a:pt x="80" y="1"/>
                    </a:lnTo>
                    <a:lnTo>
                      <a:pt x="76" y="1"/>
                    </a:lnTo>
                    <a:lnTo>
                      <a:pt x="72" y="1"/>
                    </a:lnTo>
                    <a:lnTo>
                      <a:pt x="69" y="1"/>
                    </a:lnTo>
                    <a:lnTo>
                      <a:pt x="65" y="1"/>
                    </a:lnTo>
                    <a:lnTo>
                      <a:pt x="62" y="1"/>
                    </a:lnTo>
                    <a:lnTo>
                      <a:pt x="59" y="1"/>
                    </a:lnTo>
                    <a:lnTo>
                      <a:pt x="55" y="1"/>
                    </a:lnTo>
                    <a:lnTo>
                      <a:pt x="52" y="0"/>
                    </a:lnTo>
                    <a:lnTo>
                      <a:pt x="49" y="0"/>
                    </a:lnTo>
                    <a:lnTo>
                      <a:pt x="46" y="0"/>
                    </a:lnTo>
                    <a:lnTo>
                      <a:pt x="44" y="0"/>
                    </a:lnTo>
                    <a:lnTo>
                      <a:pt x="41" y="0"/>
                    </a:lnTo>
                    <a:lnTo>
                      <a:pt x="38" y="0"/>
                    </a:lnTo>
                    <a:lnTo>
                      <a:pt x="36" y="0"/>
                    </a:lnTo>
                    <a:lnTo>
                      <a:pt x="34" y="0"/>
                    </a:lnTo>
                    <a:lnTo>
                      <a:pt x="31" y="0"/>
                    </a:lnTo>
                    <a:lnTo>
                      <a:pt x="29" y="0"/>
                    </a:lnTo>
                    <a:lnTo>
                      <a:pt x="27" y="0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 w="41275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83526" y="1867456"/>
                <a:ext cx="352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b="1" dirty="0" smtClean="0"/>
                  <a:t>ε</a:t>
                </a:r>
                <a:r>
                  <a:rPr lang="en-US" b="1" baseline="-25000" dirty="0" smtClean="0"/>
                  <a:t>r</a:t>
                </a:r>
                <a:endParaRPr lang="en-US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841117" y="3087688"/>
                <a:ext cx="2035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Wavelength (</a:t>
                </a:r>
                <a:r>
                  <a:rPr lang="el-GR" b="1" dirty="0" smtClean="0"/>
                  <a:t>μ</a:t>
                </a:r>
                <a:r>
                  <a:rPr lang="en-US" b="1" dirty="0" smtClean="0"/>
                  <a:t>m)</a:t>
                </a:r>
                <a:endParaRPr lang="en-US" b="1" dirty="0"/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4297731" y="1809946"/>
            <a:ext cx="4351173" cy="2162689"/>
            <a:chOff x="268452" y="3905249"/>
            <a:chExt cx="4351173" cy="2162689"/>
          </a:xfrm>
        </p:grpSpPr>
        <p:sp>
          <p:nvSpPr>
            <p:cNvPr id="66" name="Line 67"/>
            <p:cNvSpPr>
              <a:spLocks noChangeShapeType="1"/>
            </p:cNvSpPr>
            <p:nvPr/>
          </p:nvSpPr>
          <p:spPr bwMode="auto">
            <a:xfrm>
              <a:off x="809626" y="5497511"/>
              <a:ext cx="3721100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68"/>
            <p:cNvSpPr>
              <a:spLocks noChangeShapeType="1"/>
            </p:cNvSpPr>
            <p:nvPr/>
          </p:nvSpPr>
          <p:spPr bwMode="auto">
            <a:xfrm>
              <a:off x="809626" y="3959224"/>
              <a:ext cx="3721100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69"/>
            <p:cNvSpPr>
              <a:spLocks noChangeShapeType="1"/>
            </p:cNvSpPr>
            <p:nvPr/>
          </p:nvSpPr>
          <p:spPr bwMode="auto">
            <a:xfrm flipV="1">
              <a:off x="1165226" y="5459411"/>
              <a:ext cx="0" cy="3810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70"/>
            <p:cNvSpPr>
              <a:spLocks noChangeShapeType="1"/>
            </p:cNvSpPr>
            <p:nvPr/>
          </p:nvSpPr>
          <p:spPr bwMode="auto">
            <a:xfrm flipV="1">
              <a:off x="1538288" y="5459411"/>
              <a:ext cx="0" cy="3810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71"/>
            <p:cNvSpPr>
              <a:spLocks noChangeShapeType="1"/>
            </p:cNvSpPr>
            <p:nvPr/>
          </p:nvSpPr>
          <p:spPr bwMode="auto">
            <a:xfrm flipV="1">
              <a:off x="1912938" y="5459411"/>
              <a:ext cx="0" cy="3810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72"/>
            <p:cNvSpPr>
              <a:spLocks noChangeShapeType="1"/>
            </p:cNvSpPr>
            <p:nvPr/>
          </p:nvSpPr>
          <p:spPr bwMode="auto">
            <a:xfrm flipV="1">
              <a:off x="2287588" y="5459411"/>
              <a:ext cx="0" cy="3810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73"/>
            <p:cNvSpPr>
              <a:spLocks noChangeShapeType="1"/>
            </p:cNvSpPr>
            <p:nvPr/>
          </p:nvSpPr>
          <p:spPr bwMode="auto">
            <a:xfrm flipV="1">
              <a:off x="2660651" y="5459411"/>
              <a:ext cx="0" cy="3810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74"/>
            <p:cNvSpPr>
              <a:spLocks noChangeShapeType="1"/>
            </p:cNvSpPr>
            <p:nvPr/>
          </p:nvSpPr>
          <p:spPr bwMode="auto">
            <a:xfrm flipV="1">
              <a:off x="3035301" y="5459411"/>
              <a:ext cx="0" cy="3810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75"/>
            <p:cNvSpPr>
              <a:spLocks noChangeShapeType="1"/>
            </p:cNvSpPr>
            <p:nvPr/>
          </p:nvSpPr>
          <p:spPr bwMode="auto">
            <a:xfrm flipV="1">
              <a:off x="3409951" y="5459411"/>
              <a:ext cx="0" cy="3810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76"/>
            <p:cNvSpPr>
              <a:spLocks noChangeShapeType="1"/>
            </p:cNvSpPr>
            <p:nvPr/>
          </p:nvSpPr>
          <p:spPr bwMode="auto">
            <a:xfrm flipV="1">
              <a:off x="3783013" y="5459411"/>
              <a:ext cx="0" cy="3810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77"/>
            <p:cNvSpPr>
              <a:spLocks noChangeShapeType="1"/>
            </p:cNvSpPr>
            <p:nvPr/>
          </p:nvSpPr>
          <p:spPr bwMode="auto">
            <a:xfrm flipV="1">
              <a:off x="4157663" y="5459411"/>
              <a:ext cx="0" cy="3810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78"/>
            <p:cNvSpPr>
              <a:spLocks noChangeShapeType="1"/>
            </p:cNvSpPr>
            <p:nvPr/>
          </p:nvSpPr>
          <p:spPr bwMode="auto">
            <a:xfrm flipV="1">
              <a:off x="4530726" y="5459411"/>
              <a:ext cx="0" cy="3810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79"/>
            <p:cNvSpPr>
              <a:spLocks noChangeShapeType="1"/>
            </p:cNvSpPr>
            <p:nvPr/>
          </p:nvSpPr>
          <p:spPr bwMode="auto">
            <a:xfrm>
              <a:off x="1165226" y="3959224"/>
              <a:ext cx="0" cy="36512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80"/>
            <p:cNvSpPr>
              <a:spLocks noChangeShapeType="1"/>
            </p:cNvSpPr>
            <p:nvPr/>
          </p:nvSpPr>
          <p:spPr bwMode="auto">
            <a:xfrm>
              <a:off x="1538288" y="3959224"/>
              <a:ext cx="0" cy="36512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81"/>
            <p:cNvSpPr>
              <a:spLocks noChangeShapeType="1"/>
            </p:cNvSpPr>
            <p:nvPr/>
          </p:nvSpPr>
          <p:spPr bwMode="auto">
            <a:xfrm>
              <a:off x="1912938" y="3959224"/>
              <a:ext cx="0" cy="36512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82"/>
            <p:cNvSpPr>
              <a:spLocks noChangeShapeType="1"/>
            </p:cNvSpPr>
            <p:nvPr/>
          </p:nvSpPr>
          <p:spPr bwMode="auto">
            <a:xfrm>
              <a:off x="2287588" y="3959224"/>
              <a:ext cx="0" cy="36512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83"/>
            <p:cNvSpPr>
              <a:spLocks noChangeShapeType="1"/>
            </p:cNvSpPr>
            <p:nvPr/>
          </p:nvSpPr>
          <p:spPr bwMode="auto">
            <a:xfrm>
              <a:off x="2660651" y="3959224"/>
              <a:ext cx="0" cy="36512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84"/>
            <p:cNvSpPr>
              <a:spLocks noChangeShapeType="1"/>
            </p:cNvSpPr>
            <p:nvPr/>
          </p:nvSpPr>
          <p:spPr bwMode="auto">
            <a:xfrm>
              <a:off x="3035301" y="3959224"/>
              <a:ext cx="0" cy="36512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85"/>
            <p:cNvSpPr>
              <a:spLocks noChangeShapeType="1"/>
            </p:cNvSpPr>
            <p:nvPr/>
          </p:nvSpPr>
          <p:spPr bwMode="auto">
            <a:xfrm>
              <a:off x="3409951" y="3959224"/>
              <a:ext cx="0" cy="36512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86"/>
            <p:cNvSpPr>
              <a:spLocks noChangeShapeType="1"/>
            </p:cNvSpPr>
            <p:nvPr/>
          </p:nvSpPr>
          <p:spPr bwMode="auto">
            <a:xfrm>
              <a:off x="3783013" y="3959224"/>
              <a:ext cx="0" cy="36512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87"/>
            <p:cNvSpPr>
              <a:spLocks noChangeShapeType="1"/>
            </p:cNvSpPr>
            <p:nvPr/>
          </p:nvSpPr>
          <p:spPr bwMode="auto">
            <a:xfrm>
              <a:off x="4157663" y="3959224"/>
              <a:ext cx="0" cy="36512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88"/>
            <p:cNvSpPr>
              <a:spLocks noChangeShapeType="1"/>
            </p:cNvSpPr>
            <p:nvPr/>
          </p:nvSpPr>
          <p:spPr bwMode="auto">
            <a:xfrm>
              <a:off x="4530726" y="3959224"/>
              <a:ext cx="0" cy="36512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89"/>
            <p:cNvSpPr>
              <a:spLocks noChangeArrowheads="1"/>
            </p:cNvSpPr>
            <p:nvPr/>
          </p:nvSpPr>
          <p:spPr bwMode="auto">
            <a:xfrm>
              <a:off x="1090613" y="5541961"/>
              <a:ext cx="217487" cy="16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0.2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Rectangle 90"/>
            <p:cNvSpPr>
              <a:spLocks noChangeArrowheads="1"/>
            </p:cNvSpPr>
            <p:nvPr/>
          </p:nvSpPr>
          <p:spPr bwMode="auto">
            <a:xfrm>
              <a:off x="1465263" y="5541961"/>
              <a:ext cx="217487" cy="16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0.4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Rectangle 91"/>
            <p:cNvSpPr>
              <a:spLocks noChangeArrowheads="1"/>
            </p:cNvSpPr>
            <p:nvPr/>
          </p:nvSpPr>
          <p:spPr bwMode="auto">
            <a:xfrm>
              <a:off x="1838326" y="5541961"/>
              <a:ext cx="217487" cy="16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0.6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92"/>
            <p:cNvSpPr>
              <a:spLocks noChangeArrowheads="1"/>
            </p:cNvSpPr>
            <p:nvPr/>
          </p:nvSpPr>
          <p:spPr bwMode="auto">
            <a:xfrm>
              <a:off x="2211388" y="5541961"/>
              <a:ext cx="217487" cy="16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0.8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Rectangle 93"/>
            <p:cNvSpPr>
              <a:spLocks noChangeArrowheads="1"/>
            </p:cNvSpPr>
            <p:nvPr/>
          </p:nvSpPr>
          <p:spPr bwMode="auto">
            <a:xfrm>
              <a:off x="2628901" y="5541961"/>
              <a:ext cx="119062" cy="16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Rectangle 94"/>
            <p:cNvSpPr>
              <a:spLocks noChangeArrowheads="1"/>
            </p:cNvSpPr>
            <p:nvPr/>
          </p:nvSpPr>
          <p:spPr bwMode="auto">
            <a:xfrm>
              <a:off x="2959101" y="5541961"/>
              <a:ext cx="217487" cy="16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1.2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Rectangle 95"/>
            <p:cNvSpPr>
              <a:spLocks noChangeArrowheads="1"/>
            </p:cNvSpPr>
            <p:nvPr/>
          </p:nvSpPr>
          <p:spPr bwMode="auto">
            <a:xfrm>
              <a:off x="3335338" y="5541961"/>
              <a:ext cx="217487" cy="16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1.4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" name="Rectangle 96"/>
            <p:cNvSpPr>
              <a:spLocks noChangeArrowheads="1"/>
            </p:cNvSpPr>
            <p:nvPr/>
          </p:nvSpPr>
          <p:spPr bwMode="auto">
            <a:xfrm>
              <a:off x="3709988" y="5541961"/>
              <a:ext cx="217487" cy="16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1.6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97"/>
            <p:cNvSpPr>
              <a:spLocks noChangeArrowheads="1"/>
            </p:cNvSpPr>
            <p:nvPr/>
          </p:nvSpPr>
          <p:spPr bwMode="auto">
            <a:xfrm>
              <a:off x="4083051" y="5541961"/>
              <a:ext cx="217487" cy="16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1.8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" name="Rectangle 98"/>
            <p:cNvSpPr>
              <a:spLocks noChangeArrowheads="1"/>
            </p:cNvSpPr>
            <p:nvPr/>
          </p:nvSpPr>
          <p:spPr bwMode="auto">
            <a:xfrm>
              <a:off x="4500563" y="5541961"/>
              <a:ext cx="119062" cy="16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Line 99"/>
            <p:cNvSpPr>
              <a:spLocks noChangeShapeType="1"/>
            </p:cNvSpPr>
            <p:nvPr/>
          </p:nvSpPr>
          <p:spPr bwMode="auto">
            <a:xfrm flipV="1">
              <a:off x="809626" y="3959224"/>
              <a:ext cx="0" cy="1538287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100"/>
            <p:cNvSpPr>
              <a:spLocks noChangeShapeType="1"/>
            </p:cNvSpPr>
            <p:nvPr/>
          </p:nvSpPr>
          <p:spPr bwMode="auto">
            <a:xfrm flipV="1">
              <a:off x="4530726" y="3959224"/>
              <a:ext cx="0" cy="1538287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101"/>
            <p:cNvSpPr>
              <a:spLocks noChangeShapeType="1"/>
            </p:cNvSpPr>
            <p:nvPr/>
          </p:nvSpPr>
          <p:spPr bwMode="auto">
            <a:xfrm>
              <a:off x="809626" y="5497511"/>
              <a:ext cx="36512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102"/>
            <p:cNvSpPr>
              <a:spLocks noChangeShapeType="1"/>
            </p:cNvSpPr>
            <p:nvPr/>
          </p:nvSpPr>
          <p:spPr bwMode="auto">
            <a:xfrm>
              <a:off x="809626" y="5111749"/>
              <a:ext cx="36512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103"/>
            <p:cNvSpPr>
              <a:spLocks noChangeShapeType="1"/>
            </p:cNvSpPr>
            <p:nvPr/>
          </p:nvSpPr>
          <p:spPr bwMode="auto">
            <a:xfrm>
              <a:off x="809626" y="4727574"/>
              <a:ext cx="36512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104"/>
            <p:cNvSpPr>
              <a:spLocks noChangeShapeType="1"/>
            </p:cNvSpPr>
            <p:nvPr/>
          </p:nvSpPr>
          <p:spPr bwMode="auto">
            <a:xfrm>
              <a:off x="809626" y="4343399"/>
              <a:ext cx="36512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105"/>
            <p:cNvSpPr>
              <a:spLocks noChangeShapeType="1"/>
            </p:cNvSpPr>
            <p:nvPr/>
          </p:nvSpPr>
          <p:spPr bwMode="auto">
            <a:xfrm>
              <a:off x="809626" y="3959224"/>
              <a:ext cx="36512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106"/>
            <p:cNvSpPr>
              <a:spLocks noChangeShapeType="1"/>
            </p:cNvSpPr>
            <p:nvPr/>
          </p:nvSpPr>
          <p:spPr bwMode="auto">
            <a:xfrm flipH="1">
              <a:off x="4494213" y="5497511"/>
              <a:ext cx="36512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107"/>
            <p:cNvSpPr>
              <a:spLocks noChangeShapeType="1"/>
            </p:cNvSpPr>
            <p:nvPr/>
          </p:nvSpPr>
          <p:spPr bwMode="auto">
            <a:xfrm flipH="1">
              <a:off x="4494213" y="5111749"/>
              <a:ext cx="36512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108"/>
            <p:cNvSpPr>
              <a:spLocks noChangeShapeType="1"/>
            </p:cNvSpPr>
            <p:nvPr/>
          </p:nvSpPr>
          <p:spPr bwMode="auto">
            <a:xfrm flipH="1">
              <a:off x="4494213" y="4727574"/>
              <a:ext cx="36512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109"/>
            <p:cNvSpPr>
              <a:spLocks noChangeShapeType="1"/>
            </p:cNvSpPr>
            <p:nvPr/>
          </p:nvSpPr>
          <p:spPr bwMode="auto">
            <a:xfrm flipH="1">
              <a:off x="4494213" y="4343399"/>
              <a:ext cx="36512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110"/>
            <p:cNvSpPr>
              <a:spLocks noChangeShapeType="1"/>
            </p:cNvSpPr>
            <p:nvPr/>
          </p:nvSpPr>
          <p:spPr bwMode="auto">
            <a:xfrm flipH="1">
              <a:off x="4494213" y="3959224"/>
              <a:ext cx="36512" cy="0"/>
            </a:xfrm>
            <a:prstGeom prst="line">
              <a:avLst/>
            </a:prstGeom>
            <a:noFill/>
            <a:ln w="3175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111"/>
            <p:cNvSpPr>
              <a:spLocks noChangeArrowheads="1"/>
            </p:cNvSpPr>
            <p:nvPr/>
          </p:nvSpPr>
          <p:spPr bwMode="auto">
            <a:xfrm>
              <a:off x="717551" y="5441949"/>
              <a:ext cx="119062" cy="16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Rectangle 112"/>
            <p:cNvSpPr>
              <a:spLocks noChangeArrowheads="1"/>
            </p:cNvSpPr>
            <p:nvPr/>
          </p:nvSpPr>
          <p:spPr bwMode="auto">
            <a:xfrm>
              <a:off x="717551" y="5059361"/>
              <a:ext cx="119062" cy="16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" name="Rectangle 113"/>
            <p:cNvSpPr>
              <a:spLocks noChangeArrowheads="1"/>
            </p:cNvSpPr>
            <p:nvPr/>
          </p:nvSpPr>
          <p:spPr bwMode="auto">
            <a:xfrm>
              <a:off x="655638" y="4675186"/>
              <a:ext cx="184150" cy="16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" name="Rectangle 114"/>
            <p:cNvSpPr>
              <a:spLocks noChangeArrowheads="1"/>
            </p:cNvSpPr>
            <p:nvPr/>
          </p:nvSpPr>
          <p:spPr bwMode="auto">
            <a:xfrm>
              <a:off x="655638" y="4287836"/>
              <a:ext cx="184150" cy="16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Rectangle 115"/>
            <p:cNvSpPr>
              <a:spLocks noChangeArrowheads="1"/>
            </p:cNvSpPr>
            <p:nvPr/>
          </p:nvSpPr>
          <p:spPr bwMode="auto">
            <a:xfrm>
              <a:off x="655638" y="3905249"/>
              <a:ext cx="184150" cy="16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" name="Freeform 116"/>
            <p:cNvSpPr>
              <a:spLocks/>
            </p:cNvSpPr>
            <p:nvPr/>
          </p:nvSpPr>
          <p:spPr bwMode="auto">
            <a:xfrm>
              <a:off x="846138" y="4060824"/>
              <a:ext cx="3686175" cy="1436687"/>
            </a:xfrm>
            <a:custGeom>
              <a:avLst/>
              <a:gdLst>
                <a:gd name="T0" fmla="*/ 2274 w 2322"/>
                <a:gd name="T1" fmla="*/ 55 h 905"/>
                <a:gd name="T2" fmla="*/ 2120 w 2322"/>
                <a:gd name="T3" fmla="*/ 213 h 905"/>
                <a:gd name="T4" fmla="*/ 1976 w 2322"/>
                <a:gd name="T5" fmla="*/ 342 h 905"/>
                <a:gd name="T6" fmla="*/ 1842 w 2322"/>
                <a:gd name="T7" fmla="*/ 447 h 905"/>
                <a:gd name="T8" fmla="*/ 1716 w 2322"/>
                <a:gd name="T9" fmla="*/ 532 h 905"/>
                <a:gd name="T10" fmla="*/ 1599 w 2322"/>
                <a:gd name="T11" fmla="*/ 602 h 905"/>
                <a:gd name="T12" fmla="*/ 1490 w 2322"/>
                <a:gd name="T13" fmla="*/ 658 h 905"/>
                <a:gd name="T14" fmla="*/ 1389 w 2322"/>
                <a:gd name="T15" fmla="*/ 704 h 905"/>
                <a:gd name="T16" fmla="*/ 1293 w 2322"/>
                <a:gd name="T17" fmla="*/ 742 h 905"/>
                <a:gd name="T18" fmla="*/ 1205 w 2322"/>
                <a:gd name="T19" fmla="*/ 772 h 905"/>
                <a:gd name="T20" fmla="*/ 1122 w 2322"/>
                <a:gd name="T21" fmla="*/ 797 h 905"/>
                <a:gd name="T22" fmla="*/ 1045 w 2322"/>
                <a:gd name="T23" fmla="*/ 817 h 905"/>
                <a:gd name="T24" fmla="*/ 973 w 2322"/>
                <a:gd name="T25" fmla="*/ 833 h 905"/>
                <a:gd name="T26" fmla="*/ 905 w 2322"/>
                <a:gd name="T27" fmla="*/ 847 h 905"/>
                <a:gd name="T28" fmla="*/ 843 w 2322"/>
                <a:gd name="T29" fmla="*/ 858 h 905"/>
                <a:gd name="T30" fmla="*/ 784 w 2322"/>
                <a:gd name="T31" fmla="*/ 866 h 905"/>
                <a:gd name="T32" fmla="*/ 729 w 2322"/>
                <a:gd name="T33" fmla="*/ 874 h 905"/>
                <a:gd name="T34" fmla="*/ 678 w 2322"/>
                <a:gd name="T35" fmla="*/ 879 h 905"/>
                <a:gd name="T36" fmla="*/ 631 w 2322"/>
                <a:gd name="T37" fmla="*/ 884 h 905"/>
                <a:gd name="T38" fmla="*/ 586 w 2322"/>
                <a:gd name="T39" fmla="*/ 888 h 905"/>
                <a:gd name="T40" fmla="*/ 545 w 2322"/>
                <a:gd name="T41" fmla="*/ 891 h 905"/>
                <a:gd name="T42" fmla="*/ 506 w 2322"/>
                <a:gd name="T43" fmla="*/ 894 h 905"/>
                <a:gd name="T44" fmla="*/ 470 w 2322"/>
                <a:gd name="T45" fmla="*/ 896 h 905"/>
                <a:gd name="T46" fmla="*/ 436 w 2322"/>
                <a:gd name="T47" fmla="*/ 897 h 905"/>
                <a:gd name="T48" fmla="*/ 405 w 2322"/>
                <a:gd name="T49" fmla="*/ 899 h 905"/>
                <a:gd name="T50" fmla="*/ 376 w 2322"/>
                <a:gd name="T51" fmla="*/ 900 h 905"/>
                <a:gd name="T52" fmla="*/ 348 w 2322"/>
                <a:gd name="T53" fmla="*/ 901 h 905"/>
                <a:gd name="T54" fmla="*/ 323 w 2322"/>
                <a:gd name="T55" fmla="*/ 902 h 905"/>
                <a:gd name="T56" fmla="*/ 299 w 2322"/>
                <a:gd name="T57" fmla="*/ 902 h 905"/>
                <a:gd name="T58" fmla="*/ 276 w 2322"/>
                <a:gd name="T59" fmla="*/ 903 h 905"/>
                <a:gd name="T60" fmla="*/ 256 w 2322"/>
                <a:gd name="T61" fmla="*/ 903 h 905"/>
                <a:gd name="T62" fmla="*/ 236 w 2322"/>
                <a:gd name="T63" fmla="*/ 903 h 905"/>
                <a:gd name="T64" fmla="*/ 218 w 2322"/>
                <a:gd name="T65" fmla="*/ 904 h 905"/>
                <a:gd name="T66" fmla="*/ 201 w 2322"/>
                <a:gd name="T67" fmla="*/ 904 h 905"/>
                <a:gd name="T68" fmla="*/ 185 w 2322"/>
                <a:gd name="T69" fmla="*/ 904 h 905"/>
                <a:gd name="T70" fmla="*/ 171 w 2322"/>
                <a:gd name="T71" fmla="*/ 904 h 905"/>
                <a:gd name="T72" fmla="*/ 157 w 2322"/>
                <a:gd name="T73" fmla="*/ 904 h 905"/>
                <a:gd name="T74" fmla="*/ 144 w 2322"/>
                <a:gd name="T75" fmla="*/ 904 h 905"/>
                <a:gd name="T76" fmla="*/ 132 w 2322"/>
                <a:gd name="T77" fmla="*/ 904 h 905"/>
                <a:gd name="T78" fmla="*/ 121 w 2322"/>
                <a:gd name="T79" fmla="*/ 904 h 905"/>
                <a:gd name="T80" fmla="*/ 111 w 2322"/>
                <a:gd name="T81" fmla="*/ 905 h 905"/>
                <a:gd name="T82" fmla="*/ 101 w 2322"/>
                <a:gd name="T83" fmla="*/ 905 h 905"/>
                <a:gd name="T84" fmla="*/ 92 w 2322"/>
                <a:gd name="T85" fmla="*/ 905 h 905"/>
                <a:gd name="T86" fmla="*/ 83 w 2322"/>
                <a:gd name="T87" fmla="*/ 905 h 905"/>
                <a:gd name="T88" fmla="*/ 75 w 2322"/>
                <a:gd name="T89" fmla="*/ 905 h 905"/>
                <a:gd name="T90" fmla="*/ 68 w 2322"/>
                <a:gd name="T91" fmla="*/ 905 h 905"/>
                <a:gd name="T92" fmla="*/ 61 w 2322"/>
                <a:gd name="T93" fmla="*/ 905 h 905"/>
                <a:gd name="T94" fmla="*/ 55 w 2322"/>
                <a:gd name="T95" fmla="*/ 905 h 905"/>
                <a:gd name="T96" fmla="*/ 49 w 2322"/>
                <a:gd name="T97" fmla="*/ 905 h 905"/>
                <a:gd name="T98" fmla="*/ 43 w 2322"/>
                <a:gd name="T99" fmla="*/ 905 h 905"/>
                <a:gd name="T100" fmla="*/ 38 w 2322"/>
                <a:gd name="T101" fmla="*/ 905 h 905"/>
                <a:gd name="T102" fmla="*/ 33 w 2322"/>
                <a:gd name="T103" fmla="*/ 905 h 905"/>
                <a:gd name="T104" fmla="*/ 29 w 2322"/>
                <a:gd name="T105" fmla="*/ 905 h 905"/>
                <a:gd name="T106" fmla="*/ 24 w 2322"/>
                <a:gd name="T107" fmla="*/ 905 h 905"/>
                <a:gd name="T108" fmla="*/ 20 w 2322"/>
                <a:gd name="T109" fmla="*/ 905 h 905"/>
                <a:gd name="T110" fmla="*/ 17 w 2322"/>
                <a:gd name="T111" fmla="*/ 905 h 905"/>
                <a:gd name="T112" fmla="*/ 13 w 2322"/>
                <a:gd name="T113" fmla="*/ 905 h 905"/>
                <a:gd name="T114" fmla="*/ 10 w 2322"/>
                <a:gd name="T115" fmla="*/ 905 h 905"/>
                <a:gd name="T116" fmla="*/ 7 w 2322"/>
                <a:gd name="T117" fmla="*/ 905 h 905"/>
                <a:gd name="T118" fmla="*/ 4 w 2322"/>
                <a:gd name="T119" fmla="*/ 905 h 905"/>
                <a:gd name="T120" fmla="*/ 2 w 2322"/>
                <a:gd name="T121" fmla="*/ 905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22" h="905">
                  <a:moveTo>
                    <a:pt x="2322" y="0"/>
                  </a:moveTo>
                  <a:lnTo>
                    <a:pt x="2274" y="55"/>
                  </a:lnTo>
                  <a:lnTo>
                    <a:pt x="2195" y="138"/>
                  </a:lnTo>
                  <a:lnTo>
                    <a:pt x="2120" y="213"/>
                  </a:lnTo>
                  <a:lnTo>
                    <a:pt x="2046" y="281"/>
                  </a:lnTo>
                  <a:lnTo>
                    <a:pt x="1976" y="342"/>
                  </a:lnTo>
                  <a:lnTo>
                    <a:pt x="1908" y="397"/>
                  </a:lnTo>
                  <a:lnTo>
                    <a:pt x="1842" y="447"/>
                  </a:lnTo>
                  <a:lnTo>
                    <a:pt x="1778" y="492"/>
                  </a:lnTo>
                  <a:lnTo>
                    <a:pt x="1716" y="532"/>
                  </a:lnTo>
                  <a:lnTo>
                    <a:pt x="1657" y="569"/>
                  </a:lnTo>
                  <a:lnTo>
                    <a:pt x="1599" y="602"/>
                  </a:lnTo>
                  <a:lnTo>
                    <a:pt x="1544" y="631"/>
                  </a:lnTo>
                  <a:lnTo>
                    <a:pt x="1490" y="658"/>
                  </a:lnTo>
                  <a:lnTo>
                    <a:pt x="1439" y="682"/>
                  </a:lnTo>
                  <a:lnTo>
                    <a:pt x="1389" y="704"/>
                  </a:lnTo>
                  <a:lnTo>
                    <a:pt x="1340" y="724"/>
                  </a:lnTo>
                  <a:lnTo>
                    <a:pt x="1293" y="742"/>
                  </a:lnTo>
                  <a:lnTo>
                    <a:pt x="1248" y="758"/>
                  </a:lnTo>
                  <a:lnTo>
                    <a:pt x="1205" y="772"/>
                  </a:lnTo>
                  <a:lnTo>
                    <a:pt x="1163" y="785"/>
                  </a:lnTo>
                  <a:lnTo>
                    <a:pt x="1122" y="797"/>
                  </a:lnTo>
                  <a:lnTo>
                    <a:pt x="1083" y="808"/>
                  </a:lnTo>
                  <a:lnTo>
                    <a:pt x="1045" y="817"/>
                  </a:lnTo>
                  <a:lnTo>
                    <a:pt x="1008" y="826"/>
                  </a:lnTo>
                  <a:lnTo>
                    <a:pt x="973" y="833"/>
                  </a:lnTo>
                  <a:lnTo>
                    <a:pt x="938" y="840"/>
                  </a:lnTo>
                  <a:lnTo>
                    <a:pt x="905" y="847"/>
                  </a:lnTo>
                  <a:lnTo>
                    <a:pt x="874" y="852"/>
                  </a:lnTo>
                  <a:lnTo>
                    <a:pt x="843" y="858"/>
                  </a:lnTo>
                  <a:lnTo>
                    <a:pt x="813" y="862"/>
                  </a:lnTo>
                  <a:lnTo>
                    <a:pt x="784" y="866"/>
                  </a:lnTo>
                  <a:lnTo>
                    <a:pt x="756" y="870"/>
                  </a:lnTo>
                  <a:lnTo>
                    <a:pt x="729" y="874"/>
                  </a:lnTo>
                  <a:lnTo>
                    <a:pt x="704" y="877"/>
                  </a:lnTo>
                  <a:lnTo>
                    <a:pt x="678" y="879"/>
                  </a:lnTo>
                  <a:lnTo>
                    <a:pt x="654" y="882"/>
                  </a:lnTo>
                  <a:lnTo>
                    <a:pt x="631" y="884"/>
                  </a:lnTo>
                  <a:lnTo>
                    <a:pt x="608" y="886"/>
                  </a:lnTo>
                  <a:lnTo>
                    <a:pt x="586" y="888"/>
                  </a:lnTo>
                  <a:lnTo>
                    <a:pt x="565" y="890"/>
                  </a:lnTo>
                  <a:lnTo>
                    <a:pt x="545" y="891"/>
                  </a:lnTo>
                  <a:lnTo>
                    <a:pt x="525" y="893"/>
                  </a:lnTo>
                  <a:lnTo>
                    <a:pt x="506" y="894"/>
                  </a:lnTo>
                  <a:lnTo>
                    <a:pt x="488" y="895"/>
                  </a:lnTo>
                  <a:lnTo>
                    <a:pt x="470" y="896"/>
                  </a:lnTo>
                  <a:lnTo>
                    <a:pt x="453" y="897"/>
                  </a:lnTo>
                  <a:lnTo>
                    <a:pt x="436" y="897"/>
                  </a:lnTo>
                  <a:lnTo>
                    <a:pt x="420" y="898"/>
                  </a:lnTo>
                  <a:lnTo>
                    <a:pt x="405" y="899"/>
                  </a:lnTo>
                  <a:lnTo>
                    <a:pt x="390" y="899"/>
                  </a:lnTo>
                  <a:lnTo>
                    <a:pt x="376" y="900"/>
                  </a:lnTo>
                  <a:lnTo>
                    <a:pt x="362" y="900"/>
                  </a:lnTo>
                  <a:lnTo>
                    <a:pt x="348" y="901"/>
                  </a:lnTo>
                  <a:lnTo>
                    <a:pt x="335" y="901"/>
                  </a:lnTo>
                  <a:lnTo>
                    <a:pt x="323" y="902"/>
                  </a:lnTo>
                  <a:lnTo>
                    <a:pt x="310" y="902"/>
                  </a:lnTo>
                  <a:lnTo>
                    <a:pt x="299" y="902"/>
                  </a:lnTo>
                  <a:lnTo>
                    <a:pt x="287" y="902"/>
                  </a:lnTo>
                  <a:lnTo>
                    <a:pt x="276" y="903"/>
                  </a:lnTo>
                  <a:lnTo>
                    <a:pt x="266" y="903"/>
                  </a:lnTo>
                  <a:lnTo>
                    <a:pt x="256" y="903"/>
                  </a:lnTo>
                  <a:lnTo>
                    <a:pt x="246" y="903"/>
                  </a:lnTo>
                  <a:lnTo>
                    <a:pt x="236" y="903"/>
                  </a:lnTo>
                  <a:lnTo>
                    <a:pt x="227" y="903"/>
                  </a:lnTo>
                  <a:lnTo>
                    <a:pt x="218" y="904"/>
                  </a:lnTo>
                  <a:lnTo>
                    <a:pt x="209" y="904"/>
                  </a:lnTo>
                  <a:lnTo>
                    <a:pt x="201" y="904"/>
                  </a:lnTo>
                  <a:lnTo>
                    <a:pt x="193" y="904"/>
                  </a:lnTo>
                  <a:lnTo>
                    <a:pt x="185" y="904"/>
                  </a:lnTo>
                  <a:lnTo>
                    <a:pt x="178" y="904"/>
                  </a:lnTo>
                  <a:lnTo>
                    <a:pt x="171" y="904"/>
                  </a:lnTo>
                  <a:lnTo>
                    <a:pt x="164" y="904"/>
                  </a:lnTo>
                  <a:lnTo>
                    <a:pt x="157" y="904"/>
                  </a:lnTo>
                  <a:lnTo>
                    <a:pt x="151" y="904"/>
                  </a:lnTo>
                  <a:lnTo>
                    <a:pt x="144" y="904"/>
                  </a:lnTo>
                  <a:lnTo>
                    <a:pt x="138" y="904"/>
                  </a:lnTo>
                  <a:lnTo>
                    <a:pt x="132" y="904"/>
                  </a:lnTo>
                  <a:lnTo>
                    <a:pt x="127" y="904"/>
                  </a:lnTo>
                  <a:lnTo>
                    <a:pt x="121" y="904"/>
                  </a:lnTo>
                  <a:lnTo>
                    <a:pt x="116" y="905"/>
                  </a:lnTo>
                  <a:lnTo>
                    <a:pt x="111" y="905"/>
                  </a:lnTo>
                  <a:lnTo>
                    <a:pt x="106" y="905"/>
                  </a:lnTo>
                  <a:lnTo>
                    <a:pt x="101" y="905"/>
                  </a:lnTo>
                  <a:lnTo>
                    <a:pt x="96" y="905"/>
                  </a:lnTo>
                  <a:lnTo>
                    <a:pt x="92" y="905"/>
                  </a:lnTo>
                  <a:lnTo>
                    <a:pt x="88" y="905"/>
                  </a:lnTo>
                  <a:lnTo>
                    <a:pt x="83" y="905"/>
                  </a:lnTo>
                  <a:lnTo>
                    <a:pt x="79" y="905"/>
                  </a:lnTo>
                  <a:lnTo>
                    <a:pt x="75" y="905"/>
                  </a:lnTo>
                  <a:lnTo>
                    <a:pt x="72" y="905"/>
                  </a:lnTo>
                  <a:lnTo>
                    <a:pt x="68" y="905"/>
                  </a:lnTo>
                  <a:lnTo>
                    <a:pt x="65" y="905"/>
                  </a:lnTo>
                  <a:lnTo>
                    <a:pt x="61" y="905"/>
                  </a:lnTo>
                  <a:lnTo>
                    <a:pt x="58" y="905"/>
                  </a:lnTo>
                  <a:lnTo>
                    <a:pt x="55" y="905"/>
                  </a:lnTo>
                  <a:lnTo>
                    <a:pt x="52" y="905"/>
                  </a:lnTo>
                  <a:lnTo>
                    <a:pt x="49" y="905"/>
                  </a:lnTo>
                  <a:lnTo>
                    <a:pt x="46" y="905"/>
                  </a:lnTo>
                  <a:lnTo>
                    <a:pt x="43" y="905"/>
                  </a:lnTo>
                  <a:lnTo>
                    <a:pt x="41" y="905"/>
                  </a:lnTo>
                  <a:lnTo>
                    <a:pt x="38" y="905"/>
                  </a:lnTo>
                  <a:lnTo>
                    <a:pt x="36" y="905"/>
                  </a:lnTo>
                  <a:lnTo>
                    <a:pt x="33" y="905"/>
                  </a:lnTo>
                  <a:lnTo>
                    <a:pt x="31" y="905"/>
                  </a:lnTo>
                  <a:lnTo>
                    <a:pt x="29" y="905"/>
                  </a:lnTo>
                  <a:lnTo>
                    <a:pt x="26" y="905"/>
                  </a:lnTo>
                  <a:lnTo>
                    <a:pt x="24" y="905"/>
                  </a:lnTo>
                  <a:lnTo>
                    <a:pt x="22" y="905"/>
                  </a:lnTo>
                  <a:lnTo>
                    <a:pt x="20" y="905"/>
                  </a:lnTo>
                  <a:lnTo>
                    <a:pt x="18" y="905"/>
                  </a:lnTo>
                  <a:lnTo>
                    <a:pt x="17" y="905"/>
                  </a:lnTo>
                  <a:lnTo>
                    <a:pt x="15" y="905"/>
                  </a:lnTo>
                  <a:lnTo>
                    <a:pt x="13" y="905"/>
                  </a:lnTo>
                  <a:lnTo>
                    <a:pt x="12" y="905"/>
                  </a:lnTo>
                  <a:lnTo>
                    <a:pt x="10" y="905"/>
                  </a:lnTo>
                  <a:lnTo>
                    <a:pt x="9" y="905"/>
                  </a:lnTo>
                  <a:lnTo>
                    <a:pt x="7" y="905"/>
                  </a:lnTo>
                  <a:lnTo>
                    <a:pt x="6" y="905"/>
                  </a:lnTo>
                  <a:lnTo>
                    <a:pt x="4" y="905"/>
                  </a:lnTo>
                  <a:lnTo>
                    <a:pt x="3" y="905"/>
                  </a:lnTo>
                  <a:lnTo>
                    <a:pt x="2" y="905"/>
                  </a:lnTo>
                  <a:lnTo>
                    <a:pt x="0" y="905"/>
                  </a:lnTo>
                </a:path>
              </a:pathLst>
            </a:custGeom>
            <a:noFill/>
            <a:ln w="34925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68452" y="4542908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dirty="0" smtClean="0"/>
                <a:t>ε</a:t>
              </a:r>
              <a:r>
                <a:rPr lang="en-US" b="1" baseline="-25000" dirty="0"/>
                <a:t>i</a:t>
              </a:r>
              <a:endParaRPr lang="en-US" b="1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783968" y="5698606"/>
              <a:ext cx="2035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Wavelength (</a:t>
              </a:r>
              <a:r>
                <a:rPr lang="el-GR" b="1" dirty="0" smtClean="0"/>
                <a:t>μ</a:t>
              </a:r>
              <a:r>
                <a:rPr lang="en-US" b="1" dirty="0" smtClean="0"/>
                <a:t>m)</a:t>
              </a:r>
              <a:endParaRPr lang="en-US" b="1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49902" y="748306"/>
            <a:ext cx="4755558" cy="552450"/>
            <a:chOff x="349902" y="748306"/>
            <a:chExt cx="4755558" cy="552450"/>
          </a:xfrm>
        </p:grpSpPr>
        <p:graphicFrame>
          <p:nvGraphicFramePr>
            <p:cNvPr id="118" name="Object 1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8789105"/>
                </p:ext>
              </p:extLst>
            </p:nvPr>
          </p:nvGraphicFramePr>
          <p:xfrm>
            <a:off x="2752785" y="748306"/>
            <a:ext cx="2352675" cy="552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60" name="Equation" r:id="rId5" imgW="2352669" imgH="552314" progId="Equation.DSMT4">
                    <p:embed/>
                  </p:oleObj>
                </mc:Choice>
                <mc:Fallback>
                  <p:oleObj name="Equation" r:id="rId5" imgW="2352669" imgH="552314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752785" y="748306"/>
                          <a:ext cx="2352675" cy="5524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9" name="TextBox 118"/>
            <p:cNvSpPr txBox="1"/>
            <p:nvPr/>
          </p:nvSpPr>
          <p:spPr>
            <a:xfrm>
              <a:off x="349902" y="882730"/>
              <a:ext cx="1814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Metal conductivity</a:t>
              </a:r>
              <a:endParaRPr lang="en-US" sz="1600" dirty="0"/>
            </a:p>
          </p:txBody>
        </p:sp>
      </p:grpSp>
      <p:graphicFrame>
        <p:nvGraphicFramePr>
          <p:cNvPr id="120" name="Object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158300"/>
              </p:ext>
            </p:extLst>
          </p:nvPr>
        </p:nvGraphicFramePr>
        <p:xfrm>
          <a:off x="2312988" y="3990975"/>
          <a:ext cx="92551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1" name="Equation" r:id="rId7" imgW="799920" imgH="495000" progId="Equation.DSMT4">
                  <p:embed/>
                </p:oleObj>
              </mc:Choice>
              <mc:Fallback>
                <p:oleObj name="Equation" r:id="rId7" imgW="79992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12988" y="3990975"/>
                        <a:ext cx="925512" cy="57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" name="TextBox 120"/>
          <p:cNvSpPr txBox="1"/>
          <p:nvPr/>
        </p:nvSpPr>
        <p:spPr>
          <a:xfrm>
            <a:off x="231259" y="4105168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Plasma frequency</a:t>
            </a:r>
            <a:endParaRPr lang="en-US" sz="1600" dirty="0"/>
          </a:p>
        </p:txBody>
      </p:sp>
      <p:sp>
        <p:nvSpPr>
          <p:cNvPr id="122" name="Text Box 13"/>
          <p:cNvSpPr txBox="1">
            <a:spLocks noChangeArrowheads="1"/>
          </p:cNvSpPr>
          <p:nvPr/>
        </p:nvSpPr>
        <p:spPr bwMode="auto">
          <a:xfrm>
            <a:off x="1606753" y="4604761"/>
            <a:ext cx="537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>
                <a:solidFill>
                  <a:srgbClr val="3333CC"/>
                </a:solidFill>
              </a:rPr>
              <a:t>Metal Plasma Frequencies and Scattering Rates</a:t>
            </a:r>
          </a:p>
        </p:txBody>
      </p:sp>
      <p:grpSp>
        <p:nvGrpSpPr>
          <p:cNvPr id="123" name="Group 27"/>
          <p:cNvGrpSpPr>
            <a:grpSpLocks/>
          </p:cNvGrpSpPr>
          <p:nvPr/>
        </p:nvGrpSpPr>
        <p:grpSpPr bwMode="auto">
          <a:xfrm>
            <a:off x="399666" y="5235475"/>
            <a:ext cx="8915400" cy="2003425"/>
            <a:chOff x="161" y="2640"/>
            <a:chExt cx="5616" cy="1262"/>
          </a:xfrm>
        </p:grpSpPr>
        <p:sp>
          <p:nvSpPr>
            <p:cNvPr id="124" name="Rectangle 12"/>
            <p:cNvSpPr>
              <a:spLocks noChangeArrowheads="1"/>
            </p:cNvSpPr>
            <p:nvPr/>
          </p:nvSpPr>
          <p:spPr bwMode="auto">
            <a:xfrm>
              <a:off x="161" y="2719"/>
              <a:ext cx="5616" cy="1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dirty="0"/>
            </a:p>
            <a:p>
              <a:r>
                <a:rPr lang="en-US" altLang="en-US" b="1" dirty="0"/>
                <a:t>gold</a:t>
              </a:r>
              <a:r>
                <a:rPr lang="en-US" altLang="en-US" dirty="0"/>
                <a:t>		</a:t>
              </a:r>
              <a:r>
                <a:rPr lang="en-US" altLang="en-US" b="1" dirty="0"/>
                <a:t>Au</a:t>
              </a:r>
              <a:r>
                <a:rPr lang="en-US" altLang="en-US" dirty="0"/>
                <a:t>	</a:t>
              </a:r>
              <a:r>
                <a:rPr lang="en-US" altLang="en-US" b="1" dirty="0"/>
                <a:t>2081 THz</a:t>
              </a:r>
              <a:r>
                <a:rPr lang="en-US" altLang="en-US" dirty="0"/>
                <a:t>	</a:t>
              </a:r>
              <a:r>
                <a:rPr lang="en-US" altLang="en-US" b="1" dirty="0"/>
                <a:t>8.5 eV		12.3</a:t>
              </a:r>
              <a:r>
                <a:rPr lang="en-US" altLang="en-US" b="1" dirty="0">
                  <a:sym typeface="Symbol" panose="05050102010706020507" pitchFamily="18" charset="2"/>
                </a:rPr>
                <a:t>10</a:t>
              </a:r>
              <a:r>
                <a:rPr lang="en-US" altLang="en-US" b="1" baseline="30000" dirty="0">
                  <a:sym typeface="Symbol" panose="05050102010706020507" pitchFamily="18" charset="2"/>
                </a:rPr>
                <a:t>13 </a:t>
              </a:r>
              <a:r>
                <a:rPr lang="en-US" altLang="en-US" b="1" dirty="0">
                  <a:sym typeface="Symbol" panose="05050102010706020507" pitchFamily="18" charset="2"/>
                </a:rPr>
                <a:t>s</a:t>
              </a:r>
              <a:r>
                <a:rPr lang="en-US" altLang="en-US" b="1" baseline="30000" dirty="0">
                  <a:sym typeface="Symbol" panose="05050102010706020507" pitchFamily="18" charset="2"/>
                </a:rPr>
                <a:t>-1</a:t>
              </a:r>
              <a:r>
                <a:rPr lang="en-US" altLang="en-US" dirty="0"/>
                <a:t>	</a:t>
              </a:r>
            </a:p>
            <a:p>
              <a:r>
                <a:rPr lang="en-US" altLang="en-US" b="1" dirty="0"/>
                <a:t>silver</a:t>
              </a:r>
              <a:r>
                <a:rPr lang="en-US" altLang="en-US" dirty="0"/>
                <a:t>		</a:t>
              </a:r>
              <a:r>
                <a:rPr lang="en-US" altLang="en-US" b="1" dirty="0"/>
                <a:t>Ag</a:t>
              </a:r>
              <a:r>
                <a:rPr lang="en-US" altLang="en-US" dirty="0"/>
                <a:t>	</a:t>
              </a:r>
              <a:r>
                <a:rPr lang="en-US" altLang="en-US" b="1" dirty="0"/>
                <a:t>2182 THz</a:t>
              </a:r>
              <a:r>
                <a:rPr lang="en-US" altLang="en-US" dirty="0"/>
                <a:t>	</a:t>
              </a:r>
              <a:r>
                <a:rPr lang="en-US" altLang="en-US" b="1" dirty="0"/>
                <a:t>9.0 eV</a:t>
              </a:r>
              <a:r>
                <a:rPr lang="en-US" altLang="en-US" dirty="0"/>
                <a:t>		 </a:t>
              </a:r>
              <a:r>
                <a:rPr lang="en-US" altLang="en-US" b="1" dirty="0"/>
                <a:t>3.2 </a:t>
              </a:r>
              <a:r>
                <a:rPr lang="en-US" altLang="en-US" b="1" dirty="0">
                  <a:sym typeface="Symbol" panose="05050102010706020507" pitchFamily="18" charset="2"/>
                </a:rPr>
                <a:t>10</a:t>
              </a:r>
              <a:r>
                <a:rPr lang="en-US" altLang="en-US" b="1" baseline="30000" dirty="0">
                  <a:sym typeface="Symbol" panose="05050102010706020507" pitchFamily="18" charset="2"/>
                </a:rPr>
                <a:t>13</a:t>
              </a:r>
              <a:r>
                <a:rPr lang="en-US" altLang="en-US" b="1" dirty="0">
                  <a:sym typeface="Symbol" panose="05050102010706020507" pitchFamily="18" charset="2"/>
                </a:rPr>
                <a:t> s</a:t>
              </a:r>
              <a:r>
                <a:rPr lang="en-US" altLang="en-US" b="1" baseline="30000" dirty="0">
                  <a:sym typeface="Symbol" panose="05050102010706020507" pitchFamily="18" charset="2"/>
                </a:rPr>
                <a:t>-1</a:t>
              </a:r>
              <a:r>
                <a:rPr lang="en-US" altLang="en-US" dirty="0"/>
                <a:t> 	</a:t>
              </a:r>
            </a:p>
            <a:p>
              <a:r>
                <a:rPr lang="en-US" altLang="en-US" b="1" dirty="0"/>
                <a:t>aluminum</a:t>
              </a:r>
              <a:r>
                <a:rPr lang="en-US" altLang="en-US" dirty="0"/>
                <a:t>	</a:t>
              </a:r>
              <a:r>
                <a:rPr lang="en-US" altLang="en-US" b="1" dirty="0"/>
                <a:t>Al</a:t>
              </a:r>
              <a:r>
                <a:rPr lang="en-US" altLang="en-US" dirty="0"/>
                <a:t>	</a:t>
              </a:r>
              <a:r>
                <a:rPr lang="en-US" altLang="en-US" b="1" dirty="0"/>
                <a:t>3231 THz</a:t>
              </a:r>
              <a:r>
                <a:rPr lang="en-US" altLang="en-US" dirty="0"/>
                <a:t>	</a:t>
              </a:r>
              <a:r>
                <a:rPr lang="en-US" altLang="en-US" b="1" dirty="0"/>
                <a:t>13.2 eV</a:t>
              </a:r>
              <a:r>
                <a:rPr lang="en-US" altLang="en-US" dirty="0"/>
                <a:t>		 </a:t>
              </a:r>
              <a:r>
                <a:rPr lang="en-US" altLang="en-US" b="1" dirty="0"/>
                <a:t>27.3</a:t>
              </a:r>
              <a:r>
                <a:rPr lang="en-US" altLang="en-US" b="1" dirty="0">
                  <a:sym typeface="Symbol" panose="05050102010706020507" pitchFamily="18" charset="2"/>
                </a:rPr>
                <a:t>10</a:t>
              </a:r>
              <a:r>
                <a:rPr lang="en-US" altLang="en-US" b="1" baseline="30000" dirty="0">
                  <a:sym typeface="Symbol" panose="05050102010706020507" pitchFamily="18" charset="2"/>
                </a:rPr>
                <a:t>13 </a:t>
              </a:r>
              <a:r>
                <a:rPr lang="en-US" altLang="en-US" b="1" dirty="0">
                  <a:sym typeface="Symbol" panose="05050102010706020507" pitchFamily="18" charset="2"/>
                </a:rPr>
                <a:t>s</a:t>
              </a:r>
              <a:r>
                <a:rPr lang="en-US" altLang="en-US" b="1" baseline="30000" dirty="0">
                  <a:sym typeface="Symbol" panose="05050102010706020507" pitchFamily="18" charset="2"/>
                </a:rPr>
                <a:t>-1</a:t>
              </a:r>
              <a:endParaRPr lang="en-US" altLang="en-US" baseline="30000" dirty="0"/>
            </a:p>
            <a:p>
              <a:r>
                <a:rPr lang="en-US" altLang="en-US" dirty="0"/>
                <a:t>	</a:t>
              </a:r>
            </a:p>
            <a:p>
              <a:pPr>
                <a:spcBef>
                  <a:spcPct val="50000"/>
                </a:spcBef>
              </a:pPr>
              <a:endParaRPr lang="en-US" altLang="en-US" dirty="0">
                <a:latin typeface="Futura Md BT" charset="0"/>
              </a:endParaRPr>
            </a:p>
          </p:txBody>
        </p:sp>
        <p:sp>
          <p:nvSpPr>
            <p:cNvPr id="125" name="Rectangle 15"/>
            <p:cNvSpPr>
              <a:spLocks noChangeArrowheads="1"/>
            </p:cNvSpPr>
            <p:nvPr/>
          </p:nvSpPr>
          <p:spPr bwMode="auto">
            <a:xfrm>
              <a:off x="2112" y="2640"/>
              <a:ext cx="1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/>
                <a:t>Plasma frequency</a:t>
              </a:r>
            </a:p>
          </p:txBody>
        </p:sp>
        <p:sp>
          <p:nvSpPr>
            <p:cNvPr id="126" name="Text Box 16"/>
            <p:cNvSpPr txBox="1">
              <a:spLocks noChangeArrowheads="1"/>
            </p:cNvSpPr>
            <p:nvPr/>
          </p:nvSpPr>
          <p:spPr bwMode="auto">
            <a:xfrm>
              <a:off x="3984" y="2640"/>
              <a:ext cx="1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    </a:t>
              </a:r>
              <a:r>
                <a:rPr lang="en-US" altLang="en-US" b="1"/>
                <a:t>Scattering rate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493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Plasmonic sensors 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0777-97FC-4BFA-AFBF-4EDADF88D86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48130" name="Picture 2" descr="https://www.mdpi.com/sensors/sensors-11-01565/article_deploy/html/images/sensors-11-01565-ag-10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8138"/>
            <a:ext cx="33909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https://ars.els-cdn.com/content/image/1-s2.0-S0956566319302234-fx1_lr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217" y="4115274"/>
            <a:ext cx="4137980" cy="187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4" name="Picture 6" descr="Two-Dimensional Label-Free Affinity Analysis of Tumor-Specific CD8 T Cells  with a Biomimetic Plasmonic Sensor,ACS Sensors - X-MO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022" y="1992139"/>
            <a:ext cx="2800350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44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1143000"/>
          </a:xfrm>
        </p:spPr>
        <p:txBody>
          <a:bodyPr/>
          <a:lstStyle/>
          <a:p>
            <a:r>
              <a:rPr lang="en-US" sz="3200" dirty="0" smtClean="0"/>
              <a:t>SPP excitation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0777-97FC-4BFA-AFBF-4EDADF88D86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246" y="995137"/>
            <a:ext cx="4941479" cy="572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9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SPP enhanced LED 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0777-97FC-4BFA-AFBF-4EDADF88D86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49154" name="Picture 2" descr="fig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52" y="1553958"/>
            <a:ext cx="3496179" cy="280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56" name="Picture 4" descr="figur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561" y="1947328"/>
            <a:ext cx="4249278" cy="250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20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Permittivity of gold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1A4677-A278-47C8-9278-C375BD43ED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083" y="1722437"/>
            <a:ext cx="5276850" cy="452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232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865" y="-187006"/>
            <a:ext cx="8229600" cy="1143000"/>
          </a:xfrm>
        </p:spPr>
        <p:txBody>
          <a:bodyPr/>
          <a:lstStyle/>
          <a:p>
            <a:r>
              <a:rPr lang="en-US" sz="3200" dirty="0" smtClean="0"/>
              <a:t>Bulk Plasmons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1A4677-A278-47C8-9278-C375BD43ED1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2636" y="768343"/>
            <a:ext cx="5732455" cy="508000"/>
            <a:chOff x="22636" y="768343"/>
            <a:chExt cx="5732455" cy="508000"/>
          </a:xfrm>
        </p:grpSpPr>
        <p:sp>
          <p:nvSpPr>
            <p:cNvPr id="5" name="TextBox 4"/>
            <p:cNvSpPr txBox="1"/>
            <p:nvPr/>
          </p:nvSpPr>
          <p:spPr>
            <a:xfrm>
              <a:off x="22636" y="768343"/>
              <a:ext cx="2646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Re-write dielectric constant</a:t>
              </a:r>
              <a:endParaRPr lang="en-US" sz="1600" dirty="0"/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0430941"/>
                </p:ext>
              </p:extLst>
            </p:nvPr>
          </p:nvGraphicFramePr>
          <p:xfrm>
            <a:off x="3265891" y="768343"/>
            <a:ext cx="24892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60" name="Equation" r:id="rId3" imgW="2489040" imgH="507960" progId="Equation.DSMT4">
                    <p:embed/>
                  </p:oleObj>
                </mc:Choice>
                <mc:Fallback>
                  <p:oleObj name="Equation" r:id="rId3" imgW="2489040" imgH="5079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265891" y="768343"/>
                          <a:ext cx="2489200" cy="508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21"/>
          <p:cNvGrpSpPr/>
          <p:nvPr/>
        </p:nvGrpSpPr>
        <p:grpSpPr>
          <a:xfrm>
            <a:off x="76092" y="1272152"/>
            <a:ext cx="7782144" cy="436384"/>
            <a:chOff x="76092" y="1272152"/>
            <a:chExt cx="7782144" cy="436384"/>
          </a:xfrm>
        </p:grpSpPr>
        <p:grpSp>
          <p:nvGrpSpPr>
            <p:cNvPr id="19" name="Group 18"/>
            <p:cNvGrpSpPr/>
            <p:nvPr/>
          </p:nvGrpSpPr>
          <p:grpSpPr>
            <a:xfrm>
              <a:off x="76092" y="1351685"/>
              <a:ext cx="4358760" cy="356851"/>
              <a:chOff x="76092" y="1351685"/>
              <a:chExt cx="4358760" cy="35685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6092" y="1369982"/>
                <a:ext cx="27382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Screened plasma frequency</a:t>
                </a:r>
                <a:endParaRPr lang="en-US" sz="1600" dirty="0"/>
              </a:p>
            </p:txBody>
          </p:sp>
          <p:graphicFrame>
            <p:nvGraphicFramePr>
              <p:cNvPr id="8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1959721"/>
                  </p:ext>
                </p:extLst>
              </p:nvPr>
            </p:nvGraphicFramePr>
            <p:xfrm>
              <a:off x="3150565" y="1351685"/>
              <a:ext cx="1284287" cy="3540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761" name="Equation" r:id="rId5" imgW="965160" imgH="266400" progId="Equation.DSMT4">
                      <p:embed/>
                    </p:oleObj>
                  </mc:Choice>
                  <mc:Fallback>
                    <p:oleObj name="Equation" r:id="rId5" imgW="965160" imgH="266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150565" y="1351685"/>
                            <a:ext cx="1284287" cy="35401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" name="TextBox 8"/>
            <p:cNvSpPr txBox="1"/>
            <p:nvPr/>
          </p:nvSpPr>
          <p:spPr>
            <a:xfrm>
              <a:off x="5049368" y="1324772"/>
              <a:ext cx="17219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Neglect damping</a:t>
              </a:r>
              <a:endParaRPr lang="en-US" sz="1600" dirty="0"/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1162085"/>
                </p:ext>
              </p:extLst>
            </p:nvPr>
          </p:nvGraphicFramePr>
          <p:xfrm>
            <a:off x="6988601" y="1272152"/>
            <a:ext cx="869635" cy="310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62" name="Equation" r:id="rId7" imgW="711000" imgH="253800" progId="Equation.DSMT4">
                    <p:embed/>
                  </p:oleObj>
                </mc:Choice>
                <mc:Fallback>
                  <p:oleObj name="Equation" r:id="rId7" imgW="71100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988601" y="1272152"/>
                          <a:ext cx="869635" cy="31058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0"/>
          <p:cNvGrpSpPr/>
          <p:nvPr/>
        </p:nvGrpSpPr>
        <p:grpSpPr>
          <a:xfrm>
            <a:off x="134877" y="1868064"/>
            <a:ext cx="4375614" cy="369332"/>
            <a:chOff x="4346576" y="3198514"/>
            <a:chExt cx="4375614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4346576" y="3198514"/>
              <a:ext cx="2134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Maxwell equation: </a:t>
              </a:r>
              <a:endParaRPr lang="en-US" dirty="0"/>
            </a:p>
          </p:txBody>
        </p:sp>
        <p:graphicFrame>
          <p:nvGraphicFramePr>
            <p:cNvPr id="13" name="Object 15"/>
            <p:cNvGraphicFramePr>
              <a:graphicFrameLocks noGrp="1" noChangeAspect="1"/>
            </p:cNvGraphicFramePr>
            <p:nvPr>
              <p:ph sz="quarter" idx="2"/>
              <p:extLst>
                <p:ext uri="{D42A27DB-BD31-4B8C-83A1-F6EECF244321}">
                  <p14:modId xmlns:p14="http://schemas.microsoft.com/office/powerpoint/2010/main" val="2879420042"/>
                </p:ext>
              </p:extLst>
            </p:nvPr>
          </p:nvGraphicFramePr>
          <p:xfrm>
            <a:off x="6502865" y="3268566"/>
            <a:ext cx="2219325" cy="269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63" name="Equation" r:id="rId9" imgW="1879560" imgH="228600" progId="Equation.DSMT4">
                    <p:embed/>
                  </p:oleObj>
                </mc:Choice>
                <mc:Fallback>
                  <p:oleObj name="Equation" r:id="rId9" imgW="1879560" imgH="228600" progId="Equation.DSMT4">
                    <p:embed/>
                    <p:pic>
                      <p:nvPicPr>
                        <p:cNvPr id="421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02865" y="3268566"/>
                          <a:ext cx="2219325" cy="269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Group 22"/>
          <p:cNvGrpSpPr/>
          <p:nvPr/>
        </p:nvGrpSpPr>
        <p:grpSpPr>
          <a:xfrm>
            <a:off x="4872922" y="1833013"/>
            <a:ext cx="2692504" cy="355447"/>
            <a:chOff x="4872922" y="1833013"/>
            <a:chExt cx="2692504" cy="355447"/>
          </a:xfrm>
        </p:grpSpPr>
        <p:sp>
          <p:nvSpPr>
            <p:cNvPr id="14" name="TextBox 13"/>
            <p:cNvSpPr txBox="1"/>
            <p:nvPr/>
          </p:nvSpPr>
          <p:spPr>
            <a:xfrm>
              <a:off x="4872922" y="1849906"/>
              <a:ext cx="17960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Transverse wave </a:t>
              </a:r>
              <a:endParaRPr lang="en-US" sz="1600" dirty="0"/>
            </a:p>
          </p:txBody>
        </p:sp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8420092"/>
                </p:ext>
              </p:extLst>
            </p:nvPr>
          </p:nvGraphicFramePr>
          <p:xfrm>
            <a:off x="6868319" y="1833013"/>
            <a:ext cx="697107" cy="2269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64" name="Equation" r:id="rId11" imgW="545760" imgH="177480" progId="Equation.DSMT4">
                    <p:embed/>
                  </p:oleObj>
                </mc:Choice>
                <mc:Fallback>
                  <p:oleObj name="Equation" r:id="rId11" imgW="54576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868319" y="1833013"/>
                          <a:ext cx="697107" cy="2269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Box 15"/>
          <p:cNvSpPr txBox="1"/>
          <p:nvPr/>
        </p:nvSpPr>
        <p:spPr>
          <a:xfrm>
            <a:off x="285042" y="2318952"/>
            <a:ext cx="3477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Another solution: Longitudinal wave </a:t>
            </a:r>
            <a:endParaRPr lang="en-US" sz="1600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435117"/>
              </p:ext>
            </p:extLst>
          </p:nvPr>
        </p:nvGraphicFramePr>
        <p:xfrm>
          <a:off x="3946005" y="2359199"/>
          <a:ext cx="1715436" cy="288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65" name="Equation" r:id="rId13" imgW="1434960" imgH="241200" progId="Equation.DSMT4">
                  <p:embed/>
                </p:oleObj>
              </mc:Choice>
              <mc:Fallback>
                <p:oleObj name="Equation" r:id="rId13" imgW="1434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46005" y="2359199"/>
                        <a:ext cx="1715436" cy="288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684402"/>
              </p:ext>
            </p:extLst>
          </p:nvPr>
        </p:nvGraphicFramePr>
        <p:xfrm>
          <a:off x="6016971" y="2318309"/>
          <a:ext cx="142557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66" name="Equation" r:id="rId15" imgW="1079280" imgH="253800" progId="Equation.DSMT4">
                  <p:embed/>
                </p:oleObj>
              </mc:Choice>
              <mc:Fallback>
                <p:oleObj name="Equation" r:id="rId15" imgW="1079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16971" y="2318309"/>
                        <a:ext cx="1425575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460433" y="2767563"/>
            <a:ext cx="2226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Magnetic field is zero! </a:t>
            </a:r>
            <a:endParaRPr lang="en-US" sz="1600" dirty="0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700939"/>
              </p:ext>
            </p:extLst>
          </p:nvPr>
        </p:nvGraphicFramePr>
        <p:xfrm>
          <a:off x="94920" y="2701087"/>
          <a:ext cx="1188293" cy="524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67" name="Equation" r:id="rId17" imgW="1295451" imgH="571602" progId="Equation.DSMT4">
                  <p:embed/>
                </p:oleObj>
              </mc:Choice>
              <mc:Fallback>
                <p:oleObj name="Equation" r:id="rId17" imgW="1295451" imgH="57160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4920" y="2701087"/>
                        <a:ext cx="1188293" cy="5242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264360"/>
              </p:ext>
            </p:extLst>
          </p:nvPr>
        </p:nvGraphicFramePr>
        <p:xfrm>
          <a:off x="5844470" y="2735204"/>
          <a:ext cx="2253181" cy="324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68" name="Equation" r:id="rId19" imgW="1587240" imgH="228600" progId="Equation.DSMT4">
                  <p:embed/>
                </p:oleObj>
              </mc:Choice>
              <mc:Fallback>
                <p:oleObj name="Equation" r:id="rId19" imgW="1587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844470" y="2735204"/>
                        <a:ext cx="2253181" cy="3244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936861" y="2735204"/>
            <a:ext cx="1799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We can also write</a:t>
            </a:r>
            <a:endParaRPr lang="en-US" sz="1600" dirty="0"/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563295"/>
              </p:ext>
            </p:extLst>
          </p:nvPr>
        </p:nvGraphicFramePr>
        <p:xfrm>
          <a:off x="2660084" y="3105785"/>
          <a:ext cx="2108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69" name="Equation" r:id="rId21" imgW="2108160" imgH="241200" progId="Equation.DSMT4">
                  <p:embed/>
                </p:oleObj>
              </mc:Choice>
              <mc:Fallback>
                <p:oleObj name="Equation" r:id="rId21" imgW="2108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660084" y="3105785"/>
                        <a:ext cx="2108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70773" y="3071804"/>
            <a:ext cx="2507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Charge oscillations wave 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4952587" y="3041673"/>
            <a:ext cx="3070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Shifted by 90 degrees in phase </a:t>
            </a:r>
            <a:endParaRPr lang="en-US" sz="16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22851" y="3503285"/>
            <a:ext cx="4466697" cy="436563"/>
            <a:chOff x="22851" y="3503285"/>
            <a:chExt cx="4466697" cy="436563"/>
          </a:xfrm>
        </p:grpSpPr>
        <p:sp>
          <p:nvSpPr>
            <p:cNvPr id="39" name="TextBox 38"/>
            <p:cNvSpPr txBox="1"/>
            <p:nvPr/>
          </p:nvSpPr>
          <p:spPr>
            <a:xfrm>
              <a:off x="22851" y="3535772"/>
              <a:ext cx="21788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Electron density wave</a:t>
              </a:r>
              <a:endParaRPr lang="en-US" sz="1600" dirty="0"/>
            </a:p>
          </p:txBody>
        </p:sp>
        <p:graphicFrame>
          <p:nvGraphicFramePr>
            <p:cNvPr id="40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4918809"/>
                </p:ext>
              </p:extLst>
            </p:nvPr>
          </p:nvGraphicFramePr>
          <p:xfrm>
            <a:off x="2232123" y="3503285"/>
            <a:ext cx="2257425" cy="436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70" name="Equation" r:id="rId23" imgW="2031840" imgH="393480" progId="Equation.DSMT4">
                    <p:embed/>
                  </p:oleObj>
                </mc:Choice>
                <mc:Fallback>
                  <p:oleObj name="Equation" r:id="rId23" imgW="203184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232123" y="3503285"/>
                          <a:ext cx="2257425" cy="436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Group 25"/>
          <p:cNvGrpSpPr/>
          <p:nvPr/>
        </p:nvGrpSpPr>
        <p:grpSpPr>
          <a:xfrm>
            <a:off x="191553" y="4095931"/>
            <a:ext cx="3312980" cy="398935"/>
            <a:chOff x="191553" y="4095931"/>
            <a:chExt cx="3312980" cy="398935"/>
          </a:xfrm>
        </p:grpSpPr>
        <p:sp>
          <p:nvSpPr>
            <p:cNvPr id="41" name="TextBox 40"/>
            <p:cNvSpPr txBox="1"/>
            <p:nvPr/>
          </p:nvSpPr>
          <p:spPr>
            <a:xfrm>
              <a:off x="191553" y="4095931"/>
              <a:ext cx="19383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Continuity equation</a:t>
              </a:r>
              <a:endParaRPr lang="en-US" sz="1600" dirty="0"/>
            </a:p>
          </p:txBody>
        </p:sp>
        <p:graphicFrame>
          <p:nvGraphicFramePr>
            <p:cNvPr id="42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5024956"/>
                </p:ext>
              </p:extLst>
            </p:nvPr>
          </p:nvGraphicFramePr>
          <p:xfrm>
            <a:off x="2234533" y="4101166"/>
            <a:ext cx="12700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71" name="Equation" r:id="rId25" imgW="1269720" imgH="393480" progId="Equation.DSMT4">
                    <p:embed/>
                  </p:oleObj>
                </mc:Choice>
                <mc:Fallback>
                  <p:oleObj name="Equation" r:id="rId25" imgW="126972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2234533" y="4101166"/>
                          <a:ext cx="1270000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24"/>
          <p:cNvGrpSpPr/>
          <p:nvPr/>
        </p:nvGrpSpPr>
        <p:grpSpPr>
          <a:xfrm>
            <a:off x="4585881" y="3503613"/>
            <a:ext cx="4502557" cy="477837"/>
            <a:chOff x="4585881" y="3503613"/>
            <a:chExt cx="4502557" cy="477837"/>
          </a:xfrm>
        </p:grpSpPr>
        <p:sp>
          <p:nvSpPr>
            <p:cNvPr id="43" name="TextBox 42"/>
            <p:cNvSpPr txBox="1"/>
            <p:nvPr/>
          </p:nvSpPr>
          <p:spPr>
            <a:xfrm>
              <a:off x="4585881" y="3566807"/>
              <a:ext cx="16337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Current density </a:t>
              </a:r>
              <a:endParaRPr lang="en-US" sz="1600" dirty="0"/>
            </a:p>
          </p:txBody>
        </p:sp>
        <p:graphicFrame>
          <p:nvGraphicFramePr>
            <p:cNvPr id="44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6707309"/>
                </p:ext>
              </p:extLst>
            </p:nvPr>
          </p:nvGraphicFramePr>
          <p:xfrm>
            <a:off x="6184900" y="3503613"/>
            <a:ext cx="2903538" cy="477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72" name="Equation" r:id="rId27" imgW="2781000" imgH="457200" progId="Equation.DSMT4">
                    <p:embed/>
                  </p:oleObj>
                </mc:Choice>
                <mc:Fallback>
                  <p:oleObj name="Equation" r:id="rId27" imgW="2781000" imgH="457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6184900" y="3503613"/>
                          <a:ext cx="2903538" cy="4778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855924"/>
              </p:ext>
            </p:extLst>
          </p:nvPr>
        </p:nvGraphicFramePr>
        <p:xfrm>
          <a:off x="3792708" y="4032009"/>
          <a:ext cx="2387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73" name="Equation" r:id="rId29" imgW="2387520" imgH="457200" progId="Equation.DSMT4">
                  <p:embed/>
                </p:oleObj>
              </mc:Choice>
              <mc:Fallback>
                <p:oleObj name="Equation" r:id="rId29" imgW="23875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792708" y="4032009"/>
                        <a:ext cx="2387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7598582" y="4026464"/>
            <a:ext cx="1574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Works for any k!!!</a:t>
            </a:r>
            <a:endParaRPr lang="en-US" sz="1400" dirty="0"/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529420"/>
              </p:ext>
            </p:extLst>
          </p:nvPr>
        </p:nvGraphicFramePr>
        <p:xfrm>
          <a:off x="6269038" y="3906838"/>
          <a:ext cx="136683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74" name="Equation" r:id="rId31" imgW="1193760" imgH="495000" progId="Equation.DSMT4">
                  <p:embed/>
                </p:oleObj>
              </mc:Choice>
              <mc:Fallback>
                <p:oleObj name="Equation" r:id="rId31" imgW="11937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269038" y="3906838"/>
                        <a:ext cx="1366837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705558"/>
              </p:ext>
            </p:extLst>
          </p:nvPr>
        </p:nvGraphicFramePr>
        <p:xfrm>
          <a:off x="7294074" y="5134156"/>
          <a:ext cx="1150661" cy="273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75" name="Equation" r:id="rId33" imgW="1015920" imgH="241200" progId="Equation.DSMT4">
                  <p:embed/>
                </p:oleObj>
              </mc:Choice>
              <mc:Fallback>
                <p:oleObj name="Equation" r:id="rId33" imgW="10159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7294074" y="5134156"/>
                        <a:ext cx="1150661" cy="273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7307896" y="541315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energy flow</a:t>
            </a:r>
            <a:endParaRPr lang="en-US" dirty="0"/>
          </a:p>
        </p:txBody>
      </p:sp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850190"/>
              </p:ext>
            </p:extLst>
          </p:nvPr>
        </p:nvGraphicFramePr>
        <p:xfrm>
          <a:off x="7500763" y="5716380"/>
          <a:ext cx="1273479" cy="26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76" name="Equation" r:id="rId35" imgW="850680" imgH="177480" progId="Equation.DSMT4">
                  <p:embed/>
                </p:oleObj>
              </mc:Choice>
              <mc:Fallback>
                <p:oleObj name="Equation" r:id="rId35" imgW="850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7500763" y="5716380"/>
                        <a:ext cx="1273479" cy="26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7011235" y="5985408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“quasi-static wave”</a:t>
            </a:r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-112537" y="4608204"/>
            <a:ext cx="4344926" cy="2248721"/>
            <a:chOff x="-112537" y="4608204"/>
            <a:chExt cx="4344926" cy="2248721"/>
          </a:xfrm>
        </p:grpSpPr>
        <p:grpSp>
          <p:nvGrpSpPr>
            <p:cNvPr id="96" name="Group 95"/>
            <p:cNvGrpSpPr/>
            <p:nvPr/>
          </p:nvGrpSpPr>
          <p:grpSpPr>
            <a:xfrm>
              <a:off x="-112537" y="4608204"/>
              <a:ext cx="4344926" cy="2248721"/>
              <a:chOff x="-112537" y="4608204"/>
              <a:chExt cx="4344926" cy="2248721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76092" y="4695370"/>
                <a:ext cx="3614837" cy="927492"/>
                <a:chOff x="631127" y="3834519"/>
                <a:chExt cx="3614837" cy="927492"/>
              </a:xfrm>
            </p:grpSpPr>
            <p:sp>
              <p:nvSpPr>
                <p:cNvPr id="92" name="Rectangle 91"/>
                <p:cNvSpPr/>
                <p:nvPr/>
              </p:nvSpPr>
              <p:spPr bwMode="auto">
                <a:xfrm>
                  <a:off x="3338407" y="3837526"/>
                  <a:ext cx="907557" cy="914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99000">
                      <a:schemeClr val="accent1">
                        <a:lumMod val="45000"/>
                        <a:lumOff val="55000"/>
                      </a:schemeClr>
                    </a:gs>
                    <a:gs pos="52000">
                      <a:srgbClr val="FF0000">
                        <a:alpha val="56000"/>
                      </a:srgb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0" scaled="1"/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93" name="Rectangle 92"/>
                <p:cNvSpPr/>
                <p:nvPr/>
              </p:nvSpPr>
              <p:spPr bwMode="auto">
                <a:xfrm>
                  <a:off x="2431796" y="3847611"/>
                  <a:ext cx="907557" cy="914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99000">
                      <a:schemeClr val="accent1">
                        <a:lumMod val="45000"/>
                        <a:lumOff val="55000"/>
                      </a:schemeClr>
                    </a:gs>
                    <a:gs pos="52000">
                      <a:srgbClr val="FF0000">
                        <a:alpha val="56000"/>
                      </a:srgb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0" scaled="1"/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94" name="Rectangle 93"/>
                <p:cNvSpPr/>
                <p:nvPr/>
              </p:nvSpPr>
              <p:spPr bwMode="auto">
                <a:xfrm>
                  <a:off x="1537738" y="3834519"/>
                  <a:ext cx="907557" cy="914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99000">
                      <a:schemeClr val="accent1">
                        <a:lumMod val="45000"/>
                        <a:lumOff val="55000"/>
                      </a:schemeClr>
                    </a:gs>
                    <a:gs pos="52000">
                      <a:srgbClr val="FF0000">
                        <a:alpha val="56000"/>
                      </a:srgb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0" scaled="1"/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 bwMode="auto">
                <a:xfrm>
                  <a:off x="631127" y="3844604"/>
                  <a:ext cx="907557" cy="914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99000">
                      <a:schemeClr val="accent1">
                        <a:lumMod val="45000"/>
                        <a:lumOff val="55000"/>
                      </a:schemeClr>
                    </a:gs>
                    <a:gs pos="52000">
                      <a:srgbClr val="FF0000">
                        <a:alpha val="56000"/>
                      </a:srgb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0" scaled="1"/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  <p:grpSp>
            <p:nvGrpSpPr>
              <p:cNvPr id="64" name="Group 9"/>
              <p:cNvGrpSpPr>
                <a:grpSpLocks/>
              </p:cNvGrpSpPr>
              <p:nvPr/>
            </p:nvGrpSpPr>
            <p:grpSpPr bwMode="auto">
              <a:xfrm>
                <a:off x="391898" y="4977536"/>
                <a:ext cx="3472667" cy="421741"/>
                <a:chOff x="1404" y="893"/>
                <a:chExt cx="3093" cy="2437"/>
              </a:xfrm>
            </p:grpSpPr>
            <p:grpSp>
              <p:nvGrpSpPr>
                <p:cNvPr id="84" name="Group 10"/>
                <p:cNvGrpSpPr>
                  <a:grpSpLocks/>
                </p:cNvGrpSpPr>
                <p:nvPr/>
              </p:nvGrpSpPr>
              <p:grpSpPr bwMode="auto">
                <a:xfrm>
                  <a:off x="1404" y="893"/>
                  <a:ext cx="3029" cy="2437"/>
                  <a:chOff x="1404" y="893"/>
                  <a:chExt cx="3029" cy="2437"/>
                </a:xfrm>
              </p:grpSpPr>
              <p:sp>
                <p:nvSpPr>
                  <p:cNvPr id="86" name="Freeform 11"/>
                  <p:cNvSpPr>
                    <a:spLocks/>
                  </p:cNvSpPr>
                  <p:nvPr/>
                </p:nvSpPr>
                <p:spPr bwMode="auto">
                  <a:xfrm>
                    <a:off x="1404" y="893"/>
                    <a:ext cx="506" cy="2430"/>
                  </a:xfrm>
                  <a:custGeom>
                    <a:avLst/>
                    <a:gdLst>
                      <a:gd name="T0" fmla="*/ 7 w 506"/>
                      <a:gd name="T1" fmla="*/ 2430 h 2430"/>
                      <a:gd name="T2" fmla="*/ 22 w 506"/>
                      <a:gd name="T3" fmla="*/ 2409 h 2430"/>
                      <a:gd name="T4" fmla="*/ 29 w 506"/>
                      <a:gd name="T5" fmla="*/ 2387 h 2430"/>
                      <a:gd name="T6" fmla="*/ 43 w 506"/>
                      <a:gd name="T7" fmla="*/ 2345 h 2430"/>
                      <a:gd name="T8" fmla="*/ 57 w 506"/>
                      <a:gd name="T9" fmla="*/ 2302 h 2430"/>
                      <a:gd name="T10" fmla="*/ 64 w 506"/>
                      <a:gd name="T11" fmla="*/ 2245 h 2430"/>
                      <a:gd name="T12" fmla="*/ 79 w 506"/>
                      <a:gd name="T13" fmla="*/ 2181 h 2430"/>
                      <a:gd name="T14" fmla="*/ 93 w 506"/>
                      <a:gd name="T15" fmla="*/ 2102 h 2430"/>
                      <a:gd name="T16" fmla="*/ 100 w 506"/>
                      <a:gd name="T17" fmla="*/ 2024 h 2430"/>
                      <a:gd name="T18" fmla="*/ 114 w 506"/>
                      <a:gd name="T19" fmla="*/ 1931 h 2430"/>
                      <a:gd name="T20" fmla="*/ 121 w 506"/>
                      <a:gd name="T21" fmla="*/ 1839 h 2430"/>
                      <a:gd name="T22" fmla="*/ 136 w 506"/>
                      <a:gd name="T23" fmla="*/ 1732 h 2430"/>
                      <a:gd name="T24" fmla="*/ 150 w 506"/>
                      <a:gd name="T25" fmla="*/ 1625 h 2430"/>
                      <a:gd name="T26" fmla="*/ 157 w 506"/>
                      <a:gd name="T27" fmla="*/ 1518 h 2430"/>
                      <a:gd name="T28" fmla="*/ 171 w 506"/>
                      <a:gd name="T29" fmla="*/ 1404 h 2430"/>
                      <a:gd name="T30" fmla="*/ 186 w 506"/>
                      <a:gd name="T31" fmla="*/ 1290 h 2430"/>
                      <a:gd name="T32" fmla="*/ 193 w 506"/>
                      <a:gd name="T33" fmla="*/ 1176 h 2430"/>
                      <a:gd name="T34" fmla="*/ 207 w 506"/>
                      <a:gd name="T35" fmla="*/ 1062 h 2430"/>
                      <a:gd name="T36" fmla="*/ 214 w 506"/>
                      <a:gd name="T37" fmla="*/ 948 h 2430"/>
                      <a:gd name="T38" fmla="*/ 228 w 506"/>
                      <a:gd name="T39" fmla="*/ 841 h 2430"/>
                      <a:gd name="T40" fmla="*/ 243 w 506"/>
                      <a:gd name="T41" fmla="*/ 734 h 2430"/>
                      <a:gd name="T42" fmla="*/ 250 w 506"/>
                      <a:gd name="T43" fmla="*/ 627 h 2430"/>
                      <a:gd name="T44" fmla="*/ 264 w 506"/>
                      <a:gd name="T45" fmla="*/ 527 h 2430"/>
                      <a:gd name="T46" fmla="*/ 278 w 506"/>
                      <a:gd name="T47" fmla="*/ 442 h 2430"/>
                      <a:gd name="T48" fmla="*/ 285 w 506"/>
                      <a:gd name="T49" fmla="*/ 356 h 2430"/>
                      <a:gd name="T50" fmla="*/ 300 w 506"/>
                      <a:gd name="T51" fmla="*/ 278 h 2430"/>
                      <a:gd name="T52" fmla="*/ 307 w 506"/>
                      <a:gd name="T53" fmla="*/ 207 h 2430"/>
                      <a:gd name="T54" fmla="*/ 321 w 506"/>
                      <a:gd name="T55" fmla="*/ 150 h 2430"/>
                      <a:gd name="T56" fmla="*/ 335 w 506"/>
                      <a:gd name="T57" fmla="*/ 100 h 2430"/>
                      <a:gd name="T58" fmla="*/ 342 w 506"/>
                      <a:gd name="T59" fmla="*/ 57 h 2430"/>
                      <a:gd name="T60" fmla="*/ 357 w 506"/>
                      <a:gd name="T61" fmla="*/ 29 h 2430"/>
                      <a:gd name="T62" fmla="*/ 378 w 506"/>
                      <a:gd name="T63" fmla="*/ 0 h 2430"/>
                      <a:gd name="T64" fmla="*/ 385 w 506"/>
                      <a:gd name="T65" fmla="*/ 0 h 2430"/>
                      <a:gd name="T66" fmla="*/ 399 w 506"/>
                      <a:gd name="T67" fmla="*/ 14 h 2430"/>
                      <a:gd name="T68" fmla="*/ 414 w 506"/>
                      <a:gd name="T69" fmla="*/ 36 h 2430"/>
                      <a:gd name="T70" fmla="*/ 428 w 506"/>
                      <a:gd name="T71" fmla="*/ 71 h 2430"/>
                      <a:gd name="T72" fmla="*/ 435 w 506"/>
                      <a:gd name="T73" fmla="*/ 114 h 2430"/>
                      <a:gd name="T74" fmla="*/ 449 w 506"/>
                      <a:gd name="T75" fmla="*/ 164 h 2430"/>
                      <a:gd name="T76" fmla="*/ 463 w 506"/>
                      <a:gd name="T77" fmla="*/ 228 h 2430"/>
                      <a:gd name="T78" fmla="*/ 471 w 506"/>
                      <a:gd name="T79" fmla="*/ 299 h 2430"/>
                      <a:gd name="T80" fmla="*/ 485 w 506"/>
                      <a:gd name="T81" fmla="*/ 378 h 2430"/>
                      <a:gd name="T82" fmla="*/ 492 w 506"/>
                      <a:gd name="T83" fmla="*/ 470 h 2430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506"/>
                      <a:gd name="T127" fmla="*/ 0 h 2430"/>
                      <a:gd name="T128" fmla="*/ 506 w 506"/>
                      <a:gd name="T129" fmla="*/ 2430 h 2430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506" h="2430">
                        <a:moveTo>
                          <a:pt x="7" y="2430"/>
                        </a:moveTo>
                        <a:lnTo>
                          <a:pt x="0" y="2430"/>
                        </a:lnTo>
                        <a:lnTo>
                          <a:pt x="7" y="2430"/>
                        </a:lnTo>
                        <a:lnTo>
                          <a:pt x="15" y="2423"/>
                        </a:lnTo>
                        <a:lnTo>
                          <a:pt x="15" y="2416"/>
                        </a:lnTo>
                        <a:lnTo>
                          <a:pt x="22" y="2409"/>
                        </a:lnTo>
                        <a:lnTo>
                          <a:pt x="22" y="2402"/>
                        </a:lnTo>
                        <a:lnTo>
                          <a:pt x="29" y="2394"/>
                        </a:lnTo>
                        <a:lnTo>
                          <a:pt x="29" y="2387"/>
                        </a:lnTo>
                        <a:lnTo>
                          <a:pt x="36" y="2373"/>
                        </a:lnTo>
                        <a:lnTo>
                          <a:pt x="36" y="2359"/>
                        </a:lnTo>
                        <a:lnTo>
                          <a:pt x="43" y="2345"/>
                        </a:lnTo>
                        <a:lnTo>
                          <a:pt x="50" y="2330"/>
                        </a:lnTo>
                        <a:lnTo>
                          <a:pt x="50" y="2316"/>
                        </a:lnTo>
                        <a:lnTo>
                          <a:pt x="57" y="2302"/>
                        </a:lnTo>
                        <a:lnTo>
                          <a:pt x="57" y="2280"/>
                        </a:lnTo>
                        <a:lnTo>
                          <a:pt x="64" y="2266"/>
                        </a:lnTo>
                        <a:lnTo>
                          <a:pt x="64" y="2245"/>
                        </a:lnTo>
                        <a:lnTo>
                          <a:pt x="72" y="2223"/>
                        </a:lnTo>
                        <a:lnTo>
                          <a:pt x="72" y="2202"/>
                        </a:lnTo>
                        <a:lnTo>
                          <a:pt x="79" y="2181"/>
                        </a:lnTo>
                        <a:lnTo>
                          <a:pt x="79" y="2152"/>
                        </a:lnTo>
                        <a:lnTo>
                          <a:pt x="86" y="2131"/>
                        </a:lnTo>
                        <a:lnTo>
                          <a:pt x="93" y="2102"/>
                        </a:lnTo>
                        <a:lnTo>
                          <a:pt x="93" y="2074"/>
                        </a:lnTo>
                        <a:lnTo>
                          <a:pt x="100" y="2052"/>
                        </a:lnTo>
                        <a:lnTo>
                          <a:pt x="100" y="2024"/>
                        </a:lnTo>
                        <a:lnTo>
                          <a:pt x="107" y="1988"/>
                        </a:lnTo>
                        <a:lnTo>
                          <a:pt x="107" y="1960"/>
                        </a:lnTo>
                        <a:lnTo>
                          <a:pt x="114" y="1931"/>
                        </a:lnTo>
                        <a:lnTo>
                          <a:pt x="114" y="1903"/>
                        </a:lnTo>
                        <a:lnTo>
                          <a:pt x="121" y="1867"/>
                        </a:lnTo>
                        <a:lnTo>
                          <a:pt x="121" y="1839"/>
                        </a:lnTo>
                        <a:lnTo>
                          <a:pt x="129" y="1803"/>
                        </a:lnTo>
                        <a:lnTo>
                          <a:pt x="129" y="1767"/>
                        </a:lnTo>
                        <a:lnTo>
                          <a:pt x="136" y="1732"/>
                        </a:lnTo>
                        <a:lnTo>
                          <a:pt x="143" y="1696"/>
                        </a:lnTo>
                        <a:lnTo>
                          <a:pt x="143" y="1660"/>
                        </a:lnTo>
                        <a:lnTo>
                          <a:pt x="150" y="1625"/>
                        </a:lnTo>
                        <a:lnTo>
                          <a:pt x="150" y="1589"/>
                        </a:lnTo>
                        <a:lnTo>
                          <a:pt x="157" y="1554"/>
                        </a:lnTo>
                        <a:lnTo>
                          <a:pt x="157" y="1518"/>
                        </a:lnTo>
                        <a:lnTo>
                          <a:pt x="164" y="1482"/>
                        </a:lnTo>
                        <a:lnTo>
                          <a:pt x="164" y="1447"/>
                        </a:lnTo>
                        <a:lnTo>
                          <a:pt x="171" y="1404"/>
                        </a:lnTo>
                        <a:lnTo>
                          <a:pt x="171" y="1368"/>
                        </a:lnTo>
                        <a:lnTo>
                          <a:pt x="178" y="1333"/>
                        </a:lnTo>
                        <a:lnTo>
                          <a:pt x="186" y="1290"/>
                        </a:lnTo>
                        <a:lnTo>
                          <a:pt x="186" y="1254"/>
                        </a:lnTo>
                        <a:lnTo>
                          <a:pt x="193" y="1219"/>
                        </a:lnTo>
                        <a:lnTo>
                          <a:pt x="193" y="1176"/>
                        </a:lnTo>
                        <a:lnTo>
                          <a:pt x="200" y="1140"/>
                        </a:lnTo>
                        <a:lnTo>
                          <a:pt x="200" y="1097"/>
                        </a:lnTo>
                        <a:lnTo>
                          <a:pt x="207" y="1062"/>
                        </a:lnTo>
                        <a:lnTo>
                          <a:pt x="207" y="1026"/>
                        </a:lnTo>
                        <a:lnTo>
                          <a:pt x="214" y="983"/>
                        </a:lnTo>
                        <a:lnTo>
                          <a:pt x="214" y="948"/>
                        </a:lnTo>
                        <a:lnTo>
                          <a:pt x="221" y="912"/>
                        </a:lnTo>
                        <a:lnTo>
                          <a:pt x="228" y="877"/>
                        </a:lnTo>
                        <a:lnTo>
                          <a:pt x="228" y="841"/>
                        </a:lnTo>
                        <a:lnTo>
                          <a:pt x="235" y="805"/>
                        </a:lnTo>
                        <a:lnTo>
                          <a:pt x="235" y="770"/>
                        </a:lnTo>
                        <a:lnTo>
                          <a:pt x="243" y="734"/>
                        </a:lnTo>
                        <a:lnTo>
                          <a:pt x="243" y="698"/>
                        </a:lnTo>
                        <a:lnTo>
                          <a:pt x="250" y="663"/>
                        </a:lnTo>
                        <a:lnTo>
                          <a:pt x="250" y="627"/>
                        </a:lnTo>
                        <a:lnTo>
                          <a:pt x="257" y="592"/>
                        </a:lnTo>
                        <a:lnTo>
                          <a:pt x="257" y="563"/>
                        </a:lnTo>
                        <a:lnTo>
                          <a:pt x="264" y="527"/>
                        </a:lnTo>
                        <a:lnTo>
                          <a:pt x="264" y="499"/>
                        </a:lnTo>
                        <a:lnTo>
                          <a:pt x="271" y="470"/>
                        </a:lnTo>
                        <a:lnTo>
                          <a:pt x="278" y="442"/>
                        </a:lnTo>
                        <a:lnTo>
                          <a:pt x="278" y="406"/>
                        </a:lnTo>
                        <a:lnTo>
                          <a:pt x="285" y="378"/>
                        </a:lnTo>
                        <a:lnTo>
                          <a:pt x="285" y="356"/>
                        </a:lnTo>
                        <a:lnTo>
                          <a:pt x="292" y="328"/>
                        </a:lnTo>
                        <a:lnTo>
                          <a:pt x="292" y="299"/>
                        </a:lnTo>
                        <a:lnTo>
                          <a:pt x="300" y="278"/>
                        </a:lnTo>
                        <a:lnTo>
                          <a:pt x="300" y="249"/>
                        </a:lnTo>
                        <a:lnTo>
                          <a:pt x="307" y="228"/>
                        </a:lnTo>
                        <a:lnTo>
                          <a:pt x="307" y="207"/>
                        </a:lnTo>
                        <a:lnTo>
                          <a:pt x="314" y="185"/>
                        </a:lnTo>
                        <a:lnTo>
                          <a:pt x="321" y="164"/>
                        </a:lnTo>
                        <a:lnTo>
                          <a:pt x="321" y="150"/>
                        </a:lnTo>
                        <a:lnTo>
                          <a:pt x="328" y="128"/>
                        </a:lnTo>
                        <a:lnTo>
                          <a:pt x="328" y="114"/>
                        </a:lnTo>
                        <a:lnTo>
                          <a:pt x="335" y="100"/>
                        </a:lnTo>
                        <a:lnTo>
                          <a:pt x="335" y="86"/>
                        </a:lnTo>
                        <a:lnTo>
                          <a:pt x="342" y="71"/>
                        </a:lnTo>
                        <a:lnTo>
                          <a:pt x="342" y="57"/>
                        </a:lnTo>
                        <a:lnTo>
                          <a:pt x="349" y="43"/>
                        </a:lnTo>
                        <a:lnTo>
                          <a:pt x="349" y="36"/>
                        </a:lnTo>
                        <a:lnTo>
                          <a:pt x="357" y="29"/>
                        </a:lnTo>
                        <a:lnTo>
                          <a:pt x="357" y="21"/>
                        </a:lnTo>
                        <a:lnTo>
                          <a:pt x="364" y="14"/>
                        </a:lnTo>
                        <a:lnTo>
                          <a:pt x="378" y="0"/>
                        </a:lnTo>
                        <a:lnTo>
                          <a:pt x="371" y="0"/>
                        </a:lnTo>
                        <a:lnTo>
                          <a:pt x="378" y="0"/>
                        </a:lnTo>
                        <a:lnTo>
                          <a:pt x="385" y="0"/>
                        </a:lnTo>
                        <a:lnTo>
                          <a:pt x="392" y="0"/>
                        </a:lnTo>
                        <a:lnTo>
                          <a:pt x="399" y="7"/>
                        </a:lnTo>
                        <a:lnTo>
                          <a:pt x="399" y="14"/>
                        </a:lnTo>
                        <a:lnTo>
                          <a:pt x="406" y="21"/>
                        </a:lnTo>
                        <a:lnTo>
                          <a:pt x="414" y="29"/>
                        </a:lnTo>
                        <a:lnTo>
                          <a:pt x="414" y="36"/>
                        </a:lnTo>
                        <a:lnTo>
                          <a:pt x="421" y="43"/>
                        </a:lnTo>
                        <a:lnTo>
                          <a:pt x="421" y="57"/>
                        </a:lnTo>
                        <a:lnTo>
                          <a:pt x="428" y="71"/>
                        </a:lnTo>
                        <a:lnTo>
                          <a:pt x="428" y="86"/>
                        </a:lnTo>
                        <a:lnTo>
                          <a:pt x="435" y="100"/>
                        </a:lnTo>
                        <a:lnTo>
                          <a:pt x="435" y="114"/>
                        </a:lnTo>
                        <a:lnTo>
                          <a:pt x="442" y="128"/>
                        </a:lnTo>
                        <a:lnTo>
                          <a:pt x="442" y="150"/>
                        </a:lnTo>
                        <a:lnTo>
                          <a:pt x="449" y="164"/>
                        </a:lnTo>
                        <a:lnTo>
                          <a:pt x="456" y="185"/>
                        </a:lnTo>
                        <a:lnTo>
                          <a:pt x="456" y="207"/>
                        </a:lnTo>
                        <a:lnTo>
                          <a:pt x="463" y="228"/>
                        </a:lnTo>
                        <a:lnTo>
                          <a:pt x="463" y="249"/>
                        </a:lnTo>
                        <a:lnTo>
                          <a:pt x="471" y="278"/>
                        </a:lnTo>
                        <a:lnTo>
                          <a:pt x="471" y="299"/>
                        </a:lnTo>
                        <a:lnTo>
                          <a:pt x="478" y="328"/>
                        </a:lnTo>
                        <a:lnTo>
                          <a:pt x="478" y="356"/>
                        </a:lnTo>
                        <a:lnTo>
                          <a:pt x="485" y="378"/>
                        </a:lnTo>
                        <a:lnTo>
                          <a:pt x="485" y="406"/>
                        </a:lnTo>
                        <a:lnTo>
                          <a:pt x="492" y="442"/>
                        </a:lnTo>
                        <a:lnTo>
                          <a:pt x="492" y="470"/>
                        </a:lnTo>
                        <a:lnTo>
                          <a:pt x="499" y="499"/>
                        </a:lnTo>
                        <a:lnTo>
                          <a:pt x="506" y="527"/>
                        </a:lnTo>
                      </a:path>
                    </a:pathLst>
                  </a:custGeom>
                  <a:noFill/>
                  <a:ln w="38100" cmpd="sng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" name="Freeform 12"/>
                  <p:cNvSpPr>
                    <a:spLocks/>
                  </p:cNvSpPr>
                  <p:nvPr/>
                </p:nvSpPr>
                <p:spPr bwMode="auto">
                  <a:xfrm>
                    <a:off x="1910" y="1420"/>
                    <a:ext cx="499" cy="1910"/>
                  </a:xfrm>
                  <a:custGeom>
                    <a:avLst/>
                    <a:gdLst>
                      <a:gd name="T0" fmla="*/ 7 w 499"/>
                      <a:gd name="T1" fmla="*/ 65 h 1910"/>
                      <a:gd name="T2" fmla="*/ 15 w 499"/>
                      <a:gd name="T3" fmla="*/ 171 h 1910"/>
                      <a:gd name="T4" fmla="*/ 29 w 499"/>
                      <a:gd name="T5" fmla="*/ 278 h 1910"/>
                      <a:gd name="T6" fmla="*/ 43 w 499"/>
                      <a:gd name="T7" fmla="*/ 385 h 1910"/>
                      <a:gd name="T8" fmla="*/ 50 w 499"/>
                      <a:gd name="T9" fmla="*/ 499 h 1910"/>
                      <a:gd name="T10" fmla="*/ 64 w 499"/>
                      <a:gd name="T11" fmla="*/ 613 h 1910"/>
                      <a:gd name="T12" fmla="*/ 72 w 499"/>
                      <a:gd name="T13" fmla="*/ 727 h 1910"/>
                      <a:gd name="T14" fmla="*/ 86 w 499"/>
                      <a:gd name="T15" fmla="*/ 841 h 1910"/>
                      <a:gd name="T16" fmla="*/ 100 w 499"/>
                      <a:gd name="T17" fmla="*/ 955 h 1910"/>
                      <a:gd name="T18" fmla="*/ 107 w 499"/>
                      <a:gd name="T19" fmla="*/ 1062 h 1910"/>
                      <a:gd name="T20" fmla="*/ 121 w 499"/>
                      <a:gd name="T21" fmla="*/ 1169 h 1910"/>
                      <a:gd name="T22" fmla="*/ 136 w 499"/>
                      <a:gd name="T23" fmla="*/ 1276 h 1910"/>
                      <a:gd name="T24" fmla="*/ 143 w 499"/>
                      <a:gd name="T25" fmla="*/ 1376 h 1910"/>
                      <a:gd name="T26" fmla="*/ 157 w 499"/>
                      <a:gd name="T27" fmla="*/ 1461 h 1910"/>
                      <a:gd name="T28" fmla="*/ 164 w 499"/>
                      <a:gd name="T29" fmla="*/ 1547 h 1910"/>
                      <a:gd name="T30" fmla="*/ 178 w 499"/>
                      <a:gd name="T31" fmla="*/ 1625 h 1910"/>
                      <a:gd name="T32" fmla="*/ 193 w 499"/>
                      <a:gd name="T33" fmla="*/ 1696 h 1910"/>
                      <a:gd name="T34" fmla="*/ 200 w 499"/>
                      <a:gd name="T35" fmla="*/ 1753 h 1910"/>
                      <a:gd name="T36" fmla="*/ 214 w 499"/>
                      <a:gd name="T37" fmla="*/ 1803 h 1910"/>
                      <a:gd name="T38" fmla="*/ 228 w 499"/>
                      <a:gd name="T39" fmla="*/ 1846 h 1910"/>
                      <a:gd name="T40" fmla="*/ 235 w 499"/>
                      <a:gd name="T41" fmla="*/ 1875 h 1910"/>
                      <a:gd name="T42" fmla="*/ 257 w 499"/>
                      <a:gd name="T43" fmla="*/ 1903 h 1910"/>
                      <a:gd name="T44" fmla="*/ 264 w 499"/>
                      <a:gd name="T45" fmla="*/ 1910 h 1910"/>
                      <a:gd name="T46" fmla="*/ 285 w 499"/>
                      <a:gd name="T47" fmla="*/ 1889 h 1910"/>
                      <a:gd name="T48" fmla="*/ 292 w 499"/>
                      <a:gd name="T49" fmla="*/ 1867 h 1910"/>
                      <a:gd name="T50" fmla="*/ 307 w 499"/>
                      <a:gd name="T51" fmla="*/ 1832 h 1910"/>
                      <a:gd name="T52" fmla="*/ 321 w 499"/>
                      <a:gd name="T53" fmla="*/ 1789 h 1910"/>
                      <a:gd name="T54" fmla="*/ 328 w 499"/>
                      <a:gd name="T55" fmla="*/ 1739 h 1910"/>
                      <a:gd name="T56" fmla="*/ 342 w 499"/>
                      <a:gd name="T57" fmla="*/ 1675 h 1910"/>
                      <a:gd name="T58" fmla="*/ 349 w 499"/>
                      <a:gd name="T59" fmla="*/ 1604 h 1910"/>
                      <a:gd name="T60" fmla="*/ 364 w 499"/>
                      <a:gd name="T61" fmla="*/ 1525 h 1910"/>
                      <a:gd name="T62" fmla="*/ 378 w 499"/>
                      <a:gd name="T63" fmla="*/ 1433 h 1910"/>
                      <a:gd name="T64" fmla="*/ 385 w 499"/>
                      <a:gd name="T65" fmla="*/ 1340 h 1910"/>
                      <a:gd name="T66" fmla="*/ 399 w 499"/>
                      <a:gd name="T67" fmla="*/ 1240 h 1910"/>
                      <a:gd name="T68" fmla="*/ 414 w 499"/>
                      <a:gd name="T69" fmla="*/ 1133 h 1910"/>
                      <a:gd name="T70" fmla="*/ 421 w 499"/>
                      <a:gd name="T71" fmla="*/ 1027 h 1910"/>
                      <a:gd name="T72" fmla="*/ 435 w 499"/>
                      <a:gd name="T73" fmla="*/ 920 h 1910"/>
                      <a:gd name="T74" fmla="*/ 442 w 499"/>
                      <a:gd name="T75" fmla="*/ 806 h 1910"/>
                      <a:gd name="T76" fmla="*/ 456 w 499"/>
                      <a:gd name="T77" fmla="*/ 692 h 1910"/>
                      <a:gd name="T78" fmla="*/ 471 w 499"/>
                      <a:gd name="T79" fmla="*/ 570 h 1910"/>
                      <a:gd name="T80" fmla="*/ 478 w 499"/>
                      <a:gd name="T81" fmla="*/ 456 h 1910"/>
                      <a:gd name="T82" fmla="*/ 492 w 499"/>
                      <a:gd name="T83" fmla="*/ 350 h 1910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499"/>
                      <a:gd name="T127" fmla="*/ 0 h 1910"/>
                      <a:gd name="T128" fmla="*/ 499 w 499"/>
                      <a:gd name="T129" fmla="*/ 1910 h 1910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499" h="1910">
                        <a:moveTo>
                          <a:pt x="0" y="0"/>
                        </a:moveTo>
                        <a:lnTo>
                          <a:pt x="0" y="36"/>
                        </a:lnTo>
                        <a:lnTo>
                          <a:pt x="7" y="65"/>
                        </a:lnTo>
                        <a:lnTo>
                          <a:pt x="7" y="100"/>
                        </a:lnTo>
                        <a:lnTo>
                          <a:pt x="15" y="136"/>
                        </a:lnTo>
                        <a:lnTo>
                          <a:pt x="15" y="171"/>
                        </a:lnTo>
                        <a:lnTo>
                          <a:pt x="22" y="207"/>
                        </a:lnTo>
                        <a:lnTo>
                          <a:pt x="22" y="243"/>
                        </a:lnTo>
                        <a:lnTo>
                          <a:pt x="29" y="278"/>
                        </a:lnTo>
                        <a:lnTo>
                          <a:pt x="29" y="314"/>
                        </a:lnTo>
                        <a:lnTo>
                          <a:pt x="36" y="350"/>
                        </a:lnTo>
                        <a:lnTo>
                          <a:pt x="43" y="385"/>
                        </a:lnTo>
                        <a:lnTo>
                          <a:pt x="43" y="421"/>
                        </a:lnTo>
                        <a:lnTo>
                          <a:pt x="50" y="456"/>
                        </a:lnTo>
                        <a:lnTo>
                          <a:pt x="50" y="499"/>
                        </a:lnTo>
                        <a:lnTo>
                          <a:pt x="57" y="535"/>
                        </a:lnTo>
                        <a:lnTo>
                          <a:pt x="57" y="570"/>
                        </a:lnTo>
                        <a:lnTo>
                          <a:pt x="64" y="613"/>
                        </a:lnTo>
                        <a:lnTo>
                          <a:pt x="64" y="649"/>
                        </a:lnTo>
                        <a:lnTo>
                          <a:pt x="72" y="684"/>
                        </a:lnTo>
                        <a:lnTo>
                          <a:pt x="72" y="727"/>
                        </a:lnTo>
                        <a:lnTo>
                          <a:pt x="79" y="763"/>
                        </a:lnTo>
                        <a:lnTo>
                          <a:pt x="86" y="806"/>
                        </a:lnTo>
                        <a:lnTo>
                          <a:pt x="86" y="841"/>
                        </a:lnTo>
                        <a:lnTo>
                          <a:pt x="93" y="877"/>
                        </a:lnTo>
                        <a:lnTo>
                          <a:pt x="93" y="920"/>
                        </a:lnTo>
                        <a:lnTo>
                          <a:pt x="100" y="955"/>
                        </a:lnTo>
                        <a:lnTo>
                          <a:pt x="100" y="991"/>
                        </a:lnTo>
                        <a:lnTo>
                          <a:pt x="107" y="1027"/>
                        </a:lnTo>
                        <a:lnTo>
                          <a:pt x="107" y="1062"/>
                        </a:lnTo>
                        <a:lnTo>
                          <a:pt x="114" y="1098"/>
                        </a:lnTo>
                        <a:lnTo>
                          <a:pt x="114" y="1133"/>
                        </a:lnTo>
                        <a:lnTo>
                          <a:pt x="121" y="1169"/>
                        </a:lnTo>
                        <a:lnTo>
                          <a:pt x="121" y="1205"/>
                        </a:lnTo>
                        <a:lnTo>
                          <a:pt x="129" y="1240"/>
                        </a:lnTo>
                        <a:lnTo>
                          <a:pt x="136" y="1276"/>
                        </a:lnTo>
                        <a:lnTo>
                          <a:pt x="136" y="1312"/>
                        </a:lnTo>
                        <a:lnTo>
                          <a:pt x="143" y="1340"/>
                        </a:lnTo>
                        <a:lnTo>
                          <a:pt x="143" y="1376"/>
                        </a:lnTo>
                        <a:lnTo>
                          <a:pt x="150" y="1404"/>
                        </a:lnTo>
                        <a:lnTo>
                          <a:pt x="150" y="1433"/>
                        </a:lnTo>
                        <a:lnTo>
                          <a:pt x="157" y="1461"/>
                        </a:lnTo>
                        <a:lnTo>
                          <a:pt x="157" y="1497"/>
                        </a:lnTo>
                        <a:lnTo>
                          <a:pt x="164" y="1525"/>
                        </a:lnTo>
                        <a:lnTo>
                          <a:pt x="164" y="1547"/>
                        </a:lnTo>
                        <a:lnTo>
                          <a:pt x="171" y="1575"/>
                        </a:lnTo>
                        <a:lnTo>
                          <a:pt x="178" y="1604"/>
                        </a:lnTo>
                        <a:lnTo>
                          <a:pt x="178" y="1625"/>
                        </a:lnTo>
                        <a:lnTo>
                          <a:pt x="186" y="1654"/>
                        </a:lnTo>
                        <a:lnTo>
                          <a:pt x="186" y="1675"/>
                        </a:lnTo>
                        <a:lnTo>
                          <a:pt x="193" y="1696"/>
                        </a:lnTo>
                        <a:lnTo>
                          <a:pt x="193" y="1718"/>
                        </a:lnTo>
                        <a:lnTo>
                          <a:pt x="200" y="1739"/>
                        </a:lnTo>
                        <a:lnTo>
                          <a:pt x="200" y="1753"/>
                        </a:lnTo>
                        <a:lnTo>
                          <a:pt x="207" y="1775"/>
                        </a:lnTo>
                        <a:lnTo>
                          <a:pt x="207" y="1789"/>
                        </a:lnTo>
                        <a:lnTo>
                          <a:pt x="214" y="1803"/>
                        </a:lnTo>
                        <a:lnTo>
                          <a:pt x="214" y="1818"/>
                        </a:lnTo>
                        <a:lnTo>
                          <a:pt x="221" y="1832"/>
                        </a:lnTo>
                        <a:lnTo>
                          <a:pt x="228" y="1846"/>
                        </a:lnTo>
                        <a:lnTo>
                          <a:pt x="228" y="1860"/>
                        </a:lnTo>
                        <a:lnTo>
                          <a:pt x="235" y="1867"/>
                        </a:lnTo>
                        <a:lnTo>
                          <a:pt x="235" y="1875"/>
                        </a:lnTo>
                        <a:lnTo>
                          <a:pt x="243" y="1882"/>
                        </a:lnTo>
                        <a:lnTo>
                          <a:pt x="243" y="1889"/>
                        </a:lnTo>
                        <a:lnTo>
                          <a:pt x="257" y="1903"/>
                        </a:lnTo>
                        <a:lnTo>
                          <a:pt x="250" y="1903"/>
                        </a:lnTo>
                        <a:lnTo>
                          <a:pt x="257" y="1903"/>
                        </a:lnTo>
                        <a:lnTo>
                          <a:pt x="264" y="1910"/>
                        </a:lnTo>
                        <a:lnTo>
                          <a:pt x="271" y="1903"/>
                        </a:lnTo>
                        <a:lnTo>
                          <a:pt x="278" y="1896"/>
                        </a:lnTo>
                        <a:lnTo>
                          <a:pt x="285" y="1889"/>
                        </a:lnTo>
                        <a:lnTo>
                          <a:pt x="285" y="1882"/>
                        </a:lnTo>
                        <a:lnTo>
                          <a:pt x="292" y="1875"/>
                        </a:lnTo>
                        <a:lnTo>
                          <a:pt x="292" y="1867"/>
                        </a:lnTo>
                        <a:lnTo>
                          <a:pt x="300" y="1860"/>
                        </a:lnTo>
                        <a:lnTo>
                          <a:pt x="300" y="1846"/>
                        </a:lnTo>
                        <a:lnTo>
                          <a:pt x="307" y="1832"/>
                        </a:lnTo>
                        <a:lnTo>
                          <a:pt x="314" y="1818"/>
                        </a:lnTo>
                        <a:lnTo>
                          <a:pt x="314" y="1803"/>
                        </a:lnTo>
                        <a:lnTo>
                          <a:pt x="321" y="1789"/>
                        </a:lnTo>
                        <a:lnTo>
                          <a:pt x="321" y="1775"/>
                        </a:lnTo>
                        <a:lnTo>
                          <a:pt x="328" y="1753"/>
                        </a:lnTo>
                        <a:lnTo>
                          <a:pt x="328" y="1739"/>
                        </a:lnTo>
                        <a:lnTo>
                          <a:pt x="335" y="1718"/>
                        </a:lnTo>
                        <a:lnTo>
                          <a:pt x="335" y="1696"/>
                        </a:lnTo>
                        <a:lnTo>
                          <a:pt x="342" y="1675"/>
                        </a:lnTo>
                        <a:lnTo>
                          <a:pt x="342" y="1654"/>
                        </a:lnTo>
                        <a:lnTo>
                          <a:pt x="349" y="1625"/>
                        </a:lnTo>
                        <a:lnTo>
                          <a:pt x="349" y="1604"/>
                        </a:lnTo>
                        <a:lnTo>
                          <a:pt x="357" y="1575"/>
                        </a:lnTo>
                        <a:lnTo>
                          <a:pt x="364" y="1547"/>
                        </a:lnTo>
                        <a:lnTo>
                          <a:pt x="364" y="1525"/>
                        </a:lnTo>
                        <a:lnTo>
                          <a:pt x="371" y="1497"/>
                        </a:lnTo>
                        <a:lnTo>
                          <a:pt x="371" y="1461"/>
                        </a:lnTo>
                        <a:lnTo>
                          <a:pt x="378" y="1433"/>
                        </a:lnTo>
                        <a:lnTo>
                          <a:pt x="378" y="1404"/>
                        </a:lnTo>
                        <a:lnTo>
                          <a:pt x="385" y="1376"/>
                        </a:lnTo>
                        <a:lnTo>
                          <a:pt x="385" y="1340"/>
                        </a:lnTo>
                        <a:lnTo>
                          <a:pt x="392" y="1312"/>
                        </a:lnTo>
                        <a:lnTo>
                          <a:pt x="392" y="1276"/>
                        </a:lnTo>
                        <a:lnTo>
                          <a:pt x="399" y="1240"/>
                        </a:lnTo>
                        <a:lnTo>
                          <a:pt x="406" y="1205"/>
                        </a:lnTo>
                        <a:lnTo>
                          <a:pt x="406" y="1169"/>
                        </a:lnTo>
                        <a:lnTo>
                          <a:pt x="414" y="1133"/>
                        </a:lnTo>
                        <a:lnTo>
                          <a:pt x="414" y="1098"/>
                        </a:lnTo>
                        <a:lnTo>
                          <a:pt x="421" y="1062"/>
                        </a:lnTo>
                        <a:lnTo>
                          <a:pt x="421" y="1027"/>
                        </a:lnTo>
                        <a:lnTo>
                          <a:pt x="428" y="991"/>
                        </a:lnTo>
                        <a:lnTo>
                          <a:pt x="428" y="955"/>
                        </a:lnTo>
                        <a:lnTo>
                          <a:pt x="435" y="920"/>
                        </a:lnTo>
                        <a:lnTo>
                          <a:pt x="435" y="877"/>
                        </a:lnTo>
                        <a:lnTo>
                          <a:pt x="442" y="841"/>
                        </a:lnTo>
                        <a:lnTo>
                          <a:pt x="442" y="806"/>
                        </a:lnTo>
                        <a:lnTo>
                          <a:pt x="449" y="763"/>
                        </a:lnTo>
                        <a:lnTo>
                          <a:pt x="456" y="727"/>
                        </a:lnTo>
                        <a:lnTo>
                          <a:pt x="456" y="692"/>
                        </a:lnTo>
                        <a:lnTo>
                          <a:pt x="463" y="649"/>
                        </a:lnTo>
                        <a:lnTo>
                          <a:pt x="463" y="613"/>
                        </a:lnTo>
                        <a:lnTo>
                          <a:pt x="471" y="570"/>
                        </a:lnTo>
                        <a:lnTo>
                          <a:pt x="471" y="535"/>
                        </a:lnTo>
                        <a:lnTo>
                          <a:pt x="478" y="499"/>
                        </a:lnTo>
                        <a:lnTo>
                          <a:pt x="478" y="456"/>
                        </a:lnTo>
                        <a:lnTo>
                          <a:pt x="485" y="421"/>
                        </a:lnTo>
                        <a:lnTo>
                          <a:pt x="485" y="385"/>
                        </a:lnTo>
                        <a:lnTo>
                          <a:pt x="492" y="350"/>
                        </a:lnTo>
                        <a:lnTo>
                          <a:pt x="499" y="314"/>
                        </a:lnTo>
                        <a:lnTo>
                          <a:pt x="499" y="278"/>
                        </a:lnTo>
                      </a:path>
                    </a:pathLst>
                  </a:custGeom>
                  <a:noFill/>
                  <a:ln w="38100" cmpd="sng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" name="Freeform 13"/>
                  <p:cNvSpPr>
                    <a:spLocks/>
                  </p:cNvSpPr>
                  <p:nvPr/>
                </p:nvSpPr>
                <p:spPr bwMode="auto">
                  <a:xfrm>
                    <a:off x="2409" y="893"/>
                    <a:ext cx="506" cy="2394"/>
                  </a:xfrm>
                  <a:custGeom>
                    <a:avLst/>
                    <a:gdLst>
                      <a:gd name="T0" fmla="*/ 7 w 506"/>
                      <a:gd name="T1" fmla="*/ 734 h 2394"/>
                      <a:gd name="T2" fmla="*/ 22 w 506"/>
                      <a:gd name="T3" fmla="*/ 627 h 2394"/>
                      <a:gd name="T4" fmla="*/ 29 w 506"/>
                      <a:gd name="T5" fmla="*/ 527 h 2394"/>
                      <a:gd name="T6" fmla="*/ 43 w 506"/>
                      <a:gd name="T7" fmla="*/ 442 h 2394"/>
                      <a:gd name="T8" fmla="*/ 57 w 506"/>
                      <a:gd name="T9" fmla="*/ 356 h 2394"/>
                      <a:gd name="T10" fmla="*/ 64 w 506"/>
                      <a:gd name="T11" fmla="*/ 278 h 2394"/>
                      <a:gd name="T12" fmla="*/ 79 w 506"/>
                      <a:gd name="T13" fmla="*/ 207 h 2394"/>
                      <a:gd name="T14" fmla="*/ 93 w 506"/>
                      <a:gd name="T15" fmla="*/ 150 h 2394"/>
                      <a:gd name="T16" fmla="*/ 100 w 506"/>
                      <a:gd name="T17" fmla="*/ 100 h 2394"/>
                      <a:gd name="T18" fmla="*/ 114 w 506"/>
                      <a:gd name="T19" fmla="*/ 57 h 2394"/>
                      <a:gd name="T20" fmla="*/ 121 w 506"/>
                      <a:gd name="T21" fmla="*/ 29 h 2394"/>
                      <a:gd name="T22" fmla="*/ 136 w 506"/>
                      <a:gd name="T23" fmla="*/ 7 h 2394"/>
                      <a:gd name="T24" fmla="*/ 157 w 506"/>
                      <a:gd name="T25" fmla="*/ 0 h 2394"/>
                      <a:gd name="T26" fmla="*/ 178 w 506"/>
                      <a:gd name="T27" fmla="*/ 21 h 2394"/>
                      <a:gd name="T28" fmla="*/ 185 w 506"/>
                      <a:gd name="T29" fmla="*/ 43 h 2394"/>
                      <a:gd name="T30" fmla="*/ 200 w 506"/>
                      <a:gd name="T31" fmla="*/ 86 h 2394"/>
                      <a:gd name="T32" fmla="*/ 207 w 506"/>
                      <a:gd name="T33" fmla="*/ 128 h 2394"/>
                      <a:gd name="T34" fmla="*/ 221 w 506"/>
                      <a:gd name="T35" fmla="*/ 185 h 2394"/>
                      <a:gd name="T36" fmla="*/ 235 w 506"/>
                      <a:gd name="T37" fmla="*/ 249 h 2394"/>
                      <a:gd name="T38" fmla="*/ 242 w 506"/>
                      <a:gd name="T39" fmla="*/ 328 h 2394"/>
                      <a:gd name="T40" fmla="*/ 257 w 506"/>
                      <a:gd name="T41" fmla="*/ 406 h 2394"/>
                      <a:gd name="T42" fmla="*/ 271 w 506"/>
                      <a:gd name="T43" fmla="*/ 499 h 2394"/>
                      <a:gd name="T44" fmla="*/ 278 w 506"/>
                      <a:gd name="T45" fmla="*/ 592 h 2394"/>
                      <a:gd name="T46" fmla="*/ 292 w 506"/>
                      <a:gd name="T47" fmla="*/ 698 h 2394"/>
                      <a:gd name="T48" fmla="*/ 299 w 506"/>
                      <a:gd name="T49" fmla="*/ 805 h 2394"/>
                      <a:gd name="T50" fmla="*/ 314 w 506"/>
                      <a:gd name="T51" fmla="*/ 912 h 2394"/>
                      <a:gd name="T52" fmla="*/ 328 w 506"/>
                      <a:gd name="T53" fmla="*/ 1026 h 2394"/>
                      <a:gd name="T54" fmla="*/ 335 w 506"/>
                      <a:gd name="T55" fmla="*/ 1140 h 2394"/>
                      <a:gd name="T56" fmla="*/ 349 w 506"/>
                      <a:gd name="T57" fmla="*/ 1254 h 2394"/>
                      <a:gd name="T58" fmla="*/ 364 w 506"/>
                      <a:gd name="T59" fmla="*/ 1368 h 2394"/>
                      <a:gd name="T60" fmla="*/ 371 w 506"/>
                      <a:gd name="T61" fmla="*/ 1482 h 2394"/>
                      <a:gd name="T62" fmla="*/ 385 w 506"/>
                      <a:gd name="T63" fmla="*/ 1589 h 2394"/>
                      <a:gd name="T64" fmla="*/ 392 w 506"/>
                      <a:gd name="T65" fmla="*/ 1696 h 2394"/>
                      <a:gd name="T66" fmla="*/ 406 w 506"/>
                      <a:gd name="T67" fmla="*/ 1803 h 2394"/>
                      <a:gd name="T68" fmla="*/ 421 w 506"/>
                      <a:gd name="T69" fmla="*/ 1903 h 2394"/>
                      <a:gd name="T70" fmla="*/ 428 w 506"/>
                      <a:gd name="T71" fmla="*/ 1988 h 2394"/>
                      <a:gd name="T72" fmla="*/ 442 w 506"/>
                      <a:gd name="T73" fmla="*/ 2074 h 2394"/>
                      <a:gd name="T74" fmla="*/ 456 w 506"/>
                      <a:gd name="T75" fmla="*/ 2152 h 2394"/>
                      <a:gd name="T76" fmla="*/ 463 w 506"/>
                      <a:gd name="T77" fmla="*/ 2223 h 2394"/>
                      <a:gd name="T78" fmla="*/ 478 w 506"/>
                      <a:gd name="T79" fmla="*/ 2280 h 2394"/>
                      <a:gd name="T80" fmla="*/ 485 w 506"/>
                      <a:gd name="T81" fmla="*/ 2330 h 2394"/>
                      <a:gd name="T82" fmla="*/ 499 w 506"/>
                      <a:gd name="T83" fmla="*/ 2373 h 2394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506"/>
                      <a:gd name="T127" fmla="*/ 0 h 2394"/>
                      <a:gd name="T128" fmla="*/ 506 w 506"/>
                      <a:gd name="T129" fmla="*/ 2394 h 2394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506" h="2394">
                        <a:moveTo>
                          <a:pt x="0" y="805"/>
                        </a:moveTo>
                        <a:lnTo>
                          <a:pt x="7" y="770"/>
                        </a:lnTo>
                        <a:lnTo>
                          <a:pt x="7" y="734"/>
                        </a:lnTo>
                        <a:lnTo>
                          <a:pt x="14" y="698"/>
                        </a:lnTo>
                        <a:lnTo>
                          <a:pt x="14" y="663"/>
                        </a:lnTo>
                        <a:lnTo>
                          <a:pt x="22" y="627"/>
                        </a:lnTo>
                        <a:lnTo>
                          <a:pt x="22" y="592"/>
                        </a:lnTo>
                        <a:lnTo>
                          <a:pt x="29" y="563"/>
                        </a:lnTo>
                        <a:lnTo>
                          <a:pt x="29" y="527"/>
                        </a:lnTo>
                        <a:lnTo>
                          <a:pt x="36" y="499"/>
                        </a:lnTo>
                        <a:lnTo>
                          <a:pt x="43" y="470"/>
                        </a:lnTo>
                        <a:lnTo>
                          <a:pt x="43" y="442"/>
                        </a:lnTo>
                        <a:lnTo>
                          <a:pt x="50" y="406"/>
                        </a:lnTo>
                        <a:lnTo>
                          <a:pt x="50" y="378"/>
                        </a:lnTo>
                        <a:lnTo>
                          <a:pt x="57" y="356"/>
                        </a:lnTo>
                        <a:lnTo>
                          <a:pt x="57" y="328"/>
                        </a:lnTo>
                        <a:lnTo>
                          <a:pt x="64" y="299"/>
                        </a:lnTo>
                        <a:lnTo>
                          <a:pt x="64" y="278"/>
                        </a:lnTo>
                        <a:lnTo>
                          <a:pt x="71" y="249"/>
                        </a:lnTo>
                        <a:lnTo>
                          <a:pt x="71" y="228"/>
                        </a:lnTo>
                        <a:lnTo>
                          <a:pt x="79" y="207"/>
                        </a:lnTo>
                        <a:lnTo>
                          <a:pt x="79" y="185"/>
                        </a:lnTo>
                        <a:lnTo>
                          <a:pt x="86" y="164"/>
                        </a:lnTo>
                        <a:lnTo>
                          <a:pt x="93" y="150"/>
                        </a:lnTo>
                        <a:lnTo>
                          <a:pt x="93" y="128"/>
                        </a:lnTo>
                        <a:lnTo>
                          <a:pt x="100" y="114"/>
                        </a:lnTo>
                        <a:lnTo>
                          <a:pt x="100" y="100"/>
                        </a:lnTo>
                        <a:lnTo>
                          <a:pt x="107" y="86"/>
                        </a:lnTo>
                        <a:lnTo>
                          <a:pt x="107" y="71"/>
                        </a:lnTo>
                        <a:lnTo>
                          <a:pt x="114" y="57"/>
                        </a:lnTo>
                        <a:lnTo>
                          <a:pt x="114" y="43"/>
                        </a:lnTo>
                        <a:lnTo>
                          <a:pt x="121" y="36"/>
                        </a:lnTo>
                        <a:lnTo>
                          <a:pt x="121" y="29"/>
                        </a:lnTo>
                        <a:lnTo>
                          <a:pt x="128" y="21"/>
                        </a:lnTo>
                        <a:lnTo>
                          <a:pt x="136" y="14"/>
                        </a:lnTo>
                        <a:lnTo>
                          <a:pt x="136" y="7"/>
                        </a:lnTo>
                        <a:lnTo>
                          <a:pt x="143" y="0"/>
                        </a:lnTo>
                        <a:lnTo>
                          <a:pt x="150" y="0"/>
                        </a:lnTo>
                        <a:lnTo>
                          <a:pt x="157" y="0"/>
                        </a:lnTo>
                        <a:lnTo>
                          <a:pt x="164" y="7"/>
                        </a:lnTo>
                        <a:lnTo>
                          <a:pt x="171" y="14"/>
                        </a:lnTo>
                        <a:lnTo>
                          <a:pt x="178" y="21"/>
                        </a:lnTo>
                        <a:lnTo>
                          <a:pt x="178" y="29"/>
                        </a:lnTo>
                        <a:lnTo>
                          <a:pt x="185" y="36"/>
                        </a:lnTo>
                        <a:lnTo>
                          <a:pt x="185" y="43"/>
                        </a:lnTo>
                        <a:lnTo>
                          <a:pt x="193" y="57"/>
                        </a:lnTo>
                        <a:lnTo>
                          <a:pt x="193" y="71"/>
                        </a:lnTo>
                        <a:lnTo>
                          <a:pt x="200" y="86"/>
                        </a:lnTo>
                        <a:lnTo>
                          <a:pt x="200" y="100"/>
                        </a:lnTo>
                        <a:lnTo>
                          <a:pt x="207" y="114"/>
                        </a:lnTo>
                        <a:lnTo>
                          <a:pt x="207" y="128"/>
                        </a:lnTo>
                        <a:lnTo>
                          <a:pt x="214" y="150"/>
                        </a:lnTo>
                        <a:lnTo>
                          <a:pt x="214" y="164"/>
                        </a:lnTo>
                        <a:lnTo>
                          <a:pt x="221" y="185"/>
                        </a:lnTo>
                        <a:lnTo>
                          <a:pt x="228" y="207"/>
                        </a:lnTo>
                        <a:lnTo>
                          <a:pt x="228" y="228"/>
                        </a:lnTo>
                        <a:lnTo>
                          <a:pt x="235" y="249"/>
                        </a:lnTo>
                        <a:lnTo>
                          <a:pt x="235" y="278"/>
                        </a:lnTo>
                        <a:lnTo>
                          <a:pt x="242" y="299"/>
                        </a:lnTo>
                        <a:lnTo>
                          <a:pt x="242" y="328"/>
                        </a:lnTo>
                        <a:lnTo>
                          <a:pt x="250" y="356"/>
                        </a:lnTo>
                        <a:lnTo>
                          <a:pt x="250" y="378"/>
                        </a:lnTo>
                        <a:lnTo>
                          <a:pt x="257" y="406"/>
                        </a:lnTo>
                        <a:lnTo>
                          <a:pt x="257" y="442"/>
                        </a:lnTo>
                        <a:lnTo>
                          <a:pt x="264" y="470"/>
                        </a:lnTo>
                        <a:lnTo>
                          <a:pt x="271" y="499"/>
                        </a:lnTo>
                        <a:lnTo>
                          <a:pt x="271" y="527"/>
                        </a:lnTo>
                        <a:lnTo>
                          <a:pt x="278" y="563"/>
                        </a:lnTo>
                        <a:lnTo>
                          <a:pt x="278" y="592"/>
                        </a:lnTo>
                        <a:lnTo>
                          <a:pt x="285" y="627"/>
                        </a:lnTo>
                        <a:lnTo>
                          <a:pt x="285" y="663"/>
                        </a:lnTo>
                        <a:lnTo>
                          <a:pt x="292" y="698"/>
                        </a:lnTo>
                        <a:lnTo>
                          <a:pt x="292" y="734"/>
                        </a:lnTo>
                        <a:lnTo>
                          <a:pt x="299" y="770"/>
                        </a:lnTo>
                        <a:lnTo>
                          <a:pt x="299" y="805"/>
                        </a:lnTo>
                        <a:lnTo>
                          <a:pt x="307" y="841"/>
                        </a:lnTo>
                        <a:lnTo>
                          <a:pt x="307" y="877"/>
                        </a:lnTo>
                        <a:lnTo>
                          <a:pt x="314" y="912"/>
                        </a:lnTo>
                        <a:lnTo>
                          <a:pt x="321" y="948"/>
                        </a:lnTo>
                        <a:lnTo>
                          <a:pt x="321" y="983"/>
                        </a:lnTo>
                        <a:lnTo>
                          <a:pt x="328" y="1026"/>
                        </a:lnTo>
                        <a:lnTo>
                          <a:pt x="328" y="1062"/>
                        </a:lnTo>
                        <a:lnTo>
                          <a:pt x="335" y="1097"/>
                        </a:lnTo>
                        <a:lnTo>
                          <a:pt x="335" y="1140"/>
                        </a:lnTo>
                        <a:lnTo>
                          <a:pt x="342" y="1176"/>
                        </a:lnTo>
                        <a:lnTo>
                          <a:pt x="342" y="1211"/>
                        </a:lnTo>
                        <a:lnTo>
                          <a:pt x="349" y="1254"/>
                        </a:lnTo>
                        <a:lnTo>
                          <a:pt x="349" y="1290"/>
                        </a:lnTo>
                        <a:lnTo>
                          <a:pt x="356" y="1333"/>
                        </a:lnTo>
                        <a:lnTo>
                          <a:pt x="364" y="1368"/>
                        </a:lnTo>
                        <a:lnTo>
                          <a:pt x="364" y="1404"/>
                        </a:lnTo>
                        <a:lnTo>
                          <a:pt x="371" y="1447"/>
                        </a:lnTo>
                        <a:lnTo>
                          <a:pt x="371" y="1482"/>
                        </a:lnTo>
                        <a:lnTo>
                          <a:pt x="378" y="1518"/>
                        </a:lnTo>
                        <a:lnTo>
                          <a:pt x="378" y="1554"/>
                        </a:lnTo>
                        <a:lnTo>
                          <a:pt x="385" y="1589"/>
                        </a:lnTo>
                        <a:lnTo>
                          <a:pt x="385" y="1625"/>
                        </a:lnTo>
                        <a:lnTo>
                          <a:pt x="392" y="1660"/>
                        </a:lnTo>
                        <a:lnTo>
                          <a:pt x="392" y="1696"/>
                        </a:lnTo>
                        <a:lnTo>
                          <a:pt x="399" y="1732"/>
                        </a:lnTo>
                        <a:lnTo>
                          <a:pt x="406" y="1767"/>
                        </a:lnTo>
                        <a:lnTo>
                          <a:pt x="406" y="1803"/>
                        </a:lnTo>
                        <a:lnTo>
                          <a:pt x="413" y="1839"/>
                        </a:lnTo>
                        <a:lnTo>
                          <a:pt x="413" y="1867"/>
                        </a:lnTo>
                        <a:lnTo>
                          <a:pt x="421" y="1903"/>
                        </a:lnTo>
                        <a:lnTo>
                          <a:pt x="421" y="1931"/>
                        </a:lnTo>
                        <a:lnTo>
                          <a:pt x="428" y="1960"/>
                        </a:lnTo>
                        <a:lnTo>
                          <a:pt x="428" y="1988"/>
                        </a:lnTo>
                        <a:lnTo>
                          <a:pt x="435" y="2024"/>
                        </a:lnTo>
                        <a:lnTo>
                          <a:pt x="435" y="2052"/>
                        </a:lnTo>
                        <a:lnTo>
                          <a:pt x="442" y="2074"/>
                        </a:lnTo>
                        <a:lnTo>
                          <a:pt x="442" y="2102"/>
                        </a:lnTo>
                        <a:lnTo>
                          <a:pt x="449" y="2131"/>
                        </a:lnTo>
                        <a:lnTo>
                          <a:pt x="456" y="2152"/>
                        </a:lnTo>
                        <a:lnTo>
                          <a:pt x="456" y="2181"/>
                        </a:lnTo>
                        <a:lnTo>
                          <a:pt x="463" y="2202"/>
                        </a:lnTo>
                        <a:lnTo>
                          <a:pt x="463" y="2223"/>
                        </a:lnTo>
                        <a:lnTo>
                          <a:pt x="471" y="2245"/>
                        </a:lnTo>
                        <a:lnTo>
                          <a:pt x="471" y="2266"/>
                        </a:lnTo>
                        <a:lnTo>
                          <a:pt x="478" y="2280"/>
                        </a:lnTo>
                        <a:lnTo>
                          <a:pt x="478" y="2302"/>
                        </a:lnTo>
                        <a:lnTo>
                          <a:pt x="485" y="2316"/>
                        </a:lnTo>
                        <a:lnTo>
                          <a:pt x="485" y="2330"/>
                        </a:lnTo>
                        <a:lnTo>
                          <a:pt x="492" y="2345"/>
                        </a:lnTo>
                        <a:lnTo>
                          <a:pt x="499" y="2359"/>
                        </a:lnTo>
                        <a:lnTo>
                          <a:pt x="499" y="2373"/>
                        </a:lnTo>
                        <a:lnTo>
                          <a:pt x="506" y="2387"/>
                        </a:lnTo>
                        <a:lnTo>
                          <a:pt x="506" y="2394"/>
                        </a:lnTo>
                      </a:path>
                    </a:pathLst>
                  </a:custGeom>
                  <a:noFill/>
                  <a:ln w="38100" cmpd="sng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" name="Freeform 14"/>
                  <p:cNvSpPr>
                    <a:spLocks/>
                  </p:cNvSpPr>
                  <p:nvPr/>
                </p:nvSpPr>
                <p:spPr bwMode="auto">
                  <a:xfrm>
                    <a:off x="2915" y="893"/>
                    <a:ext cx="513" cy="2430"/>
                  </a:xfrm>
                  <a:custGeom>
                    <a:avLst/>
                    <a:gdLst>
                      <a:gd name="T0" fmla="*/ 7 w 513"/>
                      <a:gd name="T1" fmla="*/ 2409 h 2430"/>
                      <a:gd name="T2" fmla="*/ 22 w 513"/>
                      <a:gd name="T3" fmla="*/ 2430 h 2430"/>
                      <a:gd name="T4" fmla="*/ 36 w 513"/>
                      <a:gd name="T5" fmla="*/ 2430 h 2430"/>
                      <a:gd name="T6" fmla="*/ 50 w 513"/>
                      <a:gd name="T7" fmla="*/ 2416 h 2430"/>
                      <a:gd name="T8" fmla="*/ 64 w 513"/>
                      <a:gd name="T9" fmla="*/ 2394 h 2430"/>
                      <a:gd name="T10" fmla="*/ 71 w 513"/>
                      <a:gd name="T11" fmla="*/ 2359 h 2430"/>
                      <a:gd name="T12" fmla="*/ 86 w 513"/>
                      <a:gd name="T13" fmla="*/ 2316 h 2430"/>
                      <a:gd name="T14" fmla="*/ 100 w 513"/>
                      <a:gd name="T15" fmla="*/ 2266 h 2430"/>
                      <a:gd name="T16" fmla="*/ 107 w 513"/>
                      <a:gd name="T17" fmla="*/ 2202 h 2430"/>
                      <a:gd name="T18" fmla="*/ 121 w 513"/>
                      <a:gd name="T19" fmla="*/ 2131 h 2430"/>
                      <a:gd name="T20" fmla="*/ 136 w 513"/>
                      <a:gd name="T21" fmla="*/ 2052 h 2430"/>
                      <a:gd name="T22" fmla="*/ 143 w 513"/>
                      <a:gd name="T23" fmla="*/ 1960 h 2430"/>
                      <a:gd name="T24" fmla="*/ 157 w 513"/>
                      <a:gd name="T25" fmla="*/ 1867 h 2430"/>
                      <a:gd name="T26" fmla="*/ 164 w 513"/>
                      <a:gd name="T27" fmla="*/ 1767 h 2430"/>
                      <a:gd name="T28" fmla="*/ 178 w 513"/>
                      <a:gd name="T29" fmla="*/ 1660 h 2430"/>
                      <a:gd name="T30" fmla="*/ 193 w 513"/>
                      <a:gd name="T31" fmla="*/ 1554 h 2430"/>
                      <a:gd name="T32" fmla="*/ 200 w 513"/>
                      <a:gd name="T33" fmla="*/ 1447 h 2430"/>
                      <a:gd name="T34" fmla="*/ 214 w 513"/>
                      <a:gd name="T35" fmla="*/ 1333 h 2430"/>
                      <a:gd name="T36" fmla="*/ 228 w 513"/>
                      <a:gd name="T37" fmla="*/ 1219 h 2430"/>
                      <a:gd name="T38" fmla="*/ 235 w 513"/>
                      <a:gd name="T39" fmla="*/ 1097 h 2430"/>
                      <a:gd name="T40" fmla="*/ 250 w 513"/>
                      <a:gd name="T41" fmla="*/ 983 h 2430"/>
                      <a:gd name="T42" fmla="*/ 264 w 513"/>
                      <a:gd name="T43" fmla="*/ 877 h 2430"/>
                      <a:gd name="T44" fmla="*/ 271 w 513"/>
                      <a:gd name="T45" fmla="*/ 770 h 2430"/>
                      <a:gd name="T46" fmla="*/ 285 w 513"/>
                      <a:gd name="T47" fmla="*/ 663 h 2430"/>
                      <a:gd name="T48" fmla="*/ 292 w 513"/>
                      <a:gd name="T49" fmla="*/ 563 h 2430"/>
                      <a:gd name="T50" fmla="*/ 307 w 513"/>
                      <a:gd name="T51" fmla="*/ 470 h 2430"/>
                      <a:gd name="T52" fmla="*/ 321 w 513"/>
                      <a:gd name="T53" fmla="*/ 378 h 2430"/>
                      <a:gd name="T54" fmla="*/ 328 w 513"/>
                      <a:gd name="T55" fmla="*/ 299 h 2430"/>
                      <a:gd name="T56" fmla="*/ 342 w 513"/>
                      <a:gd name="T57" fmla="*/ 228 h 2430"/>
                      <a:gd name="T58" fmla="*/ 356 w 513"/>
                      <a:gd name="T59" fmla="*/ 164 h 2430"/>
                      <a:gd name="T60" fmla="*/ 364 w 513"/>
                      <a:gd name="T61" fmla="*/ 114 h 2430"/>
                      <a:gd name="T62" fmla="*/ 378 w 513"/>
                      <a:gd name="T63" fmla="*/ 71 h 2430"/>
                      <a:gd name="T64" fmla="*/ 385 w 513"/>
                      <a:gd name="T65" fmla="*/ 36 h 2430"/>
                      <a:gd name="T66" fmla="*/ 399 w 513"/>
                      <a:gd name="T67" fmla="*/ 14 h 2430"/>
                      <a:gd name="T68" fmla="*/ 413 w 513"/>
                      <a:gd name="T69" fmla="*/ 0 h 2430"/>
                      <a:gd name="T70" fmla="*/ 435 w 513"/>
                      <a:gd name="T71" fmla="*/ 7 h 2430"/>
                      <a:gd name="T72" fmla="*/ 449 w 513"/>
                      <a:gd name="T73" fmla="*/ 29 h 2430"/>
                      <a:gd name="T74" fmla="*/ 456 w 513"/>
                      <a:gd name="T75" fmla="*/ 57 h 2430"/>
                      <a:gd name="T76" fmla="*/ 471 w 513"/>
                      <a:gd name="T77" fmla="*/ 100 h 2430"/>
                      <a:gd name="T78" fmla="*/ 478 w 513"/>
                      <a:gd name="T79" fmla="*/ 150 h 2430"/>
                      <a:gd name="T80" fmla="*/ 492 w 513"/>
                      <a:gd name="T81" fmla="*/ 207 h 2430"/>
                      <a:gd name="T82" fmla="*/ 506 w 513"/>
                      <a:gd name="T83" fmla="*/ 278 h 2430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513"/>
                      <a:gd name="T127" fmla="*/ 0 h 2430"/>
                      <a:gd name="T128" fmla="*/ 513 w 513"/>
                      <a:gd name="T129" fmla="*/ 2430 h 2430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513" h="2430">
                        <a:moveTo>
                          <a:pt x="0" y="2394"/>
                        </a:moveTo>
                        <a:lnTo>
                          <a:pt x="7" y="2402"/>
                        </a:lnTo>
                        <a:lnTo>
                          <a:pt x="7" y="2409"/>
                        </a:lnTo>
                        <a:lnTo>
                          <a:pt x="14" y="2416"/>
                        </a:lnTo>
                        <a:lnTo>
                          <a:pt x="14" y="2423"/>
                        </a:lnTo>
                        <a:lnTo>
                          <a:pt x="22" y="2430"/>
                        </a:lnTo>
                        <a:lnTo>
                          <a:pt x="29" y="2430"/>
                        </a:lnTo>
                        <a:lnTo>
                          <a:pt x="43" y="2430"/>
                        </a:lnTo>
                        <a:lnTo>
                          <a:pt x="36" y="2430"/>
                        </a:lnTo>
                        <a:lnTo>
                          <a:pt x="43" y="2430"/>
                        </a:lnTo>
                        <a:lnTo>
                          <a:pt x="50" y="2423"/>
                        </a:lnTo>
                        <a:lnTo>
                          <a:pt x="50" y="2416"/>
                        </a:lnTo>
                        <a:lnTo>
                          <a:pt x="57" y="2409"/>
                        </a:lnTo>
                        <a:lnTo>
                          <a:pt x="57" y="2402"/>
                        </a:lnTo>
                        <a:lnTo>
                          <a:pt x="64" y="2394"/>
                        </a:lnTo>
                        <a:lnTo>
                          <a:pt x="64" y="2387"/>
                        </a:lnTo>
                        <a:lnTo>
                          <a:pt x="71" y="2373"/>
                        </a:lnTo>
                        <a:lnTo>
                          <a:pt x="71" y="2359"/>
                        </a:lnTo>
                        <a:lnTo>
                          <a:pt x="79" y="2345"/>
                        </a:lnTo>
                        <a:lnTo>
                          <a:pt x="86" y="2330"/>
                        </a:lnTo>
                        <a:lnTo>
                          <a:pt x="86" y="2316"/>
                        </a:lnTo>
                        <a:lnTo>
                          <a:pt x="93" y="2302"/>
                        </a:lnTo>
                        <a:lnTo>
                          <a:pt x="93" y="2280"/>
                        </a:lnTo>
                        <a:lnTo>
                          <a:pt x="100" y="2266"/>
                        </a:lnTo>
                        <a:lnTo>
                          <a:pt x="100" y="2245"/>
                        </a:lnTo>
                        <a:lnTo>
                          <a:pt x="107" y="2223"/>
                        </a:lnTo>
                        <a:lnTo>
                          <a:pt x="107" y="2202"/>
                        </a:lnTo>
                        <a:lnTo>
                          <a:pt x="114" y="2181"/>
                        </a:lnTo>
                        <a:lnTo>
                          <a:pt x="114" y="2152"/>
                        </a:lnTo>
                        <a:lnTo>
                          <a:pt x="121" y="2131"/>
                        </a:lnTo>
                        <a:lnTo>
                          <a:pt x="128" y="2102"/>
                        </a:lnTo>
                        <a:lnTo>
                          <a:pt x="128" y="2074"/>
                        </a:lnTo>
                        <a:lnTo>
                          <a:pt x="136" y="2052"/>
                        </a:lnTo>
                        <a:lnTo>
                          <a:pt x="136" y="2024"/>
                        </a:lnTo>
                        <a:lnTo>
                          <a:pt x="143" y="1988"/>
                        </a:lnTo>
                        <a:lnTo>
                          <a:pt x="143" y="1960"/>
                        </a:lnTo>
                        <a:lnTo>
                          <a:pt x="150" y="1931"/>
                        </a:lnTo>
                        <a:lnTo>
                          <a:pt x="150" y="1903"/>
                        </a:lnTo>
                        <a:lnTo>
                          <a:pt x="157" y="1867"/>
                        </a:lnTo>
                        <a:lnTo>
                          <a:pt x="157" y="1839"/>
                        </a:lnTo>
                        <a:lnTo>
                          <a:pt x="164" y="1803"/>
                        </a:lnTo>
                        <a:lnTo>
                          <a:pt x="164" y="1767"/>
                        </a:lnTo>
                        <a:lnTo>
                          <a:pt x="171" y="1732"/>
                        </a:lnTo>
                        <a:lnTo>
                          <a:pt x="178" y="1696"/>
                        </a:lnTo>
                        <a:lnTo>
                          <a:pt x="178" y="1660"/>
                        </a:lnTo>
                        <a:lnTo>
                          <a:pt x="185" y="1625"/>
                        </a:lnTo>
                        <a:lnTo>
                          <a:pt x="185" y="1589"/>
                        </a:lnTo>
                        <a:lnTo>
                          <a:pt x="193" y="1554"/>
                        </a:lnTo>
                        <a:lnTo>
                          <a:pt x="193" y="1518"/>
                        </a:lnTo>
                        <a:lnTo>
                          <a:pt x="200" y="1482"/>
                        </a:lnTo>
                        <a:lnTo>
                          <a:pt x="200" y="1447"/>
                        </a:lnTo>
                        <a:lnTo>
                          <a:pt x="207" y="1404"/>
                        </a:lnTo>
                        <a:lnTo>
                          <a:pt x="207" y="1368"/>
                        </a:lnTo>
                        <a:lnTo>
                          <a:pt x="214" y="1333"/>
                        </a:lnTo>
                        <a:lnTo>
                          <a:pt x="221" y="1290"/>
                        </a:lnTo>
                        <a:lnTo>
                          <a:pt x="221" y="1254"/>
                        </a:lnTo>
                        <a:lnTo>
                          <a:pt x="228" y="1219"/>
                        </a:lnTo>
                        <a:lnTo>
                          <a:pt x="228" y="1176"/>
                        </a:lnTo>
                        <a:lnTo>
                          <a:pt x="235" y="1140"/>
                        </a:lnTo>
                        <a:lnTo>
                          <a:pt x="235" y="1097"/>
                        </a:lnTo>
                        <a:lnTo>
                          <a:pt x="242" y="1062"/>
                        </a:lnTo>
                        <a:lnTo>
                          <a:pt x="242" y="1026"/>
                        </a:lnTo>
                        <a:lnTo>
                          <a:pt x="250" y="983"/>
                        </a:lnTo>
                        <a:lnTo>
                          <a:pt x="250" y="948"/>
                        </a:lnTo>
                        <a:lnTo>
                          <a:pt x="257" y="912"/>
                        </a:lnTo>
                        <a:lnTo>
                          <a:pt x="264" y="877"/>
                        </a:lnTo>
                        <a:lnTo>
                          <a:pt x="264" y="841"/>
                        </a:lnTo>
                        <a:lnTo>
                          <a:pt x="271" y="805"/>
                        </a:lnTo>
                        <a:lnTo>
                          <a:pt x="271" y="770"/>
                        </a:lnTo>
                        <a:lnTo>
                          <a:pt x="278" y="734"/>
                        </a:lnTo>
                        <a:lnTo>
                          <a:pt x="278" y="698"/>
                        </a:lnTo>
                        <a:lnTo>
                          <a:pt x="285" y="663"/>
                        </a:lnTo>
                        <a:lnTo>
                          <a:pt x="285" y="627"/>
                        </a:lnTo>
                        <a:lnTo>
                          <a:pt x="292" y="592"/>
                        </a:lnTo>
                        <a:lnTo>
                          <a:pt x="292" y="563"/>
                        </a:lnTo>
                        <a:lnTo>
                          <a:pt x="299" y="527"/>
                        </a:lnTo>
                        <a:lnTo>
                          <a:pt x="299" y="499"/>
                        </a:lnTo>
                        <a:lnTo>
                          <a:pt x="307" y="470"/>
                        </a:lnTo>
                        <a:lnTo>
                          <a:pt x="314" y="442"/>
                        </a:lnTo>
                        <a:lnTo>
                          <a:pt x="314" y="406"/>
                        </a:lnTo>
                        <a:lnTo>
                          <a:pt x="321" y="378"/>
                        </a:lnTo>
                        <a:lnTo>
                          <a:pt x="321" y="356"/>
                        </a:lnTo>
                        <a:lnTo>
                          <a:pt x="328" y="328"/>
                        </a:lnTo>
                        <a:lnTo>
                          <a:pt x="328" y="299"/>
                        </a:lnTo>
                        <a:lnTo>
                          <a:pt x="335" y="278"/>
                        </a:lnTo>
                        <a:lnTo>
                          <a:pt x="335" y="249"/>
                        </a:lnTo>
                        <a:lnTo>
                          <a:pt x="342" y="228"/>
                        </a:lnTo>
                        <a:lnTo>
                          <a:pt x="342" y="207"/>
                        </a:lnTo>
                        <a:lnTo>
                          <a:pt x="349" y="185"/>
                        </a:lnTo>
                        <a:lnTo>
                          <a:pt x="356" y="164"/>
                        </a:lnTo>
                        <a:lnTo>
                          <a:pt x="356" y="150"/>
                        </a:lnTo>
                        <a:lnTo>
                          <a:pt x="364" y="128"/>
                        </a:lnTo>
                        <a:lnTo>
                          <a:pt x="364" y="114"/>
                        </a:lnTo>
                        <a:lnTo>
                          <a:pt x="371" y="100"/>
                        </a:lnTo>
                        <a:lnTo>
                          <a:pt x="371" y="86"/>
                        </a:lnTo>
                        <a:lnTo>
                          <a:pt x="378" y="71"/>
                        </a:lnTo>
                        <a:lnTo>
                          <a:pt x="378" y="57"/>
                        </a:lnTo>
                        <a:lnTo>
                          <a:pt x="385" y="43"/>
                        </a:lnTo>
                        <a:lnTo>
                          <a:pt x="385" y="36"/>
                        </a:lnTo>
                        <a:lnTo>
                          <a:pt x="392" y="29"/>
                        </a:lnTo>
                        <a:lnTo>
                          <a:pt x="392" y="21"/>
                        </a:lnTo>
                        <a:lnTo>
                          <a:pt x="399" y="14"/>
                        </a:lnTo>
                        <a:lnTo>
                          <a:pt x="413" y="0"/>
                        </a:lnTo>
                        <a:lnTo>
                          <a:pt x="406" y="0"/>
                        </a:lnTo>
                        <a:lnTo>
                          <a:pt x="413" y="0"/>
                        </a:lnTo>
                        <a:lnTo>
                          <a:pt x="421" y="0"/>
                        </a:lnTo>
                        <a:lnTo>
                          <a:pt x="428" y="0"/>
                        </a:lnTo>
                        <a:lnTo>
                          <a:pt x="435" y="7"/>
                        </a:lnTo>
                        <a:lnTo>
                          <a:pt x="435" y="14"/>
                        </a:lnTo>
                        <a:lnTo>
                          <a:pt x="442" y="21"/>
                        </a:lnTo>
                        <a:lnTo>
                          <a:pt x="449" y="29"/>
                        </a:lnTo>
                        <a:lnTo>
                          <a:pt x="449" y="36"/>
                        </a:lnTo>
                        <a:lnTo>
                          <a:pt x="456" y="43"/>
                        </a:lnTo>
                        <a:lnTo>
                          <a:pt x="456" y="57"/>
                        </a:lnTo>
                        <a:lnTo>
                          <a:pt x="463" y="71"/>
                        </a:lnTo>
                        <a:lnTo>
                          <a:pt x="463" y="86"/>
                        </a:lnTo>
                        <a:lnTo>
                          <a:pt x="471" y="100"/>
                        </a:lnTo>
                        <a:lnTo>
                          <a:pt x="471" y="114"/>
                        </a:lnTo>
                        <a:lnTo>
                          <a:pt x="478" y="128"/>
                        </a:lnTo>
                        <a:lnTo>
                          <a:pt x="478" y="150"/>
                        </a:lnTo>
                        <a:lnTo>
                          <a:pt x="485" y="164"/>
                        </a:lnTo>
                        <a:lnTo>
                          <a:pt x="492" y="185"/>
                        </a:lnTo>
                        <a:lnTo>
                          <a:pt x="492" y="207"/>
                        </a:lnTo>
                        <a:lnTo>
                          <a:pt x="499" y="228"/>
                        </a:lnTo>
                        <a:lnTo>
                          <a:pt x="499" y="249"/>
                        </a:lnTo>
                        <a:lnTo>
                          <a:pt x="506" y="278"/>
                        </a:lnTo>
                        <a:lnTo>
                          <a:pt x="506" y="299"/>
                        </a:lnTo>
                        <a:lnTo>
                          <a:pt x="513" y="328"/>
                        </a:lnTo>
                      </a:path>
                    </a:pathLst>
                  </a:custGeom>
                  <a:noFill/>
                  <a:ln w="38100" cmpd="sng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" name="Freeform 15"/>
                  <p:cNvSpPr>
                    <a:spLocks/>
                  </p:cNvSpPr>
                  <p:nvPr/>
                </p:nvSpPr>
                <p:spPr bwMode="auto">
                  <a:xfrm>
                    <a:off x="3428" y="1221"/>
                    <a:ext cx="499" cy="2109"/>
                  </a:xfrm>
                  <a:custGeom>
                    <a:avLst/>
                    <a:gdLst>
                      <a:gd name="T0" fmla="*/ 7 w 499"/>
                      <a:gd name="T1" fmla="*/ 50 h 2109"/>
                      <a:gd name="T2" fmla="*/ 15 w 499"/>
                      <a:gd name="T3" fmla="*/ 142 h 2109"/>
                      <a:gd name="T4" fmla="*/ 29 w 499"/>
                      <a:gd name="T5" fmla="*/ 235 h 2109"/>
                      <a:gd name="T6" fmla="*/ 43 w 499"/>
                      <a:gd name="T7" fmla="*/ 335 h 2109"/>
                      <a:gd name="T8" fmla="*/ 50 w 499"/>
                      <a:gd name="T9" fmla="*/ 442 h 2109"/>
                      <a:gd name="T10" fmla="*/ 64 w 499"/>
                      <a:gd name="T11" fmla="*/ 549 h 2109"/>
                      <a:gd name="T12" fmla="*/ 79 w 499"/>
                      <a:gd name="T13" fmla="*/ 655 h 2109"/>
                      <a:gd name="T14" fmla="*/ 86 w 499"/>
                      <a:gd name="T15" fmla="*/ 769 h 2109"/>
                      <a:gd name="T16" fmla="*/ 100 w 499"/>
                      <a:gd name="T17" fmla="*/ 883 h 2109"/>
                      <a:gd name="T18" fmla="*/ 114 w 499"/>
                      <a:gd name="T19" fmla="*/ 1005 h 2109"/>
                      <a:gd name="T20" fmla="*/ 121 w 499"/>
                      <a:gd name="T21" fmla="*/ 1119 h 2109"/>
                      <a:gd name="T22" fmla="*/ 136 w 499"/>
                      <a:gd name="T23" fmla="*/ 1226 h 2109"/>
                      <a:gd name="T24" fmla="*/ 143 w 499"/>
                      <a:gd name="T25" fmla="*/ 1332 h 2109"/>
                      <a:gd name="T26" fmla="*/ 157 w 499"/>
                      <a:gd name="T27" fmla="*/ 1439 h 2109"/>
                      <a:gd name="T28" fmla="*/ 171 w 499"/>
                      <a:gd name="T29" fmla="*/ 1539 h 2109"/>
                      <a:gd name="T30" fmla="*/ 178 w 499"/>
                      <a:gd name="T31" fmla="*/ 1632 h 2109"/>
                      <a:gd name="T32" fmla="*/ 193 w 499"/>
                      <a:gd name="T33" fmla="*/ 1724 h 2109"/>
                      <a:gd name="T34" fmla="*/ 207 w 499"/>
                      <a:gd name="T35" fmla="*/ 1803 h 2109"/>
                      <a:gd name="T36" fmla="*/ 214 w 499"/>
                      <a:gd name="T37" fmla="*/ 1874 h 2109"/>
                      <a:gd name="T38" fmla="*/ 228 w 499"/>
                      <a:gd name="T39" fmla="*/ 1938 h 2109"/>
                      <a:gd name="T40" fmla="*/ 235 w 499"/>
                      <a:gd name="T41" fmla="*/ 1988 h 2109"/>
                      <a:gd name="T42" fmla="*/ 250 w 499"/>
                      <a:gd name="T43" fmla="*/ 2031 h 2109"/>
                      <a:gd name="T44" fmla="*/ 264 w 499"/>
                      <a:gd name="T45" fmla="*/ 2066 h 2109"/>
                      <a:gd name="T46" fmla="*/ 271 w 499"/>
                      <a:gd name="T47" fmla="*/ 2088 h 2109"/>
                      <a:gd name="T48" fmla="*/ 285 w 499"/>
                      <a:gd name="T49" fmla="*/ 2102 h 2109"/>
                      <a:gd name="T50" fmla="*/ 307 w 499"/>
                      <a:gd name="T51" fmla="*/ 2095 h 2109"/>
                      <a:gd name="T52" fmla="*/ 321 w 499"/>
                      <a:gd name="T53" fmla="*/ 2074 h 2109"/>
                      <a:gd name="T54" fmla="*/ 328 w 499"/>
                      <a:gd name="T55" fmla="*/ 2045 h 2109"/>
                      <a:gd name="T56" fmla="*/ 342 w 499"/>
                      <a:gd name="T57" fmla="*/ 2002 h 2109"/>
                      <a:gd name="T58" fmla="*/ 357 w 499"/>
                      <a:gd name="T59" fmla="*/ 1952 h 2109"/>
                      <a:gd name="T60" fmla="*/ 364 w 499"/>
                      <a:gd name="T61" fmla="*/ 1895 h 2109"/>
                      <a:gd name="T62" fmla="*/ 378 w 499"/>
                      <a:gd name="T63" fmla="*/ 1824 h 2109"/>
                      <a:gd name="T64" fmla="*/ 392 w 499"/>
                      <a:gd name="T65" fmla="*/ 1746 h 2109"/>
                      <a:gd name="T66" fmla="*/ 399 w 499"/>
                      <a:gd name="T67" fmla="*/ 1660 h 2109"/>
                      <a:gd name="T68" fmla="*/ 414 w 499"/>
                      <a:gd name="T69" fmla="*/ 1575 h 2109"/>
                      <a:gd name="T70" fmla="*/ 421 w 499"/>
                      <a:gd name="T71" fmla="*/ 1475 h 2109"/>
                      <a:gd name="T72" fmla="*/ 435 w 499"/>
                      <a:gd name="T73" fmla="*/ 1368 h 2109"/>
                      <a:gd name="T74" fmla="*/ 449 w 499"/>
                      <a:gd name="T75" fmla="*/ 1261 h 2109"/>
                      <a:gd name="T76" fmla="*/ 456 w 499"/>
                      <a:gd name="T77" fmla="*/ 1154 h 2109"/>
                      <a:gd name="T78" fmla="*/ 471 w 499"/>
                      <a:gd name="T79" fmla="*/ 1040 h 2109"/>
                      <a:gd name="T80" fmla="*/ 485 w 499"/>
                      <a:gd name="T81" fmla="*/ 926 h 2109"/>
                      <a:gd name="T82" fmla="*/ 492 w 499"/>
                      <a:gd name="T83" fmla="*/ 812 h 2109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499"/>
                      <a:gd name="T127" fmla="*/ 0 h 2109"/>
                      <a:gd name="T128" fmla="*/ 499 w 499"/>
                      <a:gd name="T129" fmla="*/ 2109 h 2109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499" h="2109">
                        <a:moveTo>
                          <a:pt x="0" y="0"/>
                        </a:moveTo>
                        <a:lnTo>
                          <a:pt x="0" y="28"/>
                        </a:lnTo>
                        <a:lnTo>
                          <a:pt x="7" y="50"/>
                        </a:lnTo>
                        <a:lnTo>
                          <a:pt x="7" y="78"/>
                        </a:lnTo>
                        <a:lnTo>
                          <a:pt x="15" y="114"/>
                        </a:lnTo>
                        <a:lnTo>
                          <a:pt x="15" y="142"/>
                        </a:lnTo>
                        <a:lnTo>
                          <a:pt x="22" y="171"/>
                        </a:lnTo>
                        <a:lnTo>
                          <a:pt x="29" y="199"/>
                        </a:lnTo>
                        <a:lnTo>
                          <a:pt x="29" y="235"/>
                        </a:lnTo>
                        <a:lnTo>
                          <a:pt x="36" y="264"/>
                        </a:lnTo>
                        <a:lnTo>
                          <a:pt x="36" y="299"/>
                        </a:lnTo>
                        <a:lnTo>
                          <a:pt x="43" y="335"/>
                        </a:lnTo>
                        <a:lnTo>
                          <a:pt x="43" y="370"/>
                        </a:lnTo>
                        <a:lnTo>
                          <a:pt x="50" y="406"/>
                        </a:lnTo>
                        <a:lnTo>
                          <a:pt x="50" y="442"/>
                        </a:lnTo>
                        <a:lnTo>
                          <a:pt x="57" y="477"/>
                        </a:lnTo>
                        <a:lnTo>
                          <a:pt x="57" y="513"/>
                        </a:lnTo>
                        <a:lnTo>
                          <a:pt x="64" y="549"/>
                        </a:lnTo>
                        <a:lnTo>
                          <a:pt x="72" y="584"/>
                        </a:lnTo>
                        <a:lnTo>
                          <a:pt x="72" y="620"/>
                        </a:lnTo>
                        <a:lnTo>
                          <a:pt x="79" y="655"/>
                        </a:lnTo>
                        <a:lnTo>
                          <a:pt x="79" y="698"/>
                        </a:lnTo>
                        <a:lnTo>
                          <a:pt x="86" y="734"/>
                        </a:lnTo>
                        <a:lnTo>
                          <a:pt x="86" y="769"/>
                        </a:lnTo>
                        <a:lnTo>
                          <a:pt x="93" y="812"/>
                        </a:lnTo>
                        <a:lnTo>
                          <a:pt x="93" y="848"/>
                        </a:lnTo>
                        <a:lnTo>
                          <a:pt x="100" y="883"/>
                        </a:lnTo>
                        <a:lnTo>
                          <a:pt x="100" y="926"/>
                        </a:lnTo>
                        <a:lnTo>
                          <a:pt x="107" y="962"/>
                        </a:lnTo>
                        <a:lnTo>
                          <a:pt x="114" y="1005"/>
                        </a:lnTo>
                        <a:lnTo>
                          <a:pt x="114" y="1040"/>
                        </a:lnTo>
                        <a:lnTo>
                          <a:pt x="121" y="1076"/>
                        </a:lnTo>
                        <a:lnTo>
                          <a:pt x="121" y="1119"/>
                        </a:lnTo>
                        <a:lnTo>
                          <a:pt x="129" y="1154"/>
                        </a:lnTo>
                        <a:lnTo>
                          <a:pt x="129" y="1190"/>
                        </a:lnTo>
                        <a:lnTo>
                          <a:pt x="136" y="1226"/>
                        </a:lnTo>
                        <a:lnTo>
                          <a:pt x="136" y="1261"/>
                        </a:lnTo>
                        <a:lnTo>
                          <a:pt x="143" y="1297"/>
                        </a:lnTo>
                        <a:lnTo>
                          <a:pt x="143" y="1332"/>
                        </a:lnTo>
                        <a:lnTo>
                          <a:pt x="150" y="1368"/>
                        </a:lnTo>
                        <a:lnTo>
                          <a:pt x="150" y="1404"/>
                        </a:lnTo>
                        <a:lnTo>
                          <a:pt x="157" y="1439"/>
                        </a:lnTo>
                        <a:lnTo>
                          <a:pt x="164" y="1475"/>
                        </a:lnTo>
                        <a:lnTo>
                          <a:pt x="164" y="1511"/>
                        </a:lnTo>
                        <a:lnTo>
                          <a:pt x="171" y="1539"/>
                        </a:lnTo>
                        <a:lnTo>
                          <a:pt x="171" y="1575"/>
                        </a:lnTo>
                        <a:lnTo>
                          <a:pt x="178" y="1603"/>
                        </a:lnTo>
                        <a:lnTo>
                          <a:pt x="178" y="1632"/>
                        </a:lnTo>
                        <a:lnTo>
                          <a:pt x="186" y="1660"/>
                        </a:lnTo>
                        <a:lnTo>
                          <a:pt x="186" y="1696"/>
                        </a:lnTo>
                        <a:lnTo>
                          <a:pt x="193" y="1724"/>
                        </a:lnTo>
                        <a:lnTo>
                          <a:pt x="193" y="1746"/>
                        </a:lnTo>
                        <a:lnTo>
                          <a:pt x="200" y="1774"/>
                        </a:lnTo>
                        <a:lnTo>
                          <a:pt x="207" y="1803"/>
                        </a:lnTo>
                        <a:lnTo>
                          <a:pt x="207" y="1824"/>
                        </a:lnTo>
                        <a:lnTo>
                          <a:pt x="214" y="1853"/>
                        </a:lnTo>
                        <a:lnTo>
                          <a:pt x="214" y="1874"/>
                        </a:lnTo>
                        <a:lnTo>
                          <a:pt x="221" y="1895"/>
                        </a:lnTo>
                        <a:lnTo>
                          <a:pt x="221" y="1917"/>
                        </a:lnTo>
                        <a:lnTo>
                          <a:pt x="228" y="1938"/>
                        </a:lnTo>
                        <a:lnTo>
                          <a:pt x="228" y="1952"/>
                        </a:lnTo>
                        <a:lnTo>
                          <a:pt x="235" y="1974"/>
                        </a:lnTo>
                        <a:lnTo>
                          <a:pt x="235" y="1988"/>
                        </a:lnTo>
                        <a:lnTo>
                          <a:pt x="243" y="2002"/>
                        </a:lnTo>
                        <a:lnTo>
                          <a:pt x="243" y="2017"/>
                        </a:lnTo>
                        <a:lnTo>
                          <a:pt x="250" y="2031"/>
                        </a:lnTo>
                        <a:lnTo>
                          <a:pt x="257" y="2045"/>
                        </a:lnTo>
                        <a:lnTo>
                          <a:pt x="257" y="2059"/>
                        </a:lnTo>
                        <a:lnTo>
                          <a:pt x="264" y="2066"/>
                        </a:lnTo>
                        <a:lnTo>
                          <a:pt x="264" y="2074"/>
                        </a:lnTo>
                        <a:lnTo>
                          <a:pt x="271" y="2081"/>
                        </a:lnTo>
                        <a:lnTo>
                          <a:pt x="271" y="2088"/>
                        </a:lnTo>
                        <a:lnTo>
                          <a:pt x="285" y="2102"/>
                        </a:lnTo>
                        <a:lnTo>
                          <a:pt x="278" y="2102"/>
                        </a:lnTo>
                        <a:lnTo>
                          <a:pt x="285" y="2102"/>
                        </a:lnTo>
                        <a:lnTo>
                          <a:pt x="292" y="2109"/>
                        </a:lnTo>
                        <a:lnTo>
                          <a:pt x="300" y="2102"/>
                        </a:lnTo>
                        <a:lnTo>
                          <a:pt x="307" y="2095"/>
                        </a:lnTo>
                        <a:lnTo>
                          <a:pt x="314" y="2088"/>
                        </a:lnTo>
                        <a:lnTo>
                          <a:pt x="314" y="2081"/>
                        </a:lnTo>
                        <a:lnTo>
                          <a:pt x="321" y="2074"/>
                        </a:lnTo>
                        <a:lnTo>
                          <a:pt x="321" y="2066"/>
                        </a:lnTo>
                        <a:lnTo>
                          <a:pt x="328" y="2059"/>
                        </a:lnTo>
                        <a:lnTo>
                          <a:pt x="328" y="2045"/>
                        </a:lnTo>
                        <a:lnTo>
                          <a:pt x="335" y="2031"/>
                        </a:lnTo>
                        <a:lnTo>
                          <a:pt x="342" y="2017"/>
                        </a:lnTo>
                        <a:lnTo>
                          <a:pt x="342" y="2002"/>
                        </a:lnTo>
                        <a:lnTo>
                          <a:pt x="349" y="1988"/>
                        </a:lnTo>
                        <a:lnTo>
                          <a:pt x="349" y="1974"/>
                        </a:lnTo>
                        <a:lnTo>
                          <a:pt x="357" y="1952"/>
                        </a:lnTo>
                        <a:lnTo>
                          <a:pt x="357" y="1938"/>
                        </a:lnTo>
                        <a:lnTo>
                          <a:pt x="364" y="1917"/>
                        </a:lnTo>
                        <a:lnTo>
                          <a:pt x="364" y="1895"/>
                        </a:lnTo>
                        <a:lnTo>
                          <a:pt x="371" y="1874"/>
                        </a:lnTo>
                        <a:lnTo>
                          <a:pt x="371" y="1853"/>
                        </a:lnTo>
                        <a:lnTo>
                          <a:pt x="378" y="1824"/>
                        </a:lnTo>
                        <a:lnTo>
                          <a:pt x="378" y="1803"/>
                        </a:lnTo>
                        <a:lnTo>
                          <a:pt x="385" y="1774"/>
                        </a:lnTo>
                        <a:lnTo>
                          <a:pt x="392" y="1746"/>
                        </a:lnTo>
                        <a:lnTo>
                          <a:pt x="392" y="1724"/>
                        </a:lnTo>
                        <a:lnTo>
                          <a:pt x="399" y="1696"/>
                        </a:lnTo>
                        <a:lnTo>
                          <a:pt x="399" y="1660"/>
                        </a:lnTo>
                        <a:lnTo>
                          <a:pt x="406" y="1632"/>
                        </a:lnTo>
                        <a:lnTo>
                          <a:pt x="406" y="1603"/>
                        </a:lnTo>
                        <a:lnTo>
                          <a:pt x="414" y="1575"/>
                        </a:lnTo>
                        <a:lnTo>
                          <a:pt x="414" y="1539"/>
                        </a:lnTo>
                        <a:lnTo>
                          <a:pt x="421" y="1511"/>
                        </a:lnTo>
                        <a:lnTo>
                          <a:pt x="421" y="1475"/>
                        </a:lnTo>
                        <a:lnTo>
                          <a:pt x="428" y="1439"/>
                        </a:lnTo>
                        <a:lnTo>
                          <a:pt x="435" y="1404"/>
                        </a:lnTo>
                        <a:lnTo>
                          <a:pt x="435" y="1368"/>
                        </a:lnTo>
                        <a:lnTo>
                          <a:pt x="442" y="1332"/>
                        </a:lnTo>
                        <a:lnTo>
                          <a:pt x="442" y="1297"/>
                        </a:lnTo>
                        <a:lnTo>
                          <a:pt x="449" y="1261"/>
                        </a:lnTo>
                        <a:lnTo>
                          <a:pt x="449" y="1226"/>
                        </a:lnTo>
                        <a:lnTo>
                          <a:pt x="456" y="1190"/>
                        </a:lnTo>
                        <a:lnTo>
                          <a:pt x="456" y="1154"/>
                        </a:lnTo>
                        <a:lnTo>
                          <a:pt x="464" y="1119"/>
                        </a:lnTo>
                        <a:lnTo>
                          <a:pt x="464" y="1076"/>
                        </a:lnTo>
                        <a:lnTo>
                          <a:pt x="471" y="1040"/>
                        </a:lnTo>
                        <a:lnTo>
                          <a:pt x="471" y="1005"/>
                        </a:lnTo>
                        <a:lnTo>
                          <a:pt x="478" y="962"/>
                        </a:lnTo>
                        <a:lnTo>
                          <a:pt x="485" y="926"/>
                        </a:lnTo>
                        <a:lnTo>
                          <a:pt x="485" y="883"/>
                        </a:lnTo>
                        <a:lnTo>
                          <a:pt x="492" y="848"/>
                        </a:lnTo>
                        <a:lnTo>
                          <a:pt x="492" y="812"/>
                        </a:lnTo>
                        <a:lnTo>
                          <a:pt x="499" y="769"/>
                        </a:lnTo>
                        <a:lnTo>
                          <a:pt x="499" y="734"/>
                        </a:lnTo>
                      </a:path>
                    </a:pathLst>
                  </a:custGeom>
                  <a:noFill/>
                  <a:ln w="38100" cmpd="sng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" name="Freeform 16"/>
                  <p:cNvSpPr>
                    <a:spLocks/>
                  </p:cNvSpPr>
                  <p:nvPr/>
                </p:nvSpPr>
                <p:spPr bwMode="auto">
                  <a:xfrm>
                    <a:off x="3927" y="893"/>
                    <a:ext cx="506" cy="2302"/>
                  </a:xfrm>
                  <a:custGeom>
                    <a:avLst/>
                    <a:gdLst>
                      <a:gd name="T0" fmla="*/ 7 w 506"/>
                      <a:gd name="T1" fmla="*/ 983 h 2302"/>
                      <a:gd name="T2" fmla="*/ 22 w 506"/>
                      <a:gd name="T3" fmla="*/ 877 h 2302"/>
                      <a:gd name="T4" fmla="*/ 36 w 506"/>
                      <a:gd name="T5" fmla="*/ 770 h 2302"/>
                      <a:gd name="T6" fmla="*/ 43 w 506"/>
                      <a:gd name="T7" fmla="*/ 663 h 2302"/>
                      <a:gd name="T8" fmla="*/ 57 w 506"/>
                      <a:gd name="T9" fmla="*/ 563 h 2302"/>
                      <a:gd name="T10" fmla="*/ 71 w 506"/>
                      <a:gd name="T11" fmla="*/ 470 h 2302"/>
                      <a:gd name="T12" fmla="*/ 79 w 506"/>
                      <a:gd name="T13" fmla="*/ 378 h 2302"/>
                      <a:gd name="T14" fmla="*/ 93 w 506"/>
                      <a:gd name="T15" fmla="*/ 299 h 2302"/>
                      <a:gd name="T16" fmla="*/ 100 w 506"/>
                      <a:gd name="T17" fmla="*/ 228 h 2302"/>
                      <a:gd name="T18" fmla="*/ 114 w 506"/>
                      <a:gd name="T19" fmla="*/ 164 h 2302"/>
                      <a:gd name="T20" fmla="*/ 128 w 506"/>
                      <a:gd name="T21" fmla="*/ 114 h 2302"/>
                      <a:gd name="T22" fmla="*/ 136 w 506"/>
                      <a:gd name="T23" fmla="*/ 71 h 2302"/>
                      <a:gd name="T24" fmla="*/ 150 w 506"/>
                      <a:gd name="T25" fmla="*/ 36 h 2302"/>
                      <a:gd name="T26" fmla="*/ 164 w 506"/>
                      <a:gd name="T27" fmla="*/ 14 h 2302"/>
                      <a:gd name="T28" fmla="*/ 178 w 506"/>
                      <a:gd name="T29" fmla="*/ 0 h 2302"/>
                      <a:gd name="T30" fmla="*/ 200 w 506"/>
                      <a:gd name="T31" fmla="*/ 14 h 2302"/>
                      <a:gd name="T32" fmla="*/ 214 w 506"/>
                      <a:gd name="T33" fmla="*/ 36 h 2302"/>
                      <a:gd name="T34" fmla="*/ 221 w 506"/>
                      <a:gd name="T35" fmla="*/ 71 h 2302"/>
                      <a:gd name="T36" fmla="*/ 235 w 506"/>
                      <a:gd name="T37" fmla="*/ 114 h 2302"/>
                      <a:gd name="T38" fmla="*/ 242 w 506"/>
                      <a:gd name="T39" fmla="*/ 164 h 2302"/>
                      <a:gd name="T40" fmla="*/ 257 w 506"/>
                      <a:gd name="T41" fmla="*/ 228 h 2302"/>
                      <a:gd name="T42" fmla="*/ 271 w 506"/>
                      <a:gd name="T43" fmla="*/ 299 h 2302"/>
                      <a:gd name="T44" fmla="*/ 278 w 506"/>
                      <a:gd name="T45" fmla="*/ 378 h 2302"/>
                      <a:gd name="T46" fmla="*/ 292 w 506"/>
                      <a:gd name="T47" fmla="*/ 470 h 2302"/>
                      <a:gd name="T48" fmla="*/ 307 w 506"/>
                      <a:gd name="T49" fmla="*/ 563 h 2302"/>
                      <a:gd name="T50" fmla="*/ 314 w 506"/>
                      <a:gd name="T51" fmla="*/ 663 h 2302"/>
                      <a:gd name="T52" fmla="*/ 328 w 506"/>
                      <a:gd name="T53" fmla="*/ 770 h 2302"/>
                      <a:gd name="T54" fmla="*/ 335 w 506"/>
                      <a:gd name="T55" fmla="*/ 877 h 2302"/>
                      <a:gd name="T56" fmla="*/ 349 w 506"/>
                      <a:gd name="T57" fmla="*/ 983 h 2302"/>
                      <a:gd name="T58" fmla="*/ 364 w 506"/>
                      <a:gd name="T59" fmla="*/ 1097 h 2302"/>
                      <a:gd name="T60" fmla="*/ 371 w 506"/>
                      <a:gd name="T61" fmla="*/ 1211 h 2302"/>
                      <a:gd name="T62" fmla="*/ 385 w 506"/>
                      <a:gd name="T63" fmla="*/ 1333 h 2302"/>
                      <a:gd name="T64" fmla="*/ 399 w 506"/>
                      <a:gd name="T65" fmla="*/ 1447 h 2302"/>
                      <a:gd name="T66" fmla="*/ 406 w 506"/>
                      <a:gd name="T67" fmla="*/ 1554 h 2302"/>
                      <a:gd name="T68" fmla="*/ 421 w 506"/>
                      <a:gd name="T69" fmla="*/ 1660 h 2302"/>
                      <a:gd name="T70" fmla="*/ 435 w 506"/>
                      <a:gd name="T71" fmla="*/ 1767 h 2302"/>
                      <a:gd name="T72" fmla="*/ 442 w 506"/>
                      <a:gd name="T73" fmla="*/ 1867 h 2302"/>
                      <a:gd name="T74" fmla="*/ 456 w 506"/>
                      <a:gd name="T75" fmla="*/ 1960 h 2302"/>
                      <a:gd name="T76" fmla="*/ 463 w 506"/>
                      <a:gd name="T77" fmla="*/ 2052 h 2302"/>
                      <a:gd name="T78" fmla="*/ 478 w 506"/>
                      <a:gd name="T79" fmla="*/ 2131 h 2302"/>
                      <a:gd name="T80" fmla="*/ 492 w 506"/>
                      <a:gd name="T81" fmla="*/ 2202 h 2302"/>
                      <a:gd name="T82" fmla="*/ 499 w 506"/>
                      <a:gd name="T83" fmla="*/ 2266 h 2302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506"/>
                      <a:gd name="T127" fmla="*/ 0 h 2302"/>
                      <a:gd name="T128" fmla="*/ 506 w 506"/>
                      <a:gd name="T129" fmla="*/ 2302 h 2302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506" h="2302">
                        <a:moveTo>
                          <a:pt x="0" y="1062"/>
                        </a:moveTo>
                        <a:lnTo>
                          <a:pt x="7" y="1026"/>
                        </a:lnTo>
                        <a:lnTo>
                          <a:pt x="7" y="983"/>
                        </a:lnTo>
                        <a:lnTo>
                          <a:pt x="14" y="948"/>
                        </a:lnTo>
                        <a:lnTo>
                          <a:pt x="14" y="912"/>
                        </a:lnTo>
                        <a:lnTo>
                          <a:pt x="22" y="877"/>
                        </a:lnTo>
                        <a:lnTo>
                          <a:pt x="29" y="841"/>
                        </a:lnTo>
                        <a:lnTo>
                          <a:pt x="29" y="805"/>
                        </a:lnTo>
                        <a:lnTo>
                          <a:pt x="36" y="770"/>
                        </a:lnTo>
                        <a:lnTo>
                          <a:pt x="36" y="734"/>
                        </a:lnTo>
                        <a:lnTo>
                          <a:pt x="43" y="698"/>
                        </a:lnTo>
                        <a:lnTo>
                          <a:pt x="43" y="663"/>
                        </a:lnTo>
                        <a:lnTo>
                          <a:pt x="50" y="627"/>
                        </a:lnTo>
                        <a:lnTo>
                          <a:pt x="50" y="592"/>
                        </a:lnTo>
                        <a:lnTo>
                          <a:pt x="57" y="563"/>
                        </a:lnTo>
                        <a:lnTo>
                          <a:pt x="57" y="527"/>
                        </a:lnTo>
                        <a:lnTo>
                          <a:pt x="64" y="499"/>
                        </a:lnTo>
                        <a:lnTo>
                          <a:pt x="71" y="470"/>
                        </a:lnTo>
                        <a:lnTo>
                          <a:pt x="71" y="442"/>
                        </a:lnTo>
                        <a:lnTo>
                          <a:pt x="79" y="406"/>
                        </a:lnTo>
                        <a:lnTo>
                          <a:pt x="79" y="378"/>
                        </a:lnTo>
                        <a:lnTo>
                          <a:pt x="86" y="356"/>
                        </a:lnTo>
                        <a:lnTo>
                          <a:pt x="86" y="328"/>
                        </a:lnTo>
                        <a:lnTo>
                          <a:pt x="93" y="299"/>
                        </a:lnTo>
                        <a:lnTo>
                          <a:pt x="93" y="278"/>
                        </a:lnTo>
                        <a:lnTo>
                          <a:pt x="100" y="249"/>
                        </a:lnTo>
                        <a:lnTo>
                          <a:pt x="100" y="228"/>
                        </a:lnTo>
                        <a:lnTo>
                          <a:pt x="107" y="207"/>
                        </a:lnTo>
                        <a:lnTo>
                          <a:pt x="107" y="185"/>
                        </a:lnTo>
                        <a:lnTo>
                          <a:pt x="114" y="164"/>
                        </a:lnTo>
                        <a:lnTo>
                          <a:pt x="121" y="150"/>
                        </a:lnTo>
                        <a:lnTo>
                          <a:pt x="121" y="128"/>
                        </a:lnTo>
                        <a:lnTo>
                          <a:pt x="128" y="114"/>
                        </a:lnTo>
                        <a:lnTo>
                          <a:pt x="128" y="100"/>
                        </a:lnTo>
                        <a:lnTo>
                          <a:pt x="136" y="86"/>
                        </a:lnTo>
                        <a:lnTo>
                          <a:pt x="136" y="71"/>
                        </a:lnTo>
                        <a:lnTo>
                          <a:pt x="143" y="57"/>
                        </a:lnTo>
                        <a:lnTo>
                          <a:pt x="143" y="43"/>
                        </a:lnTo>
                        <a:lnTo>
                          <a:pt x="150" y="36"/>
                        </a:lnTo>
                        <a:lnTo>
                          <a:pt x="150" y="29"/>
                        </a:lnTo>
                        <a:lnTo>
                          <a:pt x="157" y="21"/>
                        </a:lnTo>
                        <a:lnTo>
                          <a:pt x="164" y="14"/>
                        </a:lnTo>
                        <a:lnTo>
                          <a:pt x="164" y="7"/>
                        </a:lnTo>
                        <a:lnTo>
                          <a:pt x="171" y="0"/>
                        </a:lnTo>
                        <a:lnTo>
                          <a:pt x="178" y="0"/>
                        </a:lnTo>
                        <a:lnTo>
                          <a:pt x="185" y="0"/>
                        </a:lnTo>
                        <a:lnTo>
                          <a:pt x="193" y="7"/>
                        </a:lnTo>
                        <a:lnTo>
                          <a:pt x="200" y="14"/>
                        </a:lnTo>
                        <a:lnTo>
                          <a:pt x="207" y="21"/>
                        </a:lnTo>
                        <a:lnTo>
                          <a:pt x="207" y="29"/>
                        </a:lnTo>
                        <a:lnTo>
                          <a:pt x="214" y="36"/>
                        </a:lnTo>
                        <a:lnTo>
                          <a:pt x="214" y="43"/>
                        </a:lnTo>
                        <a:lnTo>
                          <a:pt x="221" y="57"/>
                        </a:lnTo>
                        <a:lnTo>
                          <a:pt x="221" y="71"/>
                        </a:lnTo>
                        <a:lnTo>
                          <a:pt x="228" y="86"/>
                        </a:lnTo>
                        <a:lnTo>
                          <a:pt x="228" y="100"/>
                        </a:lnTo>
                        <a:lnTo>
                          <a:pt x="235" y="114"/>
                        </a:lnTo>
                        <a:lnTo>
                          <a:pt x="235" y="128"/>
                        </a:lnTo>
                        <a:lnTo>
                          <a:pt x="242" y="150"/>
                        </a:lnTo>
                        <a:lnTo>
                          <a:pt x="242" y="164"/>
                        </a:lnTo>
                        <a:lnTo>
                          <a:pt x="250" y="185"/>
                        </a:lnTo>
                        <a:lnTo>
                          <a:pt x="257" y="207"/>
                        </a:lnTo>
                        <a:lnTo>
                          <a:pt x="257" y="228"/>
                        </a:lnTo>
                        <a:lnTo>
                          <a:pt x="264" y="249"/>
                        </a:lnTo>
                        <a:lnTo>
                          <a:pt x="264" y="278"/>
                        </a:lnTo>
                        <a:lnTo>
                          <a:pt x="271" y="299"/>
                        </a:lnTo>
                        <a:lnTo>
                          <a:pt x="271" y="328"/>
                        </a:lnTo>
                        <a:lnTo>
                          <a:pt x="278" y="356"/>
                        </a:lnTo>
                        <a:lnTo>
                          <a:pt x="278" y="378"/>
                        </a:lnTo>
                        <a:lnTo>
                          <a:pt x="285" y="406"/>
                        </a:lnTo>
                        <a:lnTo>
                          <a:pt x="285" y="442"/>
                        </a:lnTo>
                        <a:lnTo>
                          <a:pt x="292" y="470"/>
                        </a:lnTo>
                        <a:lnTo>
                          <a:pt x="299" y="499"/>
                        </a:lnTo>
                        <a:lnTo>
                          <a:pt x="299" y="527"/>
                        </a:lnTo>
                        <a:lnTo>
                          <a:pt x="307" y="563"/>
                        </a:lnTo>
                        <a:lnTo>
                          <a:pt x="307" y="592"/>
                        </a:lnTo>
                        <a:lnTo>
                          <a:pt x="314" y="627"/>
                        </a:lnTo>
                        <a:lnTo>
                          <a:pt x="314" y="663"/>
                        </a:lnTo>
                        <a:lnTo>
                          <a:pt x="321" y="698"/>
                        </a:lnTo>
                        <a:lnTo>
                          <a:pt x="321" y="734"/>
                        </a:lnTo>
                        <a:lnTo>
                          <a:pt x="328" y="770"/>
                        </a:lnTo>
                        <a:lnTo>
                          <a:pt x="328" y="805"/>
                        </a:lnTo>
                        <a:lnTo>
                          <a:pt x="335" y="841"/>
                        </a:lnTo>
                        <a:lnTo>
                          <a:pt x="335" y="877"/>
                        </a:lnTo>
                        <a:lnTo>
                          <a:pt x="342" y="912"/>
                        </a:lnTo>
                        <a:lnTo>
                          <a:pt x="349" y="948"/>
                        </a:lnTo>
                        <a:lnTo>
                          <a:pt x="349" y="983"/>
                        </a:lnTo>
                        <a:lnTo>
                          <a:pt x="356" y="1026"/>
                        </a:lnTo>
                        <a:lnTo>
                          <a:pt x="356" y="1062"/>
                        </a:lnTo>
                        <a:lnTo>
                          <a:pt x="364" y="1097"/>
                        </a:lnTo>
                        <a:lnTo>
                          <a:pt x="364" y="1140"/>
                        </a:lnTo>
                        <a:lnTo>
                          <a:pt x="371" y="1176"/>
                        </a:lnTo>
                        <a:lnTo>
                          <a:pt x="371" y="1211"/>
                        </a:lnTo>
                        <a:lnTo>
                          <a:pt x="378" y="1254"/>
                        </a:lnTo>
                        <a:lnTo>
                          <a:pt x="378" y="1290"/>
                        </a:lnTo>
                        <a:lnTo>
                          <a:pt x="385" y="1333"/>
                        </a:lnTo>
                        <a:lnTo>
                          <a:pt x="392" y="1368"/>
                        </a:lnTo>
                        <a:lnTo>
                          <a:pt x="392" y="1404"/>
                        </a:lnTo>
                        <a:lnTo>
                          <a:pt x="399" y="1447"/>
                        </a:lnTo>
                        <a:lnTo>
                          <a:pt x="399" y="1482"/>
                        </a:lnTo>
                        <a:lnTo>
                          <a:pt x="406" y="1518"/>
                        </a:lnTo>
                        <a:lnTo>
                          <a:pt x="406" y="1554"/>
                        </a:lnTo>
                        <a:lnTo>
                          <a:pt x="413" y="1589"/>
                        </a:lnTo>
                        <a:lnTo>
                          <a:pt x="413" y="1625"/>
                        </a:lnTo>
                        <a:lnTo>
                          <a:pt x="421" y="1660"/>
                        </a:lnTo>
                        <a:lnTo>
                          <a:pt x="421" y="1696"/>
                        </a:lnTo>
                        <a:lnTo>
                          <a:pt x="428" y="1732"/>
                        </a:lnTo>
                        <a:lnTo>
                          <a:pt x="435" y="1767"/>
                        </a:lnTo>
                        <a:lnTo>
                          <a:pt x="435" y="1803"/>
                        </a:lnTo>
                        <a:lnTo>
                          <a:pt x="442" y="1839"/>
                        </a:lnTo>
                        <a:lnTo>
                          <a:pt x="442" y="1867"/>
                        </a:lnTo>
                        <a:lnTo>
                          <a:pt x="449" y="1903"/>
                        </a:lnTo>
                        <a:lnTo>
                          <a:pt x="449" y="1931"/>
                        </a:lnTo>
                        <a:lnTo>
                          <a:pt x="456" y="1960"/>
                        </a:lnTo>
                        <a:lnTo>
                          <a:pt x="456" y="1988"/>
                        </a:lnTo>
                        <a:lnTo>
                          <a:pt x="463" y="2024"/>
                        </a:lnTo>
                        <a:lnTo>
                          <a:pt x="463" y="2052"/>
                        </a:lnTo>
                        <a:lnTo>
                          <a:pt x="471" y="2074"/>
                        </a:lnTo>
                        <a:lnTo>
                          <a:pt x="471" y="2102"/>
                        </a:lnTo>
                        <a:lnTo>
                          <a:pt x="478" y="2131"/>
                        </a:lnTo>
                        <a:lnTo>
                          <a:pt x="485" y="2152"/>
                        </a:lnTo>
                        <a:lnTo>
                          <a:pt x="485" y="2181"/>
                        </a:lnTo>
                        <a:lnTo>
                          <a:pt x="492" y="2202"/>
                        </a:lnTo>
                        <a:lnTo>
                          <a:pt x="492" y="2223"/>
                        </a:lnTo>
                        <a:lnTo>
                          <a:pt x="499" y="2245"/>
                        </a:lnTo>
                        <a:lnTo>
                          <a:pt x="499" y="2266"/>
                        </a:lnTo>
                        <a:lnTo>
                          <a:pt x="506" y="2280"/>
                        </a:lnTo>
                        <a:lnTo>
                          <a:pt x="506" y="2302"/>
                        </a:lnTo>
                      </a:path>
                    </a:pathLst>
                  </a:custGeom>
                  <a:noFill/>
                  <a:ln w="38100" cmpd="sng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5" name="Freeform 17"/>
                <p:cNvSpPr>
                  <a:spLocks/>
                </p:cNvSpPr>
                <p:nvPr/>
              </p:nvSpPr>
              <p:spPr bwMode="auto">
                <a:xfrm>
                  <a:off x="4433" y="3195"/>
                  <a:ext cx="64" cy="135"/>
                </a:xfrm>
                <a:custGeom>
                  <a:avLst/>
                  <a:gdLst>
                    <a:gd name="T0" fmla="*/ 0 w 64"/>
                    <a:gd name="T1" fmla="*/ 0 h 135"/>
                    <a:gd name="T2" fmla="*/ 7 w 64"/>
                    <a:gd name="T3" fmla="*/ 14 h 135"/>
                    <a:gd name="T4" fmla="*/ 7 w 64"/>
                    <a:gd name="T5" fmla="*/ 28 h 135"/>
                    <a:gd name="T6" fmla="*/ 14 w 64"/>
                    <a:gd name="T7" fmla="*/ 43 h 135"/>
                    <a:gd name="T8" fmla="*/ 22 w 64"/>
                    <a:gd name="T9" fmla="*/ 57 h 135"/>
                    <a:gd name="T10" fmla="*/ 22 w 64"/>
                    <a:gd name="T11" fmla="*/ 71 h 135"/>
                    <a:gd name="T12" fmla="*/ 29 w 64"/>
                    <a:gd name="T13" fmla="*/ 85 h 135"/>
                    <a:gd name="T14" fmla="*/ 29 w 64"/>
                    <a:gd name="T15" fmla="*/ 92 h 135"/>
                    <a:gd name="T16" fmla="*/ 36 w 64"/>
                    <a:gd name="T17" fmla="*/ 100 h 135"/>
                    <a:gd name="T18" fmla="*/ 36 w 64"/>
                    <a:gd name="T19" fmla="*/ 107 h 135"/>
                    <a:gd name="T20" fmla="*/ 43 w 64"/>
                    <a:gd name="T21" fmla="*/ 114 h 135"/>
                    <a:gd name="T22" fmla="*/ 43 w 64"/>
                    <a:gd name="T23" fmla="*/ 121 h 135"/>
                    <a:gd name="T24" fmla="*/ 50 w 64"/>
                    <a:gd name="T25" fmla="*/ 128 h 135"/>
                    <a:gd name="T26" fmla="*/ 57 w 64"/>
                    <a:gd name="T27" fmla="*/ 128 h 135"/>
                    <a:gd name="T28" fmla="*/ 64 w 64"/>
                    <a:gd name="T29" fmla="*/ 135 h 135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135"/>
                    <a:gd name="T47" fmla="*/ 64 w 64"/>
                    <a:gd name="T48" fmla="*/ 135 h 135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135">
                      <a:moveTo>
                        <a:pt x="0" y="0"/>
                      </a:moveTo>
                      <a:lnTo>
                        <a:pt x="7" y="14"/>
                      </a:lnTo>
                      <a:lnTo>
                        <a:pt x="7" y="28"/>
                      </a:lnTo>
                      <a:lnTo>
                        <a:pt x="14" y="43"/>
                      </a:lnTo>
                      <a:lnTo>
                        <a:pt x="22" y="57"/>
                      </a:lnTo>
                      <a:lnTo>
                        <a:pt x="22" y="71"/>
                      </a:lnTo>
                      <a:lnTo>
                        <a:pt x="29" y="85"/>
                      </a:lnTo>
                      <a:lnTo>
                        <a:pt x="29" y="92"/>
                      </a:lnTo>
                      <a:lnTo>
                        <a:pt x="36" y="100"/>
                      </a:lnTo>
                      <a:lnTo>
                        <a:pt x="36" y="107"/>
                      </a:lnTo>
                      <a:lnTo>
                        <a:pt x="43" y="114"/>
                      </a:lnTo>
                      <a:lnTo>
                        <a:pt x="43" y="121"/>
                      </a:lnTo>
                      <a:lnTo>
                        <a:pt x="50" y="128"/>
                      </a:lnTo>
                      <a:lnTo>
                        <a:pt x="57" y="128"/>
                      </a:lnTo>
                      <a:lnTo>
                        <a:pt x="64" y="135"/>
                      </a:lnTo>
                    </a:path>
                  </a:pathLst>
                </a:custGeom>
                <a:noFill/>
                <a:ln w="38100" cmpd="sng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5" name="Group 77"/>
              <p:cNvGrpSpPr>
                <a:grpSpLocks/>
              </p:cNvGrpSpPr>
              <p:nvPr/>
            </p:nvGrpSpPr>
            <p:grpSpPr bwMode="auto">
              <a:xfrm>
                <a:off x="130765" y="6066979"/>
                <a:ext cx="3505200" cy="508872"/>
                <a:chOff x="1404" y="893"/>
                <a:chExt cx="3093" cy="2437"/>
              </a:xfrm>
            </p:grpSpPr>
            <p:grpSp>
              <p:nvGrpSpPr>
                <p:cNvPr id="76" name="Group 78"/>
                <p:cNvGrpSpPr>
                  <a:grpSpLocks/>
                </p:cNvGrpSpPr>
                <p:nvPr/>
              </p:nvGrpSpPr>
              <p:grpSpPr bwMode="auto">
                <a:xfrm>
                  <a:off x="1404" y="893"/>
                  <a:ext cx="3029" cy="2437"/>
                  <a:chOff x="1404" y="893"/>
                  <a:chExt cx="3029" cy="2437"/>
                </a:xfrm>
              </p:grpSpPr>
              <p:sp>
                <p:nvSpPr>
                  <p:cNvPr id="78" name="Freeform 79"/>
                  <p:cNvSpPr>
                    <a:spLocks/>
                  </p:cNvSpPr>
                  <p:nvPr/>
                </p:nvSpPr>
                <p:spPr bwMode="auto">
                  <a:xfrm>
                    <a:off x="1404" y="893"/>
                    <a:ext cx="506" cy="2430"/>
                  </a:xfrm>
                  <a:custGeom>
                    <a:avLst/>
                    <a:gdLst>
                      <a:gd name="T0" fmla="*/ 7 w 506"/>
                      <a:gd name="T1" fmla="*/ 2430 h 2430"/>
                      <a:gd name="T2" fmla="*/ 22 w 506"/>
                      <a:gd name="T3" fmla="*/ 2409 h 2430"/>
                      <a:gd name="T4" fmla="*/ 29 w 506"/>
                      <a:gd name="T5" fmla="*/ 2387 h 2430"/>
                      <a:gd name="T6" fmla="*/ 43 w 506"/>
                      <a:gd name="T7" fmla="*/ 2345 h 2430"/>
                      <a:gd name="T8" fmla="*/ 57 w 506"/>
                      <a:gd name="T9" fmla="*/ 2302 h 2430"/>
                      <a:gd name="T10" fmla="*/ 64 w 506"/>
                      <a:gd name="T11" fmla="*/ 2245 h 2430"/>
                      <a:gd name="T12" fmla="*/ 79 w 506"/>
                      <a:gd name="T13" fmla="*/ 2181 h 2430"/>
                      <a:gd name="T14" fmla="*/ 93 w 506"/>
                      <a:gd name="T15" fmla="*/ 2102 h 2430"/>
                      <a:gd name="T16" fmla="*/ 100 w 506"/>
                      <a:gd name="T17" fmla="*/ 2024 h 2430"/>
                      <a:gd name="T18" fmla="*/ 114 w 506"/>
                      <a:gd name="T19" fmla="*/ 1931 h 2430"/>
                      <a:gd name="T20" fmla="*/ 121 w 506"/>
                      <a:gd name="T21" fmla="*/ 1839 h 2430"/>
                      <a:gd name="T22" fmla="*/ 136 w 506"/>
                      <a:gd name="T23" fmla="*/ 1732 h 2430"/>
                      <a:gd name="T24" fmla="*/ 150 w 506"/>
                      <a:gd name="T25" fmla="*/ 1625 h 2430"/>
                      <a:gd name="T26" fmla="*/ 157 w 506"/>
                      <a:gd name="T27" fmla="*/ 1518 h 2430"/>
                      <a:gd name="T28" fmla="*/ 171 w 506"/>
                      <a:gd name="T29" fmla="*/ 1404 h 2430"/>
                      <a:gd name="T30" fmla="*/ 186 w 506"/>
                      <a:gd name="T31" fmla="*/ 1290 h 2430"/>
                      <a:gd name="T32" fmla="*/ 193 w 506"/>
                      <a:gd name="T33" fmla="*/ 1176 h 2430"/>
                      <a:gd name="T34" fmla="*/ 207 w 506"/>
                      <a:gd name="T35" fmla="*/ 1062 h 2430"/>
                      <a:gd name="T36" fmla="*/ 214 w 506"/>
                      <a:gd name="T37" fmla="*/ 948 h 2430"/>
                      <a:gd name="T38" fmla="*/ 228 w 506"/>
                      <a:gd name="T39" fmla="*/ 841 h 2430"/>
                      <a:gd name="T40" fmla="*/ 243 w 506"/>
                      <a:gd name="T41" fmla="*/ 734 h 2430"/>
                      <a:gd name="T42" fmla="*/ 250 w 506"/>
                      <a:gd name="T43" fmla="*/ 627 h 2430"/>
                      <a:gd name="T44" fmla="*/ 264 w 506"/>
                      <a:gd name="T45" fmla="*/ 527 h 2430"/>
                      <a:gd name="T46" fmla="*/ 278 w 506"/>
                      <a:gd name="T47" fmla="*/ 442 h 2430"/>
                      <a:gd name="T48" fmla="*/ 285 w 506"/>
                      <a:gd name="T49" fmla="*/ 356 h 2430"/>
                      <a:gd name="T50" fmla="*/ 300 w 506"/>
                      <a:gd name="T51" fmla="*/ 278 h 2430"/>
                      <a:gd name="T52" fmla="*/ 307 w 506"/>
                      <a:gd name="T53" fmla="*/ 207 h 2430"/>
                      <a:gd name="T54" fmla="*/ 321 w 506"/>
                      <a:gd name="T55" fmla="*/ 150 h 2430"/>
                      <a:gd name="T56" fmla="*/ 335 w 506"/>
                      <a:gd name="T57" fmla="*/ 100 h 2430"/>
                      <a:gd name="T58" fmla="*/ 342 w 506"/>
                      <a:gd name="T59" fmla="*/ 57 h 2430"/>
                      <a:gd name="T60" fmla="*/ 357 w 506"/>
                      <a:gd name="T61" fmla="*/ 29 h 2430"/>
                      <a:gd name="T62" fmla="*/ 378 w 506"/>
                      <a:gd name="T63" fmla="*/ 0 h 2430"/>
                      <a:gd name="T64" fmla="*/ 385 w 506"/>
                      <a:gd name="T65" fmla="*/ 0 h 2430"/>
                      <a:gd name="T66" fmla="*/ 399 w 506"/>
                      <a:gd name="T67" fmla="*/ 14 h 2430"/>
                      <a:gd name="T68" fmla="*/ 414 w 506"/>
                      <a:gd name="T69" fmla="*/ 36 h 2430"/>
                      <a:gd name="T70" fmla="*/ 428 w 506"/>
                      <a:gd name="T71" fmla="*/ 71 h 2430"/>
                      <a:gd name="T72" fmla="*/ 435 w 506"/>
                      <a:gd name="T73" fmla="*/ 114 h 2430"/>
                      <a:gd name="T74" fmla="*/ 449 w 506"/>
                      <a:gd name="T75" fmla="*/ 164 h 2430"/>
                      <a:gd name="T76" fmla="*/ 463 w 506"/>
                      <a:gd name="T77" fmla="*/ 228 h 2430"/>
                      <a:gd name="T78" fmla="*/ 471 w 506"/>
                      <a:gd name="T79" fmla="*/ 299 h 2430"/>
                      <a:gd name="T80" fmla="*/ 485 w 506"/>
                      <a:gd name="T81" fmla="*/ 378 h 2430"/>
                      <a:gd name="T82" fmla="*/ 492 w 506"/>
                      <a:gd name="T83" fmla="*/ 470 h 2430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506"/>
                      <a:gd name="T127" fmla="*/ 0 h 2430"/>
                      <a:gd name="T128" fmla="*/ 506 w 506"/>
                      <a:gd name="T129" fmla="*/ 2430 h 2430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506" h="2430">
                        <a:moveTo>
                          <a:pt x="7" y="2430"/>
                        </a:moveTo>
                        <a:lnTo>
                          <a:pt x="0" y="2430"/>
                        </a:lnTo>
                        <a:lnTo>
                          <a:pt x="7" y="2430"/>
                        </a:lnTo>
                        <a:lnTo>
                          <a:pt x="15" y="2423"/>
                        </a:lnTo>
                        <a:lnTo>
                          <a:pt x="15" y="2416"/>
                        </a:lnTo>
                        <a:lnTo>
                          <a:pt x="22" y="2409"/>
                        </a:lnTo>
                        <a:lnTo>
                          <a:pt x="22" y="2402"/>
                        </a:lnTo>
                        <a:lnTo>
                          <a:pt x="29" y="2394"/>
                        </a:lnTo>
                        <a:lnTo>
                          <a:pt x="29" y="2387"/>
                        </a:lnTo>
                        <a:lnTo>
                          <a:pt x="36" y="2373"/>
                        </a:lnTo>
                        <a:lnTo>
                          <a:pt x="36" y="2359"/>
                        </a:lnTo>
                        <a:lnTo>
                          <a:pt x="43" y="2345"/>
                        </a:lnTo>
                        <a:lnTo>
                          <a:pt x="50" y="2330"/>
                        </a:lnTo>
                        <a:lnTo>
                          <a:pt x="50" y="2316"/>
                        </a:lnTo>
                        <a:lnTo>
                          <a:pt x="57" y="2302"/>
                        </a:lnTo>
                        <a:lnTo>
                          <a:pt x="57" y="2280"/>
                        </a:lnTo>
                        <a:lnTo>
                          <a:pt x="64" y="2266"/>
                        </a:lnTo>
                        <a:lnTo>
                          <a:pt x="64" y="2245"/>
                        </a:lnTo>
                        <a:lnTo>
                          <a:pt x="72" y="2223"/>
                        </a:lnTo>
                        <a:lnTo>
                          <a:pt x="72" y="2202"/>
                        </a:lnTo>
                        <a:lnTo>
                          <a:pt x="79" y="2181"/>
                        </a:lnTo>
                        <a:lnTo>
                          <a:pt x="79" y="2152"/>
                        </a:lnTo>
                        <a:lnTo>
                          <a:pt x="86" y="2131"/>
                        </a:lnTo>
                        <a:lnTo>
                          <a:pt x="93" y="2102"/>
                        </a:lnTo>
                        <a:lnTo>
                          <a:pt x="93" y="2074"/>
                        </a:lnTo>
                        <a:lnTo>
                          <a:pt x="100" y="2052"/>
                        </a:lnTo>
                        <a:lnTo>
                          <a:pt x="100" y="2024"/>
                        </a:lnTo>
                        <a:lnTo>
                          <a:pt x="107" y="1988"/>
                        </a:lnTo>
                        <a:lnTo>
                          <a:pt x="107" y="1960"/>
                        </a:lnTo>
                        <a:lnTo>
                          <a:pt x="114" y="1931"/>
                        </a:lnTo>
                        <a:lnTo>
                          <a:pt x="114" y="1903"/>
                        </a:lnTo>
                        <a:lnTo>
                          <a:pt x="121" y="1867"/>
                        </a:lnTo>
                        <a:lnTo>
                          <a:pt x="121" y="1839"/>
                        </a:lnTo>
                        <a:lnTo>
                          <a:pt x="129" y="1803"/>
                        </a:lnTo>
                        <a:lnTo>
                          <a:pt x="129" y="1767"/>
                        </a:lnTo>
                        <a:lnTo>
                          <a:pt x="136" y="1732"/>
                        </a:lnTo>
                        <a:lnTo>
                          <a:pt x="143" y="1696"/>
                        </a:lnTo>
                        <a:lnTo>
                          <a:pt x="143" y="1660"/>
                        </a:lnTo>
                        <a:lnTo>
                          <a:pt x="150" y="1625"/>
                        </a:lnTo>
                        <a:lnTo>
                          <a:pt x="150" y="1589"/>
                        </a:lnTo>
                        <a:lnTo>
                          <a:pt x="157" y="1554"/>
                        </a:lnTo>
                        <a:lnTo>
                          <a:pt x="157" y="1518"/>
                        </a:lnTo>
                        <a:lnTo>
                          <a:pt x="164" y="1482"/>
                        </a:lnTo>
                        <a:lnTo>
                          <a:pt x="164" y="1447"/>
                        </a:lnTo>
                        <a:lnTo>
                          <a:pt x="171" y="1404"/>
                        </a:lnTo>
                        <a:lnTo>
                          <a:pt x="171" y="1368"/>
                        </a:lnTo>
                        <a:lnTo>
                          <a:pt x="178" y="1333"/>
                        </a:lnTo>
                        <a:lnTo>
                          <a:pt x="186" y="1290"/>
                        </a:lnTo>
                        <a:lnTo>
                          <a:pt x="186" y="1254"/>
                        </a:lnTo>
                        <a:lnTo>
                          <a:pt x="193" y="1219"/>
                        </a:lnTo>
                        <a:lnTo>
                          <a:pt x="193" y="1176"/>
                        </a:lnTo>
                        <a:lnTo>
                          <a:pt x="200" y="1140"/>
                        </a:lnTo>
                        <a:lnTo>
                          <a:pt x="200" y="1097"/>
                        </a:lnTo>
                        <a:lnTo>
                          <a:pt x="207" y="1062"/>
                        </a:lnTo>
                        <a:lnTo>
                          <a:pt x="207" y="1026"/>
                        </a:lnTo>
                        <a:lnTo>
                          <a:pt x="214" y="983"/>
                        </a:lnTo>
                        <a:lnTo>
                          <a:pt x="214" y="948"/>
                        </a:lnTo>
                        <a:lnTo>
                          <a:pt x="221" y="912"/>
                        </a:lnTo>
                        <a:lnTo>
                          <a:pt x="228" y="877"/>
                        </a:lnTo>
                        <a:lnTo>
                          <a:pt x="228" y="841"/>
                        </a:lnTo>
                        <a:lnTo>
                          <a:pt x="235" y="805"/>
                        </a:lnTo>
                        <a:lnTo>
                          <a:pt x="235" y="770"/>
                        </a:lnTo>
                        <a:lnTo>
                          <a:pt x="243" y="734"/>
                        </a:lnTo>
                        <a:lnTo>
                          <a:pt x="243" y="698"/>
                        </a:lnTo>
                        <a:lnTo>
                          <a:pt x="250" y="663"/>
                        </a:lnTo>
                        <a:lnTo>
                          <a:pt x="250" y="627"/>
                        </a:lnTo>
                        <a:lnTo>
                          <a:pt x="257" y="592"/>
                        </a:lnTo>
                        <a:lnTo>
                          <a:pt x="257" y="563"/>
                        </a:lnTo>
                        <a:lnTo>
                          <a:pt x="264" y="527"/>
                        </a:lnTo>
                        <a:lnTo>
                          <a:pt x="264" y="499"/>
                        </a:lnTo>
                        <a:lnTo>
                          <a:pt x="271" y="470"/>
                        </a:lnTo>
                        <a:lnTo>
                          <a:pt x="278" y="442"/>
                        </a:lnTo>
                        <a:lnTo>
                          <a:pt x="278" y="406"/>
                        </a:lnTo>
                        <a:lnTo>
                          <a:pt x="285" y="378"/>
                        </a:lnTo>
                        <a:lnTo>
                          <a:pt x="285" y="356"/>
                        </a:lnTo>
                        <a:lnTo>
                          <a:pt x="292" y="328"/>
                        </a:lnTo>
                        <a:lnTo>
                          <a:pt x="292" y="299"/>
                        </a:lnTo>
                        <a:lnTo>
                          <a:pt x="300" y="278"/>
                        </a:lnTo>
                        <a:lnTo>
                          <a:pt x="300" y="249"/>
                        </a:lnTo>
                        <a:lnTo>
                          <a:pt x="307" y="228"/>
                        </a:lnTo>
                        <a:lnTo>
                          <a:pt x="307" y="207"/>
                        </a:lnTo>
                        <a:lnTo>
                          <a:pt x="314" y="185"/>
                        </a:lnTo>
                        <a:lnTo>
                          <a:pt x="321" y="164"/>
                        </a:lnTo>
                        <a:lnTo>
                          <a:pt x="321" y="150"/>
                        </a:lnTo>
                        <a:lnTo>
                          <a:pt x="328" y="128"/>
                        </a:lnTo>
                        <a:lnTo>
                          <a:pt x="328" y="114"/>
                        </a:lnTo>
                        <a:lnTo>
                          <a:pt x="335" y="100"/>
                        </a:lnTo>
                        <a:lnTo>
                          <a:pt x="335" y="86"/>
                        </a:lnTo>
                        <a:lnTo>
                          <a:pt x="342" y="71"/>
                        </a:lnTo>
                        <a:lnTo>
                          <a:pt x="342" y="57"/>
                        </a:lnTo>
                        <a:lnTo>
                          <a:pt x="349" y="43"/>
                        </a:lnTo>
                        <a:lnTo>
                          <a:pt x="349" y="36"/>
                        </a:lnTo>
                        <a:lnTo>
                          <a:pt x="357" y="29"/>
                        </a:lnTo>
                        <a:lnTo>
                          <a:pt x="357" y="21"/>
                        </a:lnTo>
                        <a:lnTo>
                          <a:pt x="364" y="14"/>
                        </a:lnTo>
                        <a:lnTo>
                          <a:pt x="378" y="0"/>
                        </a:lnTo>
                        <a:lnTo>
                          <a:pt x="371" y="0"/>
                        </a:lnTo>
                        <a:lnTo>
                          <a:pt x="378" y="0"/>
                        </a:lnTo>
                        <a:lnTo>
                          <a:pt x="385" y="0"/>
                        </a:lnTo>
                        <a:lnTo>
                          <a:pt x="392" y="0"/>
                        </a:lnTo>
                        <a:lnTo>
                          <a:pt x="399" y="7"/>
                        </a:lnTo>
                        <a:lnTo>
                          <a:pt x="399" y="14"/>
                        </a:lnTo>
                        <a:lnTo>
                          <a:pt x="406" y="21"/>
                        </a:lnTo>
                        <a:lnTo>
                          <a:pt x="414" y="29"/>
                        </a:lnTo>
                        <a:lnTo>
                          <a:pt x="414" y="36"/>
                        </a:lnTo>
                        <a:lnTo>
                          <a:pt x="421" y="43"/>
                        </a:lnTo>
                        <a:lnTo>
                          <a:pt x="421" y="57"/>
                        </a:lnTo>
                        <a:lnTo>
                          <a:pt x="428" y="71"/>
                        </a:lnTo>
                        <a:lnTo>
                          <a:pt x="428" y="86"/>
                        </a:lnTo>
                        <a:lnTo>
                          <a:pt x="435" y="100"/>
                        </a:lnTo>
                        <a:lnTo>
                          <a:pt x="435" y="114"/>
                        </a:lnTo>
                        <a:lnTo>
                          <a:pt x="442" y="128"/>
                        </a:lnTo>
                        <a:lnTo>
                          <a:pt x="442" y="150"/>
                        </a:lnTo>
                        <a:lnTo>
                          <a:pt x="449" y="164"/>
                        </a:lnTo>
                        <a:lnTo>
                          <a:pt x="456" y="185"/>
                        </a:lnTo>
                        <a:lnTo>
                          <a:pt x="456" y="207"/>
                        </a:lnTo>
                        <a:lnTo>
                          <a:pt x="463" y="228"/>
                        </a:lnTo>
                        <a:lnTo>
                          <a:pt x="463" y="249"/>
                        </a:lnTo>
                        <a:lnTo>
                          <a:pt x="471" y="278"/>
                        </a:lnTo>
                        <a:lnTo>
                          <a:pt x="471" y="299"/>
                        </a:lnTo>
                        <a:lnTo>
                          <a:pt x="478" y="328"/>
                        </a:lnTo>
                        <a:lnTo>
                          <a:pt x="478" y="356"/>
                        </a:lnTo>
                        <a:lnTo>
                          <a:pt x="485" y="378"/>
                        </a:lnTo>
                        <a:lnTo>
                          <a:pt x="485" y="406"/>
                        </a:lnTo>
                        <a:lnTo>
                          <a:pt x="492" y="442"/>
                        </a:lnTo>
                        <a:lnTo>
                          <a:pt x="492" y="470"/>
                        </a:lnTo>
                        <a:lnTo>
                          <a:pt x="499" y="499"/>
                        </a:lnTo>
                        <a:lnTo>
                          <a:pt x="506" y="527"/>
                        </a:lnTo>
                      </a:path>
                    </a:pathLst>
                  </a:custGeom>
                  <a:noFill/>
                  <a:ln w="38100" cmpd="sng">
                    <a:solidFill>
                      <a:srgbClr val="3366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" name="Freeform 80"/>
                  <p:cNvSpPr>
                    <a:spLocks/>
                  </p:cNvSpPr>
                  <p:nvPr/>
                </p:nvSpPr>
                <p:spPr bwMode="auto">
                  <a:xfrm>
                    <a:off x="1910" y="1420"/>
                    <a:ext cx="499" cy="1910"/>
                  </a:xfrm>
                  <a:custGeom>
                    <a:avLst/>
                    <a:gdLst>
                      <a:gd name="T0" fmla="*/ 7 w 499"/>
                      <a:gd name="T1" fmla="*/ 65 h 1910"/>
                      <a:gd name="T2" fmla="*/ 15 w 499"/>
                      <a:gd name="T3" fmla="*/ 171 h 1910"/>
                      <a:gd name="T4" fmla="*/ 29 w 499"/>
                      <a:gd name="T5" fmla="*/ 278 h 1910"/>
                      <a:gd name="T6" fmla="*/ 43 w 499"/>
                      <a:gd name="T7" fmla="*/ 385 h 1910"/>
                      <a:gd name="T8" fmla="*/ 50 w 499"/>
                      <a:gd name="T9" fmla="*/ 499 h 1910"/>
                      <a:gd name="T10" fmla="*/ 64 w 499"/>
                      <a:gd name="T11" fmla="*/ 613 h 1910"/>
                      <a:gd name="T12" fmla="*/ 72 w 499"/>
                      <a:gd name="T13" fmla="*/ 727 h 1910"/>
                      <a:gd name="T14" fmla="*/ 86 w 499"/>
                      <a:gd name="T15" fmla="*/ 841 h 1910"/>
                      <a:gd name="T16" fmla="*/ 100 w 499"/>
                      <a:gd name="T17" fmla="*/ 955 h 1910"/>
                      <a:gd name="T18" fmla="*/ 107 w 499"/>
                      <a:gd name="T19" fmla="*/ 1062 h 1910"/>
                      <a:gd name="T20" fmla="*/ 121 w 499"/>
                      <a:gd name="T21" fmla="*/ 1169 h 1910"/>
                      <a:gd name="T22" fmla="*/ 136 w 499"/>
                      <a:gd name="T23" fmla="*/ 1276 h 1910"/>
                      <a:gd name="T24" fmla="*/ 143 w 499"/>
                      <a:gd name="T25" fmla="*/ 1376 h 1910"/>
                      <a:gd name="T26" fmla="*/ 157 w 499"/>
                      <a:gd name="T27" fmla="*/ 1461 h 1910"/>
                      <a:gd name="T28" fmla="*/ 164 w 499"/>
                      <a:gd name="T29" fmla="*/ 1547 h 1910"/>
                      <a:gd name="T30" fmla="*/ 178 w 499"/>
                      <a:gd name="T31" fmla="*/ 1625 h 1910"/>
                      <a:gd name="T32" fmla="*/ 193 w 499"/>
                      <a:gd name="T33" fmla="*/ 1696 h 1910"/>
                      <a:gd name="T34" fmla="*/ 200 w 499"/>
                      <a:gd name="T35" fmla="*/ 1753 h 1910"/>
                      <a:gd name="T36" fmla="*/ 214 w 499"/>
                      <a:gd name="T37" fmla="*/ 1803 h 1910"/>
                      <a:gd name="T38" fmla="*/ 228 w 499"/>
                      <a:gd name="T39" fmla="*/ 1846 h 1910"/>
                      <a:gd name="T40" fmla="*/ 235 w 499"/>
                      <a:gd name="T41" fmla="*/ 1875 h 1910"/>
                      <a:gd name="T42" fmla="*/ 257 w 499"/>
                      <a:gd name="T43" fmla="*/ 1903 h 1910"/>
                      <a:gd name="T44" fmla="*/ 264 w 499"/>
                      <a:gd name="T45" fmla="*/ 1910 h 1910"/>
                      <a:gd name="T46" fmla="*/ 285 w 499"/>
                      <a:gd name="T47" fmla="*/ 1889 h 1910"/>
                      <a:gd name="T48" fmla="*/ 292 w 499"/>
                      <a:gd name="T49" fmla="*/ 1867 h 1910"/>
                      <a:gd name="T50" fmla="*/ 307 w 499"/>
                      <a:gd name="T51" fmla="*/ 1832 h 1910"/>
                      <a:gd name="T52" fmla="*/ 321 w 499"/>
                      <a:gd name="T53" fmla="*/ 1789 h 1910"/>
                      <a:gd name="T54" fmla="*/ 328 w 499"/>
                      <a:gd name="T55" fmla="*/ 1739 h 1910"/>
                      <a:gd name="T56" fmla="*/ 342 w 499"/>
                      <a:gd name="T57" fmla="*/ 1675 h 1910"/>
                      <a:gd name="T58" fmla="*/ 349 w 499"/>
                      <a:gd name="T59" fmla="*/ 1604 h 1910"/>
                      <a:gd name="T60" fmla="*/ 364 w 499"/>
                      <a:gd name="T61" fmla="*/ 1525 h 1910"/>
                      <a:gd name="T62" fmla="*/ 378 w 499"/>
                      <a:gd name="T63" fmla="*/ 1433 h 1910"/>
                      <a:gd name="T64" fmla="*/ 385 w 499"/>
                      <a:gd name="T65" fmla="*/ 1340 h 1910"/>
                      <a:gd name="T66" fmla="*/ 399 w 499"/>
                      <a:gd name="T67" fmla="*/ 1240 h 1910"/>
                      <a:gd name="T68" fmla="*/ 414 w 499"/>
                      <a:gd name="T69" fmla="*/ 1133 h 1910"/>
                      <a:gd name="T70" fmla="*/ 421 w 499"/>
                      <a:gd name="T71" fmla="*/ 1027 h 1910"/>
                      <a:gd name="T72" fmla="*/ 435 w 499"/>
                      <a:gd name="T73" fmla="*/ 920 h 1910"/>
                      <a:gd name="T74" fmla="*/ 442 w 499"/>
                      <a:gd name="T75" fmla="*/ 806 h 1910"/>
                      <a:gd name="T76" fmla="*/ 456 w 499"/>
                      <a:gd name="T77" fmla="*/ 692 h 1910"/>
                      <a:gd name="T78" fmla="*/ 471 w 499"/>
                      <a:gd name="T79" fmla="*/ 570 h 1910"/>
                      <a:gd name="T80" fmla="*/ 478 w 499"/>
                      <a:gd name="T81" fmla="*/ 456 h 1910"/>
                      <a:gd name="T82" fmla="*/ 492 w 499"/>
                      <a:gd name="T83" fmla="*/ 350 h 1910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499"/>
                      <a:gd name="T127" fmla="*/ 0 h 1910"/>
                      <a:gd name="T128" fmla="*/ 499 w 499"/>
                      <a:gd name="T129" fmla="*/ 1910 h 1910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499" h="1910">
                        <a:moveTo>
                          <a:pt x="0" y="0"/>
                        </a:moveTo>
                        <a:lnTo>
                          <a:pt x="0" y="36"/>
                        </a:lnTo>
                        <a:lnTo>
                          <a:pt x="7" y="65"/>
                        </a:lnTo>
                        <a:lnTo>
                          <a:pt x="7" y="100"/>
                        </a:lnTo>
                        <a:lnTo>
                          <a:pt x="15" y="136"/>
                        </a:lnTo>
                        <a:lnTo>
                          <a:pt x="15" y="171"/>
                        </a:lnTo>
                        <a:lnTo>
                          <a:pt x="22" y="207"/>
                        </a:lnTo>
                        <a:lnTo>
                          <a:pt x="22" y="243"/>
                        </a:lnTo>
                        <a:lnTo>
                          <a:pt x="29" y="278"/>
                        </a:lnTo>
                        <a:lnTo>
                          <a:pt x="29" y="314"/>
                        </a:lnTo>
                        <a:lnTo>
                          <a:pt x="36" y="350"/>
                        </a:lnTo>
                        <a:lnTo>
                          <a:pt x="43" y="385"/>
                        </a:lnTo>
                        <a:lnTo>
                          <a:pt x="43" y="421"/>
                        </a:lnTo>
                        <a:lnTo>
                          <a:pt x="50" y="456"/>
                        </a:lnTo>
                        <a:lnTo>
                          <a:pt x="50" y="499"/>
                        </a:lnTo>
                        <a:lnTo>
                          <a:pt x="57" y="535"/>
                        </a:lnTo>
                        <a:lnTo>
                          <a:pt x="57" y="570"/>
                        </a:lnTo>
                        <a:lnTo>
                          <a:pt x="64" y="613"/>
                        </a:lnTo>
                        <a:lnTo>
                          <a:pt x="64" y="649"/>
                        </a:lnTo>
                        <a:lnTo>
                          <a:pt x="72" y="684"/>
                        </a:lnTo>
                        <a:lnTo>
                          <a:pt x="72" y="727"/>
                        </a:lnTo>
                        <a:lnTo>
                          <a:pt x="79" y="763"/>
                        </a:lnTo>
                        <a:lnTo>
                          <a:pt x="86" y="806"/>
                        </a:lnTo>
                        <a:lnTo>
                          <a:pt x="86" y="841"/>
                        </a:lnTo>
                        <a:lnTo>
                          <a:pt x="93" y="877"/>
                        </a:lnTo>
                        <a:lnTo>
                          <a:pt x="93" y="920"/>
                        </a:lnTo>
                        <a:lnTo>
                          <a:pt x="100" y="955"/>
                        </a:lnTo>
                        <a:lnTo>
                          <a:pt x="100" y="991"/>
                        </a:lnTo>
                        <a:lnTo>
                          <a:pt x="107" y="1027"/>
                        </a:lnTo>
                        <a:lnTo>
                          <a:pt x="107" y="1062"/>
                        </a:lnTo>
                        <a:lnTo>
                          <a:pt x="114" y="1098"/>
                        </a:lnTo>
                        <a:lnTo>
                          <a:pt x="114" y="1133"/>
                        </a:lnTo>
                        <a:lnTo>
                          <a:pt x="121" y="1169"/>
                        </a:lnTo>
                        <a:lnTo>
                          <a:pt x="121" y="1205"/>
                        </a:lnTo>
                        <a:lnTo>
                          <a:pt x="129" y="1240"/>
                        </a:lnTo>
                        <a:lnTo>
                          <a:pt x="136" y="1276"/>
                        </a:lnTo>
                        <a:lnTo>
                          <a:pt x="136" y="1312"/>
                        </a:lnTo>
                        <a:lnTo>
                          <a:pt x="143" y="1340"/>
                        </a:lnTo>
                        <a:lnTo>
                          <a:pt x="143" y="1376"/>
                        </a:lnTo>
                        <a:lnTo>
                          <a:pt x="150" y="1404"/>
                        </a:lnTo>
                        <a:lnTo>
                          <a:pt x="150" y="1433"/>
                        </a:lnTo>
                        <a:lnTo>
                          <a:pt x="157" y="1461"/>
                        </a:lnTo>
                        <a:lnTo>
                          <a:pt x="157" y="1497"/>
                        </a:lnTo>
                        <a:lnTo>
                          <a:pt x="164" y="1525"/>
                        </a:lnTo>
                        <a:lnTo>
                          <a:pt x="164" y="1547"/>
                        </a:lnTo>
                        <a:lnTo>
                          <a:pt x="171" y="1575"/>
                        </a:lnTo>
                        <a:lnTo>
                          <a:pt x="178" y="1604"/>
                        </a:lnTo>
                        <a:lnTo>
                          <a:pt x="178" y="1625"/>
                        </a:lnTo>
                        <a:lnTo>
                          <a:pt x="186" y="1654"/>
                        </a:lnTo>
                        <a:lnTo>
                          <a:pt x="186" y="1675"/>
                        </a:lnTo>
                        <a:lnTo>
                          <a:pt x="193" y="1696"/>
                        </a:lnTo>
                        <a:lnTo>
                          <a:pt x="193" y="1718"/>
                        </a:lnTo>
                        <a:lnTo>
                          <a:pt x="200" y="1739"/>
                        </a:lnTo>
                        <a:lnTo>
                          <a:pt x="200" y="1753"/>
                        </a:lnTo>
                        <a:lnTo>
                          <a:pt x="207" y="1775"/>
                        </a:lnTo>
                        <a:lnTo>
                          <a:pt x="207" y="1789"/>
                        </a:lnTo>
                        <a:lnTo>
                          <a:pt x="214" y="1803"/>
                        </a:lnTo>
                        <a:lnTo>
                          <a:pt x="214" y="1818"/>
                        </a:lnTo>
                        <a:lnTo>
                          <a:pt x="221" y="1832"/>
                        </a:lnTo>
                        <a:lnTo>
                          <a:pt x="228" y="1846"/>
                        </a:lnTo>
                        <a:lnTo>
                          <a:pt x="228" y="1860"/>
                        </a:lnTo>
                        <a:lnTo>
                          <a:pt x="235" y="1867"/>
                        </a:lnTo>
                        <a:lnTo>
                          <a:pt x="235" y="1875"/>
                        </a:lnTo>
                        <a:lnTo>
                          <a:pt x="243" y="1882"/>
                        </a:lnTo>
                        <a:lnTo>
                          <a:pt x="243" y="1889"/>
                        </a:lnTo>
                        <a:lnTo>
                          <a:pt x="257" y="1903"/>
                        </a:lnTo>
                        <a:lnTo>
                          <a:pt x="250" y="1903"/>
                        </a:lnTo>
                        <a:lnTo>
                          <a:pt x="257" y="1903"/>
                        </a:lnTo>
                        <a:lnTo>
                          <a:pt x="264" y="1910"/>
                        </a:lnTo>
                        <a:lnTo>
                          <a:pt x="271" y="1903"/>
                        </a:lnTo>
                        <a:lnTo>
                          <a:pt x="278" y="1896"/>
                        </a:lnTo>
                        <a:lnTo>
                          <a:pt x="285" y="1889"/>
                        </a:lnTo>
                        <a:lnTo>
                          <a:pt x="285" y="1882"/>
                        </a:lnTo>
                        <a:lnTo>
                          <a:pt x="292" y="1875"/>
                        </a:lnTo>
                        <a:lnTo>
                          <a:pt x="292" y="1867"/>
                        </a:lnTo>
                        <a:lnTo>
                          <a:pt x="300" y="1860"/>
                        </a:lnTo>
                        <a:lnTo>
                          <a:pt x="300" y="1846"/>
                        </a:lnTo>
                        <a:lnTo>
                          <a:pt x="307" y="1832"/>
                        </a:lnTo>
                        <a:lnTo>
                          <a:pt x="314" y="1818"/>
                        </a:lnTo>
                        <a:lnTo>
                          <a:pt x="314" y="1803"/>
                        </a:lnTo>
                        <a:lnTo>
                          <a:pt x="321" y="1789"/>
                        </a:lnTo>
                        <a:lnTo>
                          <a:pt x="321" y="1775"/>
                        </a:lnTo>
                        <a:lnTo>
                          <a:pt x="328" y="1753"/>
                        </a:lnTo>
                        <a:lnTo>
                          <a:pt x="328" y="1739"/>
                        </a:lnTo>
                        <a:lnTo>
                          <a:pt x="335" y="1718"/>
                        </a:lnTo>
                        <a:lnTo>
                          <a:pt x="335" y="1696"/>
                        </a:lnTo>
                        <a:lnTo>
                          <a:pt x="342" y="1675"/>
                        </a:lnTo>
                        <a:lnTo>
                          <a:pt x="342" y="1654"/>
                        </a:lnTo>
                        <a:lnTo>
                          <a:pt x="349" y="1625"/>
                        </a:lnTo>
                        <a:lnTo>
                          <a:pt x="349" y="1604"/>
                        </a:lnTo>
                        <a:lnTo>
                          <a:pt x="357" y="1575"/>
                        </a:lnTo>
                        <a:lnTo>
                          <a:pt x="364" y="1547"/>
                        </a:lnTo>
                        <a:lnTo>
                          <a:pt x="364" y="1525"/>
                        </a:lnTo>
                        <a:lnTo>
                          <a:pt x="371" y="1497"/>
                        </a:lnTo>
                        <a:lnTo>
                          <a:pt x="371" y="1461"/>
                        </a:lnTo>
                        <a:lnTo>
                          <a:pt x="378" y="1433"/>
                        </a:lnTo>
                        <a:lnTo>
                          <a:pt x="378" y="1404"/>
                        </a:lnTo>
                        <a:lnTo>
                          <a:pt x="385" y="1376"/>
                        </a:lnTo>
                        <a:lnTo>
                          <a:pt x="385" y="1340"/>
                        </a:lnTo>
                        <a:lnTo>
                          <a:pt x="392" y="1312"/>
                        </a:lnTo>
                        <a:lnTo>
                          <a:pt x="392" y="1276"/>
                        </a:lnTo>
                        <a:lnTo>
                          <a:pt x="399" y="1240"/>
                        </a:lnTo>
                        <a:lnTo>
                          <a:pt x="406" y="1205"/>
                        </a:lnTo>
                        <a:lnTo>
                          <a:pt x="406" y="1169"/>
                        </a:lnTo>
                        <a:lnTo>
                          <a:pt x="414" y="1133"/>
                        </a:lnTo>
                        <a:lnTo>
                          <a:pt x="414" y="1098"/>
                        </a:lnTo>
                        <a:lnTo>
                          <a:pt x="421" y="1062"/>
                        </a:lnTo>
                        <a:lnTo>
                          <a:pt x="421" y="1027"/>
                        </a:lnTo>
                        <a:lnTo>
                          <a:pt x="428" y="991"/>
                        </a:lnTo>
                        <a:lnTo>
                          <a:pt x="428" y="955"/>
                        </a:lnTo>
                        <a:lnTo>
                          <a:pt x="435" y="920"/>
                        </a:lnTo>
                        <a:lnTo>
                          <a:pt x="435" y="877"/>
                        </a:lnTo>
                        <a:lnTo>
                          <a:pt x="442" y="841"/>
                        </a:lnTo>
                        <a:lnTo>
                          <a:pt x="442" y="806"/>
                        </a:lnTo>
                        <a:lnTo>
                          <a:pt x="449" y="763"/>
                        </a:lnTo>
                        <a:lnTo>
                          <a:pt x="456" y="727"/>
                        </a:lnTo>
                        <a:lnTo>
                          <a:pt x="456" y="692"/>
                        </a:lnTo>
                        <a:lnTo>
                          <a:pt x="463" y="649"/>
                        </a:lnTo>
                        <a:lnTo>
                          <a:pt x="463" y="613"/>
                        </a:lnTo>
                        <a:lnTo>
                          <a:pt x="471" y="570"/>
                        </a:lnTo>
                        <a:lnTo>
                          <a:pt x="471" y="535"/>
                        </a:lnTo>
                        <a:lnTo>
                          <a:pt x="478" y="499"/>
                        </a:lnTo>
                        <a:lnTo>
                          <a:pt x="478" y="456"/>
                        </a:lnTo>
                        <a:lnTo>
                          <a:pt x="485" y="421"/>
                        </a:lnTo>
                        <a:lnTo>
                          <a:pt x="485" y="385"/>
                        </a:lnTo>
                        <a:lnTo>
                          <a:pt x="492" y="350"/>
                        </a:lnTo>
                        <a:lnTo>
                          <a:pt x="499" y="314"/>
                        </a:lnTo>
                        <a:lnTo>
                          <a:pt x="499" y="278"/>
                        </a:lnTo>
                      </a:path>
                    </a:pathLst>
                  </a:custGeom>
                  <a:noFill/>
                  <a:ln w="38100" cmpd="sng">
                    <a:solidFill>
                      <a:srgbClr val="3366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" name="Freeform 81"/>
                  <p:cNvSpPr>
                    <a:spLocks/>
                  </p:cNvSpPr>
                  <p:nvPr/>
                </p:nvSpPr>
                <p:spPr bwMode="auto">
                  <a:xfrm>
                    <a:off x="2409" y="893"/>
                    <a:ext cx="506" cy="2394"/>
                  </a:xfrm>
                  <a:custGeom>
                    <a:avLst/>
                    <a:gdLst>
                      <a:gd name="T0" fmla="*/ 7 w 506"/>
                      <a:gd name="T1" fmla="*/ 734 h 2394"/>
                      <a:gd name="T2" fmla="*/ 22 w 506"/>
                      <a:gd name="T3" fmla="*/ 627 h 2394"/>
                      <a:gd name="T4" fmla="*/ 29 w 506"/>
                      <a:gd name="T5" fmla="*/ 527 h 2394"/>
                      <a:gd name="T6" fmla="*/ 43 w 506"/>
                      <a:gd name="T7" fmla="*/ 442 h 2394"/>
                      <a:gd name="T8" fmla="*/ 57 w 506"/>
                      <a:gd name="T9" fmla="*/ 356 h 2394"/>
                      <a:gd name="T10" fmla="*/ 64 w 506"/>
                      <a:gd name="T11" fmla="*/ 278 h 2394"/>
                      <a:gd name="T12" fmla="*/ 79 w 506"/>
                      <a:gd name="T13" fmla="*/ 207 h 2394"/>
                      <a:gd name="T14" fmla="*/ 93 w 506"/>
                      <a:gd name="T15" fmla="*/ 150 h 2394"/>
                      <a:gd name="T16" fmla="*/ 100 w 506"/>
                      <a:gd name="T17" fmla="*/ 100 h 2394"/>
                      <a:gd name="T18" fmla="*/ 114 w 506"/>
                      <a:gd name="T19" fmla="*/ 57 h 2394"/>
                      <a:gd name="T20" fmla="*/ 121 w 506"/>
                      <a:gd name="T21" fmla="*/ 29 h 2394"/>
                      <a:gd name="T22" fmla="*/ 136 w 506"/>
                      <a:gd name="T23" fmla="*/ 7 h 2394"/>
                      <a:gd name="T24" fmla="*/ 157 w 506"/>
                      <a:gd name="T25" fmla="*/ 0 h 2394"/>
                      <a:gd name="T26" fmla="*/ 178 w 506"/>
                      <a:gd name="T27" fmla="*/ 21 h 2394"/>
                      <a:gd name="T28" fmla="*/ 185 w 506"/>
                      <a:gd name="T29" fmla="*/ 43 h 2394"/>
                      <a:gd name="T30" fmla="*/ 200 w 506"/>
                      <a:gd name="T31" fmla="*/ 86 h 2394"/>
                      <a:gd name="T32" fmla="*/ 207 w 506"/>
                      <a:gd name="T33" fmla="*/ 128 h 2394"/>
                      <a:gd name="T34" fmla="*/ 221 w 506"/>
                      <a:gd name="T35" fmla="*/ 185 h 2394"/>
                      <a:gd name="T36" fmla="*/ 235 w 506"/>
                      <a:gd name="T37" fmla="*/ 249 h 2394"/>
                      <a:gd name="T38" fmla="*/ 242 w 506"/>
                      <a:gd name="T39" fmla="*/ 328 h 2394"/>
                      <a:gd name="T40" fmla="*/ 257 w 506"/>
                      <a:gd name="T41" fmla="*/ 406 h 2394"/>
                      <a:gd name="T42" fmla="*/ 271 w 506"/>
                      <a:gd name="T43" fmla="*/ 499 h 2394"/>
                      <a:gd name="T44" fmla="*/ 278 w 506"/>
                      <a:gd name="T45" fmla="*/ 592 h 2394"/>
                      <a:gd name="T46" fmla="*/ 292 w 506"/>
                      <a:gd name="T47" fmla="*/ 698 h 2394"/>
                      <a:gd name="T48" fmla="*/ 299 w 506"/>
                      <a:gd name="T49" fmla="*/ 805 h 2394"/>
                      <a:gd name="T50" fmla="*/ 314 w 506"/>
                      <a:gd name="T51" fmla="*/ 912 h 2394"/>
                      <a:gd name="T52" fmla="*/ 328 w 506"/>
                      <a:gd name="T53" fmla="*/ 1026 h 2394"/>
                      <a:gd name="T54" fmla="*/ 335 w 506"/>
                      <a:gd name="T55" fmla="*/ 1140 h 2394"/>
                      <a:gd name="T56" fmla="*/ 349 w 506"/>
                      <a:gd name="T57" fmla="*/ 1254 h 2394"/>
                      <a:gd name="T58" fmla="*/ 364 w 506"/>
                      <a:gd name="T59" fmla="*/ 1368 h 2394"/>
                      <a:gd name="T60" fmla="*/ 371 w 506"/>
                      <a:gd name="T61" fmla="*/ 1482 h 2394"/>
                      <a:gd name="T62" fmla="*/ 385 w 506"/>
                      <a:gd name="T63" fmla="*/ 1589 h 2394"/>
                      <a:gd name="T64" fmla="*/ 392 w 506"/>
                      <a:gd name="T65" fmla="*/ 1696 h 2394"/>
                      <a:gd name="T66" fmla="*/ 406 w 506"/>
                      <a:gd name="T67" fmla="*/ 1803 h 2394"/>
                      <a:gd name="T68" fmla="*/ 421 w 506"/>
                      <a:gd name="T69" fmla="*/ 1903 h 2394"/>
                      <a:gd name="T70" fmla="*/ 428 w 506"/>
                      <a:gd name="T71" fmla="*/ 1988 h 2394"/>
                      <a:gd name="T72" fmla="*/ 442 w 506"/>
                      <a:gd name="T73" fmla="*/ 2074 h 2394"/>
                      <a:gd name="T74" fmla="*/ 456 w 506"/>
                      <a:gd name="T75" fmla="*/ 2152 h 2394"/>
                      <a:gd name="T76" fmla="*/ 463 w 506"/>
                      <a:gd name="T77" fmla="*/ 2223 h 2394"/>
                      <a:gd name="T78" fmla="*/ 478 w 506"/>
                      <a:gd name="T79" fmla="*/ 2280 h 2394"/>
                      <a:gd name="T80" fmla="*/ 485 w 506"/>
                      <a:gd name="T81" fmla="*/ 2330 h 2394"/>
                      <a:gd name="T82" fmla="*/ 499 w 506"/>
                      <a:gd name="T83" fmla="*/ 2373 h 2394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506"/>
                      <a:gd name="T127" fmla="*/ 0 h 2394"/>
                      <a:gd name="T128" fmla="*/ 506 w 506"/>
                      <a:gd name="T129" fmla="*/ 2394 h 2394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506" h="2394">
                        <a:moveTo>
                          <a:pt x="0" y="805"/>
                        </a:moveTo>
                        <a:lnTo>
                          <a:pt x="7" y="770"/>
                        </a:lnTo>
                        <a:lnTo>
                          <a:pt x="7" y="734"/>
                        </a:lnTo>
                        <a:lnTo>
                          <a:pt x="14" y="698"/>
                        </a:lnTo>
                        <a:lnTo>
                          <a:pt x="14" y="663"/>
                        </a:lnTo>
                        <a:lnTo>
                          <a:pt x="22" y="627"/>
                        </a:lnTo>
                        <a:lnTo>
                          <a:pt x="22" y="592"/>
                        </a:lnTo>
                        <a:lnTo>
                          <a:pt x="29" y="563"/>
                        </a:lnTo>
                        <a:lnTo>
                          <a:pt x="29" y="527"/>
                        </a:lnTo>
                        <a:lnTo>
                          <a:pt x="36" y="499"/>
                        </a:lnTo>
                        <a:lnTo>
                          <a:pt x="43" y="470"/>
                        </a:lnTo>
                        <a:lnTo>
                          <a:pt x="43" y="442"/>
                        </a:lnTo>
                        <a:lnTo>
                          <a:pt x="50" y="406"/>
                        </a:lnTo>
                        <a:lnTo>
                          <a:pt x="50" y="378"/>
                        </a:lnTo>
                        <a:lnTo>
                          <a:pt x="57" y="356"/>
                        </a:lnTo>
                        <a:lnTo>
                          <a:pt x="57" y="328"/>
                        </a:lnTo>
                        <a:lnTo>
                          <a:pt x="64" y="299"/>
                        </a:lnTo>
                        <a:lnTo>
                          <a:pt x="64" y="278"/>
                        </a:lnTo>
                        <a:lnTo>
                          <a:pt x="71" y="249"/>
                        </a:lnTo>
                        <a:lnTo>
                          <a:pt x="71" y="228"/>
                        </a:lnTo>
                        <a:lnTo>
                          <a:pt x="79" y="207"/>
                        </a:lnTo>
                        <a:lnTo>
                          <a:pt x="79" y="185"/>
                        </a:lnTo>
                        <a:lnTo>
                          <a:pt x="86" y="164"/>
                        </a:lnTo>
                        <a:lnTo>
                          <a:pt x="93" y="150"/>
                        </a:lnTo>
                        <a:lnTo>
                          <a:pt x="93" y="128"/>
                        </a:lnTo>
                        <a:lnTo>
                          <a:pt x="100" y="114"/>
                        </a:lnTo>
                        <a:lnTo>
                          <a:pt x="100" y="100"/>
                        </a:lnTo>
                        <a:lnTo>
                          <a:pt x="107" y="86"/>
                        </a:lnTo>
                        <a:lnTo>
                          <a:pt x="107" y="71"/>
                        </a:lnTo>
                        <a:lnTo>
                          <a:pt x="114" y="57"/>
                        </a:lnTo>
                        <a:lnTo>
                          <a:pt x="114" y="43"/>
                        </a:lnTo>
                        <a:lnTo>
                          <a:pt x="121" y="36"/>
                        </a:lnTo>
                        <a:lnTo>
                          <a:pt x="121" y="29"/>
                        </a:lnTo>
                        <a:lnTo>
                          <a:pt x="128" y="21"/>
                        </a:lnTo>
                        <a:lnTo>
                          <a:pt x="136" y="14"/>
                        </a:lnTo>
                        <a:lnTo>
                          <a:pt x="136" y="7"/>
                        </a:lnTo>
                        <a:lnTo>
                          <a:pt x="143" y="0"/>
                        </a:lnTo>
                        <a:lnTo>
                          <a:pt x="150" y="0"/>
                        </a:lnTo>
                        <a:lnTo>
                          <a:pt x="157" y="0"/>
                        </a:lnTo>
                        <a:lnTo>
                          <a:pt x="164" y="7"/>
                        </a:lnTo>
                        <a:lnTo>
                          <a:pt x="171" y="14"/>
                        </a:lnTo>
                        <a:lnTo>
                          <a:pt x="178" y="21"/>
                        </a:lnTo>
                        <a:lnTo>
                          <a:pt x="178" y="29"/>
                        </a:lnTo>
                        <a:lnTo>
                          <a:pt x="185" y="36"/>
                        </a:lnTo>
                        <a:lnTo>
                          <a:pt x="185" y="43"/>
                        </a:lnTo>
                        <a:lnTo>
                          <a:pt x="193" y="57"/>
                        </a:lnTo>
                        <a:lnTo>
                          <a:pt x="193" y="71"/>
                        </a:lnTo>
                        <a:lnTo>
                          <a:pt x="200" y="86"/>
                        </a:lnTo>
                        <a:lnTo>
                          <a:pt x="200" y="100"/>
                        </a:lnTo>
                        <a:lnTo>
                          <a:pt x="207" y="114"/>
                        </a:lnTo>
                        <a:lnTo>
                          <a:pt x="207" y="128"/>
                        </a:lnTo>
                        <a:lnTo>
                          <a:pt x="214" y="150"/>
                        </a:lnTo>
                        <a:lnTo>
                          <a:pt x="214" y="164"/>
                        </a:lnTo>
                        <a:lnTo>
                          <a:pt x="221" y="185"/>
                        </a:lnTo>
                        <a:lnTo>
                          <a:pt x="228" y="207"/>
                        </a:lnTo>
                        <a:lnTo>
                          <a:pt x="228" y="228"/>
                        </a:lnTo>
                        <a:lnTo>
                          <a:pt x="235" y="249"/>
                        </a:lnTo>
                        <a:lnTo>
                          <a:pt x="235" y="278"/>
                        </a:lnTo>
                        <a:lnTo>
                          <a:pt x="242" y="299"/>
                        </a:lnTo>
                        <a:lnTo>
                          <a:pt x="242" y="328"/>
                        </a:lnTo>
                        <a:lnTo>
                          <a:pt x="250" y="356"/>
                        </a:lnTo>
                        <a:lnTo>
                          <a:pt x="250" y="378"/>
                        </a:lnTo>
                        <a:lnTo>
                          <a:pt x="257" y="406"/>
                        </a:lnTo>
                        <a:lnTo>
                          <a:pt x="257" y="442"/>
                        </a:lnTo>
                        <a:lnTo>
                          <a:pt x="264" y="470"/>
                        </a:lnTo>
                        <a:lnTo>
                          <a:pt x="271" y="499"/>
                        </a:lnTo>
                        <a:lnTo>
                          <a:pt x="271" y="527"/>
                        </a:lnTo>
                        <a:lnTo>
                          <a:pt x="278" y="563"/>
                        </a:lnTo>
                        <a:lnTo>
                          <a:pt x="278" y="592"/>
                        </a:lnTo>
                        <a:lnTo>
                          <a:pt x="285" y="627"/>
                        </a:lnTo>
                        <a:lnTo>
                          <a:pt x="285" y="663"/>
                        </a:lnTo>
                        <a:lnTo>
                          <a:pt x="292" y="698"/>
                        </a:lnTo>
                        <a:lnTo>
                          <a:pt x="292" y="734"/>
                        </a:lnTo>
                        <a:lnTo>
                          <a:pt x="299" y="770"/>
                        </a:lnTo>
                        <a:lnTo>
                          <a:pt x="299" y="805"/>
                        </a:lnTo>
                        <a:lnTo>
                          <a:pt x="307" y="841"/>
                        </a:lnTo>
                        <a:lnTo>
                          <a:pt x="307" y="877"/>
                        </a:lnTo>
                        <a:lnTo>
                          <a:pt x="314" y="912"/>
                        </a:lnTo>
                        <a:lnTo>
                          <a:pt x="321" y="948"/>
                        </a:lnTo>
                        <a:lnTo>
                          <a:pt x="321" y="983"/>
                        </a:lnTo>
                        <a:lnTo>
                          <a:pt x="328" y="1026"/>
                        </a:lnTo>
                        <a:lnTo>
                          <a:pt x="328" y="1062"/>
                        </a:lnTo>
                        <a:lnTo>
                          <a:pt x="335" y="1097"/>
                        </a:lnTo>
                        <a:lnTo>
                          <a:pt x="335" y="1140"/>
                        </a:lnTo>
                        <a:lnTo>
                          <a:pt x="342" y="1176"/>
                        </a:lnTo>
                        <a:lnTo>
                          <a:pt x="342" y="1211"/>
                        </a:lnTo>
                        <a:lnTo>
                          <a:pt x="349" y="1254"/>
                        </a:lnTo>
                        <a:lnTo>
                          <a:pt x="349" y="1290"/>
                        </a:lnTo>
                        <a:lnTo>
                          <a:pt x="356" y="1333"/>
                        </a:lnTo>
                        <a:lnTo>
                          <a:pt x="364" y="1368"/>
                        </a:lnTo>
                        <a:lnTo>
                          <a:pt x="364" y="1404"/>
                        </a:lnTo>
                        <a:lnTo>
                          <a:pt x="371" y="1447"/>
                        </a:lnTo>
                        <a:lnTo>
                          <a:pt x="371" y="1482"/>
                        </a:lnTo>
                        <a:lnTo>
                          <a:pt x="378" y="1518"/>
                        </a:lnTo>
                        <a:lnTo>
                          <a:pt x="378" y="1554"/>
                        </a:lnTo>
                        <a:lnTo>
                          <a:pt x="385" y="1589"/>
                        </a:lnTo>
                        <a:lnTo>
                          <a:pt x="385" y="1625"/>
                        </a:lnTo>
                        <a:lnTo>
                          <a:pt x="392" y="1660"/>
                        </a:lnTo>
                        <a:lnTo>
                          <a:pt x="392" y="1696"/>
                        </a:lnTo>
                        <a:lnTo>
                          <a:pt x="399" y="1732"/>
                        </a:lnTo>
                        <a:lnTo>
                          <a:pt x="406" y="1767"/>
                        </a:lnTo>
                        <a:lnTo>
                          <a:pt x="406" y="1803"/>
                        </a:lnTo>
                        <a:lnTo>
                          <a:pt x="413" y="1839"/>
                        </a:lnTo>
                        <a:lnTo>
                          <a:pt x="413" y="1867"/>
                        </a:lnTo>
                        <a:lnTo>
                          <a:pt x="421" y="1903"/>
                        </a:lnTo>
                        <a:lnTo>
                          <a:pt x="421" y="1931"/>
                        </a:lnTo>
                        <a:lnTo>
                          <a:pt x="428" y="1960"/>
                        </a:lnTo>
                        <a:lnTo>
                          <a:pt x="428" y="1988"/>
                        </a:lnTo>
                        <a:lnTo>
                          <a:pt x="435" y="2024"/>
                        </a:lnTo>
                        <a:lnTo>
                          <a:pt x="435" y="2052"/>
                        </a:lnTo>
                        <a:lnTo>
                          <a:pt x="442" y="2074"/>
                        </a:lnTo>
                        <a:lnTo>
                          <a:pt x="442" y="2102"/>
                        </a:lnTo>
                        <a:lnTo>
                          <a:pt x="449" y="2131"/>
                        </a:lnTo>
                        <a:lnTo>
                          <a:pt x="456" y="2152"/>
                        </a:lnTo>
                        <a:lnTo>
                          <a:pt x="456" y="2181"/>
                        </a:lnTo>
                        <a:lnTo>
                          <a:pt x="463" y="2202"/>
                        </a:lnTo>
                        <a:lnTo>
                          <a:pt x="463" y="2223"/>
                        </a:lnTo>
                        <a:lnTo>
                          <a:pt x="471" y="2245"/>
                        </a:lnTo>
                        <a:lnTo>
                          <a:pt x="471" y="2266"/>
                        </a:lnTo>
                        <a:lnTo>
                          <a:pt x="478" y="2280"/>
                        </a:lnTo>
                        <a:lnTo>
                          <a:pt x="478" y="2302"/>
                        </a:lnTo>
                        <a:lnTo>
                          <a:pt x="485" y="2316"/>
                        </a:lnTo>
                        <a:lnTo>
                          <a:pt x="485" y="2330"/>
                        </a:lnTo>
                        <a:lnTo>
                          <a:pt x="492" y="2345"/>
                        </a:lnTo>
                        <a:lnTo>
                          <a:pt x="499" y="2359"/>
                        </a:lnTo>
                        <a:lnTo>
                          <a:pt x="499" y="2373"/>
                        </a:lnTo>
                        <a:lnTo>
                          <a:pt x="506" y="2387"/>
                        </a:lnTo>
                        <a:lnTo>
                          <a:pt x="506" y="2394"/>
                        </a:lnTo>
                      </a:path>
                    </a:pathLst>
                  </a:custGeom>
                  <a:noFill/>
                  <a:ln w="38100" cmpd="sng">
                    <a:solidFill>
                      <a:srgbClr val="3366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" name="Freeform 82"/>
                  <p:cNvSpPr>
                    <a:spLocks/>
                  </p:cNvSpPr>
                  <p:nvPr/>
                </p:nvSpPr>
                <p:spPr bwMode="auto">
                  <a:xfrm>
                    <a:off x="2915" y="893"/>
                    <a:ext cx="513" cy="2430"/>
                  </a:xfrm>
                  <a:custGeom>
                    <a:avLst/>
                    <a:gdLst>
                      <a:gd name="T0" fmla="*/ 7 w 513"/>
                      <a:gd name="T1" fmla="*/ 2409 h 2430"/>
                      <a:gd name="T2" fmla="*/ 22 w 513"/>
                      <a:gd name="T3" fmla="*/ 2430 h 2430"/>
                      <a:gd name="T4" fmla="*/ 36 w 513"/>
                      <a:gd name="T5" fmla="*/ 2430 h 2430"/>
                      <a:gd name="T6" fmla="*/ 50 w 513"/>
                      <a:gd name="T7" fmla="*/ 2416 h 2430"/>
                      <a:gd name="T8" fmla="*/ 64 w 513"/>
                      <a:gd name="T9" fmla="*/ 2394 h 2430"/>
                      <a:gd name="T10" fmla="*/ 71 w 513"/>
                      <a:gd name="T11" fmla="*/ 2359 h 2430"/>
                      <a:gd name="T12" fmla="*/ 86 w 513"/>
                      <a:gd name="T13" fmla="*/ 2316 h 2430"/>
                      <a:gd name="T14" fmla="*/ 100 w 513"/>
                      <a:gd name="T15" fmla="*/ 2266 h 2430"/>
                      <a:gd name="T16" fmla="*/ 107 w 513"/>
                      <a:gd name="T17" fmla="*/ 2202 h 2430"/>
                      <a:gd name="T18" fmla="*/ 121 w 513"/>
                      <a:gd name="T19" fmla="*/ 2131 h 2430"/>
                      <a:gd name="T20" fmla="*/ 136 w 513"/>
                      <a:gd name="T21" fmla="*/ 2052 h 2430"/>
                      <a:gd name="T22" fmla="*/ 143 w 513"/>
                      <a:gd name="T23" fmla="*/ 1960 h 2430"/>
                      <a:gd name="T24" fmla="*/ 157 w 513"/>
                      <a:gd name="T25" fmla="*/ 1867 h 2430"/>
                      <a:gd name="T26" fmla="*/ 164 w 513"/>
                      <a:gd name="T27" fmla="*/ 1767 h 2430"/>
                      <a:gd name="T28" fmla="*/ 178 w 513"/>
                      <a:gd name="T29" fmla="*/ 1660 h 2430"/>
                      <a:gd name="T30" fmla="*/ 193 w 513"/>
                      <a:gd name="T31" fmla="*/ 1554 h 2430"/>
                      <a:gd name="T32" fmla="*/ 200 w 513"/>
                      <a:gd name="T33" fmla="*/ 1447 h 2430"/>
                      <a:gd name="T34" fmla="*/ 214 w 513"/>
                      <a:gd name="T35" fmla="*/ 1333 h 2430"/>
                      <a:gd name="T36" fmla="*/ 228 w 513"/>
                      <a:gd name="T37" fmla="*/ 1219 h 2430"/>
                      <a:gd name="T38" fmla="*/ 235 w 513"/>
                      <a:gd name="T39" fmla="*/ 1097 h 2430"/>
                      <a:gd name="T40" fmla="*/ 250 w 513"/>
                      <a:gd name="T41" fmla="*/ 983 h 2430"/>
                      <a:gd name="T42" fmla="*/ 264 w 513"/>
                      <a:gd name="T43" fmla="*/ 877 h 2430"/>
                      <a:gd name="T44" fmla="*/ 271 w 513"/>
                      <a:gd name="T45" fmla="*/ 770 h 2430"/>
                      <a:gd name="T46" fmla="*/ 285 w 513"/>
                      <a:gd name="T47" fmla="*/ 663 h 2430"/>
                      <a:gd name="T48" fmla="*/ 292 w 513"/>
                      <a:gd name="T49" fmla="*/ 563 h 2430"/>
                      <a:gd name="T50" fmla="*/ 307 w 513"/>
                      <a:gd name="T51" fmla="*/ 470 h 2430"/>
                      <a:gd name="T52" fmla="*/ 321 w 513"/>
                      <a:gd name="T53" fmla="*/ 378 h 2430"/>
                      <a:gd name="T54" fmla="*/ 328 w 513"/>
                      <a:gd name="T55" fmla="*/ 299 h 2430"/>
                      <a:gd name="T56" fmla="*/ 342 w 513"/>
                      <a:gd name="T57" fmla="*/ 228 h 2430"/>
                      <a:gd name="T58" fmla="*/ 356 w 513"/>
                      <a:gd name="T59" fmla="*/ 164 h 2430"/>
                      <a:gd name="T60" fmla="*/ 364 w 513"/>
                      <a:gd name="T61" fmla="*/ 114 h 2430"/>
                      <a:gd name="T62" fmla="*/ 378 w 513"/>
                      <a:gd name="T63" fmla="*/ 71 h 2430"/>
                      <a:gd name="T64" fmla="*/ 385 w 513"/>
                      <a:gd name="T65" fmla="*/ 36 h 2430"/>
                      <a:gd name="T66" fmla="*/ 399 w 513"/>
                      <a:gd name="T67" fmla="*/ 14 h 2430"/>
                      <a:gd name="T68" fmla="*/ 413 w 513"/>
                      <a:gd name="T69" fmla="*/ 0 h 2430"/>
                      <a:gd name="T70" fmla="*/ 435 w 513"/>
                      <a:gd name="T71" fmla="*/ 7 h 2430"/>
                      <a:gd name="T72" fmla="*/ 449 w 513"/>
                      <a:gd name="T73" fmla="*/ 29 h 2430"/>
                      <a:gd name="T74" fmla="*/ 456 w 513"/>
                      <a:gd name="T75" fmla="*/ 57 h 2430"/>
                      <a:gd name="T76" fmla="*/ 471 w 513"/>
                      <a:gd name="T77" fmla="*/ 100 h 2430"/>
                      <a:gd name="T78" fmla="*/ 478 w 513"/>
                      <a:gd name="T79" fmla="*/ 150 h 2430"/>
                      <a:gd name="T80" fmla="*/ 492 w 513"/>
                      <a:gd name="T81" fmla="*/ 207 h 2430"/>
                      <a:gd name="T82" fmla="*/ 506 w 513"/>
                      <a:gd name="T83" fmla="*/ 278 h 2430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513"/>
                      <a:gd name="T127" fmla="*/ 0 h 2430"/>
                      <a:gd name="T128" fmla="*/ 513 w 513"/>
                      <a:gd name="T129" fmla="*/ 2430 h 2430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513" h="2430">
                        <a:moveTo>
                          <a:pt x="0" y="2394"/>
                        </a:moveTo>
                        <a:lnTo>
                          <a:pt x="7" y="2402"/>
                        </a:lnTo>
                        <a:lnTo>
                          <a:pt x="7" y="2409"/>
                        </a:lnTo>
                        <a:lnTo>
                          <a:pt x="14" y="2416"/>
                        </a:lnTo>
                        <a:lnTo>
                          <a:pt x="14" y="2423"/>
                        </a:lnTo>
                        <a:lnTo>
                          <a:pt x="22" y="2430"/>
                        </a:lnTo>
                        <a:lnTo>
                          <a:pt x="29" y="2430"/>
                        </a:lnTo>
                        <a:lnTo>
                          <a:pt x="43" y="2430"/>
                        </a:lnTo>
                        <a:lnTo>
                          <a:pt x="36" y="2430"/>
                        </a:lnTo>
                        <a:lnTo>
                          <a:pt x="43" y="2430"/>
                        </a:lnTo>
                        <a:lnTo>
                          <a:pt x="50" y="2423"/>
                        </a:lnTo>
                        <a:lnTo>
                          <a:pt x="50" y="2416"/>
                        </a:lnTo>
                        <a:lnTo>
                          <a:pt x="57" y="2409"/>
                        </a:lnTo>
                        <a:lnTo>
                          <a:pt x="57" y="2402"/>
                        </a:lnTo>
                        <a:lnTo>
                          <a:pt x="64" y="2394"/>
                        </a:lnTo>
                        <a:lnTo>
                          <a:pt x="64" y="2387"/>
                        </a:lnTo>
                        <a:lnTo>
                          <a:pt x="71" y="2373"/>
                        </a:lnTo>
                        <a:lnTo>
                          <a:pt x="71" y="2359"/>
                        </a:lnTo>
                        <a:lnTo>
                          <a:pt x="79" y="2345"/>
                        </a:lnTo>
                        <a:lnTo>
                          <a:pt x="86" y="2330"/>
                        </a:lnTo>
                        <a:lnTo>
                          <a:pt x="86" y="2316"/>
                        </a:lnTo>
                        <a:lnTo>
                          <a:pt x="93" y="2302"/>
                        </a:lnTo>
                        <a:lnTo>
                          <a:pt x="93" y="2280"/>
                        </a:lnTo>
                        <a:lnTo>
                          <a:pt x="100" y="2266"/>
                        </a:lnTo>
                        <a:lnTo>
                          <a:pt x="100" y="2245"/>
                        </a:lnTo>
                        <a:lnTo>
                          <a:pt x="107" y="2223"/>
                        </a:lnTo>
                        <a:lnTo>
                          <a:pt x="107" y="2202"/>
                        </a:lnTo>
                        <a:lnTo>
                          <a:pt x="114" y="2181"/>
                        </a:lnTo>
                        <a:lnTo>
                          <a:pt x="114" y="2152"/>
                        </a:lnTo>
                        <a:lnTo>
                          <a:pt x="121" y="2131"/>
                        </a:lnTo>
                        <a:lnTo>
                          <a:pt x="128" y="2102"/>
                        </a:lnTo>
                        <a:lnTo>
                          <a:pt x="128" y="2074"/>
                        </a:lnTo>
                        <a:lnTo>
                          <a:pt x="136" y="2052"/>
                        </a:lnTo>
                        <a:lnTo>
                          <a:pt x="136" y="2024"/>
                        </a:lnTo>
                        <a:lnTo>
                          <a:pt x="143" y="1988"/>
                        </a:lnTo>
                        <a:lnTo>
                          <a:pt x="143" y="1960"/>
                        </a:lnTo>
                        <a:lnTo>
                          <a:pt x="150" y="1931"/>
                        </a:lnTo>
                        <a:lnTo>
                          <a:pt x="150" y="1903"/>
                        </a:lnTo>
                        <a:lnTo>
                          <a:pt x="157" y="1867"/>
                        </a:lnTo>
                        <a:lnTo>
                          <a:pt x="157" y="1839"/>
                        </a:lnTo>
                        <a:lnTo>
                          <a:pt x="164" y="1803"/>
                        </a:lnTo>
                        <a:lnTo>
                          <a:pt x="164" y="1767"/>
                        </a:lnTo>
                        <a:lnTo>
                          <a:pt x="171" y="1732"/>
                        </a:lnTo>
                        <a:lnTo>
                          <a:pt x="178" y="1696"/>
                        </a:lnTo>
                        <a:lnTo>
                          <a:pt x="178" y="1660"/>
                        </a:lnTo>
                        <a:lnTo>
                          <a:pt x="185" y="1625"/>
                        </a:lnTo>
                        <a:lnTo>
                          <a:pt x="185" y="1589"/>
                        </a:lnTo>
                        <a:lnTo>
                          <a:pt x="193" y="1554"/>
                        </a:lnTo>
                        <a:lnTo>
                          <a:pt x="193" y="1518"/>
                        </a:lnTo>
                        <a:lnTo>
                          <a:pt x="200" y="1482"/>
                        </a:lnTo>
                        <a:lnTo>
                          <a:pt x="200" y="1447"/>
                        </a:lnTo>
                        <a:lnTo>
                          <a:pt x="207" y="1404"/>
                        </a:lnTo>
                        <a:lnTo>
                          <a:pt x="207" y="1368"/>
                        </a:lnTo>
                        <a:lnTo>
                          <a:pt x="214" y="1333"/>
                        </a:lnTo>
                        <a:lnTo>
                          <a:pt x="221" y="1290"/>
                        </a:lnTo>
                        <a:lnTo>
                          <a:pt x="221" y="1254"/>
                        </a:lnTo>
                        <a:lnTo>
                          <a:pt x="228" y="1219"/>
                        </a:lnTo>
                        <a:lnTo>
                          <a:pt x="228" y="1176"/>
                        </a:lnTo>
                        <a:lnTo>
                          <a:pt x="235" y="1140"/>
                        </a:lnTo>
                        <a:lnTo>
                          <a:pt x="235" y="1097"/>
                        </a:lnTo>
                        <a:lnTo>
                          <a:pt x="242" y="1062"/>
                        </a:lnTo>
                        <a:lnTo>
                          <a:pt x="242" y="1026"/>
                        </a:lnTo>
                        <a:lnTo>
                          <a:pt x="250" y="983"/>
                        </a:lnTo>
                        <a:lnTo>
                          <a:pt x="250" y="948"/>
                        </a:lnTo>
                        <a:lnTo>
                          <a:pt x="257" y="912"/>
                        </a:lnTo>
                        <a:lnTo>
                          <a:pt x="264" y="877"/>
                        </a:lnTo>
                        <a:lnTo>
                          <a:pt x="264" y="841"/>
                        </a:lnTo>
                        <a:lnTo>
                          <a:pt x="271" y="805"/>
                        </a:lnTo>
                        <a:lnTo>
                          <a:pt x="271" y="770"/>
                        </a:lnTo>
                        <a:lnTo>
                          <a:pt x="278" y="734"/>
                        </a:lnTo>
                        <a:lnTo>
                          <a:pt x="278" y="698"/>
                        </a:lnTo>
                        <a:lnTo>
                          <a:pt x="285" y="663"/>
                        </a:lnTo>
                        <a:lnTo>
                          <a:pt x="285" y="627"/>
                        </a:lnTo>
                        <a:lnTo>
                          <a:pt x="292" y="592"/>
                        </a:lnTo>
                        <a:lnTo>
                          <a:pt x="292" y="563"/>
                        </a:lnTo>
                        <a:lnTo>
                          <a:pt x="299" y="527"/>
                        </a:lnTo>
                        <a:lnTo>
                          <a:pt x="299" y="499"/>
                        </a:lnTo>
                        <a:lnTo>
                          <a:pt x="307" y="470"/>
                        </a:lnTo>
                        <a:lnTo>
                          <a:pt x="314" y="442"/>
                        </a:lnTo>
                        <a:lnTo>
                          <a:pt x="314" y="406"/>
                        </a:lnTo>
                        <a:lnTo>
                          <a:pt x="321" y="378"/>
                        </a:lnTo>
                        <a:lnTo>
                          <a:pt x="321" y="356"/>
                        </a:lnTo>
                        <a:lnTo>
                          <a:pt x="328" y="328"/>
                        </a:lnTo>
                        <a:lnTo>
                          <a:pt x="328" y="299"/>
                        </a:lnTo>
                        <a:lnTo>
                          <a:pt x="335" y="278"/>
                        </a:lnTo>
                        <a:lnTo>
                          <a:pt x="335" y="249"/>
                        </a:lnTo>
                        <a:lnTo>
                          <a:pt x="342" y="228"/>
                        </a:lnTo>
                        <a:lnTo>
                          <a:pt x="342" y="207"/>
                        </a:lnTo>
                        <a:lnTo>
                          <a:pt x="349" y="185"/>
                        </a:lnTo>
                        <a:lnTo>
                          <a:pt x="356" y="164"/>
                        </a:lnTo>
                        <a:lnTo>
                          <a:pt x="356" y="150"/>
                        </a:lnTo>
                        <a:lnTo>
                          <a:pt x="364" y="128"/>
                        </a:lnTo>
                        <a:lnTo>
                          <a:pt x="364" y="114"/>
                        </a:lnTo>
                        <a:lnTo>
                          <a:pt x="371" y="100"/>
                        </a:lnTo>
                        <a:lnTo>
                          <a:pt x="371" y="86"/>
                        </a:lnTo>
                        <a:lnTo>
                          <a:pt x="378" y="71"/>
                        </a:lnTo>
                        <a:lnTo>
                          <a:pt x="378" y="57"/>
                        </a:lnTo>
                        <a:lnTo>
                          <a:pt x="385" y="43"/>
                        </a:lnTo>
                        <a:lnTo>
                          <a:pt x="385" y="36"/>
                        </a:lnTo>
                        <a:lnTo>
                          <a:pt x="392" y="29"/>
                        </a:lnTo>
                        <a:lnTo>
                          <a:pt x="392" y="21"/>
                        </a:lnTo>
                        <a:lnTo>
                          <a:pt x="399" y="14"/>
                        </a:lnTo>
                        <a:lnTo>
                          <a:pt x="413" y="0"/>
                        </a:lnTo>
                        <a:lnTo>
                          <a:pt x="406" y="0"/>
                        </a:lnTo>
                        <a:lnTo>
                          <a:pt x="413" y="0"/>
                        </a:lnTo>
                        <a:lnTo>
                          <a:pt x="421" y="0"/>
                        </a:lnTo>
                        <a:lnTo>
                          <a:pt x="428" y="0"/>
                        </a:lnTo>
                        <a:lnTo>
                          <a:pt x="435" y="7"/>
                        </a:lnTo>
                        <a:lnTo>
                          <a:pt x="435" y="14"/>
                        </a:lnTo>
                        <a:lnTo>
                          <a:pt x="442" y="21"/>
                        </a:lnTo>
                        <a:lnTo>
                          <a:pt x="449" y="29"/>
                        </a:lnTo>
                        <a:lnTo>
                          <a:pt x="449" y="36"/>
                        </a:lnTo>
                        <a:lnTo>
                          <a:pt x="456" y="43"/>
                        </a:lnTo>
                        <a:lnTo>
                          <a:pt x="456" y="57"/>
                        </a:lnTo>
                        <a:lnTo>
                          <a:pt x="463" y="71"/>
                        </a:lnTo>
                        <a:lnTo>
                          <a:pt x="463" y="86"/>
                        </a:lnTo>
                        <a:lnTo>
                          <a:pt x="471" y="100"/>
                        </a:lnTo>
                        <a:lnTo>
                          <a:pt x="471" y="114"/>
                        </a:lnTo>
                        <a:lnTo>
                          <a:pt x="478" y="128"/>
                        </a:lnTo>
                        <a:lnTo>
                          <a:pt x="478" y="150"/>
                        </a:lnTo>
                        <a:lnTo>
                          <a:pt x="485" y="164"/>
                        </a:lnTo>
                        <a:lnTo>
                          <a:pt x="492" y="185"/>
                        </a:lnTo>
                        <a:lnTo>
                          <a:pt x="492" y="207"/>
                        </a:lnTo>
                        <a:lnTo>
                          <a:pt x="499" y="228"/>
                        </a:lnTo>
                        <a:lnTo>
                          <a:pt x="499" y="249"/>
                        </a:lnTo>
                        <a:lnTo>
                          <a:pt x="506" y="278"/>
                        </a:lnTo>
                        <a:lnTo>
                          <a:pt x="506" y="299"/>
                        </a:lnTo>
                        <a:lnTo>
                          <a:pt x="513" y="328"/>
                        </a:lnTo>
                      </a:path>
                    </a:pathLst>
                  </a:custGeom>
                  <a:noFill/>
                  <a:ln w="38100" cmpd="sng">
                    <a:solidFill>
                      <a:srgbClr val="3366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" name="Freeform 83"/>
                  <p:cNvSpPr>
                    <a:spLocks/>
                  </p:cNvSpPr>
                  <p:nvPr/>
                </p:nvSpPr>
                <p:spPr bwMode="auto">
                  <a:xfrm>
                    <a:off x="3428" y="1221"/>
                    <a:ext cx="499" cy="2109"/>
                  </a:xfrm>
                  <a:custGeom>
                    <a:avLst/>
                    <a:gdLst>
                      <a:gd name="T0" fmla="*/ 7 w 499"/>
                      <a:gd name="T1" fmla="*/ 50 h 2109"/>
                      <a:gd name="T2" fmla="*/ 15 w 499"/>
                      <a:gd name="T3" fmla="*/ 142 h 2109"/>
                      <a:gd name="T4" fmla="*/ 29 w 499"/>
                      <a:gd name="T5" fmla="*/ 235 h 2109"/>
                      <a:gd name="T6" fmla="*/ 43 w 499"/>
                      <a:gd name="T7" fmla="*/ 335 h 2109"/>
                      <a:gd name="T8" fmla="*/ 50 w 499"/>
                      <a:gd name="T9" fmla="*/ 442 h 2109"/>
                      <a:gd name="T10" fmla="*/ 64 w 499"/>
                      <a:gd name="T11" fmla="*/ 549 h 2109"/>
                      <a:gd name="T12" fmla="*/ 79 w 499"/>
                      <a:gd name="T13" fmla="*/ 655 h 2109"/>
                      <a:gd name="T14" fmla="*/ 86 w 499"/>
                      <a:gd name="T15" fmla="*/ 769 h 2109"/>
                      <a:gd name="T16" fmla="*/ 100 w 499"/>
                      <a:gd name="T17" fmla="*/ 883 h 2109"/>
                      <a:gd name="T18" fmla="*/ 114 w 499"/>
                      <a:gd name="T19" fmla="*/ 1005 h 2109"/>
                      <a:gd name="T20" fmla="*/ 121 w 499"/>
                      <a:gd name="T21" fmla="*/ 1119 h 2109"/>
                      <a:gd name="T22" fmla="*/ 136 w 499"/>
                      <a:gd name="T23" fmla="*/ 1226 h 2109"/>
                      <a:gd name="T24" fmla="*/ 143 w 499"/>
                      <a:gd name="T25" fmla="*/ 1332 h 2109"/>
                      <a:gd name="T26" fmla="*/ 157 w 499"/>
                      <a:gd name="T27" fmla="*/ 1439 h 2109"/>
                      <a:gd name="T28" fmla="*/ 171 w 499"/>
                      <a:gd name="T29" fmla="*/ 1539 h 2109"/>
                      <a:gd name="T30" fmla="*/ 178 w 499"/>
                      <a:gd name="T31" fmla="*/ 1632 h 2109"/>
                      <a:gd name="T32" fmla="*/ 193 w 499"/>
                      <a:gd name="T33" fmla="*/ 1724 h 2109"/>
                      <a:gd name="T34" fmla="*/ 207 w 499"/>
                      <a:gd name="T35" fmla="*/ 1803 h 2109"/>
                      <a:gd name="T36" fmla="*/ 214 w 499"/>
                      <a:gd name="T37" fmla="*/ 1874 h 2109"/>
                      <a:gd name="T38" fmla="*/ 228 w 499"/>
                      <a:gd name="T39" fmla="*/ 1938 h 2109"/>
                      <a:gd name="T40" fmla="*/ 235 w 499"/>
                      <a:gd name="T41" fmla="*/ 1988 h 2109"/>
                      <a:gd name="T42" fmla="*/ 250 w 499"/>
                      <a:gd name="T43" fmla="*/ 2031 h 2109"/>
                      <a:gd name="T44" fmla="*/ 264 w 499"/>
                      <a:gd name="T45" fmla="*/ 2066 h 2109"/>
                      <a:gd name="T46" fmla="*/ 271 w 499"/>
                      <a:gd name="T47" fmla="*/ 2088 h 2109"/>
                      <a:gd name="T48" fmla="*/ 285 w 499"/>
                      <a:gd name="T49" fmla="*/ 2102 h 2109"/>
                      <a:gd name="T50" fmla="*/ 307 w 499"/>
                      <a:gd name="T51" fmla="*/ 2095 h 2109"/>
                      <a:gd name="T52" fmla="*/ 321 w 499"/>
                      <a:gd name="T53" fmla="*/ 2074 h 2109"/>
                      <a:gd name="T54" fmla="*/ 328 w 499"/>
                      <a:gd name="T55" fmla="*/ 2045 h 2109"/>
                      <a:gd name="T56" fmla="*/ 342 w 499"/>
                      <a:gd name="T57" fmla="*/ 2002 h 2109"/>
                      <a:gd name="T58" fmla="*/ 357 w 499"/>
                      <a:gd name="T59" fmla="*/ 1952 h 2109"/>
                      <a:gd name="T60" fmla="*/ 364 w 499"/>
                      <a:gd name="T61" fmla="*/ 1895 h 2109"/>
                      <a:gd name="T62" fmla="*/ 378 w 499"/>
                      <a:gd name="T63" fmla="*/ 1824 h 2109"/>
                      <a:gd name="T64" fmla="*/ 392 w 499"/>
                      <a:gd name="T65" fmla="*/ 1746 h 2109"/>
                      <a:gd name="T66" fmla="*/ 399 w 499"/>
                      <a:gd name="T67" fmla="*/ 1660 h 2109"/>
                      <a:gd name="T68" fmla="*/ 414 w 499"/>
                      <a:gd name="T69" fmla="*/ 1575 h 2109"/>
                      <a:gd name="T70" fmla="*/ 421 w 499"/>
                      <a:gd name="T71" fmla="*/ 1475 h 2109"/>
                      <a:gd name="T72" fmla="*/ 435 w 499"/>
                      <a:gd name="T73" fmla="*/ 1368 h 2109"/>
                      <a:gd name="T74" fmla="*/ 449 w 499"/>
                      <a:gd name="T75" fmla="*/ 1261 h 2109"/>
                      <a:gd name="T76" fmla="*/ 456 w 499"/>
                      <a:gd name="T77" fmla="*/ 1154 h 2109"/>
                      <a:gd name="T78" fmla="*/ 471 w 499"/>
                      <a:gd name="T79" fmla="*/ 1040 h 2109"/>
                      <a:gd name="T80" fmla="*/ 485 w 499"/>
                      <a:gd name="T81" fmla="*/ 926 h 2109"/>
                      <a:gd name="T82" fmla="*/ 492 w 499"/>
                      <a:gd name="T83" fmla="*/ 812 h 2109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499"/>
                      <a:gd name="T127" fmla="*/ 0 h 2109"/>
                      <a:gd name="T128" fmla="*/ 499 w 499"/>
                      <a:gd name="T129" fmla="*/ 2109 h 2109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499" h="2109">
                        <a:moveTo>
                          <a:pt x="0" y="0"/>
                        </a:moveTo>
                        <a:lnTo>
                          <a:pt x="0" y="28"/>
                        </a:lnTo>
                        <a:lnTo>
                          <a:pt x="7" y="50"/>
                        </a:lnTo>
                        <a:lnTo>
                          <a:pt x="7" y="78"/>
                        </a:lnTo>
                        <a:lnTo>
                          <a:pt x="15" y="114"/>
                        </a:lnTo>
                        <a:lnTo>
                          <a:pt x="15" y="142"/>
                        </a:lnTo>
                        <a:lnTo>
                          <a:pt x="22" y="171"/>
                        </a:lnTo>
                        <a:lnTo>
                          <a:pt x="29" y="199"/>
                        </a:lnTo>
                        <a:lnTo>
                          <a:pt x="29" y="235"/>
                        </a:lnTo>
                        <a:lnTo>
                          <a:pt x="36" y="264"/>
                        </a:lnTo>
                        <a:lnTo>
                          <a:pt x="36" y="299"/>
                        </a:lnTo>
                        <a:lnTo>
                          <a:pt x="43" y="335"/>
                        </a:lnTo>
                        <a:lnTo>
                          <a:pt x="43" y="370"/>
                        </a:lnTo>
                        <a:lnTo>
                          <a:pt x="50" y="406"/>
                        </a:lnTo>
                        <a:lnTo>
                          <a:pt x="50" y="442"/>
                        </a:lnTo>
                        <a:lnTo>
                          <a:pt x="57" y="477"/>
                        </a:lnTo>
                        <a:lnTo>
                          <a:pt x="57" y="513"/>
                        </a:lnTo>
                        <a:lnTo>
                          <a:pt x="64" y="549"/>
                        </a:lnTo>
                        <a:lnTo>
                          <a:pt x="72" y="584"/>
                        </a:lnTo>
                        <a:lnTo>
                          <a:pt x="72" y="620"/>
                        </a:lnTo>
                        <a:lnTo>
                          <a:pt x="79" y="655"/>
                        </a:lnTo>
                        <a:lnTo>
                          <a:pt x="79" y="698"/>
                        </a:lnTo>
                        <a:lnTo>
                          <a:pt x="86" y="734"/>
                        </a:lnTo>
                        <a:lnTo>
                          <a:pt x="86" y="769"/>
                        </a:lnTo>
                        <a:lnTo>
                          <a:pt x="93" y="812"/>
                        </a:lnTo>
                        <a:lnTo>
                          <a:pt x="93" y="848"/>
                        </a:lnTo>
                        <a:lnTo>
                          <a:pt x="100" y="883"/>
                        </a:lnTo>
                        <a:lnTo>
                          <a:pt x="100" y="926"/>
                        </a:lnTo>
                        <a:lnTo>
                          <a:pt x="107" y="962"/>
                        </a:lnTo>
                        <a:lnTo>
                          <a:pt x="114" y="1005"/>
                        </a:lnTo>
                        <a:lnTo>
                          <a:pt x="114" y="1040"/>
                        </a:lnTo>
                        <a:lnTo>
                          <a:pt x="121" y="1076"/>
                        </a:lnTo>
                        <a:lnTo>
                          <a:pt x="121" y="1119"/>
                        </a:lnTo>
                        <a:lnTo>
                          <a:pt x="129" y="1154"/>
                        </a:lnTo>
                        <a:lnTo>
                          <a:pt x="129" y="1190"/>
                        </a:lnTo>
                        <a:lnTo>
                          <a:pt x="136" y="1226"/>
                        </a:lnTo>
                        <a:lnTo>
                          <a:pt x="136" y="1261"/>
                        </a:lnTo>
                        <a:lnTo>
                          <a:pt x="143" y="1297"/>
                        </a:lnTo>
                        <a:lnTo>
                          <a:pt x="143" y="1332"/>
                        </a:lnTo>
                        <a:lnTo>
                          <a:pt x="150" y="1368"/>
                        </a:lnTo>
                        <a:lnTo>
                          <a:pt x="150" y="1404"/>
                        </a:lnTo>
                        <a:lnTo>
                          <a:pt x="157" y="1439"/>
                        </a:lnTo>
                        <a:lnTo>
                          <a:pt x="164" y="1475"/>
                        </a:lnTo>
                        <a:lnTo>
                          <a:pt x="164" y="1511"/>
                        </a:lnTo>
                        <a:lnTo>
                          <a:pt x="171" y="1539"/>
                        </a:lnTo>
                        <a:lnTo>
                          <a:pt x="171" y="1575"/>
                        </a:lnTo>
                        <a:lnTo>
                          <a:pt x="178" y="1603"/>
                        </a:lnTo>
                        <a:lnTo>
                          <a:pt x="178" y="1632"/>
                        </a:lnTo>
                        <a:lnTo>
                          <a:pt x="186" y="1660"/>
                        </a:lnTo>
                        <a:lnTo>
                          <a:pt x="186" y="1696"/>
                        </a:lnTo>
                        <a:lnTo>
                          <a:pt x="193" y="1724"/>
                        </a:lnTo>
                        <a:lnTo>
                          <a:pt x="193" y="1746"/>
                        </a:lnTo>
                        <a:lnTo>
                          <a:pt x="200" y="1774"/>
                        </a:lnTo>
                        <a:lnTo>
                          <a:pt x="207" y="1803"/>
                        </a:lnTo>
                        <a:lnTo>
                          <a:pt x="207" y="1824"/>
                        </a:lnTo>
                        <a:lnTo>
                          <a:pt x="214" y="1853"/>
                        </a:lnTo>
                        <a:lnTo>
                          <a:pt x="214" y="1874"/>
                        </a:lnTo>
                        <a:lnTo>
                          <a:pt x="221" y="1895"/>
                        </a:lnTo>
                        <a:lnTo>
                          <a:pt x="221" y="1917"/>
                        </a:lnTo>
                        <a:lnTo>
                          <a:pt x="228" y="1938"/>
                        </a:lnTo>
                        <a:lnTo>
                          <a:pt x="228" y="1952"/>
                        </a:lnTo>
                        <a:lnTo>
                          <a:pt x="235" y="1974"/>
                        </a:lnTo>
                        <a:lnTo>
                          <a:pt x="235" y="1988"/>
                        </a:lnTo>
                        <a:lnTo>
                          <a:pt x="243" y="2002"/>
                        </a:lnTo>
                        <a:lnTo>
                          <a:pt x="243" y="2017"/>
                        </a:lnTo>
                        <a:lnTo>
                          <a:pt x="250" y="2031"/>
                        </a:lnTo>
                        <a:lnTo>
                          <a:pt x="257" y="2045"/>
                        </a:lnTo>
                        <a:lnTo>
                          <a:pt x="257" y="2059"/>
                        </a:lnTo>
                        <a:lnTo>
                          <a:pt x="264" y="2066"/>
                        </a:lnTo>
                        <a:lnTo>
                          <a:pt x="264" y="2074"/>
                        </a:lnTo>
                        <a:lnTo>
                          <a:pt x="271" y="2081"/>
                        </a:lnTo>
                        <a:lnTo>
                          <a:pt x="271" y="2088"/>
                        </a:lnTo>
                        <a:lnTo>
                          <a:pt x="285" y="2102"/>
                        </a:lnTo>
                        <a:lnTo>
                          <a:pt x="278" y="2102"/>
                        </a:lnTo>
                        <a:lnTo>
                          <a:pt x="285" y="2102"/>
                        </a:lnTo>
                        <a:lnTo>
                          <a:pt x="292" y="2109"/>
                        </a:lnTo>
                        <a:lnTo>
                          <a:pt x="300" y="2102"/>
                        </a:lnTo>
                        <a:lnTo>
                          <a:pt x="307" y="2095"/>
                        </a:lnTo>
                        <a:lnTo>
                          <a:pt x="314" y="2088"/>
                        </a:lnTo>
                        <a:lnTo>
                          <a:pt x="314" y="2081"/>
                        </a:lnTo>
                        <a:lnTo>
                          <a:pt x="321" y="2074"/>
                        </a:lnTo>
                        <a:lnTo>
                          <a:pt x="321" y="2066"/>
                        </a:lnTo>
                        <a:lnTo>
                          <a:pt x="328" y="2059"/>
                        </a:lnTo>
                        <a:lnTo>
                          <a:pt x="328" y="2045"/>
                        </a:lnTo>
                        <a:lnTo>
                          <a:pt x="335" y="2031"/>
                        </a:lnTo>
                        <a:lnTo>
                          <a:pt x="342" y="2017"/>
                        </a:lnTo>
                        <a:lnTo>
                          <a:pt x="342" y="2002"/>
                        </a:lnTo>
                        <a:lnTo>
                          <a:pt x="349" y="1988"/>
                        </a:lnTo>
                        <a:lnTo>
                          <a:pt x="349" y="1974"/>
                        </a:lnTo>
                        <a:lnTo>
                          <a:pt x="357" y="1952"/>
                        </a:lnTo>
                        <a:lnTo>
                          <a:pt x="357" y="1938"/>
                        </a:lnTo>
                        <a:lnTo>
                          <a:pt x="364" y="1917"/>
                        </a:lnTo>
                        <a:lnTo>
                          <a:pt x="364" y="1895"/>
                        </a:lnTo>
                        <a:lnTo>
                          <a:pt x="371" y="1874"/>
                        </a:lnTo>
                        <a:lnTo>
                          <a:pt x="371" y="1853"/>
                        </a:lnTo>
                        <a:lnTo>
                          <a:pt x="378" y="1824"/>
                        </a:lnTo>
                        <a:lnTo>
                          <a:pt x="378" y="1803"/>
                        </a:lnTo>
                        <a:lnTo>
                          <a:pt x="385" y="1774"/>
                        </a:lnTo>
                        <a:lnTo>
                          <a:pt x="392" y="1746"/>
                        </a:lnTo>
                        <a:lnTo>
                          <a:pt x="392" y="1724"/>
                        </a:lnTo>
                        <a:lnTo>
                          <a:pt x="399" y="1696"/>
                        </a:lnTo>
                        <a:lnTo>
                          <a:pt x="399" y="1660"/>
                        </a:lnTo>
                        <a:lnTo>
                          <a:pt x="406" y="1632"/>
                        </a:lnTo>
                        <a:lnTo>
                          <a:pt x="406" y="1603"/>
                        </a:lnTo>
                        <a:lnTo>
                          <a:pt x="414" y="1575"/>
                        </a:lnTo>
                        <a:lnTo>
                          <a:pt x="414" y="1539"/>
                        </a:lnTo>
                        <a:lnTo>
                          <a:pt x="421" y="1511"/>
                        </a:lnTo>
                        <a:lnTo>
                          <a:pt x="421" y="1475"/>
                        </a:lnTo>
                        <a:lnTo>
                          <a:pt x="428" y="1439"/>
                        </a:lnTo>
                        <a:lnTo>
                          <a:pt x="435" y="1404"/>
                        </a:lnTo>
                        <a:lnTo>
                          <a:pt x="435" y="1368"/>
                        </a:lnTo>
                        <a:lnTo>
                          <a:pt x="442" y="1332"/>
                        </a:lnTo>
                        <a:lnTo>
                          <a:pt x="442" y="1297"/>
                        </a:lnTo>
                        <a:lnTo>
                          <a:pt x="449" y="1261"/>
                        </a:lnTo>
                        <a:lnTo>
                          <a:pt x="449" y="1226"/>
                        </a:lnTo>
                        <a:lnTo>
                          <a:pt x="456" y="1190"/>
                        </a:lnTo>
                        <a:lnTo>
                          <a:pt x="456" y="1154"/>
                        </a:lnTo>
                        <a:lnTo>
                          <a:pt x="464" y="1119"/>
                        </a:lnTo>
                        <a:lnTo>
                          <a:pt x="464" y="1076"/>
                        </a:lnTo>
                        <a:lnTo>
                          <a:pt x="471" y="1040"/>
                        </a:lnTo>
                        <a:lnTo>
                          <a:pt x="471" y="1005"/>
                        </a:lnTo>
                        <a:lnTo>
                          <a:pt x="478" y="962"/>
                        </a:lnTo>
                        <a:lnTo>
                          <a:pt x="485" y="926"/>
                        </a:lnTo>
                        <a:lnTo>
                          <a:pt x="485" y="883"/>
                        </a:lnTo>
                        <a:lnTo>
                          <a:pt x="492" y="848"/>
                        </a:lnTo>
                        <a:lnTo>
                          <a:pt x="492" y="812"/>
                        </a:lnTo>
                        <a:lnTo>
                          <a:pt x="499" y="769"/>
                        </a:lnTo>
                        <a:lnTo>
                          <a:pt x="499" y="734"/>
                        </a:lnTo>
                      </a:path>
                    </a:pathLst>
                  </a:custGeom>
                  <a:noFill/>
                  <a:ln w="38100" cmpd="sng">
                    <a:solidFill>
                      <a:srgbClr val="3366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" name="Freeform 84"/>
                  <p:cNvSpPr>
                    <a:spLocks/>
                  </p:cNvSpPr>
                  <p:nvPr/>
                </p:nvSpPr>
                <p:spPr bwMode="auto">
                  <a:xfrm>
                    <a:off x="3927" y="893"/>
                    <a:ext cx="506" cy="2302"/>
                  </a:xfrm>
                  <a:custGeom>
                    <a:avLst/>
                    <a:gdLst>
                      <a:gd name="T0" fmla="*/ 7 w 506"/>
                      <a:gd name="T1" fmla="*/ 983 h 2302"/>
                      <a:gd name="T2" fmla="*/ 22 w 506"/>
                      <a:gd name="T3" fmla="*/ 877 h 2302"/>
                      <a:gd name="T4" fmla="*/ 36 w 506"/>
                      <a:gd name="T5" fmla="*/ 770 h 2302"/>
                      <a:gd name="T6" fmla="*/ 43 w 506"/>
                      <a:gd name="T7" fmla="*/ 663 h 2302"/>
                      <a:gd name="T8" fmla="*/ 57 w 506"/>
                      <a:gd name="T9" fmla="*/ 563 h 2302"/>
                      <a:gd name="T10" fmla="*/ 71 w 506"/>
                      <a:gd name="T11" fmla="*/ 470 h 2302"/>
                      <a:gd name="T12" fmla="*/ 79 w 506"/>
                      <a:gd name="T13" fmla="*/ 378 h 2302"/>
                      <a:gd name="T14" fmla="*/ 93 w 506"/>
                      <a:gd name="T15" fmla="*/ 299 h 2302"/>
                      <a:gd name="T16" fmla="*/ 100 w 506"/>
                      <a:gd name="T17" fmla="*/ 228 h 2302"/>
                      <a:gd name="T18" fmla="*/ 114 w 506"/>
                      <a:gd name="T19" fmla="*/ 164 h 2302"/>
                      <a:gd name="T20" fmla="*/ 128 w 506"/>
                      <a:gd name="T21" fmla="*/ 114 h 2302"/>
                      <a:gd name="T22" fmla="*/ 136 w 506"/>
                      <a:gd name="T23" fmla="*/ 71 h 2302"/>
                      <a:gd name="T24" fmla="*/ 150 w 506"/>
                      <a:gd name="T25" fmla="*/ 36 h 2302"/>
                      <a:gd name="T26" fmla="*/ 164 w 506"/>
                      <a:gd name="T27" fmla="*/ 14 h 2302"/>
                      <a:gd name="T28" fmla="*/ 178 w 506"/>
                      <a:gd name="T29" fmla="*/ 0 h 2302"/>
                      <a:gd name="T30" fmla="*/ 200 w 506"/>
                      <a:gd name="T31" fmla="*/ 14 h 2302"/>
                      <a:gd name="T32" fmla="*/ 214 w 506"/>
                      <a:gd name="T33" fmla="*/ 36 h 2302"/>
                      <a:gd name="T34" fmla="*/ 221 w 506"/>
                      <a:gd name="T35" fmla="*/ 71 h 2302"/>
                      <a:gd name="T36" fmla="*/ 235 w 506"/>
                      <a:gd name="T37" fmla="*/ 114 h 2302"/>
                      <a:gd name="T38" fmla="*/ 242 w 506"/>
                      <a:gd name="T39" fmla="*/ 164 h 2302"/>
                      <a:gd name="T40" fmla="*/ 257 w 506"/>
                      <a:gd name="T41" fmla="*/ 228 h 2302"/>
                      <a:gd name="T42" fmla="*/ 271 w 506"/>
                      <a:gd name="T43" fmla="*/ 299 h 2302"/>
                      <a:gd name="T44" fmla="*/ 278 w 506"/>
                      <a:gd name="T45" fmla="*/ 378 h 2302"/>
                      <a:gd name="T46" fmla="*/ 292 w 506"/>
                      <a:gd name="T47" fmla="*/ 470 h 2302"/>
                      <a:gd name="T48" fmla="*/ 307 w 506"/>
                      <a:gd name="T49" fmla="*/ 563 h 2302"/>
                      <a:gd name="T50" fmla="*/ 314 w 506"/>
                      <a:gd name="T51" fmla="*/ 663 h 2302"/>
                      <a:gd name="T52" fmla="*/ 328 w 506"/>
                      <a:gd name="T53" fmla="*/ 770 h 2302"/>
                      <a:gd name="T54" fmla="*/ 335 w 506"/>
                      <a:gd name="T55" fmla="*/ 877 h 2302"/>
                      <a:gd name="T56" fmla="*/ 349 w 506"/>
                      <a:gd name="T57" fmla="*/ 983 h 2302"/>
                      <a:gd name="T58" fmla="*/ 364 w 506"/>
                      <a:gd name="T59" fmla="*/ 1097 h 2302"/>
                      <a:gd name="T60" fmla="*/ 371 w 506"/>
                      <a:gd name="T61" fmla="*/ 1211 h 2302"/>
                      <a:gd name="T62" fmla="*/ 385 w 506"/>
                      <a:gd name="T63" fmla="*/ 1333 h 2302"/>
                      <a:gd name="T64" fmla="*/ 399 w 506"/>
                      <a:gd name="T65" fmla="*/ 1447 h 2302"/>
                      <a:gd name="T66" fmla="*/ 406 w 506"/>
                      <a:gd name="T67" fmla="*/ 1554 h 2302"/>
                      <a:gd name="T68" fmla="*/ 421 w 506"/>
                      <a:gd name="T69" fmla="*/ 1660 h 2302"/>
                      <a:gd name="T70" fmla="*/ 435 w 506"/>
                      <a:gd name="T71" fmla="*/ 1767 h 2302"/>
                      <a:gd name="T72" fmla="*/ 442 w 506"/>
                      <a:gd name="T73" fmla="*/ 1867 h 2302"/>
                      <a:gd name="T74" fmla="*/ 456 w 506"/>
                      <a:gd name="T75" fmla="*/ 1960 h 2302"/>
                      <a:gd name="T76" fmla="*/ 463 w 506"/>
                      <a:gd name="T77" fmla="*/ 2052 h 2302"/>
                      <a:gd name="T78" fmla="*/ 478 w 506"/>
                      <a:gd name="T79" fmla="*/ 2131 h 2302"/>
                      <a:gd name="T80" fmla="*/ 492 w 506"/>
                      <a:gd name="T81" fmla="*/ 2202 h 2302"/>
                      <a:gd name="T82" fmla="*/ 499 w 506"/>
                      <a:gd name="T83" fmla="*/ 2266 h 2302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506"/>
                      <a:gd name="T127" fmla="*/ 0 h 2302"/>
                      <a:gd name="T128" fmla="*/ 506 w 506"/>
                      <a:gd name="T129" fmla="*/ 2302 h 2302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506" h="2302">
                        <a:moveTo>
                          <a:pt x="0" y="1062"/>
                        </a:moveTo>
                        <a:lnTo>
                          <a:pt x="7" y="1026"/>
                        </a:lnTo>
                        <a:lnTo>
                          <a:pt x="7" y="983"/>
                        </a:lnTo>
                        <a:lnTo>
                          <a:pt x="14" y="948"/>
                        </a:lnTo>
                        <a:lnTo>
                          <a:pt x="14" y="912"/>
                        </a:lnTo>
                        <a:lnTo>
                          <a:pt x="22" y="877"/>
                        </a:lnTo>
                        <a:lnTo>
                          <a:pt x="29" y="841"/>
                        </a:lnTo>
                        <a:lnTo>
                          <a:pt x="29" y="805"/>
                        </a:lnTo>
                        <a:lnTo>
                          <a:pt x="36" y="770"/>
                        </a:lnTo>
                        <a:lnTo>
                          <a:pt x="36" y="734"/>
                        </a:lnTo>
                        <a:lnTo>
                          <a:pt x="43" y="698"/>
                        </a:lnTo>
                        <a:lnTo>
                          <a:pt x="43" y="663"/>
                        </a:lnTo>
                        <a:lnTo>
                          <a:pt x="50" y="627"/>
                        </a:lnTo>
                        <a:lnTo>
                          <a:pt x="50" y="592"/>
                        </a:lnTo>
                        <a:lnTo>
                          <a:pt x="57" y="563"/>
                        </a:lnTo>
                        <a:lnTo>
                          <a:pt x="57" y="527"/>
                        </a:lnTo>
                        <a:lnTo>
                          <a:pt x="64" y="499"/>
                        </a:lnTo>
                        <a:lnTo>
                          <a:pt x="71" y="470"/>
                        </a:lnTo>
                        <a:lnTo>
                          <a:pt x="71" y="442"/>
                        </a:lnTo>
                        <a:lnTo>
                          <a:pt x="79" y="406"/>
                        </a:lnTo>
                        <a:lnTo>
                          <a:pt x="79" y="378"/>
                        </a:lnTo>
                        <a:lnTo>
                          <a:pt x="86" y="356"/>
                        </a:lnTo>
                        <a:lnTo>
                          <a:pt x="86" y="328"/>
                        </a:lnTo>
                        <a:lnTo>
                          <a:pt x="93" y="299"/>
                        </a:lnTo>
                        <a:lnTo>
                          <a:pt x="93" y="278"/>
                        </a:lnTo>
                        <a:lnTo>
                          <a:pt x="100" y="249"/>
                        </a:lnTo>
                        <a:lnTo>
                          <a:pt x="100" y="228"/>
                        </a:lnTo>
                        <a:lnTo>
                          <a:pt x="107" y="207"/>
                        </a:lnTo>
                        <a:lnTo>
                          <a:pt x="107" y="185"/>
                        </a:lnTo>
                        <a:lnTo>
                          <a:pt x="114" y="164"/>
                        </a:lnTo>
                        <a:lnTo>
                          <a:pt x="121" y="150"/>
                        </a:lnTo>
                        <a:lnTo>
                          <a:pt x="121" y="128"/>
                        </a:lnTo>
                        <a:lnTo>
                          <a:pt x="128" y="114"/>
                        </a:lnTo>
                        <a:lnTo>
                          <a:pt x="128" y="100"/>
                        </a:lnTo>
                        <a:lnTo>
                          <a:pt x="136" y="86"/>
                        </a:lnTo>
                        <a:lnTo>
                          <a:pt x="136" y="71"/>
                        </a:lnTo>
                        <a:lnTo>
                          <a:pt x="143" y="57"/>
                        </a:lnTo>
                        <a:lnTo>
                          <a:pt x="143" y="43"/>
                        </a:lnTo>
                        <a:lnTo>
                          <a:pt x="150" y="36"/>
                        </a:lnTo>
                        <a:lnTo>
                          <a:pt x="150" y="29"/>
                        </a:lnTo>
                        <a:lnTo>
                          <a:pt x="157" y="21"/>
                        </a:lnTo>
                        <a:lnTo>
                          <a:pt x="164" y="14"/>
                        </a:lnTo>
                        <a:lnTo>
                          <a:pt x="164" y="7"/>
                        </a:lnTo>
                        <a:lnTo>
                          <a:pt x="171" y="0"/>
                        </a:lnTo>
                        <a:lnTo>
                          <a:pt x="178" y="0"/>
                        </a:lnTo>
                        <a:lnTo>
                          <a:pt x="185" y="0"/>
                        </a:lnTo>
                        <a:lnTo>
                          <a:pt x="193" y="7"/>
                        </a:lnTo>
                        <a:lnTo>
                          <a:pt x="200" y="14"/>
                        </a:lnTo>
                        <a:lnTo>
                          <a:pt x="207" y="21"/>
                        </a:lnTo>
                        <a:lnTo>
                          <a:pt x="207" y="29"/>
                        </a:lnTo>
                        <a:lnTo>
                          <a:pt x="214" y="36"/>
                        </a:lnTo>
                        <a:lnTo>
                          <a:pt x="214" y="43"/>
                        </a:lnTo>
                        <a:lnTo>
                          <a:pt x="221" y="57"/>
                        </a:lnTo>
                        <a:lnTo>
                          <a:pt x="221" y="71"/>
                        </a:lnTo>
                        <a:lnTo>
                          <a:pt x="228" y="86"/>
                        </a:lnTo>
                        <a:lnTo>
                          <a:pt x="228" y="100"/>
                        </a:lnTo>
                        <a:lnTo>
                          <a:pt x="235" y="114"/>
                        </a:lnTo>
                        <a:lnTo>
                          <a:pt x="235" y="128"/>
                        </a:lnTo>
                        <a:lnTo>
                          <a:pt x="242" y="150"/>
                        </a:lnTo>
                        <a:lnTo>
                          <a:pt x="242" y="164"/>
                        </a:lnTo>
                        <a:lnTo>
                          <a:pt x="250" y="185"/>
                        </a:lnTo>
                        <a:lnTo>
                          <a:pt x="257" y="207"/>
                        </a:lnTo>
                        <a:lnTo>
                          <a:pt x="257" y="228"/>
                        </a:lnTo>
                        <a:lnTo>
                          <a:pt x="264" y="249"/>
                        </a:lnTo>
                        <a:lnTo>
                          <a:pt x="264" y="278"/>
                        </a:lnTo>
                        <a:lnTo>
                          <a:pt x="271" y="299"/>
                        </a:lnTo>
                        <a:lnTo>
                          <a:pt x="271" y="328"/>
                        </a:lnTo>
                        <a:lnTo>
                          <a:pt x="278" y="356"/>
                        </a:lnTo>
                        <a:lnTo>
                          <a:pt x="278" y="378"/>
                        </a:lnTo>
                        <a:lnTo>
                          <a:pt x="285" y="406"/>
                        </a:lnTo>
                        <a:lnTo>
                          <a:pt x="285" y="442"/>
                        </a:lnTo>
                        <a:lnTo>
                          <a:pt x="292" y="470"/>
                        </a:lnTo>
                        <a:lnTo>
                          <a:pt x="299" y="499"/>
                        </a:lnTo>
                        <a:lnTo>
                          <a:pt x="299" y="527"/>
                        </a:lnTo>
                        <a:lnTo>
                          <a:pt x="307" y="563"/>
                        </a:lnTo>
                        <a:lnTo>
                          <a:pt x="307" y="592"/>
                        </a:lnTo>
                        <a:lnTo>
                          <a:pt x="314" y="627"/>
                        </a:lnTo>
                        <a:lnTo>
                          <a:pt x="314" y="663"/>
                        </a:lnTo>
                        <a:lnTo>
                          <a:pt x="321" y="698"/>
                        </a:lnTo>
                        <a:lnTo>
                          <a:pt x="321" y="734"/>
                        </a:lnTo>
                        <a:lnTo>
                          <a:pt x="328" y="770"/>
                        </a:lnTo>
                        <a:lnTo>
                          <a:pt x="328" y="805"/>
                        </a:lnTo>
                        <a:lnTo>
                          <a:pt x="335" y="841"/>
                        </a:lnTo>
                        <a:lnTo>
                          <a:pt x="335" y="877"/>
                        </a:lnTo>
                        <a:lnTo>
                          <a:pt x="342" y="912"/>
                        </a:lnTo>
                        <a:lnTo>
                          <a:pt x="349" y="948"/>
                        </a:lnTo>
                        <a:lnTo>
                          <a:pt x="349" y="983"/>
                        </a:lnTo>
                        <a:lnTo>
                          <a:pt x="356" y="1026"/>
                        </a:lnTo>
                        <a:lnTo>
                          <a:pt x="356" y="1062"/>
                        </a:lnTo>
                        <a:lnTo>
                          <a:pt x="364" y="1097"/>
                        </a:lnTo>
                        <a:lnTo>
                          <a:pt x="364" y="1140"/>
                        </a:lnTo>
                        <a:lnTo>
                          <a:pt x="371" y="1176"/>
                        </a:lnTo>
                        <a:lnTo>
                          <a:pt x="371" y="1211"/>
                        </a:lnTo>
                        <a:lnTo>
                          <a:pt x="378" y="1254"/>
                        </a:lnTo>
                        <a:lnTo>
                          <a:pt x="378" y="1290"/>
                        </a:lnTo>
                        <a:lnTo>
                          <a:pt x="385" y="1333"/>
                        </a:lnTo>
                        <a:lnTo>
                          <a:pt x="392" y="1368"/>
                        </a:lnTo>
                        <a:lnTo>
                          <a:pt x="392" y="1404"/>
                        </a:lnTo>
                        <a:lnTo>
                          <a:pt x="399" y="1447"/>
                        </a:lnTo>
                        <a:lnTo>
                          <a:pt x="399" y="1482"/>
                        </a:lnTo>
                        <a:lnTo>
                          <a:pt x="406" y="1518"/>
                        </a:lnTo>
                        <a:lnTo>
                          <a:pt x="406" y="1554"/>
                        </a:lnTo>
                        <a:lnTo>
                          <a:pt x="413" y="1589"/>
                        </a:lnTo>
                        <a:lnTo>
                          <a:pt x="413" y="1625"/>
                        </a:lnTo>
                        <a:lnTo>
                          <a:pt x="421" y="1660"/>
                        </a:lnTo>
                        <a:lnTo>
                          <a:pt x="421" y="1696"/>
                        </a:lnTo>
                        <a:lnTo>
                          <a:pt x="428" y="1732"/>
                        </a:lnTo>
                        <a:lnTo>
                          <a:pt x="435" y="1767"/>
                        </a:lnTo>
                        <a:lnTo>
                          <a:pt x="435" y="1803"/>
                        </a:lnTo>
                        <a:lnTo>
                          <a:pt x="442" y="1839"/>
                        </a:lnTo>
                        <a:lnTo>
                          <a:pt x="442" y="1867"/>
                        </a:lnTo>
                        <a:lnTo>
                          <a:pt x="449" y="1903"/>
                        </a:lnTo>
                        <a:lnTo>
                          <a:pt x="449" y="1931"/>
                        </a:lnTo>
                        <a:lnTo>
                          <a:pt x="456" y="1960"/>
                        </a:lnTo>
                        <a:lnTo>
                          <a:pt x="456" y="1988"/>
                        </a:lnTo>
                        <a:lnTo>
                          <a:pt x="463" y="2024"/>
                        </a:lnTo>
                        <a:lnTo>
                          <a:pt x="463" y="2052"/>
                        </a:lnTo>
                        <a:lnTo>
                          <a:pt x="471" y="2074"/>
                        </a:lnTo>
                        <a:lnTo>
                          <a:pt x="471" y="2102"/>
                        </a:lnTo>
                        <a:lnTo>
                          <a:pt x="478" y="2131"/>
                        </a:lnTo>
                        <a:lnTo>
                          <a:pt x="485" y="2152"/>
                        </a:lnTo>
                        <a:lnTo>
                          <a:pt x="485" y="2181"/>
                        </a:lnTo>
                        <a:lnTo>
                          <a:pt x="492" y="2202"/>
                        </a:lnTo>
                        <a:lnTo>
                          <a:pt x="492" y="2223"/>
                        </a:lnTo>
                        <a:lnTo>
                          <a:pt x="499" y="2245"/>
                        </a:lnTo>
                        <a:lnTo>
                          <a:pt x="499" y="2266"/>
                        </a:lnTo>
                        <a:lnTo>
                          <a:pt x="506" y="2280"/>
                        </a:lnTo>
                        <a:lnTo>
                          <a:pt x="506" y="2302"/>
                        </a:lnTo>
                      </a:path>
                    </a:pathLst>
                  </a:custGeom>
                  <a:noFill/>
                  <a:ln w="38100" cmpd="sng">
                    <a:solidFill>
                      <a:srgbClr val="3366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7" name="Freeform 85"/>
                <p:cNvSpPr>
                  <a:spLocks/>
                </p:cNvSpPr>
                <p:nvPr/>
              </p:nvSpPr>
              <p:spPr bwMode="auto">
                <a:xfrm>
                  <a:off x="4433" y="3195"/>
                  <a:ext cx="64" cy="135"/>
                </a:xfrm>
                <a:custGeom>
                  <a:avLst/>
                  <a:gdLst>
                    <a:gd name="T0" fmla="*/ 0 w 64"/>
                    <a:gd name="T1" fmla="*/ 0 h 135"/>
                    <a:gd name="T2" fmla="*/ 7 w 64"/>
                    <a:gd name="T3" fmla="*/ 14 h 135"/>
                    <a:gd name="T4" fmla="*/ 7 w 64"/>
                    <a:gd name="T5" fmla="*/ 28 h 135"/>
                    <a:gd name="T6" fmla="*/ 14 w 64"/>
                    <a:gd name="T7" fmla="*/ 43 h 135"/>
                    <a:gd name="T8" fmla="*/ 22 w 64"/>
                    <a:gd name="T9" fmla="*/ 57 h 135"/>
                    <a:gd name="T10" fmla="*/ 22 w 64"/>
                    <a:gd name="T11" fmla="*/ 71 h 135"/>
                    <a:gd name="T12" fmla="*/ 29 w 64"/>
                    <a:gd name="T13" fmla="*/ 85 h 135"/>
                    <a:gd name="T14" fmla="*/ 29 w 64"/>
                    <a:gd name="T15" fmla="*/ 92 h 135"/>
                    <a:gd name="T16" fmla="*/ 36 w 64"/>
                    <a:gd name="T17" fmla="*/ 100 h 135"/>
                    <a:gd name="T18" fmla="*/ 36 w 64"/>
                    <a:gd name="T19" fmla="*/ 107 h 135"/>
                    <a:gd name="T20" fmla="*/ 43 w 64"/>
                    <a:gd name="T21" fmla="*/ 114 h 135"/>
                    <a:gd name="T22" fmla="*/ 43 w 64"/>
                    <a:gd name="T23" fmla="*/ 121 h 135"/>
                    <a:gd name="T24" fmla="*/ 50 w 64"/>
                    <a:gd name="T25" fmla="*/ 128 h 135"/>
                    <a:gd name="T26" fmla="*/ 57 w 64"/>
                    <a:gd name="T27" fmla="*/ 128 h 135"/>
                    <a:gd name="T28" fmla="*/ 64 w 64"/>
                    <a:gd name="T29" fmla="*/ 135 h 135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135"/>
                    <a:gd name="T47" fmla="*/ 64 w 64"/>
                    <a:gd name="T48" fmla="*/ 135 h 135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135">
                      <a:moveTo>
                        <a:pt x="0" y="0"/>
                      </a:moveTo>
                      <a:lnTo>
                        <a:pt x="7" y="14"/>
                      </a:lnTo>
                      <a:lnTo>
                        <a:pt x="7" y="28"/>
                      </a:lnTo>
                      <a:lnTo>
                        <a:pt x="14" y="43"/>
                      </a:lnTo>
                      <a:lnTo>
                        <a:pt x="22" y="57"/>
                      </a:lnTo>
                      <a:lnTo>
                        <a:pt x="22" y="71"/>
                      </a:lnTo>
                      <a:lnTo>
                        <a:pt x="29" y="85"/>
                      </a:lnTo>
                      <a:lnTo>
                        <a:pt x="29" y="92"/>
                      </a:lnTo>
                      <a:lnTo>
                        <a:pt x="36" y="100"/>
                      </a:lnTo>
                      <a:lnTo>
                        <a:pt x="36" y="107"/>
                      </a:lnTo>
                      <a:lnTo>
                        <a:pt x="43" y="114"/>
                      </a:lnTo>
                      <a:lnTo>
                        <a:pt x="43" y="121"/>
                      </a:lnTo>
                      <a:lnTo>
                        <a:pt x="50" y="128"/>
                      </a:lnTo>
                      <a:lnTo>
                        <a:pt x="57" y="128"/>
                      </a:lnTo>
                      <a:lnTo>
                        <a:pt x="64" y="135"/>
                      </a:lnTo>
                    </a:path>
                  </a:pathLst>
                </a:custGeom>
                <a:noFill/>
                <a:ln w="38100" cmpd="sng">
                  <a:solidFill>
                    <a:srgbClr val="3366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6" name="Group 65"/>
              <p:cNvGrpSpPr/>
              <p:nvPr/>
            </p:nvGrpSpPr>
            <p:grpSpPr>
              <a:xfrm>
                <a:off x="289093" y="4670851"/>
                <a:ext cx="3760723" cy="1066800"/>
                <a:chOff x="844128" y="3810000"/>
                <a:chExt cx="3760723" cy="1066800"/>
              </a:xfrm>
            </p:grpSpPr>
            <p:cxnSp>
              <p:nvCxnSpPr>
                <p:cNvPr id="74" name="Straight Arrow Connector 73"/>
                <p:cNvCxnSpPr/>
                <p:nvPr/>
              </p:nvCxnSpPr>
              <p:spPr bwMode="auto">
                <a:xfrm flipV="1">
                  <a:off x="844128" y="4327556"/>
                  <a:ext cx="3760723" cy="18107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75" name="Straight Arrow Connector 74"/>
                <p:cNvCxnSpPr/>
                <p:nvPr/>
              </p:nvCxnSpPr>
              <p:spPr bwMode="auto">
                <a:xfrm flipV="1">
                  <a:off x="914400" y="3810000"/>
                  <a:ext cx="0" cy="106680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  <p:grpSp>
            <p:nvGrpSpPr>
              <p:cNvPr id="67" name="Group 66"/>
              <p:cNvGrpSpPr/>
              <p:nvPr/>
            </p:nvGrpSpPr>
            <p:grpSpPr>
              <a:xfrm>
                <a:off x="280040" y="5790125"/>
                <a:ext cx="3760723" cy="1066800"/>
                <a:chOff x="844128" y="3810000"/>
                <a:chExt cx="3760723" cy="1066800"/>
              </a:xfrm>
            </p:grpSpPr>
            <p:cxnSp>
              <p:nvCxnSpPr>
                <p:cNvPr id="72" name="Straight Arrow Connector 71"/>
                <p:cNvCxnSpPr/>
                <p:nvPr/>
              </p:nvCxnSpPr>
              <p:spPr bwMode="auto">
                <a:xfrm flipV="1">
                  <a:off x="844128" y="4327556"/>
                  <a:ext cx="3760723" cy="18107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73" name="Straight Arrow Connector 72"/>
                <p:cNvCxnSpPr/>
                <p:nvPr/>
              </p:nvCxnSpPr>
              <p:spPr bwMode="auto">
                <a:xfrm flipV="1">
                  <a:off x="914400" y="3810000"/>
                  <a:ext cx="0" cy="106680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  <p:sp>
            <p:nvSpPr>
              <p:cNvPr id="68" name="TextBox 67"/>
              <p:cNvSpPr txBox="1"/>
              <p:nvPr/>
            </p:nvSpPr>
            <p:spPr>
              <a:xfrm>
                <a:off x="-112537" y="4608204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n-lt"/>
                    <a:cs typeface="Times New Roman" panose="02020603050405020304" pitchFamily="18" charset="0"/>
                  </a:rPr>
                  <a:t>E</a:t>
                </a:r>
                <a:endParaRPr lang="en-US" dirty="0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-19358" y="604758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 smtClean="0">
                    <a:latin typeface="+mn-lt"/>
                    <a:cs typeface="Times New Roman" panose="02020603050405020304" pitchFamily="18" charset="0"/>
                  </a:rPr>
                  <a:t>ρ</a:t>
                </a:r>
                <a:endParaRPr lang="en-US" dirty="0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932307" y="5068737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n-lt"/>
                    <a:cs typeface="Times New Roman" panose="02020603050405020304" pitchFamily="18" charset="0"/>
                  </a:rPr>
                  <a:t>z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732522" y="637643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n-lt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434368" y="561593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+</a:t>
              </a:r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356756" y="557729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+</a:t>
              </a:r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241109" y="554824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+</a:t>
              </a:r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162252" y="5566608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+</a:t>
              </a:r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57955" y="5583581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740322" y="560977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672857" y="55754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56310" y="4572475"/>
            <a:ext cx="4208485" cy="2185007"/>
            <a:chOff x="4056310" y="4572475"/>
            <a:chExt cx="4208485" cy="2185007"/>
          </a:xfrm>
        </p:grpSpPr>
        <p:sp>
          <p:nvSpPr>
            <p:cNvPr id="32" name="TextBox 31"/>
            <p:cNvSpPr txBox="1"/>
            <p:nvPr/>
          </p:nvSpPr>
          <p:spPr>
            <a:xfrm>
              <a:off x="5194724" y="4572475"/>
              <a:ext cx="3070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Dispersion of bulk plasmons</a:t>
              </a:r>
              <a:endParaRPr lang="en-US" dirty="0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4565650" y="5214796"/>
              <a:ext cx="2366790" cy="1358020"/>
              <a:chOff x="4565650" y="5214796"/>
              <a:chExt cx="2366790" cy="1358020"/>
            </a:xfrm>
          </p:grpSpPr>
          <p:cxnSp>
            <p:nvCxnSpPr>
              <p:cNvPr id="49" name="Straight Arrow Connector 48"/>
              <p:cNvCxnSpPr/>
              <p:nvPr/>
            </p:nvCxnSpPr>
            <p:spPr bwMode="auto">
              <a:xfrm flipV="1">
                <a:off x="4565650" y="5214796"/>
                <a:ext cx="0" cy="1339913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1" name="Straight Arrow Connector 50"/>
              <p:cNvCxnSpPr/>
              <p:nvPr/>
            </p:nvCxnSpPr>
            <p:spPr bwMode="auto">
              <a:xfrm>
                <a:off x="4565650" y="6563762"/>
                <a:ext cx="2366790" cy="9054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52" name="TextBox 51"/>
            <p:cNvSpPr txBox="1"/>
            <p:nvPr/>
          </p:nvSpPr>
          <p:spPr>
            <a:xfrm>
              <a:off x="6916791" y="63881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Arial" panose="020B0604020202020204" pitchFamily="34" charset="0"/>
                </a:rPr>
                <a:t>k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690399" y="5050597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cs typeface="Arial" panose="020B0604020202020204" pitchFamily="34" charset="0"/>
                </a:rPr>
                <a:t>ω</a:t>
              </a:r>
              <a:endParaRPr lang="en-US" dirty="0"/>
            </a:p>
          </p:txBody>
        </p:sp>
        <p:cxnSp>
          <p:nvCxnSpPr>
            <p:cNvPr id="56" name="Straight Connector 55"/>
            <p:cNvCxnSpPr/>
            <p:nvPr/>
          </p:nvCxnSpPr>
          <p:spPr bwMode="auto">
            <a:xfrm>
              <a:off x="4534665" y="5797814"/>
              <a:ext cx="239777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4056310" y="5515420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cs typeface="Arial" panose="020B0604020202020204" pitchFamily="34" charset="0"/>
                </a:rPr>
                <a:t>ω</a:t>
              </a:r>
              <a:r>
                <a:rPr lang="en-US" baseline="-25000" dirty="0" err="1" smtClean="0">
                  <a:cs typeface="Arial" panose="020B0604020202020204" pitchFamily="34" charset="0"/>
                </a:rPr>
                <a:t>ps</a:t>
              </a:r>
              <a:endParaRPr 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674449" y="5994428"/>
              <a:ext cx="25023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Goes to very large k’s –beyond diffraction limit 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9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35" grpId="0"/>
      <p:bldP spid="37" grpId="0"/>
      <p:bldP spid="38" grpId="0"/>
      <p:bldP spid="46" grpId="0"/>
      <p:bldP spid="59" grpId="0"/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047" y="-88108"/>
            <a:ext cx="8229600" cy="1143000"/>
          </a:xfrm>
        </p:spPr>
        <p:txBody>
          <a:bodyPr/>
          <a:lstStyle/>
          <a:p>
            <a:r>
              <a:rPr lang="en-US" sz="3200" dirty="0" smtClean="0"/>
              <a:t>Origin of bulk plasmons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1A4677-A278-47C8-9278-C375BD43ED1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5" name="Group 170"/>
          <p:cNvGrpSpPr>
            <a:grpSpLocks/>
          </p:cNvGrpSpPr>
          <p:nvPr/>
        </p:nvGrpSpPr>
        <p:grpSpPr bwMode="auto">
          <a:xfrm>
            <a:off x="522051" y="2327273"/>
            <a:ext cx="2389187" cy="4095750"/>
            <a:chOff x="325" y="1274"/>
            <a:chExt cx="1505" cy="258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25" y="1274"/>
              <a:ext cx="1505" cy="22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369" y="3623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Metal</a:t>
              </a:r>
            </a:p>
          </p:txBody>
        </p:sp>
      </p:grpSp>
      <p:grpSp>
        <p:nvGrpSpPr>
          <p:cNvPr id="8" name="Group 169"/>
          <p:cNvGrpSpPr>
            <a:grpSpLocks/>
          </p:cNvGrpSpPr>
          <p:nvPr/>
        </p:nvGrpSpPr>
        <p:grpSpPr bwMode="auto">
          <a:xfrm>
            <a:off x="582376" y="2389186"/>
            <a:ext cx="2200275" cy="3389312"/>
            <a:chOff x="363" y="1326"/>
            <a:chExt cx="1386" cy="2135"/>
          </a:xfrm>
        </p:grpSpPr>
        <p:grpSp>
          <p:nvGrpSpPr>
            <p:cNvPr id="9" name="Group 58"/>
            <p:cNvGrpSpPr>
              <a:grpSpLocks/>
            </p:cNvGrpSpPr>
            <p:nvPr/>
          </p:nvGrpSpPr>
          <p:grpSpPr bwMode="auto">
            <a:xfrm>
              <a:off x="393" y="1326"/>
              <a:ext cx="1348" cy="311"/>
              <a:chOff x="393" y="1326"/>
              <a:chExt cx="1348" cy="311"/>
            </a:xfrm>
          </p:grpSpPr>
          <p:grpSp>
            <p:nvGrpSpPr>
              <p:cNvPr id="120" name="Group 10"/>
              <p:cNvGrpSpPr>
                <a:grpSpLocks/>
              </p:cNvGrpSpPr>
              <p:nvPr/>
            </p:nvGrpSpPr>
            <p:grpSpPr bwMode="auto">
              <a:xfrm>
                <a:off x="393" y="1330"/>
                <a:ext cx="307" cy="296"/>
                <a:chOff x="2243" y="2096"/>
                <a:chExt cx="307" cy="296"/>
              </a:xfrm>
            </p:grpSpPr>
            <p:sp>
              <p:nvSpPr>
                <p:cNvPr id="137" name="Oval 6"/>
                <p:cNvSpPr>
                  <a:spLocks noChangeArrowheads="1"/>
                </p:cNvSpPr>
                <p:nvPr/>
              </p:nvSpPr>
              <p:spPr bwMode="auto">
                <a:xfrm>
                  <a:off x="2243" y="2284"/>
                  <a:ext cx="108" cy="10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" name="Oval 7"/>
                <p:cNvSpPr>
                  <a:spLocks noChangeArrowheads="1"/>
                </p:cNvSpPr>
                <p:nvPr/>
              </p:nvSpPr>
              <p:spPr bwMode="auto">
                <a:xfrm>
                  <a:off x="2245" y="2096"/>
                  <a:ext cx="108" cy="10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9" name="Oval 8"/>
                <p:cNvSpPr>
                  <a:spLocks noChangeArrowheads="1"/>
                </p:cNvSpPr>
                <p:nvPr/>
              </p:nvSpPr>
              <p:spPr bwMode="auto">
                <a:xfrm>
                  <a:off x="2442" y="2097"/>
                  <a:ext cx="108" cy="10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" name="Oval 9"/>
                <p:cNvSpPr>
                  <a:spLocks noChangeArrowheads="1"/>
                </p:cNvSpPr>
                <p:nvPr/>
              </p:nvSpPr>
              <p:spPr bwMode="auto">
                <a:xfrm>
                  <a:off x="2440" y="2284"/>
                  <a:ext cx="108" cy="10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1" name="Group 41"/>
              <p:cNvGrpSpPr>
                <a:grpSpLocks/>
              </p:cNvGrpSpPr>
              <p:nvPr/>
            </p:nvGrpSpPr>
            <p:grpSpPr bwMode="auto">
              <a:xfrm>
                <a:off x="747" y="1326"/>
                <a:ext cx="994" cy="311"/>
                <a:chOff x="747" y="1326"/>
                <a:chExt cx="994" cy="311"/>
              </a:xfrm>
            </p:grpSpPr>
            <p:grpSp>
              <p:nvGrpSpPr>
                <p:cNvPr id="122" name="Group 11"/>
                <p:cNvGrpSpPr>
                  <a:grpSpLocks/>
                </p:cNvGrpSpPr>
                <p:nvPr/>
              </p:nvGrpSpPr>
              <p:grpSpPr bwMode="auto">
                <a:xfrm>
                  <a:off x="747" y="1338"/>
                  <a:ext cx="307" cy="296"/>
                  <a:chOff x="2243" y="2096"/>
                  <a:chExt cx="307" cy="296"/>
                </a:xfrm>
              </p:grpSpPr>
              <p:sp>
                <p:nvSpPr>
                  <p:cNvPr id="133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243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4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2245" y="2096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5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2442" y="2097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6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440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3" name="Group 16"/>
                <p:cNvGrpSpPr>
                  <a:grpSpLocks/>
                </p:cNvGrpSpPr>
                <p:nvPr/>
              </p:nvGrpSpPr>
              <p:grpSpPr bwMode="auto">
                <a:xfrm>
                  <a:off x="1086" y="1326"/>
                  <a:ext cx="307" cy="296"/>
                  <a:chOff x="2243" y="2096"/>
                  <a:chExt cx="307" cy="296"/>
                </a:xfrm>
              </p:grpSpPr>
              <p:sp>
                <p:nvSpPr>
                  <p:cNvPr id="129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2243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2245" y="2096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1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2442" y="2097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2440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4" name="Group 26"/>
                <p:cNvGrpSpPr>
                  <a:grpSpLocks/>
                </p:cNvGrpSpPr>
                <p:nvPr/>
              </p:nvGrpSpPr>
              <p:grpSpPr bwMode="auto">
                <a:xfrm>
                  <a:off x="1434" y="1341"/>
                  <a:ext cx="307" cy="296"/>
                  <a:chOff x="2243" y="2096"/>
                  <a:chExt cx="307" cy="296"/>
                </a:xfrm>
              </p:grpSpPr>
              <p:sp>
                <p:nvSpPr>
                  <p:cNvPr id="125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2243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6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2245" y="2096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7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2442" y="2097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2440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0" name="Group 59"/>
            <p:cNvGrpSpPr>
              <a:grpSpLocks/>
            </p:cNvGrpSpPr>
            <p:nvPr/>
          </p:nvGrpSpPr>
          <p:grpSpPr bwMode="auto">
            <a:xfrm>
              <a:off x="387" y="1693"/>
              <a:ext cx="1348" cy="311"/>
              <a:chOff x="393" y="1326"/>
              <a:chExt cx="1348" cy="311"/>
            </a:xfrm>
          </p:grpSpPr>
          <p:grpSp>
            <p:nvGrpSpPr>
              <p:cNvPr id="99" name="Group 60"/>
              <p:cNvGrpSpPr>
                <a:grpSpLocks/>
              </p:cNvGrpSpPr>
              <p:nvPr/>
            </p:nvGrpSpPr>
            <p:grpSpPr bwMode="auto">
              <a:xfrm>
                <a:off x="393" y="1330"/>
                <a:ext cx="307" cy="296"/>
                <a:chOff x="2243" y="2096"/>
                <a:chExt cx="307" cy="296"/>
              </a:xfrm>
            </p:grpSpPr>
            <p:sp>
              <p:nvSpPr>
                <p:cNvPr id="116" name="Oval 61"/>
                <p:cNvSpPr>
                  <a:spLocks noChangeArrowheads="1"/>
                </p:cNvSpPr>
                <p:nvPr/>
              </p:nvSpPr>
              <p:spPr bwMode="auto">
                <a:xfrm>
                  <a:off x="2243" y="2284"/>
                  <a:ext cx="108" cy="10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" name="Oval 62"/>
                <p:cNvSpPr>
                  <a:spLocks noChangeArrowheads="1"/>
                </p:cNvSpPr>
                <p:nvPr/>
              </p:nvSpPr>
              <p:spPr bwMode="auto">
                <a:xfrm>
                  <a:off x="2245" y="2096"/>
                  <a:ext cx="108" cy="10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" name="Oval 63"/>
                <p:cNvSpPr>
                  <a:spLocks noChangeArrowheads="1"/>
                </p:cNvSpPr>
                <p:nvPr/>
              </p:nvSpPr>
              <p:spPr bwMode="auto">
                <a:xfrm>
                  <a:off x="2442" y="2097"/>
                  <a:ext cx="108" cy="10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" name="Oval 64"/>
                <p:cNvSpPr>
                  <a:spLocks noChangeArrowheads="1"/>
                </p:cNvSpPr>
                <p:nvPr/>
              </p:nvSpPr>
              <p:spPr bwMode="auto">
                <a:xfrm>
                  <a:off x="2440" y="2284"/>
                  <a:ext cx="108" cy="10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0" name="Group 65"/>
              <p:cNvGrpSpPr>
                <a:grpSpLocks/>
              </p:cNvGrpSpPr>
              <p:nvPr/>
            </p:nvGrpSpPr>
            <p:grpSpPr bwMode="auto">
              <a:xfrm>
                <a:off x="747" y="1326"/>
                <a:ext cx="994" cy="311"/>
                <a:chOff x="747" y="1326"/>
                <a:chExt cx="994" cy="311"/>
              </a:xfrm>
            </p:grpSpPr>
            <p:grpSp>
              <p:nvGrpSpPr>
                <p:cNvPr id="101" name="Group 66"/>
                <p:cNvGrpSpPr>
                  <a:grpSpLocks/>
                </p:cNvGrpSpPr>
                <p:nvPr/>
              </p:nvGrpSpPr>
              <p:grpSpPr bwMode="auto">
                <a:xfrm>
                  <a:off x="747" y="1338"/>
                  <a:ext cx="307" cy="296"/>
                  <a:chOff x="2243" y="2096"/>
                  <a:chExt cx="307" cy="296"/>
                </a:xfrm>
              </p:grpSpPr>
              <p:sp>
                <p:nvSpPr>
                  <p:cNvPr id="112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2243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2245" y="2096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" name="Oval 69"/>
                  <p:cNvSpPr>
                    <a:spLocks noChangeArrowheads="1"/>
                  </p:cNvSpPr>
                  <p:nvPr/>
                </p:nvSpPr>
                <p:spPr bwMode="auto">
                  <a:xfrm>
                    <a:off x="2442" y="2097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" name="Oval 70"/>
                  <p:cNvSpPr>
                    <a:spLocks noChangeArrowheads="1"/>
                  </p:cNvSpPr>
                  <p:nvPr/>
                </p:nvSpPr>
                <p:spPr bwMode="auto">
                  <a:xfrm>
                    <a:off x="2440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2" name="Group 71"/>
                <p:cNvGrpSpPr>
                  <a:grpSpLocks/>
                </p:cNvGrpSpPr>
                <p:nvPr/>
              </p:nvGrpSpPr>
              <p:grpSpPr bwMode="auto">
                <a:xfrm>
                  <a:off x="1086" y="1326"/>
                  <a:ext cx="307" cy="296"/>
                  <a:chOff x="2243" y="2096"/>
                  <a:chExt cx="307" cy="296"/>
                </a:xfrm>
              </p:grpSpPr>
              <p:sp>
                <p:nvSpPr>
                  <p:cNvPr id="108" name="Oval 72"/>
                  <p:cNvSpPr>
                    <a:spLocks noChangeArrowheads="1"/>
                  </p:cNvSpPr>
                  <p:nvPr/>
                </p:nvSpPr>
                <p:spPr bwMode="auto">
                  <a:xfrm>
                    <a:off x="2243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" name="Oval 73"/>
                  <p:cNvSpPr>
                    <a:spLocks noChangeArrowheads="1"/>
                  </p:cNvSpPr>
                  <p:nvPr/>
                </p:nvSpPr>
                <p:spPr bwMode="auto">
                  <a:xfrm>
                    <a:off x="2245" y="2096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" name="Oval 74"/>
                  <p:cNvSpPr>
                    <a:spLocks noChangeArrowheads="1"/>
                  </p:cNvSpPr>
                  <p:nvPr/>
                </p:nvSpPr>
                <p:spPr bwMode="auto">
                  <a:xfrm>
                    <a:off x="2442" y="2097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2440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3" name="Group 76"/>
                <p:cNvGrpSpPr>
                  <a:grpSpLocks/>
                </p:cNvGrpSpPr>
                <p:nvPr/>
              </p:nvGrpSpPr>
              <p:grpSpPr bwMode="auto">
                <a:xfrm>
                  <a:off x="1434" y="1341"/>
                  <a:ext cx="307" cy="296"/>
                  <a:chOff x="2243" y="2096"/>
                  <a:chExt cx="307" cy="296"/>
                </a:xfrm>
              </p:grpSpPr>
              <p:sp>
                <p:nvSpPr>
                  <p:cNvPr id="104" name="Oval 77"/>
                  <p:cNvSpPr>
                    <a:spLocks noChangeArrowheads="1"/>
                  </p:cNvSpPr>
                  <p:nvPr/>
                </p:nvSpPr>
                <p:spPr bwMode="auto">
                  <a:xfrm>
                    <a:off x="2243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2245" y="2096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2442" y="2097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" name="Oval 80"/>
                  <p:cNvSpPr>
                    <a:spLocks noChangeArrowheads="1"/>
                  </p:cNvSpPr>
                  <p:nvPr/>
                </p:nvSpPr>
                <p:spPr bwMode="auto">
                  <a:xfrm>
                    <a:off x="2440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1" name="Group 81"/>
            <p:cNvGrpSpPr>
              <a:grpSpLocks/>
            </p:cNvGrpSpPr>
            <p:nvPr/>
          </p:nvGrpSpPr>
          <p:grpSpPr bwMode="auto">
            <a:xfrm>
              <a:off x="401" y="2043"/>
              <a:ext cx="1348" cy="311"/>
              <a:chOff x="393" y="1326"/>
              <a:chExt cx="1348" cy="311"/>
            </a:xfrm>
          </p:grpSpPr>
          <p:grpSp>
            <p:nvGrpSpPr>
              <p:cNvPr id="78" name="Group 82"/>
              <p:cNvGrpSpPr>
                <a:grpSpLocks/>
              </p:cNvGrpSpPr>
              <p:nvPr/>
            </p:nvGrpSpPr>
            <p:grpSpPr bwMode="auto">
              <a:xfrm>
                <a:off x="393" y="1330"/>
                <a:ext cx="307" cy="296"/>
                <a:chOff x="2243" y="2096"/>
                <a:chExt cx="307" cy="296"/>
              </a:xfrm>
            </p:grpSpPr>
            <p:sp>
              <p:nvSpPr>
                <p:cNvPr id="95" name="Oval 83"/>
                <p:cNvSpPr>
                  <a:spLocks noChangeArrowheads="1"/>
                </p:cNvSpPr>
                <p:nvPr/>
              </p:nvSpPr>
              <p:spPr bwMode="auto">
                <a:xfrm>
                  <a:off x="2243" y="2284"/>
                  <a:ext cx="108" cy="10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" name="Oval 84"/>
                <p:cNvSpPr>
                  <a:spLocks noChangeArrowheads="1"/>
                </p:cNvSpPr>
                <p:nvPr/>
              </p:nvSpPr>
              <p:spPr bwMode="auto">
                <a:xfrm>
                  <a:off x="2245" y="2096"/>
                  <a:ext cx="108" cy="10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Oval 85"/>
                <p:cNvSpPr>
                  <a:spLocks noChangeArrowheads="1"/>
                </p:cNvSpPr>
                <p:nvPr/>
              </p:nvSpPr>
              <p:spPr bwMode="auto">
                <a:xfrm>
                  <a:off x="2442" y="2097"/>
                  <a:ext cx="108" cy="10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" name="Oval 86"/>
                <p:cNvSpPr>
                  <a:spLocks noChangeArrowheads="1"/>
                </p:cNvSpPr>
                <p:nvPr/>
              </p:nvSpPr>
              <p:spPr bwMode="auto">
                <a:xfrm>
                  <a:off x="2440" y="2284"/>
                  <a:ext cx="108" cy="10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9" name="Group 87"/>
              <p:cNvGrpSpPr>
                <a:grpSpLocks/>
              </p:cNvGrpSpPr>
              <p:nvPr/>
            </p:nvGrpSpPr>
            <p:grpSpPr bwMode="auto">
              <a:xfrm>
                <a:off x="747" y="1326"/>
                <a:ext cx="994" cy="311"/>
                <a:chOff x="747" y="1326"/>
                <a:chExt cx="994" cy="311"/>
              </a:xfrm>
            </p:grpSpPr>
            <p:grpSp>
              <p:nvGrpSpPr>
                <p:cNvPr id="80" name="Group 88"/>
                <p:cNvGrpSpPr>
                  <a:grpSpLocks/>
                </p:cNvGrpSpPr>
                <p:nvPr/>
              </p:nvGrpSpPr>
              <p:grpSpPr bwMode="auto">
                <a:xfrm>
                  <a:off x="747" y="1338"/>
                  <a:ext cx="307" cy="296"/>
                  <a:chOff x="2243" y="2096"/>
                  <a:chExt cx="307" cy="296"/>
                </a:xfrm>
              </p:grpSpPr>
              <p:sp>
                <p:nvSpPr>
                  <p:cNvPr id="91" name="Oval 90"/>
                  <p:cNvSpPr>
                    <a:spLocks noChangeArrowheads="1"/>
                  </p:cNvSpPr>
                  <p:nvPr/>
                </p:nvSpPr>
                <p:spPr bwMode="auto">
                  <a:xfrm>
                    <a:off x="2243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2245" y="2096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" name="Oval 92"/>
                  <p:cNvSpPr>
                    <a:spLocks noChangeArrowheads="1"/>
                  </p:cNvSpPr>
                  <p:nvPr/>
                </p:nvSpPr>
                <p:spPr bwMode="auto">
                  <a:xfrm>
                    <a:off x="2442" y="2097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4" name="Oval 93"/>
                  <p:cNvSpPr>
                    <a:spLocks noChangeArrowheads="1"/>
                  </p:cNvSpPr>
                  <p:nvPr/>
                </p:nvSpPr>
                <p:spPr bwMode="auto">
                  <a:xfrm>
                    <a:off x="2440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1" name="Group 93"/>
                <p:cNvGrpSpPr>
                  <a:grpSpLocks/>
                </p:cNvGrpSpPr>
                <p:nvPr/>
              </p:nvGrpSpPr>
              <p:grpSpPr bwMode="auto">
                <a:xfrm>
                  <a:off x="1086" y="1326"/>
                  <a:ext cx="307" cy="296"/>
                  <a:chOff x="2243" y="2096"/>
                  <a:chExt cx="307" cy="296"/>
                </a:xfrm>
              </p:grpSpPr>
              <p:sp>
                <p:nvSpPr>
                  <p:cNvPr id="87" name="Oval 94"/>
                  <p:cNvSpPr>
                    <a:spLocks noChangeArrowheads="1"/>
                  </p:cNvSpPr>
                  <p:nvPr/>
                </p:nvSpPr>
                <p:spPr bwMode="auto">
                  <a:xfrm>
                    <a:off x="2243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8" name="Oval 95"/>
                  <p:cNvSpPr>
                    <a:spLocks noChangeArrowheads="1"/>
                  </p:cNvSpPr>
                  <p:nvPr/>
                </p:nvSpPr>
                <p:spPr bwMode="auto">
                  <a:xfrm>
                    <a:off x="2245" y="2096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9" name="Oval 96"/>
                  <p:cNvSpPr>
                    <a:spLocks noChangeArrowheads="1"/>
                  </p:cNvSpPr>
                  <p:nvPr/>
                </p:nvSpPr>
                <p:spPr bwMode="auto">
                  <a:xfrm>
                    <a:off x="2442" y="2097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2440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2" name="Group 98"/>
                <p:cNvGrpSpPr>
                  <a:grpSpLocks/>
                </p:cNvGrpSpPr>
                <p:nvPr/>
              </p:nvGrpSpPr>
              <p:grpSpPr bwMode="auto">
                <a:xfrm>
                  <a:off x="1434" y="1341"/>
                  <a:ext cx="307" cy="296"/>
                  <a:chOff x="2243" y="2096"/>
                  <a:chExt cx="307" cy="296"/>
                </a:xfrm>
              </p:grpSpPr>
              <p:sp>
                <p:nvSpPr>
                  <p:cNvPr id="83" name="Oval 99"/>
                  <p:cNvSpPr>
                    <a:spLocks noChangeArrowheads="1"/>
                  </p:cNvSpPr>
                  <p:nvPr/>
                </p:nvSpPr>
                <p:spPr bwMode="auto">
                  <a:xfrm>
                    <a:off x="2243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4" name="Oval 100"/>
                  <p:cNvSpPr>
                    <a:spLocks noChangeArrowheads="1"/>
                  </p:cNvSpPr>
                  <p:nvPr/>
                </p:nvSpPr>
                <p:spPr bwMode="auto">
                  <a:xfrm>
                    <a:off x="2245" y="2096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" name="Oval 101"/>
                  <p:cNvSpPr>
                    <a:spLocks noChangeArrowheads="1"/>
                  </p:cNvSpPr>
                  <p:nvPr/>
                </p:nvSpPr>
                <p:spPr bwMode="auto">
                  <a:xfrm>
                    <a:off x="2442" y="2097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6" name="Oval 102"/>
                  <p:cNvSpPr>
                    <a:spLocks noChangeArrowheads="1"/>
                  </p:cNvSpPr>
                  <p:nvPr/>
                </p:nvSpPr>
                <p:spPr bwMode="auto">
                  <a:xfrm>
                    <a:off x="2440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395" y="2410"/>
              <a:ext cx="1348" cy="311"/>
              <a:chOff x="393" y="1326"/>
              <a:chExt cx="1348" cy="311"/>
            </a:xfrm>
          </p:grpSpPr>
          <p:grpSp>
            <p:nvGrpSpPr>
              <p:cNvPr id="57" name="Group 104"/>
              <p:cNvGrpSpPr>
                <a:grpSpLocks/>
              </p:cNvGrpSpPr>
              <p:nvPr/>
            </p:nvGrpSpPr>
            <p:grpSpPr bwMode="auto">
              <a:xfrm>
                <a:off x="393" y="1330"/>
                <a:ext cx="307" cy="296"/>
                <a:chOff x="2243" y="2096"/>
                <a:chExt cx="307" cy="296"/>
              </a:xfrm>
            </p:grpSpPr>
            <p:sp>
              <p:nvSpPr>
                <p:cNvPr id="74" name="Oval 105"/>
                <p:cNvSpPr>
                  <a:spLocks noChangeArrowheads="1"/>
                </p:cNvSpPr>
                <p:nvPr/>
              </p:nvSpPr>
              <p:spPr bwMode="auto">
                <a:xfrm>
                  <a:off x="2243" y="2284"/>
                  <a:ext cx="108" cy="10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Oval 106"/>
                <p:cNvSpPr>
                  <a:spLocks noChangeArrowheads="1"/>
                </p:cNvSpPr>
                <p:nvPr/>
              </p:nvSpPr>
              <p:spPr bwMode="auto">
                <a:xfrm>
                  <a:off x="2245" y="2096"/>
                  <a:ext cx="108" cy="10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Oval 107"/>
                <p:cNvSpPr>
                  <a:spLocks noChangeArrowheads="1"/>
                </p:cNvSpPr>
                <p:nvPr/>
              </p:nvSpPr>
              <p:spPr bwMode="auto">
                <a:xfrm>
                  <a:off x="2442" y="2097"/>
                  <a:ext cx="108" cy="10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Oval 108"/>
                <p:cNvSpPr>
                  <a:spLocks noChangeArrowheads="1"/>
                </p:cNvSpPr>
                <p:nvPr/>
              </p:nvSpPr>
              <p:spPr bwMode="auto">
                <a:xfrm>
                  <a:off x="2440" y="2284"/>
                  <a:ext cx="108" cy="10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8" name="Group 109"/>
              <p:cNvGrpSpPr>
                <a:grpSpLocks/>
              </p:cNvGrpSpPr>
              <p:nvPr/>
            </p:nvGrpSpPr>
            <p:grpSpPr bwMode="auto">
              <a:xfrm>
                <a:off x="747" y="1326"/>
                <a:ext cx="994" cy="311"/>
                <a:chOff x="747" y="1326"/>
                <a:chExt cx="994" cy="311"/>
              </a:xfrm>
            </p:grpSpPr>
            <p:grpSp>
              <p:nvGrpSpPr>
                <p:cNvPr id="59" name="Group 110"/>
                <p:cNvGrpSpPr>
                  <a:grpSpLocks/>
                </p:cNvGrpSpPr>
                <p:nvPr/>
              </p:nvGrpSpPr>
              <p:grpSpPr bwMode="auto">
                <a:xfrm>
                  <a:off x="747" y="1338"/>
                  <a:ext cx="307" cy="296"/>
                  <a:chOff x="2243" y="2096"/>
                  <a:chExt cx="307" cy="296"/>
                </a:xfrm>
              </p:grpSpPr>
              <p:sp>
                <p:nvSpPr>
                  <p:cNvPr id="70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2243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" name="Oval 112"/>
                  <p:cNvSpPr>
                    <a:spLocks noChangeArrowheads="1"/>
                  </p:cNvSpPr>
                  <p:nvPr/>
                </p:nvSpPr>
                <p:spPr bwMode="auto">
                  <a:xfrm>
                    <a:off x="2245" y="2096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2" name="Oval 113"/>
                  <p:cNvSpPr>
                    <a:spLocks noChangeArrowheads="1"/>
                  </p:cNvSpPr>
                  <p:nvPr/>
                </p:nvSpPr>
                <p:spPr bwMode="auto">
                  <a:xfrm>
                    <a:off x="2442" y="2097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" name="Oval 114"/>
                  <p:cNvSpPr>
                    <a:spLocks noChangeArrowheads="1"/>
                  </p:cNvSpPr>
                  <p:nvPr/>
                </p:nvSpPr>
                <p:spPr bwMode="auto">
                  <a:xfrm>
                    <a:off x="2440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0" name="Group 115"/>
                <p:cNvGrpSpPr>
                  <a:grpSpLocks/>
                </p:cNvGrpSpPr>
                <p:nvPr/>
              </p:nvGrpSpPr>
              <p:grpSpPr bwMode="auto">
                <a:xfrm>
                  <a:off x="1086" y="1326"/>
                  <a:ext cx="307" cy="296"/>
                  <a:chOff x="2243" y="2096"/>
                  <a:chExt cx="307" cy="296"/>
                </a:xfrm>
              </p:grpSpPr>
              <p:sp>
                <p:nvSpPr>
                  <p:cNvPr id="66" name="Oval 116"/>
                  <p:cNvSpPr>
                    <a:spLocks noChangeArrowheads="1"/>
                  </p:cNvSpPr>
                  <p:nvPr/>
                </p:nvSpPr>
                <p:spPr bwMode="auto">
                  <a:xfrm>
                    <a:off x="2243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7" name="Oval 117"/>
                  <p:cNvSpPr>
                    <a:spLocks noChangeArrowheads="1"/>
                  </p:cNvSpPr>
                  <p:nvPr/>
                </p:nvSpPr>
                <p:spPr bwMode="auto">
                  <a:xfrm>
                    <a:off x="2245" y="2096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8" name="Oval 118"/>
                  <p:cNvSpPr>
                    <a:spLocks noChangeArrowheads="1"/>
                  </p:cNvSpPr>
                  <p:nvPr/>
                </p:nvSpPr>
                <p:spPr bwMode="auto">
                  <a:xfrm>
                    <a:off x="2442" y="2097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9" name="Oval 119"/>
                  <p:cNvSpPr>
                    <a:spLocks noChangeArrowheads="1"/>
                  </p:cNvSpPr>
                  <p:nvPr/>
                </p:nvSpPr>
                <p:spPr bwMode="auto">
                  <a:xfrm>
                    <a:off x="2440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1" name="Group 120"/>
                <p:cNvGrpSpPr>
                  <a:grpSpLocks/>
                </p:cNvGrpSpPr>
                <p:nvPr/>
              </p:nvGrpSpPr>
              <p:grpSpPr bwMode="auto">
                <a:xfrm>
                  <a:off x="1434" y="1341"/>
                  <a:ext cx="307" cy="296"/>
                  <a:chOff x="2243" y="2096"/>
                  <a:chExt cx="307" cy="296"/>
                </a:xfrm>
              </p:grpSpPr>
              <p:sp>
                <p:nvSpPr>
                  <p:cNvPr id="62" name="Oval 121"/>
                  <p:cNvSpPr>
                    <a:spLocks noChangeArrowheads="1"/>
                  </p:cNvSpPr>
                  <p:nvPr/>
                </p:nvSpPr>
                <p:spPr bwMode="auto">
                  <a:xfrm>
                    <a:off x="2243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" name="Oval 122"/>
                  <p:cNvSpPr>
                    <a:spLocks noChangeArrowheads="1"/>
                  </p:cNvSpPr>
                  <p:nvPr/>
                </p:nvSpPr>
                <p:spPr bwMode="auto">
                  <a:xfrm>
                    <a:off x="2245" y="2096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" name="Oval 123"/>
                  <p:cNvSpPr>
                    <a:spLocks noChangeArrowheads="1"/>
                  </p:cNvSpPr>
                  <p:nvPr/>
                </p:nvSpPr>
                <p:spPr bwMode="auto">
                  <a:xfrm>
                    <a:off x="2442" y="2097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" name="Oval 124"/>
                  <p:cNvSpPr>
                    <a:spLocks noChangeArrowheads="1"/>
                  </p:cNvSpPr>
                  <p:nvPr/>
                </p:nvSpPr>
                <p:spPr bwMode="auto">
                  <a:xfrm>
                    <a:off x="2440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3" name="Group 125"/>
            <p:cNvGrpSpPr>
              <a:grpSpLocks/>
            </p:cNvGrpSpPr>
            <p:nvPr/>
          </p:nvGrpSpPr>
          <p:grpSpPr bwMode="auto">
            <a:xfrm>
              <a:off x="369" y="2783"/>
              <a:ext cx="1348" cy="311"/>
              <a:chOff x="393" y="1326"/>
              <a:chExt cx="1348" cy="311"/>
            </a:xfrm>
          </p:grpSpPr>
          <p:grpSp>
            <p:nvGrpSpPr>
              <p:cNvPr id="36" name="Group 126"/>
              <p:cNvGrpSpPr>
                <a:grpSpLocks/>
              </p:cNvGrpSpPr>
              <p:nvPr/>
            </p:nvGrpSpPr>
            <p:grpSpPr bwMode="auto">
              <a:xfrm>
                <a:off x="393" y="1330"/>
                <a:ext cx="307" cy="296"/>
                <a:chOff x="2243" y="2096"/>
                <a:chExt cx="307" cy="296"/>
              </a:xfrm>
            </p:grpSpPr>
            <p:sp>
              <p:nvSpPr>
                <p:cNvPr id="53" name="Oval 127"/>
                <p:cNvSpPr>
                  <a:spLocks noChangeArrowheads="1"/>
                </p:cNvSpPr>
                <p:nvPr/>
              </p:nvSpPr>
              <p:spPr bwMode="auto">
                <a:xfrm>
                  <a:off x="2243" y="2284"/>
                  <a:ext cx="108" cy="10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Oval 128"/>
                <p:cNvSpPr>
                  <a:spLocks noChangeArrowheads="1"/>
                </p:cNvSpPr>
                <p:nvPr/>
              </p:nvSpPr>
              <p:spPr bwMode="auto">
                <a:xfrm>
                  <a:off x="2245" y="2096"/>
                  <a:ext cx="108" cy="10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Oval 129"/>
                <p:cNvSpPr>
                  <a:spLocks noChangeArrowheads="1"/>
                </p:cNvSpPr>
                <p:nvPr/>
              </p:nvSpPr>
              <p:spPr bwMode="auto">
                <a:xfrm>
                  <a:off x="2442" y="2097"/>
                  <a:ext cx="108" cy="10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Oval 130"/>
                <p:cNvSpPr>
                  <a:spLocks noChangeArrowheads="1"/>
                </p:cNvSpPr>
                <p:nvPr/>
              </p:nvSpPr>
              <p:spPr bwMode="auto">
                <a:xfrm>
                  <a:off x="2440" y="2284"/>
                  <a:ext cx="108" cy="10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7" name="Group 131"/>
              <p:cNvGrpSpPr>
                <a:grpSpLocks/>
              </p:cNvGrpSpPr>
              <p:nvPr/>
            </p:nvGrpSpPr>
            <p:grpSpPr bwMode="auto">
              <a:xfrm>
                <a:off x="747" y="1326"/>
                <a:ext cx="994" cy="311"/>
                <a:chOff x="747" y="1326"/>
                <a:chExt cx="994" cy="311"/>
              </a:xfrm>
            </p:grpSpPr>
            <p:grpSp>
              <p:nvGrpSpPr>
                <p:cNvPr id="38" name="Group 132"/>
                <p:cNvGrpSpPr>
                  <a:grpSpLocks/>
                </p:cNvGrpSpPr>
                <p:nvPr/>
              </p:nvGrpSpPr>
              <p:grpSpPr bwMode="auto">
                <a:xfrm>
                  <a:off x="747" y="1338"/>
                  <a:ext cx="307" cy="296"/>
                  <a:chOff x="2243" y="2096"/>
                  <a:chExt cx="307" cy="296"/>
                </a:xfrm>
              </p:grpSpPr>
              <p:sp>
                <p:nvSpPr>
                  <p:cNvPr id="49" name="Oval 133"/>
                  <p:cNvSpPr>
                    <a:spLocks noChangeArrowheads="1"/>
                  </p:cNvSpPr>
                  <p:nvPr/>
                </p:nvSpPr>
                <p:spPr bwMode="auto">
                  <a:xfrm>
                    <a:off x="2243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Oval 134"/>
                  <p:cNvSpPr>
                    <a:spLocks noChangeArrowheads="1"/>
                  </p:cNvSpPr>
                  <p:nvPr/>
                </p:nvSpPr>
                <p:spPr bwMode="auto">
                  <a:xfrm>
                    <a:off x="2245" y="2096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Oval 135"/>
                  <p:cNvSpPr>
                    <a:spLocks noChangeArrowheads="1"/>
                  </p:cNvSpPr>
                  <p:nvPr/>
                </p:nvSpPr>
                <p:spPr bwMode="auto">
                  <a:xfrm>
                    <a:off x="2442" y="2097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Oval 136"/>
                  <p:cNvSpPr>
                    <a:spLocks noChangeArrowheads="1"/>
                  </p:cNvSpPr>
                  <p:nvPr/>
                </p:nvSpPr>
                <p:spPr bwMode="auto">
                  <a:xfrm>
                    <a:off x="2440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9" name="Group 137"/>
                <p:cNvGrpSpPr>
                  <a:grpSpLocks/>
                </p:cNvGrpSpPr>
                <p:nvPr/>
              </p:nvGrpSpPr>
              <p:grpSpPr bwMode="auto">
                <a:xfrm>
                  <a:off x="1086" y="1326"/>
                  <a:ext cx="307" cy="296"/>
                  <a:chOff x="2243" y="2096"/>
                  <a:chExt cx="307" cy="296"/>
                </a:xfrm>
              </p:grpSpPr>
              <p:sp>
                <p:nvSpPr>
                  <p:cNvPr id="45" name="Oval 138"/>
                  <p:cNvSpPr>
                    <a:spLocks noChangeArrowheads="1"/>
                  </p:cNvSpPr>
                  <p:nvPr/>
                </p:nvSpPr>
                <p:spPr bwMode="auto">
                  <a:xfrm>
                    <a:off x="2243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Oval 139"/>
                  <p:cNvSpPr>
                    <a:spLocks noChangeArrowheads="1"/>
                  </p:cNvSpPr>
                  <p:nvPr/>
                </p:nvSpPr>
                <p:spPr bwMode="auto">
                  <a:xfrm>
                    <a:off x="2245" y="2096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Oval 140"/>
                  <p:cNvSpPr>
                    <a:spLocks noChangeArrowheads="1"/>
                  </p:cNvSpPr>
                  <p:nvPr/>
                </p:nvSpPr>
                <p:spPr bwMode="auto">
                  <a:xfrm>
                    <a:off x="2442" y="2097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Oval 141"/>
                  <p:cNvSpPr>
                    <a:spLocks noChangeArrowheads="1"/>
                  </p:cNvSpPr>
                  <p:nvPr/>
                </p:nvSpPr>
                <p:spPr bwMode="auto">
                  <a:xfrm>
                    <a:off x="2440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0" name="Group 142"/>
                <p:cNvGrpSpPr>
                  <a:grpSpLocks/>
                </p:cNvGrpSpPr>
                <p:nvPr/>
              </p:nvGrpSpPr>
              <p:grpSpPr bwMode="auto">
                <a:xfrm>
                  <a:off x="1434" y="1341"/>
                  <a:ext cx="307" cy="296"/>
                  <a:chOff x="2243" y="2096"/>
                  <a:chExt cx="307" cy="296"/>
                </a:xfrm>
              </p:grpSpPr>
              <p:sp>
                <p:nvSpPr>
                  <p:cNvPr id="41" name="Oval 143"/>
                  <p:cNvSpPr>
                    <a:spLocks noChangeArrowheads="1"/>
                  </p:cNvSpPr>
                  <p:nvPr/>
                </p:nvSpPr>
                <p:spPr bwMode="auto">
                  <a:xfrm>
                    <a:off x="2243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Oval 144"/>
                  <p:cNvSpPr>
                    <a:spLocks noChangeArrowheads="1"/>
                  </p:cNvSpPr>
                  <p:nvPr/>
                </p:nvSpPr>
                <p:spPr bwMode="auto">
                  <a:xfrm>
                    <a:off x="2245" y="2096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Oval 145"/>
                  <p:cNvSpPr>
                    <a:spLocks noChangeArrowheads="1"/>
                  </p:cNvSpPr>
                  <p:nvPr/>
                </p:nvSpPr>
                <p:spPr bwMode="auto">
                  <a:xfrm>
                    <a:off x="2442" y="2097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Oval 146"/>
                  <p:cNvSpPr>
                    <a:spLocks noChangeArrowheads="1"/>
                  </p:cNvSpPr>
                  <p:nvPr/>
                </p:nvSpPr>
                <p:spPr bwMode="auto">
                  <a:xfrm>
                    <a:off x="2440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4" name="Group 147"/>
            <p:cNvGrpSpPr>
              <a:grpSpLocks/>
            </p:cNvGrpSpPr>
            <p:nvPr/>
          </p:nvGrpSpPr>
          <p:grpSpPr bwMode="auto">
            <a:xfrm>
              <a:off x="363" y="3150"/>
              <a:ext cx="1348" cy="311"/>
              <a:chOff x="393" y="1326"/>
              <a:chExt cx="1348" cy="311"/>
            </a:xfrm>
          </p:grpSpPr>
          <p:grpSp>
            <p:nvGrpSpPr>
              <p:cNvPr id="15" name="Group 148"/>
              <p:cNvGrpSpPr>
                <a:grpSpLocks/>
              </p:cNvGrpSpPr>
              <p:nvPr/>
            </p:nvGrpSpPr>
            <p:grpSpPr bwMode="auto">
              <a:xfrm>
                <a:off x="393" y="1330"/>
                <a:ext cx="307" cy="296"/>
                <a:chOff x="2243" y="2096"/>
                <a:chExt cx="307" cy="296"/>
              </a:xfrm>
            </p:grpSpPr>
            <p:sp>
              <p:nvSpPr>
                <p:cNvPr id="32" name="Oval 149"/>
                <p:cNvSpPr>
                  <a:spLocks noChangeArrowheads="1"/>
                </p:cNvSpPr>
                <p:nvPr/>
              </p:nvSpPr>
              <p:spPr bwMode="auto">
                <a:xfrm>
                  <a:off x="2243" y="2284"/>
                  <a:ext cx="108" cy="10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Oval 150"/>
                <p:cNvSpPr>
                  <a:spLocks noChangeArrowheads="1"/>
                </p:cNvSpPr>
                <p:nvPr/>
              </p:nvSpPr>
              <p:spPr bwMode="auto">
                <a:xfrm>
                  <a:off x="2245" y="2096"/>
                  <a:ext cx="108" cy="10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Oval 151"/>
                <p:cNvSpPr>
                  <a:spLocks noChangeArrowheads="1"/>
                </p:cNvSpPr>
                <p:nvPr/>
              </p:nvSpPr>
              <p:spPr bwMode="auto">
                <a:xfrm>
                  <a:off x="2442" y="2097"/>
                  <a:ext cx="108" cy="10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Oval 152"/>
                <p:cNvSpPr>
                  <a:spLocks noChangeArrowheads="1"/>
                </p:cNvSpPr>
                <p:nvPr/>
              </p:nvSpPr>
              <p:spPr bwMode="auto">
                <a:xfrm>
                  <a:off x="2440" y="2284"/>
                  <a:ext cx="108" cy="10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153"/>
              <p:cNvGrpSpPr>
                <a:grpSpLocks/>
              </p:cNvGrpSpPr>
              <p:nvPr/>
            </p:nvGrpSpPr>
            <p:grpSpPr bwMode="auto">
              <a:xfrm>
                <a:off x="747" y="1326"/>
                <a:ext cx="994" cy="311"/>
                <a:chOff x="747" y="1326"/>
                <a:chExt cx="994" cy="311"/>
              </a:xfrm>
            </p:grpSpPr>
            <p:grpSp>
              <p:nvGrpSpPr>
                <p:cNvPr id="17" name="Group 154"/>
                <p:cNvGrpSpPr>
                  <a:grpSpLocks/>
                </p:cNvGrpSpPr>
                <p:nvPr/>
              </p:nvGrpSpPr>
              <p:grpSpPr bwMode="auto">
                <a:xfrm>
                  <a:off x="747" y="1338"/>
                  <a:ext cx="307" cy="296"/>
                  <a:chOff x="2243" y="2096"/>
                  <a:chExt cx="307" cy="296"/>
                </a:xfrm>
              </p:grpSpPr>
              <p:sp>
                <p:nvSpPr>
                  <p:cNvPr id="28" name="Oval 155"/>
                  <p:cNvSpPr>
                    <a:spLocks noChangeArrowheads="1"/>
                  </p:cNvSpPr>
                  <p:nvPr/>
                </p:nvSpPr>
                <p:spPr bwMode="auto">
                  <a:xfrm>
                    <a:off x="2243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Oval 156"/>
                  <p:cNvSpPr>
                    <a:spLocks noChangeArrowheads="1"/>
                  </p:cNvSpPr>
                  <p:nvPr/>
                </p:nvSpPr>
                <p:spPr bwMode="auto">
                  <a:xfrm>
                    <a:off x="2245" y="2096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Oval 157"/>
                  <p:cNvSpPr>
                    <a:spLocks noChangeArrowheads="1"/>
                  </p:cNvSpPr>
                  <p:nvPr/>
                </p:nvSpPr>
                <p:spPr bwMode="auto">
                  <a:xfrm>
                    <a:off x="2442" y="2097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Oval 158"/>
                  <p:cNvSpPr>
                    <a:spLocks noChangeArrowheads="1"/>
                  </p:cNvSpPr>
                  <p:nvPr/>
                </p:nvSpPr>
                <p:spPr bwMode="auto">
                  <a:xfrm>
                    <a:off x="2440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" name="Group 159"/>
                <p:cNvGrpSpPr>
                  <a:grpSpLocks/>
                </p:cNvGrpSpPr>
                <p:nvPr/>
              </p:nvGrpSpPr>
              <p:grpSpPr bwMode="auto">
                <a:xfrm>
                  <a:off x="1086" y="1326"/>
                  <a:ext cx="307" cy="296"/>
                  <a:chOff x="2243" y="2096"/>
                  <a:chExt cx="307" cy="296"/>
                </a:xfrm>
              </p:grpSpPr>
              <p:sp>
                <p:nvSpPr>
                  <p:cNvPr id="24" name="Oval 160"/>
                  <p:cNvSpPr>
                    <a:spLocks noChangeArrowheads="1"/>
                  </p:cNvSpPr>
                  <p:nvPr/>
                </p:nvSpPr>
                <p:spPr bwMode="auto">
                  <a:xfrm>
                    <a:off x="2243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" name="Oval 161"/>
                  <p:cNvSpPr>
                    <a:spLocks noChangeArrowheads="1"/>
                  </p:cNvSpPr>
                  <p:nvPr/>
                </p:nvSpPr>
                <p:spPr bwMode="auto">
                  <a:xfrm>
                    <a:off x="2245" y="2096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" name="Oval 162"/>
                  <p:cNvSpPr>
                    <a:spLocks noChangeArrowheads="1"/>
                  </p:cNvSpPr>
                  <p:nvPr/>
                </p:nvSpPr>
                <p:spPr bwMode="auto">
                  <a:xfrm>
                    <a:off x="2442" y="2097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" name="Oval 163"/>
                  <p:cNvSpPr>
                    <a:spLocks noChangeArrowheads="1"/>
                  </p:cNvSpPr>
                  <p:nvPr/>
                </p:nvSpPr>
                <p:spPr bwMode="auto">
                  <a:xfrm>
                    <a:off x="2440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" name="Group 164"/>
                <p:cNvGrpSpPr>
                  <a:grpSpLocks/>
                </p:cNvGrpSpPr>
                <p:nvPr/>
              </p:nvGrpSpPr>
              <p:grpSpPr bwMode="auto">
                <a:xfrm>
                  <a:off x="1434" y="1341"/>
                  <a:ext cx="307" cy="296"/>
                  <a:chOff x="2243" y="2096"/>
                  <a:chExt cx="307" cy="296"/>
                </a:xfrm>
              </p:grpSpPr>
              <p:sp>
                <p:nvSpPr>
                  <p:cNvPr id="20" name="Oval 165"/>
                  <p:cNvSpPr>
                    <a:spLocks noChangeArrowheads="1"/>
                  </p:cNvSpPr>
                  <p:nvPr/>
                </p:nvSpPr>
                <p:spPr bwMode="auto">
                  <a:xfrm>
                    <a:off x="2243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" name="Oval 166"/>
                  <p:cNvSpPr>
                    <a:spLocks noChangeArrowheads="1"/>
                  </p:cNvSpPr>
                  <p:nvPr/>
                </p:nvSpPr>
                <p:spPr bwMode="auto">
                  <a:xfrm>
                    <a:off x="2245" y="2096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" name="Oval 167"/>
                  <p:cNvSpPr>
                    <a:spLocks noChangeArrowheads="1"/>
                  </p:cNvSpPr>
                  <p:nvPr/>
                </p:nvSpPr>
                <p:spPr bwMode="auto">
                  <a:xfrm>
                    <a:off x="2442" y="2097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Oval 168"/>
                  <p:cNvSpPr>
                    <a:spLocks noChangeArrowheads="1"/>
                  </p:cNvSpPr>
                  <p:nvPr/>
                </p:nvSpPr>
                <p:spPr bwMode="auto">
                  <a:xfrm>
                    <a:off x="2440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41" name="Group 179"/>
          <p:cNvGrpSpPr>
            <a:grpSpLocks/>
          </p:cNvGrpSpPr>
          <p:nvPr/>
        </p:nvGrpSpPr>
        <p:grpSpPr bwMode="auto">
          <a:xfrm>
            <a:off x="60088" y="5383213"/>
            <a:ext cx="1670050" cy="1474787"/>
            <a:chOff x="34" y="3199"/>
            <a:chExt cx="1052" cy="929"/>
          </a:xfrm>
        </p:grpSpPr>
        <p:sp>
          <p:nvSpPr>
            <p:cNvPr id="142" name="Text Box 177"/>
            <p:cNvSpPr txBox="1">
              <a:spLocks noChangeArrowheads="1"/>
            </p:cNvSpPr>
            <p:nvPr/>
          </p:nvSpPr>
          <p:spPr bwMode="auto">
            <a:xfrm>
              <a:off x="34" y="3897"/>
              <a:ext cx="10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Free Electrons</a:t>
              </a:r>
            </a:p>
          </p:txBody>
        </p:sp>
        <p:sp>
          <p:nvSpPr>
            <p:cNvPr id="143" name="Line 178"/>
            <p:cNvSpPr>
              <a:spLocks noChangeShapeType="1"/>
            </p:cNvSpPr>
            <p:nvPr/>
          </p:nvSpPr>
          <p:spPr bwMode="auto">
            <a:xfrm flipV="1">
              <a:off x="179" y="3199"/>
              <a:ext cx="218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4" name="Group 183"/>
          <p:cNvGrpSpPr>
            <a:grpSpLocks/>
          </p:cNvGrpSpPr>
          <p:nvPr/>
        </p:nvGrpSpPr>
        <p:grpSpPr bwMode="auto">
          <a:xfrm>
            <a:off x="723663" y="2379661"/>
            <a:ext cx="2200275" cy="3389312"/>
            <a:chOff x="363" y="1326"/>
            <a:chExt cx="1386" cy="2135"/>
          </a:xfrm>
        </p:grpSpPr>
        <p:grpSp>
          <p:nvGrpSpPr>
            <p:cNvPr id="145" name="Group 184"/>
            <p:cNvGrpSpPr>
              <a:grpSpLocks/>
            </p:cNvGrpSpPr>
            <p:nvPr/>
          </p:nvGrpSpPr>
          <p:grpSpPr bwMode="auto">
            <a:xfrm>
              <a:off x="393" y="1326"/>
              <a:ext cx="1348" cy="311"/>
              <a:chOff x="393" y="1326"/>
              <a:chExt cx="1348" cy="311"/>
            </a:xfrm>
          </p:grpSpPr>
          <p:grpSp>
            <p:nvGrpSpPr>
              <p:cNvPr id="256" name="Group 185"/>
              <p:cNvGrpSpPr>
                <a:grpSpLocks/>
              </p:cNvGrpSpPr>
              <p:nvPr/>
            </p:nvGrpSpPr>
            <p:grpSpPr bwMode="auto">
              <a:xfrm>
                <a:off x="393" y="1330"/>
                <a:ext cx="307" cy="296"/>
                <a:chOff x="2243" y="2096"/>
                <a:chExt cx="307" cy="296"/>
              </a:xfrm>
            </p:grpSpPr>
            <p:sp>
              <p:nvSpPr>
                <p:cNvPr id="273" name="Oval 186"/>
                <p:cNvSpPr>
                  <a:spLocks noChangeArrowheads="1"/>
                </p:cNvSpPr>
                <p:nvPr/>
              </p:nvSpPr>
              <p:spPr bwMode="auto">
                <a:xfrm>
                  <a:off x="2243" y="2284"/>
                  <a:ext cx="108" cy="10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4" name="Oval 187"/>
                <p:cNvSpPr>
                  <a:spLocks noChangeArrowheads="1"/>
                </p:cNvSpPr>
                <p:nvPr/>
              </p:nvSpPr>
              <p:spPr bwMode="auto">
                <a:xfrm>
                  <a:off x="2245" y="2096"/>
                  <a:ext cx="108" cy="10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5" name="Oval 188"/>
                <p:cNvSpPr>
                  <a:spLocks noChangeArrowheads="1"/>
                </p:cNvSpPr>
                <p:nvPr/>
              </p:nvSpPr>
              <p:spPr bwMode="auto">
                <a:xfrm>
                  <a:off x="2442" y="2097"/>
                  <a:ext cx="108" cy="10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" name="Oval 189"/>
                <p:cNvSpPr>
                  <a:spLocks noChangeArrowheads="1"/>
                </p:cNvSpPr>
                <p:nvPr/>
              </p:nvSpPr>
              <p:spPr bwMode="auto">
                <a:xfrm>
                  <a:off x="2440" y="2284"/>
                  <a:ext cx="108" cy="10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7" name="Group 190"/>
              <p:cNvGrpSpPr>
                <a:grpSpLocks/>
              </p:cNvGrpSpPr>
              <p:nvPr/>
            </p:nvGrpSpPr>
            <p:grpSpPr bwMode="auto">
              <a:xfrm>
                <a:off x="747" y="1326"/>
                <a:ext cx="994" cy="311"/>
                <a:chOff x="747" y="1326"/>
                <a:chExt cx="994" cy="311"/>
              </a:xfrm>
            </p:grpSpPr>
            <p:grpSp>
              <p:nvGrpSpPr>
                <p:cNvPr id="258" name="Group 191"/>
                <p:cNvGrpSpPr>
                  <a:grpSpLocks/>
                </p:cNvGrpSpPr>
                <p:nvPr/>
              </p:nvGrpSpPr>
              <p:grpSpPr bwMode="auto">
                <a:xfrm>
                  <a:off x="747" y="1338"/>
                  <a:ext cx="307" cy="296"/>
                  <a:chOff x="2243" y="2096"/>
                  <a:chExt cx="307" cy="296"/>
                </a:xfrm>
              </p:grpSpPr>
              <p:sp>
                <p:nvSpPr>
                  <p:cNvPr id="269" name="Oval 192"/>
                  <p:cNvSpPr>
                    <a:spLocks noChangeArrowheads="1"/>
                  </p:cNvSpPr>
                  <p:nvPr/>
                </p:nvSpPr>
                <p:spPr bwMode="auto">
                  <a:xfrm>
                    <a:off x="2243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0" name="Oval 193"/>
                  <p:cNvSpPr>
                    <a:spLocks noChangeArrowheads="1"/>
                  </p:cNvSpPr>
                  <p:nvPr/>
                </p:nvSpPr>
                <p:spPr bwMode="auto">
                  <a:xfrm>
                    <a:off x="2245" y="2096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1" name="Oval 194"/>
                  <p:cNvSpPr>
                    <a:spLocks noChangeArrowheads="1"/>
                  </p:cNvSpPr>
                  <p:nvPr/>
                </p:nvSpPr>
                <p:spPr bwMode="auto">
                  <a:xfrm>
                    <a:off x="2442" y="2097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2" name="Oval 195"/>
                  <p:cNvSpPr>
                    <a:spLocks noChangeArrowheads="1"/>
                  </p:cNvSpPr>
                  <p:nvPr/>
                </p:nvSpPr>
                <p:spPr bwMode="auto">
                  <a:xfrm>
                    <a:off x="2440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9" name="Group 196"/>
                <p:cNvGrpSpPr>
                  <a:grpSpLocks/>
                </p:cNvGrpSpPr>
                <p:nvPr/>
              </p:nvGrpSpPr>
              <p:grpSpPr bwMode="auto">
                <a:xfrm>
                  <a:off x="1086" y="1326"/>
                  <a:ext cx="307" cy="296"/>
                  <a:chOff x="2243" y="2096"/>
                  <a:chExt cx="307" cy="296"/>
                </a:xfrm>
              </p:grpSpPr>
              <p:sp>
                <p:nvSpPr>
                  <p:cNvPr id="265" name="Oval 197"/>
                  <p:cNvSpPr>
                    <a:spLocks noChangeArrowheads="1"/>
                  </p:cNvSpPr>
                  <p:nvPr/>
                </p:nvSpPr>
                <p:spPr bwMode="auto">
                  <a:xfrm>
                    <a:off x="2243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6" name="Oval 198"/>
                  <p:cNvSpPr>
                    <a:spLocks noChangeArrowheads="1"/>
                  </p:cNvSpPr>
                  <p:nvPr/>
                </p:nvSpPr>
                <p:spPr bwMode="auto">
                  <a:xfrm>
                    <a:off x="2245" y="2096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7" name="Oval 199"/>
                  <p:cNvSpPr>
                    <a:spLocks noChangeArrowheads="1"/>
                  </p:cNvSpPr>
                  <p:nvPr/>
                </p:nvSpPr>
                <p:spPr bwMode="auto">
                  <a:xfrm>
                    <a:off x="2442" y="2097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8" name="Oval 200"/>
                  <p:cNvSpPr>
                    <a:spLocks noChangeArrowheads="1"/>
                  </p:cNvSpPr>
                  <p:nvPr/>
                </p:nvSpPr>
                <p:spPr bwMode="auto">
                  <a:xfrm>
                    <a:off x="2440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0" name="Group 201"/>
                <p:cNvGrpSpPr>
                  <a:grpSpLocks/>
                </p:cNvGrpSpPr>
                <p:nvPr/>
              </p:nvGrpSpPr>
              <p:grpSpPr bwMode="auto">
                <a:xfrm>
                  <a:off x="1434" y="1341"/>
                  <a:ext cx="307" cy="296"/>
                  <a:chOff x="2243" y="2096"/>
                  <a:chExt cx="307" cy="296"/>
                </a:xfrm>
              </p:grpSpPr>
              <p:sp>
                <p:nvSpPr>
                  <p:cNvPr id="261" name="Oval 202"/>
                  <p:cNvSpPr>
                    <a:spLocks noChangeArrowheads="1"/>
                  </p:cNvSpPr>
                  <p:nvPr/>
                </p:nvSpPr>
                <p:spPr bwMode="auto">
                  <a:xfrm>
                    <a:off x="2243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2" name="Oval 203"/>
                  <p:cNvSpPr>
                    <a:spLocks noChangeArrowheads="1"/>
                  </p:cNvSpPr>
                  <p:nvPr/>
                </p:nvSpPr>
                <p:spPr bwMode="auto">
                  <a:xfrm>
                    <a:off x="2245" y="2096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3" name="Oval 204"/>
                  <p:cNvSpPr>
                    <a:spLocks noChangeArrowheads="1"/>
                  </p:cNvSpPr>
                  <p:nvPr/>
                </p:nvSpPr>
                <p:spPr bwMode="auto">
                  <a:xfrm>
                    <a:off x="2442" y="2097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4" name="Oval 205"/>
                  <p:cNvSpPr>
                    <a:spLocks noChangeArrowheads="1"/>
                  </p:cNvSpPr>
                  <p:nvPr/>
                </p:nvSpPr>
                <p:spPr bwMode="auto">
                  <a:xfrm>
                    <a:off x="2440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46" name="Group 206"/>
            <p:cNvGrpSpPr>
              <a:grpSpLocks/>
            </p:cNvGrpSpPr>
            <p:nvPr/>
          </p:nvGrpSpPr>
          <p:grpSpPr bwMode="auto">
            <a:xfrm>
              <a:off x="387" y="1693"/>
              <a:ext cx="1348" cy="311"/>
              <a:chOff x="393" y="1326"/>
              <a:chExt cx="1348" cy="311"/>
            </a:xfrm>
          </p:grpSpPr>
          <p:grpSp>
            <p:nvGrpSpPr>
              <p:cNvPr id="235" name="Group 207"/>
              <p:cNvGrpSpPr>
                <a:grpSpLocks/>
              </p:cNvGrpSpPr>
              <p:nvPr/>
            </p:nvGrpSpPr>
            <p:grpSpPr bwMode="auto">
              <a:xfrm>
                <a:off x="393" y="1330"/>
                <a:ext cx="307" cy="296"/>
                <a:chOff x="2243" y="2096"/>
                <a:chExt cx="307" cy="296"/>
              </a:xfrm>
            </p:grpSpPr>
            <p:sp>
              <p:nvSpPr>
                <p:cNvPr id="252" name="Oval 208"/>
                <p:cNvSpPr>
                  <a:spLocks noChangeArrowheads="1"/>
                </p:cNvSpPr>
                <p:nvPr/>
              </p:nvSpPr>
              <p:spPr bwMode="auto">
                <a:xfrm>
                  <a:off x="2243" y="2284"/>
                  <a:ext cx="108" cy="10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3" name="Oval 209"/>
                <p:cNvSpPr>
                  <a:spLocks noChangeArrowheads="1"/>
                </p:cNvSpPr>
                <p:nvPr/>
              </p:nvSpPr>
              <p:spPr bwMode="auto">
                <a:xfrm>
                  <a:off x="2245" y="2096"/>
                  <a:ext cx="108" cy="10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4" name="Oval 210"/>
                <p:cNvSpPr>
                  <a:spLocks noChangeArrowheads="1"/>
                </p:cNvSpPr>
                <p:nvPr/>
              </p:nvSpPr>
              <p:spPr bwMode="auto">
                <a:xfrm>
                  <a:off x="2442" y="2097"/>
                  <a:ext cx="108" cy="10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5" name="Oval 211"/>
                <p:cNvSpPr>
                  <a:spLocks noChangeArrowheads="1"/>
                </p:cNvSpPr>
                <p:nvPr/>
              </p:nvSpPr>
              <p:spPr bwMode="auto">
                <a:xfrm>
                  <a:off x="2440" y="2284"/>
                  <a:ext cx="108" cy="10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6" name="Group 212"/>
              <p:cNvGrpSpPr>
                <a:grpSpLocks/>
              </p:cNvGrpSpPr>
              <p:nvPr/>
            </p:nvGrpSpPr>
            <p:grpSpPr bwMode="auto">
              <a:xfrm>
                <a:off x="747" y="1326"/>
                <a:ext cx="994" cy="311"/>
                <a:chOff x="747" y="1326"/>
                <a:chExt cx="994" cy="311"/>
              </a:xfrm>
            </p:grpSpPr>
            <p:grpSp>
              <p:nvGrpSpPr>
                <p:cNvPr id="237" name="Group 213"/>
                <p:cNvGrpSpPr>
                  <a:grpSpLocks/>
                </p:cNvGrpSpPr>
                <p:nvPr/>
              </p:nvGrpSpPr>
              <p:grpSpPr bwMode="auto">
                <a:xfrm>
                  <a:off x="747" y="1338"/>
                  <a:ext cx="307" cy="296"/>
                  <a:chOff x="2243" y="2096"/>
                  <a:chExt cx="307" cy="296"/>
                </a:xfrm>
              </p:grpSpPr>
              <p:sp>
                <p:nvSpPr>
                  <p:cNvPr id="248" name="Oval 214"/>
                  <p:cNvSpPr>
                    <a:spLocks noChangeArrowheads="1"/>
                  </p:cNvSpPr>
                  <p:nvPr/>
                </p:nvSpPr>
                <p:spPr bwMode="auto">
                  <a:xfrm>
                    <a:off x="2243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9" name="Oval 215"/>
                  <p:cNvSpPr>
                    <a:spLocks noChangeArrowheads="1"/>
                  </p:cNvSpPr>
                  <p:nvPr/>
                </p:nvSpPr>
                <p:spPr bwMode="auto">
                  <a:xfrm>
                    <a:off x="2245" y="2096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0" name="Oval 216"/>
                  <p:cNvSpPr>
                    <a:spLocks noChangeArrowheads="1"/>
                  </p:cNvSpPr>
                  <p:nvPr/>
                </p:nvSpPr>
                <p:spPr bwMode="auto">
                  <a:xfrm>
                    <a:off x="2442" y="2097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1" name="Oval 217"/>
                  <p:cNvSpPr>
                    <a:spLocks noChangeArrowheads="1"/>
                  </p:cNvSpPr>
                  <p:nvPr/>
                </p:nvSpPr>
                <p:spPr bwMode="auto">
                  <a:xfrm>
                    <a:off x="2440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38" name="Group 218"/>
                <p:cNvGrpSpPr>
                  <a:grpSpLocks/>
                </p:cNvGrpSpPr>
                <p:nvPr/>
              </p:nvGrpSpPr>
              <p:grpSpPr bwMode="auto">
                <a:xfrm>
                  <a:off x="1086" y="1326"/>
                  <a:ext cx="307" cy="296"/>
                  <a:chOff x="2243" y="2096"/>
                  <a:chExt cx="307" cy="296"/>
                </a:xfrm>
              </p:grpSpPr>
              <p:sp>
                <p:nvSpPr>
                  <p:cNvPr id="244" name="Oval 219"/>
                  <p:cNvSpPr>
                    <a:spLocks noChangeArrowheads="1"/>
                  </p:cNvSpPr>
                  <p:nvPr/>
                </p:nvSpPr>
                <p:spPr bwMode="auto">
                  <a:xfrm>
                    <a:off x="2243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5" name="Oval 220"/>
                  <p:cNvSpPr>
                    <a:spLocks noChangeArrowheads="1"/>
                  </p:cNvSpPr>
                  <p:nvPr/>
                </p:nvSpPr>
                <p:spPr bwMode="auto">
                  <a:xfrm>
                    <a:off x="2245" y="2096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6" name="Oval 221"/>
                  <p:cNvSpPr>
                    <a:spLocks noChangeArrowheads="1"/>
                  </p:cNvSpPr>
                  <p:nvPr/>
                </p:nvSpPr>
                <p:spPr bwMode="auto">
                  <a:xfrm>
                    <a:off x="2442" y="2097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7" name="Oval 222"/>
                  <p:cNvSpPr>
                    <a:spLocks noChangeArrowheads="1"/>
                  </p:cNvSpPr>
                  <p:nvPr/>
                </p:nvSpPr>
                <p:spPr bwMode="auto">
                  <a:xfrm>
                    <a:off x="2440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39" name="Group 223"/>
                <p:cNvGrpSpPr>
                  <a:grpSpLocks/>
                </p:cNvGrpSpPr>
                <p:nvPr/>
              </p:nvGrpSpPr>
              <p:grpSpPr bwMode="auto">
                <a:xfrm>
                  <a:off x="1434" y="1341"/>
                  <a:ext cx="307" cy="296"/>
                  <a:chOff x="2243" y="2096"/>
                  <a:chExt cx="307" cy="296"/>
                </a:xfrm>
              </p:grpSpPr>
              <p:sp>
                <p:nvSpPr>
                  <p:cNvPr id="240" name="Oval 224"/>
                  <p:cNvSpPr>
                    <a:spLocks noChangeArrowheads="1"/>
                  </p:cNvSpPr>
                  <p:nvPr/>
                </p:nvSpPr>
                <p:spPr bwMode="auto">
                  <a:xfrm>
                    <a:off x="2243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1" name="Oval 225"/>
                  <p:cNvSpPr>
                    <a:spLocks noChangeArrowheads="1"/>
                  </p:cNvSpPr>
                  <p:nvPr/>
                </p:nvSpPr>
                <p:spPr bwMode="auto">
                  <a:xfrm>
                    <a:off x="2245" y="2096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2" name="Oval 226"/>
                  <p:cNvSpPr>
                    <a:spLocks noChangeArrowheads="1"/>
                  </p:cNvSpPr>
                  <p:nvPr/>
                </p:nvSpPr>
                <p:spPr bwMode="auto">
                  <a:xfrm>
                    <a:off x="2442" y="2097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3" name="Oval 227"/>
                  <p:cNvSpPr>
                    <a:spLocks noChangeArrowheads="1"/>
                  </p:cNvSpPr>
                  <p:nvPr/>
                </p:nvSpPr>
                <p:spPr bwMode="auto">
                  <a:xfrm>
                    <a:off x="2440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47" name="Group 228"/>
            <p:cNvGrpSpPr>
              <a:grpSpLocks/>
            </p:cNvGrpSpPr>
            <p:nvPr/>
          </p:nvGrpSpPr>
          <p:grpSpPr bwMode="auto">
            <a:xfrm>
              <a:off x="401" y="2043"/>
              <a:ext cx="1348" cy="311"/>
              <a:chOff x="393" y="1326"/>
              <a:chExt cx="1348" cy="311"/>
            </a:xfrm>
          </p:grpSpPr>
          <p:grpSp>
            <p:nvGrpSpPr>
              <p:cNvPr id="214" name="Group 229"/>
              <p:cNvGrpSpPr>
                <a:grpSpLocks/>
              </p:cNvGrpSpPr>
              <p:nvPr/>
            </p:nvGrpSpPr>
            <p:grpSpPr bwMode="auto">
              <a:xfrm>
                <a:off x="393" y="1330"/>
                <a:ext cx="307" cy="296"/>
                <a:chOff x="2243" y="2096"/>
                <a:chExt cx="307" cy="296"/>
              </a:xfrm>
            </p:grpSpPr>
            <p:sp>
              <p:nvSpPr>
                <p:cNvPr id="231" name="Oval 230"/>
                <p:cNvSpPr>
                  <a:spLocks noChangeArrowheads="1"/>
                </p:cNvSpPr>
                <p:nvPr/>
              </p:nvSpPr>
              <p:spPr bwMode="auto">
                <a:xfrm>
                  <a:off x="2243" y="2284"/>
                  <a:ext cx="108" cy="10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2" name="Oval 231"/>
                <p:cNvSpPr>
                  <a:spLocks noChangeArrowheads="1"/>
                </p:cNvSpPr>
                <p:nvPr/>
              </p:nvSpPr>
              <p:spPr bwMode="auto">
                <a:xfrm>
                  <a:off x="2245" y="2096"/>
                  <a:ext cx="108" cy="10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3" name="Oval 232"/>
                <p:cNvSpPr>
                  <a:spLocks noChangeArrowheads="1"/>
                </p:cNvSpPr>
                <p:nvPr/>
              </p:nvSpPr>
              <p:spPr bwMode="auto">
                <a:xfrm>
                  <a:off x="2442" y="2097"/>
                  <a:ext cx="108" cy="10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4" name="Oval 233"/>
                <p:cNvSpPr>
                  <a:spLocks noChangeArrowheads="1"/>
                </p:cNvSpPr>
                <p:nvPr/>
              </p:nvSpPr>
              <p:spPr bwMode="auto">
                <a:xfrm>
                  <a:off x="2440" y="2284"/>
                  <a:ext cx="108" cy="10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5" name="Group 234"/>
              <p:cNvGrpSpPr>
                <a:grpSpLocks/>
              </p:cNvGrpSpPr>
              <p:nvPr/>
            </p:nvGrpSpPr>
            <p:grpSpPr bwMode="auto">
              <a:xfrm>
                <a:off x="747" y="1326"/>
                <a:ext cx="994" cy="311"/>
                <a:chOff x="747" y="1326"/>
                <a:chExt cx="994" cy="311"/>
              </a:xfrm>
            </p:grpSpPr>
            <p:grpSp>
              <p:nvGrpSpPr>
                <p:cNvPr id="216" name="Group 235"/>
                <p:cNvGrpSpPr>
                  <a:grpSpLocks/>
                </p:cNvGrpSpPr>
                <p:nvPr/>
              </p:nvGrpSpPr>
              <p:grpSpPr bwMode="auto">
                <a:xfrm>
                  <a:off x="747" y="1338"/>
                  <a:ext cx="307" cy="296"/>
                  <a:chOff x="2243" y="2096"/>
                  <a:chExt cx="307" cy="296"/>
                </a:xfrm>
              </p:grpSpPr>
              <p:sp>
                <p:nvSpPr>
                  <p:cNvPr id="227" name="Oval 236"/>
                  <p:cNvSpPr>
                    <a:spLocks noChangeArrowheads="1"/>
                  </p:cNvSpPr>
                  <p:nvPr/>
                </p:nvSpPr>
                <p:spPr bwMode="auto">
                  <a:xfrm>
                    <a:off x="2243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8" name="Oval 237"/>
                  <p:cNvSpPr>
                    <a:spLocks noChangeArrowheads="1"/>
                  </p:cNvSpPr>
                  <p:nvPr/>
                </p:nvSpPr>
                <p:spPr bwMode="auto">
                  <a:xfrm>
                    <a:off x="2245" y="2096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9" name="Oval 238"/>
                  <p:cNvSpPr>
                    <a:spLocks noChangeArrowheads="1"/>
                  </p:cNvSpPr>
                  <p:nvPr/>
                </p:nvSpPr>
                <p:spPr bwMode="auto">
                  <a:xfrm>
                    <a:off x="2442" y="2097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0" name="Oval 239"/>
                  <p:cNvSpPr>
                    <a:spLocks noChangeArrowheads="1"/>
                  </p:cNvSpPr>
                  <p:nvPr/>
                </p:nvSpPr>
                <p:spPr bwMode="auto">
                  <a:xfrm>
                    <a:off x="2440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7" name="Group 240"/>
                <p:cNvGrpSpPr>
                  <a:grpSpLocks/>
                </p:cNvGrpSpPr>
                <p:nvPr/>
              </p:nvGrpSpPr>
              <p:grpSpPr bwMode="auto">
                <a:xfrm>
                  <a:off x="1086" y="1326"/>
                  <a:ext cx="307" cy="296"/>
                  <a:chOff x="2243" y="2096"/>
                  <a:chExt cx="307" cy="296"/>
                </a:xfrm>
              </p:grpSpPr>
              <p:sp>
                <p:nvSpPr>
                  <p:cNvPr id="223" name="Oval 241"/>
                  <p:cNvSpPr>
                    <a:spLocks noChangeArrowheads="1"/>
                  </p:cNvSpPr>
                  <p:nvPr/>
                </p:nvSpPr>
                <p:spPr bwMode="auto">
                  <a:xfrm>
                    <a:off x="2243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4" name="Oval 242"/>
                  <p:cNvSpPr>
                    <a:spLocks noChangeArrowheads="1"/>
                  </p:cNvSpPr>
                  <p:nvPr/>
                </p:nvSpPr>
                <p:spPr bwMode="auto">
                  <a:xfrm>
                    <a:off x="2245" y="2096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5" name="Oval 243"/>
                  <p:cNvSpPr>
                    <a:spLocks noChangeArrowheads="1"/>
                  </p:cNvSpPr>
                  <p:nvPr/>
                </p:nvSpPr>
                <p:spPr bwMode="auto">
                  <a:xfrm>
                    <a:off x="2442" y="2097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6" name="Oval 244"/>
                  <p:cNvSpPr>
                    <a:spLocks noChangeArrowheads="1"/>
                  </p:cNvSpPr>
                  <p:nvPr/>
                </p:nvSpPr>
                <p:spPr bwMode="auto">
                  <a:xfrm>
                    <a:off x="2440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8" name="Group 245"/>
                <p:cNvGrpSpPr>
                  <a:grpSpLocks/>
                </p:cNvGrpSpPr>
                <p:nvPr/>
              </p:nvGrpSpPr>
              <p:grpSpPr bwMode="auto">
                <a:xfrm>
                  <a:off x="1434" y="1341"/>
                  <a:ext cx="307" cy="296"/>
                  <a:chOff x="2243" y="2096"/>
                  <a:chExt cx="307" cy="296"/>
                </a:xfrm>
              </p:grpSpPr>
              <p:sp>
                <p:nvSpPr>
                  <p:cNvPr id="219" name="Oval 246"/>
                  <p:cNvSpPr>
                    <a:spLocks noChangeArrowheads="1"/>
                  </p:cNvSpPr>
                  <p:nvPr/>
                </p:nvSpPr>
                <p:spPr bwMode="auto">
                  <a:xfrm>
                    <a:off x="2243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0" name="Oval 247"/>
                  <p:cNvSpPr>
                    <a:spLocks noChangeArrowheads="1"/>
                  </p:cNvSpPr>
                  <p:nvPr/>
                </p:nvSpPr>
                <p:spPr bwMode="auto">
                  <a:xfrm>
                    <a:off x="2245" y="2096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1" name="Oval 248"/>
                  <p:cNvSpPr>
                    <a:spLocks noChangeArrowheads="1"/>
                  </p:cNvSpPr>
                  <p:nvPr/>
                </p:nvSpPr>
                <p:spPr bwMode="auto">
                  <a:xfrm>
                    <a:off x="2442" y="2097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2" name="Oval 249"/>
                  <p:cNvSpPr>
                    <a:spLocks noChangeArrowheads="1"/>
                  </p:cNvSpPr>
                  <p:nvPr/>
                </p:nvSpPr>
                <p:spPr bwMode="auto">
                  <a:xfrm>
                    <a:off x="2440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48" name="Group 250"/>
            <p:cNvGrpSpPr>
              <a:grpSpLocks/>
            </p:cNvGrpSpPr>
            <p:nvPr/>
          </p:nvGrpSpPr>
          <p:grpSpPr bwMode="auto">
            <a:xfrm>
              <a:off x="395" y="2410"/>
              <a:ext cx="1348" cy="311"/>
              <a:chOff x="393" y="1326"/>
              <a:chExt cx="1348" cy="311"/>
            </a:xfrm>
          </p:grpSpPr>
          <p:grpSp>
            <p:nvGrpSpPr>
              <p:cNvPr id="193" name="Group 251"/>
              <p:cNvGrpSpPr>
                <a:grpSpLocks/>
              </p:cNvGrpSpPr>
              <p:nvPr/>
            </p:nvGrpSpPr>
            <p:grpSpPr bwMode="auto">
              <a:xfrm>
                <a:off x="393" y="1330"/>
                <a:ext cx="307" cy="296"/>
                <a:chOff x="2243" y="2096"/>
                <a:chExt cx="307" cy="296"/>
              </a:xfrm>
            </p:grpSpPr>
            <p:sp>
              <p:nvSpPr>
                <p:cNvPr id="210" name="Oval 252"/>
                <p:cNvSpPr>
                  <a:spLocks noChangeArrowheads="1"/>
                </p:cNvSpPr>
                <p:nvPr/>
              </p:nvSpPr>
              <p:spPr bwMode="auto">
                <a:xfrm>
                  <a:off x="2243" y="2284"/>
                  <a:ext cx="108" cy="10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1" name="Oval 253"/>
                <p:cNvSpPr>
                  <a:spLocks noChangeArrowheads="1"/>
                </p:cNvSpPr>
                <p:nvPr/>
              </p:nvSpPr>
              <p:spPr bwMode="auto">
                <a:xfrm>
                  <a:off x="2245" y="2096"/>
                  <a:ext cx="108" cy="10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2" name="Oval 254"/>
                <p:cNvSpPr>
                  <a:spLocks noChangeArrowheads="1"/>
                </p:cNvSpPr>
                <p:nvPr/>
              </p:nvSpPr>
              <p:spPr bwMode="auto">
                <a:xfrm>
                  <a:off x="2442" y="2097"/>
                  <a:ext cx="108" cy="10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3" name="Oval 255"/>
                <p:cNvSpPr>
                  <a:spLocks noChangeArrowheads="1"/>
                </p:cNvSpPr>
                <p:nvPr/>
              </p:nvSpPr>
              <p:spPr bwMode="auto">
                <a:xfrm>
                  <a:off x="2440" y="2284"/>
                  <a:ext cx="108" cy="10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4" name="Group 256"/>
              <p:cNvGrpSpPr>
                <a:grpSpLocks/>
              </p:cNvGrpSpPr>
              <p:nvPr/>
            </p:nvGrpSpPr>
            <p:grpSpPr bwMode="auto">
              <a:xfrm>
                <a:off x="747" y="1326"/>
                <a:ext cx="994" cy="311"/>
                <a:chOff x="747" y="1326"/>
                <a:chExt cx="994" cy="311"/>
              </a:xfrm>
            </p:grpSpPr>
            <p:grpSp>
              <p:nvGrpSpPr>
                <p:cNvPr id="195" name="Group 257"/>
                <p:cNvGrpSpPr>
                  <a:grpSpLocks/>
                </p:cNvGrpSpPr>
                <p:nvPr/>
              </p:nvGrpSpPr>
              <p:grpSpPr bwMode="auto">
                <a:xfrm>
                  <a:off x="747" y="1338"/>
                  <a:ext cx="307" cy="296"/>
                  <a:chOff x="2243" y="2096"/>
                  <a:chExt cx="307" cy="296"/>
                </a:xfrm>
              </p:grpSpPr>
              <p:sp>
                <p:nvSpPr>
                  <p:cNvPr id="206" name="Oval 258"/>
                  <p:cNvSpPr>
                    <a:spLocks noChangeArrowheads="1"/>
                  </p:cNvSpPr>
                  <p:nvPr/>
                </p:nvSpPr>
                <p:spPr bwMode="auto">
                  <a:xfrm>
                    <a:off x="2243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7" name="Oval 259"/>
                  <p:cNvSpPr>
                    <a:spLocks noChangeArrowheads="1"/>
                  </p:cNvSpPr>
                  <p:nvPr/>
                </p:nvSpPr>
                <p:spPr bwMode="auto">
                  <a:xfrm>
                    <a:off x="2245" y="2096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8" name="Oval 260"/>
                  <p:cNvSpPr>
                    <a:spLocks noChangeArrowheads="1"/>
                  </p:cNvSpPr>
                  <p:nvPr/>
                </p:nvSpPr>
                <p:spPr bwMode="auto">
                  <a:xfrm>
                    <a:off x="2442" y="2097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9" name="Oval 261"/>
                  <p:cNvSpPr>
                    <a:spLocks noChangeArrowheads="1"/>
                  </p:cNvSpPr>
                  <p:nvPr/>
                </p:nvSpPr>
                <p:spPr bwMode="auto">
                  <a:xfrm>
                    <a:off x="2440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6" name="Group 262"/>
                <p:cNvGrpSpPr>
                  <a:grpSpLocks/>
                </p:cNvGrpSpPr>
                <p:nvPr/>
              </p:nvGrpSpPr>
              <p:grpSpPr bwMode="auto">
                <a:xfrm>
                  <a:off x="1086" y="1326"/>
                  <a:ext cx="307" cy="296"/>
                  <a:chOff x="2243" y="2096"/>
                  <a:chExt cx="307" cy="296"/>
                </a:xfrm>
              </p:grpSpPr>
              <p:sp>
                <p:nvSpPr>
                  <p:cNvPr id="202" name="Oval 263"/>
                  <p:cNvSpPr>
                    <a:spLocks noChangeArrowheads="1"/>
                  </p:cNvSpPr>
                  <p:nvPr/>
                </p:nvSpPr>
                <p:spPr bwMode="auto">
                  <a:xfrm>
                    <a:off x="2243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3" name="Oval 264"/>
                  <p:cNvSpPr>
                    <a:spLocks noChangeArrowheads="1"/>
                  </p:cNvSpPr>
                  <p:nvPr/>
                </p:nvSpPr>
                <p:spPr bwMode="auto">
                  <a:xfrm>
                    <a:off x="2245" y="2096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4" name="Oval 265"/>
                  <p:cNvSpPr>
                    <a:spLocks noChangeArrowheads="1"/>
                  </p:cNvSpPr>
                  <p:nvPr/>
                </p:nvSpPr>
                <p:spPr bwMode="auto">
                  <a:xfrm>
                    <a:off x="2442" y="2097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" name="Oval 266"/>
                  <p:cNvSpPr>
                    <a:spLocks noChangeArrowheads="1"/>
                  </p:cNvSpPr>
                  <p:nvPr/>
                </p:nvSpPr>
                <p:spPr bwMode="auto">
                  <a:xfrm>
                    <a:off x="2440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7" name="Group 267"/>
                <p:cNvGrpSpPr>
                  <a:grpSpLocks/>
                </p:cNvGrpSpPr>
                <p:nvPr/>
              </p:nvGrpSpPr>
              <p:grpSpPr bwMode="auto">
                <a:xfrm>
                  <a:off x="1434" y="1341"/>
                  <a:ext cx="307" cy="296"/>
                  <a:chOff x="2243" y="2096"/>
                  <a:chExt cx="307" cy="296"/>
                </a:xfrm>
              </p:grpSpPr>
              <p:sp>
                <p:nvSpPr>
                  <p:cNvPr id="198" name="Oval 268"/>
                  <p:cNvSpPr>
                    <a:spLocks noChangeArrowheads="1"/>
                  </p:cNvSpPr>
                  <p:nvPr/>
                </p:nvSpPr>
                <p:spPr bwMode="auto">
                  <a:xfrm>
                    <a:off x="2243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9" name="Oval 269"/>
                  <p:cNvSpPr>
                    <a:spLocks noChangeArrowheads="1"/>
                  </p:cNvSpPr>
                  <p:nvPr/>
                </p:nvSpPr>
                <p:spPr bwMode="auto">
                  <a:xfrm>
                    <a:off x="2245" y="2096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0" name="Oval 270"/>
                  <p:cNvSpPr>
                    <a:spLocks noChangeArrowheads="1"/>
                  </p:cNvSpPr>
                  <p:nvPr/>
                </p:nvSpPr>
                <p:spPr bwMode="auto">
                  <a:xfrm>
                    <a:off x="2442" y="2097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1" name="Oval 271"/>
                  <p:cNvSpPr>
                    <a:spLocks noChangeArrowheads="1"/>
                  </p:cNvSpPr>
                  <p:nvPr/>
                </p:nvSpPr>
                <p:spPr bwMode="auto">
                  <a:xfrm>
                    <a:off x="2440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49" name="Group 272"/>
            <p:cNvGrpSpPr>
              <a:grpSpLocks/>
            </p:cNvGrpSpPr>
            <p:nvPr/>
          </p:nvGrpSpPr>
          <p:grpSpPr bwMode="auto">
            <a:xfrm>
              <a:off x="369" y="2783"/>
              <a:ext cx="1348" cy="311"/>
              <a:chOff x="393" y="1326"/>
              <a:chExt cx="1348" cy="311"/>
            </a:xfrm>
          </p:grpSpPr>
          <p:grpSp>
            <p:nvGrpSpPr>
              <p:cNvPr id="172" name="Group 273"/>
              <p:cNvGrpSpPr>
                <a:grpSpLocks/>
              </p:cNvGrpSpPr>
              <p:nvPr/>
            </p:nvGrpSpPr>
            <p:grpSpPr bwMode="auto">
              <a:xfrm>
                <a:off x="393" y="1330"/>
                <a:ext cx="307" cy="296"/>
                <a:chOff x="2243" y="2096"/>
                <a:chExt cx="307" cy="296"/>
              </a:xfrm>
            </p:grpSpPr>
            <p:sp>
              <p:nvSpPr>
                <p:cNvPr id="189" name="Oval 274"/>
                <p:cNvSpPr>
                  <a:spLocks noChangeArrowheads="1"/>
                </p:cNvSpPr>
                <p:nvPr/>
              </p:nvSpPr>
              <p:spPr bwMode="auto">
                <a:xfrm>
                  <a:off x="2243" y="2284"/>
                  <a:ext cx="108" cy="10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0" name="Oval 275"/>
                <p:cNvSpPr>
                  <a:spLocks noChangeArrowheads="1"/>
                </p:cNvSpPr>
                <p:nvPr/>
              </p:nvSpPr>
              <p:spPr bwMode="auto">
                <a:xfrm>
                  <a:off x="2245" y="2096"/>
                  <a:ext cx="108" cy="10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1" name="Oval 276"/>
                <p:cNvSpPr>
                  <a:spLocks noChangeArrowheads="1"/>
                </p:cNvSpPr>
                <p:nvPr/>
              </p:nvSpPr>
              <p:spPr bwMode="auto">
                <a:xfrm>
                  <a:off x="2442" y="2097"/>
                  <a:ext cx="108" cy="10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2" name="Oval 277"/>
                <p:cNvSpPr>
                  <a:spLocks noChangeArrowheads="1"/>
                </p:cNvSpPr>
                <p:nvPr/>
              </p:nvSpPr>
              <p:spPr bwMode="auto">
                <a:xfrm>
                  <a:off x="2440" y="2284"/>
                  <a:ext cx="108" cy="10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3" name="Group 278"/>
              <p:cNvGrpSpPr>
                <a:grpSpLocks/>
              </p:cNvGrpSpPr>
              <p:nvPr/>
            </p:nvGrpSpPr>
            <p:grpSpPr bwMode="auto">
              <a:xfrm>
                <a:off x="747" y="1326"/>
                <a:ext cx="994" cy="311"/>
                <a:chOff x="747" y="1326"/>
                <a:chExt cx="994" cy="311"/>
              </a:xfrm>
            </p:grpSpPr>
            <p:grpSp>
              <p:nvGrpSpPr>
                <p:cNvPr id="174" name="Group 279"/>
                <p:cNvGrpSpPr>
                  <a:grpSpLocks/>
                </p:cNvGrpSpPr>
                <p:nvPr/>
              </p:nvGrpSpPr>
              <p:grpSpPr bwMode="auto">
                <a:xfrm>
                  <a:off x="747" y="1338"/>
                  <a:ext cx="307" cy="296"/>
                  <a:chOff x="2243" y="2096"/>
                  <a:chExt cx="307" cy="296"/>
                </a:xfrm>
              </p:grpSpPr>
              <p:sp>
                <p:nvSpPr>
                  <p:cNvPr id="185" name="Oval 280"/>
                  <p:cNvSpPr>
                    <a:spLocks noChangeArrowheads="1"/>
                  </p:cNvSpPr>
                  <p:nvPr/>
                </p:nvSpPr>
                <p:spPr bwMode="auto">
                  <a:xfrm>
                    <a:off x="2243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" name="Oval 281"/>
                  <p:cNvSpPr>
                    <a:spLocks noChangeArrowheads="1"/>
                  </p:cNvSpPr>
                  <p:nvPr/>
                </p:nvSpPr>
                <p:spPr bwMode="auto">
                  <a:xfrm>
                    <a:off x="2245" y="2096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7" name="Oval 282"/>
                  <p:cNvSpPr>
                    <a:spLocks noChangeArrowheads="1"/>
                  </p:cNvSpPr>
                  <p:nvPr/>
                </p:nvSpPr>
                <p:spPr bwMode="auto">
                  <a:xfrm>
                    <a:off x="2442" y="2097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8" name="Oval 283"/>
                  <p:cNvSpPr>
                    <a:spLocks noChangeArrowheads="1"/>
                  </p:cNvSpPr>
                  <p:nvPr/>
                </p:nvSpPr>
                <p:spPr bwMode="auto">
                  <a:xfrm>
                    <a:off x="2440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5" name="Group 284"/>
                <p:cNvGrpSpPr>
                  <a:grpSpLocks/>
                </p:cNvGrpSpPr>
                <p:nvPr/>
              </p:nvGrpSpPr>
              <p:grpSpPr bwMode="auto">
                <a:xfrm>
                  <a:off x="1086" y="1326"/>
                  <a:ext cx="307" cy="296"/>
                  <a:chOff x="2243" y="2096"/>
                  <a:chExt cx="307" cy="296"/>
                </a:xfrm>
              </p:grpSpPr>
              <p:sp>
                <p:nvSpPr>
                  <p:cNvPr id="181" name="Oval 285"/>
                  <p:cNvSpPr>
                    <a:spLocks noChangeArrowheads="1"/>
                  </p:cNvSpPr>
                  <p:nvPr/>
                </p:nvSpPr>
                <p:spPr bwMode="auto">
                  <a:xfrm>
                    <a:off x="2243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2" name="Oval 286"/>
                  <p:cNvSpPr>
                    <a:spLocks noChangeArrowheads="1"/>
                  </p:cNvSpPr>
                  <p:nvPr/>
                </p:nvSpPr>
                <p:spPr bwMode="auto">
                  <a:xfrm>
                    <a:off x="2245" y="2096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3" name="Oval 287"/>
                  <p:cNvSpPr>
                    <a:spLocks noChangeArrowheads="1"/>
                  </p:cNvSpPr>
                  <p:nvPr/>
                </p:nvSpPr>
                <p:spPr bwMode="auto">
                  <a:xfrm>
                    <a:off x="2442" y="2097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4" name="Oval 288"/>
                  <p:cNvSpPr>
                    <a:spLocks noChangeArrowheads="1"/>
                  </p:cNvSpPr>
                  <p:nvPr/>
                </p:nvSpPr>
                <p:spPr bwMode="auto">
                  <a:xfrm>
                    <a:off x="2440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6" name="Group 289"/>
                <p:cNvGrpSpPr>
                  <a:grpSpLocks/>
                </p:cNvGrpSpPr>
                <p:nvPr/>
              </p:nvGrpSpPr>
              <p:grpSpPr bwMode="auto">
                <a:xfrm>
                  <a:off x="1434" y="1341"/>
                  <a:ext cx="307" cy="296"/>
                  <a:chOff x="2243" y="2096"/>
                  <a:chExt cx="307" cy="296"/>
                </a:xfrm>
              </p:grpSpPr>
              <p:sp>
                <p:nvSpPr>
                  <p:cNvPr id="177" name="Oval 290"/>
                  <p:cNvSpPr>
                    <a:spLocks noChangeArrowheads="1"/>
                  </p:cNvSpPr>
                  <p:nvPr/>
                </p:nvSpPr>
                <p:spPr bwMode="auto">
                  <a:xfrm>
                    <a:off x="2243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8" name="Oval 291"/>
                  <p:cNvSpPr>
                    <a:spLocks noChangeArrowheads="1"/>
                  </p:cNvSpPr>
                  <p:nvPr/>
                </p:nvSpPr>
                <p:spPr bwMode="auto">
                  <a:xfrm>
                    <a:off x="2245" y="2096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9" name="Oval 292"/>
                  <p:cNvSpPr>
                    <a:spLocks noChangeArrowheads="1"/>
                  </p:cNvSpPr>
                  <p:nvPr/>
                </p:nvSpPr>
                <p:spPr bwMode="auto">
                  <a:xfrm>
                    <a:off x="2442" y="2097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0" name="Oval 293"/>
                  <p:cNvSpPr>
                    <a:spLocks noChangeArrowheads="1"/>
                  </p:cNvSpPr>
                  <p:nvPr/>
                </p:nvSpPr>
                <p:spPr bwMode="auto">
                  <a:xfrm>
                    <a:off x="2440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50" name="Group 294"/>
            <p:cNvGrpSpPr>
              <a:grpSpLocks/>
            </p:cNvGrpSpPr>
            <p:nvPr/>
          </p:nvGrpSpPr>
          <p:grpSpPr bwMode="auto">
            <a:xfrm>
              <a:off x="363" y="3150"/>
              <a:ext cx="1348" cy="311"/>
              <a:chOff x="393" y="1326"/>
              <a:chExt cx="1348" cy="311"/>
            </a:xfrm>
          </p:grpSpPr>
          <p:grpSp>
            <p:nvGrpSpPr>
              <p:cNvPr id="151" name="Group 295"/>
              <p:cNvGrpSpPr>
                <a:grpSpLocks/>
              </p:cNvGrpSpPr>
              <p:nvPr/>
            </p:nvGrpSpPr>
            <p:grpSpPr bwMode="auto">
              <a:xfrm>
                <a:off x="393" y="1330"/>
                <a:ext cx="307" cy="296"/>
                <a:chOff x="2243" y="2096"/>
                <a:chExt cx="307" cy="296"/>
              </a:xfrm>
            </p:grpSpPr>
            <p:sp>
              <p:nvSpPr>
                <p:cNvPr id="168" name="Oval 296"/>
                <p:cNvSpPr>
                  <a:spLocks noChangeArrowheads="1"/>
                </p:cNvSpPr>
                <p:nvPr/>
              </p:nvSpPr>
              <p:spPr bwMode="auto">
                <a:xfrm>
                  <a:off x="2243" y="2284"/>
                  <a:ext cx="108" cy="10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9" name="Oval 297"/>
                <p:cNvSpPr>
                  <a:spLocks noChangeArrowheads="1"/>
                </p:cNvSpPr>
                <p:nvPr/>
              </p:nvSpPr>
              <p:spPr bwMode="auto">
                <a:xfrm>
                  <a:off x="2245" y="2096"/>
                  <a:ext cx="108" cy="10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0" name="Oval 298"/>
                <p:cNvSpPr>
                  <a:spLocks noChangeArrowheads="1"/>
                </p:cNvSpPr>
                <p:nvPr/>
              </p:nvSpPr>
              <p:spPr bwMode="auto">
                <a:xfrm>
                  <a:off x="2442" y="2097"/>
                  <a:ext cx="108" cy="10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1" name="Oval 299"/>
                <p:cNvSpPr>
                  <a:spLocks noChangeArrowheads="1"/>
                </p:cNvSpPr>
                <p:nvPr/>
              </p:nvSpPr>
              <p:spPr bwMode="auto">
                <a:xfrm>
                  <a:off x="2440" y="2284"/>
                  <a:ext cx="108" cy="10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2" name="Group 300"/>
              <p:cNvGrpSpPr>
                <a:grpSpLocks/>
              </p:cNvGrpSpPr>
              <p:nvPr/>
            </p:nvGrpSpPr>
            <p:grpSpPr bwMode="auto">
              <a:xfrm>
                <a:off x="747" y="1326"/>
                <a:ext cx="994" cy="311"/>
                <a:chOff x="747" y="1326"/>
                <a:chExt cx="994" cy="311"/>
              </a:xfrm>
            </p:grpSpPr>
            <p:grpSp>
              <p:nvGrpSpPr>
                <p:cNvPr id="153" name="Group 301"/>
                <p:cNvGrpSpPr>
                  <a:grpSpLocks/>
                </p:cNvGrpSpPr>
                <p:nvPr/>
              </p:nvGrpSpPr>
              <p:grpSpPr bwMode="auto">
                <a:xfrm>
                  <a:off x="747" y="1338"/>
                  <a:ext cx="307" cy="296"/>
                  <a:chOff x="2243" y="2096"/>
                  <a:chExt cx="307" cy="296"/>
                </a:xfrm>
              </p:grpSpPr>
              <p:sp>
                <p:nvSpPr>
                  <p:cNvPr id="164" name="Oval 302"/>
                  <p:cNvSpPr>
                    <a:spLocks noChangeArrowheads="1"/>
                  </p:cNvSpPr>
                  <p:nvPr/>
                </p:nvSpPr>
                <p:spPr bwMode="auto">
                  <a:xfrm>
                    <a:off x="2243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5" name="Oval 303"/>
                  <p:cNvSpPr>
                    <a:spLocks noChangeArrowheads="1"/>
                  </p:cNvSpPr>
                  <p:nvPr/>
                </p:nvSpPr>
                <p:spPr bwMode="auto">
                  <a:xfrm>
                    <a:off x="2245" y="2096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6" name="Oval 304"/>
                  <p:cNvSpPr>
                    <a:spLocks noChangeArrowheads="1"/>
                  </p:cNvSpPr>
                  <p:nvPr/>
                </p:nvSpPr>
                <p:spPr bwMode="auto">
                  <a:xfrm>
                    <a:off x="2442" y="2097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7" name="Oval 305"/>
                  <p:cNvSpPr>
                    <a:spLocks noChangeArrowheads="1"/>
                  </p:cNvSpPr>
                  <p:nvPr/>
                </p:nvSpPr>
                <p:spPr bwMode="auto">
                  <a:xfrm>
                    <a:off x="2440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4" name="Group 306"/>
                <p:cNvGrpSpPr>
                  <a:grpSpLocks/>
                </p:cNvGrpSpPr>
                <p:nvPr/>
              </p:nvGrpSpPr>
              <p:grpSpPr bwMode="auto">
                <a:xfrm>
                  <a:off x="1086" y="1326"/>
                  <a:ext cx="307" cy="296"/>
                  <a:chOff x="2243" y="2096"/>
                  <a:chExt cx="307" cy="296"/>
                </a:xfrm>
              </p:grpSpPr>
              <p:sp>
                <p:nvSpPr>
                  <p:cNvPr id="160" name="Oval 307"/>
                  <p:cNvSpPr>
                    <a:spLocks noChangeArrowheads="1"/>
                  </p:cNvSpPr>
                  <p:nvPr/>
                </p:nvSpPr>
                <p:spPr bwMode="auto">
                  <a:xfrm>
                    <a:off x="2243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1" name="Oval 308"/>
                  <p:cNvSpPr>
                    <a:spLocks noChangeArrowheads="1"/>
                  </p:cNvSpPr>
                  <p:nvPr/>
                </p:nvSpPr>
                <p:spPr bwMode="auto">
                  <a:xfrm>
                    <a:off x="2245" y="2096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2" name="Oval 309"/>
                  <p:cNvSpPr>
                    <a:spLocks noChangeArrowheads="1"/>
                  </p:cNvSpPr>
                  <p:nvPr/>
                </p:nvSpPr>
                <p:spPr bwMode="auto">
                  <a:xfrm>
                    <a:off x="2442" y="2097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3" name="Oval 310"/>
                  <p:cNvSpPr>
                    <a:spLocks noChangeArrowheads="1"/>
                  </p:cNvSpPr>
                  <p:nvPr/>
                </p:nvSpPr>
                <p:spPr bwMode="auto">
                  <a:xfrm>
                    <a:off x="2440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5" name="Group 311"/>
                <p:cNvGrpSpPr>
                  <a:grpSpLocks/>
                </p:cNvGrpSpPr>
                <p:nvPr/>
              </p:nvGrpSpPr>
              <p:grpSpPr bwMode="auto">
                <a:xfrm>
                  <a:off x="1434" y="1341"/>
                  <a:ext cx="307" cy="296"/>
                  <a:chOff x="2243" y="2096"/>
                  <a:chExt cx="307" cy="296"/>
                </a:xfrm>
              </p:grpSpPr>
              <p:sp>
                <p:nvSpPr>
                  <p:cNvPr id="156" name="Oval 312"/>
                  <p:cNvSpPr>
                    <a:spLocks noChangeArrowheads="1"/>
                  </p:cNvSpPr>
                  <p:nvPr/>
                </p:nvSpPr>
                <p:spPr bwMode="auto">
                  <a:xfrm>
                    <a:off x="2243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7" name="Oval 313"/>
                  <p:cNvSpPr>
                    <a:spLocks noChangeArrowheads="1"/>
                  </p:cNvSpPr>
                  <p:nvPr/>
                </p:nvSpPr>
                <p:spPr bwMode="auto">
                  <a:xfrm>
                    <a:off x="2245" y="2096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8" name="Oval 314"/>
                  <p:cNvSpPr>
                    <a:spLocks noChangeArrowheads="1"/>
                  </p:cNvSpPr>
                  <p:nvPr/>
                </p:nvSpPr>
                <p:spPr bwMode="auto">
                  <a:xfrm>
                    <a:off x="2442" y="2097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9" name="Oval 315"/>
                  <p:cNvSpPr>
                    <a:spLocks noChangeArrowheads="1"/>
                  </p:cNvSpPr>
                  <p:nvPr/>
                </p:nvSpPr>
                <p:spPr bwMode="auto">
                  <a:xfrm>
                    <a:off x="2440" y="2284"/>
                    <a:ext cx="108" cy="108"/>
                  </a:xfrm>
                  <a:prstGeom prst="ellipse">
                    <a:avLst/>
                  </a:prstGeom>
                  <a:solidFill>
                    <a:srgbClr val="0033CC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77" name="Group 584"/>
          <p:cNvGrpSpPr>
            <a:grpSpLocks/>
          </p:cNvGrpSpPr>
          <p:nvPr/>
        </p:nvGrpSpPr>
        <p:grpSpPr bwMode="auto">
          <a:xfrm>
            <a:off x="1457092" y="1745455"/>
            <a:ext cx="441326" cy="508000"/>
            <a:chOff x="931" y="3673"/>
            <a:chExt cx="278" cy="320"/>
          </a:xfrm>
        </p:grpSpPr>
        <p:sp>
          <p:nvSpPr>
            <p:cNvPr id="278" name="Line 582"/>
            <p:cNvSpPr>
              <a:spLocks noChangeShapeType="1"/>
            </p:cNvSpPr>
            <p:nvPr/>
          </p:nvSpPr>
          <p:spPr bwMode="auto">
            <a:xfrm>
              <a:off x="996" y="3673"/>
              <a:ext cx="1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9" name="Text Box 583"/>
            <p:cNvSpPr txBox="1">
              <a:spLocks noChangeArrowheads="1"/>
            </p:cNvSpPr>
            <p:nvPr/>
          </p:nvSpPr>
          <p:spPr bwMode="auto">
            <a:xfrm>
              <a:off x="931" y="3760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ym typeface="Symbol" pitchFamily="18" charset="2"/>
                </a:rPr>
                <a:t>z</a:t>
              </a:r>
              <a:endParaRPr lang="en-US" dirty="0">
                <a:sym typeface="Symbol" pitchFamily="18" charset="2"/>
              </a:endParaRPr>
            </a:p>
          </p:txBody>
        </p:sp>
      </p:grpSp>
      <p:grpSp>
        <p:nvGrpSpPr>
          <p:cNvPr id="280" name="Group 587"/>
          <p:cNvGrpSpPr>
            <a:grpSpLocks/>
          </p:cNvGrpSpPr>
          <p:nvPr/>
        </p:nvGrpSpPr>
        <p:grpSpPr bwMode="auto">
          <a:xfrm>
            <a:off x="290276" y="2370136"/>
            <a:ext cx="2819400" cy="3506787"/>
            <a:chOff x="179" y="1301"/>
            <a:chExt cx="1776" cy="2209"/>
          </a:xfrm>
        </p:grpSpPr>
        <p:sp>
          <p:nvSpPr>
            <p:cNvPr id="281" name="Text Box 585"/>
            <p:cNvSpPr txBox="1">
              <a:spLocks noChangeArrowheads="1"/>
            </p:cNvSpPr>
            <p:nvPr/>
          </p:nvSpPr>
          <p:spPr bwMode="auto">
            <a:xfrm>
              <a:off x="1791" y="1301"/>
              <a:ext cx="164" cy="2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33CC"/>
                  </a:solidFill>
                </a:rPr>
                <a:t>-</a:t>
              </a:r>
            </a:p>
            <a:p>
              <a:r>
                <a:rPr lang="en-US" b="1">
                  <a:solidFill>
                    <a:srgbClr val="0033CC"/>
                  </a:solidFill>
                </a:rPr>
                <a:t>-</a:t>
              </a:r>
            </a:p>
            <a:p>
              <a:r>
                <a:rPr lang="en-US" b="1">
                  <a:solidFill>
                    <a:srgbClr val="0033CC"/>
                  </a:solidFill>
                </a:rPr>
                <a:t>-</a:t>
              </a:r>
            </a:p>
            <a:p>
              <a:r>
                <a:rPr lang="en-US" b="1">
                  <a:solidFill>
                    <a:srgbClr val="0033CC"/>
                  </a:solidFill>
                </a:rPr>
                <a:t>-</a:t>
              </a:r>
            </a:p>
            <a:p>
              <a:r>
                <a:rPr lang="en-US" b="1">
                  <a:solidFill>
                    <a:srgbClr val="0033CC"/>
                  </a:solidFill>
                </a:rPr>
                <a:t>-</a:t>
              </a:r>
            </a:p>
            <a:p>
              <a:r>
                <a:rPr lang="en-US" b="1">
                  <a:solidFill>
                    <a:srgbClr val="0033CC"/>
                  </a:solidFill>
                </a:rPr>
                <a:t>-</a:t>
              </a:r>
            </a:p>
            <a:p>
              <a:r>
                <a:rPr lang="en-US" b="1">
                  <a:solidFill>
                    <a:srgbClr val="0033CC"/>
                  </a:solidFill>
                </a:rPr>
                <a:t>-</a:t>
              </a:r>
            </a:p>
            <a:p>
              <a:r>
                <a:rPr lang="en-US" b="1">
                  <a:solidFill>
                    <a:srgbClr val="0033CC"/>
                  </a:solidFill>
                </a:rPr>
                <a:t>-</a:t>
              </a:r>
            </a:p>
            <a:p>
              <a:r>
                <a:rPr lang="en-US" b="1">
                  <a:solidFill>
                    <a:srgbClr val="0033CC"/>
                  </a:solidFill>
                </a:rPr>
                <a:t>-</a:t>
              </a:r>
            </a:p>
            <a:p>
              <a:r>
                <a:rPr lang="en-US" b="1">
                  <a:solidFill>
                    <a:srgbClr val="0033CC"/>
                  </a:solidFill>
                </a:rPr>
                <a:t>-</a:t>
              </a:r>
            </a:p>
            <a:p>
              <a:r>
                <a:rPr lang="en-US" b="1">
                  <a:solidFill>
                    <a:srgbClr val="0033CC"/>
                  </a:solidFill>
                </a:rPr>
                <a:t>-</a:t>
              </a:r>
            </a:p>
            <a:p>
              <a:r>
                <a:rPr lang="en-US" b="1">
                  <a:solidFill>
                    <a:srgbClr val="0033CC"/>
                  </a:solidFill>
                </a:rPr>
                <a:t>-</a:t>
              </a:r>
            </a:p>
          </p:txBody>
        </p:sp>
        <p:sp>
          <p:nvSpPr>
            <p:cNvPr id="282" name="Text Box 586"/>
            <p:cNvSpPr txBox="1">
              <a:spLocks noChangeArrowheads="1"/>
            </p:cNvSpPr>
            <p:nvPr/>
          </p:nvSpPr>
          <p:spPr bwMode="auto">
            <a:xfrm>
              <a:off x="179" y="1376"/>
              <a:ext cx="200" cy="2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336600"/>
                  </a:solidFill>
                </a:rPr>
                <a:t>+</a:t>
              </a:r>
            </a:p>
            <a:p>
              <a:r>
                <a:rPr lang="en-US" b="1">
                  <a:solidFill>
                    <a:srgbClr val="336600"/>
                  </a:solidFill>
                </a:rPr>
                <a:t>+</a:t>
              </a:r>
            </a:p>
            <a:p>
              <a:r>
                <a:rPr lang="en-US" b="1">
                  <a:solidFill>
                    <a:srgbClr val="336600"/>
                  </a:solidFill>
                </a:rPr>
                <a:t>+</a:t>
              </a:r>
            </a:p>
            <a:p>
              <a:r>
                <a:rPr lang="en-US" b="1">
                  <a:solidFill>
                    <a:srgbClr val="336600"/>
                  </a:solidFill>
                </a:rPr>
                <a:t>+</a:t>
              </a:r>
            </a:p>
            <a:p>
              <a:r>
                <a:rPr lang="en-US" b="1">
                  <a:solidFill>
                    <a:srgbClr val="336600"/>
                  </a:solidFill>
                </a:rPr>
                <a:t>+</a:t>
              </a:r>
            </a:p>
            <a:p>
              <a:r>
                <a:rPr lang="en-US" b="1">
                  <a:solidFill>
                    <a:srgbClr val="336600"/>
                  </a:solidFill>
                </a:rPr>
                <a:t>+</a:t>
              </a:r>
            </a:p>
            <a:p>
              <a:r>
                <a:rPr lang="en-US" b="1">
                  <a:solidFill>
                    <a:srgbClr val="336600"/>
                  </a:solidFill>
                </a:rPr>
                <a:t>+</a:t>
              </a:r>
            </a:p>
            <a:p>
              <a:r>
                <a:rPr lang="en-US" b="1">
                  <a:solidFill>
                    <a:srgbClr val="336600"/>
                  </a:solidFill>
                </a:rPr>
                <a:t>+</a:t>
              </a:r>
            </a:p>
            <a:p>
              <a:r>
                <a:rPr lang="en-US" b="1">
                  <a:solidFill>
                    <a:srgbClr val="336600"/>
                  </a:solidFill>
                </a:rPr>
                <a:t>+</a:t>
              </a:r>
            </a:p>
            <a:p>
              <a:r>
                <a:rPr lang="en-US" b="1">
                  <a:solidFill>
                    <a:srgbClr val="336600"/>
                  </a:solidFill>
                </a:rPr>
                <a:t>+</a:t>
              </a:r>
            </a:p>
            <a:p>
              <a:r>
                <a:rPr lang="en-US" b="1">
                  <a:solidFill>
                    <a:srgbClr val="336600"/>
                  </a:solidFill>
                </a:rPr>
                <a:t>+</a:t>
              </a:r>
            </a:p>
            <a:p>
              <a:r>
                <a:rPr lang="en-US" b="1">
                  <a:solidFill>
                    <a:srgbClr val="336600"/>
                  </a:solidFill>
                </a:rPr>
                <a:t>+</a:t>
              </a:r>
            </a:p>
          </p:txBody>
        </p:sp>
      </p:grpSp>
      <p:sp>
        <p:nvSpPr>
          <p:cNvPr id="283" name="Text Box 588"/>
          <p:cNvSpPr txBox="1">
            <a:spLocks noChangeArrowheads="1"/>
          </p:cNvSpPr>
          <p:nvPr/>
        </p:nvSpPr>
        <p:spPr bwMode="auto">
          <a:xfrm>
            <a:off x="3135747" y="1776005"/>
            <a:ext cx="21210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/>
              <a:t>Q</a:t>
            </a:r>
            <a:r>
              <a:rPr lang="en-US" b="1" baseline="-25000" dirty="0" smtClean="0"/>
              <a:t>s</a:t>
            </a:r>
            <a:r>
              <a:rPr lang="en-US" dirty="0" smtClean="0"/>
              <a:t> Surface </a:t>
            </a:r>
            <a:r>
              <a:rPr lang="en-US" dirty="0"/>
              <a:t>Charge</a:t>
            </a:r>
          </a:p>
        </p:txBody>
      </p:sp>
      <p:sp>
        <p:nvSpPr>
          <p:cNvPr id="284" name="Line 589"/>
          <p:cNvSpPr>
            <a:spLocks noChangeShapeType="1"/>
          </p:cNvSpPr>
          <p:nvPr/>
        </p:nvSpPr>
        <p:spPr bwMode="auto">
          <a:xfrm flipV="1">
            <a:off x="730014" y="6032974"/>
            <a:ext cx="23241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85" name="Group 595"/>
          <p:cNvGrpSpPr>
            <a:grpSpLocks/>
          </p:cNvGrpSpPr>
          <p:nvPr/>
        </p:nvGrpSpPr>
        <p:grpSpPr bwMode="auto">
          <a:xfrm>
            <a:off x="92631" y="5697790"/>
            <a:ext cx="4367216" cy="560388"/>
            <a:chOff x="103" y="938"/>
            <a:chExt cx="2751" cy="353"/>
          </a:xfrm>
        </p:grpSpPr>
        <p:sp>
          <p:nvSpPr>
            <p:cNvPr id="286" name="Text Box 591"/>
            <p:cNvSpPr txBox="1">
              <a:spLocks noChangeArrowheads="1"/>
            </p:cNvSpPr>
            <p:nvPr/>
          </p:nvSpPr>
          <p:spPr bwMode="auto">
            <a:xfrm>
              <a:off x="103" y="938"/>
              <a:ext cx="28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i="1" dirty="0" err="1" smtClean="0"/>
                <a:t>E</a:t>
              </a:r>
              <a:r>
                <a:rPr lang="en-US" sz="2000" b="1" i="1" baseline="-25000" dirty="0" err="1"/>
                <a:t>s</a:t>
              </a:r>
              <a:endParaRPr lang="en-US" sz="2000" b="1" i="1" dirty="0"/>
            </a:p>
          </p:txBody>
        </p:sp>
        <p:sp>
          <p:nvSpPr>
            <p:cNvPr id="287" name="Text Box 592"/>
            <p:cNvSpPr txBox="1">
              <a:spLocks noChangeArrowheads="1"/>
            </p:cNvSpPr>
            <p:nvPr/>
          </p:nvSpPr>
          <p:spPr bwMode="auto">
            <a:xfrm>
              <a:off x="1914" y="1058"/>
              <a:ext cx="9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Induced field</a:t>
              </a:r>
              <a:endParaRPr lang="en-US" dirty="0"/>
            </a:p>
          </p:txBody>
        </p:sp>
      </p:grpSp>
      <p:sp>
        <p:nvSpPr>
          <p:cNvPr id="288" name="TextBox 287"/>
          <p:cNvSpPr txBox="1"/>
          <p:nvPr/>
        </p:nvSpPr>
        <p:spPr>
          <a:xfrm>
            <a:off x="2885745" y="912529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if there is no external field, and we just move all the carriers by </a:t>
            </a:r>
            <a:r>
              <a:rPr lang="el-GR" dirty="0" smtClean="0"/>
              <a:t>Δ</a:t>
            </a:r>
            <a:r>
              <a:rPr lang="en-US" dirty="0"/>
              <a:t>z</a:t>
            </a:r>
            <a:r>
              <a:rPr lang="en-US" dirty="0" smtClean="0"/>
              <a:t>?</a:t>
            </a:r>
            <a:endParaRPr lang="en-US" dirty="0"/>
          </a:p>
        </p:txBody>
      </p:sp>
      <p:grpSp>
        <p:nvGrpSpPr>
          <p:cNvPr id="289" name="Group 288"/>
          <p:cNvGrpSpPr/>
          <p:nvPr/>
        </p:nvGrpSpPr>
        <p:grpSpPr>
          <a:xfrm>
            <a:off x="5467350" y="1754150"/>
            <a:ext cx="2209222" cy="377863"/>
            <a:chOff x="5003858" y="2123043"/>
            <a:chExt cx="2209222" cy="377863"/>
          </a:xfrm>
        </p:grpSpPr>
        <p:graphicFrame>
          <p:nvGraphicFramePr>
            <p:cNvPr id="29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7292131"/>
                </p:ext>
              </p:extLst>
            </p:nvPr>
          </p:nvGraphicFramePr>
          <p:xfrm>
            <a:off x="5003858" y="2154831"/>
            <a:ext cx="1314450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2" name="Equation" r:id="rId3" imgW="863280" imgH="228600" progId="Equation.DSMT4">
                    <p:embed/>
                  </p:oleObj>
                </mc:Choice>
                <mc:Fallback>
                  <p:oleObj name="Equation" r:id="rId3" imgW="863280" imgH="228600" progId="Equation.DSMT4">
                    <p:embed/>
                    <p:pic>
                      <p:nvPicPr>
                        <p:cNvPr id="29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3858" y="2154831"/>
                          <a:ext cx="1314450" cy="346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1" name="TextBox 290"/>
            <p:cNvSpPr txBox="1"/>
            <p:nvPr/>
          </p:nvSpPr>
          <p:spPr>
            <a:xfrm>
              <a:off x="6335917" y="212304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S-area</a:t>
              </a:r>
              <a:endParaRPr lang="en-US" dirty="0"/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3408126" y="2366963"/>
            <a:ext cx="3729274" cy="654050"/>
            <a:chOff x="3394966" y="2597152"/>
            <a:chExt cx="3729274" cy="654050"/>
          </a:xfrm>
        </p:grpSpPr>
        <p:sp>
          <p:nvSpPr>
            <p:cNvPr id="293" name="Text Box 588"/>
            <p:cNvSpPr txBox="1">
              <a:spLocks noChangeArrowheads="1"/>
            </p:cNvSpPr>
            <p:nvPr/>
          </p:nvSpPr>
          <p:spPr bwMode="auto">
            <a:xfrm>
              <a:off x="3394966" y="2753042"/>
              <a:ext cx="149271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Induced field</a:t>
              </a:r>
              <a:endParaRPr lang="en-US" dirty="0"/>
            </a:p>
          </p:txBody>
        </p:sp>
        <p:graphicFrame>
          <p:nvGraphicFramePr>
            <p:cNvPr id="294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0781966"/>
                </p:ext>
              </p:extLst>
            </p:nvPr>
          </p:nvGraphicFramePr>
          <p:xfrm>
            <a:off x="5189078" y="2597152"/>
            <a:ext cx="1935162" cy="654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3" name="Equation" r:id="rId5" imgW="1269720" imgH="431640" progId="Equation.DSMT4">
                    <p:embed/>
                  </p:oleObj>
                </mc:Choice>
                <mc:Fallback>
                  <p:oleObj name="Equation" r:id="rId5" imgW="1269720" imgH="431640" progId="Equation.DSMT4">
                    <p:embed/>
                    <p:pic>
                      <p:nvPicPr>
                        <p:cNvPr id="29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9078" y="2597152"/>
                          <a:ext cx="1935162" cy="654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5" name="Group 294"/>
          <p:cNvGrpSpPr/>
          <p:nvPr/>
        </p:nvGrpSpPr>
        <p:grpSpPr>
          <a:xfrm>
            <a:off x="3228738" y="3140075"/>
            <a:ext cx="5316775" cy="692150"/>
            <a:chOff x="3276601" y="3334488"/>
            <a:chExt cx="5316775" cy="692150"/>
          </a:xfrm>
        </p:grpSpPr>
        <p:sp>
          <p:nvSpPr>
            <p:cNvPr id="296" name="TextBox 295"/>
            <p:cNvSpPr txBox="1"/>
            <p:nvPr/>
          </p:nvSpPr>
          <p:spPr>
            <a:xfrm>
              <a:off x="3276601" y="3495895"/>
              <a:ext cx="3223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Force acting on each electron</a:t>
              </a:r>
              <a:endParaRPr lang="en-US" dirty="0"/>
            </a:p>
          </p:txBody>
        </p:sp>
        <p:graphicFrame>
          <p:nvGraphicFramePr>
            <p:cNvPr id="29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8242222"/>
                </p:ext>
              </p:extLst>
            </p:nvPr>
          </p:nvGraphicFramePr>
          <p:xfrm>
            <a:off x="6601063" y="3334488"/>
            <a:ext cx="1992313" cy="692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4" name="Equation" r:id="rId7" imgW="1307880" imgH="457200" progId="Equation.DSMT4">
                    <p:embed/>
                  </p:oleObj>
                </mc:Choice>
                <mc:Fallback>
                  <p:oleObj name="Equation" r:id="rId7" imgW="1307880" imgH="457200" progId="Equation.DSMT4">
                    <p:embed/>
                    <p:pic>
                      <p:nvPicPr>
                        <p:cNvPr id="30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01063" y="3334488"/>
                          <a:ext cx="1992313" cy="692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8" name="Group 297"/>
          <p:cNvGrpSpPr/>
          <p:nvPr/>
        </p:nvGrpSpPr>
        <p:grpSpPr>
          <a:xfrm>
            <a:off x="3339864" y="3900488"/>
            <a:ext cx="4564299" cy="693737"/>
            <a:chOff x="3306762" y="3956182"/>
            <a:chExt cx="4564299" cy="693737"/>
          </a:xfrm>
        </p:grpSpPr>
        <p:sp>
          <p:nvSpPr>
            <p:cNvPr id="299" name="TextBox 298"/>
            <p:cNvSpPr txBox="1"/>
            <p:nvPr/>
          </p:nvSpPr>
          <p:spPr>
            <a:xfrm>
              <a:off x="3306762" y="4134406"/>
              <a:ext cx="2172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Equation of motion </a:t>
              </a:r>
              <a:endParaRPr lang="en-US" dirty="0"/>
            </a:p>
          </p:txBody>
        </p:sp>
        <p:graphicFrame>
          <p:nvGraphicFramePr>
            <p:cNvPr id="30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9932207"/>
                </p:ext>
              </p:extLst>
            </p:nvPr>
          </p:nvGraphicFramePr>
          <p:xfrm>
            <a:off x="5726348" y="3956182"/>
            <a:ext cx="2144713" cy="693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5" name="Equation" r:id="rId9" imgW="1409400" imgH="457200" progId="Equation.DSMT4">
                    <p:embed/>
                  </p:oleObj>
                </mc:Choice>
                <mc:Fallback>
                  <p:oleObj name="Equation" r:id="rId9" imgW="1409400" imgH="457200" progId="Equation.DSMT4">
                    <p:embed/>
                    <p:pic>
                      <p:nvPicPr>
                        <p:cNvPr id="30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6348" y="3956182"/>
                          <a:ext cx="2144713" cy="6937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242089"/>
              </p:ext>
            </p:extLst>
          </p:nvPr>
        </p:nvGraphicFramePr>
        <p:xfrm>
          <a:off x="3402013" y="4741863"/>
          <a:ext cx="166211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6" name="Equation" r:id="rId11" imgW="1091880" imgH="419040" progId="Equation.DSMT4">
                  <p:embed/>
                </p:oleObj>
              </mc:Choice>
              <mc:Fallback>
                <p:oleObj name="Equation" r:id="rId11" imgW="1091880" imgH="419040" progId="Equation.DSMT4">
                  <p:embed/>
                  <p:pic>
                    <p:nvPicPr>
                      <p:cNvPr id="30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013" y="4741863"/>
                        <a:ext cx="1662112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630908"/>
              </p:ext>
            </p:extLst>
          </p:nvPr>
        </p:nvGraphicFramePr>
        <p:xfrm>
          <a:off x="5956300" y="4870450"/>
          <a:ext cx="17414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7" name="Equation" r:id="rId13" imgW="1143000" imgH="241200" progId="Equation.DSMT4">
                  <p:embed/>
                </p:oleObj>
              </mc:Choice>
              <mc:Fallback>
                <p:oleObj name="Equation" r:id="rId13" imgW="1143000" imgH="241200" progId="Equation.DSMT4">
                  <p:embed/>
                  <p:pic>
                    <p:nvPicPr>
                      <p:cNvPr id="30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4870450"/>
                        <a:ext cx="1741488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" name="TextBox 302"/>
          <p:cNvSpPr txBox="1"/>
          <p:nvPr/>
        </p:nvSpPr>
        <p:spPr>
          <a:xfrm>
            <a:off x="4579701" y="5393667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Self-sustaining longitudinal oscillations</a:t>
            </a:r>
            <a:endParaRPr lang="en-US" dirty="0"/>
          </a:p>
        </p:txBody>
      </p:sp>
      <p:grpSp>
        <p:nvGrpSpPr>
          <p:cNvPr id="304" name="Group 303"/>
          <p:cNvGrpSpPr/>
          <p:nvPr/>
        </p:nvGrpSpPr>
        <p:grpSpPr>
          <a:xfrm>
            <a:off x="0" y="3861560"/>
            <a:ext cx="814151" cy="369332"/>
            <a:chOff x="-6113" y="3556762"/>
            <a:chExt cx="814151" cy="369332"/>
          </a:xfrm>
        </p:grpSpPr>
        <p:cxnSp>
          <p:nvCxnSpPr>
            <p:cNvPr id="305" name="Straight Arrow Connector 304"/>
            <p:cNvCxnSpPr/>
            <p:nvPr/>
          </p:nvCxnSpPr>
          <p:spPr bwMode="auto">
            <a:xfrm flipH="1">
              <a:off x="274638" y="3887660"/>
              <a:ext cx="5334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6" name="TextBox 305"/>
            <p:cNvSpPr txBox="1"/>
            <p:nvPr/>
          </p:nvSpPr>
          <p:spPr>
            <a:xfrm>
              <a:off x="-6113" y="3556762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</a:t>
              </a:r>
              <a:r>
                <a:rPr lang="en-US" b="1" baseline="-25000" dirty="0" smtClean="0"/>
                <a:t>s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9618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" grpId="0"/>
      <p:bldP spid="284" grpId="0" animBg="1"/>
      <p:bldP spid="284" grpId="1" animBg="1"/>
      <p:bldP spid="288" grpId="0"/>
      <p:bldP spid="30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6857"/>
            <a:ext cx="8229600" cy="1143000"/>
          </a:xfrm>
        </p:spPr>
        <p:txBody>
          <a:bodyPr/>
          <a:lstStyle/>
          <a:p>
            <a:r>
              <a:rPr lang="en-US" sz="3200" dirty="0" smtClean="0"/>
              <a:t>Surface plasmon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1A4677-A278-47C8-9278-C375BD43ED1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5" name="Group 89"/>
          <p:cNvGrpSpPr>
            <a:grpSpLocks/>
          </p:cNvGrpSpPr>
          <p:nvPr/>
        </p:nvGrpSpPr>
        <p:grpSpPr bwMode="auto">
          <a:xfrm>
            <a:off x="619125" y="1227138"/>
            <a:ext cx="4181476" cy="3036888"/>
            <a:chOff x="390" y="773"/>
            <a:chExt cx="2634" cy="1913"/>
          </a:xfrm>
        </p:grpSpPr>
        <p:grpSp>
          <p:nvGrpSpPr>
            <p:cNvPr id="6" name="Group 66"/>
            <p:cNvGrpSpPr>
              <a:grpSpLocks/>
            </p:cNvGrpSpPr>
            <p:nvPr/>
          </p:nvGrpSpPr>
          <p:grpSpPr bwMode="auto">
            <a:xfrm>
              <a:off x="390" y="773"/>
              <a:ext cx="2634" cy="1913"/>
              <a:chOff x="390" y="773"/>
              <a:chExt cx="2634" cy="1913"/>
            </a:xfrm>
          </p:grpSpPr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432" y="1579"/>
                <a:ext cx="2544" cy="1061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432" y="773"/>
                <a:ext cx="2544" cy="806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>
                <a:off x="432" y="1579"/>
                <a:ext cx="2592" cy="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2" name="Text Box 10"/>
              <p:cNvSpPr txBox="1">
                <a:spLocks noChangeArrowheads="1"/>
              </p:cNvSpPr>
              <p:nvPr/>
            </p:nvSpPr>
            <p:spPr bwMode="auto">
              <a:xfrm>
                <a:off x="390" y="947"/>
                <a:ext cx="59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 i="1" dirty="0" smtClean="0">
                    <a:latin typeface="+mn-lt"/>
                  </a:rPr>
                  <a:t>metal</a:t>
                </a:r>
                <a:endParaRPr lang="en-US" altLang="en-US" sz="2400" i="1" dirty="0">
                  <a:latin typeface="+mn-lt"/>
                </a:endParaRPr>
              </a:p>
            </p:txBody>
          </p:sp>
          <p:sp>
            <p:nvSpPr>
              <p:cNvPr id="13" name="Text Box 11"/>
              <p:cNvSpPr txBox="1">
                <a:spLocks noChangeArrowheads="1"/>
              </p:cNvSpPr>
              <p:nvPr/>
            </p:nvSpPr>
            <p:spPr bwMode="auto">
              <a:xfrm>
                <a:off x="426" y="2395"/>
                <a:ext cx="88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 i="1" dirty="0" smtClean="0">
                    <a:latin typeface="+mn-lt"/>
                  </a:rPr>
                  <a:t>dielectric</a:t>
                </a:r>
                <a:endParaRPr lang="en-US" altLang="en-US" sz="2400" i="1" dirty="0">
                  <a:latin typeface="+mn-lt"/>
                </a:endParaRPr>
              </a:p>
            </p:txBody>
          </p:sp>
        </p:grp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469" y="2089"/>
              <a:ext cx="5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i="1" dirty="0">
                  <a:latin typeface="+mn-lt"/>
                  <a:sym typeface="Symbol" panose="05050102010706020507" pitchFamily="18" charset="2"/>
                </a:rPr>
                <a:t></a:t>
              </a:r>
              <a:r>
                <a:rPr lang="en-US" altLang="en-US" sz="2000" i="1" baseline="-25000" dirty="0">
                  <a:latin typeface="+mn-lt"/>
                  <a:sym typeface="Symbol" panose="05050102010706020507" pitchFamily="18" charset="2"/>
                </a:rPr>
                <a:t>d</a:t>
              </a:r>
              <a:r>
                <a:rPr lang="en-US" altLang="en-US" sz="2000" i="1" dirty="0">
                  <a:latin typeface="+mn-lt"/>
                  <a:sym typeface="Symbol" panose="05050102010706020507" pitchFamily="18" charset="2"/>
                </a:rPr>
                <a:t>&gt;0</a:t>
              </a:r>
              <a:endParaRPr lang="en-US" altLang="en-US" sz="2000" i="1" dirty="0">
                <a:latin typeface="+mn-lt"/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480" y="1248"/>
              <a:ext cx="5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i="1">
                  <a:latin typeface="+mn-lt"/>
                  <a:sym typeface="Symbol" panose="05050102010706020507" pitchFamily="18" charset="2"/>
                </a:rPr>
                <a:t></a:t>
              </a:r>
              <a:r>
                <a:rPr lang="en-US" altLang="en-US" sz="2000" i="1" baseline="-25000">
                  <a:latin typeface="+mn-lt"/>
                  <a:sym typeface="Symbol" panose="05050102010706020507" pitchFamily="18" charset="2"/>
                </a:rPr>
                <a:t>m</a:t>
              </a:r>
              <a:r>
                <a:rPr lang="en-US" altLang="en-US" sz="2000" i="1">
                  <a:latin typeface="+mn-lt"/>
                  <a:sym typeface="Symbol" panose="05050102010706020507" pitchFamily="18" charset="2"/>
                </a:rPr>
                <a:t>&lt;0</a:t>
              </a:r>
              <a:endParaRPr lang="en-US" altLang="en-US" sz="2000" i="1">
                <a:latin typeface="+mn-lt"/>
              </a:endParaRPr>
            </a:p>
          </p:txBody>
        </p:sp>
      </p:grpSp>
      <p:grpSp>
        <p:nvGrpSpPr>
          <p:cNvPr id="14" name="Group 28"/>
          <p:cNvGrpSpPr>
            <a:grpSpLocks/>
          </p:cNvGrpSpPr>
          <p:nvPr/>
        </p:nvGrpSpPr>
        <p:grpSpPr bwMode="auto">
          <a:xfrm>
            <a:off x="1447800" y="1676400"/>
            <a:ext cx="2667000" cy="1190625"/>
            <a:chOff x="912" y="1056"/>
            <a:chExt cx="1680" cy="750"/>
          </a:xfrm>
        </p:grpSpPr>
        <p:grpSp>
          <p:nvGrpSpPr>
            <p:cNvPr id="15" name="Group 20"/>
            <p:cNvGrpSpPr>
              <a:grpSpLocks/>
            </p:cNvGrpSpPr>
            <p:nvPr/>
          </p:nvGrpSpPr>
          <p:grpSpPr bwMode="auto">
            <a:xfrm>
              <a:off x="912" y="1056"/>
              <a:ext cx="884" cy="750"/>
              <a:chOff x="2976" y="1200"/>
              <a:chExt cx="884" cy="750"/>
            </a:xfrm>
          </p:grpSpPr>
          <p:sp>
            <p:nvSpPr>
              <p:cNvPr id="23" name="Text Box 13"/>
              <p:cNvSpPr txBox="1">
                <a:spLocks noChangeArrowheads="1"/>
              </p:cNvSpPr>
              <p:nvPr/>
            </p:nvSpPr>
            <p:spPr bwMode="auto">
              <a:xfrm>
                <a:off x="3408" y="1200"/>
                <a:ext cx="164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>
                    <a:solidFill>
                      <a:srgbClr val="0033CC"/>
                    </a:solidFill>
                    <a:latin typeface="+mn-lt"/>
                  </a:rPr>
                  <a:t>-</a:t>
                </a:r>
              </a:p>
              <a:p>
                <a:r>
                  <a:rPr lang="en-US" altLang="en-US">
                    <a:solidFill>
                      <a:srgbClr val="0033CC"/>
                    </a:solidFill>
                    <a:latin typeface="+mn-lt"/>
                  </a:rPr>
                  <a:t>-</a:t>
                </a:r>
              </a:p>
              <a:p>
                <a:r>
                  <a:rPr lang="en-US" altLang="en-US">
                    <a:solidFill>
                      <a:srgbClr val="0033CC"/>
                    </a:solidFill>
                    <a:latin typeface="+mn-lt"/>
                  </a:rPr>
                  <a:t>-</a:t>
                </a:r>
              </a:p>
            </p:txBody>
          </p:sp>
          <p:sp>
            <p:nvSpPr>
              <p:cNvPr id="24" name="Text Box 14"/>
              <p:cNvSpPr txBox="1">
                <a:spLocks noChangeArrowheads="1"/>
              </p:cNvSpPr>
              <p:nvPr/>
            </p:nvSpPr>
            <p:spPr bwMode="auto">
              <a:xfrm>
                <a:off x="2976" y="1200"/>
                <a:ext cx="200" cy="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>
                    <a:solidFill>
                      <a:srgbClr val="336600"/>
                    </a:solidFill>
                    <a:latin typeface="+mn-lt"/>
                  </a:rPr>
                  <a:t>+</a:t>
                </a:r>
              </a:p>
              <a:p>
                <a:r>
                  <a:rPr lang="en-US" altLang="en-US">
                    <a:solidFill>
                      <a:srgbClr val="336600"/>
                    </a:solidFill>
                    <a:latin typeface="+mn-lt"/>
                  </a:rPr>
                  <a:t>+</a:t>
                </a:r>
              </a:p>
              <a:p>
                <a:r>
                  <a:rPr lang="en-US" altLang="en-US">
                    <a:solidFill>
                      <a:srgbClr val="336600"/>
                    </a:solidFill>
                    <a:latin typeface="+mn-lt"/>
                  </a:rPr>
                  <a:t>+</a:t>
                </a:r>
              </a:p>
              <a:p>
                <a:endParaRPr lang="en-US" altLang="en-US">
                  <a:solidFill>
                    <a:srgbClr val="336600"/>
                  </a:solidFill>
                  <a:latin typeface="+mn-lt"/>
                </a:endParaRPr>
              </a:p>
            </p:txBody>
          </p:sp>
          <p:sp>
            <p:nvSpPr>
              <p:cNvPr id="25" name="Text Box 16"/>
              <p:cNvSpPr txBox="1">
                <a:spLocks noChangeArrowheads="1"/>
              </p:cNvSpPr>
              <p:nvPr/>
            </p:nvSpPr>
            <p:spPr bwMode="auto">
              <a:xfrm>
                <a:off x="3120" y="1200"/>
                <a:ext cx="200" cy="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>
                    <a:solidFill>
                      <a:srgbClr val="336600"/>
                    </a:solidFill>
                    <a:latin typeface="+mn-lt"/>
                  </a:rPr>
                  <a:t>+</a:t>
                </a:r>
              </a:p>
              <a:p>
                <a:r>
                  <a:rPr lang="en-US" altLang="en-US">
                    <a:solidFill>
                      <a:srgbClr val="336600"/>
                    </a:solidFill>
                    <a:latin typeface="+mn-lt"/>
                  </a:rPr>
                  <a:t>+</a:t>
                </a:r>
              </a:p>
              <a:p>
                <a:r>
                  <a:rPr lang="en-US" altLang="en-US">
                    <a:solidFill>
                      <a:srgbClr val="336600"/>
                    </a:solidFill>
                    <a:latin typeface="+mn-lt"/>
                  </a:rPr>
                  <a:t>+</a:t>
                </a:r>
              </a:p>
              <a:p>
                <a:endParaRPr lang="en-US" altLang="en-US">
                  <a:solidFill>
                    <a:srgbClr val="336600"/>
                  </a:solidFill>
                  <a:latin typeface="+mn-lt"/>
                </a:endParaRPr>
              </a:p>
            </p:txBody>
          </p:sp>
          <p:sp>
            <p:nvSpPr>
              <p:cNvPr id="26" name="Text Box 17"/>
              <p:cNvSpPr txBox="1">
                <a:spLocks noChangeArrowheads="1"/>
              </p:cNvSpPr>
              <p:nvPr/>
            </p:nvSpPr>
            <p:spPr bwMode="auto">
              <a:xfrm>
                <a:off x="3264" y="1200"/>
                <a:ext cx="200" cy="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>
                    <a:solidFill>
                      <a:srgbClr val="336600"/>
                    </a:solidFill>
                    <a:latin typeface="+mn-lt"/>
                  </a:rPr>
                  <a:t>+</a:t>
                </a:r>
              </a:p>
              <a:p>
                <a:r>
                  <a:rPr lang="en-US" altLang="en-US">
                    <a:solidFill>
                      <a:srgbClr val="336600"/>
                    </a:solidFill>
                    <a:latin typeface="+mn-lt"/>
                  </a:rPr>
                  <a:t>+</a:t>
                </a:r>
              </a:p>
              <a:p>
                <a:r>
                  <a:rPr lang="en-US" altLang="en-US">
                    <a:solidFill>
                      <a:srgbClr val="336600"/>
                    </a:solidFill>
                    <a:latin typeface="+mn-lt"/>
                  </a:rPr>
                  <a:t>+</a:t>
                </a:r>
              </a:p>
              <a:p>
                <a:endParaRPr lang="en-US" altLang="en-US">
                  <a:solidFill>
                    <a:srgbClr val="336600"/>
                  </a:solidFill>
                  <a:latin typeface="+mn-lt"/>
                </a:endParaRPr>
              </a:p>
            </p:txBody>
          </p:sp>
          <p:sp>
            <p:nvSpPr>
              <p:cNvPr id="27" name="Text Box 18"/>
              <p:cNvSpPr txBox="1">
                <a:spLocks noChangeArrowheads="1"/>
              </p:cNvSpPr>
              <p:nvPr/>
            </p:nvSpPr>
            <p:spPr bwMode="auto">
              <a:xfrm>
                <a:off x="3552" y="1200"/>
                <a:ext cx="164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>
                    <a:solidFill>
                      <a:srgbClr val="0033CC"/>
                    </a:solidFill>
                    <a:latin typeface="+mn-lt"/>
                  </a:rPr>
                  <a:t>-</a:t>
                </a:r>
              </a:p>
              <a:p>
                <a:r>
                  <a:rPr lang="en-US" altLang="en-US">
                    <a:solidFill>
                      <a:srgbClr val="0033CC"/>
                    </a:solidFill>
                    <a:latin typeface="+mn-lt"/>
                  </a:rPr>
                  <a:t>-</a:t>
                </a:r>
              </a:p>
              <a:p>
                <a:r>
                  <a:rPr lang="en-US" altLang="en-US">
                    <a:solidFill>
                      <a:srgbClr val="0033CC"/>
                    </a:solidFill>
                    <a:latin typeface="+mn-lt"/>
                  </a:rPr>
                  <a:t>-</a:t>
                </a:r>
              </a:p>
            </p:txBody>
          </p:sp>
          <p:sp>
            <p:nvSpPr>
              <p:cNvPr id="28" name="Text Box 19"/>
              <p:cNvSpPr txBox="1">
                <a:spLocks noChangeArrowheads="1"/>
              </p:cNvSpPr>
              <p:nvPr/>
            </p:nvSpPr>
            <p:spPr bwMode="auto">
              <a:xfrm>
                <a:off x="3696" y="1200"/>
                <a:ext cx="164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>
                    <a:solidFill>
                      <a:srgbClr val="0033CC"/>
                    </a:solidFill>
                    <a:latin typeface="+mn-lt"/>
                  </a:rPr>
                  <a:t>-</a:t>
                </a:r>
              </a:p>
              <a:p>
                <a:r>
                  <a:rPr lang="en-US" altLang="en-US">
                    <a:solidFill>
                      <a:srgbClr val="0033CC"/>
                    </a:solidFill>
                    <a:latin typeface="+mn-lt"/>
                  </a:rPr>
                  <a:t>-</a:t>
                </a:r>
              </a:p>
              <a:p>
                <a:r>
                  <a:rPr lang="en-US" altLang="en-US">
                    <a:solidFill>
                      <a:srgbClr val="0033CC"/>
                    </a:solidFill>
                    <a:latin typeface="+mn-lt"/>
                  </a:rPr>
                  <a:t>-</a:t>
                </a:r>
              </a:p>
            </p:txBody>
          </p:sp>
        </p:grpSp>
        <p:grpSp>
          <p:nvGrpSpPr>
            <p:cNvPr id="16" name="Group 21"/>
            <p:cNvGrpSpPr>
              <a:grpSpLocks/>
            </p:cNvGrpSpPr>
            <p:nvPr/>
          </p:nvGrpSpPr>
          <p:grpSpPr bwMode="auto">
            <a:xfrm>
              <a:off x="1708" y="1056"/>
              <a:ext cx="884" cy="750"/>
              <a:chOff x="2976" y="1200"/>
              <a:chExt cx="884" cy="750"/>
            </a:xfrm>
          </p:grpSpPr>
          <p:sp>
            <p:nvSpPr>
              <p:cNvPr id="17" name="Text Box 22"/>
              <p:cNvSpPr txBox="1">
                <a:spLocks noChangeArrowheads="1"/>
              </p:cNvSpPr>
              <p:nvPr/>
            </p:nvSpPr>
            <p:spPr bwMode="auto">
              <a:xfrm>
                <a:off x="3408" y="1200"/>
                <a:ext cx="164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>
                    <a:solidFill>
                      <a:srgbClr val="0033CC"/>
                    </a:solidFill>
                    <a:latin typeface="+mn-lt"/>
                  </a:rPr>
                  <a:t>-</a:t>
                </a:r>
              </a:p>
              <a:p>
                <a:r>
                  <a:rPr lang="en-US" altLang="en-US">
                    <a:solidFill>
                      <a:srgbClr val="0033CC"/>
                    </a:solidFill>
                    <a:latin typeface="+mn-lt"/>
                  </a:rPr>
                  <a:t>-</a:t>
                </a:r>
              </a:p>
              <a:p>
                <a:r>
                  <a:rPr lang="en-US" altLang="en-US">
                    <a:solidFill>
                      <a:srgbClr val="0033CC"/>
                    </a:solidFill>
                    <a:latin typeface="+mn-lt"/>
                  </a:rPr>
                  <a:t>-</a:t>
                </a:r>
              </a:p>
            </p:txBody>
          </p:sp>
          <p:sp>
            <p:nvSpPr>
              <p:cNvPr id="18" name="Text Box 23"/>
              <p:cNvSpPr txBox="1">
                <a:spLocks noChangeArrowheads="1"/>
              </p:cNvSpPr>
              <p:nvPr/>
            </p:nvSpPr>
            <p:spPr bwMode="auto">
              <a:xfrm>
                <a:off x="2976" y="1200"/>
                <a:ext cx="200" cy="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>
                    <a:solidFill>
                      <a:srgbClr val="336600"/>
                    </a:solidFill>
                    <a:latin typeface="+mn-lt"/>
                  </a:rPr>
                  <a:t>+</a:t>
                </a:r>
              </a:p>
              <a:p>
                <a:r>
                  <a:rPr lang="en-US" altLang="en-US">
                    <a:solidFill>
                      <a:srgbClr val="336600"/>
                    </a:solidFill>
                    <a:latin typeface="+mn-lt"/>
                  </a:rPr>
                  <a:t>+</a:t>
                </a:r>
              </a:p>
              <a:p>
                <a:r>
                  <a:rPr lang="en-US" altLang="en-US">
                    <a:solidFill>
                      <a:srgbClr val="336600"/>
                    </a:solidFill>
                    <a:latin typeface="+mn-lt"/>
                  </a:rPr>
                  <a:t>+</a:t>
                </a:r>
              </a:p>
              <a:p>
                <a:endParaRPr lang="en-US" altLang="en-US">
                  <a:solidFill>
                    <a:srgbClr val="336600"/>
                  </a:solidFill>
                  <a:latin typeface="+mn-lt"/>
                </a:endParaRPr>
              </a:p>
            </p:txBody>
          </p:sp>
          <p:sp>
            <p:nvSpPr>
              <p:cNvPr id="19" name="Text Box 24"/>
              <p:cNvSpPr txBox="1">
                <a:spLocks noChangeArrowheads="1"/>
              </p:cNvSpPr>
              <p:nvPr/>
            </p:nvSpPr>
            <p:spPr bwMode="auto">
              <a:xfrm>
                <a:off x="3120" y="1200"/>
                <a:ext cx="200" cy="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>
                    <a:solidFill>
                      <a:srgbClr val="336600"/>
                    </a:solidFill>
                    <a:latin typeface="+mn-lt"/>
                  </a:rPr>
                  <a:t>+</a:t>
                </a:r>
              </a:p>
              <a:p>
                <a:r>
                  <a:rPr lang="en-US" altLang="en-US">
                    <a:solidFill>
                      <a:srgbClr val="336600"/>
                    </a:solidFill>
                    <a:latin typeface="+mn-lt"/>
                  </a:rPr>
                  <a:t>+</a:t>
                </a:r>
              </a:p>
              <a:p>
                <a:r>
                  <a:rPr lang="en-US" altLang="en-US">
                    <a:solidFill>
                      <a:srgbClr val="336600"/>
                    </a:solidFill>
                    <a:latin typeface="+mn-lt"/>
                  </a:rPr>
                  <a:t>+</a:t>
                </a:r>
              </a:p>
              <a:p>
                <a:endParaRPr lang="en-US" altLang="en-US">
                  <a:solidFill>
                    <a:srgbClr val="336600"/>
                  </a:solidFill>
                  <a:latin typeface="+mn-lt"/>
                </a:endParaRPr>
              </a:p>
            </p:txBody>
          </p:sp>
          <p:sp>
            <p:nvSpPr>
              <p:cNvPr id="20" name="Text Box 25"/>
              <p:cNvSpPr txBox="1">
                <a:spLocks noChangeArrowheads="1"/>
              </p:cNvSpPr>
              <p:nvPr/>
            </p:nvSpPr>
            <p:spPr bwMode="auto">
              <a:xfrm>
                <a:off x="3264" y="1200"/>
                <a:ext cx="200" cy="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>
                    <a:solidFill>
                      <a:srgbClr val="336600"/>
                    </a:solidFill>
                    <a:latin typeface="+mn-lt"/>
                  </a:rPr>
                  <a:t>+</a:t>
                </a:r>
              </a:p>
              <a:p>
                <a:r>
                  <a:rPr lang="en-US" altLang="en-US">
                    <a:solidFill>
                      <a:srgbClr val="336600"/>
                    </a:solidFill>
                    <a:latin typeface="+mn-lt"/>
                  </a:rPr>
                  <a:t>+</a:t>
                </a:r>
              </a:p>
              <a:p>
                <a:r>
                  <a:rPr lang="en-US" altLang="en-US">
                    <a:solidFill>
                      <a:srgbClr val="336600"/>
                    </a:solidFill>
                    <a:latin typeface="+mn-lt"/>
                  </a:rPr>
                  <a:t>+</a:t>
                </a:r>
              </a:p>
              <a:p>
                <a:endParaRPr lang="en-US" altLang="en-US">
                  <a:solidFill>
                    <a:srgbClr val="336600"/>
                  </a:solidFill>
                  <a:latin typeface="+mn-lt"/>
                </a:endParaRPr>
              </a:p>
            </p:txBody>
          </p:sp>
          <p:sp>
            <p:nvSpPr>
              <p:cNvPr id="21" name="Text Box 26"/>
              <p:cNvSpPr txBox="1">
                <a:spLocks noChangeArrowheads="1"/>
              </p:cNvSpPr>
              <p:nvPr/>
            </p:nvSpPr>
            <p:spPr bwMode="auto">
              <a:xfrm>
                <a:off x="3552" y="1200"/>
                <a:ext cx="164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>
                    <a:solidFill>
                      <a:srgbClr val="0033CC"/>
                    </a:solidFill>
                    <a:latin typeface="+mn-lt"/>
                  </a:rPr>
                  <a:t>-</a:t>
                </a:r>
              </a:p>
              <a:p>
                <a:r>
                  <a:rPr lang="en-US" altLang="en-US">
                    <a:solidFill>
                      <a:srgbClr val="0033CC"/>
                    </a:solidFill>
                    <a:latin typeface="+mn-lt"/>
                  </a:rPr>
                  <a:t>-</a:t>
                </a:r>
              </a:p>
              <a:p>
                <a:r>
                  <a:rPr lang="en-US" altLang="en-US">
                    <a:solidFill>
                      <a:srgbClr val="0033CC"/>
                    </a:solidFill>
                    <a:latin typeface="+mn-lt"/>
                  </a:rPr>
                  <a:t>-</a:t>
                </a:r>
              </a:p>
            </p:txBody>
          </p:sp>
          <p:sp>
            <p:nvSpPr>
              <p:cNvPr id="22" name="Text Box 27"/>
              <p:cNvSpPr txBox="1">
                <a:spLocks noChangeArrowheads="1"/>
              </p:cNvSpPr>
              <p:nvPr/>
            </p:nvSpPr>
            <p:spPr bwMode="auto">
              <a:xfrm>
                <a:off x="3696" y="1200"/>
                <a:ext cx="164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>
                    <a:solidFill>
                      <a:srgbClr val="0033CC"/>
                    </a:solidFill>
                    <a:latin typeface="+mn-lt"/>
                  </a:rPr>
                  <a:t>-</a:t>
                </a:r>
              </a:p>
              <a:p>
                <a:r>
                  <a:rPr lang="en-US" altLang="en-US">
                    <a:solidFill>
                      <a:srgbClr val="0033CC"/>
                    </a:solidFill>
                    <a:latin typeface="+mn-lt"/>
                  </a:rPr>
                  <a:t>-</a:t>
                </a:r>
              </a:p>
              <a:p>
                <a:r>
                  <a:rPr lang="en-US" altLang="en-US">
                    <a:solidFill>
                      <a:srgbClr val="0033CC"/>
                    </a:solidFill>
                    <a:latin typeface="+mn-lt"/>
                  </a:rPr>
                  <a:t>-</a:t>
                </a:r>
              </a:p>
            </p:txBody>
          </p:sp>
        </p:grpSp>
      </p:grpSp>
      <p:grpSp>
        <p:nvGrpSpPr>
          <p:cNvPr id="29" name="Group 65"/>
          <p:cNvGrpSpPr>
            <a:grpSpLocks/>
          </p:cNvGrpSpPr>
          <p:nvPr/>
        </p:nvGrpSpPr>
        <p:grpSpPr bwMode="auto">
          <a:xfrm>
            <a:off x="1143000" y="2514600"/>
            <a:ext cx="3352800" cy="685800"/>
            <a:chOff x="720" y="1584"/>
            <a:chExt cx="2112" cy="432"/>
          </a:xfrm>
        </p:grpSpPr>
        <p:grpSp>
          <p:nvGrpSpPr>
            <p:cNvPr id="30" name="Group 48"/>
            <p:cNvGrpSpPr>
              <a:grpSpLocks/>
            </p:cNvGrpSpPr>
            <p:nvPr/>
          </p:nvGrpSpPr>
          <p:grpSpPr bwMode="auto">
            <a:xfrm>
              <a:off x="1152" y="1584"/>
              <a:ext cx="432" cy="432"/>
              <a:chOff x="1152" y="1584"/>
              <a:chExt cx="432" cy="432"/>
            </a:xfrm>
          </p:grpSpPr>
          <p:sp>
            <p:nvSpPr>
              <p:cNvPr id="47" name="Freeform 44"/>
              <p:cNvSpPr>
                <a:spLocks/>
              </p:cNvSpPr>
              <p:nvPr/>
            </p:nvSpPr>
            <p:spPr bwMode="auto">
              <a:xfrm>
                <a:off x="1200" y="1584"/>
                <a:ext cx="336" cy="288"/>
              </a:xfrm>
              <a:custGeom>
                <a:avLst/>
                <a:gdLst>
                  <a:gd name="T0" fmla="*/ 0 w 672"/>
                  <a:gd name="T1" fmla="*/ 0 h 248"/>
                  <a:gd name="T2" fmla="*/ 36 w 672"/>
                  <a:gd name="T3" fmla="*/ 259 h 248"/>
                  <a:gd name="T4" fmla="*/ 84 w 672"/>
                  <a:gd name="T5" fmla="*/ 324 h 248"/>
                  <a:gd name="T6" fmla="*/ 132 w 672"/>
                  <a:gd name="T7" fmla="*/ 194 h 248"/>
                  <a:gd name="T8" fmla="*/ 168 w 672"/>
                  <a:gd name="T9" fmla="*/ 0 h 2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248"/>
                  <a:gd name="T17" fmla="*/ 672 w 672"/>
                  <a:gd name="T18" fmla="*/ 248 h 2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248">
                    <a:moveTo>
                      <a:pt x="0" y="0"/>
                    </a:moveTo>
                    <a:cubicBezTo>
                      <a:pt x="44" y="76"/>
                      <a:pt x="88" y="152"/>
                      <a:pt x="144" y="192"/>
                    </a:cubicBezTo>
                    <a:cubicBezTo>
                      <a:pt x="200" y="232"/>
                      <a:pt x="272" y="248"/>
                      <a:pt x="336" y="240"/>
                    </a:cubicBezTo>
                    <a:cubicBezTo>
                      <a:pt x="400" y="232"/>
                      <a:pt x="472" y="184"/>
                      <a:pt x="528" y="144"/>
                    </a:cubicBezTo>
                    <a:cubicBezTo>
                      <a:pt x="584" y="104"/>
                      <a:pt x="628" y="52"/>
                      <a:pt x="672" y="0"/>
                    </a:cubicBezTo>
                  </a:path>
                </a:pathLst>
              </a:custGeom>
              <a:noFill/>
              <a:ln w="444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8" name="Freeform 45"/>
              <p:cNvSpPr>
                <a:spLocks/>
              </p:cNvSpPr>
              <p:nvPr/>
            </p:nvSpPr>
            <p:spPr bwMode="auto">
              <a:xfrm>
                <a:off x="1152" y="1584"/>
                <a:ext cx="432" cy="432"/>
              </a:xfrm>
              <a:custGeom>
                <a:avLst/>
                <a:gdLst>
                  <a:gd name="T0" fmla="*/ 0 w 672"/>
                  <a:gd name="T1" fmla="*/ 0 h 248"/>
                  <a:gd name="T2" fmla="*/ 60 w 672"/>
                  <a:gd name="T3" fmla="*/ 582 h 248"/>
                  <a:gd name="T4" fmla="*/ 139 w 672"/>
                  <a:gd name="T5" fmla="*/ 728 h 248"/>
                  <a:gd name="T6" fmla="*/ 218 w 672"/>
                  <a:gd name="T7" fmla="*/ 437 h 248"/>
                  <a:gd name="T8" fmla="*/ 278 w 672"/>
                  <a:gd name="T9" fmla="*/ 0 h 2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248"/>
                  <a:gd name="T17" fmla="*/ 672 w 672"/>
                  <a:gd name="T18" fmla="*/ 248 h 2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248">
                    <a:moveTo>
                      <a:pt x="0" y="0"/>
                    </a:moveTo>
                    <a:cubicBezTo>
                      <a:pt x="44" y="76"/>
                      <a:pt x="88" y="152"/>
                      <a:pt x="144" y="192"/>
                    </a:cubicBezTo>
                    <a:cubicBezTo>
                      <a:pt x="200" y="232"/>
                      <a:pt x="272" y="248"/>
                      <a:pt x="336" y="240"/>
                    </a:cubicBezTo>
                    <a:cubicBezTo>
                      <a:pt x="400" y="232"/>
                      <a:pt x="472" y="184"/>
                      <a:pt x="528" y="144"/>
                    </a:cubicBezTo>
                    <a:cubicBezTo>
                      <a:pt x="584" y="104"/>
                      <a:pt x="628" y="52"/>
                      <a:pt x="672" y="0"/>
                    </a:cubicBezTo>
                  </a:path>
                </a:pathLst>
              </a:custGeom>
              <a:noFill/>
              <a:ln w="444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9" name="Freeform 46"/>
              <p:cNvSpPr>
                <a:spLocks/>
              </p:cNvSpPr>
              <p:nvPr/>
            </p:nvSpPr>
            <p:spPr bwMode="auto">
              <a:xfrm>
                <a:off x="1248" y="1584"/>
                <a:ext cx="192" cy="144"/>
              </a:xfrm>
              <a:custGeom>
                <a:avLst/>
                <a:gdLst>
                  <a:gd name="T0" fmla="*/ 0 w 672"/>
                  <a:gd name="T1" fmla="*/ 0 h 248"/>
                  <a:gd name="T2" fmla="*/ 12 w 672"/>
                  <a:gd name="T3" fmla="*/ 64 h 248"/>
                  <a:gd name="T4" fmla="*/ 27 w 672"/>
                  <a:gd name="T5" fmla="*/ 81 h 248"/>
                  <a:gd name="T6" fmla="*/ 43 w 672"/>
                  <a:gd name="T7" fmla="*/ 49 h 248"/>
                  <a:gd name="T8" fmla="*/ 55 w 672"/>
                  <a:gd name="T9" fmla="*/ 0 h 2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248"/>
                  <a:gd name="T17" fmla="*/ 672 w 672"/>
                  <a:gd name="T18" fmla="*/ 248 h 2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248">
                    <a:moveTo>
                      <a:pt x="0" y="0"/>
                    </a:moveTo>
                    <a:cubicBezTo>
                      <a:pt x="44" y="76"/>
                      <a:pt x="88" y="152"/>
                      <a:pt x="144" y="192"/>
                    </a:cubicBezTo>
                    <a:cubicBezTo>
                      <a:pt x="200" y="232"/>
                      <a:pt x="272" y="248"/>
                      <a:pt x="336" y="240"/>
                    </a:cubicBezTo>
                    <a:cubicBezTo>
                      <a:pt x="400" y="232"/>
                      <a:pt x="472" y="184"/>
                      <a:pt x="528" y="144"/>
                    </a:cubicBezTo>
                    <a:cubicBezTo>
                      <a:pt x="584" y="104"/>
                      <a:pt x="628" y="52"/>
                      <a:pt x="672" y="0"/>
                    </a:cubicBezTo>
                  </a:path>
                </a:pathLst>
              </a:custGeom>
              <a:noFill/>
              <a:ln w="444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31" name="Group 49"/>
            <p:cNvGrpSpPr>
              <a:grpSpLocks/>
            </p:cNvGrpSpPr>
            <p:nvPr/>
          </p:nvGrpSpPr>
          <p:grpSpPr bwMode="auto">
            <a:xfrm flipH="1">
              <a:off x="1536" y="1584"/>
              <a:ext cx="432" cy="432"/>
              <a:chOff x="1152" y="1584"/>
              <a:chExt cx="432" cy="432"/>
            </a:xfrm>
          </p:grpSpPr>
          <p:sp>
            <p:nvSpPr>
              <p:cNvPr id="44" name="Freeform 50"/>
              <p:cNvSpPr>
                <a:spLocks/>
              </p:cNvSpPr>
              <p:nvPr/>
            </p:nvSpPr>
            <p:spPr bwMode="auto">
              <a:xfrm>
                <a:off x="1200" y="1584"/>
                <a:ext cx="336" cy="288"/>
              </a:xfrm>
              <a:custGeom>
                <a:avLst/>
                <a:gdLst>
                  <a:gd name="T0" fmla="*/ 0 w 672"/>
                  <a:gd name="T1" fmla="*/ 0 h 248"/>
                  <a:gd name="T2" fmla="*/ 36 w 672"/>
                  <a:gd name="T3" fmla="*/ 259 h 248"/>
                  <a:gd name="T4" fmla="*/ 84 w 672"/>
                  <a:gd name="T5" fmla="*/ 324 h 248"/>
                  <a:gd name="T6" fmla="*/ 132 w 672"/>
                  <a:gd name="T7" fmla="*/ 194 h 248"/>
                  <a:gd name="T8" fmla="*/ 168 w 672"/>
                  <a:gd name="T9" fmla="*/ 0 h 2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248"/>
                  <a:gd name="T17" fmla="*/ 672 w 672"/>
                  <a:gd name="T18" fmla="*/ 248 h 2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248">
                    <a:moveTo>
                      <a:pt x="0" y="0"/>
                    </a:moveTo>
                    <a:cubicBezTo>
                      <a:pt x="44" y="76"/>
                      <a:pt x="88" y="152"/>
                      <a:pt x="144" y="192"/>
                    </a:cubicBezTo>
                    <a:cubicBezTo>
                      <a:pt x="200" y="232"/>
                      <a:pt x="272" y="248"/>
                      <a:pt x="336" y="240"/>
                    </a:cubicBezTo>
                    <a:cubicBezTo>
                      <a:pt x="400" y="232"/>
                      <a:pt x="472" y="184"/>
                      <a:pt x="528" y="144"/>
                    </a:cubicBezTo>
                    <a:cubicBezTo>
                      <a:pt x="584" y="104"/>
                      <a:pt x="628" y="52"/>
                      <a:pt x="672" y="0"/>
                    </a:cubicBezTo>
                  </a:path>
                </a:pathLst>
              </a:custGeom>
              <a:noFill/>
              <a:ln w="444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5" name="Freeform 51"/>
              <p:cNvSpPr>
                <a:spLocks/>
              </p:cNvSpPr>
              <p:nvPr/>
            </p:nvSpPr>
            <p:spPr bwMode="auto">
              <a:xfrm>
                <a:off x="1152" y="1584"/>
                <a:ext cx="432" cy="432"/>
              </a:xfrm>
              <a:custGeom>
                <a:avLst/>
                <a:gdLst>
                  <a:gd name="T0" fmla="*/ 0 w 672"/>
                  <a:gd name="T1" fmla="*/ 0 h 248"/>
                  <a:gd name="T2" fmla="*/ 60 w 672"/>
                  <a:gd name="T3" fmla="*/ 582 h 248"/>
                  <a:gd name="T4" fmla="*/ 139 w 672"/>
                  <a:gd name="T5" fmla="*/ 728 h 248"/>
                  <a:gd name="T6" fmla="*/ 218 w 672"/>
                  <a:gd name="T7" fmla="*/ 437 h 248"/>
                  <a:gd name="T8" fmla="*/ 278 w 672"/>
                  <a:gd name="T9" fmla="*/ 0 h 2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248"/>
                  <a:gd name="T17" fmla="*/ 672 w 672"/>
                  <a:gd name="T18" fmla="*/ 248 h 2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248">
                    <a:moveTo>
                      <a:pt x="0" y="0"/>
                    </a:moveTo>
                    <a:cubicBezTo>
                      <a:pt x="44" y="76"/>
                      <a:pt x="88" y="152"/>
                      <a:pt x="144" y="192"/>
                    </a:cubicBezTo>
                    <a:cubicBezTo>
                      <a:pt x="200" y="232"/>
                      <a:pt x="272" y="248"/>
                      <a:pt x="336" y="240"/>
                    </a:cubicBezTo>
                    <a:cubicBezTo>
                      <a:pt x="400" y="232"/>
                      <a:pt x="472" y="184"/>
                      <a:pt x="528" y="144"/>
                    </a:cubicBezTo>
                    <a:cubicBezTo>
                      <a:pt x="584" y="104"/>
                      <a:pt x="628" y="52"/>
                      <a:pt x="672" y="0"/>
                    </a:cubicBezTo>
                  </a:path>
                </a:pathLst>
              </a:custGeom>
              <a:noFill/>
              <a:ln w="444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6" name="Freeform 52"/>
              <p:cNvSpPr>
                <a:spLocks/>
              </p:cNvSpPr>
              <p:nvPr/>
            </p:nvSpPr>
            <p:spPr bwMode="auto">
              <a:xfrm>
                <a:off x="1248" y="1584"/>
                <a:ext cx="192" cy="144"/>
              </a:xfrm>
              <a:custGeom>
                <a:avLst/>
                <a:gdLst>
                  <a:gd name="T0" fmla="*/ 0 w 672"/>
                  <a:gd name="T1" fmla="*/ 0 h 248"/>
                  <a:gd name="T2" fmla="*/ 12 w 672"/>
                  <a:gd name="T3" fmla="*/ 64 h 248"/>
                  <a:gd name="T4" fmla="*/ 27 w 672"/>
                  <a:gd name="T5" fmla="*/ 81 h 248"/>
                  <a:gd name="T6" fmla="*/ 43 w 672"/>
                  <a:gd name="T7" fmla="*/ 49 h 248"/>
                  <a:gd name="T8" fmla="*/ 55 w 672"/>
                  <a:gd name="T9" fmla="*/ 0 h 2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248"/>
                  <a:gd name="T17" fmla="*/ 672 w 672"/>
                  <a:gd name="T18" fmla="*/ 248 h 2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248">
                    <a:moveTo>
                      <a:pt x="0" y="0"/>
                    </a:moveTo>
                    <a:cubicBezTo>
                      <a:pt x="44" y="76"/>
                      <a:pt x="88" y="152"/>
                      <a:pt x="144" y="192"/>
                    </a:cubicBezTo>
                    <a:cubicBezTo>
                      <a:pt x="200" y="232"/>
                      <a:pt x="272" y="248"/>
                      <a:pt x="336" y="240"/>
                    </a:cubicBezTo>
                    <a:cubicBezTo>
                      <a:pt x="400" y="232"/>
                      <a:pt x="472" y="184"/>
                      <a:pt x="528" y="144"/>
                    </a:cubicBezTo>
                    <a:cubicBezTo>
                      <a:pt x="584" y="104"/>
                      <a:pt x="628" y="52"/>
                      <a:pt x="672" y="0"/>
                    </a:cubicBezTo>
                  </a:path>
                </a:pathLst>
              </a:custGeom>
              <a:noFill/>
              <a:ln w="444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32" name="Group 53"/>
            <p:cNvGrpSpPr>
              <a:grpSpLocks/>
            </p:cNvGrpSpPr>
            <p:nvPr/>
          </p:nvGrpSpPr>
          <p:grpSpPr bwMode="auto">
            <a:xfrm>
              <a:off x="1968" y="1584"/>
              <a:ext cx="432" cy="432"/>
              <a:chOff x="1152" y="1584"/>
              <a:chExt cx="432" cy="432"/>
            </a:xfrm>
          </p:grpSpPr>
          <p:sp>
            <p:nvSpPr>
              <p:cNvPr id="41" name="Freeform 54"/>
              <p:cNvSpPr>
                <a:spLocks/>
              </p:cNvSpPr>
              <p:nvPr/>
            </p:nvSpPr>
            <p:spPr bwMode="auto">
              <a:xfrm>
                <a:off x="1200" y="1584"/>
                <a:ext cx="336" cy="288"/>
              </a:xfrm>
              <a:custGeom>
                <a:avLst/>
                <a:gdLst>
                  <a:gd name="T0" fmla="*/ 0 w 672"/>
                  <a:gd name="T1" fmla="*/ 0 h 248"/>
                  <a:gd name="T2" fmla="*/ 36 w 672"/>
                  <a:gd name="T3" fmla="*/ 259 h 248"/>
                  <a:gd name="T4" fmla="*/ 84 w 672"/>
                  <a:gd name="T5" fmla="*/ 324 h 248"/>
                  <a:gd name="T6" fmla="*/ 132 w 672"/>
                  <a:gd name="T7" fmla="*/ 194 h 248"/>
                  <a:gd name="T8" fmla="*/ 168 w 672"/>
                  <a:gd name="T9" fmla="*/ 0 h 2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248"/>
                  <a:gd name="T17" fmla="*/ 672 w 672"/>
                  <a:gd name="T18" fmla="*/ 248 h 2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248">
                    <a:moveTo>
                      <a:pt x="0" y="0"/>
                    </a:moveTo>
                    <a:cubicBezTo>
                      <a:pt x="44" y="76"/>
                      <a:pt x="88" y="152"/>
                      <a:pt x="144" y="192"/>
                    </a:cubicBezTo>
                    <a:cubicBezTo>
                      <a:pt x="200" y="232"/>
                      <a:pt x="272" y="248"/>
                      <a:pt x="336" y="240"/>
                    </a:cubicBezTo>
                    <a:cubicBezTo>
                      <a:pt x="400" y="232"/>
                      <a:pt x="472" y="184"/>
                      <a:pt x="528" y="144"/>
                    </a:cubicBezTo>
                    <a:cubicBezTo>
                      <a:pt x="584" y="104"/>
                      <a:pt x="628" y="52"/>
                      <a:pt x="672" y="0"/>
                    </a:cubicBezTo>
                  </a:path>
                </a:pathLst>
              </a:custGeom>
              <a:noFill/>
              <a:ln w="444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2" name="Freeform 55"/>
              <p:cNvSpPr>
                <a:spLocks/>
              </p:cNvSpPr>
              <p:nvPr/>
            </p:nvSpPr>
            <p:spPr bwMode="auto">
              <a:xfrm>
                <a:off x="1152" y="1584"/>
                <a:ext cx="432" cy="432"/>
              </a:xfrm>
              <a:custGeom>
                <a:avLst/>
                <a:gdLst>
                  <a:gd name="T0" fmla="*/ 0 w 672"/>
                  <a:gd name="T1" fmla="*/ 0 h 248"/>
                  <a:gd name="T2" fmla="*/ 60 w 672"/>
                  <a:gd name="T3" fmla="*/ 582 h 248"/>
                  <a:gd name="T4" fmla="*/ 139 w 672"/>
                  <a:gd name="T5" fmla="*/ 728 h 248"/>
                  <a:gd name="T6" fmla="*/ 218 w 672"/>
                  <a:gd name="T7" fmla="*/ 437 h 248"/>
                  <a:gd name="T8" fmla="*/ 278 w 672"/>
                  <a:gd name="T9" fmla="*/ 0 h 2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248"/>
                  <a:gd name="T17" fmla="*/ 672 w 672"/>
                  <a:gd name="T18" fmla="*/ 248 h 2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248">
                    <a:moveTo>
                      <a:pt x="0" y="0"/>
                    </a:moveTo>
                    <a:cubicBezTo>
                      <a:pt x="44" y="76"/>
                      <a:pt x="88" y="152"/>
                      <a:pt x="144" y="192"/>
                    </a:cubicBezTo>
                    <a:cubicBezTo>
                      <a:pt x="200" y="232"/>
                      <a:pt x="272" y="248"/>
                      <a:pt x="336" y="240"/>
                    </a:cubicBezTo>
                    <a:cubicBezTo>
                      <a:pt x="400" y="232"/>
                      <a:pt x="472" y="184"/>
                      <a:pt x="528" y="144"/>
                    </a:cubicBezTo>
                    <a:cubicBezTo>
                      <a:pt x="584" y="104"/>
                      <a:pt x="628" y="52"/>
                      <a:pt x="672" y="0"/>
                    </a:cubicBezTo>
                  </a:path>
                </a:pathLst>
              </a:custGeom>
              <a:noFill/>
              <a:ln w="444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" name="Freeform 56"/>
              <p:cNvSpPr>
                <a:spLocks/>
              </p:cNvSpPr>
              <p:nvPr/>
            </p:nvSpPr>
            <p:spPr bwMode="auto">
              <a:xfrm>
                <a:off x="1248" y="1584"/>
                <a:ext cx="192" cy="144"/>
              </a:xfrm>
              <a:custGeom>
                <a:avLst/>
                <a:gdLst>
                  <a:gd name="T0" fmla="*/ 0 w 672"/>
                  <a:gd name="T1" fmla="*/ 0 h 248"/>
                  <a:gd name="T2" fmla="*/ 12 w 672"/>
                  <a:gd name="T3" fmla="*/ 64 h 248"/>
                  <a:gd name="T4" fmla="*/ 27 w 672"/>
                  <a:gd name="T5" fmla="*/ 81 h 248"/>
                  <a:gd name="T6" fmla="*/ 43 w 672"/>
                  <a:gd name="T7" fmla="*/ 49 h 248"/>
                  <a:gd name="T8" fmla="*/ 55 w 672"/>
                  <a:gd name="T9" fmla="*/ 0 h 2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248"/>
                  <a:gd name="T17" fmla="*/ 672 w 672"/>
                  <a:gd name="T18" fmla="*/ 248 h 2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248">
                    <a:moveTo>
                      <a:pt x="0" y="0"/>
                    </a:moveTo>
                    <a:cubicBezTo>
                      <a:pt x="44" y="76"/>
                      <a:pt x="88" y="152"/>
                      <a:pt x="144" y="192"/>
                    </a:cubicBezTo>
                    <a:cubicBezTo>
                      <a:pt x="200" y="232"/>
                      <a:pt x="272" y="248"/>
                      <a:pt x="336" y="240"/>
                    </a:cubicBezTo>
                    <a:cubicBezTo>
                      <a:pt x="400" y="232"/>
                      <a:pt x="472" y="184"/>
                      <a:pt x="528" y="144"/>
                    </a:cubicBezTo>
                    <a:cubicBezTo>
                      <a:pt x="584" y="104"/>
                      <a:pt x="628" y="52"/>
                      <a:pt x="672" y="0"/>
                    </a:cubicBezTo>
                  </a:path>
                </a:pathLst>
              </a:custGeom>
              <a:noFill/>
              <a:ln w="444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33" name="Group 57"/>
            <p:cNvGrpSpPr>
              <a:grpSpLocks/>
            </p:cNvGrpSpPr>
            <p:nvPr/>
          </p:nvGrpSpPr>
          <p:grpSpPr bwMode="auto">
            <a:xfrm flipH="1">
              <a:off x="720" y="1584"/>
              <a:ext cx="432" cy="432"/>
              <a:chOff x="1152" y="1584"/>
              <a:chExt cx="432" cy="432"/>
            </a:xfrm>
          </p:grpSpPr>
          <p:sp>
            <p:nvSpPr>
              <p:cNvPr id="38" name="Freeform 58"/>
              <p:cNvSpPr>
                <a:spLocks/>
              </p:cNvSpPr>
              <p:nvPr/>
            </p:nvSpPr>
            <p:spPr bwMode="auto">
              <a:xfrm>
                <a:off x="1200" y="1584"/>
                <a:ext cx="336" cy="288"/>
              </a:xfrm>
              <a:custGeom>
                <a:avLst/>
                <a:gdLst>
                  <a:gd name="T0" fmla="*/ 0 w 672"/>
                  <a:gd name="T1" fmla="*/ 0 h 248"/>
                  <a:gd name="T2" fmla="*/ 36 w 672"/>
                  <a:gd name="T3" fmla="*/ 259 h 248"/>
                  <a:gd name="T4" fmla="*/ 84 w 672"/>
                  <a:gd name="T5" fmla="*/ 324 h 248"/>
                  <a:gd name="T6" fmla="*/ 132 w 672"/>
                  <a:gd name="T7" fmla="*/ 194 h 248"/>
                  <a:gd name="T8" fmla="*/ 168 w 672"/>
                  <a:gd name="T9" fmla="*/ 0 h 2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248"/>
                  <a:gd name="T17" fmla="*/ 672 w 672"/>
                  <a:gd name="T18" fmla="*/ 248 h 2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248">
                    <a:moveTo>
                      <a:pt x="0" y="0"/>
                    </a:moveTo>
                    <a:cubicBezTo>
                      <a:pt x="44" y="76"/>
                      <a:pt x="88" y="152"/>
                      <a:pt x="144" y="192"/>
                    </a:cubicBezTo>
                    <a:cubicBezTo>
                      <a:pt x="200" y="232"/>
                      <a:pt x="272" y="248"/>
                      <a:pt x="336" y="240"/>
                    </a:cubicBezTo>
                    <a:cubicBezTo>
                      <a:pt x="400" y="232"/>
                      <a:pt x="472" y="184"/>
                      <a:pt x="528" y="144"/>
                    </a:cubicBezTo>
                    <a:cubicBezTo>
                      <a:pt x="584" y="104"/>
                      <a:pt x="628" y="52"/>
                      <a:pt x="672" y="0"/>
                    </a:cubicBezTo>
                  </a:path>
                </a:pathLst>
              </a:custGeom>
              <a:noFill/>
              <a:ln w="444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" name="Freeform 59"/>
              <p:cNvSpPr>
                <a:spLocks/>
              </p:cNvSpPr>
              <p:nvPr/>
            </p:nvSpPr>
            <p:spPr bwMode="auto">
              <a:xfrm>
                <a:off x="1152" y="1584"/>
                <a:ext cx="432" cy="432"/>
              </a:xfrm>
              <a:custGeom>
                <a:avLst/>
                <a:gdLst>
                  <a:gd name="T0" fmla="*/ 0 w 672"/>
                  <a:gd name="T1" fmla="*/ 0 h 248"/>
                  <a:gd name="T2" fmla="*/ 60 w 672"/>
                  <a:gd name="T3" fmla="*/ 582 h 248"/>
                  <a:gd name="T4" fmla="*/ 139 w 672"/>
                  <a:gd name="T5" fmla="*/ 728 h 248"/>
                  <a:gd name="T6" fmla="*/ 218 w 672"/>
                  <a:gd name="T7" fmla="*/ 437 h 248"/>
                  <a:gd name="T8" fmla="*/ 278 w 672"/>
                  <a:gd name="T9" fmla="*/ 0 h 2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248"/>
                  <a:gd name="T17" fmla="*/ 672 w 672"/>
                  <a:gd name="T18" fmla="*/ 248 h 2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248">
                    <a:moveTo>
                      <a:pt x="0" y="0"/>
                    </a:moveTo>
                    <a:cubicBezTo>
                      <a:pt x="44" y="76"/>
                      <a:pt x="88" y="152"/>
                      <a:pt x="144" y="192"/>
                    </a:cubicBezTo>
                    <a:cubicBezTo>
                      <a:pt x="200" y="232"/>
                      <a:pt x="272" y="248"/>
                      <a:pt x="336" y="240"/>
                    </a:cubicBezTo>
                    <a:cubicBezTo>
                      <a:pt x="400" y="232"/>
                      <a:pt x="472" y="184"/>
                      <a:pt x="528" y="144"/>
                    </a:cubicBezTo>
                    <a:cubicBezTo>
                      <a:pt x="584" y="104"/>
                      <a:pt x="628" y="52"/>
                      <a:pt x="672" y="0"/>
                    </a:cubicBezTo>
                  </a:path>
                </a:pathLst>
              </a:custGeom>
              <a:noFill/>
              <a:ln w="444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0" name="Freeform 60"/>
              <p:cNvSpPr>
                <a:spLocks/>
              </p:cNvSpPr>
              <p:nvPr/>
            </p:nvSpPr>
            <p:spPr bwMode="auto">
              <a:xfrm>
                <a:off x="1248" y="1584"/>
                <a:ext cx="192" cy="144"/>
              </a:xfrm>
              <a:custGeom>
                <a:avLst/>
                <a:gdLst>
                  <a:gd name="T0" fmla="*/ 0 w 672"/>
                  <a:gd name="T1" fmla="*/ 0 h 248"/>
                  <a:gd name="T2" fmla="*/ 12 w 672"/>
                  <a:gd name="T3" fmla="*/ 64 h 248"/>
                  <a:gd name="T4" fmla="*/ 27 w 672"/>
                  <a:gd name="T5" fmla="*/ 81 h 248"/>
                  <a:gd name="T6" fmla="*/ 43 w 672"/>
                  <a:gd name="T7" fmla="*/ 49 h 248"/>
                  <a:gd name="T8" fmla="*/ 55 w 672"/>
                  <a:gd name="T9" fmla="*/ 0 h 2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248"/>
                  <a:gd name="T17" fmla="*/ 672 w 672"/>
                  <a:gd name="T18" fmla="*/ 248 h 2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248">
                    <a:moveTo>
                      <a:pt x="0" y="0"/>
                    </a:moveTo>
                    <a:cubicBezTo>
                      <a:pt x="44" y="76"/>
                      <a:pt x="88" y="152"/>
                      <a:pt x="144" y="192"/>
                    </a:cubicBezTo>
                    <a:cubicBezTo>
                      <a:pt x="200" y="232"/>
                      <a:pt x="272" y="248"/>
                      <a:pt x="336" y="240"/>
                    </a:cubicBezTo>
                    <a:cubicBezTo>
                      <a:pt x="400" y="232"/>
                      <a:pt x="472" y="184"/>
                      <a:pt x="528" y="144"/>
                    </a:cubicBezTo>
                    <a:cubicBezTo>
                      <a:pt x="584" y="104"/>
                      <a:pt x="628" y="52"/>
                      <a:pt x="672" y="0"/>
                    </a:cubicBezTo>
                  </a:path>
                </a:pathLst>
              </a:custGeom>
              <a:noFill/>
              <a:ln w="444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34" name="Group 61"/>
            <p:cNvGrpSpPr>
              <a:grpSpLocks/>
            </p:cNvGrpSpPr>
            <p:nvPr/>
          </p:nvGrpSpPr>
          <p:grpSpPr bwMode="auto">
            <a:xfrm flipH="1">
              <a:off x="2400" y="1584"/>
              <a:ext cx="432" cy="432"/>
              <a:chOff x="1152" y="1584"/>
              <a:chExt cx="432" cy="432"/>
            </a:xfrm>
          </p:grpSpPr>
          <p:sp>
            <p:nvSpPr>
              <p:cNvPr id="35" name="Freeform 62"/>
              <p:cNvSpPr>
                <a:spLocks/>
              </p:cNvSpPr>
              <p:nvPr/>
            </p:nvSpPr>
            <p:spPr bwMode="auto">
              <a:xfrm>
                <a:off x="1200" y="1584"/>
                <a:ext cx="336" cy="288"/>
              </a:xfrm>
              <a:custGeom>
                <a:avLst/>
                <a:gdLst>
                  <a:gd name="T0" fmla="*/ 0 w 672"/>
                  <a:gd name="T1" fmla="*/ 0 h 248"/>
                  <a:gd name="T2" fmla="*/ 36 w 672"/>
                  <a:gd name="T3" fmla="*/ 259 h 248"/>
                  <a:gd name="T4" fmla="*/ 84 w 672"/>
                  <a:gd name="T5" fmla="*/ 324 h 248"/>
                  <a:gd name="T6" fmla="*/ 132 w 672"/>
                  <a:gd name="T7" fmla="*/ 194 h 248"/>
                  <a:gd name="T8" fmla="*/ 168 w 672"/>
                  <a:gd name="T9" fmla="*/ 0 h 2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248"/>
                  <a:gd name="T17" fmla="*/ 672 w 672"/>
                  <a:gd name="T18" fmla="*/ 248 h 2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248">
                    <a:moveTo>
                      <a:pt x="0" y="0"/>
                    </a:moveTo>
                    <a:cubicBezTo>
                      <a:pt x="44" y="76"/>
                      <a:pt x="88" y="152"/>
                      <a:pt x="144" y="192"/>
                    </a:cubicBezTo>
                    <a:cubicBezTo>
                      <a:pt x="200" y="232"/>
                      <a:pt x="272" y="248"/>
                      <a:pt x="336" y="240"/>
                    </a:cubicBezTo>
                    <a:cubicBezTo>
                      <a:pt x="400" y="232"/>
                      <a:pt x="472" y="184"/>
                      <a:pt x="528" y="144"/>
                    </a:cubicBezTo>
                    <a:cubicBezTo>
                      <a:pt x="584" y="104"/>
                      <a:pt x="628" y="52"/>
                      <a:pt x="672" y="0"/>
                    </a:cubicBezTo>
                  </a:path>
                </a:pathLst>
              </a:custGeom>
              <a:noFill/>
              <a:ln w="444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6" name="Freeform 63"/>
              <p:cNvSpPr>
                <a:spLocks/>
              </p:cNvSpPr>
              <p:nvPr/>
            </p:nvSpPr>
            <p:spPr bwMode="auto">
              <a:xfrm>
                <a:off x="1152" y="1584"/>
                <a:ext cx="432" cy="432"/>
              </a:xfrm>
              <a:custGeom>
                <a:avLst/>
                <a:gdLst>
                  <a:gd name="T0" fmla="*/ 0 w 672"/>
                  <a:gd name="T1" fmla="*/ 0 h 248"/>
                  <a:gd name="T2" fmla="*/ 60 w 672"/>
                  <a:gd name="T3" fmla="*/ 582 h 248"/>
                  <a:gd name="T4" fmla="*/ 139 w 672"/>
                  <a:gd name="T5" fmla="*/ 728 h 248"/>
                  <a:gd name="T6" fmla="*/ 218 w 672"/>
                  <a:gd name="T7" fmla="*/ 437 h 248"/>
                  <a:gd name="T8" fmla="*/ 278 w 672"/>
                  <a:gd name="T9" fmla="*/ 0 h 2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248"/>
                  <a:gd name="T17" fmla="*/ 672 w 672"/>
                  <a:gd name="T18" fmla="*/ 248 h 2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248">
                    <a:moveTo>
                      <a:pt x="0" y="0"/>
                    </a:moveTo>
                    <a:cubicBezTo>
                      <a:pt x="44" y="76"/>
                      <a:pt x="88" y="152"/>
                      <a:pt x="144" y="192"/>
                    </a:cubicBezTo>
                    <a:cubicBezTo>
                      <a:pt x="200" y="232"/>
                      <a:pt x="272" y="248"/>
                      <a:pt x="336" y="240"/>
                    </a:cubicBezTo>
                    <a:cubicBezTo>
                      <a:pt x="400" y="232"/>
                      <a:pt x="472" y="184"/>
                      <a:pt x="528" y="144"/>
                    </a:cubicBezTo>
                    <a:cubicBezTo>
                      <a:pt x="584" y="104"/>
                      <a:pt x="628" y="52"/>
                      <a:pt x="672" y="0"/>
                    </a:cubicBezTo>
                  </a:path>
                </a:pathLst>
              </a:custGeom>
              <a:noFill/>
              <a:ln w="444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" name="Freeform 64"/>
              <p:cNvSpPr>
                <a:spLocks/>
              </p:cNvSpPr>
              <p:nvPr/>
            </p:nvSpPr>
            <p:spPr bwMode="auto">
              <a:xfrm>
                <a:off x="1248" y="1584"/>
                <a:ext cx="192" cy="144"/>
              </a:xfrm>
              <a:custGeom>
                <a:avLst/>
                <a:gdLst>
                  <a:gd name="T0" fmla="*/ 0 w 672"/>
                  <a:gd name="T1" fmla="*/ 0 h 248"/>
                  <a:gd name="T2" fmla="*/ 12 w 672"/>
                  <a:gd name="T3" fmla="*/ 64 h 248"/>
                  <a:gd name="T4" fmla="*/ 27 w 672"/>
                  <a:gd name="T5" fmla="*/ 81 h 248"/>
                  <a:gd name="T6" fmla="*/ 43 w 672"/>
                  <a:gd name="T7" fmla="*/ 49 h 248"/>
                  <a:gd name="T8" fmla="*/ 55 w 672"/>
                  <a:gd name="T9" fmla="*/ 0 h 2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248"/>
                  <a:gd name="T17" fmla="*/ 672 w 672"/>
                  <a:gd name="T18" fmla="*/ 248 h 2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248">
                    <a:moveTo>
                      <a:pt x="0" y="0"/>
                    </a:moveTo>
                    <a:cubicBezTo>
                      <a:pt x="44" y="76"/>
                      <a:pt x="88" y="152"/>
                      <a:pt x="144" y="192"/>
                    </a:cubicBezTo>
                    <a:cubicBezTo>
                      <a:pt x="200" y="232"/>
                      <a:pt x="272" y="248"/>
                      <a:pt x="336" y="240"/>
                    </a:cubicBezTo>
                    <a:cubicBezTo>
                      <a:pt x="400" y="232"/>
                      <a:pt x="472" y="184"/>
                      <a:pt x="528" y="144"/>
                    </a:cubicBezTo>
                    <a:cubicBezTo>
                      <a:pt x="584" y="104"/>
                      <a:pt x="628" y="52"/>
                      <a:pt x="672" y="0"/>
                    </a:cubicBezTo>
                  </a:path>
                </a:pathLst>
              </a:custGeom>
              <a:noFill/>
              <a:ln w="444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50" name="Group 88"/>
          <p:cNvGrpSpPr>
            <a:grpSpLocks/>
          </p:cNvGrpSpPr>
          <p:nvPr/>
        </p:nvGrpSpPr>
        <p:grpSpPr bwMode="auto">
          <a:xfrm>
            <a:off x="1143000" y="1676400"/>
            <a:ext cx="3352800" cy="1600200"/>
            <a:chOff x="3312" y="1008"/>
            <a:chExt cx="2112" cy="1008"/>
          </a:xfrm>
        </p:grpSpPr>
        <p:grpSp>
          <p:nvGrpSpPr>
            <p:cNvPr id="51" name="Group 29"/>
            <p:cNvGrpSpPr>
              <a:grpSpLocks/>
            </p:cNvGrpSpPr>
            <p:nvPr/>
          </p:nvGrpSpPr>
          <p:grpSpPr bwMode="auto">
            <a:xfrm flipH="1">
              <a:off x="3504" y="1008"/>
              <a:ext cx="1680" cy="750"/>
              <a:chOff x="912" y="1056"/>
              <a:chExt cx="1680" cy="750"/>
            </a:xfrm>
          </p:grpSpPr>
          <p:grpSp>
            <p:nvGrpSpPr>
              <p:cNvPr id="73" name="Group 30"/>
              <p:cNvGrpSpPr>
                <a:grpSpLocks/>
              </p:cNvGrpSpPr>
              <p:nvPr/>
            </p:nvGrpSpPr>
            <p:grpSpPr bwMode="auto">
              <a:xfrm>
                <a:off x="912" y="1056"/>
                <a:ext cx="884" cy="750"/>
                <a:chOff x="2976" y="1200"/>
                <a:chExt cx="884" cy="750"/>
              </a:xfrm>
            </p:grpSpPr>
            <p:sp>
              <p:nvSpPr>
                <p:cNvPr id="81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408" y="1200"/>
                  <a:ext cx="164" cy="5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>
                      <a:solidFill>
                        <a:srgbClr val="0033CC"/>
                      </a:solidFill>
                      <a:latin typeface="+mn-lt"/>
                    </a:rPr>
                    <a:t>-</a:t>
                  </a:r>
                </a:p>
                <a:p>
                  <a:r>
                    <a:rPr lang="en-US" altLang="en-US">
                      <a:solidFill>
                        <a:srgbClr val="0033CC"/>
                      </a:solidFill>
                      <a:latin typeface="+mn-lt"/>
                    </a:rPr>
                    <a:t>-</a:t>
                  </a:r>
                </a:p>
                <a:p>
                  <a:r>
                    <a:rPr lang="en-US" altLang="en-US">
                      <a:solidFill>
                        <a:srgbClr val="0033CC"/>
                      </a:solidFill>
                      <a:latin typeface="+mn-lt"/>
                    </a:rPr>
                    <a:t>-</a:t>
                  </a:r>
                </a:p>
              </p:txBody>
            </p:sp>
            <p:sp>
              <p:nvSpPr>
                <p:cNvPr id="82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976" y="1200"/>
                  <a:ext cx="200" cy="7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>
                      <a:solidFill>
                        <a:srgbClr val="336600"/>
                      </a:solidFill>
                      <a:latin typeface="+mn-lt"/>
                    </a:rPr>
                    <a:t>+</a:t>
                  </a:r>
                </a:p>
                <a:p>
                  <a:r>
                    <a:rPr lang="en-US" altLang="en-US">
                      <a:solidFill>
                        <a:srgbClr val="336600"/>
                      </a:solidFill>
                      <a:latin typeface="+mn-lt"/>
                    </a:rPr>
                    <a:t>+</a:t>
                  </a:r>
                </a:p>
                <a:p>
                  <a:r>
                    <a:rPr lang="en-US" altLang="en-US">
                      <a:solidFill>
                        <a:srgbClr val="336600"/>
                      </a:solidFill>
                      <a:latin typeface="+mn-lt"/>
                    </a:rPr>
                    <a:t>+</a:t>
                  </a:r>
                </a:p>
                <a:p>
                  <a:endParaRPr lang="en-US" altLang="en-US">
                    <a:solidFill>
                      <a:srgbClr val="336600"/>
                    </a:solidFill>
                    <a:latin typeface="+mn-lt"/>
                  </a:endParaRPr>
                </a:p>
              </p:txBody>
            </p:sp>
            <p:sp>
              <p:nvSpPr>
                <p:cNvPr id="83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120" y="1200"/>
                  <a:ext cx="200" cy="7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>
                      <a:solidFill>
                        <a:srgbClr val="336600"/>
                      </a:solidFill>
                      <a:latin typeface="+mn-lt"/>
                    </a:rPr>
                    <a:t>+</a:t>
                  </a:r>
                </a:p>
                <a:p>
                  <a:r>
                    <a:rPr lang="en-US" altLang="en-US">
                      <a:solidFill>
                        <a:srgbClr val="336600"/>
                      </a:solidFill>
                      <a:latin typeface="+mn-lt"/>
                    </a:rPr>
                    <a:t>+</a:t>
                  </a:r>
                </a:p>
                <a:p>
                  <a:r>
                    <a:rPr lang="en-US" altLang="en-US">
                      <a:solidFill>
                        <a:srgbClr val="336600"/>
                      </a:solidFill>
                      <a:latin typeface="+mn-lt"/>
                    </a:rPr>
                    <a:t>+</a:t>
                  </a:r>
                </a:p>
                <a:p>
                  <a:endParaRPr lang="en-US" altLang="en-US">
                    <a:solidFill>
                      <a:srgbClr val="336600"/>
                    </a:solidFill>
                    <a:latin typeface="+mn-lt"/>
                  </a:endParaRPr>
                </a:p>
              </p:txBody>
            </p:sp>
            <p:sp>
              <p:nvSpPr>
                <p:cNvPr id="84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264" y="1200"/>
                  <a:ext cx="200" cy="7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dirty="0">
                      <a:solidFill>
                        <a:srgbClr val="336600"/>
                      </a:solidFill>
                      <a:latin typeface="+mn-lt"/>
                    </a:rPr>
                    <a:t>+</a:t>
                  </a:r>
                </a:p>
                <a:p>
                  <a:r>
                    <a:rPr lang="en-US" altLang="en-US" dirty="0">
                      <a:solidFill>
                        <a:srgbClr val="336600"/>
                      </a:solidFill>
                      <a:latin typeface="+mn-lt"/>
                    </a:rPr>
                    <a:t>+</a:t>
                  </a:r>
                </a:p>
                <a:p>
                  <a:r>
                    <a:rPr lang="en-US" altLang="en-US" dirty="0">
                      <a:solidFill>
                        <a:srgbClr val="336600"/>
                      </a:solidFill>
                      <a:latin typeface="+mn-lt"/>
                    </a:rPr>
                    <a:t>+</a:t>
                  </a:r>
                </a:p>
                <a:p>
                  <a:endParaRPr lang="en-US" altLang="en-US" dirty="0">
                    <a:solidFill>
                      <a:srgbClr val="336600"/>
                    </a:solidFill>
                    <a:latin typeface="+mn-lt"/>
                  </a:endParaRPr>
                </a:p>
              </p:txBody>
            </p:sp>
            <p:sp>
              <p:nvSpPr>
                <p:cNvPr id="8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552" y="1200"/>
                  <a:ext cx="164" cy="5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>
                      <a:solidFill>
                        <a:srgbClr val="0033CC"/>
                      </a:solidFill>
                      <a:latin typeface="+mn-lt"/>
                    </a:rPr>
                    <a:t>-</a:t>
                  </a:r>
                </a:p>
                <a:p>
                  <a:r>
                    <a:rPr lang="en-US" altLang="en-US">
                      <a:solidFill>
                        <a:srgbClr val="0033CC"/>
                      </a:solidFill>
                      <a:latin typeface="+mn-lt"/>
                    </a:rPr>
                    <a:t>-</a:t>
                  </a:r>
                </a:p>
                <a:p>
                  <a:r>
                    <a:rPr lang="en-US" altLang="en-US">
                      <a:solidFill>
                        <a:srgbClr val="0033CC"/>
                      </a:solidFill>
                      <a:latin typeface="+mn-lt"/>
                    </a:rPr>
                    <a:t>-</a:t>
                  </a:r>
                </a:p>
              </p:txBody>
            </p:sp>
            <p:sp>
              <p:nvSpPr>
                <p:cNvPr id="86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696" y="1200"/>
                  <a:ext cx="164" cy="5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>
                      <a:solidFill>
                        <a:srgbClr val="0033CC"/>
                      </a:solidFill>
                      <a:latin typeface="+mn-lt"/>
                    </a:rPr>
                    <a:t>-</a:t>
                  </a:r>
                </a:p>
                <a:p>
                  <a:r>
                    <a:rPr lang="en-US" altLang="en-US">
                      <a:solidFill>
                        <a:srgbClr val="0033CC"/>
                      </a:solidFill>
                      <a:latin typeface="+mn-lt"/>
                    </a:rPr>
                    <a:t>-</a:t>
                  </a:r>
                </a:p>
                <a:p>
                  <a:r>
                    <a:rPr lang="en-US" altLang="en-US">
                      <a:solidFill>
                        <a:srgbClr val="0033CC"/>
                      </a:solidFill>
                      <a:latin typeface="+mn-lt"/>
                    </a:rPr>
                    <a:t>-</a:t>
                  </a:r>
                </a:p>
              </p:txBody>
            </p:sp>
          </p:grpSp>
          <p:grpSp>
            <p:nvGrpSpPr>
              <p:cNvPr id="74" name="Group 37"/>
              <p:cNvGrpSpPr>
                <a:grpSpLocks/>
              </p:cNvGrpSpPr>
              <p:nvPr/>
            </p:nvGrpSpPr>
            <p:grpSpPr bwMode="auto">
              <a:xfrm>
                <a:off x="1708" y="1056"/>
                <a:ext cx="884" cy="750"/>
                <a:chOff x="2976" y="1200"/>
                <a:chExt cx="884" cy="750"/>
              </a:xfrm>
            </p:grpSpPr>
            <p:sp>
              <p:nvSpPr>
                <p:cNvPr id="75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3408" y="1200"/>
                  <a:ext cx="164" cy="5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>
                      <a:solidFill>
                        <a:srgbClr val="0033CC"/>
                      </a:solidFill>
                      <a:latin typeface="+mn-lt"/>
                    </a:rPr>
                    <a:t>-</a:t>
                  </a:r>
                </a:p>
                <a:p>
                  <a:r>
                    <a:rPr lang="en-US" altLang="en-US">
                      <a:solidFill>
                        <a:srgbClr val="0033CC"/>
                      </a:solidFill>
                      <a:latin typeface="+mn-lt"/>
                    </a:rPr>
                    <a:t>-</a:t>
                  </a:r>
                </a:p>
                <a:p>
                  <a:r>
                    <a:rPr lang="en-US" altLang="en-US">
                      <a:solidFill>
                        <a:srgbClr val="0033CC"/>
                      </a:solidFill>
                      <a:latin typeface="+mn-lt"/>
                    </a:rPr>
                    <a:t>-</a:t>
                  </a:r>
                </a:p>
              </p:txBody>
            </p:sp>
            <p:sp>
              <p:nvSpPr>
                <p:cNvPr id="76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976" y="1200"/>
                  <a:ext cx="200" cy="7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>
                      <a:solidFill>
                        <a:srgbClr val="336600"/>
                      </a:solidFill>
                      <a:latin typeface="+mn-lt"/>
                    </a:rPr>
                    <a:t>+</a:t>
                  </a:r>
                </a:p>
                <a:p>
                  <a:r>
                    <a:rPr lang="en-US" altLang="en-US">
                      <a:solidFill>
                        <a:srgbClr val="336600"/>
                      </a:solidFill>
                      <a:latin typeface="+mn-lt"/>
                    </a:rPr>
                    <a:t>+</a:t>
                  </a:r>
                </a:p>
                <a:p>
                  <a:r>
                    <a:rPr lang="en-US" altLang="en-US">
                      <a:solidFill>
                        <a:srgbClr val="336600"/>
                      </a:solidFill>
                      <a:latin typeface="+mn-lt"/>
                    </a:rPr>
                    <a:t>+</a:t>
                  </a:r>
                </a:p>
                <a:p>
                  <a:endParaRPr lang="en-US" altLang="en-US">
                    <a:solidFill>
                      <a:srgbClr val="336600"/>
                    </a:solidFill>
                    <a:latin typeface="+mn-lt"/>
                  </a:endParaRPr>
                </a:p>
              </p:txBody>
            </p:sp>
            <p:sp>
              <p:nvSpPr>
                <p:cNvPr id="77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3120" y="1200"/>
                  <a:ext cx="200" cy="7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>
                      <a:solidFill>
                        <a:srgbClr val="336600"/>
                      </a:solidFill>
                      <a:latin typeface="+mn-lt"/>
                    </a:rPr>
                    <a:t>+</a:t>
                  </a:r>
                </a:p>
                <a:p>
                  <a:r>
                    <a:rPr lang="en-US" altLang="en-US">
                      <a:solidFill>
                        <a:srgbClr val="336600"/>
                      </a:solidFill>
                      <a:latin typeface="+mn-lt"/>
                    </a:rPr>
                    <a:t>+</a:t>
                  </a:r>
                </a:p>
                <a:p>
                  <a:r>
                    <a:rPr lang="en-US" altLang="en-US">
                      <a:solidFill>
                        <a:srgbClr val="336600"/>
                      </a:solidFill>
                      <a:latin typeface="+mn-lt"/>
                    </a:rPr>
                    <a:t>+</a:t>
                  </a:r>
                </a:p>
                <a:p>
                  <a:endParaRPr lang="en-US" altLang="en-US">
                    <a:solidFill>
                      <a:srgbClr val="336600"/>
                    </a:solidFill>
                    <a:latin typeface="+mn-lt"/>
                  </a:endParaRPr>
                </a:p>
              </p:txBody>
            </p:sp>
            <p:sp>
              <p:nvSpPr>
                <p:cNvPr id="78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264" y="1200"/>
                  <a:ext cx="200" cy="7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>
                      <a:solidFill>
                        <a:srgbClr val="336600"/>
                      </a:solidFill>
                      <a:latin typeface="+mn-lt"/>
                    </a:rPr>
                    <a:t>+</a:t>
                  </a:r>
                </a:p>
                <a:p>
                  <a:r>
                    <a:rPr lang="en-US" altLang="en-US">
                      <a:solidFill>
                        <a:srgbClr val="336600"/>
                      </a:solidFill>
                      <a:latin typeface="+mn-lt"/>
                    </a:rPr>
                    <a:t>+</a:t>
                  </a:r>
                </a:p>
                <a:p>
                  <a:r>
                    <a:rPr lang="en-US" altLang="en-US">
                      <a:solidFill>
                        <a:srgbClr val="336600"/>
                      </a:solidFill>
                      <a:latin typeface="+mn-lt"/>
                    </a:rPr>
                    <a:t>+</a:t>
                  </a:r>
                </a:p>
                <a:p>
                  <a:endParaRPr lang="en-US" altLang="en-US">
                    <a:solidFill>
                      <a:srgbClr val="336600"/>
                    </a:solidFill>
                    <a:latin typeface="+mn-lt"/>
                  </a:endParaRPr>
                </a:p>
              </p:txBody>
            </p:sp>
            <p:sp>
              <p:nvSpPr>
                <p:cNvPr id="79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3552" y="1200"/>
                  <a:ext cx="164" cy="5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>
                      <a:solidFill>
                        <a:srgbClr val="0033CC"/>
                      </a:solidFill>
                      <a:latin typeface="+mn-lt"/>
                    </a:rPr>
                    <a:t>-</a:t>
                  </a:r>
                </a:p>
                <a:p>
                  <a:r>
                    <a:rPr lang="en-US" altLang="en-US">
                      <a:solidFill>
                        <a:srgbClr val="0033CC"/>
                      </a:solidFill>
                      <a:latin typeface="+mn-lt"/>
                    </a:rPr>
                    <a:t>-</a:t>
                  </a:r>
                </a:p>
                <a:p>
                  <a:r>
                    <a:rPr lang="en-US" altLang="en-US">
                      <a:solidFill>
                        <a:srgbClr val="0033CC"/>
                      </a:solidFill>
                      <a:latin typeface="+mn-lt"/>
                    </a:rPr>
                    <a:t>-</a:t>
                  </a:r>
                </a:p>
              </p:txBody>
            </p:sp>
            <p:sp>
              <p:nvSpPr>
                <p:cNvPr id="80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3696" y="1200"/>
                  <a:ext cx="164" cy="5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dirty="0">
                      <a:solidFill>
                        <a:srgbClr val="0033CC"/>
                      </a:solidFill>
                      <a:latin typeface="+mn-lt"/>
                    </a:rPr>
                    <a:t>-</a:t>
                  </a:r>
                </a:p>
                <a:p>
                  <a:r>
                    <a:rPr lang="en-US" altLang="en-US" dirty="0">
                      <a:solidFill>
                        <a:srgbClr val="0033CC"/>
                      </a:solidFill>
                      <a:latin typeface="+mn-lt"/>
                    </a:rPr>
                    <a:t>-</a:t>
                  </a:r>
                </a:p>
                <a:p>
                  <a:r>
                    <a:rPr lang="en-US" altLang="en-US" dirty="0">
                      <a:solidFill>
                        <a:srgbClr val="0033CC"/>
                      </a:solidFill>
                      <a:latin typeface="+mn-lt"/>
                    </a:rPr>
                    <a:t>-</a:t>
                  </a:r>
                </a:p>
              </p:txBody>
            </p:sp>
          </p:grpSp>
        </p:grpSp>
        <p:grpSp>
          <p:nvGrpSpPr>
            <p:cNvPr id="52" name="Group 67"/>
            <p:cNvGrpSpPr>
              <a:grpSpLocks/>
            </p:cNvGrpSpPr>
            <p:nvPr/>
          </p:nvGrpSpPr>
          <p:grpSpPr bwMode="auto">
            <a:xfrm flipH="1">
              <a:off x="3312" y="1584"/>
              <a:ext cx="2112" cy="432"/>
              <a:chOff x="720" y="1584"/>
              <a:chExt cx="2112" cy="432"/>
            </a:xfrm>
          </p:grpSpPr>
          <p:grpSp>
            <p:nvGrpSpPr>
              <p:cNvPr id="53" name="Group 68"/>
              <p:cNvGrpSpPr>
                <a:grpSpLocks/>
              </p:cNvGrpSpPr>
              <p:nvPr/>
            </p:nvGrpSpPr>
            <p:grpSpPr bwMode="auto">
              <a:xfrm>
                <a:off x="1152" y="1584"/>
                <a:ext cx="432" cy="432"/>
                <a:chOff x="1152" y="1584"/>
                <a:chExt cx="432" cy="432"/>
              </a:xfrm>
            </p:grpSpPr>
            <p:sp>
              <p:nvSpPr>
                <p:cNvPr id="70" name="Freeform 69"/>
                <p:cNvSpPr>
                  <a:spLocks/>
                </p:cNvSpPr>
                <p:nvPr/>
              </p:nvSpPr>
              <p:spPr bwMode="auto">
                <a:xfrm>
                  <a:off x="1200" y="1584"/>
                  <a:ext cx="336" cy="288"/>
                </a:xfrm>
                <a:custGeom>
                  <a:avLst/>
                  <a:gdLst>
                    <a:gd name="T0" fmla="*/ 0 w 672"/>
                    <a:gd name="T1" fmla="*/ 0 h 248"/>
                    <a:gd name="T2" fmla="*/ 36 w 672"/>
                    <a:gd name="T3" fmla="*/ 259 h 248"/>
                    <a:gd name="T4" fmla="*/ 84 w 672"/>
                    <a:gd name="T5" fmla="*/ 324 h 248"/>
                    <a:gd name="T6" fmla="*/ 132 w 672"/>
                    <a:gd name="T7" fmla="*/ 194 h 248"/>
                    <a:gd name="T8" fmla="*/ 168 w 672"/>
                    <a:gd name="T9" fmla="*/ 0 h 2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72"/>
                    <a:gd name="T16" fmla="*/ 0 h 248"/>
                    <a:gd name="T17" fmla="*/ 672 w 672"/>
                    <a:gd name="T18" fmla="*/ 248 h 2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72" h="248">
                      <a:moveTo>
                        <a:pt x="0" y="0"/>
                      </a:moveTo>
                      <a:cubicBezTo>
                        <a:pt x="44" y="76"/>
                        <a:pt x="88" y="152"/>
                        <a:pt x="144" y="192"/>
                      </a:cubicBezTo>
                      <a:cubicBezTo>
                        <a:pt x="200" y="232"/>
                        <a:pt x="272" y="248"/>
                        <a:pt x="336" y="240"/>
                      </a:cubicBezTo>
                      <a:cubicBezTo>
                        <a:pt x="400" y="232"/>
                        <a:pt x="472" y="184"/>
                        <a:pt x="528" y="144"/>
                      </a:cubicBezTo>
                      <a:cubicBezTo>
                        <a:pt x="584" y="104"/>
                        <a:pt x="628" y="52"/>
                        <a:pt x="672" y="0"/>
                      </a:cubicBezTo>
                    </a:path>
                  </a:pathLst>
                </a:custGeom>
                <a:noFill/>
                <a:ln w="444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1" name="Freeform 70"/>
                <p:cNvSpPr>
                  <a:spLocks/>
                </p:cNvSpPr>
                <p:nvPr/>
              </p:nvSpPr>
              <p:spPr bwMode="auto">
                <a:xfrm>
                  <a:off x="1152" y="1584"/>
                  <a:ext cx="432" cy="432"/>
                </a:xfrm>
                <a:custGeom>
                  <a:avLst/>
                  <a:gdLst>
                    <a:gd name="T0" fmla="*/ 0 w 672"/>
                    <a:gd name="T1" fmla="*/ 0 h 248"/>
                    <a:gd name="T2" fmla="*/ 60 w 672"/>
                    <a:gd name="T3" fmla="*/ 582 h 248"/>
                    <a:gd name="T4" fmla="*/ 139 w 672"/>
                    <a:gd name="T5" fmla="*/ 728 h 248"/>
                    <a:gd name="T6" fmla="*/ 218 w 672"/>
                    <a:gd name="T7" fmla="*/ 437 h 248"/>
                    <a:gd name="T8" fmla="*/ 278 w 672"/>
                    <a:gd name="T9" fmla="*/ 0 h 2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72"/>
                    <a:gd name="T16" fmla="*/ 0 h 248"/>
                    <a:gd name="T17" fmla="*/ 672 w 672"/>
                    <a:gd name="T18" fmla="*/ 248 h 2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72" h="248">
                      <a:moveTo>
                        <a:pt x="0" y="0"/>
                      </a:moveTo>
                      <a:cubicBezTo>
                        <a:pt x="44" y="76"/>
                        <a:pt x="88" y="152"/>
                        <a:pt x="144" y="192"/>
                      </a:cubicBezTo>
                      <a:cubicBezTo>
                        <a:pt x="200" y="232"/>
                        <a:pt x="272" y="248"/>
                        <a:pt x="336" y="240"/>
                      </a:cubicBezTo>
                      <a:cubicBezTo>
                        <a:pt x="400" y="232"/>
                        <a:pt x="472" y="184"/>
                        <a:pt x="528" y="144"/>
                      </a:cubicBezTo>
                      <a:cubicBezTo>
                        <a:pt x="584" y="104"/>
                        <a:pt x="628" y="52"/>
                        <a:pt x="672" y="0"/>
                      </a:cubicBezTo>
                    </a:path>
                  </a:pathLst>
                </a:custGeom>
                <a:noFill/>
                <a:ln w="444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2" name="Freeform 71"/>
                <p:cNvSpPr>
                  <a:spLocks/>
                </p:cNvSpPr>
                <p:nvPr/>
              </p:nvSpPr>
              <p:spPr bwMode="auto">
                <a:xfrm>
                  <a:off x="1248" y="1584"/>
                  <a:ext cx="192" cy="144"/>
                </a:xfrm>
                <a:custGeom>
                  <a:avLst/>
                  <a:gdLst>
                    <a:gd name="T0" fmla="*/ 0 w 672"/>
                    <a:gd name="T1" fmla="*/ 0 h 248"/>
                    <a:gd name="T2" fmla="*/ 12 w 672"/>
                    <a:gd name="T3" fmla="*/ 64 h 248"/>
                    <a:gd name="T4" fmla="*/ 27 w 672"/>
                    <a:gd name="T5" fmla="*/ 81 h 248"/>
                    <a:gd name="T6" fmla="*/ 43 w 672"/>
                    <a:gd name="T7" fmla="*/ 49 h 248"/>
                    <a:gd name="T8" fmla="*/ 55 w 672"/>
                    <a:gd name="T9" fmla="*/ 0 h 2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72"/>
                    <a:gd name="T16" fmla="*/ 0 h 248"/>
                    <a:gd name="T17" fmla="*/ 672 w 672"/>
                    <a:gd name="T18" fmla="*/ 248 h 2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72" h="248">
                      <a:moveTo>
                        <a:pt x="0" y="0"/>
                      </a:moveTo>
                      <a:cubicBezTo>
                        <a:pt x="44" y="76"/>
                        <a:pt x="88" y="152"/>
                        <a:pt x="144" y="192"/>
                      </a:cubicBezTo>
                      <a:cubicBezTo>
                        <a:pt x="200" y="232"/>
                        <a:pt x="272" y="248"/>
                        <a:pt x="336" y="240"/>
                      </a:cubicBezTo>
                      <a:cubicBezTo>
                        <a:pt x="400" y="232"/>
                        <a:pt x="472" y="184"/>
                        <a:pt x="528" y="144"/>
                      </a:cubicBezTo>
                      <a:cubicBezTo>
                        <a:pt x="584" y="104"/>
                        <a:pt x="628" y="52"/>
                        <a:pt x="672" y="0"/>
                      </a:cubicBezTo>
                    </a:path>
                  </a:pathLst>
                </a:custGeom>
                <a:noFill/>
                <a:ln w="444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grpSp>
            <p:nvGrpSpPr>
              <p:cNvPr id="54" name="Group 72"/>
              <p:cNvGrpSpPr>
                <a:grpSpLocks/>
              </p:cNvGrpSpPr>
              <p:nvPr/>
            </p:nvGrpSpPr>
            <p:grpSpPr bwMode="auto">
              <a:xfrm flipH="1">
                <a:off x="1536" y="1584"/>
                <a:ext cx="432" cy="432"/>
                <a:chOff x="1152" y="1584"/>
                <a:chExt cx="432" cy="432"/>
              </a:xfrm>
            </p:grpSpPr>
            <p:sp>
              <p:nvSpPr>
                <p:cNvPr id="67" name="Freeform 73"/>
                <p:cNvSpPr>
                  <a:spLocks/>
                </p:cNvSpPr>
                <p:nvPr/>
              </p:nvSpPr>
              <p:spPr bwMode="auto">
                <a:xfrm>
                  <a:off x="1200" y="1584"/>
                  <a:ext cx="336" cy="288"/>
                </a:xfrm>
                <a:custGeom>
                  <a:avLst/>
                  <a:gdLst>
                    <a:gd name="T0" fmla="*/ 0 w 672"/>
                    <a:gd name="T1" fmla="*/ 0 h 248"/>
                    <a:gd name="T2" fmla="*/ 36 w 672"/>
                    <a:gd name="T3" fmla="*/ 259 h 248"/>
                    <a:gd name="T4" fmla="*/ 84 w 672"/>
                    <a:gd name="T5" fmla="*/ 324 h 248"/>
                    <a:gd name="T6" fmla="*/ 132 w 672"/>
                    <a:gd name="T7" fmla="*/ 194 h 248"/>
                    <a:gd name="T8" fmla="*/ 168 w 672"/>
                    <a:gd name="T9" fmla="*/ 0 h 2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72"/>
                    <a:gd name="T16" fmla="*/ 0 h 248"/>
                    <a:gd name="T17" fmla="*/ 672 w 672"/>
                    <a:gd name="T18" fmla="*/ 248 h 2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72" h="248">
                      <a:moveTo>
                        <a:pt x="0" y="0"/>
                      </a:moveTo>
                      <a:cubicBezTo>
                        <a:pt x="44" y="76"/>
                        <a:pt x="88" y="152"/>
                        <a:pt x="144" y="192"/>
                      </a:cubicBezTo>
                      <a:cubicBezTo>
                        <a:pt x="200" y="232"/>
                        <a:pt x="272" y="248"/>
                        <a:pt x="336" y="240"/>
                      </a:cubicBezTo>
                      <a:cubicBezTo>
                        <a:pt x="400" y="232"/>
                        <a:pt x="472" y="184"/>
                        <a:pt x="528" y="144"/>
                      </a:cubicBezTo>
                      <a:cubicBezTo>
                        <a:pt x="584" y="104"/>
                        <a:pt x="628" y="52"/>
                        <a:pt x="672" y="0"/>
                      </a:cubicBezTo>
                    </a:path>
                  </a:pathLst>
                </a:custGeom>
                <a:noFill/>
                <a:ln w="444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8" name="Freeform 74"/>
                <p:cNvSpPr>
                  <a:spLocks/>
                </p:cNvSpPr>
                <p:nvPr/>
              </p:nvSpPr>
              <p:spPr bwMode="auto">
                <a:xfrm>
                  <a:off x="1152" y="1584"/>
                  <a:ext cx="432" cy="432"/>
                </a:xfrm>
                <a:custGeom>
                  <a:avLst/>
                  <a:gdLst>
                    <a:gd name="T0" fmla="*/ 0 w 672"/>
                    <a:gd name="T1" fmla="*/ 0 h 248"/>
                    <a:gd name="T2" fmla="*/ 60 w 672"/>
                    <a:gd name="T3" fmla="*/ 582 h 248"/>
                    <a:gd name="T4" fmla="*/ 139 w 672"/>
                    <a:gd name="T5" fmla="*/ 728 h 248"/>
                    <a:gd name="T6" fmla="*/ 218 w 672"/>
                    <a:gd name="T7" fmla="*/ 437 h 248"/>
                    <a:gd name="T8" fmla="*/ 278 w 672"/>
                    <a:gd name="T9" fmla="*/ 0 h 2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72"/>
                    <a:gd name="T16" fmla="*/ 0 h 248"/>
                    <a:gd name="T17" fmla="*/ 672 w 672"/>
                    <a:gd name="T18" fmla="*/ 248 h 2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72" h="248">
                      <a:moveTo>
                        <a:pt x="0" y="0"/>
                      </a:moveTo>
                      <a:cubicBezTo>
                        <a:pt x="44" y="76"/>
                        <a:pt x="88" y="152"/>
                        <a:pt x="144" y="192"/>
                      </a:cubicBezTo>
                      <a:cubicBezTo>
                        <a:pt x="200" y="232"/>
                        <a:pt x="272" y="248"/>
                        <a:pt x="336" y="240"/>
                      </a:cubicBezTo>
                      <a:cubicBezTo>
                        <a:pt x="400" y="232"/>
                        <a:pt x="472" y="184"/>
                        <a:pt x="528" y="144"/>
                      </a:cubicBezTo>
                      <a:cubicBezTo>
                        <a:pt x="584" y="104"/>
                        <a:pt x="628" y="52"/>
                        <a:pt x="672" y="0"/>
                      </a:cubicBezTo>
                    </a:path>
                  </a:pathLst>
                </a:custGeom>
                <a:noFill/>
                <a:ln w="444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9" name="Freeform 75"/>
                <p:cNvSpPr>
                  <a:spLocks/>
                </p:cNvSpPr>
                <p:nvPr/>
              </p:nvSpPr>
              <p:spPr bwMode="auto">
                <a:xfrm>
                  <a:off x="1248" y="1584"/>
                  <a:ext cx="192" cy="144"/>
                </a:xfrm>
                <a:custGeom>
                  <a:avLst/>
                  <a:gdLst>
                    <a:gd name="T0" fmla="*/ 0 w 672"/>
                    <a:gd name="T1" fmla="*/ 0 h 248"/>
                    <a:gd name="T2" fmla="*/ 12 w 672"/>
                    <a:gd name="T3" fmla="*/ 64 h 248"/>
                    <a:gd name="T4" fmla="*/ 27 w 672"/>
                    <a:gd name="T5" fmla="*/ 81 h 248"/>
                    <a:gd name="T6" fmla="*/ 43 w 672"/>
                    <a:gd name="T7" fmla="*/ 49 h 248"/>
                    <a:gd name="T8" fmla="*/ 55 w 672"/>
                    <a:gd name="T9" fmla="*/ 0 h 2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72"/>
                    <a:gd name="T16" fmla="*/ 0 h 248"/>
                    <a:gd name="T17" fmla="*/ 672 w 672"/>
                    <a:gd name="T18" fmla="*/ 248 h 2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72" h="248">
                      <a:moveTo>
                        <a:pt x="0" y="0"/>
                      </a:moveTo>
                      <a:cubicBezTo>
                        <a:pt x="44" y="76"/>
                        <a:pt x="88" y="152"/>
                        <a:pt x="144" y="192"/>
                      </a:cubicBezTo>
                      <a:cubicBezTo>
                        <a:pt x="200" y="232"/>
                        <a:pt x="272" y="248"/>
                        <a:pt x="336" y="240"/>
                      </a:cubicBezTo>
                      <a:cubicBezTo>
                        <a:pt x="400" y="232"/>
                        <a:pt x="472" y="184"/>
                        <a:pt x="528" y="144"/>
                      </a:cubicBezTo>
                      <a:cubicBezTo>
                        <a:pt x="584" y="104"/>
                        <a:pt x="628" y="52"/>
                        <a:pt x="672" y="0"/>
                      </a:cubicBezTo>
                    </a:path>
                  </a:pathLst>
                </a:custGeom>
                <a:noFill/>
                <a:ln w="444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grpSp>
            <p:nvGrpSpPr>
              <p:cNvPr id="55" name="Group 76"/>
              <p:cNvGrpSpPr>
                <a:grpSpLocks/>
              </p:cNvGrpSpPr>
              <p:nvPr/>
            </p:nvGrpSpPr>
            <p:grpSpPr bwMode="auto">
              <a:xfrm>
                <a:off x="1968" y="1584"/>
                <a:ext cx="432" cy="432"/>
                <a:chOff x="1152" y="1584"/>
                <a:chExt cx="432" cy="432"/>
              </a:xfrm>
            </p:grpSpPr>
            <p:sp>
              <p:nvSpPr>
                <p:cNvPr id="64" name="Freeform 77"/>
                <p:cNvSpPr>
                  <a:spLocks/>
                </p:cNvSpPr>
                <p:nvPr/>
              </p:nvSpPr>
              <p:spPr bwMode="auto">
                <a:xfrm>
                  <a:off x="1200" y="1584"/>
                  <a:ext cx="336" cy="288"/>
                </a:xfrm>
                <a:custGeom>
                  <a:avLst/>
                  <a:gdLst>
                    <a:gd name="T0" fmla="*/ 0 w 672"/>
                    <a:gd name="T1" fmla="*/ 0 h 248"/>
                    <a:gd name="T2" fmla="*/ 36 w 672"/>
                    <a:gd name="T3" fmla="*/ 259 h 248"/>
                    <a:gd name="T4" fmla="*/ 84 w 672"/>
                    <a:gd name="T5" fmla="*/ 324 h 248"/>
                    <a:gd name="T6" fmla="*/ 132 w 672"/>
                    <a:gd name="T7" fmla="*/ 194 h 248"/>
                    <a:gd name="T8" fmla="*/ 168 w 672"/>
                    <a:gd name="T9" fmla="*/ 0 h 2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72"/>
                    <a:gd name="T16" fmla="*/ 0 h 248"/>
                    <a:gd name="T17" fmla="*/ 672 w 672"/>
                    <a:gd name="T18" fmla="*/ 248 h 2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72" h="248">
                      <a:moveTo>
                        <a:pt x="0" y="0"/>
                      </a:moveTo>
                      <a:cubicBezTo>
                        <a:pt x="44" y="76"/>
                        <a:pt x="88" y="152"/>
                        <a:pt x="144" y="192"/>
                      </a:cubicBezTo>
                      <a:cubicBezTo>
                        <a:pt x="200" y="232"/>
                        <a:pt x="272" y="248"/>
                        <a:pt x="336" y="240"/>
                      </a:cubicBezTo>
                      <a:cubicBezTo>
                        <a:pt x="400" y="232"/>
                        <a:pt x="472" y="184"/>
                        <a:pt x="528" y="144"/>
                      </a:cubicBezTo>
                      <a:cubicBezTo>
                        <a:pt x="584" y="104"/>
                        <a:pt x="628" y="52"/>
                        <a:pt x="672" y="0"/>
                      </a:cubicBezTo>
                    </a:path>
                  </a:pathLst>
                </a:custGeom>
                <a:noFill/>
                <a:ln w="444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5" name="Freeform 78"/>
                <p:cNvSpPr>
                  <a:spLocks/>
                </p:cNvSpPr>
                <p:nvPr/>
              </p:nvSpPr>
              <p:spPr bwMode="auto">
                <a:xfrm>
                  <a:off x="1152" y="1584"/>
                  <a:ext cx="432" cy="432"/>
                </a:xfrm>
                <a:custGeom>
                  <a:avLst/>
                  <a:gdLst>
                    <a:gd name="T0" fmla="*/ 0 w 672"/>
                    <a:gd name="T1" fmla="*/ 0 h 248"/>
                    <a:gd name="T2" fmla="*/ 60 w 672"/>
                    <a:gd name="T3" fmla="*/ 582 h 248"/>
                    <a:gd name="T4" fmla="*/ 139 w 672"/>
                    <a:gd name="T5" fmla="*/ 728 h 248"/>
                    <a:gd name="T6" fmla="*/ 218 w 672"/>
                    <a:gd name="T7" fmla="*/ 437 h 248"/>
                    <a:gd name="T8" fmla="*/ 278 w 672"/>
                    <a:gd name="T9" fmla="*/ 0 h 2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72"/>
                    <a:gd name="T16" fmla="*/ 0 h 248"/>
                    <a:gd name="T17" fmla="*/ 672 w 672"/>
                    <a:gd name="T18" fmla="*/ 248 h 2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72" h="248">
                      <a:moveTo>
                        <a:pt x="0" y="0"/>
                      </a:moveTo>
                      <a:cubicBezTo>
                        <a:pt x="44" y="76"/>
                        <a:pt x="88" y="152"/>
                        <a:pt x="144" y="192"/>
                      </a:cubicBezTo>
                      <a:cubicBezTo>
                        <a:pt x="200" y="232"/>
                        <a:pt x="272" y="248"/>
                        <a:pt x="336" y="240"/>
                      </a:cubicBezTo>
                      <a:cubicBezTo>
                        <a:pt x="400" y="232"/>
                        <a:pt x="472" y="184"/>
                        <a:pt x="528" y="144"/>
                      </a:cubicBezTo>
                      <a:cubicBezTo>
                        <a:pt x="584" y="104"/>
                        <a:pt x="628" y="52"/>
                        <a:pt x="672" y="0"/>
                      </a:cubicBezTo>
                    </a:path>
                  </a:pathLst>
                </a:custGeom>
                <a:noFill/>
                <a:ln w="444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6" name="Freeform 79"/>
                <p:cNvSpPr>
                  <a:spLocks/>
                </p:cNvSpPr>
                <p:nvPr/>
              </p:nvSpPr>
              <p:spPr bwMode="auto">
                <a:xfrm>
                  <a:off x="1248" y="1584"/>
                  <a:ext cx="192" cy="144"/>
                </a:xfrm>
                <a:custGeom>
                  <a:avLst/>
                  <a:gdLst>
                    <a:gd name="T0" fmla="*/ 0 w 672"/>
                    <a:gd name="T1" fmla="*/ 0 h 248"/>
                    <a:gd name="T2" fmla="*/ 12 w 672"/>
                    <a:gd name="T3" fmla="*/ 64 h 248"/>
                    <a:gd name="T4" fmla="*/ 27 w 672"/>
                    <a:gd name="T5" fmla="*/ 81 h 248"/>
                    <a:gd name="T6" fmla="*/ 43 w 672"/>
                    <a:gd name="T7" fmla="*/ 49 h 248"/>
                    <a:gd name="T8" fmla="*/ 55 w 672"/>
                    <a:gd name="T9" fmla="*/ 0 h 2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72"/>
                    <a:gd name="T16" fmla="*/ 0 h 248"/>
                    <a:gd name="T17" fmla="*/ 672 w 672"/>
                    <a:gd name="T18" fmla="*/ 248 h 2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72" h="248">
                      <a:moveTo>
                        <a:pt x="0" y="0"/>
                      </a:moveTo>
                      <a:cubicBezTo>
                        <a:pt x="44" y="76"/>
                        <a:pt x="88" y="152"/>
                        <a:pt x="144" y="192"/>
                      </a:cubicBezTo>
                      <a:cubicBezTo>
                        <a:pt x="200" y="232"/>
                        <a:pt x="272" y="248"/>
                        <a:pt x="336" y="240"/>
                      </a:cubicBezTo>
                      <a:cubicBezTo>
                        <a:pt x="400" y="232"/>
                        <a:pt x="472" y="184"/>
                        <a:pt x="528" y="144"/>
                      </a:cubicBezTo>
                      <a:cubicBezTo>
                        <a:pt x="584" y="104"/>
                        <a:pt x="628" y="52"/>
                        <a:pt x="672" y="0"/>
                      </a:cubicBezTo>
                    </a:path>
                  </a:pathLst>
                </a:custGeom>
                <a:noFill/>
                <a:ln w="444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grpSp>
            <p:nvGrpSpPr>
              <p:cNvPr id="56" name="Group 80"/>
              <p:cNvGrpSpPr>
                <a:grpSpLocks/>
              </p:cNvGrpSpPr>
              <p:nvPr/>
            </p:nvGrpSpPr>
            <p:grpSpPr bwMode="auto">
              <a:xfrm flipH="1">
                <a:off x="720" y="1584"/>
                <a:ext cx="432" cy="432"/>
                <a:chOff x="1152" y="1584"/>
                <a:chExt cx="432" cy="432"/>
              </a:xfrm>
            </p:grpSpPr>
            <p:sp>
              <p:nvSpPr>
                <p:cNvPr id="61" name="Freeform 81"/>
                <p:cNvSpPr>
                  <a:spLocks/>
                </p:cNvSpPr>
                <p:nvPr/>
              </p:nvSpPr>
              <p:spPr bwMode="auto">
                <a:xfrm>
                  <a:off x="1200" y="1584"/>
                  <a:ext cx="336" cy="288"/>
                </a:xfrm>
                <a:custGeom>
                  <a:avLst/>
                  <a:gdLst>
                    <a:gd name="T0" fmla="*/ 0 w 672"/>
                    <a:gd name="T1" fmla="*/ 0 h 248"/>
                    <a:gd name="T2" fmla="*/ 36 w 672"/>
                    <a:gd name="T3" fmla="*/ 259 h 248"/>
                    <a:gd name="T4" fmla="*/ 84 w 672"/>
                    <a:gd name="T5" fmla="*/ 324 h 248"/>
                    <a:gd name="T6" fmla="*/ 132 w 672"/>
                    <a:gd name="T7" fmla="*/ 194 h 248"/>
                    <a:gd name="T8" fmla="*/ 168 w 672"/>
                    <a:gd name="T9" fmla="*/ 0 h 2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72"/>
                    <a:gd name="T16" fmla="*/ 0 h 248"/>
                    <a:gd name="T17" fmla="*/ 672 w 672"/>
                    <a:gd name="T18" fmla="*/ 248 h 2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72" h="248">
                      <a:moveTo>
                        <a:pt x="0" y="0"/>
                      </a:moveTo>
                      <a:cubicBezTo>
                        <a:pt x="44" y="76"/>
                        <a:pt x="88" y="152"/>
                        <a:pt x="144" y="192"/>
                      </a:cubicBezTo>
                      <a:cubicBezTo>
                        <a:pt x="200" y="232"/>
                        <a:pt x="272" y="248"/>
                        <a:pt x="336" y="240"/>
                      </a:cubicBezTo>
                      <a:cubicBezTo>
                        <a:pt x="400" y="232"/>
                        <a:pt x="472" y="184"/>
                        <a:pt x="528" y="144"/>
                      </a:cubicBezTo>
                      <a:cubicBezTo>
                        <a:pt x="584" y="104"/>
                        <a:pt x="628" y="52"/>
                        <a:pt x="672" y="0"/>
                      </a:cubicBezTo>
                    </a:path>
                  </a:pathLst>
                </a:custGeom>
                <a:noFill/>
                <a:ln w="444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2" name="Freeform 82"/>
                <p:cNvSpPr>
                  <a:spLocks/>
                </p:cNvSpPr>
                <p:nvPr/>
              </p:nvSpPr>
              <p:spPr bwMode="auto">
                <a:xfrm>
                  <a:off x="1152" y="1584"/>
                  <a:ext cx="432" cy="432"/>
                </a:xfrm>
                <a:custGeom>
                  <a:avLst/>
                  <a:gdLst>
                    <a:gd name="T0" fmla="*/ 0 w 672"/>
                    <a:gd name="T1" fmla="*/ 0 h 248"/>
                    <a:gd name="T2" fmla="*/ 60 w 672"/>
                    <a:gd name="T3" fmla="*/ 582 h 248"/>
                    <a:gd name="T4" fmla="*/ 139 w 672"/>
                    <a:gd name="T5" fmla="*/ 728 h 248"/>
                    <a:gd name="T6" fmla="*/ 218 w 672"/>
                    <a:gd name="T7" fmla="*/ 437 h 248"/>
                    <a:gd name="T8" fmla="*/ 278 w 672"/>
                    <a:gd name="T9" fmla="*/ 0 h 2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72"/>
                    <a:gd name="T16" fmla="*/ 0 h 248"/>
                    <a:gd name="T17" fmla="*/ 672 w 672"/>
                    <a:gd name="T18" fmla="*/ 248 h 2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72" h="248">
                      <a:moveTo>
                        <a:pt x="0" y="0"/>
                      </a:moveTo>
                      <a:cubicBezTo>
                        <a:pt x="44" y="76"/>
                        <a:pt x="88" y="152"/>
                        <a:pt x="144" y="192"/>
                      </a:cubicBezTo>
                      <a:cubicBezTo>
                        <a:pt x="200" y="232"/>
                        <a:pt x="272" y="248"/>
                        <a:pt x="336" y="240"/>
                      </a:cubicBezTo>
                      <a:cubicBezTo>
                        <a:pt x="400" y="232"/>
                        <a:pt x="472" y="184"/>
                        <a:pt x="528" y="144"/>
                      </a:cubicBezTo>
                      <a:cubicBezTo>
                        <a:pt x="584" y="104"/>
                        <a:pt x="628" y="52"/>
                        <a:pt x="672" y="0"/>
                      </a:cubicBezTo>
                    </a:path>
                  </a:pathLst>
                </a:custGeom>
                <a:noFill/>
                <a:ln w="444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3" name="Freeform 83"/>
                <p:cNvSpPr>
                  <a:spLocks/>
                </p:cNvSpPr>
                <p:nvPr/>
              </p:nvSpPr>
              <p:spPr bwMode="auto">
                <a:xfrm>
                  <a:off x="1248" y="1584"/>
                  <a:ext cx="192" cy="144"/>
                </a:xfrm>
                <a:custGeom>
                  <a:avLst/>
                  <a:gdLst>
                    <a:gd name="T0" fmla="*/ 0 w 672"/>
                    <a:gd name="T1" fmla="*/ 0 h 248"/>
                    <a:gd name="T2" fmla="*/ 12 w 672"/>
                    <a:gd name="T3" fmla="*/ 64 h 248"/>
                    <a:gd name="T4" fmla="*/ 27 w 672"/>
                    <a:gd name="T5" fmla="*/ 81 h 248"/>
                    <a:gd name="T6" fmla="*/ 43 w 672"/>
                    <a:gd name="T7" fmla="*/ 49 h 248"/>
                    <a:gd name="T8" fmla="*/ 55 w 672"/>
                    <a:gd name="T9" fmla="*/ 0 h 2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72"/>
                    <a:gd name="T16" fmla="*/ 0 h 248"/>
                    <a:gd name="T17" fmla="*/ 672 w 672"/>
                    <a:gd name="T18" fmla="*/ 248 h 2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72" h="248">
                      <a:moveTo>
                        <a:pt x="0" y="0"/>
                      </a:moveTo>
                      <a:cubicBezTo>
                        <a:pt x="44" y="76"/>
                        <a:pt x="88" y="152"/>
                        <a:pt x="144" y="192"/>
                      </a:cubicBezTo>
                      <a:cubicBezTo>
                        <a:pt x="200" y="232"/>
                        <a:pt x="272" y="248"/>
                        <a:pt x="336" y="240"/>
                      </a:cubicBezTo>
                      <a:cubicBezTo>
                        <a:pt x="400" y="232"/>
                        <a:pt x="472" y="184"/>
                        <a:pt x="528" y="144"/>
                      </a:cubicBezTo>
                      <a:cubicBezTo>
                        <a:pt x="584" y="104"/>
                        <a:pt x="628" y="52"/>
                        <a:pt x="672" y="0"/>
                      </a:cubicBezTo>
                    </a:path>
                  </a:pathLst>
                </a:custGeom>
                <a:noFill/>
                <a:ln w="444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grpSp>
            <p:nvGrpSpPr>
              <p:cNvPr id="57" name="Group 84"/>
              <p:cNvGrpSpPr>
                <a:grpSpLocks/>
              </p:cNvGrpSpPr>
              <p:nvPr/>
            </p:nvGrpSpPr>
            <p:grpSpPr bwMode="auto">
              <a:xfrm flipH="1">
                <a:off x="2400" y="1584"/>
                <a:ext cx="432" cy="432"/>
                <a:chOff x="1152" y="1584"/>
                <a:chExt cx="432" cy="432"/>
              </a:xfrm>
            </p:grpSpPr>
            <p:sp>
              <p:nvSpPr>
                <p:cNvPr id="58" name="Freeform 85"/>
                <p:cNvSpPr>
                  <a:spLocks/>
                </p:cNvSpPr>
                <p:nvPr/>
              </p:nvSpPr>
              <p:spPr bwMode="auto">
                <a:xfrm>
                  <a:off x="1200" y="1584"/>
                  <a:ext cx="336" cy="288"/>
                </a:xfrm>
                <a:custGeom>
                  <a:avLst/>
                  <a:gdLst>
                    <a:gd name="T0" fmla="*/ 0 w 672"/>
                    <a:gd name="T1" fmla="*/ 0 h 248"/>
                    <a:gd name="T2" fmla="*/ 36 w 672"/>
                    <a:gd name="T3" fmla="*/ 259 h 248"/>
                    <a:gd name="T4" fmla="*/ 84 w 672"/>
                    <a:gd name="T5" fmla="*/ 324 h 248"/>
                    <a:gd name="T6" fmla="*/ 132 w 672"/>
                    <a:gd name="T7" fmla="*/ 194 h 248"/>
                    <a:gd name="T8" fmla="*/ 168 w 672"/>
                    <a:gd name="T9" fmla="*/ 0 h 2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72"/>
                    <a:gd name="T16" fmla="*/ 0 h 248"/>
                    <a:gd name="T17" fmla="*/ 672 w 672"/>
                    <a:gd name="T18" fmla="*/ 248 h 2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72" h="248">
                      <a:moveTo>
                        <a:pt x="0" y="0"/>
                      </a:moveTo>
                      <a:cubicBezTo>
                        <a:pt x="44" y="76"/>
                        <a:pt x="88" y="152"/>
                        <a:pt x="144" y="192"/>
                      </a:cubicBezTo>
                      <a:cubicBezTo>
                        <a:pt x="200" y="232"/>
                        <a:pt x="272" y="248"/>
                        <a:pt x="336" y="240"/>
                      </a:cubicBezTo>
                      <a:cubicBezTo>
                        <a:pt x="400" y="232"/>
                        <a:pt x="472" y="184"/>
                        <a:pt x="528" y="144"/>
                      </a:cubicBezTo>
                      <a:cubicBezTo>
                        <a:pt x="584" y="104"/>
                        <a:pt x="628" y="52"/>
                        <a:pt x="672" y="0"/>
                      </a:cubicBezTo>
                    </a:path>
                  </a:pathLst>
                </a:custGeom>
                <a:noFill/>
                <a:ln w="444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59" name="Freeform 86"/>
                <p:cNvSpPr>
                  <a:spLocks/>
                </p:cNvSpPr>
                <p:nvPr/>
              </p:nvSpPr>
              <p:spPr bwMode="auto">
                <a:xfrm>
                  <a:off x="1152" y="1584"/>
                  <a:ext cx="432" cy="432"/>
                </a:xfrm>
                <a:custGeom>
                  <a:avLst/>
                  <a:gdLst>
                    <a:gd name="T0" fmla="*/ 0 w 672"/>
                    <a:gd name="T1" fmla="*/ 0 h 248"/>
                    <a:gd name="T2" fmla="*/ 60 w 672"/>
                    <a:gd name="T3" fmla="*/ 582 h 248"/>
                    <a:gd name="T4" fmla="*/ 139 w 672"/>
                    <a:gd name="T5" fmla="*/ 728 h 248"/>
                    <a:gd name="T6" fmla="*/ 218 w 672"/>
                    <a:gd name="T7" fmla="*/ 437 h 248"/>
                    <a:gd name="T8" fmla="*/ 278 w 672"/>
                    <a:gd name="T9" fmla="*/ 0 h 2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72"/>
                    <a:gd name="T16" fmla="*/ 0 h 248"/>
                    <a:gd name="T17" fmla="*/ 672 w 672"/>
                    <a:gd name="T18" fmla="*/ 248 h 2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72" h="248">
                      <a:moveTo>
                        <a:pt x="0" y="0"/>
                      </a:moveTo>
                      <a:cubicBezTo>
                        <a:pt x="44" y="76"/>
                        <a:pt x="88" y="152"/>
                        <a:pt x="144" y="192"/>
                      </a:cubicBezTo>
                      <a:cubicBezTo>
                        <a:pt x="200" y="232"/>
                        <a:pt x="272" y="248"/>
                        <a:pt x="336" y="240"/>
                      </a:cubicBezTo>
                      <a:cubicBezTo>
                        <a:pt x="400" y="232"/>
                        <a:pt x="472" y="184"/>
                        <a:pt x="528" y="144"/>
                      </a:cubicBezTo>
                      <a:cubicBezTo>
                        <a:pt x="584" y="104"/>
                        <a:pt x="628" y="52"/>
                        <a:pt x="672" y="0"/>
                      </a:cubicBezTo>
                    </a:path>
                  </a:pathLst>
                </a:custGeom>
                <a:noFill/>
                <a:ln w="444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0" name="Freeform 87"/>
                <p:cNvSpPr>
                  <a:spLocks/>
                </p:cNvSpPr>
                <p:nvPr/>
              </p:nvSpPr>
              <p:spPr bwMode="auto">
                <a:xfrm>
                  <a:off x="1248" y="1584"/>
                  <a:ext cx="192" cy="144"/>
                </a:xfrm>
                <a:custGeom>
                  <a:avLst/>
                  <a:gdLst>
                    <a:gd name="T0" fmla="*/ 0 w 672"/>
                    <a:gd name="T1" fmla="*/ 0 h 248"/>
                    <a:gd name="T2" fmla="*/ 12 w 672"/>
                    <a:gd name="T3" fmla="*/ 64 h 248"/>
                    <a:gd name="T4" fmla="*/ 27 w 672"/>
                    <a:gd name="T5" fmla="*/ 81 h 248"/>
                    <a:gd name="T6" fmla="*/ 43 w 672"/>
                    <a:gd name="T7" fmla="*/ 49 h 248"/>
                    <a:gd name="T8" fmla="*/ 55 w 672"/>
                    <a:gd name="T9" fmla="*/ 0 h 2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72"/>
                    <a:gd name="T16" fmla="*/ 0 h 248"/>
                    <a:gd name="T17" fmla="*/ 672 w 672"/>
                    <a:gd name="T18" fmla="*/ 248 h 2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72" h="248">
                      <a:moveTo>
                        <a:pt x="0" y="0"/>
                      </a:moveTo>
                      <a:cubicBezTo>
                        <a:pt x="44" y="76"/>
                        <a:pt x="88" y="152"/>
                        <a:pt x="144" y="192"/>
                      </a:cubicBezTo>
                      <a:cubicBezTo>
                        <a:pt x="200" y="232"/>
                        <a:pt x="272" y="248"/>
                        <a:pt x="336" y="240"/>
                      </a:cubicBezTo>
                      <a:cubicBezTo>
                        <a:pt x="400" y="232"/>
                        <a:pt x="472" y="184"/>
                        <a:pt x="528" y="144"/>
                      </a:cubicBezTo>
                      <a:cubicBezTo>
                        <a:pt x="584" y="104"/>
                        <a:pt x="628" y="52"/>
                        <a:pt x="672" y="0"/>
                      </a:cubicBezTo>
                    </a:path>
                  </a:pathLst>
                </a:custGeom>
                <a:noFill/>
                <a:ln w="444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</p:grpSp>
      </p:grpSp>
      <p:grpSp>
        <p:nvGrpSpPr>
          <p:cNvPr id="3" name="Group 2"/>
          <p:cNvGrpSpPr/>
          <p:nvPr/>
        </p:nvGrpSpPr>
        <p:grpSpPr>
          <a:xfrm>
            <a:off x="4768851" y="2406134"/>
            <a:ext cx="4480714" cy="1395929"/>
            <a:chOff x="4768851" y="2406134"/>
            <a:chExt cx="4480714" cy="1395929"/>
          </a:xfrm>
        </p:grpSpPr>
        <p:sp>
          <p:nvSpPr>
            <p:cNvPr id="87" name="TextBox 86"/>
            <p:cNvSpPr txBox="1"/>
            <p:nvPr/>
          </p:nvSpPr>
          <p:spPr>
            <a:xfrm>
              <a:off x="4768851" y="2406134"/>
              <a:ext cx="4480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Self-sustaining surface charge oscillations</a:t>
              </a:r>
              <a:endParaRPr lang="en-US" dirty="0"/>
            </a:p>
          </p:txBody>
        </p:sp>
        <p:graphicFrame>
          <p:nvGraphicFramePr>
            <p:cNvPr id="88" name="Object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690735"/>
                </p:ext>
              </p:extLst>
            </p:nvPr>
          </p:nvGraphicFramePr>
          <p:xfrm>
            <a:off x="5903913" y="3433763"/>
            <a:ext cx="891674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1" name="Equation" r:id="rId3" imgW="583920" imgH="241200" progId="Equation.DSMT4">
                    <p:embed/>
                  </p:oleObj>
                </mc:Choice>
                <mc:Fallback>
                  <p:oleObj name="Equation" r:id="rId3" imgW="58392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03913" y="3433763"/>
                          <a:ext cx="891674" cy="368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9" name="Text Box 103"/>
          <p:cNvSpPr txBox="1">
            <a:spLocks noChangeArrowheads="1"/>
          </p:cNvSpPr>
          <p:nvPr/>
        </p:nvSpPr>
        <p:spPr bwMode="auto">
          <a:xfrm>
            <a:off x="637232" y="4690511"/>
            <a:ext cx="7848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Reduction of resonance frequency is due to fringing of the field – only one half of the  field actually contributes to </a:t>
            </a:r>
            <a:r>
              <a:rPr lang="en-US" altLang="en-US" dirty="0" smtClean="0"/>
              <a:t>the tangential restoring </a:t>
            </a:r>
            <a:r>
              <a:rPr lang="en-US" altLang="en-US" dirty="0"/>
              <a:t>force acting upon </a:t>
            </a:r>
            <a:r>
              <a:rPr lang="en-US" altLang="en-US" dirty="0" smtClean="0"/>
              <a:t>the electrons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760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026" y="37756"/>
            <a:ext cx="8229600" cy="1143000"/>
          </a:xfrm>
        </p:spPr>
        <p:txBody>
          <a:bodyPr/>
          <a:lstStyle/>
          <a:p>
            <a:r>
              <a:rPr lang="en-US" sz="3200" dirty="0" smtClean="0"/>
              <a:t>Surface plasmon polaritons (SPP)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1A4677-A278-47C8-9278-C375BD43ED1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 Box 98"/>
          <p:cNvSpPr txBox="1">
            <a:spLocks noChangeArrowheads="1"/>
          </p:cNvSpPr>
          <p:nvPr/>
        </p:nvSpPr>
        <p:spPr bwMode="auto">
          <a:xfrm>
            <a:off x="185398" y="1295400"/>
            <a:ext cx="8773204" cy="6463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Surface plasmons </a:t>
            </a:r>
            <a:r>
              <a:rPr lang="en-US" altLang="en-US" dirty="0" smtClean="0"/>
              <a:t>are not pure longitudinal waves …hence they can couple </a:t>
            </a:r>
            <a:r>
              <a:rPr lang="en-US" altLang="en-US" dirty="0"/>
              <a:t>with </a:t>
            </a:r>
            <a:r>
              <a:rPr lang="en-US" altLang="en-US" dirty="0" smtClean="0"/>
              <a:t>transverse electromagnetic </a:t>
            </a:r>
            <a:r>
              <a:rPr lang="en-US" altLang="en-US" dirty="0"/>
              <a:t>waves </a:t>
            </a:r>
            <a:r>
              <a:rPr lang="en-US" altLang="en-US" dirty="0" smtClean="0"/>
              <a:t>– photons </a:t>
            </a:r>
            <a:endParaRPr lang="en-US" altLang="en-US" dirty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288491" y="2283781"/>
            <a:ext cx="3687753" cy="2611438"/>
            <a:chOff x="153" y="899"/>
            <a:chExt cx="2007" cy="1645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92" y="1483"/>
              <a:ext cx="1927" cy="106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92" y="912"/>
              <a:ext cx="1927" cy="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92" y="1483"/>
              <a:ext cx="196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53" y="2213"/>
              <a:ext cx="5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i="1" dirty="0" smtClean="0">
                  <a:latin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r>
                <a:rPr lang="en-US" altLang="en-US" sz="2400" i="1" baseline="-25000" dirty="0" smtClean="0">
                  <a:latin typeface="Times New Roman" panose="02020603050405020304" pitchFamily="18" charset="0"/>
                  <a:sym typeface="Symbol" panose="05050102010706020507" pitchFamily="18" charset="2"/>
                </a:rPr>
                <a:t>d</a:t>
              </a:r>
              <a:r>
                <a:rPr lang="en-US" altLang="en-US" sz="2400" i="1" dirty="0" smtClean="0">
                  <a:latin typeface="Times New Roman" panose="02020603050405020304" pitchFamily="18" charset="0"/>
                  <a:sym typeface="Symbol" panose="05050102010706020507" pitchFamily="18" charset="2"/>
                </a:rPr>
                <a:t>&gt;</a:t>
              </a:r>
              <a:r>
                <a:rPr lang="en-US" altLang="en-US" sz="2400" dirty="0" smtClean="0">
                  <a:latin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92" y="899"/>
              <a:ext cx="6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i="1" dirty="0" smtClean="0">
                  <a:latin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r>
                <a:rPr lang="en-US" altLang="en-US" sz="2400" i="1" baseline="-25000" dirty="0" smtClean="0">
                  <a:latin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r>
                <a:rPr lang="en-US" altLang="en-US" sz="2400" i="1" dirty="0" smtClean="0">
                  <a:latin typeface="Times New Roman" panose="02020603050405020304" pitchFamily="18" charset="0"/>
                  <a:sym typeface="Symbol" panose="05050102010706020507" pitchFamily="18" charset="2"/>
                </a:rPr>
                <a:t>&lt;</a:t>
              </a:r>
              <a:r>
                <a:rPr lang="en-US" altLang="en-US" sz="2400" dirty="0" smtClean="0">
                  <a:latin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478" y="942"/>
              <a:ext cx="4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smtClean="0">
                  <a:latin typeface="+mn-lt"/>
                </a:rPr>
                <a:t>metal</a:t>
              </a:r>
              <a:endParaRPr lang="en-US" altLang="en-US" sz="2000" dirty="0">
                <a:latin typeface="+mn-lt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478" y="2249"/>
              <a:ext cx="65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smtClean="0">
                  <a:latin typeface="+mn-lt"/>
                </a:rPr>
                <a:t>dielectric</a:t>
              </a:r>
              <a:endParaRPr lang="en-US" altLang="en-US" sz="2000" dirty="0">
                <a:latin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39383" y="2171421"/>
            <a:ext cx="1066800" cy="1161082"/>
            <a:chOff x="3739383" y="2171421"/>
            <a:chExt cx="1066800" cy="1161082"/>
          </a:xfrm>
        </p:grpSpPr>
        <p:grpSp>
          <p:nvGrpSpPr>
            <p:cNvPr id="19" name="Group 18"/>
            <p:cNvGrpSpPr/>
            <p:nvPr/>
          </p:nvGrpSpPr>
          <p:grpSpPr>
            <a:xfrm>
              <a:off x="3739383" y="2460739"/>
              <a:ext cx="1066800" cy="762000"/>
              <a:chOff x="4114800" y="2438400"/>
              <a:chExt cx="1066800" cy="762000"/>
            </a:xfrm>
          </p:grpSpPr>
          <p:cxnSp>
            <p:nvCxnSpPr>
              <p:cNvPr id="15" name="Straight Arrow Connector 14"/>
              <p:cNvCxnSpPr/>
              <p:nvPr/>
            </p:nvCxnSpPr>
            <p:spPr bwMode="auto">
              <a:xfrm flipV="1">
                <a:off x="4114800" y="3180448"/>
                <a:ext cx="1066800" cy="11736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8" name="Straight Arrow Connector 17"/>
              <p:cNvCxnSpPr/>
              <p:nvPr/>
            </p:nvCxnSpPr>
            <p:spPr bwMode="auto">
              <a:xfrm flipV="1">
                <a:off x="4114800" y="2438400"/>
                <a:ext cx="0" cy="762000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20" name="TextBox 19"/>
            <p:cNvSpPr txBox="1"/>
            <p:nvPr/>
          </p:nvSpPr>
          <p:spPr>
            <a:xfrm>
              <a:off x="4061136" y="217142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90995" y="296317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11717" y="2517788"/>
            <a:ext cx="2032000" cy="2209787"/>
            <a:chOff x="1211717" y="2517788"/>
            <a:chExt cx="2032000" cy="2209787"/>
          </a:xfrm>
        </p:grpSpPr>
        <p:grpSp>
          <p:nvGrpSpPr>
            <p:cNvPr id="22" name="Group 12"/>
            <p:cNvGrpSpPr>
              <a:grpSpLocks/>
            </p:cNvGrpSpPr>
            <p:nvPr/>
          </p:nvGrpSpPr>
          <p:grpSpPr bwMode="auto">
            <a:xfrm>
              <a:off x="1211717" y="2590800"/>
              <a:ext cx="2032000" cy="2136775"/>
              <a:chOff x="675" y="1102"/>
              <a:chExt cx="1280" cy="1346"/>
            </a:xfrm>
          </p:grpSpPr>
          <p:sp>
            <p:nvSpPr>
              <p:cNvPr id="23" name="Freeform 13"/>
              <p:cNvSpPr>
                <a:spLocks/>
              </p:cNvSpPr>
              <p:nvPr/>
            </p:nvSpPr>
            <p:spPr bwMode="auto">
              <a:xfrm>
                <a:off x="716" y="1469"/>
                <a:ext cx="1148" cy="979"/>
              </a:xfrm>
              <a:custGeom>
                <a:avLst/>
                <a:gdLst>
                  <a:gd name="T0" fmla="*/ 981 w 1344"/>
                  <a:gd name="T1" fmla="*/ 0 h 1152"/>
                  <a:gd name="T2" fmla="*/ 595 w 1344"/>
                  <a:gd name="T3" fmla="*/ 139 h 1152"/>
                  <a:gd name="T4" fmla="*/ 175 w 1344"/>
                  <a:gd name="T5" fmla="*/ 485 h 1152"/>
                  <a:gd name="T6" fmla="*/ 0 w 1344"/>
                  <a:gd name="T7" fmla="*/ 832 h 11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44"/>
                  <a:gd name="T13" fmla="*/ 0 h 1152"/>
                  <a:gd name="T14" fmla="*/ 1344 w 1344"/>
                  <a:gd name="T15" fmla="*/ 1152 h 11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44" h="1152">
                    <a:moveTo>
                      <a:pt x="1344" y="0"/>
                    </a:moveTo>
                    <a:cubicBezTo>
                      <a:pt x="1172" y="40"/>
                      <a:pt x="1000" y="80"/>
                      <a:pt x="816" y="192"/>
                    </a:cubicBezTo>
                    <a:cubicBezTo>
                      <a:pt x="632" y="304"/>
                      <a:pt x="376" y="512"/>
                      <a:pt x="240" y="672"/>
                    </a:cubicBezTo>
                    <a:cubicBezTo>
                      <a:pt x="104" y="832"/>
                      <a:pt x="52" y="992"/>
                      <a:pt x="0" y="1152"/>
                    </a:cubicBezTo>
                  </a:path>
                </a:pathLst>
              </a:custGeom>
              <a:noFill/>
              <a:ln w="38100" cap="flat" cmpd="sng">
                <a:solidFill>
                  <a:srgbClr val="6666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4"/>
              <p:cNvSpPr>
                <a:spLocks/>
              </p:cNvSpPr>
              <p:nvPr/>
            </p:nvSpPr>
            <p:spPr bwMode="auto">
              <a:xfrm flipV="1">
                <a:off x="675" y="1102"/>
                <a:ext cx="1148" cy="367"/>
              </a:xfrm>
              <a:custGeom>
                <a:avLst/>
                <a:gdLst>
                  <a:gd name="T0" fmla="*/ 981 w 1344"/>
                  <a:gd name="T1" fmla="*/ 0 h 1152"/>
                  <a:gd name="T2" fmla="*/ 595 w 1344"/>
                  <a:gd name="T3" fmla="*/ 19 h 1152"/>
                  <a:gd name="T4" fmla="*/ 175 w 1344"/>
                  <a:gd name="T5" fmla="*/ 68 h 1152"/>
                  <a:gd name="T6" fmla="*/ 0 w 1344"/>
                  <a:gd name="T7" fmla="*/ 117 h 11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44"/>
                  <a:gd name="T13" fmla="*/ 0 h 1152"/>
                  <a:gd name="T14" fmla="*/ 1344 w 1344"/>
                  <a:gd name="T15" fmla="*/ 1152 h 11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44" h="1152">
                    <a:moveTo>
                      <a:pt x="1344" y="0"/>
                    </a:moveTo>
                    <a:cubicBezTo>
                      <a:pt x="1172" y="40"/>
                      <a:pt x="1000" y="80"/>
                      <a:pt x="816" y="192"/>
                    </a:cubicBezTo>
                    <a:cubicBezTo>
                      <a:pt x="632" y="304"/>
                      <a:pt x="376" y="512"/>
                      <a:pt x="240" y="672"/>
                    </a:cubicBezTo>
                    <a:cubicBezTo>
                      <a:pt x="104" y="832"/>
                      <a:pt x="52" y="992"/>
                      <a:pt x="0" y="1152"/>
                    </a:cubicBezTo>
                  </a:path>
                </a:pathLst>
              </a:custGeom>
              <a:noFill/>
              <a:ln w="38100" cap="flat" cmpd="sng">
                <a:solidFill>
                  <a:srgbClr val="6666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15"/>
              <p:cNvSpPr>
                <a:spLocks noChangeShapeType="1"/>
              </p:cNvSpPr>
              <p:nvPr/>
            </p:nvSpPr>
            <p:spPr bwMode="auto">
              <a:xfrm>
                <a:off x="1545" y="1891"/>
                <a:ext cx="41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Text Box 16"/>
              <p:cNvSpPr txBox="1">
                <a:spLocks noChangeArrowheads="1"/>
              </p:cNvSpPr>
              <p:nvPr/>
            </p:nvSpPr>
            <p:spPr bwMode="auto">
              <a:xfrm>
                <a:off x="1536" y="1536"/>
                <a:ext cx="41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</a:t>
                </a:r>
                <a:endParaRPr lang="en-US" altLang="en-US" sz="2400" i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483506" y="2517788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H</a:t>
              </a:r>
              <a:r>
                <a:rPr lang="en-US" baseline="-25000" dirty="0" err="1" smtClean="0"/>
                <a:t>y</a:t>
              </a:r>
              <a:r>
                <a:rPr lang="en-US" baseline="-25000" dirty="0" smtClean="0"/>
                <a:t> </a:t>
              </a:r>
              <a:r>
                <a:rPr lang="en-US" dirty="0" err="1" smtClean="0"/>
                <a:t>E</a:t>
              </a:r>
              <a:r>
                <a:rPr lang="en-US" baseline="-25000" dirty="0" err="1"/>
                <a:t>z</a:t>
              </a:r>
              <a:r>
                <a:rPr lang="en-US" baseline="-25000" dirty="0" smtClean="0"/>
                <a:t> </a:t>
              </a:r>
              <a:endParaRPr lang="en-US" dirty="0"/>
            </a:p>
          </p:txBody>
        </p:sp>
      </p:grpSp>
      <p:sp>
        <p:nvSpPr>
          <p:cNvPr id="29" name="Text Box 99"/>
          <p:cNvSpPr txBox="1">
            <a:spLocks noChangeArrowheads="1"/>
          </p:cNvSpPr>
          <p:nvPr/>
        </p:nvSpPr>
        <p:spPr bwMode="auto">
          <a:xfrm>
            <a:off x="269354" y="5054354"/>
            <a:ext cx="3581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SPP is a  TM wave propagating along the interface and evanescent in both mediums, with </a:t>
            </a:r>
            <a:r>
              <a:rPr lang="en-US" altLang="en-US" dirty="0" smtClean="0"/>
              <a:t>an interesting dispersion</a:t>
            </a:r>
            <a:endParaRPr lang="en-US" altLang="en-US" dirty="0"/>
          </a:p>
        </p:txBody>
      </p:sp>
      <p:sp>
        <p:nvSpPr>
          <p:cNvPr id="30" name="Rounded Rectangle 29"/>
          <p:cNvSpPr/>
          <p:nvPr/>
        </p:nvSpPr>
        <p:spPr bwMode="auto">
          <a:xfrm>
            <a:off x="4946462" y="4954956"/>
            <a:ext cx="1292566" cy="517991"/>
          </a:xfrm>
          <a:prstGeom prst="roundRect">
            <a:avLst/>
          </a:prstGeom>
          <a:solidFill>
            <a:srgbClr val="00B0F0">
              <a:alpha val="1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4965087" y="3918912"/>
            <a:ext cx="1292566" cy="517991"/>
          </a:xfrm>
          <a:prstGeom prst="roundRect">
            <a:avLst/>
          </a:prstGeom>
          <a:solidFill>
            <a:srgbClr val="00B0F0">
              <a:alpha val="1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7265262" y="4482752"/>
            <a:ext cx="1292566" cy="517991"/>
          </a:xfrm>
          <a:prstGeom prst="roundRect">
            <a:avLst/>
          </a:prstGeom>
          <a:solidFill>
            <a:srgbClr val="00B0F0">
              <a:alpha val="1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67079" y="2967475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Maxwell equations</a:t>
            </a:r>
            <a:endParaRPr lang="en-US" dirty="0"/>
          </a:p>
        </p:txBody>
      </p:sp>
      <p:graphicFrame>
        <p:nvGraphicFramePr>
          <p:cNvPr id="3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179006"/>
              </p:ext>
            </p:extLst>
          </p:nvPr>
        </p:nvGraphicFramePr>
        <p:xfrm>
          <a:off x="7055185" y="3408445"/>
          <a:ext cx="1307827" cy="580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6" name="Equation" r:id="rId3" imgW="952200" imgH="393480" progId="Equation.DSMT4">
                  <p:embed/>
                </p:oleObj>
              </mc:Choice>
              <mc:Fallback>
                <p:oleObj name="Equation" r:id="rId3" imgW="952200" imgH="393480" progId="Equation.DSMT4">
                  <p:embed/>
                  <p:pic>
                    <p:nvPicPr>
                      <p:cNvPr id="2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5185" y="3408445"/>
                        <a:ext cx="1307827" cy="5807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927238"/>
              </p:ext>
            </p:extLst>
          </p:nvPr>
        </p:nvGraphicFramePr>
        <p:xfrm>
          <a:off x="4812576" y="3365264"/>
          <a:ext cx="1573579" cy="613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7" name="Equation" r:id="rId5" imgW="1079280" imgH="393480" progId="Equation.DSMT4">
                  <p:embed/>
                </p:oleObj>
              </mc:Choice>
              <mc:Fallback>
                <p:oleObj name="Equation" r:id="rId5" imgW="1079280" imgH="393480" progId="Equation.DSMT4">
                  <p:embed/>
                  <p:pic>
                    <p:nvPicPr>
                      <p:cNvPr id="2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2576" y="3365264"/>
                        <a:ext cx="1573579" cy="6139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345956"/>
              </p:ext>
            </p:extLst>
          </p:nvPr>
        </p:nvGraphicFramePr>
        <p:xfrm>
          <a:off x="7259565" y="2399734"/>
          <a:ext cx="838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8" name="Equation" r:id="rId7" imgW="838080" imgH="419040" progId="Equation.DSMT4">
                  <p:embed/>
                </p:oleObj>
              </mc:Choice>
              <mc:Fallback>
                <p:oleObj name="Equation" r:id="rId7" imgW="838080" imgH="41904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59565" y="2399734"/>
                        <a:ext cx="8382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944079"/>
              </p:ext>
            </p:extLst>
          </p:nvPr>
        </p:nvGraphicFramePr>
        <p:xfrm>
          <a:off x="5647493" y="2433284"/>
          <a:ext cx="1163997" cy="349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9" name="Equation" r:id="rId9" imgW="761760" imgH="228600" progId="Equation.DSMT4">
                  <p:embed/>
                </p:oleObj>
              </mc:Choice>
              <mc:Fallback>
                <p:oleObj name="Equation" r:id="rId9" imgW="761760" imgH="228600" progId="Equation.DSMT4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47493" y="2433284"/>
                        <a:ext cx="1163997" cy="3491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138903"/>
              </p:ext>
            </p:extLst>
          </p:nvPr>
        </p:nvGraphicFramePr>
        <p:xfrm>
          <a:off x="4895193" y="4002960"/>
          <a:ext cx="168275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0" name="Equation" r:id="rId11" imgW="1587240" imgH="1257120" progId="Equation.DSMT4">
                  <p:embed/>
                </p:oleObj>
              </mc:Choice>
              <mc:Fallback>
                <p:oleObj name="Equation" r:id="rId11" imgW="1587240" imgH="125712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95193" y="4002960"/>
                        <a:ext cx="1682750" cy="133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645736"/>
              </p:ext>
            </p:extLst>
          </p:nvPr>
        </p:nvGraphicFramePr>
        <p:xfrm>
          <a:off x="7218733" y="4014307"/>
          <a:ext cx="1423987" cy="138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1" name="Equation" r:id="rId13" imgW="1295280" imgH="1257120" progId="Equation.DSMT4">
                  <p:embed/>
                </p:oleObj>
              </mc:Choice>
              <mc:Fallback>
                <p:oleObj name="Equation" r:id="rId13" imgW="1295280" imgH="1257120" progId="Equation.DSMT4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218733" y="4014307"/>
                        <a:ext cx="1423987" cy="138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653353"/>
              </p:ext>
            </p:extLst>
          </p:nvPr>
        </p:nvGraphicFramePr>
        <p:xfrm>
          <a:off x="6708775" y="5583238"/>
          <a:ext cx="11557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2" name="Equation" r:id="rId15" imgW="1155600" imgH="1168200" progId="Equation.DSMT4">
                  <p:embed/>
                </p:oleObj>
              </mc:Choice>
              <mc:Fallback>
                <p:oleObj name="Equation" r:id="rId15" imgW="1155600" imgH="1168200" progId="Equation.DSMT4">
                  <p:embed/>
                  <p:pic>
                    <p:nvPicPr>
                      <p:cNvPr id="28" name="Object 2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708775" y="5583238"/>
                        <a:ext cx="1155700" cy="116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5282166" y="5549503"/>
            <a:ext cx="984836" cy="1335757"/>
            <a:chOff x="5873304" y="5147593"/>
            <a:chExt cx="984836" cy="1335757"/>
          </a:xfrm>
        </p:grpSpPr>
        <p:cxnSp>
          <p:nvCxnSpPr>
            <p:cNvPr id="45" name="Straight Arrow Connector 44"/>
            <p:cNvCxnSpPr/>
            <p:nvPr/>
          </p:nvCxnSpPr>
          <p:spPr bwMode="auto">
            <a:xfrm flipH="1">
              <a:off x="5873304" y="5900894"/>
              <a:ext cx="529539" cy="34574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 flipV="1">
              <a:off x="6402843" y="5358618"/>
              <a:ext cx="116744" cy="54227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 flipV="1">
              <a:off x="6402843" y="5358618"/>
              <a:ext cx="0" cy="54227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Straight Arrow Connector 47"/>
            <p:cNvCxnSpPr/>
            <p:nvPr/>
          </p:nvCxnSpPr>
          <p:spPr bwMode="auto">
            <a:xfrm>
              <a:off x="6402843" y="5900894"/>
              <a:ext cx="11674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9" name="TextBox 48"/>
            <p:cNvSpPr txBox="1"/>
            <p:nvPr/>
          </p:nvSpPr>
          <p:spPr>
            <a:xfrm>
              <a:off x="6519586" y="514759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118848" y="611401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751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9" grpId="0"/>
      <p:bldP spid="30" grpId="0" animBg="1"/>
      <p:bldP spid="31" grpId="0" animBg="1"/>
      <p:bldP spid="32" grpId="0" animBg="1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1A4677-A278-47C8-9278-C375BD43ED1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0026" y="37756"/>
            <a:ext cx="8229600" cy="1143000"/>
          </a:xfrm>
        </p:spPr>
        <p:txBody>
          <a:bodyPr/>
          <a:lstStyle/>
          <a:p>
            <a:r>
              <a:rPr lang="en-US" sz="3200" dirty="0" smtClean="0"/>
              <a:t>Surface plasmon polaritons (SPP)</a:t>
            </a:r>
            <a:endParaRPr lang="en-US" sz="32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141418"/>
              </p:ext>
            </p:extLst>
          </p:nvPr>
        </p:nvGraphicFramePr>
        <p:xfrm>
          <a:off x="3992563" y="1277938"/>
          <a:ext cx="18827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07" name="Equation" r:id="rId3" imgW="1562040" imgH="253800" progId="Equation.DSMT4">
                  <p:embed/>
                </p:oleObj>
              </mc:Choice>
              <mc:Fallback>
                <p:oleObj name="Equation" r:id="rId3" imgW="1562040" imgH="2538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92563" y="1277938"/>
                        <a:ext cx="1882775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654806"/>
              </p:ext>
            </p:extLst>
          </p:nvPr>
        </p:nvGraphicFramePr>
        <p:xfrm>
          <a:off x="7845425" y="1819275"/>
          <a:ext cx="1341438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08" name="Equation" r:id="rId5" imgW="1218960" imgH="291960" progId="Equation.DSMT4">
                  <p:embed/>
                </p:oleObj>
              </mc:Choice>
              <mc:Fallback>
                <p:oleObj name="Equation" r:id="rId5" imgW="1218960" imgH="291960" progId="Equation.DSMT4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45425" y="1819275"/>
                        <a:ext cx="1341438" cy="32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69755" y="1873250"/>
            <a:ext cx="1749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</a:t>
            </a:r>
            <a:r>
              <a:rPr lang="en-US" sz="1600" dirty="0" smtClean="0"/>
              <a:t>nside the metal  </a:t>
            </a:r>
            <a:endParaRPr lang="en-US" sz="16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93033"/>
              </p:ext>
            </p:extLst>
          </p:nvPr>
        </p:nvGraphicFramePr>
        <p:xfrm>
          <a:off x="4568825" y="1916113"/>
          <a:ext cx="1096963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09" name="Equation" r:id="rId7" imgW="1193760" imgH="241200" progId="Equation.DSMT4">
                  <p:embed/>
                </p:oleObj>
              </mc:Choice>
              <mc:Fallback>
                <p:oleObj name="Equation" r:id="rId7" imgW="1193760" imgH="2412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68825" y="1916113"/>
                        <a:ext cx="1096963" cy="223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66462" y="2483686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 the dielectric</a:t>
            </a:r>
            <a:endParaRPr lang="en-US" sz="16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298158"/>
              </p:ext>
            </p:extLst>
          </p:nvPr>
        </p:nvGraphicFramePr>
        <p:xfrm>
          <a:off x="3444299" y="4578487"/>
          <a:ext cx="120967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10" name="Equation" r:id="rId9" imgW="1041120" imgH="457200" progId="Equation.DSMT4">
                  <p:embed/>
                </p:oleObj>
              </mc:Choice>
              <mc:Fallback>
                <p:oleObj name="Equation" r:id="rId9" imgW="1041120" imgH="4572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44299" y="4578487"/>
                        <a:ext cx="1209675" cy="531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637700"/>
              </p:ext>
            </p:extLst>
          </p:nvPr>
        </p:nvGraphicFramePr>
        <p:xfrm>
          <a:off x="7446074" y="2386784"/>
          <a:ext cx="1224882" cy="343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11" name="Equation" r:id="rId11" imgW="1041120" imgH="291960" progId="Equation.DSMT4">
                  <p:embed/>
                </p:oleObj>
              </mc:Choice>
              <mc:Fallback>
                <p:oleObj name="Equation" r:id="rId11" imgW="1041120" imgH="29196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46074" y="2386784"/>
                        <a:ext cx="1224882" cy="3435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652084" y="1058784"/>
            <a:ext cx="984836" cy="1335757"/>
            <a:chOff x="5873304" y="5147593"/>
            <a:chExt cx="984836" cy="1335757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 flipH="1">
              <a:off x="5873304" y="5900894"/>
              <a:ext cx="529539" cy="34574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 flipV="1">
              <a:off x="6402843" y="5358618"/>
              <a:ext cx="116744" cy="54227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 flipV="1">
              <a:off x="6402843" y="5358618"/>
              <a:ext cx="0" cy="54227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6402843" y="5900894"/>
              <a:ext cx="11674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6519586" y="514759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18848" y="611401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90" y="942521"/>
            <a:ext cx="2649194" cy="1898678"/>
          </a:xfrm>
          <a:prstGeom prst="rect">
            <a:avLst/>
          </a:prstGeom>
        </p:spPr>
      </p:pic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646394"/>
              </p:ext>
            </p:extLst>
          </p:nvPr>
        </p:nvGraphicFramePr>
        <p:xfrm>
          <a:off x="5782147" y="1861186"/>
          <a:ext cx="1965325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12" name="Equation" r:id="rId14" imgW="1587240" imgH="241200" progId="Equation.DSMT4">
                  <p:embed/>
                </p:oleObj>
              </mc:Choice>
              <mc:Fallback>
                <p:oleObj name="Equation" r:id="rId14" imgW="1587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782147" y="1861186"/>
                        <a:ext cx="1965325" cy="300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649068"/>
              </p:ext>
            </p:extLst>
          </p:nvPr>
        </p:nvGraphicFramePr>
        <p:xfrm>
          <a:off x="6352422" y="1199999"/>
          <a:ext cx="1689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13" name="Equation" r:id="rId16" imgW="1688760" imgH="419040" progId="Equation.DSMT4">
                  <p:embed/>
                </p:oleObj>
              </mc:Choice>
              <mc:Fallback>
                <p:oleObj name="Equation" r:id="rId16" imgW="16887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352422" y="1199999"/>
                        <a:ext cx="16891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815868"/>
              </p:ext>
            </p:extLst>
          </p:nvPr>
        </p:nvGraphicFramePr>
        <p:xfrm>
          <a:off x="4589463" y="2501900"/>
          <a:ext cx="1130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14" name="Equation" r:id="rId18" imgW="1130040" imgH="241200" progId="Equation.DSMT4">
                  <p:embed/>
                </p:oleObj>
              </mc:Choice>
              <mc:Fallback>
                <p:oleObj name="Equation" r:id="rId18" imgW="1130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589463" y="2501900"/>
                        <a:ext cx="1130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918075"/>
              </p:ext>
            </p:extLst>
          </p:nvPr>
        </p:nvGraphicFramePr>
        <p:xfrm>
          <a:off x="5840088" y="2473567"/>
          <a:ext cx="1246512" cy="29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15" name="Equation" r:id="rId20" imgW="1002960" imgH="241200" progId="Equation.DSMT4">
                  <p:embed/>
                </p:oleObj>
              </mc:Choice>
              <mc:Fallback>
                <p:oleObj name="Equation" r:id="rId20" imgW="1002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840088" y="2473567"/>
                        <a:ext cx="1246512" cy="2994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70026" y="3200400"/>
            <a:ext cx="100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Subtract </a:t>
            </a:r>
            <a:endParaRPr lang="en-US" sz="1600" dirty="0"/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389247"/>
              </p:ext>
            </p:extLst>
          </p:nvPr>
        </p:nvGraphicFramePr>
        <p:xfrm>
          <a:off x="1736534" y="3212470"/>
          <a:ext cx="1768666" cy="347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16" name="Equation" r:id="rId22" imgW="1422360" imgH="279360" progId="Equation.DSMT4">
                  <p:embed/>
                </p:oleObj>
              </mc:Choice>
              <mc:Fallback>
                <p:oleObj name="Equation" r:id="rId22" imgW="14223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736534" y="3212470"/>
                        <a:ext cx="1768666" cy="3474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470026" y="3835506"/>
            <a:ext cx="2484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Longitudinal electric field </a:t>
            </a:r>
            <a:endParaRPr lang="en-US" sz="1600" dirty="0"/>
          </a:p>
        </p:txBody>
      </p:sp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779821"/>
              </p:ext>
            </p:extLst>
          </p:nvPr>
        </p:nvGraphicFramePr>
        <p:xfrm>
          <a:off x="2743200" y="3568700"/>
          <a:ext cx="3162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17" name="Equation" r:id="rId24" imgW="3162240" imgH="939600" progId="Equation.DSMT4">
                  <p:embed/>
                </p:oleObj>
              </mc:Choice>
              <mc:Fallback>
                <p:oleObj name="Equation" r:id="rId24" imgW="316224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743200" y="3568700"/>
                        <a:ext cx="316230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-53672" y="4517899"/>
            <a:ext cx="3397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Boundary condition –continuous </a:t>
            </a:r>
            <a:r>
              <a:rPr lang="en-US" sz="1600" dirty="0" err="1" smtClean="0"/>
              <a:t>E</a:t>
            </a:r>
            <a:r>
              <a:rPr lang="en-US" sz="1600" baseline="-25000" dirty="0" err="1" smtClean="0"/>
              <a:t>z</a:t>
            </a:r>
            <a:endParaRPr lang="en-US" sz="1600" baseline="-25000" dirty="0"/>
          </a:p>
        </p:txBody>
      </p:sp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416205"/>
              </p:ext>
            </p:extLst>
          </p:nvPr>
        </p:nvGraphicFramePr>
        <p:xfrm>
          <a:off x="5014913" y="4572802"/>
          <a:ext cx="1879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18" name="Equation" r:id="rId26" imgW="1879560" imgH="520560" progId="Equation.DSMT4">
                  <p:embed/>
                </p:oleObj>
              </mc:Choice>
              <mc:Fallback>
                <p:oleObj name="Equation" r:id="rId26" imgW="187956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014913" y="4572802"/>
                        <a:ext cx="18796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680362"/>
              </p:ext>
            </p:extLst>
          </p:nvPr>
        </p:nvGraphicFramePr>
        <p:xfrm>
          <a:off x="7142163" y="4565201"/>
          <a:ext cx="187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19" name="Equation" r:id="rId28" imgW="1879560" imgH="457200" progId="Equation.DSMT4">
                  <p:embed/>
                </p:oleObj>
              </mc:Choice>
              <mc:Fallback>
                <p:oleObj name="Equation" r:id="rId28" imgW="18795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7142163" y="4565201"/>
                        <a:ext cx="1879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660087"/>
              </p:ext>
            </p:extLst>
          </p:nvPr>
        </p:nvGraphicFramePr>
        <p:xfrm>
          <a:off x="5497513" y="5294658"/>
          <a:ext cx="3289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0" name="Equation" r:id="rId30" imgW="3288960" imgH="482400" progId="Equation.DSMT4">
                  <p:embed/>
                </p:oleObj>
              </mc:Choice>
              <mc:Fallback>
                <p:oleObj name="Equation" r:id="rId30" imgW="32889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497513" y="5294658"/>
                        <a:ext cx="32893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667033"/>
              </p:ext>
            </p:extLst>
          </p:nvPr>
        </p:nvGraphicFramePr>
        <p:xfrm>
          <a:off x="501870" y="6189834"/>
          <a:ext cx="2286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1" name="Equation" r:id="rId32" imgW="2286000" imgH="495000" progId="Equation.DSMT4">
                  <p:embed/>
                </p:oleObj>
              </mc:Choice>
              <mc:Fallback>
                <p:oleObj name="Equation" r:id="rId32" imgW="22860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501870" y="6189834"/>
                        <a:ext cx="2286000" cy="495300"/>
                      </a:xfrm>
                      <a:prstGeom prst="rect">
                        <a:avLst/>
                      </a:prstGeom>
                      <a:solidFill>
                        <a:srgbClr val="FFFF00">
                          <a:alpha val="29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2969755" y="6267443"/>
            <a:ext cx="1396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Effective index </a:t>
            </a:r>
            <a:endParaRPr lang="en-US" sz="1400" dirty="0"/>
          </a:p>
        </p:txBody>
      </p:sp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649891"/>
              </p:ext>
            </p:extLst>
          </p:nvPr>
        </p:nvGraphicFramePr>
        <p:xfrm>
          <a:off x="4316413" y="6181765"/>
          <a:ext cx="1397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2" name="Equation" r:id="rId34" imgW="1396800" imgH="482400" progId="Equation.DSMT4">
                  <p:embed/>
                </p:oleObj>
              </mc:Choice>
              <mc:Fallback>
                <p:oleObj name="Equation" r:id="rId34" imgW="13968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4316413" y="6181765"/>
                        <a:ext cx="1397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6189355" y="6282910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endParaRPr lang="en-US" sz="1400" dirty="0"/>
          </a:p>
        </p:txBody>
      </p:sp>
      <p:grpSp>
        <p:nvGrpSpPr>
          <p:cNvPr id="2" name="Group 1"/>
          <p:cNvGrpSpPr/>
          <p:nvPr/>
        </p:nvGrpSpPr>
        <p:grpSpPr>
          <a:xfrm>
            <a:off x="5930263" y="6192399"/>
            <a:ext cx="2104478" cy="307777"/>
            <a:chOff x="5930263" y="6192399"/>
            <a:chExt cx="2104478" cy="307777"/>
          </a:xfrm>
        </p:grpSpPr>
        <p:sp>
          <p:nvSpPr>
            <p:cNvPr id="51" name="TextBox 50"/>
            <p:cNvSpPr txBox="1"/>
            <p:nvPr/>
          </p:nvSpPr>
          <p:spPr>
            <a:xfrm>
              <a:off x="5930263" y="6192399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When </a:t>
              </a:r>
              <a:endParaRPr lang="en-US" sz="1400" dirty="0"/>
            </a:p>
          </p:txBody>
        </p:sp>
        <p:graphicFrame>
          <p:nvGraphicFramePr>
            <p:cNvPr id="52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3565503"/>
                </p:ext>
              </p:extLst>
            </p:nvPr>
          </p:nvGraphicFramePr>
          <p:xfrm>
            <a:off x="6737459" y="6217242"/>
            <a:ext cx="645224" cy="2580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023" name="Equation" r:id="rId36" imgW="571320" imgH="228600" progId="Equation.DSMT4">
                    <p:embed/>
                  </p:oleObj>
                </mc:Choice>
                <mc:Fallback>
                  <p:oleObj name="Equation" r:id="rId36" imgW="57132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6737459" y="6217242"/>
                          <a:ext cx="645224" cy="2580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8294638"/>
                </p:ext>
              </p:extLst>
            </p:nvPr>
          </p:nvGraphicFramePr>
          <p:xfrm>
            <a:off x="7552141" y="6269621"/>
            <a:ext cx="4826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024" name="Equation" r:id="rId38" imgW="482400" imgH="203040" progId="Equation.DSMT4">
                    <p:embed/>
                  </p:oleObj>
                </mc:Choice>
                <mc:Fallback>
                  <p:oleObj name="Equation" r:id="rId38" imgW="48240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9"/>
                        <a:stretch>
                          <a:fillRect/>
                        </a:stretch>
                      </p:blipFill>
                      <p:spPr>
                        <a:xfrm>
                          <a:off x="7552141" y="6269621"/>
                          <a:ext cx="4826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132682"/>
              </p:ext>
            </p:extLst>
          </p:nvPr>
        </p:nvGraphicFramePr>
        <p:xfrm>
          <a:off x="67681" y="5340098"/>
          <a:ext cx="2311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5" name="Equation" r:id="rId40" imgW="2311200" imgH="495000" progId="Equation.DSMT4">
                  <p:embed/>
                </p:oleObj>
              </mc:Choice>
              <mc:Fallback>
                <p:oleObj name="Equation" r:id="rId40" imgW="23112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67681" y="5340098"/>
                        <a:ext cx="2311400" cy="495300"/>
                      </a:xfrm>
                      <a:prstGeom prst="rect">
                        <a:avLst/>
                      </a:prstGeom>
                      <a:solidFill>
                        <a:schemeClr val="accent2">
                          <a:alpha val="11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728024"/>
              </p:ext>
            </p:extLst>
          </p:nvPr>
        </p:nvGraphicFramePr>
        <p:xfrm>
          <a:off x="2570290" y="5250208"/>
          <a:ext cx="2552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6" name="Equation" r:id="rId42" imgW="2552400" imgH="571320" progId="Equation.DSMT4">
                  <p:embed/>
                </p:oleObj>
              </mc:Choice>
              <mc:Fallback>
                <p:oleObj name="Equation" r:id="rId42" imgW="255240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2570290" y="5250208"/>
                        <a:ext cx="2552700" cy="571500"/>
                      </a:xfrm>
                      <a:prstGeom prst="rect">
                        <a:avLst/>
                      </a:prstGeom>
                      <a:solidFill>
                        <a:srgbClr val="00B050">
                          <a:alpha val="16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796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40" grpId="0"/>
      <p:bldP spid="42" grpId="0"/>
      <p:bldP spid="44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954" y="-105340"/>
            <a:ext cx="8229600" cy="1143000"/>
          </a:xfrm>
        </p:spPr>
        <p:txBody>
          <a:bodyPr/>
          <a:lstStyle/>
          <a:p>
            <a:r>
              <a:rPr lang="en-US" sz="3200" dirty="0" smtClean="0"/>
              <a:t>SPP dispersion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1A4677-A278-47C8-9278-C375BD43ED1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172440"/>
              </p:ext>
            </p:extLst>
          </p:nvPr>
        </p:nvGraphicFramePr>
        <p:xfrm>
          <a:off x="287338" y="822325"/>
          <a:ext cx="8267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6" name="Equation" r:id="rId3" imgW="8267400" imgH="888840" progId="Equation.DSMT4">
                  <p:embed/>
                </p:oleObj>
              </mc:Choice>
              <mc:Fallback>
                <p:oleObj name="Equation" r:id="rId3" imgW="826740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338" y="822325"/>
                        <a:ext cx="82677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45185" y="1734388"/>
            <a:ext cx="5978158" cy="555625"/>
            <a:chOff x="-5972" y="1795594"/>
            <a:chExt cx="5978158" cy="555625"/>
          </a:xfrm>
        </p:grpSpPr>
        <p:sp>
          <p:nvSpPr>
            <p:cNvPr id="6" name="TextBox 5"/>
            <p:cNvSpPr txBox="1"/>
            <p:nvPr/>
          </p:nvSpPr>
          <p:spPr>
            <a:xfrm>
              <a:off x="-5972" y="1906415"/>
              <a:ext cx="3812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Surface plasmon resonance  frequency </a:t>
              </a:r>
              <a:endParaRPr lang="en-US" sz="1600" dirty="0"/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8251621"/>
                </p:ext>
              </p:extLst>
            </p:nvPr>
          </p:nvGraphicFramePr>
          <p:xfrm>
            <a:off x="3824299" y="1795594"/>
            <a:ext cx="2147887" cy="555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77" name="Equation" r:id="rId5" imgW="1866600" imgH="482400" progId="Equation.DSMT4">
                    <p:embed/>
                  </p:oleObj>
                </mc:Choice>
                <mc:Fallback>
                  <p:oleObj name="Equation" r:id="rId5" imgW="1866600" imgH="48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24299" y="1795594"/>
                          <a:ext cx="2147887" cy="5556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" name="Group 45"/>
          <p:cNvGrpSpPr/>
          <p:nvPr/>
        </p:nvGrpSpPr>
        <p:grpSpPr>
          <a:xfrm>
            <a:off x="-82916" y="2451814"/>
            <a:ext cx="4968313" cy="427494"/>
            <a:chOff x="-82916" y="2451814"/>
            <a:chExt cx="4968313" cy="427494"/>
          </a:xfrm>
        </p:grpSpPr>
        <p:sp>
          <p:nvSpPr>
            <p:cNvPr id="8" name="TextBox 7"/>
            <p:cNvSpPr txBox="1"/>
            <p:nvPr/>
          </p:nvSpPr>
          <p:spPr>
            <a:xfrm>
              <a:off x="-82916" y="2496284"/>
              <a:ext cx="45288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If the dielectric is vacuum and also          then    </a:t>
              </a:r>
              <a:endParaRPr lang="en-US" sz="160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1089288"/>
                </p:ext>
              </p:extLst>
            </p:nvPr>
          </p:nvGraphicFramePr>
          <p:xfrm>
            <a:off x="3140913" y="2533323"/>
            <a:ext cx="548104" cy="2989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78" name="Equation" r:id="rId7" imgW="419040" imgH="228600" progId="Equation.DSMT4">
                    <p:embed/>
                  </p:oleObj>
                </mc:Choice>
                <mc:Fallback>
                  <p:oleObj name="Equation" r:id="rId7" imgW="4190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140913" y="2533323"/>
                          <a:ext cx="548104" cy="29896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9516125"/>
                </p:ext>
              </p:extLst>
            </p:nvPr>
          </p:nvGraphicFramePr>
          <p:xfrm>
            <a:off x="4275797" y="2451814"/>
            <a:ext cx="609600" cy="427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79" name="Equation" r:id="rId9" imgW="609480" imgH="444240" progId="Equation.DSMT4">
                    <p:embed/>
                  </p:oleObj>
                </mc:Choice>
                <mc:Fallback>
                  <p:oleObj name="Equation" r:id="rId9" imgW="609480" imgH="4442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275797" y="2451814"/>
                          <a:ext cx="609600" cy="42749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" name="Group 46"/>
          <p:cNvGrpSpPr/>
          <p:nvPr/>
        </p:nvGrpSpPr>
        <p:grpSpPr>
          <a:xfrm>
            <a:off x="-5972" y="2213669"/>
            <a:ext cx="8558755" cy="1477203"/>
            <a:chOff x="-5972" y="2213669"/>
            <a:chExt cx="8558755" cy="1477203"/>
          </a:xfrm>
        </p:grpSpPr>
        <p:sp>
          <p:nvSpPr>
            <p:cNvPr id="12" name="TextBox 11"/>
            <p:cNvSpPr txBox="1"/>
            <p:nvPr/>
          </p:nvSpPr>
          <p:spPr>
            <a:xfrm>
              <a:off x="-5972" y="2961331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For </a:t>
              </a:r>
              <a:endParaRPr lang="en-US" sz="1600" dirty="0"/>
            </a:p>
          </p:txBody>
        </p: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5746121"/>
                </p:ext>
              </p:extLst>
            </p:nvPr>
          </p:nvGraphicFramePr>
          <p:xfrm>
            <a:off x="509457" y="2995557"/>
            <a:ext cx="599971" cy="253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80" name="Equation" r:id="rId11" imgW="571320" imgH="241200" progId="Equation.DSMT4">
                    <p:embed/>
                  </p:oleObj>
                </mc:Choice>
                <mc:Fallback>
                  <p:oleObj name="Equation" r:id="rId11" imgW="57132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09457" y="2995557"/>
                          <a:ext cx="599971" cy="2533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6090925"/>
                </p:ext>
              </p:extLst>
            </p:nvPr>
          </p:nvGraphicFramePr>
          <p:xfrm>
            <a:off x="1223620" y="2952271"/>
            <a:ext cx="5969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81" name="Equation" r:id="rId13" imgW="596880" imgH="393480" progId="Equation.DSMT4">
                    <p:embed/>
                  </p:oleObj>
                </mc:Choice>
                <mc:Fallback>
                  <p:oleObj name="Equation" r:id="rId13" imgW="59688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223620" y="2952271"/>
                          <a:ext cx="596900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7577291"/>
                </p:ext>
              </p:extLst>
            </p:nvPr>
          </p:nvGraphicFramePr>
          <p:xfrm>
            <a:off x="2001590" y="3061789"/>
            <a:ext cx="6350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82" name="Equation" r:id="rId15" imgW="634680" imgH="228600" progId="Equation.DSMT4">
                    <p:embed/>
                  </p:oleObj>
                </mc:Choice>
                <mc:Fallback>
                  <p:oleObj name="Equation" r:id="rId15" imgW="6346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001590" y="3061789"/>
                          <a:ext cx="6350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5282901"/>
                </p:ext>
              </p:extLst>
            </p:nvPr>
          </p:nvGraphicFramePr>
          <p:xfrm>
            <a:off x="2649290" y="3014383"/>
            <a:ext cx="5715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83" name="Equation" r:id="rId17" imgW="571320" imgH="228600" progId="Equation.DSMT4">
                    <p:embed/>
                  </p:oleObj>
                </mc:Choice>
                <mc:Fallback>
                  <p:oleObj name="Equation" r:id="rId17" imgW="57132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649290" y="3014383"/>
                          <a:ext cx="5715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3358670" y="2969419"/>
              <a:ext cx="29097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Light is mostly in the dielectric</a:t>
              </a:r>
              <a:endParaRPr lang="en-US" sz="1600" dirty="0"/>
            </a:p>
          </p:txBody>
        </p:sp>
        <p:grpSp>
          <p:nvGrpSpPr>
            <p:cNvPr id="25" name="Group 4"/>
            <p:cNvGrpSpPr>
              <a:grpSpLocks/>
            </p:cNvGrpSpPr>
            <p:nvPr/>
          </p:nvGrpSpPr>
          <p:grpSpPr bwMode="auto">
            <a:xfrm>
              <a:off x="6265691" y="2213669"/>
              <a:ext cx="2287092" cy="1477203"/>
              <a:chOff x="153" y="899"/>
              <a:chExt cx="2023" cy="1662"/>
            </a:xfrm>
          </p:grpSpPr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192" y="1483"/>
                <a:ext cx="1927" cy="1061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sz="1100"/>
              </a:p>
            </p:txBody>
          </p:sp>
          <p:sp>
            <p:nvSpPr>
              <p:cNvPr id="27" name="Rectangle 6"/>
              <p:cNvSpPr>
                <a:spLocks noChangeArrowheads="1"/>
              </p:cNvSpPr>
              <p:nvPr/>
            </p:nvSpPr>
            <p:spPr bwMode="auto">
              <a:xfrm>
                <a:off x="192" y="912"/>
                <a:ext cx="1927" cy="571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sz="1100"/>
              </a:p>
            </p:txBody>
          </p:sp>
          <p:sp>
            <p:nvSpPr>
              <p:cNvPr id="28" name="Line 7"/>
              <p:cNvSpPr>
                <a:spLocks noChangeShapeType="1"/>
              </p:cNvSpPr>
              <p:nvPr/>
            </p:nvSpPr>
            <p:spPr bwMode="auto">
              <a:xfrm>
                <a:off x="192" y="1483"/>
                <a:ext cx="196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29" name="Text Box 8"/>
              <p:cNvSpPr txBox="1">
                <a:spLocks noChangeArrowheads="1"/>
              </p:cNvSpPr>
              <p:nvPr/>
            </p:nvSpPr>
            <p:spPr bwMode="auto">
              <a:xfrm>
                <a:off x="153" y="2213"/>
                <a:ext cx="501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 i="1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r>
                  <a:rPr lang="en-US" altLang="en-US" sz="1400" i="1" baseline="-25000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d</a:t>
                </a:r>
                <a:r>
                  <a:rPr lang="en-US" altLang="en-US" sz="1400" i="1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&gt;</a:t>
                </a:r>
                <a:r>
                  <a:rPr lang="en-US" altLang="en-US" sz="1400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endParaRPr lang="en-US" altLang="en-US" sz="1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" name="Text Box 9"/>
              <p:cNvSpPr txBox="1">
                <a:spLocks noChangeArrowheads="1"/>
              </p:cNvSpPr>
              <p:nvPr/>
            </p:nvSpPr>
            <p:spPr bwMode="auto">
              <a:xfrm>
                <a:off x="192" y="899"/>
                <a:ext cx="659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 i="1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r>
                  <a:rPr lang="en-US" altLang="en-US" sz="1400" i="1" baseline="-25000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en-US" sz="1400" i="1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&lt;</a:t>
                </a:r>
                <a:r>
                  <a:rPr lang="en-US" altLang="en-US" sz="1400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endParaRPr lang="en-US" altLang="en-US" sz="1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" name="Text Box 10"/>
              <p:cNvSpPr txBox="1">
                <a:spLocks noChangeArrowheads="1"/>
              </p:cNvSpPr>
              <p:nvPr/>
            </p:nvSpPr>
            <p:spPr bwMode="auto">
              <a:xfrm>
                <a:off x="1478" y="942"/>
                <a:ext cx="495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dirty="0" smtClean="0">
                    <a:latin typeface="+mn-lt"/>
                  </a:rPr>
                  <a:t>metal</a:t>
                </a:r>
                <a:endParaRPr lang="en-US" altLang="en-US" sz="1200" dirty="0">
                  <a:latin typeface="+mn-lt"/>
                </a:endParaRPr>
              </a:p>
            </p:txBody>
          </p:sp>
          <p:sp>
            <p:nvSpPr>
              <p:cNvPr id="32" name="Text Box 11"/>
              <p:cNvSpPr txBox="1">
                <a:spLocks noChangeArrowheads="1"/>
              </p:cNvSpPr>
              <p:nvPr/>
            </p:nvSpPr>
            <p:spPr bwMode="auto">
              <a:xfrm>
                <a:off x="1478" y="2249"/>
                <a:ext cx="698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dirty="0" smtClean="0">
                    <a:latin typeface="+mn-lt"/>
                  </a:rPr>
                  <a:t>dielectric</a:t>
                </a:r>
                <a:endParaRPr lang="en-US" altLang="en-US" sz="1200" dirty="0">
                  <a:latin typeface="+mn-lt"/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-5972" y="3391888"/>
            <a:ext cx="8515828" cy="1850919"/>
            <a:chOff x="-5972" y="3391888"/>
            <a:chExt cx="8515828" cy="1850919"/>
          </a:xfrm>
        </p:grpSpPr>
        <p:sp>
          <p:nvSpPr>
            <p:cNvPr id="18" name="TextBox 17"/>
            <p:cNvSpPr txBox="1"/>
            <p:nvPr/>
          </p:nvSpPr>
          <p:spPr>
            <a:xfrm>
              <a:off x="-5972" y="3391888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For </a:t>
              </a:r>
              <a:endParaRPr lang="en-US" sz="1600" dirty="0"/>
            </a:p>
          </p:txBody>
        </p:sp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0565013"/>
                </p:ext>
              </p:extLst>
            </p:nvPr>
          </p:nvGraphicFramePr>
          <p:xfrm>
            <a:off x="544179" y="3463405"/>
            <a:ext cx="695411" cy="267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84" name="Equation" r:id="rId19" imgW="545760" imgH="241200" progId="Equation.DSMT4">
                    <p:embed/>
                  </p:oleObj>
                </mc:Choice>
                <mc:Fallback>
                  <p:oleObj name="Equation" r:id="rId19" imgW="545760" imgH="241200" progId="Equation.DSMT4">
                    <p:embed/>
                    <p:pic>
                      <p:nvPicPr>
                        <p:cNvPr id="13" name="Object 12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44179" y="3463405"/>
                          <a:ext cx="695411" cy="2670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1680749"/>
                </p:ext>
              </p:extLst>
            </p:nvPr>
          </p:nvGraphicFramePr>
          <p:xfrm>
            <a:off x="1480890" y="3391888"/>
            <a:ext cx="20701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85" name="Equation" r:id="rId21" imgW="2070000" imgH="495000" progId="Equation.DSMT4">
                    <p:embed/>
                  </p:oleObj>
                </mc:Choice>
                <mc:Fallback>
                  <p:oleObj name="Equation" r:id="rId21" imgW="2070000" imgH="495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480890" y="3391888"/>
                          <a:ext cx="2070100" cy="495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7340677"/>
                </p:ext>
              </p:extLst>
            </p:nvPr>
          </p:nvGraphicFramePr>
          <p:xfrm>
            <a:off x="3689017" y="3574178"/>
            <a:ext cx="5461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86" name="Equation" r:id="rId23" imgW="545760" imgH="228600" progId="Equation.DSMT4">
                    <p:embed/>
                  </p:oleObj>
                </mc:Choice>
                <mc:Fallback>
                  <p:oleObj name="Equation" r:id="rId23" imgW="545760" imgH="228600" progId="Equation.DSMT4">
                    <p:embed/>
                    <p:pic>
                      <p:nvPicPr>
                        <p:cNvPr id="15" name="Object 14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3689017" y="3574178"/>
                          <a:ext cx="5461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0790093"/>
                </p:ext>
              </p:extLst>
            </p:nvPr>
          </p:nvGraphicFramePr>
          <p:xfrm>
            <a:off x="4538329" y="3550365"/>
            <a:ext cx="4953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87" name="Equation" r:id="rId25" imgW="495000" imgH="228600" progId="Equation.DSMT4">
                    <p:embed/>
                  </p:oleObj>
                </mc:Choice>
                <mc:Fallback>
                  <p:oleObj name="Equation" r:id="rId25" imgW="495000" imgH="228600" progId="Equation.DSMT4">
                    <p:embed/>
                    <p:pic>
                      <p:nvPicPr>
                        <p:cNvPr id="16" name="Object 15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538329" y="3550365"/>
                          <a:ext cx="4953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Box 22"/>
            <p:cNvSpPr txBox="1"/>
            <p:nvPr/>
          </p:nvSpPr>
          <p:spPr>
            <a:xfrm>
              <a:off x="4648186" y="3842813"/>
              <a:ext cx="13848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50% of light is in the metal</a:t>
              </a:r>
              <a:endParaRPr lang="en-US" sz="1600" dirty="0"/>
            </a:p>
          </p:txBody>
        </p:sp>
        <p:grpSp>
          <p:nvGrpSpPr>
            <p:cNvPr id="34" name="Group 4"/>
            <p:cNvGrpSpPr>
              <a:grpSpLocks/>
            </p:cNvGrpSpPr>
            <p:nvPr/>
          </p:nvGrpSpPr>
          <p:grpSpPr bwMode="auto">
            <a:xfrm>
              <a:off x="6222764" y="3765604"/>
              <a:ext cx="2287092" cy="1477203"/>
              <a:chOff x="153" y="899"/>
              <a:chExt cx="2023" cy="1662"/>
            </a:xfrm>
          </p:grpSpPr>
          <p:sp>
            <p:nvSpPr>
              <p:cNvPr id="35" name="Rectangle 5"/>
              <p:cNvSpPr>
                <a:spLocks noChangeArrowheads="1"/>
              </p:cNvSpPr>
              <p:nvPr/>
            </p:nvSpPr>
            <p:spPr bwMode="auto">
              <a:xfrm>
                <a:off x="192" y="1483"/>
                <a:ext cx="1927" cy="1061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sz="1100"/>
              </a:p>
            </p:txBody>
          </p:sp>
          <p:sp>
            <p:nvSpPr>
              <p:cNvPr id="36" name="Rectangle 6"/>
              <p:cNvSpPr>
                <a:spLocks noChangeArrowheads="1"/>
              </p:cNvSpPr>
              <p:nvPr/>
            </p:nvSpPr>
            <p:spPr bwMode="auto">
              <a:xfrm>
                <a:off x="192" y="912"/>
                <a:ext cx="1927" cy="571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sz="1100"/>
              </a:p>
            </p:txBody>
          </p:sp>
          <p:sp>
            <p:nvSpPr>
              <p:cNvPr id="37" name="Line 7"/>
              <p:cNvSpPr>
                <a:spLocks noChangeShapeType="1"/>
              </p:cNvSpPr>
              <p:nvPr/>
            </p:nvSpPr>
            <p:spPr bwMode="auto">
              <a:xfrm>
                <a:off x="192" y="1483"/>
                <a:ext cx="196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38" name="Text Box 8"/>
              <p:cNvSpPr txBox="1">
                <a:spLocks noChangeArrowheads="1"/>
              </p:cNvSpPr>
              <p:nvPr/>
            </p:nvSpPr>
            <p:spPr bwMode="auto">
              <a:xfrm>
                <a:off x="153" y="2213"/>
                <a:ext cx="501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 i="1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r>
                  <a:rPr lang="en-US" altLang="en-US" sz="1400" i="1" baseline="-25000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d</a:t>
                </a:r>
                <a:r>
                  <a:rPr lang="en-US" altLang="en-US" sz="1400" i="1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&gt;</a:t>
                </a:r>
                <a:r>
                  <a:rPr lang="en-US" altLang="en-US" sz="1400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endParaRPr lang="en-US" altLang="en-US" sz="1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" name="Text Box 9"/>
              <p:cNvSpPr txBox="1">
                <a:spLocks noChangeArrowheads="1"/>
              </p:cNvSpPr>
              <p:nvPr/>
            </p:nvSpPr>
            <p:spPr bwMode="auto">
              <a:xfrm>
                <a:off x="192" y="899"/>
                <a:ext cx="659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 i="1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r>
                  <a:rPr lang="en-US" altLang="en-US" sz="1400" i="1" baseline="-25000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en-US" sz="1400" i="1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&lt;</a:t>
                </a:r>
                <a:r>
                  <a:rPr lang="en-US" altLang="en-US" sz="1400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endParaRPr lang="en-US" altLang="en-US" sz="1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" name="Text Box 10"/>
              <p:cNvSpPr txBox="1">
                <a:spLocks noChangeArrowheads="1"/>
              </p:cNvSpPr>
              <p:nvPr/>
            </p:nvSpPr>
            <p:spPr bwMode="auto">
              <a:xfrm>
                <a:off x="1478" y="942"/>
                <a:ext cx="495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dirty="0" smtClean="0">
                    <a:latin typeface="+mn-lt"/>
                  </a:rPr>
                  <a:t>metal</a:t>
                </a:r>
                <a:endParaRPr lang="en-US" altLang="en-US" sz="1200" dirty="0">
                  <a:latin typeface="+mn-lt"/>
                </a:endParaRPr>
              </a:p>
            </p:txBody>
          </p:sp>
          <p:sp>
            <p:nvSpPr>
              <p:cNvPr id="41" name="Text Box 11"/>
              <p:cNvSpPr txBox="1">
                <a:spLocks noChangeArrowheads="1"/>
              </p:cNvSpPr>
              <p:nvPr/>
            </p:nvSpPr>
            <p:spPr bwMode="auto">
              <a:xfrm>
                <a:off x="1478" y="2249"/>
                <a:ext cx="698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200" dirty="0" smtClean="0">
                    <a:latin typeface="+mn-lt"/>
                  </a:rPr>
                  <a:t>dielectric</a:t>
                </a:r>
                <a:endParaRPr lang="en-US" altLang="en-US" sz="1200" dirty="0">
                  <a:latin typeface="+mn-lt"/>
                </a:endParaRPr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1124" y="4050708"/>
            <a:ext cx="4340725" cy="26072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5247" y="5715000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“photon -like”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2375319" y="4365823"/>
            <a:ext cx="1529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“plasmon -like”</a:t>
            </a:r>
            <a:endParaRPr lang="en-US" sz="16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6966803" y="2529199"/>
            <a:ext cx="1033743" cy="1293728"/>
            <a:chOff x="6966803" y="2529199"/>
            <a:chExt cx="1033743" cy="1293728"/>
          </a:xfrm>
        </p:grpSpPr>
        <p:sp>
          <p:nvSpPr>
            <p:cNvPr id="24" name="Freeform 69"/>
            <p:cNvSpPr>
              <a:spLocks/>
            </p:cNvSpPr>
            <p:nvPr/>
          </p:nvSpPr>
          <p:spPr bwMode="auto">
            <a:xfrm rot="5400000" flipH="1">
              <a:off x="6841600" y="2857937"/>
              <a:ext cx="1090193" cy="839787"/>
            </a:xfrm>
            <a:custGeom>
              <a:avLst/>
              <a:gdLst>
                <a:gd name="T0" fmla="*/ 49 w 4900"/>
                <a:gd name="T1" fmla="*/ 2827 h 2836"/>
                <a:gd name="T2" fmla="*/ 148 w 4900"/>
                <a:gd name="T3" fmla="*/ 2808 h 2836"/>
                <a:gd name="T4" fmla="*/ 247 w 4900"/>
                <a:gd name="T5" fmla="*/ 2788 h 2836"/>
                <a:gd name="T6" fmla="*/ 346 w 4900"/>
                <a:gd name="T7" fmla="*/ 2768 h 2836"/>
                <a:gd name="T8" fmla="*/ 445 w 4900"/>
                <a:gd name="T9" fmla="*/ 2747 h 2836"/>
                <a:gd name="T10" fmla="*/ 544 w 4900"/>
                <a:gd name="T11" fmla="*/ 2724 h 2836"/>
                <a:gd name="T12" fmla="*/ 643 w 4900"/>
                <a:gd name="T13" fmla="*/ 2701 h 2836"/>
                <a:gd name="T14" fmla="*/ 742 w 4900"/>
                <a:gd name="T15" fmla="*/ 2677 h 2836"/>
                <a:gd name="T16" fmla="*/ 841 w 4900"/>
                <a:gd name="T17" fmla="*/ 2652 h 2836"/>
                <a:gd name="T18" fmla="*/ 940 w 4900"/>
                <a:gd name="T19" fmla="*/ 2626 h 2836"/>
                <a:gd name="T20" fmla="*/ 1039 w 4900"/>
                <a:gd name="T21" fmla="*/ 2599 h 2836"/>
                <a:gd name="T22" fmla="*/ 1138 w 4900"/>
                <a:gd name="T23" fmla="*/ 2571 h 2836"/>
                <a:gd name="T24" fmla="*/ 1237 w 4900"/>
                <a:gd name="T25" fmla="*/ 2542 h 2836"/>
                <a:gd name="T26" fmla="*/ 1336 w 4900"/>
                <a:gd name="T27" fmla="*/ 2511 h 2836"/>
                <a:gd name="T28" fmla="*/ 1435 w 4900"/>
                <a:gd name="T29" fmla="*/ 2479 h 2836"/>
                <a:gd name="T30" fmla="*/ 1534 w 4900"/>
                <a:gd name="T31" fmla="*/ 2446 h 2836"/>
                <a:gd name="T32" fmla="*/ 1633 w 4900"/>
                <a:gd name="T33" fmla="*/ 2412 h 2836"/>
                <a:gd name="T34" fmla="*/ 1732 w 4900"/>
                <a:gd name="T35" fmla="*/ 2376 h 2836"/>
                <a:gd name="T36" fmla="*/ 1831 w 4900"/>
                <a:gd name="T37" fmla="*/ 2338 h 2836"/>
                <a:gd name="T38" fmla="*/ 1930 w 4900"/>
                <a:gd name="T39" fmla="*/ 2299 h 2836"/>
                <a:gd name="T40" fmla="*/ 2029 w 4900"/>
                <a:gd name="T41" fmla="*/ 2259 h 2836"/>
                <a:gd name="T42" fmla="*/ 2128 w 4900"/>
                <a:gd name="T43" fmla="*/ 2217 h 2836"/>
                <a:gd name="T44" fmla="*/ 2227 w 4900"/>
                <a:gd name="T45" fmla="*/ 2173 h 2836"/>
                <a:gd name="T46" fmla="*/ 2326 w 4900"/>
                <a:gd name="T47" fmla="*/ 2128 h 2836"/>
                <a:gd name="T48" fmla="*/ 2425 w 4900"/>
                <a:gd name="T49" fmla="*/ 2080 h 2836"/>
                <a:gd name="T50" fmla="*/ 2524 w 4900"/>
                <a:gd name="T51" fmla="*/ 2031 h 2836"/>
                <a:gd name="T52" fmla="*/ 2623 w 4900"/>
                <a:gd name="T53" fmla="*/ 1979 h 2836"/>
                <a:gd name="T54" fmla="*/ 2722 w 4900"/>
                <a:gd name="T55" fmla="*/ 1926 h 2836"/>
                <a:gd name="T56" fmla="*/ 2821 w 4900"/>
                <a:gd name="T57" fmla="*/ 1870 h 2836"/>
                <a:gd name="T58" fmla="*/ 2920 w 4900"/>
                <a:gd name="T59" fmla="*/ 1812 h 2836"/>
                <a:gd name="T60" fmla="*/ 3019 w 4900"/>
                <a:gd name="T61" fmla="*/ 1752 h 2836"/>
                <a:gd name="T62" fmla="*/ 3118 w 4900"/>
                <a:gd name="T63" fmla="*/ 1689 h 2836"/>
                <a:gd name="T64" fmla="*/ 3217 w 4900"/>
                <a:gd name="T65" fmla="*/ 1623 h 2836"/>
                <a:gd name="T66" fmla="*/ 3316 w 4900"/>
                <a:gd name="T67" fmla="*/ 1555 h 2836"/>
                <a:gd name="T68" fmla="*/ 3415 w 4900"/>
                <a:gd name="T69" fmla="*/ 1485 h 2836"/>
                <a:gd name="T70" fmla="*/ 3514 w 4900"/>
                <a:gd name="T71" fmla="*/ 1411 h 2836"/>
                <a:gd name="T72" fmla="*/ 3613 w 4900"/>
                <a:gd name="T73" fmla="*/ 1334 h 2836"/>
                <a:gd name="T74" fmla="*/ 3712 w 4900"/>
                <a:gd name="T75" fmla="*/ 1255 h 2836"/>
                <a:gd name="T76" fmla="*/ 3811 w 4900"/>
                <a:gd name="T77" fmla="*/ 1172 h 2836"/>
                <a:gd name="T78" fmla="*/ 3910 w 4900"/>
                <a:gd name="T79" fmla="*/ 1085 h 2836"/>
                <a:gd name="T80" fmla="*/ 4009 w 4900"/>
                <a:gd name="T81" fmla="*/ 995 h 2836"/>
                <a:gd name="T82" fmla="*/ 4108 w 4900"/>
                <a:gd name="T83" fmla="*/ 901 h 2836"/>
                <a:gd name="T84" fmla="*/ 4207 w 4900"/>
                <a:gd name="T85" fmla="*/ 804 h 2836"/>
                <a:gd name="T86" fmla="*/ 4306 w 4900"/>
                <a:gd name="T87" fmla="*/ 702 h 2836"/>
                <a:gd name="T88" fmla="*/ 4405 w 4900"/>
                <a:gd name="T89" fmla="*/ 596 h 2836"/>
                <a:gd name="T90" fmla="*/ 4504 w 4900"/>
                <a:gd name="T91" fmla="*/ 487 h 2836"/>
                <a:gd name="T92" fmla="*/ 4603 w 4900"/>
                <a:gd name="T93" fmla="*/ 372 h 2836"/>
                <a:gd name="T94" fmla="*/ 4702 w 4900"/>
                <a:gd name="T95" fmla="*/ 253 h 2836"/>
                <a:gd name="T96" fmla="*/ 4801 w 4900"/>
                <a:gd name="T97" fmla="*/ 129 h 2836"/>
                <a:gd name="T98" fmla="*/ 4900 w 4900"/>
                <a:gd name="T99" fmla="*/ 0 h 2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00" h="2836">
                  <a:moveTo>
                    <a:pt x="0" y="2836"/>
                  </a:moveTo>
                  <a:lnTo>
                    <a:pt x="49" y="2827"/>
                  </a:lnTo>
                  <a:lnTo>
                    <a:pt x="99" y="2818"/>
                  </a:lnTo>
                  <a:lnTo>
                    <a:pt x="148" y="2808"/>
                  </a:lnTo>
                  <a:lnTo>
                    <a:pt x="198" y="2798"/>
                  </a:lnTo>
                  <a:lnTo>
                    <a:pt x="247" y="2788"/>
                  </a:lnTo>
                  <a:lnTo>
                    <a:pt x="297" y="2778"/>
                  </a:lnTo>
                  <a:lnTo>
                    <a:pt x="346" y="2768"/>
                  </a:lnTo>
                  <a:lnTo>
                    <a:pt x="396" y="2758"/>
                  </a:lnTo>
                  <a:lnTo>
                    <a:pt x="445" y="2747"/>
                  </a:lnTo>
                  <a:lnTo>
                    <a:pt x="495" y="2735"/>
                  </a:lnTo>
                  <a:lnTo>
                    <a:pt x="544" y="2724"/>
                  </a:lnTo>
                  <a:lnTo>
                    <a:pt x="594" y="2713"/>
                  </a:lnTo>
                  <a:lnTo>
                    <a:pt x="643" y="2701"/>
                  </a:lnTo>
                  <a:lnTo>
                    <a:pt x="693" y="2690"/>
                  </a:lnTo>
                  <a:lnTo>
                    <a:pt x="742" y="2677"/>
                  </a:lnTo>
                  <a:lnTo>
                    <a:pt x="792" y="2665"/>
                  </a:lnTo>
                  <a:lnTo>
                    <a:pt x="841" y="2652"/>
                  </a:lnTo>
                  <a:lnTo>
                    <a:pt x="891" y="2639"/>
                  </a:lnTo>
                  <a:lnTo>
                    <a:pt x="940" y="2626"/>
                  </a:lnTo>
                  <a:lnTo>
                    <a:pt x="990" y="2613"/>
                  </a:lnTo>
                  <a:lnTo>
                    <a:pt x="1039" y="2599"/>
                  </a:lnTo>
                  <a:lnTo>
                    <a:pt x="1089" y="2585"/>
                  </a:lnTo>
                  <a:lnTo>
                    <a:pt x="1138" y="2571"/>
                  </a:lnTo>
                  <a:lnTo>
                    <a:pt x="1188" y="2557"/>
                  </a:lnTo>
                  <a:lnTo>
                    <a:pt x="1237" y="2542"/>
                  </a:lnTo>
                  <a:lnTo>
                    <a:pt x="1287" y="2526"/>
                  </a:lnTo>
                  <a:lnTo>
                    <a:pt x="1336" y="2511"/>
                  </a:lnTo>
                  <a:lnTo>
                    <a:pt x="1386" y="2495"/>
                  </a:lnTo>
                  <a:lnTo>
                    <a:pt x="1435" y="2479"/>
                  </a:lnTo>
                  <a:lnTo>
                    <a:pt x="1485" y="2463"/>
                  </a:lnTo>
                  <a:lnTo>
                    <a:pt x="1534" y="2446"/>
                  </a:lnTo>
                  <a:lnTo>
                    <a:pt x="1584" y="2429"/>
                  </a:lnTo>
                  <a:lnTo>
                    <a:pt x="1633" y="2412"/>
                  </a:lnTo>
                  <a:lnTo>
                    <a:pt x="1683" y="2394"/>
                  </a:lnTo>
                  <a:lnTo>
                    <a:pt x="1732" y="2376"/>
                  </a:lnTo>
                  <a:lnTo>
                    <a:pt x="1782" y="2357"/>
                  </a:lnTo>
                  <a:lnTo>
                    <a:pt x="1831" y="2338"/>
                  </a:lnTo>
                  <a:lnTo>
                    <a:pt x="1881" y="2319"/>
                  </a:lnTo>
                  <a:lnTo>
                    <a:pt x="1930" y="2299"/>
                  </a:lnTo>
                  <a:lnTo>
                    <a:pt x="1980" y="2280"/>
                  </a:lnTo>
                  <a:lnTo>
                    <a:pt x="2029" y="2259"/>
                  </a:lnTo>
                  <a:lnTo>
                    <a:pt x="2079" y="2238"/>
                  </a:lnTo>
                  <a:lnTo>
                    <a:pt x="2128" y="2217"/>
                  </a:lnTo>
                  <a:lnTo>
                    <a:pt x="2178" y="2195"/>
                  </a:lnTo>
                  <a:lnTo>
                    <a:pt x="2227" y="2173"/>
                  </a:lnTo>
                  <a:lnTo>
                    <a:pt x="2277" y="2151"/>
                  </a:lnTo>
                  <a:lnTo>
                    <a:pt x="2326" y="2128"/>
                  </a:lnTo>
                  <a:lnTo>
                    <a:pt x="2376" y="2104"/>
                  </a:lnTo>
                  <a:lnTo>
                    <a:pt x="2425" y="2080"/>
                  </a:lnTo>
                  <a:lnTo>
                    <a:pt x="2475" y="2056"/>
                  </a:lnTo>
                  <a:lnTo>
                    <a:pt x="2524" y="2031"/>
                  </a:lnTo>
                  <a:lnTo>
                    <a:pt x="2574" y="2005"/>
                  </a:lnTo>
                  <a:lnTo>
                    <a:pt x="2623" y="1979"/>
                  </a:lnTo>
                  <a:lnTo>
                    <a:pt x="2673" y="1953"/>
                  </a:lnTo>
                  <a:lnTo>
                    <a:pt x="2722" y="1926"/>
                  </a:lnTo>
                  <a:lnTo>
                    <a:pt x="2772" y="1898"/>
                  </a:lnTo>
                  <a:lnTo>
                    <a:pt x="2821" y="1870"/>
                  </a:lnTo>
                  <a:lnTo>
                    <a:pt x="2871" y="1841"/>
                  </a:lnTo>
                  <a:lnTo>
                    <a:pt x="2920" y="1812"/>
                  </a:lnTo>
                  <a:lnTo>
                    <a:pt x="2970" y="1782"/>
                  </a:lnTo>
                  <a:lnTo>
                    <a:pt x="3019" y="1752"/>
                  </a:lnTo>
                  <a:lnTo>
                    <a:pt x="3069" y="1721"/>
                  </a:lnTo>
                  <a:lnTo>
                    <a:pt x="3118" y="1689"/>
                  </a:lnTo>
                  <a:lnTo>
                    <a:pt x="3168" y="1657"/>
                  </a:lnTo>
                  <a:lnTo>
                    <a:pt x="3217" y="1623"/>
                  </a:lnTo>
                  <a:lnTo>
                    <a:pt x="3267" y="1590"/>
                  </a:lnTo>
                  <a:lnTo>
                    <a:pt x="3316" y="1555"/>
                  </a:lnTo>
                  <a:lnTo>
                    <a:pt x="3366" y="1521"/>
                  </a:lnTo>
                  <a:lnTo>
                    <a:pt x="3415" y="1485"/>
                  </a:lnTo>
                  <a:lnTo>
                    <a:pt x="3465" y="1448"/>
                  </a:lnTo>
                  <a:lnTo>
                    <a:pt x="3514" y="1411"/>
                  </a:lnTo>
                  <a:lnTo>
                    <a:pt x="3564" y="1373"/>
                  </a:lnTo>
                  <a:lnTo>
                    <a:pt x="3613" y="1334"/>
                  </a:lnTo>
                  <a:lnTo>
                    <a:pt x="3663" y="1295"/>
                  </a:lnTo>
                  <a:lnTo>
                    <a:pt x="3712" y="1255"/>
                  </a:lnTo>
                  <a:lnTo>
                    <a:pt x="3762" y="1214"/>
                  </a:lnTo>
                  <a:lnTo>
                    <a:pt x="3811" y="1172"/>
                  </a:lnTo>
                  <a:lnTo>
                    <a:pt x="3860" y="1129"/>
                  </a:lnTo>
                  <a:lnTo>
                    <a:pt x="3910" y="1085"/>
                  </a:lnTo>
                  <a:lnTo>
                    <a:pt x="3959" y="1040"/>
                  </a:lnTo>
                  <a:lnTo>
                    <a:pt x="4009" y="995"/>
                  </a:lnTo>
                  <a:lnTo>
                    <a:pt x="4058" y="948"/>
                  </a:lnTo>
                  <a:lnTo>
                    <a:pt x="4108" y="901"/>
                  </a:lnTo>
                  <a:lnTo>
                    <a:pt x="4157" y="853"/>
                  </a:lnTo>
                  <a:lnTo>
                    <a:pt x="4207" y="804"/>
                  </a:lnTo>
                  <a:lnTo>
                    <a:pt x="4256" y="754"/>
                  </a:lnTo>
                  <a:lnTo>
                    <a:pt x="4306" y="702"/>
                  </a:lnTo>
                  <a:lnTo>
                    <a:pt x="4355" y="650"/>
                  </a:lnTo>
                  <a:lnTo>
                    <a:pt x="4405" y="596"/>
                  </a:lnTo>
                  <a:lnTo>
                    <a:pt x="4454" y="542"/>
                  </a:lnTo>
                  <a:lnTo>
                    <a:pt x="4504" y="487"/>
                  </a:lnTo>
                  <a:lnTo>
                    <a:pt x="4553" y="430"/>
                  </a:lnTo>
                  <a:lnTo>
                    <a:pt x="4603" y="372"/>
                  </a:lnTo>
                  <a:lnTo>
                    <a:pt x="4652" y="313"/>
                  </a:lnTo>
                  <a:lnTo>
                    <a:pt x="4702" y="253"/>
                  </a:lnTo>
                  <a:lnTo>
                    <a:pt x="4751" y="192"/>
                  </a:lnTo>
                  <a:lnTo>
                    <a:pt x="4801" y="129"/>
                  </a:lnTo>
                  <a:lnTo>
                    <a:pt x="4850" y="65"/>
                  </a:lnTo>
                  <a:lnTo>
                    <a:pt x="4900" y="0"/>
                  </a:lnTo>
                </a:path>
              </a:pathLst>
            </a:custGeom>
            <a:noFill/>
            <a:ln w="38100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9"/>
            <p:cNvSpPr>
              <a:spLocks/>
            </p:cNvSpPr>
            <p:nvPr/>
          </p:nvSpPr>
          <p:spPr bwMode="auto">
            <a:xfrm rot="5400000">
              <a:off x="7130503" y="2413525"/>
              <a:ext cx="197679" cy="429027"/>
            </a:xfrm>
            <a:custGeom>
              <a:avLst/>
              <a:gdLst>
                <a:gd name="T0" fmla="*/ 49 w 4900"/>
                <a:gd name="T1" fmla="*/ 2827 h 2836"/>
                <a:gd name="T2" fmla="*/ 148 w 4900"/>
                <a:gd name="T3" fmla="*/ 2808 h 2836"/>
                <a:gd name="T4" fmla="*/ 247 w 4900"/>
                <a:gd name="T5" fmla="*/ 2788 h 2836"/>
                <a:gd name="T6" fmla="*/ 346 w 4900"/>
                <a:gd name="T7" fmla="*/ 2768 h 2836"/>
                <a:gd name="T8" fmla="*/ 445 w 4900"/>
                <a:gd name="T9" fmla="*/ 2747 h 2836"/>
                <a:gd name="T10" fmla="*/ 544 w 4900"/>
                <a:gd name="T11" fmla="*/ 2724 h 2836"/>
                <a:gd name="T12" fmla="*/ 643 w 4900"/>
                <a:gd name="T13" fmla="*/ 2701 h 2836"/>
                <a:gd name="T14" fmla="*/ 742 w 4900"/>
                <a:gd name="T15" fmla="*/ 2677 h 2836"/>
                <a:gd name="T16" fmla="*/ 841 w 4900"/>
                <a:gd name="T17" fmla="*/ 2652 h 2836"/>
                <a:gd name="T18" fmla="*/ 940 w 4900"/>
                <a:gd name="T19" fmla="*/ 2626 h 2836"/>
                <a:gd name="T20" fmla="*/ 1039 w 4900"/>
                <a:gd name="T21" fmla="*/ 2599 h 2836"/>
                <a:gd name="T22" fmla="*/ 1138 w 4900"/>
                <a:gd name="T23" fmla="*/ 2571 h 2836"/>
                <a:gd name="T24" fmla="*/ 1237 w 4900"/>
                <a:gd name="T25" fmla="*/ 2542 h 2836"/>
                <a:gd name="T26" fmla="*/ 1336 w 4900"/>
                <a:gd name="T27" fmla="*/ 2511 h 2836"/>
                <a:gd name="T28" fmla="*/ 1435 w 4900"/>
                <a:gd name="T29" fmla="*/ 2479 h 2836"/>
                <a:gd name="T30" fmla="*/ 1534 w 4900"/>
                <a:gd name="T31" fmla="*/ 2446 h 2836"/>
                <a:gd name="T32" fmla="*/ 1633 w 4900"/>
                <a:gd name="T33" fmla="*/ 2412 h 2836"/>
                <a:gd name="T34" fmla="*/ 1732 w 4900"/>
                <a:gd name="T35" fmla="*/ 2376 h 2836"/>
                <a:gd name="T36" fmla="*/ 1831 w 4900"/>
                <a:gd name="T37" fmla="*/ 2338 h 2836"/>
                <a:gd name="T38" fmla="*/ 1930 w 4900"/>
                <a:gd name="T39" fmla="*/ 2299 h 2836"/>
                <a:gd name="T40" fmla="*/ 2029 w 4900"/>
                <a:gd name="T41" fmla="*/ 2259 h 2836"/>
                <a:gd name="T42" fmla="*/ 2128 w 4900"/>
                <a:gd name="T43" fmla="*/ 2217 h 2836"/>
                <a:gd name="T44" fmla="*/ 2227 w 4900"/>
                <a:gd name="T45" fmla="*/ 2173 h 2836"/>
                <a:gd name="T46" fmla="*/ 2326 w 4900"/>
                <a:gd name="T47" fmla="*/ 2128 h 2836"/>
                <a:gd name="T48" fmla="*/ 2425 w 4900"/>
                <a:gd name="T49" fmla="*/ 2080 h 2836"/>
                <a:gd name="T50" fmla="*/ 2524 w 4900"/>
                <a:gd name="T51" fmla="*/ 2031 h 2836"/>
                <a:gd name="T52" fmla="*/ 2623 w 4900"/>
                <a:gd name="T53" fmla="*/ 1979 h 2836"/>
                <a:gd name="T54" fmla="*/ 2722 w 4900"/>
                <a:gd name="T55" fmla="*/ 1926 h 2836"/>
                <a:gd name="T56" fmla="*/ 2821 w 4900"/>
                <a:gd name="T57" fmla="*/ 1870 h 2836"/>
                <a:gd name="T58" fmla="*/ 2920 w 4900"/>
                <a:gd name="T59" fmla="*/ 1812 h 2836"/>
                <a:gd name="T60" fmla="*/ 3019 w 4900"/>
                <a:gd name="T61" fmla="*/ 1752 h 2836"/>
                <a:gd name="T62" fmla="*/ 3118 w 4900"/>
                <a:gd name="T63" fmla="*/ 1689 h 2836"/>
                <a:gd name="T64" fmla="*/ 3217 w 4900"/>
                <a:gd name="T65" fmla="*/ 1623 h 2836"/>
                <a:gd name="T66" fmla="*/ 3316 w 4900"/>
                <a:gd name="T67" fmla="*/ 1555 h 2836"/>
                <a:gd name="T68" fmla="*/ 3415 w 4900"/>
                <a:gd name="T69" fmla="*/ 1485 h 2836"/>
                <a:gd name="T70" fmla="*/ 3514 w 4900"/>
                <a:gd name="T71" fmla="*/ 1411 h 2836"/>
                <a:gd name="T72" fmla="*/ 3613 w 4900"/>
                <a:gd name="T73" fmla="*/ 1334 h 2836"/>
                <a:gd name="T74" fmla="*/ 3712 w 4900"/>
                <a:gd name="T75" fmla="*/ 1255 h 2836"/>
                <a:gd name="T76" fmla="*/ 3811 w 4900"/>
                <a:gd name="T77" fmla="*/ 1172 h 2836"/>
                <a:gd name="T78" fmla="*/ 3910 w 4900"/>
                <a:gd name="T79" fmla="*/ 1085 h 2836"/>
                <a:gd name="T80" fmla="*/ 4009 w 4900"/>
                <a:gd name="T81" fmla="*/ 995 h 2836"/>
                <a:gd name="T82" fmla="*/ 4108 w 4900"/>
                <a:gd name="T83" fmla="*/ 901 h 2836"/>
                <a:gd name="T84" fmla="*/ 4207 w 4900"/>
                <a:gd name="T85" fmla="*/ 804 h 2836"/>
                <a:gd name="T86" fmla="*/ 4306 w 4900"/>
                <a:gd name="T87" fmla="*/ 702 h 2836"/>
                <a:gd name="T88" fmla="*/ 4405 w 4900"/>
                <a:gd name="T89" fmla="*/ 596 h 2836"/>
                <a:gd name="T90" fmla="*/ 4504 w 4900"/>
                <a:gd name="T91" fmla="*/ 487 h 2836"/>
                <a:gd name="T92" fmla="*/ 4603 w 4900"/>
                <a:gd name="T93" fmla="*/ 372 h 2836"/>
                <a:gd name="T94" fmla="*/ 4702 w 4900"/>
                <a:gd name="T95" fmla="*/ 253 h 2836"/>
                <a:gd name="T96" fmla="*/ 4801 w 4900"/>
                <a:gd name="T97" fmla="*/ 129 h 2836"/>
                <a:gd name="T98" fmla="*/ 4900 w 4900"/>
                <a:gd name="T99" fmla="*/ 0 h 2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00" h="2836">
                  <a:moveTo>
                    <a:pt x="0" y="2836"/>
                  </a:moveTo>
                  <a:lnTo>
                    <a:pt x="49" y="2827"/>
                  </a:lnTo>
                  <a:lnTo>
                    <a:pt x="99" y="2818"/>
                  </a:lnTo>
                  <a:lnTo>
                    <a:pt x="148" y="2808"/>
                  </a:lnTo>
                  <a:lnTo>
                    <a:pt x="198" y="2798"/>
                  </a:lnTo>
                  <a:lnTo>
                    <a:pt x="247" y="2788"/>
                  </a:lnTo>
                  <a:lnTo>
                    <a:pt x="297" y="2778"/>
                  </a:lnTo>
                  <a:lnTo>
                    <a:pt x="346" y="2768"/>
                  </a:lnTo>
                  <a:lnTo>
                    <a:pt x="396" y="2758"/>
                  </a:lnTo>
                  <a:lnTo>
                    <a:pt x="445" y="2747"/>
                  </a:lnTo>
                  <a:lnTo>
                    <a:pt x="495" y="2735"/>
                  </a:lnTo>
                  <a:lnTo>
                    <a:pt x="544" y="2724"/>
                  </a:lnTo>
                  <a:lnTo>
                    <a:pt x="594" y="2713"/>
                  </a:lnTo>
                  <a:lnTo>
                    <a:pt x="643" y="2701"/>
                  </a:lnTo>
                  <a:lnTo>
                    <a:pt x="693" y="2690"/>
                  </a:lnTo>
                  <a:lnTo>
                    <a:pt x="742" y="2677"/>
                  </a:lnTo>
                  <a:lnTo>
                    <a:pt x="792" y="2665"/>
                  </a:lnTo>
                  <a:lnTo>
                    <a:pt x="841" y="2652"/>
                  </a:lnTo>
                  <a:lnTo>
                    <a:pt x="891" y="2639"/>
                  </a:lnTo>
                  <a:lnTo>
                    <a:pt x="940" y="2626"/>
                  </a:lnTo>
                  <a:lnTo>
                    <a:pt x="990" y="2613"/>
                  </a:lnTo>
                  <a:lnTo>
                    <a:pt x="1039" y="2599"/>
                  </a:lnTo>
                  <a:lnTo>
                    <a:pt x="1089" y="2585"/>
                  </a:lnTo>
                  <a:lnTo>
                    <a:pt x="1138" y="2571"/>
                  </a:lnTo>
                  <a:lnTo>
                    <a:pt x="1188" y="2557"/>
                  </a:lnTo>
                  <a:lnTo>
                    <a:pt x="1237" y="2542"/>
                  </a:lnTo>
                  <a:lnTo>
                    <a:pt x="1287" y="2526"/>
                  </a:lnTo>
                  <a:lnTo>
                    <a:pt x="1336" y="2511"/>
                  </a:lnTo>
                  <a:lnTo>
                    <a:pt x="1386" y="2495"/>
                  </a:lnTo>
                  <a:lnTo>
                    <a:pt x="1435" y="2479"/>
                  </a:lnTo>
                  <a:lnTo>
                    <a:pt x="1485" y="2463"/>
                  </a:lnTo>
                  <a:lnTo>
                    <a:pt x="1534" y="2446"/>
                  </a:lnTo>
                  <a:lnTo>
                    <a:pt x="1584" y="2429"/>
                  </a:lnTo>
                  <a:lnTo>
                    <a:pt x="1633" y="2412"/>
                  </a:lnTo>
                  <a:lnTo>
                    <a:pt x="1683" y="2394"/>
                  </a:lnTo>
                  <a:lnTo>
                    <a:pt x="1732" y="2376"/>
                  </a:lnTo>
                  <a:lnTo>
                    <a:pt x="1782" y="2357"/>
                  </a:lnTo>
                  <a:lnTo>
                    <a:pt x="1831" y="2338"/>
                  </a:lnTo>
                  <a:lnTo>
                    <a:pt x="1881" y="2319"/>
                  </a:lnTo>
                  <a:lnTo>
                    <a:pt x="1930" y="2299"/>
                  </a:lnTo>
                  <a:lnTo>
                    <a:pt x="1980" y="2280"/>
                  </a:lnTo>
                  <a:lnTo>
                    <a:pt x="2029" y="2259"/>
                  </a:lnTo>
                  <a:lnTo>
                    <a:pt x="2079" y="2238"/>
                  </a:lnTo>
                  <a:lnTo>
                    <a:pt x="2128" y="2217"/>
                  </a:lnTo>
                  <a:lnTo>
                    <a:pt x="2178" y="2195"/>
                  </a:lnTo>
                  <a:lnTo>
                    <a:pt x="2227" y="2173"/>
                  </a:lnTo>
                  <a:lnTo>
                    <a:pt x="2277" y="2151"/>
                  </a:lnTo>
                  <a:lnTo>
                    <a:pt x="2326" y="2128"/>
                  </a:lnTo>
                  <a:lnTo>
                    <a:pt x="2376" y="2104"/>
                  </a:lnTo>
                  <a:lnTo>
                    <a:pt x="2425" y="2080"/>
                  </a:lnTo>
                  <a:lnTo>
                    <a:pt x="2475" y="2056"/>
                  </a:lnTo>
                  <a:lnTo>
                    <a:pt x="2524" y="2031"/>
                  </a:lnTo>
                  <a:lnTo>
                    <a:pt x="2574" y="2005"/>
                  </a:lnTo>
                  <a:lnTo>
                    <a:pt x="2623" y="1979"/>
                  </a:lnTo>
                  <a:lnTo>
                    <a:pt x="2673" y="1953"/>
                  </a:lnTo>
                  <a:lnTo>
                    <a:pt x="2722" y="1926"/>
                  </a:lnTo>
                  <a:lnTo>
                    <a:pt x="2772" y="1898"/>
                  </a:lnTo>
                  <a:lnTo>
                    <a:pt x="2821" y="1870"/>
                  </a:lnTo>
                  <a:lnTo>
                    <a:pt x="2871" y="1841"/>
                  </a:lnTo>
                  <a:lnTo>
                    <a:pt x="2920" y="1812"/>
                  </a:lnTo>
                  <a:lnTo>
                    <a:pt x="2970" y="1782"/>
                  </a:lnTo>
                  <a:lnTo>
                    <a:pt x="3019" y="1752"/>
                  </a:lnTo>
                  <a:lnTo>
                    <a:pt x="3069" y="1721"/>
                  </a:lnTo>
                  <a:lnTo>
                    <a:pt x="3118" y="1689"/>
                  </a:lnTo>
                  <a:lnTo>
                    <a:pt x="3168" y="1657"/>
                  </a:lnTo>
                  <a:lnTo>
                    <a:pt x="3217" y="1623"/>
                  </a:lnTo>
                  <a:lnTo>
                    <a:pt x="3267" y="1590"/>
                  </a:lnTo>
                  <a:lnTo>
                    <a:pt x="3316" y="1555"/>
                  </a:lnTo>
                  <a:lnTo>
                    <a:pt x="3366" y="1521"/>
                  </a:lnTo>
                  <a:lnTo>
                    <a:pt x="3415" y="1485"/>
                  </a:lnTo>
                  <a:lnTo>
                    <a:pt x="3465" y="1448"/>
                  </a:lnTo>
                  <a:lnTo>
                    <a:pt x="3514" y="1411"/>
                  </a:lnTo>
                  <a:lnTo>
                    <a:pt x="3564" y="1373"/>
                  </a:lnTo>
                  <a:lnTo>
                    <a:pt x="3613" y="1334"/>
                  </a:lnTo>
                  <a:lnTo>
                    <a:pt x="3663" y="1295"/>
                  </a:lnTo>
                  <a:lnTo>
                    <a:pt x="3712" y="1255"/>
                  </a:lnTo>
                  <a:lnTo>
                    <a:pt x="3762" y="1214"/>
                  </a:lnTo>
                  <a:lnTo>
                    <a:pt x="3811" y="1172"/>
                  </a:lnTo>
                  <a:lnTo>
                    <a:pt x="3860" y="1129"/>
                  </a:lnTo>
                  <a:lnTo>
                    <a:pt x="3910" y="1085"/>
                  </a:lnTo>
                  <a:lnTo>
                    <a:pt x="3959" y="1040"/>
                  </a:lnTo>
                  <a:lnTo>
                    <a:pt x="4009" y="995"/>
                  </a:lnTo>
                  <a:lnTo>
                    <a:pt x="4058" y="948"/>
                  </a:lnTo>
                  <a:lnTo>
                    <a:pt x="4108" y="901"/>
                  </a:lnTo>
                  <a:lnTo>
                    <a:pt x="4157" y="853"/>
                  </a:lnTo>
                  <a:lnTo>
                    <a:pt x="4207" y="804"/>
                  </a:lnTo>
                  <a:lnTo>
                    <a:pt x="4256" y="754"/>
                  </a:lnTo>
                  <a:lnTo>
                    <a:pt x="4306" y="702"/>
                  </a:lnTo>
                  <a:lnTo>
                    <a:pt x="4355" y="650"/>
                  </a:lnTo>
                  <a:lnTo>
                    <a:pt x="4405" y="596"/>
                  </a:lnTo>
                  <a:lnTo>
                    <a:pt x="4454" y="542"/>
                  </a:lnTo>
                  <a:lnTo>
                    <a:pt x="4504" y="487"/>
                  </a:lnTo>
                  <a:lnTo>
                    <a:pt x="4553" y="430"/>
                  </a:lnTo>
                  <a:lnTo>
                    <a:pt x="4603" y="372"/>
                  </a:lnTo>
                  <a:lnTo>
                    <a:pt x="4652" y="313"/>
                  </a:lnTo>
                  <a:lnTo>
                    <a:pt x="4702" y="253"/>
                  </a:lnTo>
                  <a:lnTo>
                    <a:pt x="4751" y="192"/>
                  </a:lnTo>
                  <a:lnTo>
                    <a:pt x="4801" y="129"/>
                  </a:lnTo>
                  <a:lnTo>
                    <a:pt x="4850" y="65"/>
                  </a:lnTo>
                  <a:lnTo>
                    <a:pt x="4900" y="0"/>
                  </a:lnTo>
                </a:path>
              </a:pathLst>
            </a:custGeom>
            <a:noFill/>
            <a:ln w="38100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458410" y="2860171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|E|</a:t>
              </a:r>
              <a:r>
                <a:rPr lang="en-US" baseline="30000" dirty="0" smtClean="0"/>
                <a:t>2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923875" y="4081132"/>
            <a:ext cx="962029" cy="803213"/>
            <a:chOff x="6923875" y="4081132"/>
            <a:chExt cx="962029" cy="803213"/>
          </a:xfrm>
        </p:grpSpPr>
        <p:sp>
          <p:nvSpPr>
            <p:cNvPr id="42" name="Freeform 69"/>
            <p:cNvSpPr>
              <a:spLocks/>
            </p:cNvSpPr>
            <p:nvPr/>
          </p:nvSpPr>
          <p:spPr bwMode="auto">
            <a:xfrm rot="5400000" flipH="1">
              <a:off x="7210858" y="3997685"/>
              <a:ext cx="265821" cy="839787"/>
            </a:xfrm>
            <a:custGeom>
              <a:avLst/>
              <a:gdLst>
                <a:gd name="T0" fmla="*/ 49 w 4900"/>
                <a:gd name="T1" fmla="*/ 2827 h 2836"/>
                <a:gd name="T2" fmla="*/ 148 w 4900"/>
                <a:gd name="T3" fmla="*/ 2808 h 2836"/>
                <a:gd name="T4" fmla="*/ 247 w 4900"/>
                <a:gd name="T5" fmla="*/ 2788 h 2836"/>
                <a:gd name="T6" fmla="*/ 346 w 4900"/>
                <a:gd name="T7" fmla="*/ 2768 h 2836"/>
                <a:gd name="T8" fmla="*/ 445 w 4900"/>
                <a:gd name="T9" fmla="*/ 2747 h 2836"/>
                <a:gd name="T10" fmla="*/ 544 w 4900"/>
                <a:gd name="T11" fmla="*/ 2724 h 2836"/>
                <a:gd name="T12" fmla="*/ 643 w 4900"/>
                <a:gd name="T13" fmla="*/ 2701 h 2836"/>
                <a:gd name="T14" fmla="*/ 742 w 4900"/>
                <a:gd name="T15" fmla="*/ 2677 h 2836"/>
                <a:gd name="T16" fmla="*/ 841 w 4900"/>
                <a:gd name="T17" fmla="*/ 2652 h 2836"/>
                <a:gd name="T18" fmla="*/ 940 w 4900"/>
                <a:gd name="T19" fmla="*/ 2626 h 2836"/>
                <a:gd name="T20" fmla="*/ 1039 w 4900"/>
                <a:gd name="T21" fmla="*/ 2599 h 2836"/>
                <a:gd name="T22" fmla="*/ 1138 w 4900"/>
                <a:gd name="T23" fmla="*/ 2571 h 2836"/>
                <a:gd name="T24" fmla="*/ 1237 w 4900"/>
                <a:gd name="T25" fmla="*/ 2542 h 2836"/>
                <a:gd name="T26" fmla="*/ 1336 w 4900"/>
                <a:gd name="T27" fmla="*/ 2511 h 2836"/>
                <a:gd name="T28" fmla="*/ 1435 w 4900"/>
                <a:gd name="T29" fmla="*/ 2479 h 2836"/>
                <a:gd name="T30" fmla="*/ 1534 w 4900"/>
                <a:gd name="T31" fmla="*/ 2446 h 2836"/>
                <a:gd name="T32" fmla="*/ 1633 w 4900"/>
                <a:gd name="T33" fmla="*/ 2412 h 2836"/>
                <a:gd name="T34" fmla="*/ 1732 w 4900"/>
                <a:gd name="T35" fmla="*/ 2376 h 2836"/>
                <a:gd name="T36" fmla="*/ 1831 w 4900"/>
                <a:gd name="T37" fmla="*/ 2338 h 2836"/>
                <a:gd name="T38" fmla="*/ 1930 w 4900"/>
                <a:gd name="T39" fmla="*/ 2299 h 2836"/>
                <a:gd name="T40" fmla="*/ 2029 w 4900"/>
                <a:gd name="T41" fmla="*/ 2259 h 2836"/>
                <a:gd name="T42" fmla="*/ 2128 w 4900"/>
                <a:gd name="T43" fmla="*/ 2217 h 2836"/>
                <a:gd name="T44" fmla="*/ 2227 w 4900"/>
                <a:gd name="T45" fmla="*/ 2173 h 2836"/>
                <a:gd name="T46" fmla="*/ 2326 w 4900"/>
                <a:gd name="T47" fmla="*/ 2128 h 2836"/>
                <a:gd name="T48" fmla="*/ 2425 w 4900"/>
                <a:gd name="T49" fmla="*/ 2080 h 2836"/>
                <a:gd name="T50" fmla="*/ 2524 w 4900"/>
                <a:gd name="T51" fmla="*/ 2031 h 2836"/>
                <a:gd name="T52" fmla="*/ 2623 w 4900"/>
                <a:gd name="T53" fmla="*/ 1979 h 2836"/>
                <a:gd name="T54" fmla="*/ 2722 w 4900"/>
                <a:gd name="T55" fmla="*/ 1926 h 2836"/>
                <a:gd name="T56" fmla="*/ 2821 w 4900"/>
                <a:gd name="T57" fmla="*/ 1870 h 2836"/>
                <a:gd name="T58" fmla="*/ 2920 w 4900"/>
                <a:gd name="T59" fmla="*/ 1812 h 2836"/>
                <a:gd name="T60" fmla="*/ 3019 w 4900"/>
                <a:gd name="T61" fmla="*/ 1752 h 2836"/>
                <a:gd name="T62" fmla="*/ 3118 w 4900"/>
                <a:gd name="T63" fmla="*/ 1689 h 2836"/>
                <a:gd name="T64" fmla="*/ 3217 w 4900"/>
                <a:gd name="T65" fmla="*/ 1623 h 2836"/>
                <a:gd name="T66" fmla="*/ 3316 w 4900"/>
                <a:gd name="T67" fmla="*/ 1555 h 2836"/>
                <a:gd name="T68" fmla="*/ 3415 w 4900"/>
                <a:gd name="T69" fmla="*/ 1485 h 2836"/>
                <a:gd name="T70" fmla="*/ 3514 w 4900"/>
                <a:gd name="T71" fmla="*/ 1411 h 2836"/>
                <a:gd name="T72" fmla="*/ 3613 w 4900"/>
                <a:gd name="T73" fmla="*/ 1334 h 2836"/>
                <a:gd name="T74" fmla="*/ 3712 w 4900"/>
                <a:gd name="T75" fmla="*/ 1255 h 2836"/>
                <a:gd name="T76" fmla="*/ 3811 w 4900"/>
                <a:gd name="T77" fmla="*/ 1172 h 2836"/>
                <a:gd name="T78" fmla="*/ 3910 w 4900"/>
                <a:gd name="T79" fmla="*/ 1085 h 2836"/>
                <a:gd name="T80" fmla="*/ 4009 w 4900"/>
                <a:gd name="T81" fmla="*/ 995 h 2836"/>
                <a:gd name="T82" fmla="*/ 4108 w 4900"/>
                <a:gd name="T83" fmla="*/ 901 h 2836"/>
                <a:gd name="T84" fmla="*/ 4207 w 4900"/>
                <a:gd name="T85" fmla="*/ 804 h 2836"/>
                <a:gd name="T86" fmla="*/ 4306 w 4900"/>
                <a:gd name="T87" fmla="*/ 702 h 2836"/>
                <a:gd name="T88" fmla="*/ 4405 w 4900"/>
                <a:gd name="T89" fmla="*/ 596 h 2836"/>
                <a:gd name="T90" fmla="*/ 4504 w 4900"/>
                <a:gd name="T91" fmla="*/ 487 h 2836"/>
                <a:gd name="T92" fmla="*/ 4603 w 4900"/>
                <a:gd name="T93" fmla="*/ 372 h 2836"/>
                <a:gd name="T94" fmla="*/ 4702 w 4900"/>
                <a:gd name="T95" fmla="*/ 253 h 2836"/>
                <a:gd name="T96" fmla="*/ 4801 w 4900"/>
                <a:gd name="T97" fmla="*/ 129 h 2836"/>
                <a:gd name="T98" fmla="*/ 4900 w 4900"/>
                <a:gd name="T99" fmla="*/ 0 h 2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00" h="2836">
                  <a:moveTo>
                    <a:pt x="0" y="2836"/>
                  </a:moveTo>
                  <a:lnTo>
                    <a:pt x="49" y="2827"/>
                  </a:lnTo>
                  <a:lnTo>
                    <a:pt x="99" y="2818"/>
                  </a:lnTo>
                  <a:lnTo>
                    <a:pt x="148" y="2808"/>
                  </a:lnTo>
                  <a:lnTo>
                    <a:pt x="198" y="2798"/>
                  </a:lnTo>
                  <a:lnTo>
                    <a:pt x="247" y="2788"/>
                  </a:lnTo>
                  <a:lnTo>
                    <a:pt x="297" y="2778"/>
                  </a:lnTo>
                  <a:lnTo>
                    <a:pt x="346" y="2768"/>
                  </a:lnTo>
                  <a:lnTo>
                    <a:pt x="396" y="2758"/>
                  </a:lnTo>
                  <a:lnTo>
                    <a:pt x="445" y="2747"/>
                  </a:lnTo>
                  <a:lnTo>
                    <a:pt x="495" y="2735"/>
                  </a:lnTo>
                  <a:lnTo>
                    <a:pt x="544" y="2724"/>
                  </a:lnTo>
                  <a:lnTo>
                    <a:pt x="594" y="2713"/>
                  </a:lnTo>
                  <a:lnTo>
                    <a:pt x="643" y="2701"/>
                  </a:lnTo>
                  <a:lnTo>
                    <a:pt x="693" y="2690"/>
                  </a:lnTo>
                  <a:lnTo>
                    <a:pt x="742" y="2677"/>
                  </a:lnTo>
                  <a:lnTo>
                    <a:pt x="792" y="2665"/>
                  </a:lnTo>
                  <a:lnTo>
                    <a:pt x="841" y="2652"/>
                  </a:lnTo>
                  <a:lnTo>
                    <a:pt x="891" y="2639"/>
                  </a:lnTo>
                  <a:lnTo>
                    <a:pt x="940" y="2626"/>
                  </a:lnTo>
                  <a:lnTo>
                    <a:pt x="990" y="2613"/>
                  </a:lnTo>
                  <a:lnTo>
                    <a:pt x="1039" y="2599"/>
                  </a:lnTo>
                  <a:lnTo>
                    <a:pt x="1089" y="2585"/>
                  </a:lnTo>
                  <a:lnTo>
                    <a:pt x="1138" y="2571"/>
                  </a:lnTo>
                  <a:lnTo>
                    <a:pt x="1188" y="2557"/>
                  </a:lnTo>
                  <a:lnTo>
                    <a:pt x="1237" y="2542"/>
                  </a:lnTo>
                  <a:lnTo>
                    <a:pt x="1287" y="2526"/>
                  </a:lnTo>
                  <a:lnTo>
                    <a:pt x="1336" y="2511"/>
                  </a:lnTo>
                  <a:lnTo>
                    <a:pt x="1386" y="2495"/>
                  </a:lnTo>
                  <a:lnTo>
                    <a:pt x="1435" y="2479"/>
                  </a:lnTo>
                  <a:lnTo>
                    <a:pt x="1485" y="2463"/>
                  </a:lnTo>
                  <a:lnTo>
                    <a:pt x="1534" y="2446"/>
                  </a:lnTo>
                  <a:lnTo>
                    <a:pt x="1584" y="2429"/>
                  </a:lnTo>
                  <a:lnTo>
                    <a:pt x="1633" y="2412"/>
                  </a:lnTo>
                  <a:lnTo>
                    <a:pt x="1683" y="2394"/>
                  </a:lnTo>
                  <a:lnTo>
                    <a:pt x="1732" y="2376"/>
                  </a:lnTo>
                  <a:lnTo>
                    <a:pt x="1782" y="2357"/>
                  </a:lnTo>
                  <a:lnTo>
                    <a:pt x="1831" y="2338"/>
                  </a:lnTo>
                  <a:lnTo>
                    <a:pt x="1881" y="2319"/>
                  </a:lnTo>
                  <a:lnTo>
                    <a:pt x="1930" y="2299"/>
                  </a:lnTo>
                  <a:lnTo>
                    <a:pt x="1980" y="2280"/>
                  </a:lnTo>
                  <a:lnTo>
                    <a:pt x="2029" y="2259"/>
                  </a:lnTo>
                  <a:lnTo>
                    <a:pt x="2079" y="2238"/>
                  </a:lnTo>
                  <a:lnTo>
                    <a:pt x="2128" y="2217"/>
                  </a:lnTo>
                  <a:lnTo>
                    <a:pt x="2178" y="2195"/>
                  </a:lnTo>
                  <a:lnTo>
                    <a:pt x="2227" y="2173"/>
                  </a:lnTo>
                  <a:lnTo>
                    <a:pt x="2277" y="2151"/>
                  </a:lnTo>
                  <a:lnTo>
                    <a:pt x="2326" y="2128"/>
                  </a:lnTo>
                  <a:lnTo>
                    <a:pt x="2376" y="2104"/>
                  </a:lnTo>
                  <a:lnTo>
                    <a:pt x="2425" y="2080"/>
                  </a:lnTo>
                  <a:lnTo>
                    <a:pt x="2475" y="2056"/>
                  </a:lnTo>
                  <a:lnTo>
                    <a:pt x="2524" y="2031"/>
                  </a:lnTo>
                  <a:lnTo>
                    <a:pt x="2574" y="2005"/>
                  </a:lnTo>
                  <a:lnTo>
                    <a:pt x="2623" y="1979"/>
                  </a:lnTo>
                  <a:lnTo>
                    <a:pt x="2673" y="1953"/>
                  </a:lnTo>
                  <a:lnTo>
                    <a:pt x="2722" y="1926"/>
                  </a:lnTo>
                  <a:lnTo>
                    <a:pt x="2772" y="1898"/>
                  </a:lnTo>
                  <a:lnTo>
                    <a:pt x="2821" y="1870"/>
                  </a:lnTo>
                  <a:lnTo>
                    <a:pt x="2871" y="1841"/>
                  </a:lnTo>
                  <a:lnTo>
                    <a:pt x="2920" y="1812"/>
                  </a:lnTo>
                  <a:lnTo>
                    <a:pt x="2970" y="1782"/>
                  </a:lnTo>
                  <a:lnTo>
                    <a:pt x="3019" y="1752"/>
                  </a:lnTo>
                  <a:lnTo>
                    <a:pt x="3069" y="1721"/>
                  </a:lnTo>
                  <a:lnTo>
                    <a:pt x="3118" y="1689"/>
                  </a:lnTo>
                  <a:lnTo>
                    <a:pt x="3168" y="1657"/>
                  </a:lnTo>
                  <a:lnTo>
                    <a:pt x="3217" y="1623"/>
                  </a:lnTo>
                  <a:lnTo>
                    <a:pt x="3267" y="1590"/>
                  </a:lnTo>
                  <a:lnTo>
                    <a:pt x="3316" y="1555"/>
                  </a:lnTo>
                  <a:lnTo>
                    <a:pt x="3366" y="1521"/>
                  </a:lnTo>
                  <a:lnTo>
                    <a:pt x="3415" y="1485"/>
                  </a:lnTo>
                  <a:lnTo>
                    <a:pt x="3465" y="1448"/>
                  </a:lnTo>
                  <a:lnTo>
                    <a:pt x="3514" y="1411"/>
                  </a:lnTo>
                  <a:lnTo>
                    <a:pt x="3564" y="1373"/>
                  </a:lnTo>
                  <a:lnTo>
                    <a:pt x="3613" y="1334"/>
                  </a:lnTo>
                  <a:lnTo>
                    <a:pt x="3663" y="1295"/>
                  </a:lnTo>
                  <a:lnTo>
                    <a:pt x="3712" y="1255"/>
                  </a:lnTo>
                  <a:lnTo>
                    <a:pt x="3762" y="1214"/>
                  </a:lnTo>
                  <a:lnTo>
                    <a:pt x="3811" y="1172"/>
                  </a:lnTo>
                  <a:lnTo>
                    <a:pt x="3860" y="1129"/>
                  </a:lnTo>
                  <a:lnTo>
                    <a:pt x="3910" y="1085"/>
                  </a:lnTo>
                  <a:lnTo>
                    <a:pt x="3959" y="1040"/>
                  </a:lnTo>
                  <a:lnTo>
                    <a:pt x="4009" y="995"/>
                  </a:lnTo>
                  <a:lnTo>
                    <a:pt x="4058" y="948"/>
                  </a:lnTo>
                  <a:lnTo>
                    <a:pt x="4108" y="901"/>
                  </a:lnTo>
                  <a:lnTo>
                    <a:pt x="4157" y="853"/>
                  </a:lnTo>
                  <a:lnTo>
                    <a:pt x="4207" y="804"/>
                  </a:lnTo>
                  <a:lnTo>
                    <a:pt x="4256" y="754"/>
                  </a:lnTo>
                  <a:lnTo>
                    <a:pt x="4306" y="702"/>
                  </a:lnTo>
                  <a:lnTo>
                    <a:pt x="4355" y="650"/>
                  </a:lnTo>
                  <a:lnTo>
                    <a:pt x="4405" y="596"/>
                  </a:lnTo>
                  <a:lnTo>
                    <a:pt x="4454" y="542"/>
                  </a:lnTo>
                  <a:lnTo>
                    <a:pt x="4504" y="487"/>
                  </a:lnTo>
                  <a:lnTo>
                    <a:pt x="4553" y="430"/>
                  </a:lnTo>
                  <a:lnTo>
                    <a:pt x="4603" y="372"/>
                  </a:lnTo>
                  <a:lnTo>
                    <a:pt x="4652" y="313"/>
                  </a:lnTo>
                  <a:lnTo>
                    <a:pt x="4702" y="253"/>
                  </a:lnTo>
                  <a:lnTo>
                    <a:pt x="4751" y="192"/>
                  </a:lnTo>
                  <a:lnTo>
                    <a:pt x="4801" y="129"/>
                  </a:lnTo>
                  <a:lnTo>
                    <a:pt x="4850" y="65"/>
                  </a:lnTo>
                  <a:lnTo>
                    <a:pt x="4900" y="0"/>
                  </a:lnTo>
                </a:path>
              </a:pathLst>
            </a:custGeom>
            <a:noFill/>
            <a:ln w="38100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9"/>
            <p:cNvSpPr>
              <a:spLocks/>
            </p:cNvSpPr>
            <p:nvPr/>
          </p:nvSpPr>
          <p:spPr bwMode="auto">
            <a:xfrm rot="5400000">
              <a:off x="7244927" y="3803008"/>
              <a:ext cx="197683" cy="753932"/>
            </a:xfrm>
            <a:custGeom>
              <a:avLst/>
              <a:gdLst>
                <a:gd name="T0" fmla="*/ 49 w 4900"/>
                <a:gd name="T1" fmla="*/ 2827 h 2836"/>
                <a:gd name="T2" fmla="*/ 148 w 4900"/>
                <a:gd name="T3" fmla="*/ 2808 h 2836"/>
                <a:gd name="T4" fmla="*/ 247 w 4900"/>
                <a:gd name="T5" fmla="*/ 2788 h 2836"/>
                <a:gd name="T6" fmla="*/ 346 w 4900"/>
                <a:gd name="T7" fmla="*/ 2768 h 2836"/>
                <a:gd name="T8" fmla="*/ 445 w 4900"/>
                <a:gd name="T9" fmla="*/ 2747 h 2836"/>
                <a:gd name="T10" fmla="*/ 544 w 4900"/>
                <a:gd name="T11" fmla="*/ 2724 h 2836"/>
                <a:gd name="T12" fmla="*/ 643 w 4900"/>
                <a:gd name="T13" fmla="*/ 2701 h 2836"/>
                <a:gd name="T14" fmla="*/ 742 w 4900"/>
                <a:gd name="T15" fmla="*/ 2677 h 2836"/>
                <a:gd name="T16" fmla="*/ 841 w 4900"/>
                <a:gd name="T17" fmla="*/ 2652 h 2836"/>
                <a:gd name="T18" fmla="*/ 940 w 4900"/>
                <a:gd name="T19" fmla="*/ 2626 h 2836"/>
                <a:gd name="T20" fmla="*/ 1039 w 4900"/>
                <a:gd name="T21" fmla="*/ 2599 h 2836"/>
                <a:gd name="T22" fmla="*/ 1138 w 4900"/>
                <a:gd name="T23" fmla="*/ 2571 h 2836"/>
                <a:gd name="T24" fmla="*/ 1237 w 4900"/>
                <a:gd name="T25" fmla="*/ 2542 h 2836"/>
                <a:gd name="T26" fmla="*/ 1336 w 4900"/>
                <a:gd name="T27" fmla="*/ 2511 h 2836"/>
                <a:gd name="T28" fmla="*/ 1435 w 4900"/>
                <a:gd name="T29" fmla="*/ 2479 h 2836"/>
                <a:gd name="T30" fmla="*/ 1534 w 4900"/>
                <a:gd name="T31" fmla="*/ 2446 h 2836"/>
                <a:gd name="T32" fmla="*/ 1633 w 4900"/>
                <a:gd name="T33" fmla="*/ 2412 h 2836"/>
                <a:gd name="T34" fmla="*/ 1732 w 4900"/>
                <a:gd name="T35" fmla="*/ 2376 h 2836"/>
                <a:gd name="T36" fmla="*/ 1831 w 4900"/>
                <a:gd name="T37" fmla="*/ 2338 h 2836"/>
                <a:gd name="T38" fmla="*/ 1930 w 4900"/>
                <a:gd name="T39" fmla="*/ 2299 h 2836"/>
                <a:gd name="T40" fmla="*/ 2029 w 4900"/>
                <a:gd name="T41" fmla="*/ 2259 h 2836"/>
                <a:gd name="T42" fmla="*/ 2128 w 4900"/>
                <a:gd name="T43" fmla="*/ 2217 h 2836"/>
                <a:gd name="T44" fmla="*/ 2227 w 4900"/>
                <a:gd name="T45" fmla="*/ 2173 h 2836"/>
                <a:gd name="T46" fmla="*/ 2326 w 4900"/>
                <a:gd name="T47" fmla="*/ 2128 h 2836"/>
                <a:gd name="T48" fmla="*/ 2425 w 4900"/>
                <a:gd name="T49" fmla="*/ 2080 h 2836"/>
                <a:gd name="T50" fmla="*/ 2524 w 4900"/>
                <a:gd name="T51" fmla="*/ 2031 h 2836"/>
                <a:gd name="T52" fmla="*/ 2623 w 4900"/>
                <a:gd name="T53" fmla="*/ 1979 h 2836"/>
                <a:gd name="T54" fmla="*/ 2722 w 4900"/>
                <a:gd name="T55" fmla="*/ 1926 h 2836"/>
                <a:gd name="T56" fmla="*/ 2821 w 4900"/>
                <a:gd name="T57" fmla="*/ 1870 h 2836"/>
                <a:gd name="T58" fmla="*/ 2920 w 4900"/>
                <a:gd name="T59" fmla="*/ 1812 h 2836"/>
                <a:gd name="T60" fmla="*/ 3019 w 4900"/>
                <a:gd name="T61" fmla="*/ 1752 h 2836"/>
                <a:gd name="T62" fmla="*/ 3118 w 4900"/>
                <a:gd name="T63" fmla="*/ 1689 h 2836"/>
                <a:gd name="T64" fmla="*/ 3217 w 4900"/>
                <a:gd name="T65" fmla="*/ 1623 h 2836"/>
                <a:gd name="T66" fmla="*/ 3316 w 4900"/>
                <a:gd name="T67" fmla="*/ 1555 h 2836"/>
                <a:gd name="T68" fmla="*/ 3415 w 4900"/>
                <a:gd name="T69" fmla="*/ 1485 h 2836"/>
                <a:gd name="T70" fmla="*/ 3514 w 4900"/>
                <a:gd name="T71" fmla="*/ 1411 h 2836"/>
                <a:gd name="T72" fmla="*/ 3613 w 4900"/>
                <a:gd name="T73" fmla="*/ 1334 h 2836"/>
                <a:gd name="T74" fmla="*/ 3712 w 4900"/>
                <a:gd name="T75" fmla="*/ 1255 h 2836"/>
                <a:gd name="T76" fmla="*/ 3811 w 4900"/>
                <a:gd name="T77" fmla="*/ 1172 h 2836"/>
                <a:gd name="T78" fmla="*/ 3910 w 4900"/>
                <a:gd name="T79" fmla="*/ 1085 h 2836"/>
                <a:gd name="T80" fmla="*/ 4009 w 4900"/>
                <a:gd name="T81" fmla="*/ 995 h 2836"/>
                <a:gd name="T82" fmla="*/ 4108 w 4900"/>
                <a:gd name="T83" fmla="*/ 901 h 2836"/>
                <a:gd name="T84" fmla="*/ 4207 w 4900"/>
                <a:gd name="T85" fmla="*/ 804 h 2836"/>
                <a:gd name="T86" fmla="*/ 4306 w 4900"/>
                <a:gd name="T87" fmla="*/ 702 h 2836"/>
                <a:gd name="T88" fmla="*/ 4405 w 4900"/>
                <a:gd name="T89" fmla="*/ 596 h 2836"/>
                <a:gd name="T90" fmla="*/ 4504 w 4900"/>
                <a:gd name="T91" fmla="*/ 487 h 2836"/>
                <a:gd name="T92" fmla="*/ 4603 w 4900"/>
                <a:gd name="T93" fmla="*/ 372 h 2836"/>
                <a:gd name="T94" fmla="*/ 4702 w 4900"/>
                <a:gd name="T95" fmla="*/ 253 h 2836"/>
                <a:gd name="T96" fmla="*/ 4801 w 4900"/>
                <a:gd name="T97" fmla="*/ 129 h 2836"/>
                <a:gd name="T98" fmla="*/ 4900 w 4900"/>
                <a:gd name="T99" fmla="*/ 0 h 2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00" h="2836">
                  <a:moveTo>
                    <a:pt x="0" y="2836"/>
                  </a:moveTo>
                  <a:lnTo>
                    <a:pt x="49" y="2827"/>
                  </a:lnTo>
                  <a:lnTo>
                    <a:pt x="99" y="2818"/>
                  </a:lnTo>
                  <a:lnTo>
                    <a:pt x="148" y="2808"/>
                  </a:lnTo>
                  <a:lnTo>
                    <a:pt x="198" y="2798"/>
                  </a:lnTo>
                  <a:lnTo>
                    <a:pt x="247" y="2788"/>
                  </a:lnTo>
                  <a:lnTo>
                    <a:pt x="297" y="2778"/>
                  </a:lnTo>
                  <a:lnTo>
                    <a:pt x="346" y="2768"/>
                  </a:lnTo>
                  <a:lnTo>
                    <a:pt x="396" y="2758"/>
                  </a:lnTo>
                  <a:lnTo>
                    <a:pt x="445" y="2747"/>
                  </a:lnTo>
                  <a:lnTo>
                    <a:pt x="495" y="2735"/>
                  </a:lnTo>
                  <a:lnTo>
                    <a:pt x="544" y="2724"/>
                  </a:lnTo>
                  <a:lnTo>
                    <a:pt x="594" y="2713"/>
                  </a:lnTo>
                  <a:lnTo>
                    <a:pt x="643" y="2701"/>
                  </a:lnTo>
                  <a:lnTo>
                    <a:pt x="693" y="2690"/>
                  </a:lnTo>
                  <a:lnTo>
                    <a:pt x="742" y="2677"/>
                  </a:lnTo>
                  <a:lnTo>
                    <a:pt x="792" y="2665"/>
                  </a:lnTo>
                  <a:lnTo>
                    <a:pt x="841" y="2652"/>
                  </a:lnTo>
                  <a:lnTo>
                    <a:pt x="891" y="2639"/>
                  </a:lnTo>
                  <a:lnTo>
                    <a:pt x="940" y="2626"/>
                  </a:lnTo>
                  <a:lnTo>
                    <a:pt x="990" y="2613"/>
                  </a:lnTo>
                  <a:lnTo>
                    <a:pt x="1039" y="2599"/>
                  </a:lnTo>
                  <a:lnTo>
                    <a:pt x="1089" y="2585"/>
                  </a:lnTo>
                  <a:lnTo>
                    <a:pt x="1138" y="2571"/>
                  </a:lnTo>
                  <a:lnTo>
                    <a:pt x="1188" y="2557"/>
                  </a:lnTo>
                  <a:lnTo>
                    <a:pt x="1237" y="2542"/>
                  </a:lnTo>
                  <a:lnTo>
                    <a:pt x="1287" y="2526"/>
                  </a:lnTo>
                  <a:lnTo>
                    <a:pt x="1336" y="2511"/>
                  </a:lnTo>
                  <a:lnTo>
                    <a:pt x="1386" y="2495"/>
                  </a:lnTo>
                  <a:lnTo>
                    <a:pt x="1435" y="2479"/>
                  </a:lnTo>
                  <a:lnTo>
                    <a:pt x="1485" y="2463"/>
                  </a:lnTo>
                  <a:lnTo>
                    <a:pt x="1534" y="2446"/>
                  </a:lnTo>
                  <a:lnTo>
                    <a:pt x="1584" y="2429"/>
                  </a:lnTo>
                  <a:lnTo>
                    <a:pt x="1633" y="2412"/>
                  </a:lnTo>
                  <a:lnTo>
                    <a:pt x="1683" y="2394"/>
                  </a:lnTo>
                  <a:lnTo>
                    <a:pt x="1732" y="2376"/>
                  </a:lnTo>
                  <a:lnTo>
                    <a:pt x="1782" y="2357"/>
                  </a:lnTo>
                  <a:lnTo>
                    <a:pt x="1831" y="2338"/>
                  </a:lnTo>
                  <a:lnTo>
                    <a:pt x="1881" y="2319"/>
                  </a:lnTo>
                  <a:lnTo>
                    <a:pt x="1930" y="2299"/>
                  </a:lnTo>
                  <a:lnTo>
                    <a:pt x="1980" y="2280"/>
                  </a:lnTo>
                  <a:lnTo>
                    <a:pt x="2029" y="2259"/>
                  </a:lnTo>
                  <a:lnTo>
                    <a:pt x="2079" y="2238"/>
                  </a:lnTo>
                  <a:lnTo>
                    <a:pt x="2128" y="2217"/>
                  </a:lnTo>
                  <a:lnTo>
                    <a:pt x="2178" y="2195"/>
                  </a:lnTo>
                  <a:lnTo>
                    <a:pt x="2227" y="2173"/>
                  </a:lnTo>
                  <a:lnTo>
                    <a:pt x="2277" y="2151"/>
                  </a:lnTo>
                  <a:lnTo>
                    <a:pt x="2326" y="2128"/>
                  </a:lnTo>
                  <a:lnTo>
                    <a:pt x="2376" y="2104"/>
                  </a:lnTo>
                  <a:lnTo>
                    <a:pt x="2425" y="2080"/>
                  </a:lnTo>
                  <a:lnTo>
                    <a:pt x="2475" y="2056"/>
                  </a:lnTo>
                  <a:lnTo>
                    <a:pt x="2524" y="2031"/>
                  </a:lnTo>
                  <a:lnTo>
                    <a:pt x="2574" y="2005"/>
                  </a:lnTo>
                  <a:lnTo>
                    <a:pt x="2623" y="1979"/>
                  </a:lnTo>
                  <a:lnTo>
                    <a:pt x="2673" y="1953"/>
                  </a:lnTo>
                  <a:lnTo>
                    <a:pt x="2722" y="1926"/>
                  </a:lnTo>
                  <a:lnTo>
                    <a:pt x="2772" y="1898"/>
                  </a:lnTo>
                  <a:lnTo>
                    <a:pt x="2821" y="1870"/>
                  </a:lnTo>
                  <a:lnTo>
                    <a:pt x="2871" y="1841"/>
                  </a:lnTo>
                  <a:lnTo>
                    <a:pt x="2920" y="1812"/>
                  </a:lnTo>
                  <a:lnTo>
                    <a:pt x="2970" y="1782"/>
                  </a:lnTo>
                  <a:lnTo>
                    <a:pt x="3019" y="1752"/>
                  </a:lnTo>
                  <a:lnTo>
                    <a:pt x="3069" y="1721"/>
                  </a:lnTo>
                  <a:lnTo>
                    <a:pt x="3118" y="1689"/>
                  </a:lnTo>
                  <a:lnTo>
                    <a:pt x="3168" y="1657"/>
                  </a:lnTo>
                  <a:lnTo>
                    <a:pt x="3217" y="1623"/>
                  </a:lnTo>
                  <a:lnTo>
                    <a:pt x="3267" y="1590"/>
                  </a:lnTo>
                  <a:lnTo>
                    <a:pt x="3316" y="1555"/>
                  </a:lnTo>
                  <a:lnTo>
                    <a:pt x="3366" y="1521"/>
                  </a:lnTo>
                  <a:lnTo>
                    <a:pt x="3415" y="1485"/>
                  </a:lnTo>
                  <a:lnTo>
                    <a:pt x="3465" y="1448"/>
                  </a:lnTo>
                  <a:lnTo>
                    <a:pt x="3514" y="1411"/>
                  </a:lnTo>
                  <a:lnTo>
                    <a:pt x="3564" y="1373"/>
                  </a:lnTo>
                  <a:lnTo>
                    <a:pt x="3613" y="1334"/>
                  </a:lnTo>
                  <a:lnTo>
                    <a:pt x="3663" y="1295"/>
                  </a:lnTo>
                  <a:lnTo>
                    <a:pt x="3712" y="1255"/>
                  </a:lnTo>
                  <a:lnTo>
                    <a:pt x="3762" y="1214"/>
                  </a:lnTo>
                  <a:lnTo>
                    <a:pt x="3811" y="1172"/>
                  </a:lnTo>
                  <a:lnTo>
                    <a:pt x="3860" y="1129"/>
                  </a:lnTo>
                  <a:lnTo>
                    <a:pt x="3910" y="1085"/>
                  </a:lnTo>
                  <a:lnTo>
                    <a:pt x="3959" y="1040"/>
                  </a:lnTo>
                  <a:lnTo>
                    <a:pt x="4009" y="995"/>
                  </a:lnTo>
                  <a:lnTo>
                    <a:pt x="4058" y="948"/>
                  </a:lnTo>
                  <a:lnTo>
                    <a:pt x="4108" y="901"/>
                  </a:lnTo>
                  <a:lnTo>
                    <a:pt x="4157" y="853"/>
                  </a:lnTo>
                  <a:lnTo>
                    <a:pt x="4207" y="804"/>
                  </a:lnTo>
                  <a:lnTo>
                    <a:pt x="4256" y="754"/>
                  </a:lnTo>
                  <a:lnTo>
                    <a:pt x="4306" y="702"/>
                  </a:lnTo>
                  <a:lnTo>
                    <a:pt x="4355" y="650"/>
                  </a:lnTo>
                  <a:lnTo>
                    <a:pt x="4405" y="596"/>
                  </a:lnTo>
                  <a:lnTo>
                    <a:pt x="4454" y="542"/>
                  </a:lnTo>
                  <a:lnTo>
                    <a:pt x="4504" y="487"/>
                  </a:lnTo>
                  <a:lnTo>
                    <a:pt x="4553" y="430"/>
                  </a:lnTo>
                  <a:lnTo>
                    <a:pt x="4603" y="372"/>
                  </a:lnTo>
                  <a:lnTo>
                    <a:pt x="4652" y="313"/>
                  </a:lnTo>
                  <a:lnTo>
                    <a:pt x="4702" y="253"/>
                  </a:lnTo>
                  <a:lnTo>
                    <a:pt x="4751" y="192"/>
                  </a:lnTo>
                  <a:lnTo>
                    <a:pt x="4801" y="129"/>
                  </a:lnTo>
                  <a:lnTo>
                    <a:pt x="4850" y="65"/>
                  </a:lnTo>
                  <a:lnTo>
                    <a:pt x="4900" y="0"/>
                  </a:lnTo>
                </a:path>
              </a:pathLst>
            </a:custGeom>
            <a:noFill/>
            <a:ln w="38100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43768" y="4515013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|E|</a:t>
              </a:r>
              <a:r>
                <a:rPr lang="en-US" baseline="30000" dirty="0" smtClean="0"/>
                <a:t>2</a:t>
              </a:r>
              <a:endParaRPr lang="en-US" dirty="0"/>
            </a:p>
          </p:txBody>
        </p:sp>
      </p:grpSp>
      <p:sp>
        <p:nvSpPr>
          <p:cNvPr id="45" name="Rounded Rectangle 44"/>
          <p:cNvSpPr/>
          <p:nvPr/>
        </p:nvSpPr>
        <p:spPr bwMode="auto">
          <a:xfrm>
            <a:off x="6553200" y="781250"/>
            <a:ext cx="1999583" cy="933956"/>
          </a:xfrm>
          <a:prstGeom prst="roundRect">
            <a:avLst/>
          </a:prstGeom>
          <a:solidFill>
            <a:srgbClr val="00B0F0">
              <a:alpha val="24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97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9" grpId="0"/>
      <p:bldP spid="45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13404</TotalTime>
  <Words>1039</Words>
  <Application>Microsoft Office PowerPoint</Application>
  <PresentationFormat>On-screen Show (4:3)</PresentationFormat>
  <Paragraphs>461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Futura Md BT</vt:lpstr>
      <vt:lpstr>Symbol</vt:lpstr>
      <vt:lpstr>Times New Roman</vt:lpstr>
      <vt:lpstr>Default Design</vt:lpstr>
      <vt:lpstr>Equation</vt:lpstr>
      <vt:lpstr>Lecture 32</vt:lpstr>
      <vt:lpstr>Metal properties </vt:lpstr>
      <vt:lpstr>Permittivity of gold</vt:lpstr>
      <vt:lpstr>Bulk Plasmons</vt:lpstr>
      <vt:lpstr>Origin of bulk plasmons</vt:lpstr>
      <vt:lpstr>Surface plasmon</vt:lpstr>
      <vt:lpstr>Surface plasmon polaritons (SPP)</vt:lpstr>
      <vt:lpstr>Surface plasmon polaritons (SPP)</vt:lpstr>
      <vt:lpstr>SPP dispersion</vt:lpstr>
      <vt:lpstr>SPP characteristics</vt:lpstr>
      <vt:lpstr>Why SPP is a slow wave?</vt:lpstr>
      <vt:lpstr>More SPP characteristics</vt:lpstr>
      <vt:lpstr>Effective impedance of SPP</vt:lpstr>
      <vt:lpstr>Energy of the SPP</vt:lpstr>
      <vt:lpstr>Potential and Kinetic Energies </vt:lpstr>
      <vt:lpstr>Damping and Propagation Length of SPP</vt:lpstr>
      <vt:lpstr>Damping and propagation length</vt:lpstr>
      <vt:lpstr>SPP excitation</vt:lpstr>
      <vt:lpstr>Plasmonic sensing</vt:lpstr>
      <vt:lpstr>Plasmonic sensors </vt:lpstr>
      <vt:lpstr>SPP excitation</vt:lpstr>
      <vt:lpstr>SPP enhanced LED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</dc:creator>
  <cp:lastModifiedBy>jacob khurgin</cp:lastModifiedBy>
  <cp:revision>442</cp:revision>
  <cp:lastPrinted>1601-01-01T00:00:00Z</cp:lastPrinted>
  <dcterms:created xsi:type="dcterms:W3CDTF">1601-01-01T00:00:00Z</dcterms:created>
  <dcterms:modified xsi:type="dcterms:W3CDTF">2021-11-06T17:45:03Z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