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344"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CC66FF"/>
    <a:srgbClr val="660033"/>
    <a:srgbClr val="0033CC"/>
    <a:srgbClr val="FF0066"/>
    <a:srgbClr val="666633"/>
    <a:srgbClr val="008080"/>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5091" autoAdjust="0"/>
  </p:normalViewPr>
  <p:slideViewPr>
    <p:cSldViewPr snapToGrid="0">
      <p:cViewPr varScale="1">
        <p:scale>
          <a:sx n="92" d="100"/>
          <a:sy n="92" d="100"/>
        </p:scale>
        <p:origin x="1698" y="78"/>
      </p:cViewPr>
      <p:guideLst>
        <p:guide orient="horz" pos="1344"/>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image" Target="../media/image18.wmf"/><Relationship Id="rId3" Type="http://schemas.openxmlformats.org/officeDocument/2006/relationships/image" Target="../media/image9.emf"/><Relationship Id="rId7" Type="http://schemas.openxmlformats.org/officeDocument/2006/relationships/image" Target="../media/image13.wmf"/><Relationship Id="rId12" Type="http://schemas.openxmlformats.org/officeDocument/2006/relationships/image" Target="../media/image1.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11" Type="http://schemas.openxmlformats.org/officeDocument/2006/relationships/image" Target="../media/image17.wmf"/><Relationship Id="rId5" Type="http://schemas.openxmlformats.org/officeDocument/2006/relationships/image" Target="../media/image11.wmf"/><Relationship Id="rId15" Type="http://schemas.openxmlformats.org/officeDocument/2006/relationships/image" Target="../media/image20.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 Id="rId14"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image" Target="../media/image33.wmf"/><Relationship Id="rId3" Type="http://schemas.openxmlformats.org/officeDocument/2006/relationships/image" Target="../media/image23.wmf"/><Relationship Id="rId7" Type="http://schemas.openxmlformats.org/officeDocument/2006/relationships/image" Target="../media/image27.wmf"/><Relationship Id="rId12" Type="http://schemas.openxmlformats.org/officeDocument/2006/relationships/image" Target="../media/image32.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11" Type="http://schemas.openxmlformats.org/officeDocument/2006/relationships/image" Target="../media/image31.wmf"/><Relationship Id="rId5" Type="http://schemas.openxmlformats.org/officeDocument/2006/relationships/image" Target="../media/image25.wmf"/><Relationship Id="rId15" Type="http://schemas.openxmlformats.org/officeDocument/2006/relationships/image" Target="../media/image35.wmf"/><Relationship Id="rId10" Type="http://schemas.openxmlformats.org/officeDocument/2006/relationships/image" Target="../media/image30.wmf"/><Relationship Id="rId4" Type="http://schemas.openxmlformats.org/officeDocument/2006/relationships/image" Target="../media/image24.wmf"/><Relationship Id="rId9" Type="http://schemas.openxmlformats.org/officeDocument/2006/relationships/image" Target="../media/image29.wmf"/><Relationship Id="rId14"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image" Target="../media/image1.wmf"/><Relationship Id="rId3" Type="http://schemas.openxmlformats.org/officeDocument/2006/relationships/image" Target="../media/image9.emf"/><Relationship Id="rId7" Type="http://schemas.openxmlformats.org/officeDocument/2006/relationships/image" Target="../media/image52.wmf"/><Relationship Id="rId12" Type="http://schemas.openxmlformats.org/officeDocument/2006/relationships/image" Target="../media/image55.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1.wmf"/><Relationship Id="rId11" Type="http://schemas.openxmlformats.org/officeDocument/2006/relationships/image" Target="../media/image14.wmf"/><Relationship Id="rId5" Type="http://schemas.openxmlformats.org/officeDocument/2006/relationships/image" Target="../media/image50.wmf"/><Relationship Id="rId15" Type="http://schemas.openxmlformats.org/officeDocument/2006/relationships/image" Target="../media/image56.emf"/><Relationship Id="rId10" Type="http://schemas.openxmlformats.org/officeDocument/2006/relationships/image" Target="../media/image13.wmf"/><Relationship Id="rId4" Type="http://schemas.openxmlformats.org/officeDocument/2006/relationships/image" Target="../media/image49.wmf"/><Relationship Id="rId9" Type="http://schemas.openxmlformats.org/officeDocument/2006/relationships/image" Target="../media/image54.wmf"/><Relationship Id="rId14"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24.wmf"/><Relationship Id="rId7" Type="http://schemas.openxmlformats.org/officeDocument/2006/relationships/image" Target="../media/image61.wmf"/><Relationship Id="rId12" Type="http://schemas.openxmlformats.org/officeDocument/2006/relationships/image" Target="../media/image66.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0.wmf"/><Relationship Id="rId11" Type="http://schemas.openxmlformats.org/officeDocument/2006/relationships/image" Target="../media/image65.wmf"/><Relationship Id="rId5" Type="http://schemas.openxmlformats.org/officeDocument/2006/relationships/image" Target="../media/image26.wmf"/><Relationship Id="rId10" Type="http://schemas.openxmlformats.org/officeDocument/2006/relationships/image" Target="../media/image64.wmf"/><Relationship Id="rId4" Type="http://schemas.openxmlformats.org/officeDocument/2006/relationships/image" Target="../media/image59.wmf"/><Relationship Id="rId9" Type="http://schemas.openxmlformats.org/officeDocument/2006/relationships/image" Target="../media/image63.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image" Target="../media/image74.wmf"/><Relationship Id="rId7" Type="http://schemas.openxmlformats.org/officeDocument/2006/relationships/image" Target="../media/image77.wmf"/><Relationship Id="rId12" Type="http://schemas.openxmlformats.org/officeDocument/2006/relationships/image" Target="../media/image56.e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51.wmf"/><Relationship Id="rId11" Type="http://schemas.openxmlformats.org/officeDocument/2006/relationships/image" Target="../media/image18.wmf"/><Relationship Id="rId5" Type="http://schemas.openxmlformats.org/officeDocument/2006/relationships/image" Target="../media/image76.wmf"/><Relationship Id="rId10" Type="http://schemas.openxmlformats.org/officeDocument/2006/relationships/image" Target="../media/image1.wmf"/><Relationship Id="rId4" Type="http://schemas.openxmlformats.org/officeDocument/2006/relationships/image" Target="../media/image75.wmf"/><Relationship Id="rId9" Type="http://schemas.openxmlformats.org/officeDocument/2006/relationships/image" Target="../media/image7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image" Target="../media/image81.emf"/><Relationship Id="rId1" Type="http://schemas.openxmlformats.org/officeDocument/2006/relationships/image" Target="../media/image80.wmf"/><Relationship Id="rId4" Type="http://schemas.openxmlformats.org/officeDocument/2006/relationships/image" Target="../media/image8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7D8EA46-2114-4D29-B35A-08201C601295}" type="slidenum">
              <a:rPr lang="en-US"/>
              <a:pPr>
                <a:defRPr/>
              </a:pPr>
              <a:t>‹#›</a:t>
            </a:fld>
            <a:endParaRPr lang="en-US"/>
          </a:p>
        </p:txBody>
      </p:sp>
    </p:spTree>
    <p:extLst>
      <p:ext uri="{BB962C8B-B14F-4D97-AF65-F5344CB8AC3E}">
        <p14:creationId xmlns:p14="http://schemas.microsoft.com/office/powerpoint/2010/main" val="33423117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2F6C32E9-E7D2-4994-AC0F-7F8C6612DAA3}" type="slidenum">
              <a:rPr lang="en-US" smtClean="0"/>
              <a:pPr/>
              <a:t>1</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90995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70AD53-548E-4DDB-B786-2EA63D49FE9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5BF51B4-5A98-4641-8359-E108AB4DD74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5ABE36-7E36-4047-B221-FE498DDFCE8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C1A4677-A278-47C8-9278-C375BD43ED1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4054713-128B-4D9E-9056-173521B5C52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98B59F1-D70D-4E04-9C0E-9C8D7EE2599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DAF7307-02A3-48C8-AE8D-7BB40796744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1060777-97FC-4BFA-AFBF-4EDADF88D86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C9C8F28-77E1-4B15-A17A-47B4C7F96E5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4153608-F462-4477-A649-75AC8B3392C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4B52A62-5407-4CD9-BCDB-B04249D50D1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FC8564D-C4D2-4861-B39B-98382A0B1B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slideLayout" Target="../slideLayouts/slideLayout2.xml"/><Relationship Id="rId4" Type="http://schemas.openxmlformats.org/officeDocument/2006/relationships/image" Target="../media/image71.emf"/></Relationships>
</file>

<file path=ppt/slides/_rels/slide11.x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oleObject" Target="../embeddings/oleObject41.bin"/><Relationship Id="rId18" Type="http://schemas.openxmlformats.org/officeDocument/2006/relationships/image" Target="../media/image78.wmf"/><Relationship Id="rId26" Type="http://schemas.openxmlformats.org/officeDocument/2006/relationships/image" Target="../media/image56.emf"/><Relationship Id="rId3" Type="http://schemas.openxmlformats.org/officeDocument/2006/relationships/oleObject" Target="../embeddings/oleObject59.bin"/><Relationship Id="rId21" Type="http://schemas.openxmlformats.org/officeDocument/2006/relationships/oleObject" Target="../embeddings/oleObject17.bin"/><Relationship Id="rId7" Type="http://schemas.openxmlformats.org/officeDocument/2006/relationships/oleObject" Target="../embeddings/oleObject61.bin"/><Relationship Id="rId12" Type="http://schemas.openxmlformats.org/officeDocument/2006/relationships/image" Target="../media/image76.wmf"/><Relationship Id="rId17" Type="http://schemas.openxmlformats.org/officeDocument/2006/relationships/oleObject" Target="../embeddings/oleObject65.bin"/><Relationship Id="rId25" Type="http://schemas.openxmlformats.org/officeDocument/2006/relationships/oleObject" Target="../embeddings/oleObject47.bin"/><Relationship Id="rId2" Type="http://schemas.openxmlformats.org/officeDocument/2006/relationships/slideLayout" Target="../slideLayouts/slideLayout2.xml"/><Relationship Id="rId16" Type="http://schemas.openxmlformats.org/officeDocument/2006/relationships/image" Target="../media/image77.wmf"/><Relationship Id="rId20" Type="http://schemas.openxmlformats.org/officeDocument/2006/relationships/image" Target="../media/image79.wmf"/><Relationship Id="rId1" Type="http://schemas.openxmlformats.org/officeDocument/2006/relationships/vmlDrawing" Target="../drawings/vmlDrawing7.vml"/><Relationship Id="rId6" Type="http://schemas.openxmlformats.org/officeDocument/2006/relationships/image" Target="../media/image73.wmf"/><Relationship Id="rId11" Type="http://schemas.openxmlformats.org/officeDocument/2006/relationships/oleObject" Target="../embeddings/oleObject63.bin"/><Relationship Id="rId24" Type="http://schemas.openxmlformats.org/officeDocument/2006/relationships/image" Target="../media/image18.wmf"/><Relationship Id="rId5" Type="http://schemas.openxmlformats.org/officeDocument/2006/relationships/oleObject" Target="../embeddings/oleObject60.bin"/><Relationship Id="rId15" Type="http://schemas.openxmlformats.org/officeDocument/2006/relationships/oleObject" Target="../embeddings/oleObject64.bin"/><Relationship Id="rId23" Type="http://schemas.openxmlformats.org/officeDocument/2006/relationships/oleObject" Target="../embeddings/oleObject18.bin"/><Relationship Id="rId10" Type="http://schemas.openxmlformats.org/officeDocument/2006/relationships/image" Target="../media/image75.wmf"/><Relationship Id="rId19" Type="http://schemas.openxmlformats.org/officeDocument/2006/relationships/oleObject" Target="../embeddings/oleObject66.bin"/><Relationship Id="rId4" Type="http://schemas.openxmlformats.org/officeDocument/2006/relationships/image" Target="../media/image72.wmf"/><Relationship Id="rId9" Type="http://schemas.openxmlformats.org/officeDocument/2006/relationships/oleObject" Target="../embeddings/oleObject62.bin"/><Relationship Id="rId14" Type="http://schemas.openxmlformats.org/officeDocument/2006/relationships/image" Target="../media/image51.wmf"/><Relationship Id="rId22" Type="http://schemas.openxmlformats.org/officeDocument/2006/relationships/image" Target="../media/image1.wmf"/></Relationships>
</file>

<file path=ppt/slides/_rels/slide12.xml.rels><?xml version="1.0" encoding="UTF-8" standalone="yes"?>
<Relationships xmlns="http://schemas.openxmlformats.org/package/2006/relationships"><Relationship Id="rId8" Type="http://schemas.openxmlformats.org/officeDocument/2006/relationships/image" Target="../media/image87.jpeg"/><Relationship Id="rId13" Type="http://schemas.openxmlformats.org/officeDocument/2006/relationships/oleObject" Target="../embeddings/oleObject70.bin"/><Relationship Id="rId3" Type="http://schemas.openxmlformats.org/officeDocument/2006/relationships/image" Target="../media/image84.emf"/><Relationship Id="rId7" Type="http://schemas.openxmlformats.org/officeDocument/2006/relationships/image" Target="../media/image86.jpeg"/><Relationship Id="rId12" Type="http://schemas.openxmlformats.org/officeDocument/2006/relationships/image" Target="../media/image82.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85.emf"/><Relationship Id="rId11" Type="http://schemas.openxmlformats.org/officeDocument/2006/relationships/oleObject" Target="../embeddings/oleObject69.bin"/><Relationship Id="rId5" Type="http://schemas.openxmlformats.org/officeDocument/2006/relationships/image" Target="../media/image80.wmf"/><Relationship Id="rId10" Type="http://schemas.openxmlformats.org/officeDocument/2006/relationships/image" Target="../media/image81.emf"/><Relationship Id="rId4" Type="http://schemas.openxmlformats.org/officeDocument/2006/relationships/oleObject" Target="../embeddings/oleObject67.bin"/><Relationship Id="rId9" Type="http://schemas.openxmlformats.org/officeDocument/2006/relationships/oleObject" Target="../embeddings/oleObject68.bin"/><Relationship Id="rId14" Type="http://schemas.openxmlformats.org/officeDocument/2006/relationships/image" Target="../media/image83.emf"/></Relationships>
</file>

<file path=ppt/slides/_rels/slide13.x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9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image" Target="../media/image6.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oleObject" Target="../embeddings/oleObject11.bin"/><Relationship Id="rId18" Type="http://schemas.openxmlformats.org/officeDocument/2006/relationships/image" Target="../media/image14.wmf"/><Relationship Id="rId26" Type="http://schemas.openxmlformats.org/officeDocument/2006/relationships/image" Target="../media/image1.wmf"/><Relationship Id="rId3" Type="http://schemas.openxmlformats.org/officeDocument/2006/relationships/oleObject" Target="../embeddings/oleObject6.bin"/><Relationship Id="rId21" Type="http://schemas.openxmlformats.org/officeDocument/2006/relationships/oleObject" Target="../embeddings/oleObject15.bin"/><Relationship Id="rId7" Type="http://schemas.openxmlformats.org/officeDocument/2006/relationships/oleObject" Target="../embeddings/oleObject8.bin"/><Relationship Id="rId12" Type="http://schemas.openxmlformats.org/officeDocument/2006/relationships/image" Target="../media/image11.wmf"/><Relationship Id="rId17" Type="http://schemas.openxmlformats.org/officeDocument/2006/relationships/oleObject" Target="../embeddings/oleObject13.bin"/><Relationship Id="rId25" Type="http://schemas.openxmlformats.org/officeDocument/2006/relationships/oleObject" Target="../embeddings/oleObject17.bin"/><Relationship Id="rId2" Type="http://schemas.openxmlformats.org/officeDocument/2006/relationships/slideLayout" Target="../slideLayouts/slideLayout2.xml"/><Relationship Id="rId16" Type="http://schemas.openxmlformats.org/officeDocument/2006/relationships/image" Target="../media/image13.wmf"/><Relationship Id="rId20" Type="http://schemas.openxmlformats.org/officeDocument/2006/relationships/image" Target="../media/image15.wmf"/><Relationship Id="rId29" Type="http://schemas.openxmlformats.org/officeDocument/2006/relationships/oleObject" Target="../embeddings/oleObject19.bin"/><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10.bin"/><Relationship Id="rId24" Type="http://schemas.openxmlformats.org/officeDocument/2006/relationships/image" Target="../media/image17.wmf"/><Relationship Id="rId32" Type="http://schemas.openxmlformats.org/officeDocument/2006/relationships/image" Target="../media/image20.wmf"/><Relationship Id="rId5" Type="http://schemas.openxmlformats.org/officeDocument/2006/relationships/oleObject" Target="../embeddings/oleObject7.bin"/><Relationship Id="rId15" Type="http://schemas.openxmlformats.org/officeDocument/2006/relationships/oleObject" Target="../embeddings/oleObject12.bin"/><Relationship Id="rId23" Type="http://schemas.openxmlformats.org/officeDocument/2006/relationships/oleObject" Target="../embeddings/oleObject16.bin"/><Relationship Id="rId28" Type="http://schemas.openxmlformats.org/officeDocument/2006/relationships/image" Target="../media/image18.wmf"/><Relationship Id="rId10" Type="http://schemas.openxmlformats.org/officeDocument/2006/relationships/image" Target="../media/image10.wmf"/><Relationship Id="rId19" Type="http://schemas.openxmlformats.org/officeDocument/2006/relationships/oleObject" Target="../embeddings/oleObject14.bin"/><Relationship Id="rId31" Type="http://schemas.openxmlformats.org/officeDocument/2006/relationships/oleObject" Target="../embeddings/oleObject20.bin"/><Relationship Id="rId4" Type="http://schemas.openxmlformats.org/officeDocument/2006/relationships/image" Target="../media/image7.wmf"/><Relationship Id="rId9" Type="http://schemas.openxmlformats.org/officeDocument/2006/relationships/oleObject" Target="../embeddings/oleObject9.bin"/><Relationship Id="rId14" Type="http://schemas.openxmlformats.org/officeDocument/2006/relationships/image" Target="../media/image12.wmf"/><Relationship Id="rId22" Type="http://schemas.openxmlformats.org/officeDocument/2006/relationships/image" Target="../media/image16.wmf"/><Relationship Id="rId27" Type="http://schemas.openxmlformats.org/officeDocument/2006/relationships/oleObject" Target="../embeddings/oleObject18.bin"/><Relationship Id="rId30" Type="http://schemas.openxmlformats.org/officeDocument/2006/relationships/image" Target="../media/image19.emf"/></Relationships>
</file>

<file path=ppt/slides/_rels/slide4.xml.rels><?xml version="1.0" encoding="UTF-8" standalone="yes"?>
<Relationships xmlns="http://schemas.openxmlformats.org/package/2006/relationships"><Relationship Id="rId13" Type="http://schemas.openxmlformats.org/officeDocument/2006/relationships/image" Target="../media/image36.emf"/><Relationship Id="rId18" Type="http://schemas.openxmlformats.org/officeDocument/2006/relationships/oleObject" Target="../embeddings/oleObject28.bin"/><Relationship Id="rId26" Type="http://schemas.openxmlformats.org/officeDocument/2006/relationships/oleObject" Target="../embeddings/oleObject32.bin"/><Relationship Id="rId3" Type="http://schemas.openxmlformats.org/officeDocument/2006/relationships/oleObject" Target="../embeddings/oleObject21.bin"/><Relationship Id="rId21" Type="http://schemas.openxmlformats.org/officeDocument/2006/relationships/image" Target="../media/image29.wmf"/><Relationship Id="rId7" Type="http://schemas.openxmlformats.org/officeDocument/2006/relationships/oleObject" Target="../embeddings/oleObject23.bin"/><Relationship Id="rId12" Type="http://schemas.openxmlformats.org/officeDocument/2006/relationships/image" Target="../media/image25.wmf"/><Relationship Id="rId17" Type="http://schemas.openxmlformats.org/officeDocument/2006/relationships/image" Target="../media/image27.wmf"/><Relationship Id="rId25" Type="http://schemas.openxmlformats.org/officeDocument/2006/relationships/image" Target="../media/image31.wmf"/><Relationship Id="rId33" Type="http://schemas.openxmlformats.org/officeDocument/2006/relationships/image" Target="../media/image35.wmf"/><Relationship Id="rId2" Type="http://schemas.openxmlformats.org/officeDocument/2006/relationships/slideLayout" Target="../slideLayouts/slideLayout2.xml"/><Relationship Id="rId16" Type="http://schemas.openxmlformats.org/officeDocument/2006/relationships/oleObject" Target="../embeddings/oleObject27.bin"/><Relationship Id="rId20" Type="http://schemas.openxmlformats.org/officeDocument/2006/relationships/oleObject" Target="../embeddings/oleObject29.bin"/><Relationship Id="rId29" Type="http://schemas.openxmlformats.org/officeDocument/2006/relationships/image" Target="../media/image33.wmf"/><Relationship Id="rId1" Type="http://schemas.openxmlformats.org/officeDocument/2006/relationships/vmlDrawing" Target="../drawings/vmlDrawing3.vml"/><Relationship Id="rId6" Type="http://schemas.openxmlformats.org/officeDocument/2006/relationships/image" Target="../media/image22.wmf"/><Relationship Id="rId11" Type="http://schemas.openxmlformats.org/officeDocument/2006/relationships/oleObject" Target="../embeddings/oleObject25.bin"/><Relationship Id="rId24" Type="http://schemas.openxmlformats.org/officeDocument/2006/relationships/oleObject" Target="../embeddings/oleObject31.bin"/><Relationship Id="rId32" Type="http://schemas.openxmlformats.org/officeDocument/2006/relationships/oleObject" Target="../embeddings/oleObject35.bin"/><Relationship Id="rId5" Type="http://schemas.openxmlformats.org/officeDocument/2006/relationships/oleObject" Target="../embeddings/oleObject22.bin"/><Relationship Id="rId15" Type="http://schemas.openxmlformats.org/officeDocument/2006/relationships/image" Target="../media/image26.wmf"/><Relationship Id="rId23" Type="http://schemas.openxmlformats.org/officeDocument/2006/relationships/image" Target="../media/image30.wmf"/><Relationship Id="rId28" Type="http://schemas.openxmlformats.org/officeDocument/2006/relationships/oleObject" Target="../embeddings/oleObject33.bin"/><Relationship Id="rId10" Type="http://schemas.openxmlformats.org/officeDocument/2006/relationships/image" Target="../media/image24.wmf"/><Relationship Id="rId19" Type="http://schemas.openxmlformats.org/officeDocument/2006/relationships/image" Target="../media/image28.wmf"/><Relationship Id="rId31" Type="http://schemas.openxmlformats.org/officeDocument/2006/relationships/image" Target="../media/image34.wmf"/><Relationship Id="rId4" Type="http://schemas.openxmlformats.org/officeDocument/2006/relationships/image" Target="../media/image21.wmf"/><Relationship Id="rId9" Type="http://schemas.openxmlformats.org/officeDocument/2006/relationships/oleObject" Target="../embeddings/oleObject24.bin"/><Relationship Id="rId14" Type="http://schemas.openxmlformats.org/officeDocument/2006/relationships/oleObject" Target="../embeddings/oleObject26.bin"/><Relationship Id="rId22" Type="http://schemas.openxmlformats.org/officeDocument/2006/relationships/oleObject" Target="../embeddings/oleObject30.bin"/><Relationship Id="rId27" Type="http://schemas.openxmlformats.org/officeDocument/2006/relationships/image" Target="../media/image32.wmf"/><Relationship Id="rId30" Type="http://schemas.openxmlformats.org/officeDocument/2006/relationships/oleObject" Target="../embeddings/oleObject34.bin"/><Relationship Id="rId8" Type="http://schemas.openxmlformats.org/officeDocument/2006/relationships/image" Target="../media/image23.wmf"/></Relationships>
</file>

<file path=ppt/slides/_rels/slide5.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image" Target="../media/image38.emf"/><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9.emf"/><Relationship Id="rId5" Type="http://schemas.openxmlformats.org/officeDocument/2006/relationships/image" Target="../media/image25.wmf"/><Relationship Id="rId4" Type="http://schemas.openxmlformats.org/officeDocument/2006/relationships/oleObject" Target="../embeddings/oleObject25.bin"/></Relationships>
</file>

<file path=ppt/slides/_rels/slide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image" Target="../media/image46.jpeg"/><Relationship Id="rId5" Type="http://schemas.openxmlformats.org/officeDocument/2006/relationships/image" Target="../media/image45.jpeg"/><Relationship Id="rId4" Type="http://schemas.openxmlformats.org/officeDocument/2006/relationships/image" Target="../media/image44.jpeg"/></Relationships>
</file>

<file path=ppt/slides/_rels/slide8.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oleObject" Target="../embeddings/oleObject41.bin"/><Relationship Id="rId18" Type="http://schemas.openxmlformats.org/officeDocument/2006/relationships/image" Target="../media/image53.wmf"/><Relationship Id="rId26" Type="http://schemas.openxmlformats.org/officeDocument/2006/relationships/image" Target="../media/image55.wmf"/><Relationship Id="rId3" Type="http://schemas.openxmlformats.org/officeDocument/2006/relationships/oleObject" Target="../embeddings/oleObject37.bin"/><Relationship Id="rId21" Type="http://schemas.openxmlformats.org/officeDocument/2006/relationships/oleObject" Target="../embeddings/oleObject45.bin"/><Relationship Id="rId7" Type="http://schemas.openxmlformats.org/officeDocument/2006/relationships/oleObject" Target="../embeddings/oleObject8.bin"/><Relationship Id="rId12" Type="http://schemas.openxmlformats.org/officeDocument/2006/relationships/image" Target="../media/image50.wmf"/><Relationship Id="rId17" Type="http://schemas.openxmlformats.org/officeDocument/2006/relationships/oleObject" Target="../embeddings/oleObject43.bin"/><Relationship Id="rId25" Type="http://schemas.openxmlformats.org/officeDocument/2006/relationships/oleObject" Target="../embeddings/oleObject46.bin"/><Relationship Id="rId2" Type="http://schemas.openxmlformats.org/officeDocument/2006/relationships/slideLayout" Target="../slideLayouts/slideLayout2.xml"/><Relationship Id="rId16" Type="http://schemas.openxmlformats.org/officeDocument/2006/relationships/image" Target="../media/image52.wmf"/><Relationship Id="rId20" Type="http://schemas.openxmlformats.org/officeDocument/2006/relationships/image" Target="../media/image54.wmf"/><Relationship Id="rId29" Type="http://schemas.openxmlformats.org/officeDocument/2006/relationships/oleObject" Target="../embeddings/oleObject18.bin"/><Relationship Id="rId1" Type="http://schemas.openxmlformats.org/officeDocument/2006/relationships/vmlDrawing" Target="../drawings/vmlDrawing5.vml"/><Relationship Id="rId6" Type="http://schemas.openxmlformats.org/officeDocument/2006/relationships/image" Target="../media/image48.wmf"/><Relationship Id="rId11" Type="http://schemas.openxmlformats.org/officeDocument/2006/relationships/oleObject" Target="../embeddings/oleObject40.bin"/><Relationship Id="rId24" Type="http://schemas.openxmlformats.org/officeDocument/2006/relationships/image" Target="../media/image14.wmf"/><Relationship Id="rId32" Type="http://schemas.openxmlformats.org/officeDocument/2006/relationships/image" Target="../media/image56.emf"/><Relationship Id="rId5" Type="http://schemas.openxmlformats.org/officeDocument/2006/relationships/oleObject" Target="../embeddings/oleObject38.bin"/><Relationship Id="rId15" Type="http://schemas.openxmlformats.org/officeDocument/2006/relationships/oleObject" Target="../embeddings/oleObject42.bin"/><Relationship Id="rId23" Type="http://schemas.openxmlformats.org/officeDocument/2006/relationships/oleObject" Target="../embeddings/oleObject13.bin"/><Relationship Id="rId28" Type="http://schemas.openxmlformats.org/officeDocument/2006/relationships/image" Target="../media/image1.wmf"/><Relationship Id="rId10" Type="http://schemas.openxmlformats.org/officeDocument/2006/relationships/image" Target="../media/image49.wmf"/><Relationship Id="rId19" Type="http://schemas.openxmlformats.org/officeDocument/2006/relationships/oleObject" Target="../embeddings/oleObject44.bin"/><Relationship Id="rId31" Type="http://schemas.openxmlformats.org/officeDocument/2006/relationships/oleObject" Target="../embeddings/oleObject47.bin"/><Relationship Id="rId4" Type="http://schemas.openxmlformats.org/officeDocument/2006/relationships/image" Target="../media/image47.wmf"/><Relationship Id="rId9" Type="http://schemas.openxmlformats.org/officeDocument/2006/relationships/oleObject" Target="../embeddings/oleObject39.bin"/><Relationship Id="rId14" Type="http://schemas.openxmlformats.org/officeDocument/2006/relationships/image" Target="../media/image51.wmf"/><Relationship Id="rId22" Type="http://schemas.openxmlformats.org/officeDocument/2006/relationships/image" Target="../media/image13.wmf"/><Relationship Id="rId27" Type="http://schemas.openxmlformats.org/officeDocument/2006/relationships/oleObject" Target="../embeddings/oleObject17.bin"/><Relationship Id="rId30" Type="http://schemas.openxmlformats.org/officeDocument/2006/relationships/image" Target="../media/image18.wmf"/></Relationships>
</file>

<file path=ppt/slides/_rels/slide9.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51.bin"/><Relationship Id="rId18" Type="http://schemas.openxmlformats.org/officeDocument/2006/relationships/image" Target="../media/image61.wmf"/><Relationship Id="rId26" Type="http://schemas.openxmlformats.org/officeDocument/2006/relationships/image" Target="../media/image65.wmf"/><Relationship Id="rId3" Type="http://schemas.openxmlformats.org/officeDocument/2006/relationships/oleObject" Target="../embeddings/oleObject48.bin"/><Relationship Id="rId21" Type="http://schemas.openxmlformats.org/officeDocument/2006/relationships/oleObject" Target="../embeddings/oleObject55.bin"/><Relationship Id="rId7" Type="http://schemas.openxmlformats.org/officeDocument/2006/relationships/oleObject" Target="../embeddings/oleObject24.bin"/><Relationship Id="rId12" Type="http://schemas.openxmlformats.org/officeDocument/2006/relationships/image" Target="../media/image68.emf"/><Relationship Id="rId17" Type="http://schemas.openxmlformats.org/officeDocument/2006/relationships/oleObject" Target="../embeddings/oleObject53.bin"/><Relationship Id="rId25" Type="http://schemas.openxmlformats.org/officeDocument/2006/relationships/oleObject" Target="../embeddings/oleObject57.bin"/><Relationship Id="rId2" Type="http://schemas.openxmlformats.org/officeDocument/2006/relationships/slideLayout" Target="../slideLayouts/slideLayout2.xml"/><Relationship Id="rId16" Type="http://schemas.openxmlformats.org/officeDocument/2006/relationships/image" Target="../media/image60.wmf"/><Relationship Id="rId20" Type="http://schemas.openxmlformats.org/officeDocument/2006/relationships/image" Target="../media/image62.wmf"/><Relationship Id="rId1" Type="http://schemas.openxmlformats.org/officeDocument/2006/relationships/vmlDrawing" Target="../drawings/vmlDrawing6.vml"/><Relationship Id="rId6" Type="http://schemas.openxmlformats.org/officeDocument/2006/relationships/image" Target="../media/image58.wmf"/><Relationship Id="rId11" Type="http://schemas.openxmlformats.org/officeDocument/2006/relationships/image" Target="../media/image67.emf"/><Relationship Id="rId24" Type="http://schemas.openxmlformats.org/officeDocument/2006/relationships/image" Target="../media/image64.wmf"/><Relationship Id="rId5" Type="http://schemas.openxmlformats.org/officeDocument/2006/relationships/oleObject" Target="../embeddings/oleObject49.bin"/><Relationship Id="rId15" Type="http://schemas.openxmlformats.org/officeDocument/2006/relationships/oleObject" Target="../embeddings/oleObject52.bin"/><Relationship Id="rId23" Type="http://schemas.openxmlformats.org/officeDocument/2006/relationships/oleObject" Target="../embeddings/oleObject56.bin"/><Relationship Id="rId28" Type="http://schemas.openxmlformats.org/officeDocument/2006/relationships/image" Target="../media/image66.wmf"/><Relationship Id="rId10" Type="http://schemas.openxmlformats.org/officeDocument/2006/relationships/image" Target="../media/image59.wmf"/><Relationship Id="rId19" Type="http://schemas.openxmlformats.org/officeDocument/2006/relationships/oleObject" Target="../embeddings/oleObject54.bin"/><Relationship Id="rId4" Type="http://schemas.openxmlformats.org/officeDocument/2006/relationships/image" Target="../media/image57.wmf"/><Relationship Id="rId9" Type="http://schemas.openxmlformats.org/officeDocument/2006/relationships/oleObject" Target="../embeddings/oleObject50.bin"/><Relationship Id="rId14" Type="http://schemas.openxmlformats.org/officeDocument/2006/relationships/image" Target="../media/image26.wmf"/><Relationship Id="rId22" Type="http://schemas.openxmlformats.org/officeDocument/2006/relationships/image" Target="../media/image63.wmf"/><Relationship Id="rId27" Type="http://schemas.openxmlformats.org/officeDocument/2006/relationships/oleObject" Target="../embeddings/oleObject5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6A986689-822A-4042-83BD-F011132A3E93}" type="slidenum">
              <a:rPr lang="en-US" smtClean="0"/>
              <a:pPr/>
              <a:t>1</a:t>
            </a:fld>
            <a:endParaRPr lang="en-US" smtClean="0"/>
          </a:p>
        </p:txBody>
      </p:sp>
      <p:sp>
        <p:nvSpPr>
          <p:cNvPr id="11267" name="Rectangle 2"/>
          <p:cNvSpPr>
            <a:spLocks noGrp="1" noChangeArrowheads="1"/>
          </p:cNvSpPr>
          <p:nvPr>
            <p:ph type="ctrTitle"/>
          </p:nvPr>
        </p:nvSpPr>
        <p:spPr/>
        <p:txBody>
          <a:bodyPr/>
          <a:lstStyle/>
          <a:p>
            <a:pPr eaLnBrk="1" hangingPunct="1"/>
            <a:r>
              <a:rPr lang="en-US" dirty="0" smtClean="0"/>
              <a:t>Lecture 33</a:t>
            </a:r>
          </a:p>
        </p:txBody>
      </p:sp>
      <p:sp>
        <p:nvSpPr>
          <p:cNvPr id="11268" name="Rectangle 3"/>
          <p:cNvSpPr>
            <a:spLocks noGrp="1" noChangeArrowheads="1"/>
          </p:cNvSpPr>
          <p:nvPr>
            <p:ph type="subTitle" idx="1"/>
          </p:nvPr>
        </p:nvSpPr>
        <p:spPr/>
        <p:txBody>
          <a:bodyPr/>
          <a:lstStyle/>
          <a:p>
            <a:pPr eaLnBrk="1" hangingPunct="1"/>
            <a:r>
              <a:rPr lang="en-US" dirty="0" smtClean="0"/>
              <a:t>Slab and Gap </a:t>
            </a:r>
            <a:r>
              <a:rPr lang="en-US" dirty="0" smtClean="0"/>
              <a:t>Surface Plasmon Polaritons</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948" y="-6155"/>
            <a:ext cx="8229600" cy="1143000"/>
          </a:xfrm>
        </p:spPr>
        <p:txBody>
          <a:bodyPr/>
          <a:lstStyle/>
          <a:p>
            <a:r>
              <a:rPr lang="en-US" sz="3200" dirty="0" smtClean="0"/>
              <a:t>Gap SPP</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10</a:t>
            </a:fld>
            <a:endParaRPr lang="en-US"/>
          </a:p>
        </p:txBody>
      </p:sp>
      <p:grpSp>
        <p:nvGrpSpPr>
          <p:cNvPr id="16" name="Group 15"/>
          <p:cNvGrpSpPr/>
          <p:nvPr/>
        </p:nvGrpSpPr>
        <p:grpSpPr>
          <a:xfrm>
            <a:off x="-27518" y="1017921"/>
            <a:ext cx="4235254" cy="2438400"/>
            <a:chOff x="-16201" y="1173086"/>
            <a:chExt cx="4235254" cy="2438400"/>
          </a:xfrm>
        </p:grpSpPr>
        <p:pic>
          <p:nvPicPr>
            <p:cNvPr id="5" name="Picture 4"/>
            <p:cNvPicPr>
              <a:picLocks noChangeAspect="1"/>
            </p:cNvPicPr>
            <p:nvPr/>
          </p:nvPicPr>
          <p:blipFill>
            <a:blip r:embed="rId2"/>
            <a:stretch>
              <a:fillRect/>
            </a:stretch>
          </p:blipFill>
          <p:spPr>
            <a:xfrm>
              <a:off x="-16201" y="1173086"/>
              <a:ext cx="4235254" cy="2438400"/>
            </a:xfrm>
            <a:prstGeom prst="rect">
              <a:avLst/>
            </a:prstGeom>
          </p:spPr>
        </p:pic>
        <p:sp>
          <p:nvSpPr>
            <p:cNvPr id="6" name="TextBox 5"/>
            <p:cNvSpPr txBox="1"/>
            <p:nvPr/>
          </p:nvSpPr>
          <p:spPr>
            <a:xfrm>
              <a:off x="685800" y="1752600"/>
              <a:ext cx="1055097" cy="307777"/>
            </a:xfrm>
            <a:prstGeom prst="rect">
              <a:avLst/>
            </a:prstGeom>
            <a:noFill/>
          </p:spPr>
          <p:txBody>
            <a:bodyPr wrap="none" rtlCol="0">
              <a:spAutoFit/>
            </a:bodyPr>
            <a:lstStyle/>
            <a:p>
              <a:r>
                <a:rPr lang="en-US" sz="1400" b="1" dirty="0" smtClean="0">
                  <a:cs typeface="Arial" panose="020B0604020202020204" pitchFamily="34" charset="0"/>
                </a:rPr>
                <a:t>λ</a:t>
              </a:r>
              <a:r>
                <a:rPr lang="en-US" sz="1400" b="1" dirty="0" smtClean="0"/>
                <a:t>=1500nm</a:t>
              </a:r>
              <a:endParaRPr lang="en-US" sz="1400" b="1" dirty="0"/>
            </a:p>
          </p:txBody>
        </p:sp>
        <p:sp>
          <p:nvSpPr>
            <p:cNvPr id="7" name="TextBox 6"/>
            <p:cNvSpPr txBox="1"/>
            <p:nvPr/>
          </p:nvSpPr>
          <p:spPr>
            <a:xfrm>
              <a:off x="697485" y="2349353"/>
              <a:ext cx="1055097" cy="307777"/>
            </a:xfrm>
            <a:prstGeom prst="rect">
              <a:avLst/>
            </a:prstGeom>
            <a:noFill/>
          </p:spPr>
          <p:txBody>
            <a:bodyPr wrap="none" rtlCol="0">
              <a:spAutoFit/>
            </a:bodyPr>
            <a:lstStyle/>
            <a:p>
              <a:r>
                <a:rPr lang="en-US" sz="1400" b="1" dirty="0" smtClean="0">
                  <a:cs typeface="Arial" panose="020B0604020202020204" pitchFamily="34" charset="0"/>
                </a:rPr>
                <a:t>λ</a:t>
              </a:r>
              <a:r>
                <a:rPr lang="en-US" sz="1400" b="1" dirty="0" smtClean="0"/>
                <a:t>=1000nm</a:t>
              </a:r>
              <a:endParaRPr lang="en-US" sz="1400" b="1" dirty="0"/>
            </a:p>
          </p:txBody>
        </p:sp>
        <p:sp>
          <p:nvSpPr>
            <p:cNvPr id="8" name="TextBox 7"/>
            <p:cNvSpPr txBox="1"/>
            <p:nvPr/>
          </p:nvSpPr>
          <p:spPr>
            <a:xfrm>
              <a:off x="736331" y="2717926"/>
              <a:ext cx="955711" cy="307777"/>
            </a:xfrm>
            <a:prstGeom prst="rect">
              <a:avLst/>
            </a:prstGeom>
            <a:noFill/>
          </p:spPr>
          <p:txBody>
            <a:bodyPr wrap="none" rtlCol="0">
              <a:spAutoFit/>
            </a:bodyPr>
            <a:lstStyle/>
            <a:p>
              <a:r>
                <a:rPr lang="en-US" sz="1400" b="1" dirty="0" smtClean="0">
                  <a:cs typeface="Arial" panose="020B0604020202020204" pitchFamily="34" charset="0"/>
                </a:rPr>
                <a:t>λ</a:t>
              </a:r>
              <a:r>
                <a:rPr lang="en-US" sz="1400" b="1" dirty="0" smtClean="0"/>
                <a:t>=750nm</a:t>
              </a:r>
              <a:endParaRPr lang="en-US" sz="1400" b="1" dirty="0"/>
            </a:p>
          </p:txBody>
        </p:sp>
        <p:sp>
          <p:nvSpPr>
            <p:cNvPr id="9" name="TextBox 8"/>
            <p:cNvSpPr txBox="1"/>
            <p:nvPr/>
          </p:nvSpPr>
          <p:spPr>
            <a:xfrm>
              <a:off x="457200" y="3025703"/>
              <a:ext cx="955711" cy="307777"/>
            </a:xfrm>
            <a:prstGeom prst="rect">
              <a:avLst/>
            </a:prstGeom>
            <a:noFill/>
          </p:spPr>
          <p:txBody>
            <a:bodyPr wrap="none" rtlCol="0">
              <a:spAutoFit/>
            </a:bodyPr>
            <a:lstStyle/>
            <a:p>
              <a:r>
                <a:rPr lang="en-US" sz="1400" b="1" dirty="0" smtClean="0">
                  <a:cs typeface="Arial" panose="020B0604020202020204" pitchFamily="34" charset="0"/>
                </a:rPr>
                <a:t>λ</a:t>
              </a:r>
              <a:r>
                <a:rPr lang="en-US" sz="1400" b="1" dirty="0" smtClean="0"/>
                <a:t>=600nm</a:t>
              </a:r>
              <a:endParaRPr lang="en-US" sz="1400" b="1" dirty="0"/>
            </a:p>
          </p:txBody>
        </p:sp>
      </p:grpSp>
      <p:grpSp>
        <p:nvGrpSpPr>
          <p:cNvPr id="17" name="Group 16"/>
          <p:cNvGrpSpPr/>
          <p:nvPr/>
        </p:nvGrpSpPr>
        <p:grpSpPr>
          <a:xfrm>
            <a:off x="4267200" y="1265313"/>
            <a:ext cx="4114800" cy="2346173"/>
            <a:chOff x="4267200" y="1265313"/>
            <a:chExt cx="4114800" cy="2346173"/>
          </a:xfrm>
        </p:grpSpPr>
        <p:pic>
          <p:nvPicPr>
            <p:cNvPr id="11" name="Picture 10"/>
            <p:cNvPicPr>
              <a:picLocks noChangeAspect="1"/>
            </p:cNvPicPr>
            <p:nvPr/>
          </p:nvPicPr>
          <p:blipFill>
            <a:blip r:embed="rId3"/>
            <a:stretch>
              <a:fillRect/>
            </a:stretch>
          </p:blipFill>
          <p:spPr>
            <a:xfrm>
              <a:off x="4267200" y="1265313"/>
              <a:ext cx="4114800" cy="2346173"/>
            </a:xfrm>
            <a:prstGeom prst="rect">
              <a:avLst/>
            </a:prstGeom>
          </p:spPr>
        </p:pic>
        <p:sp>
          <p:nvSpPr>
            <p:cNvPr id="12" name="TextBox 11"/>
            <p:cNvSpPr txBox="1"/>
            <p:nvPr/>
          </p:nvSpPr>
          <p:spPr>
            <a:xfrm>
              <a:off x="6096000" y="1946647"/>
              <a:ext cx="1055097" cy="307777"/>
            </a:xfrm>
            <a:prstGeom prst="rect">
              <a:avLst/>
            </a:prstGeom>
            <a:noFill/>
          </p:spPr>
          <p:txBody>
            <a:bodyPr wrap="none" rtlCol="0">
              <a:spAutoFit/>
            </a:bodyPr>
            <a:lstStyle/>
            <a:p>
              <a:r>
                <a:rPr lang="en-US" sz="1400" b="1" dirty="0" smtClean="0">
                  <a:cs typeface="Arial" panose="020B0604020202020204" pitchFamily="34" charset="0"/>
                </a:rPr>
                <a:t>λ</a:t>
              </a:r>
              <a:r>
                <a:rPr lang="en-US" sz="1400" b="1" dirty="0" smtClean="0"/>
                <a:t>=1500nm</a:t>
              </a:r>
              <a:endParaRPr lang="en-US" sz="1400" b="1" dirty="0"/>
            </a:p>
          </p:txBody>
        </p:sp>
        <p:sp>
          <p:nvSpPr>
            <p:cNvPr id="13" name="TextBox 12"/>
            <p:cNvSpPr txBox="1"/>
            <p:nvPr/>
          </p:nvSpPr>
          <p:spPr>
            <a:xfrm>
              <a:off x="6317055" y="1634503"/>
              <a:ext cx="1055097" cy="307777"/>
            </a:xfrm>
            <a:prstGeom prst="rect">
              <a:avLst/>
            </a:prstGeom>
            <a:noFill/>
          </p:spPr>
          <p:txBody>
            <a:bodyPr wrap="none" rtlCol="0">
              <a:spAutoFit/>
            </a:bodyPr>
            <a:lstStyle/>
            <a:p>
              <a:r>
                <a:rPr lang="en-US" sz="1400" b="1" dirty="0" smtClean="0">
                  <a:cs typeface="Arial" panose="020B0604020202020204" pitchFamily="34" charset="0"/>
                </a:rPr>
                <a:t>λ</a:t>
              </a:r>
              <a:r>
                <a:rPr lang="en-US" sz="1400" b="1" dirty="0" smtClean="0"/>
                <a:t>=1000nm</a:t>
              </a:r>
              <a:endParaRPr lang="en-US" sz="1400" b="1" dirty="0"/>
            </a:p>
          </p:txBody>
        </p:sp>
        <p:sp>
          <p:nvSpPr>
            <p:cNvPr id="14" name="TextBox 13"/>
            <p:cNvSpPr txBox="1"/>
            <p:nvPr/>
          </p:nvSpPr>
          <p:spPr>
            <a:xfrm>
              <a:off x="6934200" y="1444823"/>
              <a:ext cx="955711" cy="307777"/>
            </a:xfrm>
            <a:prstGeom prst="rect">
              <a:avLst/>
            </a:prstGeom>
            <a:noFill/>
          </p:spPr>
          <p:txBody>
            <a:bodyPr wrap="none" rtlCol="0">
              <a:spAutoFit/>
            </a:bodyPr>
            <a:lstStyle/>
            <a:p>
              <a:r>
                <a:rPr lang="en-US" sz="1400" b="1" dirty="0" smtClean="0">
                  <a:cs typeface="Arial" panose="020B0604020202020204" pitchFamily="34" charset="0"/>
                </a:rPr>
                <a:t>λ</a:t>
              </a:r>
              <a:r>
                <a:rPr lang="en-US" sz="1400" b="1" dirty="0" smtClean="0"/>
                <a:t>=750nm</a:t>
              </a:r>
              <a:endParaRPr lang="en-US" sz="1400" b="1" dirty="0"/>
            </a:p>
          </p:txBody>
        </p:sp>
        <p:sp>
          <p:nvSpPr>
            <p:cNvPr id="15" name="TextBox 14"/>
            <p:cNvSpPr txBox="1"/>
            <p:nvPr/>
          </p:nvSpPr>
          <p:spPr>
            <a:xfrm>
              <a:off x="4841340" y="1421830"/>
              <a:ext cx="955711" cy="307777"/>
            </a:xfrm>
            <a:prstGeom prst="rect">
              <a:avLst/>
            </a:prstGeom>
            <a:noFill/>
          </p:spPr>
          <p:txBody>
            <a:bodyPr wrap="none" rtlCol="0">
              <a:spAutoFit/>
            </a:bodyPr>
            <a:lstStyle/>
            <a:p>
              <a:r>
                <a:rPr lang="en-US" sz="1400" b="1" dirty="0" smtClean="0">
                  <a:cs typeface="Arial" panose="020B0604020202020204" pitchFamily="34" charset="0"/>
                </a:rPr>
                <a:t>λ</a:t>
              </a:r>
              <a:r>
                <a:rPr lang="en-US" sz="1400" b="1" dirty="0" smtClean="0"/>
                <a:t>=600nm</a:t>
              </a:r>
              <a:endParaRPr lang="en-US" sz="1400" b="1" dirty="0"/>
            </a:p>
          </p:txBody>
        </p:sp>
      </p:grpSp>
      <p:grpSp>
        <p:nvGrpSpPr>
          <p:cNvPr id="18" name="Group 17"/>
          <p:cNvGrpSpPr/>
          <p:nvPr/>
        </p:nvGrpSpPr>
        <p:grpSpPr>
          <a:xfrm>
            <a:off x="-16201" y="3607287"/>
            <a:ext cx="4355511" cy="2624304"/>
            <a:chOff x="-16201" y="3607287"/>
            <a:chExt cx="4355511" cy="2624304"/>
          </a:xfrm>
        </p:grpSpPr>
        <p:pic>
          <p:nvPicPr>
            <p:cNvPr id="3" name="Picture 2"/>
            <p:cNvPicPr>
              <a:picLocks noChangeAspect="1"/>
            </p:cNvPicPr>
            <p:nvPr/>
          </p:nvPicPr>
          <p:blipFill>
            <a:blip r:embed="rId4"/>
            <a:stretch>
              <a:fillRect/>
            </a:stretch>
          </p:blipFill>
          <p:spPr>
            <a:xfrm>
              <a:off x="-16201" y="3795773"/>
              <a:ext cx="4355511" cy="2435818"/>
            </a:xfrm>
            <a:prstGeom prst="rect">
              <a:avLst/>
            </a:prstGeom>
          </p:spPr>
        </p:pic>
        <p:sp>
          <p:nvSpPr>
            <p:cNvPr id="10" name="TextBox 9"/>
            <p:cNvSpPr txBox="1"/>
            <p:nvPr/>
          </p:nvSpPr>
          <p:spPr>
            <a:xfrm>
              <a:off x="296941" y="3607287"/>
              <a:ext cx="1449436" cy="338554"/>
            </a:xfrm>
            <a:prstGeom prst="rect">
              <a:avLst/>
            </a:prstGeom>
            <a:noFill/>
          </p:spPr>
          <p:txBody>
            <a:bodyPr wrap="none" rtlCol="0">
              <a:spAutoFit/>
            </a:bodyPr>
            <a:lstStyle/>
            <a:p>
              <a:r>
                <a:rPr lang="en-US" sz="1600" dirty="0" smtClean="0"/>
                <a:t>Magnetic field</a:t>
              </a:r>
              <a:endParaRPr lang="en-US" sz="1600" dirty="0"/>
            </a:p>
          </p:txBody>
        </p:sp>
        <p:sp>
          <p:nvSpPr>
            <p:cNvPr id="19" name="TextBox 18"/>
            <p:cNvSpPr txBox="1"/>
            <p:nvPr/>
          </p:nvSpPr>
          <p:spPr>
            <a:xfrm>
              <a:off x="1883535" y="3607287"/>
              <a:ext cx="1034257" cy="338554"/>
            </a:xfrm>
            <a:prstGeom prst="rect">
              <a:avLst/>
            </a:prstGeom>
            <a:noFill/>
          </p:spPr>
          <p:txBody>
            <a:bodyPr wrap="none" rtlCol="0">
              <a:spAutoFit/>
            </a:bodyPr>
            <a:lstStyle/>
            <a:p>
              <a:r>
                <a:rPr lang="el-GR" sz="1600" dirty="0" smtClean="0">
                  <a:cs typeface="Arial" panose="020B0604020202020204" pitchFamily="34" charset="0"/>
                </a:rPr>
                <a:t>λ</a:t>
              </a:r>
              <a:r>
                <a:rPr lang="en-US" sz="1600" dirty="0" smtClean="0">
                  <a:cs typeface="Arial" panose="020B0604020202020204" pitchFamily="34" charset="0"/>
                </a:rPr>
                <a:t>=750nm</a:t>
              </a:r>
              <a:endParaRPr lang="en-US" sz="1600" dirty="0"/>
            </a:p>
          </p:txBody>
        </p:sp>
      </p:grpSp>
      <p:grpSp>
        <p:nvGrpSpPr>
          <p:cNvPr id="85" name="Group 84"/>
          <p:cNvGrpSpPr/>
          <p:nvPr/>
        </p:nvGrpSpPr>
        <p:grpSpPr>
          <a:xfrm>
            <a:off x="4339310" y="3579390"/>
            <a:ext cx="3775075" cy="2713183"/>
            <a:chOff x="4339310" y="3579390"/>
            <a:chExt cx="3775075" cy="2713183"/>
          </a:xfrm>
        </p:grpSpPr>
        <p:grpSp>
          <p:nvGrpSpPr>
            <p:cNvPr id="82" name="Group 81"/>
            <p:cNvGrpSpPr/>
            <p:nvPr/>
          </p:nvGrpSpPr>
          <p:grpSpPr>
            <a:xfrm>
              <a:off x="4339310" y="3863697"/>
              <a:ext cx="3775075" cy="2428876"/>
              <a:chOff x="4338638" y="3859213"/>
              <a:chExt cx="3775075" cy="2428876"/>
            </a:xfrm>
          </p:grpSpPr>
          <p:sp>
            <p:nvSpPr>
              <p:cNvPr id="78" name="Rectangle 77"/>
              <p:cNvSpPr/>
              <p:nvPr/>
            </p:nvSpPr>
            <p:spPr bwMode="auto">
              <a:xfrm>
                <a:off x="6123914" y="3926096"/>
                <a:ext cx="470056" cy="1943499"/>
              </a:xfrm>
              <a:prstGeom prst="rect">
                <a:avLst/>
              </a:prstGeom>
              <a:solidFill>
                <a:srgbClr val="00B0F0">
                  <a:alpha val="47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0" name="Rectangle 79"/>
              <p:cNvSpPr/>
              <p:nvPr/>
            </p:nvSpPr>
            <p:spPr bwMode="auto">
              <a:xfrm>
                <a:off x="4811148" y="3945840"/>
                <a:ext cx="1307288" cy="1941591"/>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9" name="Rectangle 78"/>
              <p:cNvSpPr/>
              <p:nvPr/>
            </p:nvSpPr>
            <p:spPr bwMode="auto">
              <a:xfrm>
                <a:off x="6596874" y="3945841"/>
                <a:ext cx="1307288" cy="1941591"/>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81" name="Group 80"/>
              <p:cNvGrpSpPr/>
              <p:nvPr/>
            </p:nvGrpSpPr>
            <p:grpSpPr>
              <a:xfrm>
                <a:off x="4338638" y="3859213"/>
                <a:ext cx="3775075" cy="2428876"/>
                <a:chOff x="4338638" y="3859213"/>
                <a:chExt cx="3775075" cy="2428876"/>
              </a:xfrm>
            </p:grpSpPr>
            <p:sp>
              <p:nvSpPr>
                <p:cNvPr id="26" name="Line 8"/>
                <p:cNvSpPr>
                  <a:spLocks noChangeShapeType="1"/>
                </p:cNvSpPr>
                <p:nvPr/>
              </p:nvSpPr>
              <p:spPr bwMode="auto">
                <a:xfrm>
                  <a:off x="4794250" y="5878513"/>
                  <a:ext cx="31496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9"/>
                <p:cNvSpPr>
                  <a:spLocks noChangeShapeType="1"/>
                </p:cNvSpPr>
                <p:nvPr/>
              </p:nvSpPr>
              <p:spPr bwMode="auto">
                <a:xfrm>
                  <a:off x="4794250" y="3930651"/>
                  <a:ext cx="31496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10"/>
                <p:cNvSpPr>
                  <a:spLocks noChangeShapeType="1"/>
                </p:cNvSpPr>
                <p:nvPr/>
              </p:nvSpPr>
              <p:spPr bwMode="auto">
                <a:xfrm flipV="1">
                  <a:off x="4794250" y="5846763"/>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11"/>
                <p:cNvSpPr>
                  <a:spLocks noChangeShapeType="1"/>
                </p:cNvSpPr>
                <p:nvPr/>
              </p:nvSpPr>
              <p:spPr bwMode="auto">
                <a:xfrm flipV="1">
                  <a:off x="5319713" y="5846763"/>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12"/>
                <p:cNvSpPr>
                  <a:spLocks noChangeShapeType="1"/>
                </p:cNvSpPr>
                <p:nvPr/>
              </p:nvSpPr>
              <p:spPr bwMode="auto">
                <a:xfrm flipV="1">
                  <a:off x="5843588" y="5846763"/>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13"/>
                <p:cNvSpPr>
                  <a:spLocks noChangeShapeType="1"/>
                </p:cNvSpPr>
                <p:nvPr/>
              </p:nvSpPr>
              <p:spPr bwMode="auto">
                <a:xfrm flipV="1">
                  <a:off x="6369050" y="5846763"/>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14"/>
                <p:cNvSpPr>
                  <a:spLocks noChangeShapeType="1"/>
                </p:cNvSpPr>
                <p:nvPr/>
              </p:nvSpPr>
              <p:spPr bwMode="auto">
                <a:xfrm flipV="1">
                  <a:off x="6894513" y="5846763"/>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15"/>
                <p:cNvSpPr>
                  <a:spLocks noChangeShapeType="1"/>
                </p:cNvSpPr>
                <p:nvPr/>
              </p:nvSpPr>
              <p:spPr bwMode="auto">
                <a:xfrm flipV="1">
                  <a:off x="7418388" y="5846763"/>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16"/>
                <p:cNvSpPr>
                  <a:spLocks noChangeShapeType="1"/>
                </p:cNvSpPr>
                <p:nvPr/>
              </p:nvSpPr>
              <p:spPr bwMode="auto">
                <a:xfrm flipV="1">
                  <a:off x="7943850" y="5846763"/>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17"/>
                <p:cNvSpPr>
                  <a:spLocks noChangeShapeType="1"/>
                </p:cNvSpPr>
                <p:nvPr/>
              </p:nvSpPr>
              <p:spPr bwMode="auto">
                <a:xfrm>
                  <a:off x="4794250" y="3930651"/>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18"/>
                <p:cNvSpPr>
                  <a:spLocks noChangeShapeType="1"/>
                </p:cNvSpPr>
                <p:nvPr/>
              </p:nvSpPr>
              <p:spPr bwMode="auto">
                <a:xfrm>
                  <a:off x="5319713" y="3930651"/>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19"/>
                <p:cNvSpPr>
                  <a:spLocks noChangeShapeType="1"/>
                </p:cNvSpPr>
                <p:nvPr/>
              </p:nvSpPr>
              <p:spPr bwMode="auto">
                <a:xfrm>
                  <a:off x="5843588" y="3930651"/>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20"/>
                <p:cNvSpPr>
                  <a:spLocks noChangeShapeType="1"/>
                </p:cNvSpPr>
                <p:nvPr/>
              </p:nvSpPr>
              <p:spPr bwMode="auto">
                <a:xfrm>
                  <a:off x="6369050" y="3930651"/>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21"/>
                <p:cNvSpPr>
                  <a:spLocks noChangeShapeType="1"/>
                </p:cNvSpPr>
                <p:nvPr/>
              </p:nvSpPr>
              <p:spPr bwMode="auto">
                <a:xfrm>
                  <a:off x="6894513" y="3930651"/>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22"/>
                <p:cNvSpPr>
                  <a:spLocks noChangeShapeType="1"/>
                </p:cNvSpPr>
                <p:nvPr/>
              </p:nvSpPr>
              <p:spPr bwMode="auto">
                <a:xfrm>
                  <a:off x="7418388" y="3930651"/>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23"/>
                <p:cNvSpPr>
                  <a:spLocks noChangeShapeType="1"/>
                </p:cNvSpPr>
                <p:nvPr/>
              </p:nvSpPr>
              <p:spPr bwMode="auto">
                <a:xfrm>
                  <a:off x="7943850" y="3930651"/>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24"/>
                <p:cNvSpPr>
                  <a:spLocks noChangeArrowheads="1"/>
                </p:cNvSpPr>
                <p:nvPr/>
              </p:nvSpPr>
              <p:spPr bwMode="auto">
                <a:xfrm>
                  <a:off x="4667250" y="5926138"/>
                  <a:ext cx="3159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-150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3" name="Rectangle 25"/>
                <p:cNvSpPr>
                  <a:spLocks noChangeArrowheads="1"/>
                </p:cNvSpPr>
                <p:nvPr/>
              </p:nvSpPr>
              <p:spPr bwMode="auto">
                <a:xfrm>
                  <a:off x="5194300" y="5926138"/>
                  <a:ext cx="31591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-100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4" name="Rectangle 26"/>
                <p:cNvSpPr>
                  <a:spLocks noChangeArrowheads="1"/>
                </p:cNvSpPr>
                <p:nvPr/>
              </p:nvSpPr>
              <p:spPr bwMode="auto">
                <a:xfrm>
                  <a:off x="5754688" y="5926138"/>
                  <a:ext cx="244475"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-50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5" name="Rectangle 27"/>
                <p:cNvSpPr>
                  <a:spLocks noChangeArrowheads="1"/>
                </p:cNvSpPr>
                <p:nvPr/>
              </p:nvSpPr>
              <p:spPr bwMode="auto">
                <a:xfrm>
                  <a:off x="6338888" y="5926138"/>
                  <a:ext cx="13176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 name="Rectangle 28"/>
                <p:cNvSpPr>
                  <a:spLocks noChangeArrowheads="1"/>
                </p:cNvSpPr>
                <p:nvPr/>
              </p:nvSpPr>
              <p:spPr bwMode="auto">
                <a:xfrm>
                  <a:off x="6823075" y="5926138"/>
                  <a:ext cx="2032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50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 name="Rectangle 29"/>
                <p:cNvSpPr>
                  <a:spLocks noChangeArrowheads="1"/>
                </p:cNvSpPr>
                <p:nvPr/>
              </p:nvSpPr>
              <p:spPr bwMode="auto">
                <a:xfrm>
                  <a:off x="7316788" y="5926138"/>
                  <a:ext cx="27305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100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 name="Rectangle 30"/>
                <p:cNvSpPr>
                  <a:spLocks noChangeArrowheads="1"/>
                </p:cNvSpPr>
                <p:nvPr/>
              </p:nvSpPr>
              <p:spPr bwMode="auto">
                <a:xfrm>
                  <a:off x="7840663" y="5926138"/>
                  <a:ext cx="27305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150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 name="Rectangle 31"/>
                <p:cNvSpPr>
                  <a:spLocks noChangeArrowheads="1"/>
                </p:cNvSpPr>
                <p:nvPr/>
              </p:nvSpPr>
              <p:spPr bwMode="auto">
                <a:xfrm>
                  <a:off x="5924550" y="6089651"/>
                  <a:ext cx="9842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262626"/>
                      </a:solidFill>
                      <a:effectLst/>
                      <a:latin typeface="Arial" panose="020B0604020202020204" pitchFamily="34" charset="0"/>
                    </a:rPr>
                    <a:t>distance (nm)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 name="Line 32"/>
                <p:cNvSpPr>
                  <a:spLocks noChangeShapeType="1"/>
                </p:cNvSpPr>
                <p:nvPr/>
              </p:nvSpPr>
              <p:spPr bwMode="auto">
                <a:xfrm flipV="1">
                  <a:off x="4794250" y="3930651"/>
                  <a:ext cx="0" cy="1947863"/>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33"/>
                <p:cNvSpPr>
                  <a:spLocks noChangeShapeType="1"/>
                </p:cNvSpPr>
                <p:nvPr/>
              </p:nvSpPr>
              <p:spPr bwMode="auto">
                <a:xfrm flipV="1">
                  <a:off x="7943850" y="3930651"/>
                  <a:ext cx="0" cy="1947863"/>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34"/>
                <p:cNvSpPr>
                  <a:spLocks noChangeShapeType="1"/>
                </p:cNvSpPr>
                <p:nvPr/>
              </p:nvSpPr>
              <p:spPr bwMode="auto">
                <a:xfrm>
                  <a:off x="4794250" y="5878513"/>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35"/>
                <p:cNvSpPr>
                  <a:spLocks noChangeShapeType="1"/>
                </p:cNvSpPr>
                <p:nvPr/>
              </p:nvSpPr>
              <p:spPr bwMode="auto">
                <a:xfrm>
                  <a:off x="4794250" y="5553076"/>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36"/>
                <p:cNvSpPr>
                  <a:spLocks noChangeShapeType="1"/>
                </p:cNvSpPr>
                <p:nvPr/>
              </p:nvSpPr>
              <p:spPr bwMode="auto">
                <a:xfrm>
                  <a:off x="4794250" y="5229226"/>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37"/>
                <p:cNvSpPr>
                  <a:spLocks noChangeShapeType="1"/>
                </p:cNvSpPr>
                <p:nvPr/>
              </p:nvSpPr>
              <p:spPr bwMode="auto">
                <a:xfrm>
                  <a:off x="4794250" y="4903788"/>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38"/>
                <p:cNvSpPr>
                  <a:spLocks noChangeShapeType="1"/>
                </p:cNvSpPr>
                <p:nvPr/>
              </p:nvSpPr>
              <p:spPr bwMode="auto">
                <a:xfrm>
                  <a:off x="4794250" y="4579938"/>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39"/>
                <p:cNvSpPr>
                  <a:spLocks noChangeShapeType="1"/>
                </p:cNvSpPr>
                <p:nvPr/>
              </p:nvSpPr>
              <p:spPr bwMode="auto">
                <a:xfrm>
                  <a:off x="4794250" y="4254501"/>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40"/>
                <p:cNvSpPr>
                  <a:spLocks noChangeShapeType="1"/>
                </p:cNvSpPr>
                <p:nvPr/>
              </p:nvSpPr>
              <p:spPr bwMode="auto">
                <a:xfrm>
                  <a:off x="4794250" y="3930651"/>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41"/>
                <p:cNvSpPr>
                  <a:spLocks noChangeShapeType="1"/>
                </p:cNvSpPr>
                <p:nvPr/>
              </p:nvSpPr>
              <p:spPr bwMode="auto">
                <a:xfrm flipH="1">
                  <a:off x="7912100" y="5878513"/>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42"/>
                <p:cNvSpPr>
                  <a:spLocks noChangeShapeType="1"/>
                </p:cNvSpPr>
                <p:nvPr/>
              </p:nvSpPr>
              <p:spPr bwMode="auto">
                <a:xfrm flipH="1">
                  <a:off x="7912100" y="5553076"/>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43"/>
                <p:cNvSpPr>
                  <a:spLocks noChangeShapeType="1"/>
                </p:cNvSpPr>
                <p:nvPr/>
              </p:nvSpPr>
              <p:spPr bwMode="auto">
                <a:xfrm flipH="1">
                  <a:off x="7912100" y="5229226"/>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44"/>
                <p:cNvSpPr>
                  <a:spLocks noChangeShapeType="1"/>
                </p:cNvSpPr>
                <p:nvPr/>
              </p:nvSpPr>
              <p:spPr bwMode="auto">
                <a:xfrm flipH="1">
                  <a:off x="7912100" y="4903788"/>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45"/>
                <p:cNvSpPr>
                  <a:spLocks noChangeShapeType="1"/>
                </p:cNvSpPr>
                <p:nvPr/>
              </p:nvSpPr>
              <p:spPr bwMode="auto">
                <a:xfrm flipH="1">
                  <a:off x="7912100" y="4579938"/>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46"/>
                <p:cNvSpPr>
                  <a:spLocks noChangeShapeType="1"/>
                </p:cNvSpPr>
                <p:nvPr/>
              </p:nvSpPr>
              <p:spPr bwMode="auto">
                <a:xfrm flipH="1">
                  <a:off x="7912100" y="4254501"/>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47"/>
                <p:cNvSpPr>
                  <a:spLocks noChangeShapeType="1"/>
                </p:cNvSpPr>
                <p:nvPr/>
              </p:nvSpPr>
              <p:spPr bwMode="auto">
                <a:xfrm flipH="1">
                  <a:off x="7912100" y="3930651"/>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Rectangle 48"/>
                <p:cNvSpPr>
                  <a:spLocks noChangeArrowheads="1"/>
                </p:cNvSpPr>
                <p:nvPr/>
              </p:nvSpPr>
              <p:spPr bwMode="auto">
                <a:xfrm>
                  <a:off x="4686300" y="5807076"/>
                  <a:ext cx="13176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7" name="Rectangle 49"/>
                <p:cNvSpPr>
                  <a:spLocks noChangeArrowheads="1"/>
                </p:cNvSpPr>
                <p:nvPr/>
              </p:nvSpPr>
              <p:spPr bwMode="auto">
                <a:xfrm>
                  <a:off x="4578350" y="5483226"/>
                  <a:ext cx="23495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8" name="Rectangle 50"/>
                <p:cNvSpPr>
                  <a:spLocks noChangeArrowheads="1"/>
                </p:cNvSpPr>
                <p:nvPr/>
              </p:nvSpPr>
              <p:spPr bwMode="auto">
                <a:xfrm>
                  <a:off x="4578350" y="5157788"/>
                  <a:ext cx="23495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9" name="Rectangle 51"/>
                <p:cNvSpPr>
                  <a:spLocks noChangeArrowheads="1"/>
                </p:cNvSpPr>
                <p:nvPr/>
              </p:nvSpPr>
              <p:spPr bwMode="auto">
                <a:xfrm>
                  <a:off x="4578350" y="4833938"/>
                  <a:ext cx="23495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0" name="Rectangle 52"/>
                <p:cNvSpPr>
                  <a:spLocks noChangeArrowheads="1"/>
                </p:cNvSpPr>
                <p:nvPr/>
              </p:nvSpPr>
              <p:spPr bwMode="auto">
                <a:xfrm>
                  <a:off x="4578350" y="4508501"/>
                  <a:ext cx="23495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1" name="Rectangle 53"/>
                <p:cNvSpPr>
                  <a:spLocks noChangeArrowheads="1"/>
                </p:cNvSpPr>
                <p:nvPr/>
              </p:nvSpPr>
              <p:spPr bwMode="auto">
                <a:xfrm>
                  <a:off x="4686300" y="4184651"/>
                  <a:ext cx="13176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2" name="Rectangle 54"/>
                <p:cNvSpPr>
                  <a:spLocks noChangeArrowheads="1"/>
                </p:cNvSpPr>
                <p:nvPr/>
              </p:nvSpPr>
              <p:spPr bwMode="auto">
                <a:xfrm>
                  <a:off x="4578350" y="3859213"/>
                  <a:ext cx="23495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1.2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3" name="Rectangle 55"/>
                <p:cNvSpPr>
                  <a:spLocks noChangeArrowheads="1"/>
                </p:cNvSpPr>
                <p:nvPr/>
              </p:nvSpPr>
              <p:spPr bwMode="auto">
                <a:xfrm rot="16200000">
                  <a:off x="4357688" y="4802188"/>
                  <a:ext cx="160338"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262626"/>
                      </a:solidFill>
                      <a:effectLst/>
                      <a:latin typeface="Arial" panose="020B0604020202020204" pitchFamily="34" charset="0"/>
                    </a:rPr>
                    <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4" name="Rectangle 56"/>
                <p:cNvSpPr>
                  <a:spLocks noChangeArrowheads="1"/>
                </p:cNvSpPr>
                <p:nvPr/>
              </p:nvSpPr>
              <p:spPr bwMode="auto">
                <a:xfrm rot="16200000">
                  <a:off x="4451350" y="4754563"/>
                  <a:ext cx="11271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rgbClr val="262626"/>
                      </a:solidFill>
                      <a:effectLst/>
                      <a:latin typeface="Arial" panose="020B0604020202020204" pitchFamily="34" charset="0"/>
                    </a:rPr>
                    <a:t>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5" name="Freeform 57"/>
                <p:cNvSpPr>
                  <a:spLocks/>
                </p:cNvSpPr>
                <p:nvPr/>
              </p:nvSpPr>
              <p:spPr bwMode="auto">
                <a:xfrm>
                  <a:off x="5314950" y="4217988"/>
                  <a:ext cx="2108200" cy="1655763"/>
                </a:xfrm>
                <a:custGeom>
                  <a:avLst/>
                  <a:gdLst>
                    <a:gd name="T0" fmla="*/ 19 w 1328"/>
                    <a:gd name="T1" fmla="*/ 1043 h 1043"/>
                    <a:gd name="T2" fmla="*/ 40 w 1328"/>
                    <a:gd name="T3" fmla="*/ 1043 h 1043"/>
                    <a:gd name="T4" fmla="*/ 61 w 1328"/>
                    <a:gd name="T5" fmla="*/ 1042 h 1043"/>
                    <a:gd name="T6" fmla="*/ 82 w 1328"/>
                    <a:gd name="T7" fmla="*/ 1042 h 1043"/>
                    <a:gd name="T8" fmla="*/ 104 w 1328"/>
                    <a:gd name="T9" fmla="*/ 1041 h 1043"/>
                    <a:gd name="T10" fmla="*/ 125 w 1328"/>
                    <a:gd name="T11" fmla="*/ 1041 h 1043"/>
                    <a:gd name="T12" fmla="*/ 146 w 1328"/>
                    <a:gd name="T13" fmla="*/ 1040 h 1043"/>
                    <a:gd name="T14" fmla="*/ 167 w 1328"/>
                    <a:gd name="T15" fmla="*/ 1039 h 1043"/>
                    <a:gd name="T16" fmla="*/ 189 w 1328"/>
                    <a:gd name="T17" fmla="*/ 1038 h 1043"/>
                    <a:gd name="T18" fmla="*/ 210 w 1328"/>
                    <a:gd name="T19" fmla="*/ 1037 h 1043"/>
                    <a:gd name="T20" fmla="*/ 231 w 1328"/>
                    <a:gd name="T21" fmla="*/ 1036 h 1043"/>
                    <a:gd name="T22" fmla="*/ 252 w 1328"/>
                    <a:gd name="T23" fmla="*/ 1035 h 1043"/>
                    <a:gd name="T24" fmla="*/ 274 w 1328"/>
                    <a:gd name="T25" fmla="*/ 1034 h 1043"/>
                    <a:gd name="T26" fmla="*/ 295 w 1328"/>
                    <a:gd name="T27" fmla="*/ 1032 h 1043"/>
                    <a:gd name="T28" fmla="*/ 316 w 1328"/>
                    <a:gd name="T29" fmla="*/ 1030 h 1043"/>
                    <a:gd name="T30" fmla="*/ 337 w 1328"/>
                    <a:gd name="T31" fmla="*/ 1028 h 1043"/>
                    <a:gd name="T32" fmla="*/ 359 w 1328"/>
                    <a:gd name="T33" fmla="*/ 1025 h 1043"/>
                    <a:gd name="T34" fmla="*/ 380 w 1328"/>
                    <a:gd name="T35" fmla="*/ 1023 h 1043"/>
                    <a:gd name="T36" fmla="*/ 401 w 1328"/>
                    <a:gd name="T37" fmla="*/ 1020 h 1043"/>
                    <a:gd name="T38" fmla="*/ 422 w 1328"/>
                    <a:gd name="T39" fmla="*/ 1016 h 1043"/>
                    <a:gd name="T40" fmla="*/ 444 w 1328"/>
                    <a:gd name="T41" fmla="*/ 1012 h 1043"/>
                    <a:gd name="T42" fmla="*/ 465 w 1328"/>
                    <a:gd name="T43" fmla="*/ 1007 h 1043"/>
                    <a:gd name="T44" fmla="*/ 486 w 1328"/>
                    <a:gd name="T45" fmla="*/ 1002 h 1043"/>
                    <a:gd name="T46" fmla="*/ 507 w 1328"/>
                    <a:gd name="T47" fmla="*/ 996 h 1043"/>
                    <a:gd name="T48" fmla="*/ 529 w 1328"/>
                    <a:gd name="T49" fmla="*/ 4 h 1043"/>
                    <a:gd name="T50" fmla="*/ 550 w 1328"/>
                    <a:gd name="T51" fmla="*/ 10 h 1043"/>
                    <a:gd name="T52" fmla="*/ 571 w 1328"/>
                    <a:gd name="T53" fmla="*/ 14 h 1043"/>
                    <a:gd name="T54" fmla="*/ 592 w 1328"/>
                    <a:gd name="T55" fmla="*/ 18 h 1043"/>
                    <a:gd name="T56" fmla="*/ 614 w 1328"/>
                    <a:gd name="T57" fmla="*/ 21 h 1043"/>
                    <a:gd name="T58" fmla="*/ 635 w 1328"/>
                    <a:gd name="T59" fmla="*/ 22 h 1043"/>
                    <a:gd name="T60" fmla="*/ 656 w 1328"/>
                    <a:gd name="T61" fmla="*/ 23 h 1043"/>
                    <a:gd name="T62" fmla="*/ 677 w 1328"/>
                    <a:gd name="T63" fmla="*/ 23 h 1043"/>
                    <a:gd name="T64" fmla="*/ 699 w 1328"/>
                    <a:gd name="T65" fmla="*/ 22 h 1043"/>
                    <a:gd name="T66" fmla="*/ 720 w 1328"/>
                    <a:gd name="T67" fmla="*/ 20 h 1043"/>
                    <a:gd name="T68" fmla="*/ 741 w 1328"/>
                    <a:gd name="T69" fmla="*/ 17 h 1043"/>
                    <a:gd name="T70" fmla="*/ 762 w 1328"/>
                    <a:gd name="T71" fmla="*/ 13 h 1043"/>
                    <a:gd name="T72" fmla="*/ 784 w 1328"/>
                    <a:gd name="T73" fmla="*/ 8 h 1043"/>
                    <a:gd name="T74" fmla="*/ 805 w 1328"/>
                    <a:gd name="T75" fmla="*/ 3 h 1043"/>
                    <a:gd name="T76" fmla="*/ 826 w 1328"/>
                    <a:gd name="T77" fmla="*/ 997 h 1043"/>
                    <a:gd name="T78" fmla="*/ 847 w 1328"/>
                    <a:gd name="T79" fmla="*/ 1003 h 1043"/>
                    <a:gd name="T80" fmla="*/ 869 w 1328"/>
                    <a:gd name="T81" fmla="*/ 1008 h 1043"/>
                    <a:gd name="T82" fmla="*/ 890 w 1328"/>
                    <a:gd name="T83" fmla="*/ 1013 h 1043"/>
                    <a:gd name="T84" fmla="*/ 911 w 1328"/>
                    <a:gd name="T85" fmla="*/ 1017 h 1043"/>
                    <a:gd name="T86" fmla="*/ 932 w 1328"/>
                    <a:gd name="T87" fmla="*/ 1020 h 1043"/>
                    <a:gd name="T88" fmla="*/ 953 w 1328"/>
                    <a:gd name="T89" fmla="*/ 1023 h 1043"/>
                    <a:gd name="T90" fmla="*/ 975 w 1328"/>
                    <a:gd name="T91" fmla="*/ 1026 h 1043"/>
                    <a:gd name="T92" fmla="*/ 996 w 1328"/>
                    <a:gd name="T93" fmla="*/ 1028 h 1043"/>
                    <a:gd name="T94" fmla="*/ 1017 w 1328"/>
                    <a:gd name="T95" fmla="*/ 1030 h 1043"/>
                    <a:gd name="T96" fmla="*/ 1039 w 1328"/>
                    <a:gd name="T97" fmla="*/ 1032 h 1043"/>
                    <a:gd name="T98" fmla="*/ 1060 w 1328"/>
                    <a:gd name="T99" fmla="*/ 1034 h 1043"/>
                    <a:gd name="T100" fmla="*/ 1081 w 1328"/>
                    <a:gd name="T101" fmla="*/ 1035 h 1043"/>
                    <a:gd name="T102" fmla="*/ 1102 w 1328"/>
                    <a:gd name="T103" fmla="*/ 1037 h 1043"/>
                    <a:gd name="T104" fmla="*/ 1123 w 1328"/>
                    <a:gd name="T105" fmla="*/ 1038 h 1043"/>
                    <a:gd name="T106" fmla="*/ 1145 w 1328"/>
                    <a:gd name="T107" fmla="*/ 1039 h 1043"/>
                    <a:gd name="T108" fmla="*/ 1166 w 1328"/>
                    <a:gd name="T109" fmla="*/ 1040 h 1043"/>
                    <a:gd name="T110" fmla="*/ 1187 w 1328"/>
                    <a:gd name="T111" fmla="*/ 1040 h 1043"/>
                    <a:gd name="T112" fmla="*/ 1208 w 1328"/>
                    <a:gd name="T113" fmla="*/ 1041 h 1043"/>
                    <a:gd name="T114" fmla="*/ 1230 w 1328"/>
                    <a:gd name="T115" fmla="*/ 1042 h 1043"/>
                    <a:gd name="T116" fmla="*/ 1251 w 1328"/>
                    <a:gd name="T117" fmla="*/ 1042 h 1043"/>
                    <a:gd name="T118" fmla="*/ 1272 w 1328"/>
                    <a:gd name="T119" fmla="*/ 1042 h 1043"/>
                    <a:gd name="T120" fmla="*/ 1294 w 1328"/>
                    <a:gd name="T121" fmla="*/ 1043 h 1043"/>
                    <a:gd name="T122" fmla="*/ 1315 w 1328"/>
                    <a:gd name="T123" fmla="*/ 1043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28" h="1043">
                      <a:moveTo>
                        <a:pt x="0" y="1043"/>
                      </a:moveTo>
                      <a:lnTo>
                        <a:pt x="3" y="1043"/>
                      </a:lnTo>
                      <a:lnTo>
                        <a:pt x="6" y="1043"/>
                      </a:lnTo>
                      <a:lnTo>
                        <a:pt x="8" y="1043"/>
                      </a:lnTo>
                      <a:lnTo>
                        <a:pt x="11" y="1043"/>
                      </a:lnTo>
                      <a:lnTo>
                        <a:pt x="13" y="1043"/>
                      </a:lnTo>
                      <a:lnTo>
                        <a:pt x="16" y="1043"/>
                      </a:lnTo>
                      <a:lnTo>
                        <a:pt x="19" y="1043"/>
                      </a:lnTo>
                      <a:lnTo>
                        <a:pt x="21" y="1043"/>
                      </a:lnTo>
                      <a:lnTo>
                        <a:pt x="24" y="1043"/>
                      </a:lnTo>
                      <a:lnTo>
                        <a:pt x="27" y="1043"/>
                      </a:lnTo>
                      <a:lnTo>
                        <a:pt x="29" y="1043"/>
                      </a:lnTo>
                      <a:lnTo>
                        <a:pt x="32" y="1043"/>
                      </a:lnTo>
                      <a:lnTo>
                        <a:pt x="35" y="1043"/>
                      </a:lnTo>
                      <a:lnTo>
                        <a:pt x="37" y="1043"/>
                      </a:lnTo>
                      <a:lnTo>
                        <a:pt x="40" y="1043"/>
                      </a:lnTo>
                      <a:lnTo>
                        <a:pt x="43" y="1043"/>
                      </a:lnTo>
                      <a:lnTo>
                        <a:pt x="45" y="1043"/>
                      </a:lnTo>
                      <a:lnTo>
                        <a:pt x="48" y="1043"/>
                      </a:lnTo>
                      <a:lnTo>
                        <a:pt x="51" y="1043"/>
                      </a:lnTo>
                      <a:lnTo>
                        <a:pt x="53" y="1043"/>
                      </a:lnTo>
                      <a:lnTo>
                        <a:pt x="56" y="1042"/>
                      </a:lnTo>
                      <a:lnTo>
                        <a:pt x="59" y="1042"/>
                      </a:lnTo>
                      <a:lnTo>
                        <a:pt x="61" y="1042"/>
                      </a:lnTo>
                      <a:lnTo>
                        <a:pt x="64" y="1042"/>
                      </a:lnTo>
                      <a:lnTo>
                        <a:pt x="66" y="1042"/>
                      </a:lnTo>
                      <a:lnTo>
                        <a:pt x="69" y="1042"/>
                      </a:lnTo>
                      <a:lnTo>
                        <a:pt x="72" y="1042"/>
                      </a:lnTo>
                      <a:lnTo>
                        <a:pt x="74" y="1042"/>
                      </a:lnTo>
                      <a:lnTo>
                        <a:pt x="77" y="1042"/>
                      </a:lnTo>
                      <a:lnTo>
                        <a:pt x="80" y="1042"/>
                      </a:lnTo>
                      <a:lnTo>
                        <a:pt x="82" y="1042"/>
                      </a:lnTo>
                      <a:lnTo>
                        <a:pt x="85" y="1042"/>
                      </a:lnTo>
                      <a:lnTo>
                        <a:pt x="88" y="1042"/>
                      </a:lnTo>
                      <a:lnTo>
                        <a:pt x="90" y="1042"/>
                      </a:lnTo>
                      <a:lnTo>
                        <a:pt x="93" y="1042"/>
                      </a:lnTo>
                      <a:lnTo>
                        <a:pt x="96" y="1042"/>
                      </a:lnTo>
                      <a:lnTo>
                        <a:pt x="98" y="1042"/>
                      </a:lnTo>
                      <a:lnTo>
                        <a:pt x="101" y="1042"/>
                      </a:lnTo>
                      <a:lnTo>
                        <a:pt x="104" y="1041"/>
                      </a:lnTo>
                      <a:lnTo>
                        <a:pt x="106" y="1041"/>
                      </a:lnTo>
                      <a:lnTo>
                        <a:pt x="109" y="1041"/>
                      </a:lnTo>
                      <a:lnTo>
                        <a:pt x="112" y="1041"/>
                      </a:lnTo>
                      <a:lnTo>
                        <a:pt x="114" y="1041"/>
                      </a:lnTo>
                      <a:lnTo>
                        <a:pt x="117" y="1041"/>
                      </a:lnTo>
                      <a:lnTo>
                        <a:pt x="120" y="1041"/>
                      </a:lnTo>
                      <a:lnTo>
                        <a:pt x="122" y="1041"/>
                      </a:lnTo>
                      <a:lnTo>
                        <a:pt x="125" y="1041"/>
                      </a:lnTo>
                      <a:lnTo>
                        <a:pt x="128" y="1041"/>
                      </a:lnTo>
                      <a:lnTo>
                        <a:pt x="130" y="1041"/>
                      </a:lnTo>
                      <a:lnTo>
                        <a:pt x="133" y="1041"/>
                      </a:lnTo>
                      <a:lnTo>
                        <a:pt x="136" y="1040"/>
                      </a:lnTo>
                      <a:lnTo>
                        <a:pt x="138" y="1040"/>
                      </a:lnTo>
                      <a:lnTo>
                        <a:pt x="141" y="1040"/>
                      </a:lnTo>
                      <a:lnTo>
                        <a:pt x="144" y="1040"/>
                      </a:lnTo>
                      <a:lnTo>
                        <a:pt x="146" y="1040"/>
                      </a:lnTo>
                      <a:lnTo>
                        <a:pt x="149" y="1040"/>
                      </a:lnTo>
                      <a:lnTo>
                        <a:pt x="152" y="1040"/>
                      </a:lnTo>
                      <a:lnTo>
                        <a:pt x="154" y="1040"/>
                      </a:lnTo>
                      <a:lnTo>
                        <a:pt x="157" y="1040"/>
                      </a:lnTo>
                      <a:lnTo>
                        <a:pt x="160" y="1040"/>
                      </a:lnTo>
                      <a:lnTo>
                        <a:pt x="162" y="1040"/>
                      </a:lnTo>
                      <a:lnTo>
                        <a:pt x="165" y="1040"/>
                      </a:lnTo>
                      <a:lnTo>
                        <a:pt x="167" y="1039"/>
                      </a:lnTo>
                      <a:lnTo>
                        <a:pt x="170" y="1039"/>
                      </a:lnTo>
                      <a:lnTo>
                        <a:pt x="173" y="1039"/>
                      </a:lnTo>
                      <a:lnTo>
                        <a:pt x="175" y="1039"/>
                      </a:lnTo>
                      <a:lnTo>
                        <a:pt x="178" y="1039"/>
                      </a:lnTo>
                      <a:lnTo>
                        <a:pt x="181" y="1039"/>
                      </a:lnTo>
                      <a:lnTo>
                        <a:pt x="183" y="1039"/>
                      </a:lnTo>
                      <a:lnTo>
                        <a:pt x="186" y="1039"/>
                      </a:lnTo>
                      <a:lnTo>
                        <a:pt x="189" y="1038"/>
                      </a:lnTo>
                      <a:lnTo>
                        <a:pt x="191" y="1038"/>
                      </a:lnTo>
                      <a:lnTo>
                        <a:pt x="194" y="1038"/>
                      </a:lnTo>
                      <a:lnTo>
                        <a:pt x="197" y="1038"/>
                      </a:lnTo>
                      <a:lnTo>
                        <a:pt x="199" y="1038"/>
                      </a:lnTo>
                      <a:lnTo>
                        <a:pt x="202" y="1038"/>
                      </a:lnTo>
                      <a:lnTo>
                        <a:pt x="205" y="1038"/>
                      </a:lnTo>
                      <a:lnTo>
                        <a:pt x="207" y="1038"/>
                      </a:lnTo>
                      <a:lnTo>
                        <a:pt x="210" y="1037"/>
                      </a:lnTo>
                      <a:lnTo>
                        <a:pt x="213" y="1037"/>
                      </a:lnTo>
                      <a:lnTo>
                        <a:pt x="215" y="1037"/>
                      </a:lnTo>
                      <a:lnTo>
                        <a:pt x="218" y="1037"/>
                      </a:lnTo>
                      <a:lnTo>
                        <a:pt x="221" y="1037"/>
                      </a:lnTo>
                      <a:lnTo>
                        <a:pt x="223" y="1037"/>
                      </a:lnTo>
                      <a:lnTo>
                        <a:pt x="226" y="1037"/>
                      </a:lnTo>
                      <a:lnTo>
                        <a:pt x="228" y="1037"/>
                      </a:lnTo>
                      <a:lnTo>
                        <a:pt x="231" y="1036"/>
                      </a:lnTo>
                      <a:lnTo>
                        <a:pt x="234" y="1036"/>
                      </a:lnTo>
                      <a:lnTo>
                        <a:pt x="236" y="1036"/>
                      </a:lnTo>
                      <a:lnTo>
                        <a:pt x="239" y="1036"/>
                      </a:lnTo>
                      <a:lnTo>
                        <a:pt x="242" y="1036"/>
                      </a:lnTo>
                      <a:lnTo>
                        <a:pt x="244" y="1035"/>
                      </a:lnTo>
                      <a:lnTo>
                        <a:pt x="247" y="1035"/>
                      </a:lnTo>
                      <a:lnTo>
                        <a:pt x="250" y="1035"/>
                      </a:lnTo>
                      <a:lnTo>
                        <a:pt x="252" y="1035"/>
                      </a:lnTo>
                      <a:lnTo>
                        <a:pt x="255" y="1035"/>
                      </a:lnTo>
                      <a:lnTo>
                        <a:pt x="258" y="1035"/>
                      </a:lnTo>
                      <a:lnTo>
                        <a:pt x="260" y="1035"/>
                      </a:lnTo>
                      <a:lnTo>
                        <a:pt x="263" y="1034"/>
                      </a:lnTo>
                      <a:lnTo>
                        <a:pt x="266" y="1034"/>
                      </a:lnTo>
                      <a:lnTo>
                        <a:pt x="268" y="1034"/>
                      </a:lnTo>
                      <a:lnTo>
                        <a:pt x="271" y="1034"/>
                      </a:lnTo>
                      <a:lnTo>
                        <a:pt x="274" y="1034"/>
                      </a:lnTo>
                      <a:lnTo>
                        <a:pt x="276" y="1033"/>
                      </a:lnTo>
                      <a:lnTo>
                        <a:pt x="279" y="1033"/>
                      </a:lnTo>
                      <a:lnTo>
                        <a:pt x="282" y="1033"/>
                      </a:lnTo>
                      <a:lnTo>
                        <a:pt x="284" y="1033"/>
                      </a:lnTo>
                      <a:lnTo>
                        <a:pt x="287" y="1032"/>
                      </a:lnTo>
                      <a:lnTo>
                        <a:pt x="290" y="1032"/>
                      </a:lnTo>
                      <a:lnTo>
                        <a:pt x="292" y="1032"/>
                      </a:lnTo>
                      <a:lnTo>
                        <a:pt x="295" y="1032"/>
                      </a:lnTo>
                      <a:lnTo>
                        <a:pt x="298" y="1032"/>
                      </a:lnTo>
                      <a:lnTo>
                        <a:pt x="300" y="1031"/>
                      </a:lnTo>
                      <a:lnTo>
                        <a:pt x="303" y="1031"/>
                      </a:lnTo>
                      <a:lnTo>
                        <a:pt x="306" y="1031"/>
                      </a:lnTo>
                      <a:lnTo>
                        <a:pt x="308" y="1031"/>
                      </a:lnTo>
                      <a:lnTo>
                        <a:pt x="311" y="1030"/>
                      </a:lnTo>
                      <a:lnTo>
                        <a:pt x="314" y="1030"/>
                      </a:lnTo>
                      <a:lnTo>
                        <a:pt x="316" y="1030"/>
                      </a:lnTo>
                      <a:lnTo>
                        <a:pt x="319" y="1030"/>
                      </a:lnTo>
                      <a:lnTo>
                        <a:pt x="322" y="1030"/>
                      </a:lnTo>
                      <a:lnTo>
                        <a:pt x="324" y="1029"/>
                      </a:lnTo>
                      <a:lnTo>
                        <a:pt x="327" y="1029"/>
                      </a:lnTo>
                      <a:lnTo>
                        <a:pt x="329" y="1029"/>
                      </a:lnTo>
                      <a:lnTo>
                        <a:pt x="332" y="1028"/>
                      </a:lnTo>
                      <a:lnTo>
                        <a:pt x="335" y="1028"/>
                      </a:lnTo>
                      <a:lnTo>
                        <a:pt x="337" y="1028"/>
                      </a:lnTo>
                      <a:lnTo>
                        <a:pt x="340" y="1027"/>
                      </a:lnTo>
                      <a:lnTo>
                        <a:pt x="343" y="1027"/>
                      </a:lnTo>
                      <a:lnTo>
                        <a:pt x="345" y="1027"/>
                      </a:lnTo>
                      <a:lnTo>
                        <a:pt x="348" y="1027"/>
                      </a:lnTo>
                      <a:lnTo>
                        <a:pt x="351" y="1026"/>
                      </a:lnTo>
                      <a:lnTo>
                        <a:pt x="353" y="1026"/>
                      </a:lnTo>
                      <a:lnTo>
                        <a:pt x="356" y="1026"/>
                      </a:lnTo>
                      <a:lnTo>
                        <a:pt x="359" y="1025"/>
                      </a:lnTo>
                      <a:lnTo>
                        <a:pt x="361" y="1025"/>
                      </a:lnTo>
                      <a:lnTo>
                        <a:pt x="364" y="1025"/>
                      </a:lnTo>
                      <a:lnTo>
                        <a:pt x="367" y="1024"/>
                      </a:lnTo>
                      <a:lnTo>
                        <a:pt x="369" y="1024"/>
                      </a:lnTo>
                      <a:lnTo>
                        <a:pt x="372" y="1024"/>
                      </a:lnTo>
                      <a:lnTo>
                        <a:pt x="375" y="1023"/>
                      </a:lnTo>
                      <a:lnTo>
                        <a:pt x="377" y="1023"/>
                      </a:lnTo>
                      <a:lnTo>
                        <a:pt x="380" y="1023"/>
                      </a:lnTo>
                      <a:lnTo>
                        <a:pt x="383" y="1022"/>
                      </a:lnTo>
                      <a:lnTo>
                        <a:pt x="385" y="1022"/>
                      </a:lnTo>
                      <a:lnTo>
                        <a:pt x="388" y="1021"/>
                      </a:lnTo>
                      <a:lnTo>
                        <a:pt x="391" y="1021"/>
                      </a:lnTo>
                      <a:lnTo>
                        <a:pt x="393" y="1021"/>
                      </a:lnTo>
                      <a:lnTo>
                        <a:pt x="396" y="1020"/>
                      </a:lnTo>
                      <a:lnTo>
                        <a:pt x="399" y="1020"/>
                      </a:lnTo>
                      <a:lnTo>
                        <a:pt x="401" y="1020"/>
                      </a:lnTo>
                      <a:lnTo>
                        <a:pt x="404" y="1019"/>
                      </a:lnTo>
                      <a:lnTo>
                        <a:pt x="407" y="1019"/>
                      </a:lnTo>
                      <a:lnTo>
                        <a:pt x="409" y="1018"/>
                      </a:lnTo>
                      <a:lnTo>
                        <a:pt x="412" y="1018"/>
                      </a:lnTo>
                      <a:lnTo>
                        <a:pt x="414" y="1017"/>
                      </a:lnTo>
                      <a:lnTo>
                        <a:pt x="417" y="1017"/>
                      </a:lnTo>
                      <a:lnTo>
                        <a:pt x="420" y="1016"/>
                      </a:lnTo>
                      <a:lnTo>
                        <a:pt x="422" y="1016"/>
                      </a:lnTo>
                      <a:lnTo>
                        <a:pt x="425" y="1015"/>
                      </a:lnTo>
                      <a:lnTo>
                        <a:pt x="428" y="1015"/>
                      </a:lnTo>
                      <a:lnTo>
                        <a:pt x="430" y="1014"/>
                      </a:lnTo>
                      <a:lnTo>
                        <a:pt x="433" y="1014"/>
                      </a:lnTo>
                      <a:lnTo>
                        <a:pt x="436" y="1013"/>
                      </a:lnTo>
                      <a:lnTo>
                        <a:pt x="438" y="1013"/>
                      </a:lnTo>
                      <a:lnTo>
                        <a:pt x="441" y="1012"/>
                      </a:lnTo>
                      <a:lnTo>
                        <a:pt x="444" y="1012"/>
                      </a:lnTo>
                      <a:lnTo>
                        <a:pt x="446" y="1011"/>
                      </a:lnTo>
                      <a:lnTo>
                        <a:pt x="449" y="1011"/>
                      </a:lnTo>
                      <a:lnTo>
                        <a:pt x="452" y="1010"/>
                      </a:lnTo>
                      <a:lnTo>
                        <a:pt x="454" y="1010"/>
                      </a:lnTo>
                      <a:lnTo>
                        <a:pt x="457" y="1009"/>
                      </a:lnTo>
                      <a:lnTo>
                        <a:pt x="460" y="1008"/>
                      </a:lnTo>
                      <a:lnTo>
                        <a:pt x="462" y="1008"/>
                      </a:lnTo>
                      <a:lnTo>
                        <a:pt x="465" y="1007"/>
                      </a:lnTo>
                      <a:lnTo>
                        <a:pt x="468" y="1007"/>
                      </a:lnTo>
                      <a:lnTo>
                        <a:pt x="470" y="1006"/>
                      </a:lnTo>
                      <a:lnTo>
                        <a:pt x="473" y="1005"/>
                      </a:lnTo>
                      <a:lnTo>
                        <a:pt x="476" y="1005"/>
                      </a:lnTo>
                      <a:lnTo>
                        <a:pt x="478" y="1004"/>
                      </a:lnTo>
                      <a:lnTo>
                        <a:pt x="481" y="1003"/>
                      </a:lnTo>
                      <a:lnTo>
                        <a:pt x="483" y="1003"/>
                      </a:lnTo>
                      <a:lnTo>
                        <a:pt x="486" y="1002"/>
                      </a:lnTo>
                      <a:lnTo>
                        <a:pt x="489" y="1001"/>
                      </a:lnTo>
                      <a:lnTo>
                        <a:pt x="491" y="1000"/>
                      </a:lnTo>
                      <a:lnTo>
                        <a:pt x="494" y="1000"/>
                      </a:lnTo>
                      <a:lnTo>
                        <a:pt x="497" y="999"/>
                      </a:lnTo>
                      <a:lnTo>
                        <a:pt x="499" y="998"/>
                      </a:lnTo>
                      <a:lnTo>
                        <a:pt x="502" y="997"/>
                      </a:lnTo>
                      <a:lnTo>
                        <a:pt x="505" y="997"/>
                      </a:lnTo>
                      <a:lnTo>
                        <a:pt x="507" y="996"/>
                      </a:lnTo>
                      <a:lnTo>
                        <a:pt x="510" y="995"/>
                      </a:lnTo>
                      <a:lnTo>
                        <a:pt x="513" y="994"/>
                      </a:lnTo>
                      <a:lnTo>
                        <a:pt x="515" y="0"/>
                      </a:lnTo>
                      <a:lnTo>
                        <a:pt x="518" y="1"/>
                      </a:lnTo>
                      <a:lnTo>
                        <a:pt x="521" y="2"/>
                      </a:lnTo>
                      <a:lnTo>
                        <a:pt x="523" y="3"/>
                      </a:lnTo>
                      <a:lnTo>
                        <a:pt x="526" y="3"/>
                      </a:lnTo>
                      <a:lnTo>
                        <a:pt x="529" y="4"/>
                      </a:lnTo>
                      <a:lnTo>
                        <a:pt x="531" y="5"/>
                      </a:lnTo>
                      <a:lnTo>
                        <a:pt x="534" y="6"/>
                      </a:lnTo>
                      <a:lnTo>
                        <a:pt x="537" y="6"/>
                      </a:lnTo>
                      <a:lnTo>
                        <a:pt x="539" y="7"/>
                      </a:lnTo>
                      <a:lnTo>
                        <a:pt x="542" y="8"/>
                      </a:lnTo>
                      <a:lnTo>
                        <a:pt x="545" y="8"/>
                      </a:lnTo>
                      <a:lnTo>
                        <a:pt x="547" y="9"/>
                      </a:lnTo>
                      <a:lnTo>
                        <a:pt x="550" y="10"/>
                      </a:lnTo>
                      <a:lnTo>
                        <a:pt x="553" y="10"/>
                      </a:lnTo>
                      <a:lnTo>
                        <a:pt x="555" y="11"/>
                      </a:lnTo>
                      <a:lnTo>
                        <a:pt x="558" y="11"/>
                      </a:lnTo>
                      <a:lnTo>
                        <a:pt x="561" y="12"/>
                      </a:lnTo>
                      <a:lnTo>
                        <a:pt x="563" y="13"/>
                      </a:lnTo>
                      <a:lnTo>
                        <a:pt x="566" y="13"/>
                      </a:lnTo>
                      <a:lnTo>
                        <a:pt x="569" y="14"/>
                      </a:lnTo>
                      <a:lnTo>
                        <a:pt x="571" y="14"/>
                      </a:lnTo>
                      <a:lnTo>
                        <a:pt x="574" y="15"/>
                      </a:lnTo>
                      <a:lnTo>
                        <a:pt x="577" y="15"/>
                      </a:lnTo>
                      <a:lnTo>
                        <a:pt x="579" y="16"/>
                      </a:lnTo>
                      <a:lnTo>
                        <a:pt x="582" y="16"/>
                      </a:lnTo>
                      <a:lnTo>
                        <a:pt x="584" y="17"/>
                      </a:lnTo>
                      <a:lnTo>
                        <a:pt x="587" y="17"/>
                      </a:lnTo>
                      <a:lnTo>
                        <a:pt x="590" y="17"/>
                      </a:lnTo>
                      <a:lnTo>
                        <a:pt x="592" y="18"/>
                      </a:lnTo>
                      <a:lnTo>
                        <a:pt x="595" y="18"/>
                      </a:lnTo>
                      <a:lnTo>
                        <a:pt x="598" y="19"/>
                      </a:lnTo>
                      <a:lnTo>
                        <a:pt x="600" y="19"/>
                      </a:lnTo>
                      <a:lnTo>
                        <a:pt x="603" y="19"/>
                      </a:lnTo>
                      <a:lnTo>
                        <a:pt x="606" y="20"/>
                      </a:lnTo>
                      <a:lnTo>
                        <a:pt x="608" y="20"/>
                      </a:lnTo>
                      <a:lnTo>
                        <a:pt x="611" y="20"/>
                      </a:lnTo>
                      <a:lnTo>
                        <a:pt x="614" y="21"/>
                      </a:lnTo>
                      <a:lnTo>
                        <a:pt x="616" y="21"/>
                      </a:lnTo>
                      <a:lnTo>
                        <a:pt x="619" y="21"/>
                      </a:lnTo>
                      <a:lnTo>
                        <a:pt x="622" y="21"/>
                      </a:lnTo>
                      <a:lnTo>
                        <a:pt x="624" y="22"/>
                      </a:lnTo>
                      <a:lnTo>
                        <a:pt x="627" y="22"/>
                      </a:lnTo>
                      <a:lnTo>
                        <a:pt x="630" y="22"/>
                      </a:lnTo>
                      <a:lnTo>
                        <a:pt x="632" y="22"/>
                      </a:lnTo>
                      <a:lnTo>
                        <a:pt x="635" y="22"/>
                      </a:lnTo>
                      <a:lnTo>
                        <a:pt x="637" y="23"/>
                      </a:lnTo>
                      <a:lnTo>
                        <a:pt x="640" y="23"/>
                      </a:lnTo>
                      <a:lnTo>
                        <a:pt x="643" y="23"/>
                      </a:lnTo>
                      <a:lnTo>
                        <a:pt x="645" y="23"/>
                      </a:lnTo>
                      <a:lnTo>
                        <a:pt x="648" y="23"/>
                      </a:lnTo>
                      <a:lnTo>
                        <a:pt x="651" y="23"/>
                      </a:lnTo>
                      <a:lnTo>
                        <a:pt x="653" y="23"/>
                      </a:lnTo>
                      <a:lnTo>
                        <a:pt x="656" y="23"/>
                      </a:lnTo>
                      <a:lnTo>
                        <a:pt x="659" y="23"/>
                      </a:lnTo>
                      <a:lnTo>
                        <a:pt x="661" y="23"/>
                      </a:lnTo>
                      <a:lnTo>
                        <a:pt x="664" y="23"/>
                      </a:lnTo>
                      <a:lnTo>
                        <a:pt x="667" y="23"/>
                      </a:lnTo>
                      <a:lnTo>
                        <a:pt x="669" y="23"/>
                      </a:lnTo>
                      <a:lnTo>
                        <a:pt x="672" y="23"/>
                      </a:lnTo>
                      <a:lnTo>
                        <a:pt x="675" y="23"/>
                      </a:lnTo>
                      <a:lnTo>
                        <a:pt x="677" y="23"/>
                      </a:lnTo>
                      <a:lnTo>
                        <a:pt x="680" y="23"/>
                      </a:lnTo>
                      <a:lnTo>
                        <a:pt x="683" y="23"/>
                      </a:lnTo>
                      <a:lnTo>
                        <a:pt x="685" y="23"/>
                      </a:lnTo>
                      <a:lnTo>
                        <a:pt x="688" y="23"/>
                      </a:lnTo>
                      <a:lnTo>
                        <a:pt x="691" y="23"/>
                      </a:lnTo>
                      <a:lnTo>
                        <a:pt x="693" y="22"/>
                      </a:lnTo>
                      <a:lnTo>
                        <a:pt x="696" y="22"/>
                      </a:lnTo>
                      <a:lnTo>
                        <a:pt x="699" y="22"/>
                      </a:lnTo>
                      <a:lnTo>
                        <a:pt x="701" y="22"/>
                      </a:lnTo>
                      <a:lnTo>
                        <a:pt x="704" y="22"/>
                      </a:lnTo>
                      <a:lnTo>
                        <a:pt x="707" y="21"/>
                      </a:lnTo>
                      <a:lnTo>
                        <a:pt x="709" y="21"/>
                      </a:lnTo>
                      <a:lnTo>
                        <a:pt x="712" y="21"/>
                      </a:lnTo>
                      <a:lnTo>
                        <a:pt x="715" y="21"/>
                      </a:lnTo>
                      <a:lnTo>
                        <a:pt x="717" y="20"/>
                      </a:lnTo>
                      <a:lnTo>
                        <a:pt x="720" y="20"/>
                      </a:lnTo>
                      <a:lnTo>
                        <a:pt x="723" y="20"/>
                      </a:lnTo>
                      <a:lnTo>
                        <a:pt x="725" y="19"/>
                      </a:lnTo>
                      <a:lnTo>
                        <a:pt x="728" y="19"/>
                      </a:lnTo>
                      <a:lnTo>
                        <a:pt x="731" y="19"/>
                      </a:lnTo>
                      <a:lnTo>
                        <a:pt x="733" y="18"/>
                      </a:lnTo>
                      <a:lnTo>
                        <a:pt x="736" y="18"/>
                      </a:lnTo>
                      <a:lnTo>
                        <a:pt x="738" y="17"/>
                      </a:lnTo>
                      <a:lnTo>
                        <a:pt x="741" y="17"/>
                      </a:lnTo>
                      <a:lnTo>
                        <a:pt x="744" y="17"/>
                      </a:lnTo>
                      <a:lnTo>
                        <a:pt x="746" y="16"/>
                      </a:lnTo>
                      <a:lnTo>
                        <a:pt x="749" y="16"/>
                      </a:lnTo>
                      <a:lnTo>
                        <a:pt x="752" y="15"/>
                      </a:lnTo>
                      <a:lnTo>
                        <a:pt x="754" y="15"/>
                      </a:lnTo>
                      <a:lnTo>
                        <a:pt x="757" y="14"/>
                      </a:lnTo>
                      <a:lnTo>
                        <a:pt x="760" y="14"/>
                      </a:lnTo>
                      <a:lnTo>
                        <a:pt x="762" y="13"/>
                      </a:lnTo>
                      <a:lnTo>
                        <a:pt x="765" y="13"/>
                      </a:lnTo>
                      <a:lnTo>
                        <a:pt x="768" y="12"/>
                      </a:lnTo>
                      <a:lnTo>
                        <a:pt x="770" y="11"/>
                      </a:lnTo>
                      <a:lnTo>
                        <a:pt x="773" y="11"/>
                      </a:lnTo>
                      <a:lnTo>
                        <a:pt x="776" y="10"/>
                      </a:lnTo>
                      <a:lnTo>
                        <a:pt x="778" y="10"/>
                      </a:lnTo>
                      <a:lnTo>
                        <a:pt x="781" y="9"/>
                      </a:lnTo>
                      <a:lnTo>
                        <a:pt x="784" y="8"/>
                      </a:lnTo>
                      <a:lnTo>
                        <a:pt x="786" y="8"/>
                      </a:lnTo>
                      <a:lnTo>
                        <a:pt x="789" y="7"/>
                      </a:lnTo>
                      <a:lnTo>
                        <a:pt x="791" y="6"/>
                      </a:lnTo>
                      <a:lnTo>
                        <a:pt x="794" y="6"/>
                      </a:lnTo>
                      <a:lnTo>
                        <a:pt x="797" y="5"/>
                      </a:lnTo>
                      <a:lnTo>
                        <a:pt x="799" y="4"/>
                      </a:lnTo>
                      <a:lnTo>
                        <a:pt x="802" y="3"/>
                      </a:lnTo>
                      <a:lnTo>
                        <a:pt x="805" y="3"/>
                      </a:lnTo>
                      <a:lnTo>
                        <a:pt x="807" y="2"/>
                      </a:lnTo>
                      <a:lnTo>
                        <a:pt x="810" y="1"/>
                      </a:lnTo>
                      <a:lnTo>
                        <a:pt x="813" y="0"/>
                      </a:lnTo>
                      <a:lnTo>
                        <a:pt x="815" y="994"/>
                      </a:lnTo>
                      <a:lnTo>
                        <a:pt x="818" y="995"/>
                      </a:lnTo>
                      <a:lnTo>
                        <a:pt x="821" y="996"/>
                      </a:lnTo>
                      <a:lnTo>
                        <a:pt x="823" y="997"/>
                      </a:lnTo>
                      <a:lnTo>
                        <a:pt x="826" y="997"/>
                      </a:lnTo>
                      <a:lnTo>
                        <a:pt x="829" y="998"/>
                      </a:lnTo>
                      <a:lnTo>
                        <a:pt x="831" y="999"/>
                      </a:lnTo>
                      <a:lnTo>
                        <a:pt x="834" y="1000"/>
                      </a:lnTo>
                      <a:lnTo>
                        <a:pt x="837" y="1000"/>
                      </a:lnTo>
                      <a:lnTo>
                        <a:pt x="839" y="1001"/>
                      </a:lnTo>
                      <a:lnTo>
                        <a:pt x="842" y="1002"/>
                      </a:lnTo>
                      <a:lnTo>
                        <a:pt x="845" y="1003"/>
                      </a:lnTo>
                      <a:lnTo>
                        <a:pt x="847" y="1003"/>
                      </a:lnTo>
                      <a:lnTo>
                        <a:pt x="850" y="1004"/>
                      </a:lnTo>
                      <a:lnTo>
                        <a:pt x="853" y="1005"/>
                      </a:lnTo>
                      <a:lnTo>
                        <a:pt x="855" y="1005"/>
                      </a:lnTo>
                      <a:lnTo>
                        <a:pt x="858" y="1006"/>
                      </a:lnTo>
                      <a:lnTo>
                        <a:pt x="861" y="1007"/>
                      </a:lnTo>
                      <a:lnTo>
                        <a:pt x="863" y="1007"/>
                      </a:lnTo>
                      <a:lnTo>
                        <a:pt x="866" y="1008"/>
                      </a:lnTo>
                      <a:lnTo>
                        <a:pt x="869" y="1008"/>
                      </a:lnTo>
                      <a:lnTo>
                        <a:pt x="871" y="1009"/>
                      </a:lnTo>
                      <a:lnTo>
                        <a:pt x="874" y="1010"/>
                      </a:lnTo>
                      <a:lnTo>
                        <a:pt x="877" y="1010"/>
                      </a:lnTo>
                      <a:lnTo>
                        <a:pt x="879" y="1011"/>
                      </a:lnTo>
                      <a:lnTo>
                        <a:pt x="882" y="1011"/>
                      </a:lnTo>
                      <a:lnTo>
                        <a:pt x="885" y="1012"/>
                      </a:lnTo>
                      <a:lnTo>
                        <a:pt x="887" y="1012"/>
                      </a:lnTo>
                      <a:lnTo>
                        <a:pt x="890" y="1013"/>
                      </a:lnTo>
                      <a:lnTo>
                        <a:pt x="892" y="1013"/>
                      </a:lnTo>
                      <a:lnTo>
                        <a:pt x="895" y="1014"/>
                      </a:lnTo>
                      <a:lnTo>
                        <a:pt x="898" y="1014"/>
                      </a:lnTo>
                      <a:lnTo>
                        <a:pt x="900" y="1015"/>
                      </a:lnTo>
                      <a:lnTo>
                        <a:pt x="903" y="1015"/>
                      </a:lnTo>
                      <a:lnTo>
                        <a:pt x="906" y="1016"/>
                      </a:lnTo>
                      <a:lnTo>
                        <a:pt x="908" y="1016"/>
                      </a:lnTo>
                      <a:lnTo>
                        <a:pt x="911" y="1017"/>
                      </a:lnTo>
                      <a:lnTo>
                        <a:pt x="914" y="1017"/>
                      </a:lnTo>
                      <a:lnTo>
                        <a:pt x="916" y="1018"/>
                      </a:lnTo>
                      <a:lnTo>
                        <a:pt x="919" y="1018"/>
                      </a:lnTo>
                      <a:lnTo>
                        <a:pt x="922" y="1019"/>
                      </a:lnTo>
                      <a:lnTo>
                        <a:pt x="924" y="1019"/>
                      </a:lnTo>
                      <a:lnTo>
                        <a:pt x="927" y="1020"/>
                      </a:lnTo>
                      <a:lnTo>
                        <a:pt x="930" y="1020"/>
                      </a:lnTo>
                      <a:lnTo>
                        <a:pt x="932" y="1020"/>
                      </a:lnTo>
                      <a:lnTo>
                        <a:pt x="935" y="1021"/>
                      </a:lnTo>
                      <a:lnTo>
                        <a:pt x="938" y="1021"/>
                      </a:lnTo>
                      <a:lnTo>
                        <a:pt x="940" y="1021"/>
                      </a:lnTo>
                      <a:lnTo>
                        <a:pt x="943" y="1022"/>
                      </a:lnTo>
                      <a:lnTo>
                        <a:pt x="945" y="1022"/>
                      </a:lnTo>
                      <a:lnTo>
                        <a:pt x="948" y="1023"/>
                      </a:lnTo>
                      <a:lnTo>
                        <a:pt x="951" y="1023"/>
                      </a:lnTo>
                      <a:lnTo>
                        <a:pt x="953" y="1023"/>
                      </a:lnTo>
                      <a:lnTo>
                        <a:pt x="956" y="1024"/>
                      </a:lnTo>
                      <a:lnTo>
                        <a:pt x="959" y="1024"/>
                      </a:lnTo>
                      <a:lnTo>
                        <a:pt x="961" y="1024"/>
                      </a:lnTo>
                      <a:lnTo>
                        <a:pt x="964" y="1025"/>
                      </a:lnTo>
                      <a:lnTo>
                        <a:pt x="967" y="1025"/>
                      </a:lnTo>
                      <a:lnTo>
                        <a:pt x="969" y="1025"/>
                      </a:lnTo>
                      <a:lnTo>
                        <a:pt x="972" y="1026"/>
                      </a:lnTo>
                      <a:lnTo>
                        <a:pt x="975" y="1026"/>
                      </a:lnTo>
                      <a:lnTo>
                        <a:pt x="977" y="1026"/>
                      </a:lnTo>
                      <a:lnTo>
                        <a:pt x="980" y="1027"/>
                      </a:lnTo>
                      <a:lnTo>
                        <a:pt x="983" y="1027"/>
                      </a:lnTo>
                      <a:lnTo>
                        <a:pt x="985" y="1027"/>
                      </a:lnTo>
                      <a:lnTo>
                        <a:pt x="988" y="1027"/>
                      </a:lnTo>
                      <a:lnTo>
                        <a:pt x="991" y="1028"/>
                      </a:lnTo>
                      <a:lnTo>
                        <a:pt x="993" y="1028"/>
                      </a:lnTo>
                      <a:lnTo>
                        <a:pt x="996" y="1028"/>
                      </a:lnTo>
                      <a:lnTo>
                        <a:pt x="999" y="1029"/>
                      </a:lnTo>
                      <a:lnTo>
                        <a:pt x="1001" y="1029"/>
                      </a:lnTo>
                      <a:lnTo>
                        <a:pt x="1004" y="1029"/>
                      </a:lnTo>
                      <a:lnTo>
                        <a:pt x="1007" y="1030"/>
                      </a:lnTo>
                      <a:lnTo>
                        <a:pt x="1009" y="1030"/>
                      </a:lnTo>
                      <a:lnTo>
                        <a:pt x="1012" y="1030"/>
                      </a:lnTo>
                      <a:lnTo>
                        <a:pt x="1015" y="1030"/>
                      </a:lnTo>
                      <a:lnTo>
                        <a:pt x="1017" y="1030"/>
                      </a:lnTo>
                      <a:lnTo>
                        <a:pt x="1020" y="1031"/>
                      </a:lnTo>
                      <a:lnTo>
                        <a:pt x="1023" y="1031"/>
                      </a:lnTo>
                      <a:lnTo>
                        <a:pt x="1025" y="1031"/>
                      </a:lnTo>
                      <a:lnTo>
                        <a:pt x="1028" y="1031"/>
                      </a:lnTo>
                      <a:lnTo>
                        <a:pt x="1031" y="1032"/>
                      </a:lnTo>
                      <a:lnTo>
                        <a:pt x="1033" y="1032"/>
                      </a:lnTo>
                      <a:lnTo>
                        <a:pt x="1036" y="1032"/>
                      </a:lnTo>
                      <a:lnTo>
                        <a:pt x="1039" y="1032"/>
                      </a:lnTo>
                      <a:lnTo>
                        <a:pt x="1041" y="1032"/>
                      </a:lnTo>
                      <a:lnTo>
                        <a:pt x="1044" y="1033"/>
                      </a:lnTo>
                      <a:lnTo>
                        <a:pt x="1046" y="1033"/>
                      </a:lnTo>
                      <a:lnTo>
                        <a:pt x="1049" y="1033"/>
                      </a:lnTo>
                      <a:lnTo>
                        <a:pt x="1052" y="1033"/>
                      </a:lnTo>
                      <a:lnTo>
                        <a:pt x="1054" y="1034"/>
                      </a:lnTo>
                      <a:lnTo>
                        <a:pt x="1057" y="1034"/>
                      </a:lnTo>
                      <a:lnTo>
                        <a:pt x="1060" y="1034"/>
                      </a:lnTo>
                      <a:lnTo>
                        <a:pt x="1062" y="1034"/>
                      </a:lnTo>
                      <a:lnTo>
                        <a:pt x="1065" y="1034"/>
                      </a:lnTo>
                      <a:lnTo>
                        <a:pt x="1068" y="1035"/>
                      </a:lnTo>
                      <a:lnTo>
                        <a:pt x="1070" y="1035"/>
                      </a:lnTo>
                      <a:lnTo>
                        <a:pt x="1073" y="1035"/>
                      </a:lnTo>
                      <a:lnTo>
                        <a:pt x="1076" y="1035"/>
                      </a:lnTo>
                      <a:lnTo>
                        <a:pt x="1078" y="1035"/>
                      </a:lnTo>
                      <a:lnTo>
                        <a:pt x="1081" y="1035"/>
                      </a:lnTo>
                      <a:lnTo>
                        <a:pt x="1084" y="1035"/>
                      </a:lnTo>
                      <a:lnTo>
                        <a:pt x="1086" y="1036"/>
                      </a:lnTo>
                      <a:lnTo>
                        <a:pt x="1089" y="1036"/>
                      </a:lnTo>
                      <a:lnTo>
                        <a:pt x="1092" y="1036"/>
                      </a:lnTo>
                      <a:lnTo>
                        <a:pt x="1094" y="1036"/>
                      </a:lnTo>
                      <a:lnTo>
                        <a:pt x="1097" y="1036"/>
                      </a:lnTo>
                      <a:lnTo>
                        <a:pt x="1100" y="1037"/>
                      </a:lnTo>
                      <a:lnTo>
                        <a:pt x="1102" y="1037"/>
                      </a:lnTo>
                      <a:lnTo>
                        <a:pt x="1105" y="1037"/>
                      </a:lnTo>
                      <a:lnTo>
                        <a:pt x="1108" y="1037"/>
                      </a:lnTo>
                      <a:lnTo>
                        <a:pt x="1110" y="1037"/>
                      </a:lnTo>
                      <a:lnTo>
                        <a:pt x="1113" y="1037"/>
                      </a:lnTo>
                      <a:lnTo>
                        <a:pt x="1115" y="1037"/>
                      </a:lnTo>
                      <a:lnTo>
                        <a:pt x="1118" y="1037"/>
                      </a:lnTo>
                      <a:lnTo>
                        <a:pt x="1121" y="1038"/>
                      </a:lnTo>
                      <a:lnTo>
                        <a:pt x="1123" y="1038"/>
                      </a:lnTo>
                      <a:lnTo>
                        <a:pt x="1126" y="1038"/>
                      </a:lnTo>
                      <a:lnTo>
                        <a:pt x="1129" y="1038"/>
                      </a:lnTo>
                      <a:lnTo>
                        <a:pt x="1131" y="1038"/>
                      </a:lnTo>
                      <a:lnTo>
                        <a:pt x="1134" y="1038"/>
                      </a:lnTo>
                      <a:lnTo>
                        <a:pt x="1137" y="1038"/>
                      </a:lnTo>
                      <a:lnTo>
                        <a:pt x="1139" y="1038"/>
                      </a:lnTo>
                      <a:lnTo>
                        <a:pt x="1142" y="1039"/>
                      </a:lnTo>
                      <a:lnTo>
                        <a:pt x="1145" y="1039"/>
                      </a:lnTo>
                      <a:lnTo>
                        <a:pt x="1147" y="1039"/>
                      </a:lnTo>
                      <a:lnTo>
                        <a:pt x="1150" y="1039"/>
                      </a:lnTo>
                      <a:lnTo>
                        <a:pt x="1153" y="1039"/>
                      </a:lnTo>
                      <a:lnTo>
                        <a:pt x="1155" y="1039"/>
                      </a:lnTo>
                      <a:lnTo>
                        <a:pt x="1158" y="1039"/>
                      </a:lnTo>
                      <a:lnTo>
                        <a:pt x="1161" y="1039"/>
                      </a:lnTo>
                      <a:lnTo>
                        <a:pt x="1163" y="1040"/>
                      </a:lnTo>
                      <a:lnTo>
                        <a:pt x="1166" y="1040"/>
                      </a:lnTo>
                      <a:lnTo>
                        <a:pt x="1169" y="1040"/>
                      </a:lnTo>
                      <a:lnTo>
                        <a:pt x="1171" y="1040"/>
                      </a:lnTo>
                      <a:lnTo>
                        <a:pt x="1174" y="1040"/>
                      </a:lnTo>
                      <a:lnTo>
                        <a:pt x="1177" y="1040"/>
                      </a:lnTo>
                      <a:lnTo>
                        <a:pt x="1179" y="1040"/>
                      </a:lnTo>
                      <a:lnTo>
                        <a:pt x="1182" y="1040"/>
                      </a:lnTo>
                      <a:lnTo>
                        <a:pt x="1185" y="1040"/>
                      </a:lnTo>
                      <a:lnTo>
                        <a:pt x="1187" y="1040"/>
                      </a:lnTo>
                      <a:lnTo>
                        <a:pt x="1190" y="1040"/>
                      </a:lnTo>
                      <a:lnTo>
                        <a:pt x="1193" y="1040"/>
                      </a:lnTo>
                      <a:lnTo>
                        <a:pt x="1195" y="1041"/>
                      </a:lnTo>
                      <a:lnTo>
                        <a:pt x="1198" y="1041"/>
                      </a:lnTo>
                      <a:lnTo>
                        <a:pt x="1200" y="1041"/>
                      </a:lnTo>
                      <a:lnTo>
                        <a:pt x="1203" y="1041"/>
                      </a:lnTo>
                      <a:lnTo>
                        <a:pt x="1206" y="1041"/>
                      </a:lnTo>
                      <a:lnTo>
                        <a:pt x="1208" y="1041"/>
                      </a:lnTo>
                      <a:lnTo>
                        <a:pt x="1211" y="1041"/>
                      </a:lnTo>
                      <a:lnTo>
                        <a:pt x="1214" y="1041"/>
                      </a:lnTo>
                      <a:lnTo>
                        <a:pt x="1216" y="1041"/>
                      </a:lnTo>
                      <a:lnTo>
                        <a:pt x="1219" y="1041"/>
                      </a:lnTo>
                      <a:lnTo>
                        <a:pt x="1222" y="1041"/>
                      </a:lnTo>
                      <a:lnTo>
                        <a:pt x="1224" y="1041"/>
                      </a:lnTo>
                      <a:lnTo>
                        <a:pt x="1227" y="1042"/>
                      </a:lnTo>
                      <a:lnTo>
                        <a:pt x="1230" y="1042"/>
                      </a:lnTo>
                      <a:lnTo>
                        <a:pt x="1232" y="1042"/>
                      </a:lnTo>
                      <a:lnTo>
                        <a:pt x="1235" y="1042"/>
                      </a:lnTo>
                      <a:lnTo>
                        <a:pt x="1238" y="1042"/>
                      </a:lnTo>
                      <a:lnTo>
                        <a:pt x="1240" y="1042"/>
                      </a:lnTo>
                      <a:lnTo>
                        <a:pt x="1243" y="1042"/>
                      </a:lnTo>
                      <a:lnTo>
                        <a:pt x="1246" y="1042"/>
                      </a:lnTo>
                      <a:lnTo>
                        <a:pt x="1248" y="1042"/>
                      </a:lnTo>
                      <a:lnTo>
                        <a:pt x="1251" y="1042"/>
                      </a:lnTo>
                      <a:lnTo>
                        <a:pt x="1254" y="1042"/>
                      </a:lnTo>
                      <a:lnTo>
                        <a:pt x="1256" y="1042"/>
                      </a:lnTo>
                      <a:lnTo>
                        <a:pt x="1259" y="1042"/>
                      </a:lnTo>
                      <a:lnTo>
                        <a:pt x="1262" y="1042"/>
                      </a:lnTo>
                      <a:lnTo>
                        <a:pt x="1264" y="1042"/>
                      </a:lnTo>
                      <a:lnTo>
                        <a:pt x="1267" y="1042"/>
                      </a:lnTo>
                      <a:lnTo>
                        <a:pt x="1270" y="1042"/>
                      </a:lnTo>
                      <a:lnTo>
                        <a:pt x="1272" y="1042"/>
                      </a:lnTo>
                      <a:lnTo>
                        <a:pt x="1275" y="1043"/>
                      </a:lnTo>
                      <a:lnTo>
                        <a:pt x="1278" y="1043"/>
                      </a:lnTo>
                      <a:lnTo>
                        <a:pt x="1280" y="1043"/>
                      </a:lnTo>
                      <a:lnTo>
                        <a:pt x="1283" y="1043"/>
                      </a:lnTo>
                      <a:lnTo>
                        <a:pt x="1286" y="1043"/>
                      </a:lnTo>
                      <a:lnTo>
                        <a:pt x="1288" y="1043"/>
                      </a:lnTo>
                      <a:lnTo>
                        <a:pt x="1291" y="1043"/>
                      </a:lnTo>
                      <a:lnTo>
                        <a:pt x="1294" y="1043"/>
                      </a:lnTo>
                      <a:lnTo>
                        <a:pt x="1296" y="1043"/>
                      </a:lnTo>
                      <a:lnTo>
                        <a:pt x="1299" y="1043"/>
                      </a:lnTo>
                      <a:lnTo>
                        <a:pt x="1301" y="1043"/>
                      </a:lnTo>
                      <a:lnTo>
                        <a:pt x="1304" y="1043"/>
                      </a:lnTo>
                      <a:lnTo>
                        <a:pt x="1307" y="1043"/>
                      </a:lnTo>
                      <a:lnTo>
                        <a:pt x="1309" y="1043"/>
                      </a:lnTo>
                      <a:lnTo>
                        <a:pt x="1312" y="1043"/>
                      </a:lnTo>
                      <a:lnTo>
                        <a:pt x="1315" y="1043"/>
                      </a:lnTo>
                      <a:lnTo>
                        <a:pt x="1317" y="1043"/>
                      </a:lnTo>
                      <a:lnTo>
                        <a:pt x="1320" y="1043"/>
                      </a:lnTo>
                      <a:lnTo>
                        <a:pt x="1323" y="1043"/>
                      </a:lnTo>
                      <a:lnTo>
                        <a:pt x="1325" y="1043"/>
                      </a:lnTo>
                      <a:lnTo>
                        <a:pt x="1328" y="1043"/>
                      </a:lnTo>
                    </a:path>
                  </a:pathLst>
                </a:custGeom>
                <a:noFill/>
                <a:ln w="19050"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58"/>
                <p:cNvSpPr>
                  <a:spLocks/>
                </p:cNvSpPr>
                <p:nvPr/>
              </p:nvSpPr>
              <p:spPr bwMode="auto">
                <a:xfrm>
                  <a:off x="5313363" y="4235451"/>
                  <a:ext cx="2111375" cy="1641475"/>
                </a:xfrm>
                <a:custGeom>
                  <a:avLst/>
                  <a:gdLst>
                    <a:gd name="T0" fmla="*/ 19 w 1330"/>
                    <a:gd name="T1" fmla="*/ 1033 h 1034"/>
                    <a:gd name="T2" fmla="*/ 40 w 1330"/>
                    <a:gd name="T3" fmla="*/ 1033 h 1034"/>
                    <a:gd name="T4" fmla="*/ 61 w 1330"/>
                    <a:gd name="T5" fmla="*/ 1033 h 1034"/>
                    <a:gd name="T6" fmla="*/ 83 w 1330"/>
                    <a:gd name="T7" fmla="*/ 1033 h 1034"/>
                    <a:gd name="T8" fmla="*/ 104 w 1330"/>
                    <a:gd name="T9" fmla="*/ 1032 h 1034"/>
                    <a:gd name="T10" fmla="*/ 125 w 1330"/>
                    <a:gd name="T11" fmla="*/ 1032 h 1034"/>
                    <a:gd name="T12" fmla="*/ 146 w 1330"/>
                    <a:gd name="T13" fmla="*/ 1032 h 1034"/>
                    <a:gd name="T14" fmla="*/ 168 w 1330"/>
                    <a:gd name="T15" fmla="*/ 1031 h 1034"/>
                    <a:gd name="T16" fmla="*/ 189 w 1330"/>
                    <a:gd name="T17" fmla="*/ 1031 h 1034"/>
                    <a:gd name="T18" fmla="*/ 210 w 1330"/>
                    <a:gd name="T19" fmla="*/ 1030 h 1034"/>
                    <a:gd name="T20" fmla="*/ 232 w 1330"/>
                    <a:gd name="T21" fmla="*/ 1030 h 1034"/>
                    <a:gd name="T22" fmla="*/ 253 w 1330"/>
                    <a:gd name="T23" fmla="*/ 1029 h 1034"/>
                    <a:gd name="T24" fmla="*/ 274 w 1330"/>
                    <a:gd name="T25" fmla="*/ 1028 h 1034"/>
                    <a:gd name="T26" fmla="*/ 295 w 1330"/>
                    <a:gd name="T27" fmla="*/ 1027 h 1034"/>
                    <a:gd name="T28" fmla="*/ 317 w 1330"/>
                    <a:gd name="T29" fmla="*/ 1026 h 1034"/>
                    <a:gd name="T30" fmla="*/ 338 w 1330"/>
                    <a:gd name="T31" fmla="*/ 1025 h 1034"/>
                    <a:gd name="T32" fmla="*/ 359 w 1330"/>
                    <a:gd name="T33" fmla="*/ 1024 h 1034"/>
                    <a:gd name="T34" fmla="*/ 381 w 1330"/>
                    <a:gd name="T35" fmla="*/ 1022 h 1034"/>
                    <a:gd name="T36" fmla="*/ 402 w 1330"/>
                    <a:gd name="T37" fmla="*/ 1020 h 1034"/>
                    <a:gd name="T38" fmla="*/ 423 w 1330"/>
                    <a:gd name="T39" fmla="*/ 1019 h 1034"/>
                    <a:gd name="T40" fmla="*/ 444 w 1330"/>
                    <a:gd name="T41" fmla="*/ 1016 h 1034"/>
                    <a:gd name="T42" fmla="*/ 466 w 1330"/>
                    <a:gd name="T43" fmla="*/ 1014 h 1034"/>
                    <a:gd name="T44" fmla="*/ 487 w 1330"/>
                    <a:gd name="T45" fmla="*/ 1011 h 1034"/>
                    <a:gd name="T46" fmla="*/ 508 w 1330"/>
                    <a:gd name="T47" fmla="*/ 1008 h 1034"/>
                    <a:gd name="T48" fmla="*/ 530 w 1330"/>
                    <a:gd name="T49" fmla="*/ 2 h 1034"/>
                    <a:gd name="T50" fmla="*/ 551 w 1330"/>
                    <a:gd name="T51" fmla="*/ 5 h 1034"/>
                    <a:gd name="T52" fmla="*/ 572 w 1330"/>
                    <a:gd name="T53" fmla="*/ 7 h 1034"/>
                    <a:gd name="T54" fmla="*/ 593 w 1330"/>
                    <a:gd name="T55" fmla="*/ 9 h 1034"/>
                    <a:gd name="T56" fmla="*/ 615 w 1330"/>
                    <a:gd name="T57" fmla="*/ 11 h 1034"/>
                    <a:gd name="T58" fmla="*/ 636 w 1330"/>
                    <a:gd name="T59" fmla="*/ 12 h 1034"/>
                    <a:gd name="T60" fmla="*/ 657 w 1330"/>
                    <a:gd name="T61" fmla="*/ 12 h 1034"/>
                    <a:gd name="T62" fmla="*/ 678 w 1330"/>
                    <a:gd name="T63" fmla="*/ 12 h 1034"/>
                    <a:gd name="T64" fmla="*/ 700 w 1330"/>
                    <a:gd name="T65" fmla="*/ 12 h 1034"/>
                    <a:gd name="T66" fmla="*/ 721 w 1330"/>
                    <a:gd name="T67" fmla="*/ 10 h 1034"/>
                    <a:gd name="T68" fmla="*/ 742 w 1330"/>
                    <a:gd name="T69" fmla="*/ 9 h 1034"/>
                    <a:gd name="T70" fmla="*/ 763 w 1330"/>
                    <a:gd name="T71" fmla="*/ 7 h 1034"/>
                    <a:gd name="T72" fmla="*/ 785 w 1330"/>
                    <a:gd name="T73" fmla="*/ 4 h 1034"/>
                    <a:gd name="T74" fmla="*/ 806 w 1330"/>
                    <a:gd name="T75" fmla="*/ 1 h 1034"/>
                    <a:gd name="T76" fmla="*/ 827 w 1330"/>
                    <a:gd name="T77" fmla="*/ 1009 h 1034"/>
                    <a:gd name="T78" fmla="*/ 849 w 1330"/>
                    <a:gd name="T79" fmla="*/ 1012 h 1034"/>
                    <a:gd name="T80" fmla="*/ 870 w 1330"/>
                    <a:gd name="T81" fmla="*/ 1014 h 1034"/>
                    <a:gd name="T82" fmla="*/ 891 w 1330"/>
                    <a:gd name="T83" fmla="*/ 1017 h 1034"/>
                    <a:gd name="T84" fmla="*/ 912 w 1330"/>
                    <a:gd name="T85" fmla="*/ 1019 h 1034"/>
                    <a:gd name="T86" fmla="*/ 934 w 1330"/>
                    <a:gd name="T87" fmla="*/ 1021 h 1034"/>
                    <a:gd name="T88" fmla="*/ 955 w 1330"/>
                    <a:gd name="T89" fmla="*/ 1022 h 1034"/>
                    <a:gd name="T90" fmla="*/ 976 w 1330"/>
                    <a:gd name="T91" fmla="*/ 1024 h 1034"/>
                    <a:gd name="T92" fmla="*/ 997 w 1330"/>
                    <a:gd name="T93" fmla="*/ 1025 h 1034"/>
                    <a:gd name="T94" fmla="*/ 1019 w 1330"/>
                    <a:gd name="T95" fmla="*/ 1026 h 1034"/>
                    <a:gd name="T96" fmla="*/ 1040 w 1330"/>
                    <a:gd name="T97" fmla="*/ 1027 h 1034"/>
                    <a:gd name="T98" fmla="*/ 1061 w 1330"/>
                    <a:gd name="T99" fmla="*/ 1028 h 1034"/>
                    <a:gd name="T100" fmla="*/ 1083 w 1330"/>
                    <a:gd name="T101" fmla="*/ 1029 h 1034"/>
                    <a:gd name="T102" fmla="*/ 1104 w 1330"/>
                    <a:gd name="T103" fmla="*/ 1030 h 1034"/>
                    <a:gd name="T104" fmla="*/ 1125 w 1330"/>
                    <a:gd name="T105" fmla="*/ 1030 h 1034"/>
                    <a:gd name="T106" fmla="*/ 1146 w 1330"/>
                    <a:gd name="T107" fmla="*/ 1031 h 1034"/>
                    <a:gd name="T108" fmla="*/ 1168 w 1330"/>
                    <a:gd name="T109" fmla="*/ 1031 h 1034"/>
                    <a:gd name="T110" fmla="*/ 1189 w 1330"/>
                    <a:gd name="T111" fmla="*/ 1032 h 1034"/>
                    <a:gd name="T112" fmla="*/ 1210 w 1330"/>
                    <a:gd name="T113" fmla="*/ 1032 h 1034"/>
                    <a:gd name="T114" fmla="*/ 1232 w 1330"/>
                    <a:gd name="T115" fmla="*/ 1032 h 1034"/>
                    <a:gd name="T116" fmla="*/ 1253 w 1330"/>
                    <a:gd name="T117" fmla="*/ 1033 h 1034"/>
                    <a:gd name="T118" fmla="*/ 1274 w 1330"/>
                    <a:gd name="T119" fmla="*/ 1033 h 1034"/>
                    <a:gd name="T120" fmla="*/ 1295 w 1330"/>
                    <a:gd name="T121" fmla="*/ 1033 h 1034"/>
                    <a:gd name="T122" fmla="*/ 1317 w 1330"/>
                    <a:gd name="T123" fmla="*/ 1034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0" h="1034">
                      <a:moveTo>
                        <a:pt x="0" y="1034"/>
                      </a:moveTo>
                      <a:lnTo>
                        <a:pt x="3" y="1034"/>
                      </a:lnTo>
                      <a:lnTo>
                        <a:pt x="6" y="1034"/>
                      </a:lnTo>
                      <a:lnTo>
                        <a:pt x="8" y="1034"/>
                      </a:lnTo>
                      <a:lnTo>
                        <a:pt x="11" y="1034"/>
                      </a:lnTo>
                      <a:lnTo>
                        <a:pt x="14" y="1034"/>
                      </a:lnTo>
                      <a:lnTo>
                        <a:pt x="16" y="1033"/>
                      </a:lnTo>
                      <a:lnTo>
                        <a:pt x="19" y="1033"/>
                      </a:lnTo>
                      <a:lnTo>
                        <a:pt x="22" y="1033"/>
                      </a:lnTo>
                      <a:lnTo>
                        <a:pt x="24" y="1033"/>
                      </a:lnTo>
                      <a:lnTo>
                        <a:pt x="27" y="1033"/>
                      </a:lnTo>
                      <a:lnTo>
                        <a:pt x="30" y="1033"/>
                      </a:lnTo>
                      <a:lnTo>
                        <a:pt x="32" y="1033"/>
                      </a:lnTo>
                      <a:lnTo>
                        <a:pt x="35" y="1033"/>
                      </a:lnTo>
                      <a:lnTo>
                        <a:pt x="37" y="1033"/>
                      </a:lnTo>
                      <a:lnTo>
                        <a:pt x="40" y="1033"/>
                      </a:lnTo>
                      <a:lnTo>
                        <a:pt x="43" y="1033"/>
                      </a:lnTo>
                      <a:lnTo>
                        <a:pt x="45" y="1033"/>
                      </a:lnTo>
                      <a:lnTo>
                        <a:pt x="48" y="1033"/>
                      </a:lnTo>
                      <a:lnTo>
                        <a:pt x="51" y="1033"/>
                      </a:lnTo>
                      <a:lnTo>
                        <a:pt x="53" y="1033"/>
                      </a:lnTo>
                      <a:lnTo>
                        <a:pt x="56" y="1033"/>
                      </a:lnTo>
                      <a:lnTo>
                        <a:pt x="59" y="1033"/>
                      </a:lnTo>
                      <a:lnTo>
                        <a:pt x="61" y="1033"/>
                      </a:lnTo>
                      <a:lnTo>
                        <a:pt x="64" y="1033"/>
                      </a:lnTo>
                      <a:lnTo>
                        <a:pt x="67" y="1033"/>
                      </a:lnTo>
                      <a:lnTo>
                        <a:pt x="69" y="1033"/>
                      </a:lnTo>
                      <a:lnTo>
                        <a:pt x="72" y="1033"/>
                      </a:lnTo>
                      <a:lnTo>
                        <a:pt x="75" y="1033"/>
                      </a:lnTo>
                      <a:lnTo>
                        <a:pt x="77" y="1033"/>
                      </a:lnTo>
                      <a:lnTo>
                        <a:pt x="80" y="1033"/>
                      </a:lnTo>
                      <a:lnTo>
                        <a:pt x="83" y="1033"/>
                      </a:lnTo>
                      <a:lnTo>
                        <a:pt x="85" y="1033"/>
                      </a:lnTo>
                      <a:lnTo>
                        <a:pt x="88" y="1033"/>
                      </a:lnTo>
                      <a:lnTo>
                        <a:pt x="91" y="1033"/>
                      </a:lnTo>
                      <a:lnTo>
                        <a:pt x="93" y="1033"/>
                      </a:lnTo>
                      <a:lnTo>
                        <a:pt x="96" y="1033"/>
                      </a:lnTo>
                      <a:lnTo>
                        <a:pt x="99" y="1032"/>
                      </a:lnTo>
                      <a:lnTo>
                        <a:pt x="101" y="1032"/>
                      </a:lnTo>
                      <a:lnTo>
                        <a:pt x="104" y="1032"/>
                      </a:lnTo>
                      <a:lnTo>
                        <a:pt x="107" y="1032"/>
                      </a:lnTo>
                      <a:lnTo>
                        <a:pt x="109" y="1032"/>
                      </a:lnTo>
                      <a:lnTo>
                        <a:pt x="112" y="1032"/>
                      </a:lnTo>
                      <a:lnTo>
                        <a:pt x="115" y="1032"/>
                      </a:lnTo>
                      <a:lnTo>
                        <a:pt x="117" y="1032"/>
                      </a:lnTo>
                      <a:lnTo>
                        <a:pt x="120" y="1032"/>
                      </a:lnTo>
                      <a:lnTo>
                        <a:pt x="123" y="1032"/>
                      </a:lnTo>
                      <a:lnTo>
                        <a:pt x="125" y="1032"/>
                      </a:lnTo>
                      <a:lnTo>
                        <a:pt x="128" y="1032"/>
                      </a:lnTo>
                      <a:lnTo>
                        <a:pt x="131" y="1032"/>
                      </a:lnTo>
                      <a:lnTo>
                        <a:pt x="133" y="1032"/>
                      </a:lnTo>
                      <a:lnTo>
                        <a:pt x="136" y="1032"/>
                      </a:lnTo>
                      <a:lnTo>
                        <a:pt x="138" y="1032"/>
                      </a:lnTo>
                      <a:lnTo>
                        <a:pt x="141" y="1032"/>
                      </a:lnTo>
                      <a:lnTo>
                        <a:pt x="144" y="1032"/>
                      </a:lnTo>
                      <a:lnTo>
                        <a:pt x="146" y="1032"/>
                      </a:lnTo>
                      <a:lnTo>
                        <a:pt x="149" y="1032"/>
                      </a:lnTo>
                      <a:lnTo>
                        <a:pt x="152" y="1032"/>
                      </a:lnTo>
                      <a:lnTo>
                        <a:pt x="154" y="1031"/>
                      </a:lnTo>
                      <a:lnTo>
                        <a:pt x="157" y="1031"/>
                      </a:lnTo>
                      <a:lnTo>
                        <a:pt x="160" y="1031"/>
                      </a:lnTo>
                      <a:lnTo>
                        <a:pt x="162" y="1031"/>
                      </a:lnTo>
                      <a:lnTo>
                        <a:pt x="165" y="1031"/>
                      </a:lnTo>
                      <a:lnTo>
                        <a:pt x="168" y="1031"/>
                      </a:lnTo>
                      <a:lnTo>
                        <a:pt x="170" y="1031"/>
                      </a:lnTo>
                      <a:lnTo>
                        <a:pt x="173" y="1031"/>
                      </a:lnTo>
                      <a:lnTo>
                        <a:pt x="176" y="1031"/>
                      </a:lnTo>
                      <a:lnTo>
                        <a:pt x="179" y="1031"/>
                      </a:lnTo>
                      <a:lnTo>
                        <a:pt x="181" y="1031"/>
                      </a:lnTo>
                      <a:lnTo>
                        <a:pt x="184" y="1031"/>
                      </a:lnTo>
                      <a:lnTo>
                        <a:pt x="186" y="1031"/>
                      </a:lnTo>
                      <a:lnTo>
                        <a:pt x="189" y="1031"/>
                      </a:lnTo>
                      <a:lnTo>
                        <a:pt x="192" y="1031"/>
                      </a:lnTo>
                      <a:lnTo>
                        <a:pt x="194" y="1031"/>
                      </a:lnTo>
                      <a:lnTo>
                        <a:pt x="197" y="1031"/>
                      </a:lnTo>
                      <a:lnTo>
                        <a:pt x="200" y="1031"/>
                      </a:lnTo>
                      <a:lnTo>
                        <a:pt x="202" y="1030"/>
                      </a:lnTo>
                      <a:lnTo>
                        <a:pt x="205" y="1030"/>
                      </a:lnTo>
                      <a:lnTo>
                        <a:pt x="208" y="1030"/>
                      </a:lnTo>
                      <a:lnTo>
                        <a:pt x="210" y="1030"/>
                      </a:lnTo>
                      <a:lnTo>
                        <a:pt x="213" y="1030"/>
                      </a:lnTo>
                      <a:lnTo>
                        <a:pt x="216" y="1030"/>
                      </a:lnTo>
                      <a:lnTo>
                        <a:pt x="218" y="1030"/>
                      </a:lnTo>
                      <a:lnTo>
                        <a:pt x="221" y="1030"/>
                      </a:lnTo>
                      <a:lnTo>
                        <a:pt x="224" y="1030"/>
                      </a:lnTo>
                      <a:lnTo>
                        <a:pt x="226" y="1030"/>
                      </a:lnTo>
                      <a:lnTo>
                        <a:pt x="229" y="1030"/>
                      </a:lnTo>
                      <a:lnTo>
                        <a:pt x="232" y="1030"/>
                      </a:lnTo>
                      <a:lnTo>
                        <a:pt x="234" y="1029"/>
                      </a:lnTo>
                      <a:lnTo>
                        <a:pt x="237" y="1029"/>
                      </a:lnTo>
                      <a:lnTo>
                        <a:pt x="240" y="1029"/>
                      </a:lnTo>
                      <a:lnTo>
                        <a:pt x="242" y="1029"/>
                      </a:lnTo>
                      <a:lnTo>
                        <a:pt x="245" y="1029"/>
                      </a:lnTo>
                      <a:lnTo>
                        <a:pt x="248" y="1029"/>
                      </a:lnTo>
                      <a:lnTo>
                        <a:pt x="250" y="1029"/>
                      </a:lnTo>
                      <a:lnTo>
                        <a:pt x="253" y="1029"/>
                      </a:lnTo>
                      <a:lnTo>
                        <a:pt x="256" y="1029"/>
                      </a:lnTo>
                      <a:lnTo>
                        <a:pt x="258" y="1029"/>
                      </a:lnTo>
                      <a:lnTo>
                        <a:pt x="261" y="1029"/>
                      </a:lnTo>
                      <a:lnTo>
                        <a:pt x="264" y="1029"/>
                      </a:lnTo>
                      <a:lnTo>
                        <a:pt x="266" y="1028"/>
                      </a:lnTo>
                      <a:lnTo>
                        <a:pt x="269" y="1028"/>
                      </a:lnTo>
                      <a:lnTo>
                        <a:pt x="272" y="1028"/>
                      </a:lnTo>
                      <a:lnTo>
                        <a:pt x="274" y="1028"/>
                      </a:lnTo>
                      <a:lnTo>
                        <a:pt x="277" y="1028"/>
                      </a:lnTo>
                      <a:lnTo>
                        <a:pt x="280" y="1028"/>
                      </a:lnTo>
                      <a:lnTo>
                        <a:pt x="282" y="1028"/>
                      </a:lnTo>
                      <a:lnTo>
                        <a:pt x="285" y="1028"/>
                      </a:lnTo>
                      <a:lnTo>
                        <a:pt x="287" y="1028"/>
                      </a:lnTo>
                      <a:lnTo>
                        <a:pt x="290" y="1027"/>
                      </a:lnTo>
                      <a:lnTo>
                        <a:pt x="293" y="1027"/>
                      </a:lnTo>
                      <a:lnTo>
                        <a:pt x="295" y="1027"/>
                      </a:lnTo>
                      <a:lnTo>
                        <a:pt x="298" y="1027"/>
                      </a:lnTo>
                      <a:lnTo>
                        <a:pt x="301" y="1027"/>
                      </a:lnTo>
                      <a:lnTo>
                        <a:pt x="303" y="1027"/>
                      </a:lnTo>
                      <a:lnTo>
                        <a:pt x="306" y="1027"/>
                      </a:lnTo>
                      <a:lnTo>
                        <a:pt x="309" y="1026"/>
                      </a:lnTo>
                      <a:lnTo>
                        <a:pt x="311" y="1026"/>
                      </a:lnTo>
                      <a:lnTo>
                        <a:pt x="314" y="1026"/>
                      </a:lnTo>
                      <a:lnTo>
                        <a:pt x="317" y="1026"/>
                      </a:lnTo>
                      <a:lnTo>
                        <a:pt x="319" y="1026"/>
                      </a:lnTo>
                      <a:lnTo>
                        <a:pt x="322" y="1026"/>
                      </a:lnTo>
                      <a:lnTo>
                        <a:pt x="325" y="1026"/>
                      </a:lnTo>
                      <a:lnTo>
                        <a:pt x="327" y="1026"/>
                      </a:lnTo>
                      <a:lnTo>
                        <a:pt x="330" y="1025"/>
                      </a:lnTo>
                      <a:lnTo>
                        <a:pt x="333" y="1025"/>
                      </a:lnTo>
                      <a:lnTo>
                        <a:pt x="335" y="1025"/>
                      </a:lnTo>
                      <a:lnTo>
                        <a:pt x="338" y="1025"/>
                      </a:lnTo>
                      <a:lnTo>
                        <a:pt x="341" y="1025"/>
                      </a:lnTo>
                      <a:lnTo>
                        <a:pt x="343" y="1025"/>
                      </a:lnTo>
                      <a:lnTo>
                        <a:pt x="346" y="1024"/>
                      </a:lnTo>
                      <a:lnTo>
                        <a:pt x="349" y="1024"/>
                      </a:lnTo>
                      <a:lnTo>
                        <a:pt x="351" y="1024"/>
                      </a:lnTo>
                      <a:lnTo>
                        <a:pt x="354" y="1024"/>
                      </a:lnTo>
                      <a:lnTo>
                        <a:pt x="357" y="1024"/>
                      </a:lnTo>
                      <a:lnTo>
                        <a:pt x="359" y="1024"/>
                      </a:lnTo>
                      <a:lnTo>
                        <a:pt x="362" y="1023"/>
                      </a:lnTo>
                      <a:lnTo>
                        <a:pt x="365" y="1023"/>
                      </a:lnTo>
                      <a:lnTo>
                        <a:pt x="367" y="1023"/>
                      </a:lnTo>
                      <a:lnTo>
                        <a:pt x="370" y="1023"/>
                      </a:lnTo>
                      <a:lnTo>
                        <a:pt x="373" y="1023"/>
                      </a:lnTo>
                      <a:lnTo>
                        <a:pt x="375" y="1022"/>
                      </a:lnTo>
                      <a:lnTo>
                        <a:pt x="378" y="1022"/>
                      </a:lnTo>
                      <a:lnTo>
                        <a:pt x="381" y="1022"/>
                      </a:lnTo>
                      <a:lnTo>
                        <a:pt x="383" y="1022"/>
                      </a:lnTo>
                      <a:lnTo>
                        <a:pt x="386" y="1022"/>
                      </a:lnTo>
                      <a:lnTo>
                        <a:pt x="388" y="1021"/>
                      </a:lnTo>
                      <a:lnTo>
                        <a:pt x="391" y="1021"/>
                      </a:lnTo>
                      <a:lnTo>
                        <a:pt x="394" y="1021"/>
                      </a:lnTo>
                      <a:lnTo>
                        <a:pt x="396" y="1021"/>
                      </a:lnTo>
                      <a:lnTo>
                        <a:pt x="399" y="1021"/>
                      </a:lnTo>
                      <a:lnTo>
                        <a:pt x="402" y="1020"/>
                      </a:lnTo>
                      <a:lnTo>
                        <a:pt x="404" y="1020"/>
                      </a:lnTo>
                      <a:lnTo>
                        <a:pt x="407" y="1020"/>
                      </a:lnTo>
                      <a:lnTo>
                        <a:pt x="410" y="1020"/>
                      </a:lnTo>
                      <a:lnTo>
                        <a:pt x="412" y="1019"/>
                      </a:lnTo>
                      <a:lnTo>
                        <a:pt x="415" y="1019"/>
                      </a:lnTo>
                      <a:lnTo>
                        <a:pt x="418" y="1019"/>
                      </a:lnTo>
                      <a:lnTo>
                        <a:pt x="420" y="1019"/>
                      </a:lnTo>
                      <a:lnTo>
                        <a:pt x="423" y="1019"/>
                      </a:lnTo>
                      <a:lnTo>
                        <a:pt x="426" y="1018"/>
                      </a:lnTo>
                      <a:lnTo>
                        <a:pt x="428" y="1018"/>
                      </a:lnTo>
                      <a:lnTo>
                        <a:pt x="431" y="1018"/>
                      </a:lnTo>
                      <a:lnTo>
                        <a:pt x="434" y="1017"/>
                      </a:lnTo>
                      <a:lnTo>
                        <a:pt x="436" y="1017"/>
                      </a:lnTo>
                      <a:lnTo>
                        <a:pt x="439" y="1017"/>
                      </a:lnTo>
                      <a:lnTo>
                        <a:pt x="442" y="1016"/>
                      </a:lnTo>
                      <a:lnTo>
                        <a:pt x="444" y="1016"/>
                      </a:lnTo>
                      <a:lnTo>
                        <a:pt x="447" y="1016"/>
                      </a:lnTo>
                      <a:lnTo>
                        <a:pt x="450" y="1016"/>
                      </a:lnTo>
                      <a:lnTo>
                        <a:pt x="452" y="1015"/>
                      </a:lnTo>
                      <a:lnTo>
                        <a:pt x="455" y="1015"/>
                      </a:lnTo>
                      <a:lnTo>
                        <a:pt x="458" y="1015"/>
                      </a:lnTo>
                      <a:lnTo>
                        <a:pt x="460" y="1014"/>
                      </a:lnTo>
                      <a:lnTo>
                        <a:pt x="463" y="1014"/>
                      </a:lnTo>
                      <a:lnTo>
                        <a:pt x="466" y="1014"/>
                      </a:lnTo>
                      <a:lnTo>
                        <a:pt x="468" y="1013"/>
                      </a:lnTo>
                      <a:lnTo>
                        <a:pt x="471" y="1013"/>
                      </a:lnTo>
                      <a:lnTo>
                        <a:pt x="474" y="1013"/>
                      </a:lnTo>
                      <a:lnTo>
                        <a:pt x="476" y="1012"/>
                      </a:lnTo>
                      <a:lnTo>
                        <a:pt x="479" y="1012"/>
                      </a:lnTo>
                      <a:lnTo>
                        <a:pt x="482" y="1012"/>
                      </a:lnTo>
                      <a:lnTo>
                        <a:pt x="484" y="1011"/>
                      </a:lnTo>
                      <a:lnTo>
                        <a:pt x="487" y="1011"/>
                      </a:lnTo>
                      <a:lnTo>
                        <a:pt x="489" y="1011"/>
                      </a:lnTo>
                      <a:lnTo>
                        <a:pt x="492" y="1010"/>
                      </a:lnTo>
                      <a:lnTo>
                        <a:pt x="495" y="1010"/>
                      </a:lnTo>
                      <a:lnTo>
                        <a:pt x="497" y="1009"/>
                      </a:lnTo>
                      <a:lnTo>
                        <a:pt x="500" y="1009"/>
                      </a:lnTo>
                      <a:lnTo>
                        <a:pt x="503" y="1009"/>
                      </a:lnTo>
                      <a:lnTo>
                        <a:pt x="505" y="1008"/>
                      </a:lnTo>
                      <a:lnTo>
                        <a:pt x="508" y="1008"/>
                      </a:lnTo>
                      <a:lnTo>
                        <a:pt x="511" y="1007"/>
                      </a:lnTo>
                      <a:lnTo>
                        <a:pt x="514" y="1007"/>
                      </a:lnTo>
                      <a:lnTo>
                        <a:pt x="516" y="0"/>
                      </a:lnTo>
                      <a:lnTo>
                        <a:pt x="519" y="0"/>
                      </a:lnTo>
                      <a:lnTo>
                        <a:pt x="522" y="1"/>
                      </a:lnTo>
                      <a:lnTo>
                        <a:pt x="524" y="1"/>
                      </a:lnTo>
                      <a:lnTo>
                        <a:pt x="527" y="1"/>
                      </a:lnTo>
                      <a:lnTo>
                        <a:pt x="530" y="2"/>
                      </a:lnTo>
                      <a:lnTo>
                        <a:pt x="532" y="2"/>
                      </a:lnTo>
                      <a:lnTo>
                        <a:pt x="535" y="3"/>
                      </a:lnTo>
                      <a:lnTo>
                        <a:pt x="537" y="3"/>
                      </a:lnTo>
                      <a:lnTo>
                        <a:pt x="540" y="3"/>
                      </a:lnTo>
                      <a:lnTo>
                        <a:pt x="543" y="4"/>
                      </a:lnTo>
                      <a:lnTo>
                        <a:pt x="545" y="4"/>
                      </a:lnTo>
                      <a:lnTo>
                        <a:pt x="548" y="5"/>
                      </a:lnTo>
                      <a:lnTo>
                        <a:pt x="551" y="5"/>
                      </a:lnTo>
                      <a:lnTo>
                        <a:pt x="553" y="5"/>
                      </a:lnTo>
                      <a:lnTo>
                        <a:pt x="556" y="5"/>
                      </a:lnTo>
                      <a:lnTo>
                        <a:pt x="559" y="6"/>
                      </a:lnTo>
                      <a:lnTo>
                        <a:pt x="561" y="6"/>
                      </a:lnTo>
                      <a:lnTo>
                        <a:pt x="564" y="6"/>
                      </a:lnTo>
                      <a:lnTo>
                        <a:pt x="567" y="7"/>
                      </a:lnTo>
                      <a:lnTo>
                        <a:pt x="569" y="7"/>
                      </a:lnTo>
                      <a:lnTo>
                        <a:pt x="572" y="7"/>
                      </a:lnTo>
                      <a:lnTo>
                        <a:pt x="575" y="8"/>
                      </a:lnTo>
                      <a:lnTo>
                        <a:pt x="577" y="8"/>
                      </a:lnTo>
                      <a:lnTo>
                        <a:pt x="580" y="8"/>
                      </a:lnTo>
                      <a:lnTo>
                        <a:pt x="583" y="8"/>
                      </a:lnTo>
                      <a:lnTo>
                        <a:pt x="585" y="9"/>
                      </a:lnTo>
                      <a:lnTo>
                        <a:pt x="588" y="9"/>
                      </a:lnTo>
                      <a:lnTo>
                        <a:pt x="591" y="9"/>
                      </a:lnTo>
                      <a:lnTo>
                        <a:pt x="593" y="9"/>
                      </a:lnTo>
                      <a:lnTo>
                        <a:pt x="596" y="10"/>
                      </a:lnTo>
                      <a:lnTo>
                        <a:pt x="599" y="10"/>
                      </a:lnTo>
                      <a:lnTo>
                        <a:pt x="601" y="10"/>
                      </a:lnTo>
                      <a:lnTo>
                        <a:pt x="604" y="10"/>
                      </a:lnTo>
                      <a:lnTo>
                        <a:pt x="607" y="10"/>
                      </a:lnTo>
                      <a:lnTo>
                        <a:pt x="609" y="10"/>
                      </a:lnTo>
                      <a:lnTo>
                        <a:pt x="612" y="11"/>
                      </a:lnTo>
                      <a:lnTo>
                        <a:pt x="615" y="11"/>
                      </a:lnTo>
                      <a:lnTo>
                        <a:pt x="617" y="11"/>
                      </a:lnTo>
                      <a:lnTo>
                        <a:pt x="620" y="11"/>
                      </a:lnTo>
                      <a:lnTo>
                        <a:pt x="623" y="11"/>
                      </a:lnTo>
                      <a:lnTo>
                        <a:pt x="625" y="11"/>
                      </a:lnTo>
                      <a:lnTo>
                        <a:pt x="628" y="11"/>
                      </a:lnTo>
                      <a:lnTo>
                        <a:pt x="631" y="12"/>
                      </a:lnTo>
                      <a:lnTo>
                        <a:pt x="633" y="12"/>
                      </a:lnTo>
                      <a:lnTo>
                        <a:pt x="636" y="12"/>
                      </a:lnTo>
                      <a:lnTo>
                        <a:pt x="638" y="12"/>
                      </a:lnTo>
                      <a:lnTo>
                        <a:pt x="641" y="12"/>
                      </a:lnTo>
                      <a:lnTo>
                        <a:pt x="644" y="12"/>
                      </a:lnTo>
                      <a:lnTo>
                        <a:pt x="646" y="12"/>
                      </a:lnTo>
                      <a:lnTo>
                        <a:pt x="649" y="12"/>
                      </a:lnTo>
                      <a:lnTo>
                        <a:pt x="652" y="12"/>
                      </a:lnTo>
                      <a:lnTo>
                        <a:pt x="654" y="12"/>
                      </a:lnTo>
                      <a:lnTo>
                        <a:pt x="657" y="12"/>
                      </a:lnTo>
                      <a:lnTo>
                        <a:pt x="660" y="12"/>
                      </a:lnTo>
                      <a:lnTo>
                        <a:pt x="662" y="12"/>
                      </a:lnTo>
                      <a:lnTo>
                        <a:pt x="665" y="12"/>
                      </a:lnTo>
                      <a:lnTo>
                        <a:pt x="668" y="12"/>
                      </a:lnTo>
                      <a:lnTo>
                        <a:pt x="670" y="12"/>
                      </a:lnTo>
                      <a:lnTo>
                        <a:pt x="673" y="12"/>
                      </a:lnTo>
                      <a:lnTo>
                        <a:pt x="676" y="12"/>
                      </a:lnTo>
                      <a:lnTo>
                        <a:pt x="678" y="12"/>
                      </a:lnTo>
                      <a:lnTo>
                        <a:pt x="681" y="12"/>
                      </a:lnTo>
                      <a:lnTo>
                        <a:pt x="684" y="12"/>
                      </a:lnTo>
                      <a:lnTo>
                        <a:pt x="686" y="12"/>
                      </a:lnTo>
                      <a:lnTo>
                        <a:pt x="689" y="12"/>
                      </a:lnTo>
                      <a:lnTo>
                        <a:pt x="692" y="12"/>
                      </a:lnTo>
                      <a:lnTo>
                        <a:pt x="694" y="12"/>
                      </a:lnTo>
                      <a:lnTo>
                        <a:pt x="697" y="12"/>
                      </a:lnTo>
                      <a:lnTo>
                        <a:pt x="700" y="12"/>
                      </a:lnTo>
                      <a:lnTo>
                        <a:pt x="702" y="11"/>
                      </a:lnTo>
                      <a:lnTo>
                        <a:pt x="705" y="11"/>
                      </a:lnTo>
                      <a:lnTo>
                        <a:pt x="708" y="11"/>
                      </a:lnTo>
                      <a:lnTo>
                        <a:pt x="710" y="11"/>
                      </a:lnTo>
                      <a:lnTo>
                        <a:pt x="713" y="11"/>
                      </a:lnTo>
                      <a:lnTo>
                        <a:pt x="716" y="11"/>
                      </a:lnTo>
                      <a:lnTo>
                        <a:pt x="718" y="11"/>
                      </a:lnTo>
                      <a:lnTo>
                        <a:pt x="721" y="10"/>
                      </a:lnTo>
                      <a:lnTo>
                        <a:pt x="724" y="10"/>
                      </a:lnTo>
                      <a:lnTo>
                        <a:pt x="726" y="10"/>
                      </a:lnTo>
                      <a:lnTo>
                        <a:pt x="729" y="10"/>
                      </a:lnTo>
                      <a:lnTo>
                        <a:pt x="732" y="10"/>
                      </a:lnTo>
                      <a:lnTo>
                        <a:pt x="734" y="10"/>
                      </a:lnTo>
                      <a:lnTo>
                        <a:pt x="737" y="9"/>
                      </a:lnTo>
                      <a:lnTo>
                        <a:pt x="739" y="9"/>
                      </a:lnTo>
                      <a:lnTo>
                        <a:pt x="742" y="9"/>
                      </a:lnTo>
                      <a:lnTo>
                        <a:pt x="745" y="9"/>
                      </a:lnTo>
                      <a:lnTo>
                        <a:pt x="747" y="8"/>
                      </a:lnTo>
                      <a:lnTo>
                        <a:pt x="750" y="8"/>
                      </a:lnTo>
                      <a:lnTo>
                        <a:pt x="753" y="8"/>
                      </a:lnTo>
                      <a:lnTo>
                        <a:pt x="755" y="8"/>
                      </a:lnTo>
                      <a:lnTo>
                        <a:pt x="758" y="7"/>
                      </a:lnTo>
                      <a:lnTo>
                        <a:pt x="761" y="7"/>
                      </a:lnTo>
                      <a:lnTo>
                        <a:pt x="763" y="7"/>
                      </a:lnTo>
                      <a:lnTo>
                        <a:pt x="766" y="6"/>
                      </a:lnTo>
                      <a:lnTo>
                        <a:pt x="769" y="6"/>
                      </a:lnTo>
                      <a:lnTo>
                        <a:pt x="771" y="6"/>
                      </a:lnTo>
                      <a:lnTo>
                        <a:pt x="774" y="5"/>
                      </a:lnTo>
                      <a:lnTo>
                        <a:pt x="777" y="5"/>
                      </a:lnTo>
                      <a:lnTo>
                        <a:pt x="779" y="5"/>
                      </a:lnTo>
                      <a:lnTo>
                        <a:pt x="782" y="5"/>
                      </a:lnTo>
                      <a:lnTo>
                        <a:pt x="785" y="4"/>
                      </a:lnTo>
                      <a:lnTo>
                        <a:pt x="787" y="4"/>
                      </a:lnTo>
                      <a:lnTo>
                        <a:pt x="790" y="3"/>
                      </a:lnTo>
                      <a:lnTo>
                        <a:pt x="793" y="3"/>
                      </a:lnTo>
                      <a:lnTo>
                        <a:pt x="795" y="3"/>
                      </a:lnTo>
                      <a:lnTo>
                        <a:pt x="798" y="2"/>
                      </a:lnTo>
                      <a:lnTo>
                        <a:pt x="801" y="2"/>
                      </a:lnTo>
                      <a:lnTo>
                        <a:pt x="803" y="1"/>
                      </a:lnTo>
                      <a:lnTo>
                        <a:pt x="806" y="1"/>
                      </a:lnTo>
                      <a:lnTo>
                        <a:pt x="809" y="1"/>
                      </a:lnTo>
                      <a:lnTo>
                        <a:pt x="811" y="0"/>
                      </a:lnTo>
                      <a:lnTo>
                        <a:pt x="814" y="0"/>
                      </a:lnTo>
                      <a:lnTo>
                        <a:pt x="817" y="1007"/>
                      </a:lnTo>
                      <a:lnTo>
                        <a:pt x="819" y="1007"/>
                      </a:lnTo>
                      <a:lnTo>
                        <a:pt x="822" y="1008"/>
                      </a:lnTo>
                      <a:lnTo>
                        <a:pt x="825" y="1008"/>
                      </a:lnTo>
                      <a:lnTo>
                        <a:pt x="827" y="1009"/>
                      </a:lnTo>
                      <a:lnTo>
                        <a:pt x="830" y="1009"/>
                      </a:lnTo>
                      <a:lnTo>
                        <a:pt x="833" y="1009"/>
                      </a:lnTo>
                      <a:lnTo>
                        <a:pt x="835" y="1010"/>
                      </a:lnTo>
                      <a:lnTo>
                        <a:pt x="838" y="1010"/>
                      </a:lnTo>
                      <a:lnTo>
                        <a:pt x="841" y="1011"/>
                      </a:lnTo>
                      <a:lnTo>
                        <a:pt x="843" y="1011"/>
                      </a:lnTo>
                      <a:lnTo>
                        <a:pt x="846" y="1011"/>
                      </a:lnTo>
                      <a:lnTo>
                        <a:pt x="849" y="1012"/>
                      </a:lnTo>
                      <a:lnTo>
                        <a:pt x="851" y="1012"/>
                      </a:lnTo>
                      <a:lnTo>
                        <a:pt x="854" y="1012"/>
                      </a:lnTo>
                      <a:lnTo>
                        <a:pt x="857" y="1013"/>
                      </a:lnTo>
                      <a:lnTo>
                        <a:pt x="859" y="1013"/>
                      </a:lnTo>
                      <a:lnTo>
                        <a:pt x="862" y="1013"/>
                      </a:lnTo>
                      <a:lnTo>
                        <a:pt x="865" y="1014"/>
                      </a:lnTo>
                      <a:lnTo>
                        <a:pt x="867" y="1014"/>
                      </a:lnTo>
                      <a:lnTo>
                        <a:pt x="870" y="1014"/>
                      </a:lnTo>
                      <a:lnTo>
                        <a:pt x="873" y="1015"/>
                      </a:lnTo>
                      <a:lnTo>
                        <a:pt x="875" y="1015"/>
                      </a:lnTo>
                      <a:lnTo>
                        <a:pt x="878" y="1015"/>
                      </a:lnTo>
                      <a:lnTo>
                        <a:pt x="881" y="1016"/>
                      </a:lnTo>
                      <a:lnTo>
                        <a:pt x="883" y="1016"/>
                      </a:lnTo>
                      <a:lnTo>
                        <a:pt x="886" y="1016"/>
                      </a:lnTo>
                      <a:lnTo>
                        <a:pt x="888" y="1016"/>
                      </a:lnTo>
                      <a:lnTo>
                        <a:pt x="891" y="1017"/>
                      </a:lnTo>
                      <a:lnTo>
                        <a:pt x="894" y="1017"/>
                      </a:lnTo>
                      <a:lnTo>
                        <a:pt x="896" y="1017"/>
                      </a:lnTo>
                      <a:lnTo>
                        <a:pt x="899" y="1018"/>
                      </a:lnTo>
                      <a:lnTo>
                        <a:pt x="902" y="1018"/>
                      </a:lnTo>
                      <a:lnTo>
                        <a:pt x="904" y="1018"/>
                      </a:lnTo>
                      <a:lnTo>
                        <a:pt x="907" y="1019"/>
                      </a:lnTo>
                      <a:lnTo>
                        <a:pt x="910" y="1019"/>
                      </a:lnTo>
                      <a:lnTo>
                        <a:pt x="912" y="1019"/>
                      </a:lnTo>
                      <a:lnTo>
                        <a:pt x="915" y="1019"/>
                      </a:lnTo>
                      <a:lnTo>
                        <a:pt x="918" y="1019"/>
                      </a:lnTo>
                      <a:lnTo>
                        <a:pt x="920" y="1020"/>
                      </a:lnTo>
                      <a:lnTo>
                        <a:pt x="923" y="1020"/>
                      </a:lnTo>
                      <a:lnTo>
                        <a:pt x="926" y="1020"/>
                      </a:lnTo>
                      <a:lnTo>
                        <a:pt x="928" y="1020"/>
                      </a:lnTo>
                      <a:lnTo>
                        <a:pt x="931" y="1021"/>
                      </a:lnTo>
                      <a:lnTo>
                        <a:pt x="934" y="1021"/>
                      </a:lnTo>
                      <a:lnTo>
                        <a:pt x="936" y="1021"/>
                      </a:lnTo>
                      <a:lnTo>
                        <a:pt x="939" y="1021"/>
                      </a:lnTo>
                      <a:lnTo>
                        <a:pt x="942" y="1021"/>
                      </a:lnTo>
                      <a:lnTo>
                        <a:pt x="944" y="1022"/>
                      </a:lnTo>
                      <a:lnTo>
                        <a:pt x="947" y="1022"/>
                      </a:lnTo>
                      <a:lnTo>
                        <a:pt x="950" y="1022"/>
                      </a:lnTo>
                      <a:lnTo>
                        <a:pt x="952" y="1022"/>
                      </a:lnTo>
                      <a:lnTo>
                        <a:pt x="955" y="1022"/>
                      </a:lnTo>
                      <a:lnTo>
                        <a:pt x="958" y="1023"/>
                      </a:lnTo>
                      <a:lnTo>
                        <a:pt x="960" y="1023"/>
                      </a:lnTo>
                      <a:lnTo>
                        <a:pt x="963" y="1023"/>
                      </a:lnTo>
                      <a:lnTo>
                        <a:pt x="966" y="1023"/>
                      </a:lnTo>
                      <a:lnTo>
                        <a:pt x="968" y="1023"/>
                      </a:lnTo>
                      <a:lnTo>
                        <a:pt x="971" y="1024"/>
                      </a:lnTo>
                      <a:lnTo>
                        <a:pt x="974" y="1024"/>
                      </a:lnTo>
                      <a:lnTo>
                        <a:pt x="976" y="1024"/>
                      </a:lnTo>
                      <a:lnTo>
                        <a:pt x="979" y="1024"/>
                      </a:lnTo>
                      <a:lnTo>
                        <a:pt x="982" y="1024"/>
                      </a:lnTo>
                      <a:lnTo>
                        <a:pt x="984" y="1024"/>
                      </a:lnTo>
                      <a:lnTo>
                        <a:pt x="987" y="1025"/>
                      </a:lnTo>
                      <a:lnTo>
                        <a:pt x="989" y="1025"/>
                      </a:lnTo>
                      <a:lnTo>
                        <a:pt x="992" y="1025"/>
                      </a:lnTo>
                      <a:lnTo>
                        <a:pt x="995" y="1025"/>
                      </a:lnTo>
                      <a:lnTo>
                        <a:pt x="997" y="1025"/>
                      </a:lnTo>
                      <a:lnTo>
                        <a:pt x="1000" y="1025"/>
                      </a:lnTo>
                      <a:lnTo>
                        <a:pt x="1003" y="1026"/>
                      </a:lnTo>
                      <a:lnTo>
                        <a:pt x="1005" y="1026"/>
                      </a:lnTo>
                      <a:lnTo>
                        <a:pt x="1008" y="1026"/>
                      </a:lnTo>
                      <a:lnTo>
                        <a:pt x="1011" y="1026"/>
                      </a:lnTo>
                      <a:lnTo>
                        <a:pt x="1013" y="1026"/>
                      </a:lnTo>
                      <a:lnTo>
                        <a:pt x="1016" y="1026"/>
                      </a:lnTo>
                      <a:lnTo>
                        <a:pt x="1019" y="1026"/>
                      </a:lnTo>
                      <a:lnTo>
                        <a:pt x="1021" y="1026"/>
                      </a:lnTo>
                      <a:lnTo>
                        <a:pt x="1024" y="1027"/>
                      </a:lnTo>
                      <a:lnTo>
                        <a:pt x="1027" y="1027"/>
                      </a:lnTo>
                      <a:lnTo>
                        <a:pt x="1029" y="1027"/>
                      </a:lnTo>
                      <a:lnTo>
                        <a:pt x="1032" y="1027"/>
                      </a:lnTo>
                      <a:lnTo>
                        <a:pt x="1035" y="1027"/>
                      </a:lnTo>
                      <a:lnTo>
                        <a:pt x="1037" y="1027"/>
                      </a:lnTo>
                      <a:lnTo>
                        <a:pt x="1040" y="1027"/>
                      </a:lnTo>
                      <a:lnTo>
                        <a:pt x="1043" y="1028"/>
                      </a:lnTo>
                      <a:lnTo>
                        <a:pt x="1045" y="1028"/>
                      </a:lnTo>
                      <a:lnTo>
                        <a:pt x="1048" y="1028"/>
                      </a:lnTo>
                      <a:lnTo>
                        <a:pt x="1051" y="1028"/>
                      </a:lnTo>
                      <a:lnTo>
                        <a:pt x="1053" y="1028"/>
                      </a:lnTo>
                      <a:lnTo>
                        <a:pt x="1056" y="1028"/>
                      </a:lnTo>
                      <a:lnTo>
                        <a:pt x="1059" y="1028"/>
                      </a:lnTo>
                      <a:lnTo>
                        <a:pt x="1061" y="1028"/>
                      </a:lnTo>
                      <a:lnTo>
                        <a:pt x="1064" y="1028"/>
                      </a:lnTo>
                      <a:lnTo>
                        <a:pt x="1067" y="1029"/>
                      </a:lnTo>
                      <a:lnTo>
                        <a:pt x="1069" y="1029"/>
                      </a:lnTo>
                      <a:lnTo>
                        <a:pt x="1072" y="1029"/>
                      </a:lnTo>
                      <a:lnTo>
                        <a:pt x="1075" y="1029"/>
                      </a:lnTo>
                      <a:lnTo>
                        <a:pt x="1077" y="1029"/>
                      </a:lnTo>
                      <a:lnTo>
                        <a:pt x="1080" y="1029"/>
                      </a:lnTo>
                      <a:lnTo>
                        <a:pt x="1083" y="1029"/>
                      </a:lnTo>
                      <a:lnTo>
                        <a:pt x="1085" y="1029"/>
                      </a:lnTo>
                      <a:lnTo>
                        <a:pt x="1088" y="1029"/>
                      </a:lnTo>
                      <a:lnTo>
                        <a:pt x="1090" y="1029"/>
                      </a:lnTo>
                      <a:lnTo>
                        <a:pt x="1093" y="1029"/>
                      </a:lnTo>
                      <a:lnTo>
                        <a:pt x="1096" y="1029"/>
                      </a:lnTo>
                      <a:lnTo>
                        <a:pt x="1098" y="1030"/>
                      </a:lnTo>
                      <a:lnTo>
                        <a:pt x="1101" y="1030"/>
                      </a:lnTo>
                      <a:lnTo>
                        <a:pt x="1104" y="1030"/>
                      </a:lnTo>
                      <a:lnTo>
                        <a:pt x="1106" y="1030"/>
                      </a:lnTo>
                      <a:lnTo>
                        <a:pt x="1109" y="1030"/>
                      </a:lnTo>
                      <a:lnTo>
                        <a:pt x="1112" y="1030"/>
                      </a:lnTo>
                      <a:lnTo>
                        <a:pt x="1115" y="1030"/>
                      </a:lnTo>
                      <a:lnTo>
                        <a:pt x="1117" y="1030"/>
                      </a:lnTo>
                      <a:lnTo>
                        <a:pt x="1120" y="1030"/>
                      </a:lnTo>
                      <a:lnTo>
                        <a:pt x="1123" y="1030"/>
                      </a:lnTo>
                      <a:lnTo>
                        <a:pt x="1125" y="1030"/>
                      </a:lnTo>
                      <a:lnTo>
                        <a:pt x="1128" y="1030"/>
                      </a:lnTo>
                      <a:lnTo>
                        <a:pt x="1131" y="1031"/>
                      </a:lnTo>
                      <a:lnTo>
                        <a:pt x="1133" y="1031"/>
                      </a:lnTo>
                      <a:lnTo>
                        <a:pt x="1136" y="1031"/>
                      </a:lnTo>
                      <a:lnTo>
                        <a:pt x="1138" y="1031"/>
                      </a:lnTo>
                      <a:lnTo>
                        <a:pt x="1141" y="1031"/>
                      </a:lnTo>
                      <a:lnTo>
                        <a:pt x="1144" y="1031"/>
                      </a:lnTo>
                      <a:lnTo>
                        <a:pt x="1146" y="1031"/>
                      </a:lnTo>
                      <a:lnTo>
                        <a:pt x="1149" y="1031"/>
                      </a:lnTo>
                      <a:lnTo>
                        <a:pt x="1152" y="1031"/>
                      </a:lnTo>
                      <a:lnTo>
                        <a:pt x="1154" y="1031"/>
                      </a:lnTo>
                      <a:lnTo>
                        <a:pt x="1157" y="1031"/>
                      </a:lnTo>
                      <a:lnTo>
                        <a:pt x="1160" y="1031"/>
                      </a:lnTo>
                      <a:lnTo>
                        <a:pt x="1162" y="1031"/>
                      </a:lnTo>
                      <a:lnTo>
                        <a:pt x="1165" y="1031"/>
                      </a:lnTo>
                      <a:lnTo>
                        <a:pt x="1168" y="1031"/>
                      </a:lnTo>
                      <a:lnTo>
                        <a:pt x="1170" y="1031"/>
                      </a:lnTo>
                      <a:lnTo>
                        <a:pt x="1173" y="1031"/>
                      </a:lnTo>
                      <a:lnTo>
                        <a:pt x="1176" y="1031"/>
                      </a:lnTo>
                      <a:lnTo>
                        <a:pt x="1178" y="1032"/>
                      </a:lnTo>
                      <a:lnTo>
                        <a:pt x="1181" y="1032"/>
                      </a:lnTo>
                      <a:lnTo>
                        <a:pt x="1184" y="1032"/>
                      </a:lnTo>
                      <a:lnTo>
                        <a:pt x="1186" y="1032"/>
                      </a:lnTo>
                      <a:lnTo>
                        <a:pt x="1189" y="1032"/>
                      </a:lnTo>
                      <a:lnTo>
                        <a:pt x="1192" y="1032"/>
                      </a:lnTo>
                      <a:lnTo>
                        <a:pt x="1194" y="1032"/>
                      </a:lnTo>
                      <a:lnTo>
                        <a:pt x="1197" y="1032"/>
                      </a:lnTo>
                      <a:lnTo>
                        <a:pt x="1200" y="1032"/>
                      </a:lnTo>
                      <a:lnTo>
                        <a:pt x="1202" y="1032"/>
                      </a:lnTo>
                      <a:lnTo>
                        <a:pt x="1205" y="1032"/>
                      </a:lnTo>
                      <a:lnTo>
                        <a:pt x="1208" y="1032"/>
                      </a:lnTo>
                      <a:lnTo>
                        <a:pt x="1210" y="1032"/>
                      </a:lnTo>
                      <a:lnTo>
                        <a:pt x="1213" y="1032"/>
                      </a:lnTo>
                      <a:lnTo>
                        <a:pt x="1216" y="1032"/>
                      </a:lnTo>
                      <a:lnTo>
                        <a:pt x="1218" y="1032"/>
                      </a:lnTo>
                      <a:lnTo>
                        <a:pt x="1221" y="1032"/>
                      </a:lnTo>
                      <a:lnTo>
                        <a:pt x="1224" y="1032"/>
                      </a:lnTo>
                      <a:lnTo>
                        <a:pt x="1226" y="1032"/>
                      </a:lnTo>
                      <a:lnTo>
                        <a:pt x="1229" y="1032"/>
                      </a:lnTo>
                      <a:lnTo>
                        <a:pt x="1232" y="1032"/>
                      </a:lnTo>
                      <a:lnTo>
                        <a:pt x="1234" y="1033"/>
                      </a:lnTo>
                      <a:lnTo>
                        <a:pt x="1237" y="1033"/>
                      </a:lnTo>
                      <a:lnTo>
                        <a:pt x="1239" y="1033"/>
                      </a:lnTo>
                      <a:lnTo>
                        <a:pt x="1242" y="1033"/>
                      </a:lnTo>
                      <a:lnTo>
                        <a:pt x="1245" y="1033"/>
                      </a:lnTo>
                      <a:lnTo>
                        <a:pt x="1247" y="1033"/>
                      </a:lnTo>
                      <a:lnTo>
                        <a:pt x="1250" y="1033"/>
                      </a:lnTo>
                      <a:lnTo>
                        <a:pt x="1253" y="1033"/>
                      </a:lnTo>
                      <a:lnTo>
                        <a:pt x="1255" y="1033"/>
                      </a:lnTo>
                      <a:lnTo>
                        <a:pt x="1258" y="1033"/>
                      </a:lnTo>
                      <a:lnTo>
                        <a:pt x="1261" y="1033"/>
                      </a:lnTo>
                      <a:lnTo>
                        <a:pt x="1263" y="1033"/>
                      </a:lnTo>
                      <a:lnTo>
                        <a:pt x="1266" y="1033"/>
                      </a:lnTo>
                      <a:lnTo>
                        <a:pt x="1269" y="1033"/>
                      </a:lnTo>
                      <a:lnTo>
                        <a:pt x="1271" y="1033"/>
                      </a:lnTo>
                      <a:lnTo>
                        <a:pt x="1274" y="1033"/>
                      </a:lnTo>
                      <a:lnTo>
                        <a:pt x="1277" y="1033"/>
                      </a:lnTo>
                      <a:lnTo>
                        <a:pt x="1279" y="1033"/>
                      </a:lnTo>
                      <a:lnTo>
                        <a:pt x="1282" y="1033"/>
                      </a:lnTo>
                      <a:lnTo>
                        <a:pt x="1285" y="1033"/>
                      </a:lnTo>
                      <a:lnTo>
                        <a:pt x="1287" y="1033"/>
                      </a:lnTo>
                      <a:lnTo>
                        <a:pt x="1290" y="1033"/>
                      </a:lnTo>
                      <a:lnTo>
                        <a:pt x="1293" y="1033"/>
                      </a:lnTo>
                      <a:lnTo>
                        <a:pt x="1295" y="1033"/>
                      </a:lnTo>
                      <a:lnTo>
                        <a:pt x="1298" y="1033"/>
                      </a:lnTo>
                      <a:lnTo>
                        <a:pt x="1301" y="1033"/>
                      </a:lnTo>
                      <a:lnTo>
                        <a:pt x="1303" y="1033"/>
                      </a:lnTo>
                      <a:lnTo>
                        <a:pt x="1306" y="1033"/>
                      </a:lnTo>
                      <a:lnTo>
                        <a:pt x="1309" y="1033"/>
                      </a:lnTo>
                      <a:lnTo>
                        <a:pt x="1311" y="1033"/>
                      </a:lnTo>
                      <a:lnTo>
                        <a:pt x="1314" y="1033"/>
                      </a:lnTo>
                      <a:lnTo>
                        <a:pt x="1317" y="1034"/>
                      </a:lnTo>
                      <a:lnTo>
                        <a:pt x="1319" y="1034"/>
                      </a:lnTo>
                      <a:lnTo>
                        <a:pt x="1322" y="1034"/>
                      </a:lnTo>
                      <a:lnTo>
                        <a:pt x="1325" y="1034"/>
                      </a:lnTo>
                      <a:lnTo>
                        <a:pt x="1327" y="1034"/>
                      </a:lnTo>
                      <a:lnTo>
                        <a:pt x="1330" y="1034"/>
                      </a:lnTo>
                    </a:path>
                  </a:pathLst>
                </a:custGeom>
                <a:noFill/>
                <a:ln w="19050"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59"/>
                <p:cNvSpPr>
                  <a:spLocks/>
                </p:cNvSpPr>
                <p:nvPr/>
              </p:nvSpPr>
              <p:spPr bwMode="auto">
                <a:xfrm>
                  <a:off x="5321300" y="4160838"/>
                  <a:ext cx="2095500" cy="1709738"/>
                </a:xfrm>
                <a:custGeom>
                  <a:avLst/>
                  <a:gdLst>
                    <a:gd name="T0" fmla="*/ 18 w 1320"/>
                    <a:gd name="T1" fmla="*/ 1076 h 1077"/>
                    <a:gd name="T2" fmla="*/ 40 w 1320"/>
                    <a:gd name="T3" fmla="*/ 1075 h 1077"/>
                    <a:gd name="T4" fmla="*/ 61 w 1320"/>
                    <a:gd name="T5" fmla="*/ 1074 h 1077"/>
                    <a:gd name="T6" fmla="*/ 82 w 1320"/>
                    <a:gd name="T7" fmla="*/ 1073 h 1077"/>
                    <a:gd name="T8" fmla="*/ 103 w 1320"/>
                    <a:gd name="T9" fmla="*/ 1072 h 1077"/>
                    <a:gd name="T10" fmla="*/ 124 w 1320"/>
                    <a:gd name="T11" fmla="*/ 1070 h 1077"/>
                    <a:gd name="T12" fmla="*/ 145 w 1320"/>
                    <a:gd name="T13" fmla="*/ 1069 h 1077"/>
                    <a:gd name="T14" fmla="*/ 166 w 1320"/>
                    <a:gd name="T15" fmla="*/ 1067 h 1077"/>
                    <a:gd name="T16" fmla="*/ 187 w 1320"/>
                    <a:gd name="T17" fmla="*/ 1065 h 1077"/>
                    <a:gd name="T18" fmla="*/ 209 w 1320"/>
                    <a:gd name="T19" fmla="*/ 1062 h 1077"/>
                    <a:gd name="T20" fmla="*/ 230 w 1320"/>
                    <a:gd name="T21" fmla="*/ 1059 h 1077"/>
                    <a:gd name="T22" fmla="*/ 251 w 1320"/>
                    <a:gd name="T23" fmla="*/ 1056 h 1077"/>
                    <a:gd name="T24" fmla="*/ 272 w 1320"/>
                    <a:gd name="T25" fmla="*/ 1053 h 1077"/>
                    <a:gd name="T26" fmla="*/ 293 w 1320"/>
                    <a:gd name="T27" fmla="*/ 1048 h 1077"/>
                    <a:gd name="T28" fmla="*/ 314 w 1320"/>
                    <a:gd name="T29" fmla="*/ 1044 h 1077"/>
                    <a:gd name="T30" fmla="*/ 335 w 1320"/>
                    <a:gd name="T31" fmla="*/ 1038 h 1077"/>
                    <a:gd name="T32" fmla="*/ 356 w 1320"/>
                    <a:gd name="T33" fmla="*/ 1032 h 1077"/>
                    <a:gd name="T34" fmla="*/ 378 w 1320"/>
                    <a:gd name="T35" fmla="*/ 1026 h 1077"/>
                    <a:gd name="T36" fmla="*/ 399 w 1320"/>
                    <a:gd name="T37" fmla="*/ 1018 h 1077"/>
                    <a:gd name="T38" fmla="*/ 420 w 1320"/>
                    <a:gd name="T39" fmla="*/ 1008 h 1077"/>
                    <a:gd name="T40" fmla="*/ 441 w 1320"/>
                    <a:gd name="T41" fmla="*/ 998 h 1077"/>
                    <a:gd name="T42" fmla="*/ 462 w 1320"/>
                    <a:gd name="T43" fmla="*/ 986 h 1077"/>
                    <a:gd name="T44" fmla="*/ 483 w 1320"/>
                    <a:gd name="T45" fmla="*/ 973 h 1077"/>
                    <a:gd name="T46" fmla="*/ 504 w 1320"/>
                    <a:gd name="T47" fmla="*/ 957 h 1077"/>
                    <a:gd name="T48" fmla="*/ 525 w 1320"/>
                    <a:gd name="T49" fmla="*/ 10 h 1077"/>
                    <a:gd name="T50" fmla="*/ 547 w 1320"/>
                    <a:gd name="T51" fmla="*/ 25 h 1077"/>
                    <a:gd name="T52" fmla="*/ 568 w 1320"/>
                    <a:gd name="T53" fmla="*/ 36 h 1077"/>
                    <a:gd name="T54" fmla="*/ 589 w 1320"/>
                    <a:gd name="T55" fmla="*/ 46 h 1077"/>
                    <a:gd name="T56" fmla="*/ 610 w 1320"/>
                    <a:gd name="T57" fmla="*/ 52 h 1077"/>
                    <a:gd name="T58" fmla="*/ 631 w 1320"/>
                    <a:gd name="T59" fmla="*/ 57 h 1077"/>
                    <a:gd name="T60" fmla="*/ 652 w 1320"/>
                    <a:gd name="T61" fmla="*/ 59 h 1077"/>
                    <a:gd name="T62" fmla="*/ 673 w 1320"/>
                    <a:gd name="T63" fmla="*/ 59 h 1077"/>
                    <a:gd name="T64" fmla="*/ 694 w 1320"/>
                    <a:gd name="T65" fmla="*/ 56 h 1077"/>
                    <a:gd name="T66" fmla="*/ 716 w 1320"/>
                    <a:gd name="T67" fmla="*/ 51 h 1077"/>
                    <a:gd name="T68" fmla="*/ 737 w 1320"/>
                    <a:gd name="T69" fmla="*/ 44 h 1077"/>
                    <a:gd name="T70" fmla="*/ 758 w 1320"/>
                    <a:gd name="T71" fmla="*/ 34 h 1077"/>
                    <a:gd name="T72" fmla="*/ 779 w 1320"/>
                    <a:gd name="T73" fmla="*/ 21 h 1077"/>
                    <a:gd name="T74" fmla="*/ 800 w 1320"/>
                    <a:gd name="T75" fmla="*/ 7 h 1077"/>
                    <a:gd name="T76" fmla="*/ 821 w 1320"/>
                    <a:gd name="T77" fmla="*/ 961 h 1077"/>
                    <a:gd name="T78" fmla="*/ 842 w 1320"/>
                    <a:gd name="T79" fmla="*/ 976 h 1077"/>
                    <a:gd name="T80" fmla="*/ 863 w 1320"/>
                    <a:gd name="T81" fmla="*/ 989 h 1077"/>
                    <a:gd name="T82" fmla="*/ 885 w 1320"/>
                    <a:gd name="T83" fmla="*/ 1001 h 1077"/>
                    <a:gd name="T84" fmla="*/ 906 w 1320"/>
                    <a:gd name="T85" fmla="*/ 1011 h 1077"/>
                    <a:gd name="T86" fmla="*/ 927 w 1320"/>
                    <a:gd name="T87" fmla="*/ 1020 h 1077"/>
                    <a:gd name="T88" fmla="*/ 948 w 1320"/>
                    <a:gd name="T89" fmla="*/ 1027 h 1077"/>
                    <a:gd name="T90" fmla="*/ 969 w 1320"/>
                    <a:gd name="T91" fmla="*/ 1034 h 1077"/>
                    <a:gd name="T92" fmla="*/ 990 w 1320"/>
                    <a:gd name="T93" fmla="*/ 1040 h 1077"/>
                    <a:gd name="T94" fmla="*/ 1011 w 1320"/>
                    <a:gd name="T95" fmla="*/ 1045 h 1077"/>
                    <a:gd name="T96" fmla="*/ 1032 w 1320"/>
                    <a:gd name="T97" fmla="*/ 1050 h 1077"/>
                    <a:gd name="T98" fmla="*/ 1054 w 1320"/>
                    <a:gd name="T99" fmla="*/ 1054 h 1077"/>
                    <a:gd name="T100" fmla="*/ 1075 w 1320"/>
                    <a:gd name="T101" fmla="*/ 1057 h 1077"/>
                    <a:gd name="T102" fmla="*/ 1096 w 1320"/>
                    <a:gd name="T103" fmla="*/ 1060 h 1077"/>
                    <a:gd name="T104" fmla="*/ 1117 w 1320"/>
                    <a:gd name="T105" fmla="*/ 1063 h 1077"/>
                    <a:gd name="T106" fmla="*/ 1138 w 1320"/>
                    <a:gd name="T107" fmla="*/ 1065 h 1077"/>
                    <a:gd name="T108" fmla="*/ 1159 w 1320"/>
                    <a:gd name="T109" fmla="*/ 1067 h 1077"/>
                    <a:gd name="T110" fmla="*/ 1180 w 1320"/>
                    <a:gd name="T111" fmla="*/ 1069 h 1077"/>
                    <a:gd name="T112" fmla="*/ 1201 w 1320"/>
                    <a:gd name="T113" fmla="*/ 1071 h 1077"/>
                    <a:gd name="T114" fmla="*/ 1223 w 1320"/>
                    <a:gd name="T115" fmla="*/ 1072 h 1077"/>
                    <a:gd name="T116" fmla="*/ 1244 w 1320"/>
                    <a:gd name="T117" fmla="*/ 1073 h 1077"/>
                    <a:gd name="T118" fmla="*/ 1265 w 1320"/>
                    <a:gd name="T119" fmla="*/ 1074 h 1077"/>
                    <a:gd name="T120" fmla="*/ 1286 w 1320"/>
                    <a:gd name="T121" fmla="*/ 1075 h 1077"/>
                    <a:gd name="T122" fmla="*/ 1307 w 1320"/>
                    <a:gd name="T123" fmla="*/ 1076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20" h="1077">
                      <a:moveTo>
                        <a:pt x="0" y="1077"/>
                      </a:moveTo>
                      <a:lnTo>
                        <a:pt x="2" y="1076"/>
                      </a:lnTo>
                      <a:lnTo>
                        <a:pt x="5" y="1076"/>
                      </a:lnTo>
                      <a:lnTo>
                        <a:pt x="8" y="1076"/>
                      </a:lnTo>
                      <a:lnTo>
                        <a:pt x="10" y="1076"/>
                      </a:lnTo>
                      <a:lnTo>
                        <a:pt x="13" y="1076"/>
                      </a:lnTo>
                      <a:lnTo>
                        <a:pt x="16" y="1076"/>
                      </a:lnTo>
                      <a:lnTo>
                        <a:pt x="18" y="1076"/>
                      </a:lnTo>
                      <a:lnTo>
                        <a:pt x="21" y="1076"/>
                      </a:lnTo>
                      <a:lnTo>
                        <a:pt x="24" y="1076"/>
                      </a:lnTo>
                      <a:lnTo>
                        <a:pt x="26" y="1076"/>
                      </a:lnTo>
                      <a:lnTo>
                        <a:pt x="29" y="1076"/>
                      </a:lnTo>
                      <a:lnTo>
                        <a:pt x="32" y="1075"/>
                      </a:lnTo>
                      <a:lnTo>
                        <a:pt x="34" y="1075"/>
                      </a:lnTo>
                      <a:lnTo>
                        <a:pt x="37" y="1075"/>
                      </a:lnTo>
                      <a:lnTo>
                        <a:pt x="40" y="1075"/>
                      </a:lnTo>
                      <a:lnTo>
                        <a:pt x="42" y="1075"/>
                      </a:lnTo>
                      <a:lnTo>
                        <a:pt x="45" y="1075"/>
                      </a:lnTo>
                      <a:lnTo>
                        <a:pt x="47" y="1075"/>
                      </a:lnTo>
                      <a:lnTo>
                        <a:pt x="50" y="1075"/>
                      </a:lnTo>
                      <a:lnTo>
                        <a:pt x="53" y="1074"/>
                      </a:lnTo>
                      <a:lnTo>
                        <a:pt x="55" y="1074"/>
                      </a:lnTo>
                      <a:lnTo>
                        <a:pt x="58" y="1074"/>
                      </a:lnTo>
                      <a:lnTo>
                        <a:pt x="61" y="1074"/>
                      </a:lnTo>
                      <a:lnTo>
                        <a:pt x="63" y="1074"/>
                      </a:lnTo>
                      <a:lnTo>
                        <a:pt x="66" y="1074"/>
                      </a:lnTo>
                      <a:lnTo>
                        <a:pt x="69" y="1074"/>
                      </a:lnTo>
                      <a:lnTo>
                        <a:pt x="71" y="1073"/>
                      </a:lnTo>
                      <a:lnTo>
                        <a:pt x="74" y="1073"/>
                      </a:lnTo>
                      <a:lnTo>
                        <a:pt x="76" y="1073"/>
                      </a:lnTo>
                      <a:lnTo>
                        <a:pt x="79" y="1073"/>
                      </a:lnTo>
                      <a:lnTo>
                        <a:pt x="82" y="1073"/>
                      </a:lnTo>
                      <a:lnTo>
                        <a:pt x="84" y="1073"/>
                      </a:lnTo>
                      <a:lnTo>
                        <a:pt x="87" y="1073"/>
                      </a:lnTo>
                      <a:lnTo>
                        <a:pt x="90" y="1073"/>
                      </a:lnTo>
                      <a:lnTo>
                        <a:pt x="92" y="1072"/>
                      </a:lnTo>
                      <a:lnTo>
                        <a:pt x="95" y="1072"/>
                      </a:lnTo>
                      <a:lnTo>
                        <a:pt x="98" y="1072"/>
                      </a:lnTo>
                      <a:lnTo>
                        <a:pt x="100" y="1072"/>
                      </a:lnTo>
                      <a:lnTo>
                        <a:pt x="103" y="1072"/>
                      </a:lnTo>
                      <a:lnTo>
                        <a:pt x="105" y="1072"/>
                      </a:lnTo>
                      <a:lnTo>
                        <a:pt x="108" y="1071"/>
                      </a:lnTo>
                      <a:lnTo>
                        <a:pt x="111" y="1071"/>
                      </a:lnTo>
                      <a:lnTo>
                        <a:pt x="113" y="1071"/>
                      </a:lnTo>
                      <a:lnTo>
                        <a:pt x="116" y="1071"/>
                      </a:lnTo>
                      <a:lnTo>
                        <a:pt x="119" y="1071"/>
                      </a:lnTo>
                      <a:lnTo>
                        <a:pt x="121" y="1071"/>
                      </a:lnTo>
                      <a:lnTo>
                        <a:pt x="124" y="1070"/>
                      </a:lnTo>
                      <a:lnTo>
                        <a:pt x="127" y="1070"/>
                      </a:lnTo>
                      <a:lnTo>
                        <a:pt x="129" y="1070"/>
                      </a:lnTo>
                      <a:lnTo>
                        <a:pt x="132" y="1070"/>
                      </a:lnTo>
                      <a:lnTo>
                        <a:pt x="135" y="1069"/>
                      </a:lnTo>
                      <a:lnTo>
                        <a:pt x="137" y="1069"/>
                      </a:lnTo>
                      <a:lnTo>
                        <a:pt x="140" y="1069"/>
                      </a:lnTo>
                      <a:lnTo>
                        <a:pt x="143" y="1069"/>
                      </a:lnTo>
                      <a:lnTo>
                        <a:pt x="145" y="1069"/>
                      </a:lnTo>
                      <a:lnTo>
                        <a:pt x="148" y="1068"/>
                      </a:lnTo>
                      <a:lnTo>
                        <a:pt x="150" y="1068"/>
                      </a:lnTo>
                      <a:lnTo>
                        <a:pt x="153" y="1068"/>
                      </a:lnTo>
                      <a:lnTo>
                        <a:pt x="156" y="1068"/>
                      </a:lnTo>
                      <a:lnTo>
                        <a:pt x="158" y="1068"/>
                      </a:lnTo>
                      <a:lnTo>
                        <a:pt x="161" y="1067"/>
                      </a:lnTo>
                      <a:lnTo>
                        <a:pt x="164" y="1067"/>
                      </a:lnTo>
                      <a:lnTo>
                        <a:pt x="166" y="1067"/>
                      </a:lnTo>
                      <a:lnTo>
                        <a:pt x="169" y="1066"/>
                      </a:lnTo>
                      <a:lnTo>
                        <a:pt x="171" y="1066"/>
                      </a:lnTo>
                      <a:lnTo>
                        <a:pt x="174" y="1066"/>
                      </a:lnTo>
                      <a:lnTo>
                        <a:pt x="177" y="1066"/>
                      </a:lnTo>
                      <a:lnTo>
                        <a:pt x="179" y="1066"/>
                      </a:lnTo>
                      <a:lnTo>
                        <a:pt x="182" y="1065"/>
                      </a:lnTo>
                      <a:lnTo>
                        <a:pt x="185" y="1065"/>
                      </a:lnTo>
                      <a:lnTo>
                        <a:pt x="187" y="1065"/>
                      </a:lnTo>
                      <a:lnTo>
                        <a:pt x="190" y="1064"/>
                      </a:lnTo>
                      <a:lnTo>
                        <a:pt x="193" y="1064"/>
                      </a:lnTo>
                      <a:lnTo>
                        <a:pt x="195" y="1064"/>
                      </a:lnTo>
                      <a:lnTo>
                        <a:pt x="198" y="1063"/>
                      </a:lnTo>
                      <a:lnTo>
                        <a:pt x="201" y="1063"/>
                      </a:lnTo>
                      <a:lnTo>
                        <a:pt x="203" y="1063"/>
                      </a:lnTo>
                      <a:lnTo>
                        <a:pt x="206" y="1063"/>
                      </a:lnTo>
                      <a:lnTo>
                        <a:pt x="209" y="1062"/>
                      </a:lnTo>
                      <a:lnTo>
                        <a:pt x="211" y="1062"/>
                      </a:lnTo>
                      <a:lnTo>
                        <a:pt x="214" y="1062"/>
                      </a:lnTo>
                      <a:lnTo>
                        <a:pt x="217" y="1061"/>
                      </a:lnTo>
                      <a:lnTo>
                        <a:pt x="219" y="1061"/>
                      </a:lnTo>
                      <a:lnTo>
                        <a:pt x="222" y="1061"/>
                      </a:lnTo>
                      <a:lnTo>
                        <a:pt x="224" y="1060"/>
                      </a:lnTo>
                      <a:lnTo>
                        <a:pt x="227" y="1060"/>
                      </a:lnTo>
                      <a:lnTo>
                        <a:pt x="230" y="1059"/>
                      </a:lnTo>
                      <a:lnTo>
                        <a:pt x="232" y="1059"/>
                      </a:lnTo>
                      <a:lnTo>
                        <a:pt x="235" y="1059"/>
                      </a:lnTo>
                      <a:lnTo>
                        <a:pt x="238" y="1058"/>
                      </a:lnTo>
                      <a:lnTo>
                        <a:pt x="240" y="1058"/>
                      </a:lnTo>
                      <a:lnTo>
                        <a:pt x="243" y="1058"/>
                      </a:lnTo>
                      <a:lnTo>
                        <a:pt x="245" y="1057"/>
                      </a:lnTo>
                      <a:lnTo>
                        <a:pt x="248" y="1057"/>
                      </a:lnTo>
                      <a:lnTo>
                        <a:pt x="251" y="1056"/>
                      </a:lnTo>
                      <a:lnTo>
                        <a:pt x="253" y="1056"/>
                      </a:lnTo>
                      <a:lnTo>
                        <a:pt x="256" y="1056"/>
                      </a:lnTo>
                      <a:lnTo>
                        <a:pt x="259" y="1055"/>
                      </a:lnTo>
                      <a:lnTo>
                        <a:pt x="261" y="1055"/>
                      </a:lnTo>
                      <a:lnTo>
                        <a:pt x="264" y="1054"/>
                      </a:lnTo>
                      <a:lnTo>
                        <a:pt x="267" y="1054"/>
                      </a:lnTo>
                      <a:lnTo>
                        <a:pt x="269" y="1053"/>
                      </a:lnTo>
                      <a:lnTo>
                        <a:pt x="272" y="1053"/>
                      </a:lnTo>
                      <a:lnTo>
                        <a:pt x="275" y="1052"/>
                      </a:lnTo>
                      <a:lnTo>
                        <a:pt x="277" y="1052"/>
                      </a:lnTo>
                      <a:lnTo>
                        <a:pt x="280" y="1051"/>
                      </a:lnTo>
                      <a:lnTo>
                        <a:pt x="282" y="1051"/>
                      </a:lnTo>
                      <a:lnTo>
                        <a:pt x="285" y="1050"/>
                      </a:lnTo>
                      <a:lnTo>
                        <a:pt x="288" y="1050"/>
                      </a:lnTo>
                      <a:lnTo>
                        <a:pt x="290" y="1049"/>
                      </a:lnTo>
                      <a:lnTo>
                        <a:pt x="293" y="1048"/>
                      </a:lnTo>
                      <a:lnTo>
                        <a:pt x="296" y="1048"/>
                      </a:lnTo>
                      <a:lnTo>
                        <a:pt x="298" y="1047"/>
                      </a:lnTo>
                      <a:lnTo>
                        <a:pt x="301" y="1047"/>
                      </a:lnTo>
                      <a:lnTo>
                        <a:pt x="304" y="1046"/>
                      </a:lnTo>
                      <a:lnTo>
                        <a:pt x="306" y="1046"/>
                      </a:lnTo>
                      <a:lnTo>
                        <a:pt x="309" y="1045"/>
                      </a:lnTo>
                      <a:lnTo>
                        <a:pt x="312" y="1044"/>
                      </a:lnTo>
                      <a:lnTo>
                        <a:pt x="314" y="1044"/>
                      </a:lnTo>
                      <a:lnTo>
                        <a:pt x="317" y="1043"/>
                      </a:lnTo>
                      <a:lnTo>
                        <a:pt x="319" y="1043"/>
                      </a:lnTo>
                      <a:lnTo>
                        <a:pt x="322" y="1042"/>
                      </a:lnTo>
                      <a:lnTo>
                        <a:pt x="325" y="1041"/>
                      </a:lnTo>
                      <a:lnTo>
                        <a:pt x="327" y="1041"/>
                      </a:lnTo>
                      <a:lnTo>
                        <a:pt x="330" y="1040"/>
                      </a:lnTo>
                      <a:lnTo>
                        <a:pt x="333" y="1039"/>
                      </a:lnTo>
                      <a:lnTo>
                        <a:pt x="335" y="1038"/>
                      </a:lnTo>
                      <a:lnTo>
                        <a:pt x="338" y="1038"/>
                      </a:lnTo>
                      <a:lnTo>
                        <a:pt x="340" y="1037"/>
                      </a:lnTo>
                      <a:lnTo>
                        <a:pt x="343" y="1036"/>
                      </a:lnTo>
                      <a:lnTo>
                        <a:pt x="346" y="1036"/>
                      </a:lnTo>
                      <a:lnTo>
                        <a:pt x="348" y="1035"/>
                      </a:lnTo>
                      <a:lnTo>
                        <a:pt x="351" y="1034"/>
                      </a:lnTo>
                      <a:lnTo>
                        <a:pt x="354" y="1033"/>
                      </a:lnTo>
                      <a:lnTo>
                        <a:pt x="356" y="1032"/>
                      </a:lnTo>
                      <a:lnTo>
                        <a:pt x="359" y="1032"/>
                      </a:lnTo>
                      <a:lnTo>
                        <a:pt x="362" y="1031"/>
                      </a:lnTo>
                      <a:lnTo>
                        <a:pt x="364" y="1030"/>
                      </a:lnTo>
                      <a:lnTo>
                        <a:pt x="367" y="1029"/>
                      </a:lnTo>
                      <a:lnTo>
                        <a:pt x="370" y="1028"/>
                      </a:lnTo>
                      <a:lnTo>
                        <a:pt x="372" y="1027"/>
                      </a:lnTo>
                      <a:lnTo>
                        <a:pt x="375" y="1026"/>
                      </a:lnTo>
                      <a:lnTo>
                        <a:pt x="378" y="1026"/>
                      </a:lnTo>
                      <a:lnTo>
                        <a:pt x="380" y="1024"/>
                      </a:lnTo>
                      <a:lnTo>
                        <a:pt x="383" y="1023"/>
                      </a:lnTo>
                      <a:lnTo>
                        <a:pt x="386" y="1023"/>
                      </a:lnTo>
                      <a:lnTo>
                        <a:pt x="388" y="1022"/>
                      </a:lnTo>
                      <a:lnTo>
                        <a:pt x="391" y="1021"/>
                      </a:lnTo>
                      <a:lnTo>
                        <a:pt x="393" y="1020"/>
                      </a:lnTo>
                      <a:lnTo>
                        <a:pt x="396" y="1018"/>
                      </a:lnTo>
                      <a:lnTo>
                        <a:pt x="399" y="1018"/>
                      </a:lnTo>
                      <a:lnTo>
                        <a:pt x="401" y="1016"/>
                      </a:lnTo>
                      <a:lnTo>
                        <a:pt x="404" y="1015"/>
                      </a:lnTo>
                      <a:lnTo>
                        <a:pt x="407" y="1014"/>
                      </a:lnTo>
                      <a:lnTo>
                        <a:pt x="409" y="1013"/>
                      </a:lnTo>
                      <a:lnTo>
                        <a:pt x="412" y="1012"/>
                      </a:lnTo>
                      <a:lnTo>
                        <a:pt x="414" y="1011"/>
                      </a:lnTo>
                      <a:lnTo>
                        <a:pt x="417" y="1010"/>
                      </a:lnTo>
                      <a:lnTo>
                        <a:pt x="420" y="1008"/>
                      </a:lnTo>
                      <a:lnTo>
                        <a:pt x="422" y="1007"/>
                      </a:lnTo>
                      <a:lnTo>
                        <a:pt x="425" y="1006"/>
                      </a:lnTo>
                      <a:lnTo>
                        <a:pt x="428" y="1005"/>
                      </a:lnTo>
                      <a:lnTo>
                        <a:pt x="430" y="1003"/>
                      </a:lnTo>
                      <a:lnTo>
                        <a:pt x="433" y="1002"/>
                      </a:lnTo>
                      <a:lnTo>
                        <a:pt x="436" y="1001"/>
                      </a:lnTo>
                      <a:lnTo>
                        <a:pt x="438" y="999"/>
                      </a:lnTo>
                      <a:lnTo>
                        <a:pt x="441" y="998"/>
                      </a:lnTo>
                      <a:lnTo>
                        <a:pt x="444" y="997"/>
                      </a:lnTo>
                      <a:lnTo>
                        <a:pt x="446" y="995"/>
                      </a:lnTo>
                      <a:lnTo>
                        <a:pt x="449" y="994"/>
                      </a:lnTo>
                      <a:lnTo>
                        <a:pt x="451" y="992"/>
                      </a:lnTo>
                      <a:lnTo>
                        <a:pt x="454" y="991"/>
                      </a:lnTo>
                      <a:lnTo>
                        <a:pt x="457" y="989"/>
                      </a:lnTo>
                      <a:lnTo>
                        <a:pt x="459" y="988"/>
                      </a:lnTo>
                      <a:lnTo>
                        <a:pt x="462" y="986"/>
                      </a:lnTo>
                      <a:lnTo>
                        <a:pt x="465" y="985"/>
                      </a:lnTo>
                      <a:lnTo>
                        <a:pt x="467" y="983"/>
                      </a:lnTo>
                      <a:lnTo>
                        <a:pt x="470" y="981"/>
                      </a:lnTo>
                      <a:lnTo>
                        <a:pt x="473" y="980"/>
                      </a:lnTo>
                      <a:lnTo>
                        <a:pt x="475" y="978"/>
                      </a:lnTo>
                      <a:lnTo>
                        <a:pt x="478" y="976"/>
                      </a:lnTo>
                      <a:lnTo>
                        <a:pt x="481" y="975"/>
                      </a:lnTo>
                      <a:lnTo>
                        <a:pt x="483" y="973"/>
                      </a:lnTo>
                      <a:lnTo>
                        <a:pt x="486" y="971"/>
                      </a:lnTo>
                      <a:lnTo>
                        <a:pt x="488" y="969"/>
                      </a:lnTo>
                      <a:lnTo>
                        <a:pt x="491" y="967"/>
                      </a:lnTo>
                      <a:lnTo>
                        <a:pt x="494" y="965"/>
                      </a:lnTo>
                      <a:lnTo>
                        <a:pt x="496" y="963"/>
                      </a:lnTo>
                      <a:lnTo>
                        <a:pt x="499" y="961"/>
                      </a:lnTo>
                      <a:lnTo>
                        <a:pt x="502" y="959"/>
                      </a:lnTo>
                      <a:lnTo>
                        <a:pt x="504" y="957"/>
                      </a:lnTo>
                      <a:lnTo>
                        <a:pt x="507" y="955"/>
                      </a:lnTo>
                      <a:lnTo>
                        <a:pt x="509" y="953"/>
                      </a:lnTo>
                      <a:lnTo>
                        <a:pt x="512" y="0"/>
                      </a:lnTo>
                      <a:lnTo>
                        <a:pt x="515" y="2"/>
                      </a:lnTo>
                      <a:lnTo>
                        <a:pt x="517" y="4"/>
                      </a:lnTo>
                      <a:lnTo>
                        <a:pt x="520" y="7"/>
                      </a:lnTo>
                      <a:lnTo>
                        <a:pt x="523" y="9"/>
                      </a:lnTo>
                      <a:lnTo>
                        <a:pt x="525" y="10"/>
                      </a:lnTo>
                      <a:lnTo>
                        <a:pt x="528" y="12"/>
                      </a:lnTo>
                      <a:lnTo>
                        <a:pt x="531" y="14"/>
                      </a:lnTo>
                      <a:lnTo>
                        <a:pt x="533" y="16"/>
                      </a:lnTo>
                      <a:lnTo>
                        <a:pt x="536" y="18"/>
                      </a:lnTo>
                      <a:lnTo>
                        <a:pt x="539" y="20"/>
                      </a:lnTo>
                      <a:lnTo>
                        <a:pt x="541" y="21"/>
                      </a:lnTo>
                      <a:lnTo>
                        <a:pt x="544" y="23"/>
                      </a:lnTo>
                      <a:lnTo>
                        <a:pt x="547" y="25"/>
                      </a:lnTo>
                      <a:lnTo>
                        <a:pt x="549" y="26"/>
                      </a:lnTo>
                      <a:lnTo>
                        <a:pt x="552" y="28"/>
                      </a:lnTo>
                      <a:lnTo>
                        <a:pt x="554" y="29"/>
                      </a:lnTo>
                      <a:lnTo>
                        <a:pt x="557" y="31"/>
                      </a:lnTo>
                      <a:lnTo>
                        <a:pt x="560" y="32"/>
                      </a:lnTo>
                      <a:lnTo>
                        <a:pt x="562" y="34"/>
                      </a:lnTo>
                      <a:lnTo>
                        <a:pt x="565" y="35"/>
                      </a:lnTo>
                      <a:lnTo>
                        <a:pt x="568" y="36"/>
                      </a:lnTo>
                      <a:lnTo>
                        <a:pt x="570" y="38"/>
                      </a:lnTo>
                      <a:lnTo>
                        <a:pt x="573" y="39"/>
                      </a:lnTo>
                      <a:lnTo>
                        <a:pt x="575" y="40"/>
                      </a:lnTo>
                      <a:lnTo>
                        <a:pt x="578" y="41"/>
                      </a:lnTo>
                      <a:lnTo>
                        <a:pt x="581" y="42"/>
                      </a:lnTo>
                      <a:lnTo>
                        <a:pt x="583" y="44"/>
                      </a:lnTo>
                      <a:lnTo>
                        <a:pt x="586" y="45"/>
                      </a:lnTo>
                      <a:lnTo>
                        <a:pt x="589" y="46"/>
                      </a:lnTo>
                      <a:lnTo>
                        <a:pt x="591" y="47"/>
                      </a:lnTo>
                      <a:lnTo>
                        <a:pt x="594" y="48"/>
                      </a:lnTo>
                      <a:lnTo>
                        <a:pt x="597" y="49"/>
                      </a:lnTo>
                      <a:lnTo>
                        <a:pt x="599" y="49"/>
                      </a:lnTo>
                      <a:lnTo>
                        <a:pt x="602" y="50"/>
                      </a:lnTo>
                      <a:lnTo>
                        <a:pt x="605" y="51"/>
                      </a:lnTo>
                      <a:lnTo>
                        <a:pt x="607" y="52"/>
                      </a:lnTo>
                      <a:lnTo>
                        <a:pt x="610" y="52"/>
                      </a:lnTo>
                      <a:lnTo>
                        <a:pt x="613" y="53"/>
                      </a:lnTo>
                      <a:lnTo>
                        <a:pt x="615" y="54"/>
                      </a:lnTo>
                      <a:lnTo>
                        <a:pt x="618" y="55"/>
                      </a:lnTo>
                      <a:lnTo>
                        <a:pt x="621" y="55"/>
                      </a:lnTo>
                      <a:lnTo>
                        <a:pt x="623" y="56"/>
                      </a:lnTo>
                      <a:lnTo>
                        <a:pt x="626" y="56"/>
                      </a:lnTo>
                      <a:lnTo>
                        <a:pt x="628" y="57"/>
                      </a:lnTo>
                      <a:lnTo>
                        <a:pt x="631" y="57"/>
                      </a:lnTo>
                      <a:lnTo>
                        <a:pt x="634" y="57"/>
                      </a:lnTo>
                      <a:lnTo>
                        <a:pt x="636" y="58"/>
                      </a:lnTo>
                      <a:lnTo>
                        <a:pt x="639" y="58"/>
                      </a:lnTo>
                      <a:lnTo>
                        <a:pt x="642" y="58"/>
                      </a:lnTo>
                      <a:lnTo>
                        <a:pt x="644" y="59"/>
                      </a:lnTo>
                      <a:lnTo>
                        <a:pt x="647" y="59"/>
                      </a:lnTo>
                      <a:lnTo>
                        <a:pt x="649" y="59"/>
                      </a:lnTo>
                      <a:lnTo>
                        <a:pt x="652" y="59"/>
                      </a:lnTo>
                      <a:lnTo>
                        <a:pt x="655" y="59"/>
                      </a:lnTo>
                      <a:lnTo>
                        <a:pt x="657" y="59"/>
                      </a:lnTo>
                      <a:lnTo>
                        <a:pt x="660" y="59"/>
                      </a:lnTo>
                      <a:lnTo>
                        <a:pt x="663" y="59"/>
                      </a:lnTo>
                      <a:lnTo>
                        <a:pt x="665" y="59"/>
                      </a:lnTo>
                      <a:lnTo>
                        <a:pt x="668" y="59"/>
                      </a:lnTo>
                      <a:lnTo>
                        <a:pt x="671" y="59"/>
                      </a:lnTo>
                      <a:lnTo>
                        <a:pt x="673" y="59"/>
                      </a:lnTo>
                      <a:lnTo>
                        <a:pt x="676" y="59"/>
                      </a:lnTo>
                      <a:lnTo>
                        <a:pt x="679" y="58"/>
                      </a:lnTo>
                      <a:lnTo>
                        <a:pt x="681" y="58"/>
                      </a:lnTo>
                      <a:lnTo>
                        <a:pt x="684" y="58"/>
                      </a:lnTo>
                      <a:lnTo>
                        <a:pt x="686" y="57"/>
                      </a:lnTo>
                      <a:lnTo>
                        <a:pt x="689" y="57"/>
                      </a:lnTo>
                      <a:lnTo>
                        <a:pt x="692" y="57"/>
                      </a:lnTo>
                      <a:lnTo>
                        <a:pt x="694" y="56"/>
                      </a:lnTo>
                      <a:lnTo>
                        <a:pt x="697" y="56"/>
                      </a:lnTo>
                      <a:lnTo>
                        <a:pt x="700" y="55"/>
                      </a:lnTo>
                      <a:lnTo>
                        <a:pt x="702" y="55"/>
                      </a:lnTo>
                      <a:lnTo>
                        <a:pt x="705" y="54"/>
                      </a:lnTo>
                      <a:lnTo>
                        <a:pt x="708" y="53"/>
                      </a:lnTo>
                      <a:lnTo>
                        <a:pt x="710" y="52"/>
                      </a:lnTo>
                      <a:lnTo>
                        <a:pt x="713" y="52"/>
                      </a:lnTo>
                      <a:lnTo>
                        <a:pt x="716" y="51"/>
                      </a:lnTo>
                      <a:lnTo>
                        <a:pt x="718" y="50"/>
                      </a:lnTo>
                      <a:lnTo>
                        <a:pt x="721" y="49"/>
                      </a:lnTo>
                      <a:lnTo>
                        <a:pt x="723" y="49"/>
                      </a:lnTo>
                      <a:lnTo>
                        <a:pt x="726" y="48"/>
                      </a:lnTo>
                      <a:lnTo>
                        <a:pt x="729" y="47"/>
                      </a:lnTo>
                      <a:lnTo>
                        <a:pt x="731" y="46"/>
                      </a:lnTo>
                      <a:lnTo>
                        <a:pt x="734" y="45"/>
                      </a:lnTo>
                      <a:lnTo>
                        <a:pt x="737" y="44"/>
                      </a:lnTo>
                      <a:lnTo>
                        <a:pt x="739" y="42"/>
                      </a:lnTo>
                      <a:lnTo>
                        <a:pt x="742" y="41"/>
                      </a:lnTo>
                      <a:lnTo>
                        <a:pt x="744" y="40"/>
                      </a:lnTo>
                      <a:lnTo>
                        <a:pt x="747" y="39"/>
                      </a:lnTo>
                      <a:lnTo>
                        <a:pt x="750" y="38"/>
                      </a:lnTo>
                      <a:lnTo>
                        <a:pt x="752" y="36"/>
                      </a:lnTo>
                      <a:lnTo>
                        <a:pt x="755" y="35"/>
                      </a:lnTo>
                      <a:lnTo>
                        <a:pt x="758" y="34"/>
                      </a:lnTo>
                      <a:lnTo>
                        <a:pt x="760" y="32"/>
                      </a:lnTo>
                      <a:lnTo>
                        <a:pt x="763" y="31"/>
                      </a:lnTo>
                      <a:lnTo>
                        <a:pt x="766" y="29"/>
                      </a:lnTo>
                      <a:lnTo>
                        <a:pt x="768" y="28"/>
                      </a:lnTo>
                      <a:lnTo>
                        <a:pt x="771" y="26"/>
                      </a:lnTo>
                      <a:lnTo>
                        <a:pt x="774" y="25"/>
                      </a:lnTo>
                      <a:lnTo>
                        <a:pt x="776" y="23"/>
                      </a:lnTo>
                      <a:lnTo>
                        <a:pt x="779" y="21"/>
                      </a:lnTo>
                      <a:lnTo>
                        <a:pt x="782" y="20"/>
                      </a:lnTo>
                      <a:lnTo>
                        <a:pt x="784" y="18"/>
                      </a:lnTo>
                      <a:lnTo>
                        <a:pt x="787" y="16"/>
                      </a:lnTo>
                      <a:lnTo>
                        <a:pt x="790" y="14"/>
                      </a:lnTo>
                      <a:lnTo>
                        <a:pt x="792" y="12"/>
                      </a:lnTo>
                      <a:lnTo>
                        <a:pt x="795" y="10"/>
                      </a:lnTo>
                      <a:lnTo>
                        <a:pt x="797" y="9"/>
                      </a:lnTo>
                      <a:lnTo>
                        <a:pt x="800" y="7"/>
                      </a:lnTo>
                      <a:lnTo>
                        <a:pt x="803" y="4"/>
                      </a:lnTo>
                      <a:lnTo>
                        <a:pt x="805" y="2"/>
                      </a:lnTo>
                      <a:lnTo>
                        <a:pt x="808" y="0"/>
                      </a:lnTo>
                      <a:lnTo>
                        <a:pt x="811" y="953"/>
                      </a:lnTo>
                      <a:lnTo>
                        <a:pt x="813" y="955"/>
                      </a:lnTo>
                      <a:lnTo>
                        <a:pt x="816" y="957"/>
                      </a:lnTo>
                      <a:lnTo>
                        <a:pt x="818" y="959"/>
                      </a:lnTo>
                      <a:lnTo>
                        <a:pt x="821" y="961"/>
                      </a:lnTo>
                      <a:lnTo>
                        <a:pt x="824" y="963"/>
                      </a:lnTo>
                      <a:lnTo>
                        <a:pt x="826" y="965"/>
                      </a:lnTo>
                      <a:lnTo>
                        <a:pt x="829" y="967"/>
                      </a:lnTo>
                      <a:lnTo>
                        <a:pt x="832" y="969"/>
                      </a:lnTo>
                      <a:lnTo>
                        <a:pt x="834" y="971"/>
                      </a:lnTo>
                      <a:lnTo>
                        <a:pt x="837" y="973"/>
                      </a:lnTo>
                      <a:lnTo>
                        <a:pt x="840" y="975"/>
                      </a:lnTo>
                      <a:lnTo>
                        <a:pt x="842" y="976"/>
                      </a:lnTo>
                      <a:lnTo>
                        <a:pt x="845" y="978"/>
                      </a:lnTo>
                      <a:lnTo>
                        <a:pt x="848" y="980"/>
                      </a:lnTo>
                      <a:lnTo>
                        <a:pt x="850" y="981"/>
                      </a:lnTo>
                      <a:lnTo>
                        <a:pt x="853" y="983"/>
                      </a:lnTo>
                      <a:lnTo>
                        <a:pt x="855" y="985"/>
                      </a:lnTo>
                      <a:lnTo>
                        <a:pt x="858" y="986"/>
                      </a:lnTo>
                      <a:lnTo>
                        <a:pt x="861" y="988"/>
                      </a:lnTo>
                      <a:lnTo>
                        <a:pt x="863" y="989"/>
                      </a:lnTo>
                      <a:lnTo>
                        <a:pt x="866" y="991"/>
                      </a:lnTo>
                      <a:lnTo>
                        <a:pt x="869" y="992"/>
                      </a:lnTo>
                      <a:lnTo>
                        <a:pt x="871" y="994"/>
                      </a:lnTo>
                      <a:lnTo>
                        <a:pt x="874" y="995"/>
                      </a:lnTo>
                      <a:lnTo>
                        <a:pt x="877" y="997"/>
                      </a:lnTo>
                      <a:lnTo>
                        <a:pt x="879" y="998"/>
                      </a:lnTo>
                      <a:lnTo>
                        <a:pt x="882" y="999"/>
                      </a:lnTo>
                      <a:lnTo>
                        <a:pt x="885" y="1001"/>
                      </a:lnTo>
                      <a:lnTo>
                        <a:pt x="887" y="1002"/>
                      </a:lnTo>
                      <a:lnTo>
                        <a:pt x="890" y="1003"/>
                      </a:lnTo>
                      <a:lnTo>
                        <a:pt x="892" y="1005"/>
                      </a:lnTo>
                      <a:lnTo>
                        <a:pt x="895" y="1006"/>
                      </a:lnTo>
                      <a:lnTo>
                        <a:pt x="898" y="1007"/>
                      </a:lnTo>
                      <a:lnTo>
                        <a:pt x="900" y="1008"/>
                      </a:lnTo>
                      <a:lnTo>
                        <a:pt x="903" y="1010"/>
                      </a:lnTo>
                      <a:lnTo>
                        <a:pt x="906" y="1011"/>
                      </a:lnTo>
                      <a:lnTo>
                        <a:pt x="908" y="1012"/>
                      </a:lnTo>
                      <a:lnTo>
                        <a:pt x="911" y="1013"/>
                      </a:lnTo>
                      <a:lnTo>
                        <a:pt x="913" y="1014"/>
                      </a:lnTo>
                      <a:lnTo>
                        <a:pt x="916" y="1015"/>
                      </a:lnTo>
                      <a:lnTo>
                        <a:pt x="919" y="1016"/>
                      </a:lnTo>
                      <a:lnTo>
                        <a:pt x="921" y="1018"/>
                      </a:lnTo>
                      <a:lnTo>
                        <a:pt x="924" y="1018"/>
                      </a:lnTo>
                      <a:lnTo>
                        <a:pt x="927" y="1020"/>
                      </a:lnTo>
                      <a:lnTo>
                        <a:pt x="929" y="1021"/>
                      </a:lnTo>
                      <a:lnTo>
                        <a:pt x="932" y="1022"/>
                      </a:lnTo>
                      <a:lnTo>
                        <a:pt x="935" y="1023"/>
                      </a:lnTo>
                      <a:lnTo>
                        <a:pt x="937" y="1023"/>
                      </a:lnTo>
                      <a:lnTo>
                        <a:pt x="940" y="1024"/>
                      </a:lnTo>
                      <a:lnTo>
                        <a:pt x="943" y="1026"/>
                      </a:lnTo>
                      <a:lnTo>
                        <a:pt x="945" y="1026"/>
                      </a:lnTo>
                      <a:lnTo>
                        <a:pt x="948" y="1027"/>
                      </a:lnTo>
                      <a:lnTo>
                        <a:pt x="951" y="1028"/>
                      </a:lnTo>
                      <a:lnTo>
                        <a:pt x="953" y="1029"/>
                      </a:lnTo>
                      <a:lnTo>
                        <a:pt x="956" y="1030"/>
                      </a:lnTo>
                      <a:lnTo>
                        <a:pt x="959" y="1031"/>
                      </a:lnTo>
                      <a:lnTo>
                        <a:pt x="961" y="1032"/>
                      </a:lnTo>
                      <a:lnTo>
                        <a:pt x="964" y="1032"/>
                      </a:lnTo>
                      <a:lnTo>
                        <a:pt x="966" y="1033"/>
                      </a:lnTo>
                      <a:lnTo>
                        <a:pt x="969" y="1034"/>
                      </a:lnTo>
                      <a:lnTo>
                        <a:pt x="972" y="1035"/>
                      </a:lnTo>
                      <a:lnTo>
                        <a:pt x="974" y="1036"/>
                      </a:lnTo>
                      <a:lnTo>
                        <a:pt x="977" y="1036"/>
                      </a:lnTo>
                      <a:lnTo>
                        <a:pt x="980" y="1037"/>
                      </a:lnTo>
                      <a:lnTo>
                        <a:pt x="982" y="1038"/>
                      </a:lnTo>
                      <a:lnTo>
                        <a:pt x="985" y="1038"/>
                      </a:lnTo>
                      <a:lnTo>
                        <a:pt x="987" y="1039"/>
                      </a:lnTo>
                      <a:lnTo>
                        <a:pt x="990" y="1040"/>
                      </a:lnTo>
                      <a:lnTo>
                        <a:pt x="993" y="1041"/>
                      </a:lnTo>
                      <a:lnTo>
                        <a:pt x="995" y="1041"/>
                      </a:lnTo>
                      <a:lnTo>
                        <a:pt x="998" y="1042"/>
                      </a:lnTo>
                      <a:lnTo>
                        <a:pt x="1001" y="1043"/>
                      </a:lnTo>
                      <a:lnTo>
                        <a:pt x="1003" y="1043"/>
                      </a:lnTo>
                      <a:lnTo>
                        <a:pt x="1006" y="1044"/>
                      </a:lnTo>
                      <a:lnTo>
                        <a:pt x="1009" y="1044"/>
                      </a:lnTo>
                      <a:lnTo>
                        <a:pt x="1011" y="1045"/>
                      </a:lnTo>
                      <a:lnTo>
                        <a:pt x="1014" y="1046"/>
                      </a:lnTo>
                      <a:lnTo>
                        <a:pt x="1017" y="1046"/>
                      </a:lnTo>
                      <a:lnTo>
                        <a:pt x="1019" y="1047"/>
                      </a:lnTo>
                      <a:lnTo>
                        <a:pt x="1022" y="1047"/>
                      </a:lnTo>
                      <a:lnTo>
                        <a:pt x="1025" y="1048"/>
                      </a:lnTo>
                      <a:lnTo>
                        <a:pt x="1027" y="1048"/>
                      </a:lnTo>
                      <a:lnTo>
                        <a:pt x="1030" y="1049"/>
                      </a:lnTo>
                      <a:lnTo>
                        <a:pt x="1032" y="1050"/>
                      </a:lnTo>
                      <a:lnTo>
                        <a:pt x="1035" y="1050"/>
                      </a:lnTo>
                      <a:lnTo>
                        <a:pt x="1038" y="1051"/>
                      </a:lnTo>
                      <a:lnTo>
                        <a:pt x="1040" y="1051"/>
                      </a:lnTo>
                      <a:lnTo>
                        <a:pt x="1043" y="1052"/>
                      </a:lnTo>
                      <a:lnTo>
                        <a:pt x="1046" y="1052"/>
                      </a:lnTo>
                      <a:lnTo>
                        <a:pt x="1048" y="1053"/>
                      </a:lnTo>
                      <a:lnTo>
                        <a:pt x="1051" y="1053"/>
                      </a:lnTo>
                      <a:lnTo>
                        <a:pt x="1054" y="1054"/>
                      </a:lnTo>
                      <a:lnTo>
                        <a:pt x="1056" y="1054"/>
                      </a:lnTo>
                      <a:lnTo>
                        <a:pt x="1059" y="1055"/>
                      </a:lnTo>
                      <a:lnTo>
                        <a:pt x="1061" y="1055"/>
                      </a:lnTo>
                      <a:lnTo>
                        <a:pt x="1064" y="1056"/>
                      </a:lnTo>
                      <a:lnTo>
                        <a:pt x="1067" y="1056"/>
                      </a:lnTo>
                      <a:lnTo>
                        <a:pt x="1069" y="1056"/>
                      </a:lnTo>
                      <a:lnTo>
                        <a:pt x="1072" y="1057"/>
                      </a:lnTo>
                      <a:lnTo>
                        <a:pt x="1075" y="1057"/>
                      </a:lnTo>
                      <a:lnTo>
                        <a:pt x="1077" y="1058"/>
                      </a:lnTo>
                      <a:lnTo>
                        <a:pt x="1080" y="1058"/>
                      </a:lnTo>
                      <a:lnTo>
                        <a:pt x="1083" y="1058"/>
                      </a:lnTo>
                      <a:lnTo>
                        <a:pt x="1085" y="1059"/>
                      </a:lnTo>
                      <a:lnTo>
                        <a:pt x="1088" y="1059"/>
                      </a:lnTo>
                      <a:lnTo>
                        <a:pt x="1090" y="1059"/>
                      </a:lnTo>
                      <a:lnTo>
                        <a:pt x="1093" y="1060"/>
                      </a:lnTo>
                      <a:lnTo>
                        <a:pt x="1096" y="1060"/>
                      </a:lnTo>
                      <a:lnTo>
                        <a:pt x="1098" y="1061"/>
                      </a:lnTo>
                      <a:lnTo>
                        <a:pt x="1101" y="1061"/>
                      </a:lnTo>
                      <a:lnTo>
                        <a:pt x="1104" y="1061"/>
                      </a:lnTo>
                      <a:lnTo>
                        <a:pt x="1106" y="1062"/>
                      </a:lnTo>
                      <a:lnTo>
                        <a:pt x="1109" y="1062"/>
                      </a:lnTo>
                      <a:lnTo>
                        <a:pt x="1112" y="1062"/>
                      </a:lnTo>
                      <a:lnTo>
                        <a:pt x="1114" y="1063"/>
                      </a:lnTo>
                      <a:lnTo>
                        <a:pt x="1117" y="1063"/>
                      </a:lnTo>
                      <a:lnTo>
                        <a:pt x="1120" y="1063"/>
                      </a:lnTo>
                      <a:lnTo>
                        <a:pt x="1122" y="1063"/>
                      </a:lnTo>
                      <a:lnTo>
                        <a:pt x="1125" y="1064"/>
                      </a:lnTo>
                      <a:lnTo>
                        <a:pt x="1128" y="1064"/>
                      </a:lnTo>
                      <a:lnTo>
                        <a:pt x="1130" y="1064"/>
                      </a:lnTo>
                      <a:lnTo>
                        <a:pt x="1133" y="1065"/>
                      </a:lnTo>
                      <a:lnTo>
                        <a:pt x="1135" y="1065"/>
                      </a:lnTo>
                      <a:lnTo>
                        <a:pt x="1138" y="1065"/>
                      </a:lnTo>
                      <a:lnTo>
                        <a:pt x="1141" y="1066"/>
                      </a:lnTo>
                      <a:lnTo>
                        <a:pt x="1143" y="1066"/>
                      </a:lnTo>
                      <a:lnTo>
                        <a:pt x="1146" y="1066"/>
                      </a:lnTo>
                      <a:lnTo>
                        <a:pt x="1149" y="1066"/>
                      </a:lnTo>
                      <a:lnTo>
                        <a:pt x="1151" y="1066"/>
                      </a:lnTo>
                      <a:lnTo>
                        <a:pt x="1154" y="1067"/>
                      </a:lnTo>
                      <a:lnTo>
                        <a:pt x="1156" y="1067"/>
                      </a:lnTo>
                      <a:lnTo>
                        <a:pt x="1159" y="1067"/>
                      </a:lnTo>
                      <a:lnTo>
                        <a:pt x="1162" y="1068"/>
                      </a:lnTo>
                      <a:lnTo>
                        <a:pt x="1164" y="1068"/>
                      </a:lnTo>
                      <a:lnTo>
                        <a:pt x="1167" y="1068"/>
                      </a:lnTo>
                      <a:lnTo>
                        <a:pt x="1170" y="1068"/>
                      </a:lnTo>
                      <a:lnTo>
                        <a:pt x="1172" y="1068"/>
                      </a:lnTo>
                      <a:lnTo>
                        <a:pt x="1175" y="1069"/>
                      </a:lnTo>
                      <a:lnTo>
                        <a:pt x="1178" y="1069"/>
                      </a:lnTo>
                      <a:lnTo>
                        <a:pt x="1180" y="1069"/>
                      </a:lnTo>
                      <a:lnTo>
                        <a:pt x="1183" y="1069"/>
                      </a:lnTo>
                      <a:lnTo>
                        <a:pt x="1186" y="1069"/>
                      </a:lnTo>
                      <a:lnTo>
                        <a:pt x="1188" y="1070"/>
                      </a:lnTo>
                      <a:lnTo>
                        <a:pt x="1191" y="1070"/>
                      </a:lnTo>
                      <a:lnTo>
                        <a:pt x="1194" y="1070"/>
                      </a:lnTo>
                      <a:lnTo>
                        <a:pt x="1196" y="1070"/>
                      </a:lnTo>
                      <a:lnTo>
                        <a:pt x="1199" y="1071"/>
                      </a:lnTo>
                      <a:lnTo>
                        <a:pt x="1201" y="1071"/>
                      </a:lnTo>
                      <a:lnTo>
                        <a:pt x="1204" y="1071"/>
                      </a:lnTo>
                      <a:lnTo>
                        <a:pt x="1207" y="1071"/>
                      </a:lnTo>
                      <a:lnTo>
                        <a:pt x="1209" y="1071"/>
                      </a:lnTo>
                      <a:lnTo>
                        <a:pt x="1212" y="1071"/>
                      </a:lnTo>
                      <a:lnTo>
                        <a:pt x="1215" y="1072"/>
                      </a:lnTo>
                      <a:lnTo>
                        <a:pt x="1217" y="1072"/>
                      </a:lnTo>
                      <a:lnTo>
                        <a:pt x="1220" y="1072"/>
                      </a:lnTo>
                      <a:lnTo>
                        <a:pt x="1223" y="1072"/>
                      </a:lnTo>
                      <a:lnTo>
                        <a:pt x="1225" y="1072"/>
                      </a:lnTo>
                      <a:lnTo>
                        <a:pt x="1228" y="1072"/>
                      </a:lnTo>
                      <a:lnTo>
                        <a:pt x="1230" y="1073"/>
                      </a:lnTo>
                      <a:lnTo>
                        <a:pt x="1233" y="1073"/>
                      </a:lnTo>
                      <a:lnTo>
                        <a:pt x="1236" y="1073"/>
                      </a:lnTo>
                      <a:lnTo>
                        <a:pt x="1238" y="1073"/>
                      </a:lnTo>
                      <a:lnTo>
                        <a:pt x="1241" y="1073"/>
                      </a:lnTo>
                      <a:lnTo>
                        <a:pt x="1244" y="1073"/>
                      </a:lnTo>
                      <a:lnTo>
                        <a:pt x="1246" y="1073"/>
                      </a:lnTo>
                      <a:lnTo>
                        <a:pt x="1249" y="1073"/>
                      </a:lnTo>
                      <a:lnTo>
                        <a:pt x="1252" y="1074"/>
                      </a:lnTo>
                      <a:lnTo>
                        <a:pt x="1254" y="1074"/>
                      </a:lnTo>
                      <a:lnTo>
                        <a:pt x="1257" y="1074"/>
                      </a:lnTo>
                      <a:lnTo>
                        <a:pt x="1259" y="1074"/>
                      </a:lnTo>
                      <a:lnTo>
                        <a:pt x="1262" y="1074"/>
                      </a:lnTo>
                      <a:lnTo>
                        <a:pt x="1265" y="1074"/>
                      </a:lnTo>
                      <a:lnTo>
                        <a:pt x="1267" y="1074"/>
                      </a:lnTo>
                      <a:lnTo>
                        <a:pt x="1270" y="1075"/>
                      </a:lnTo>
                      <a:lnTo>
                        <a:pt x="1273" y="1075"/>
                      </a:lnTo>
                      <a:lnTo>
                        <a:pt x="1275" y="1075"/>
                      </a:lnTo>
                      <a:lnTo>
                        <a:pt x="1278" y="1075"/>
                      </a:lnTo>
                      <a:lnTo>
                        <a:pt x="1281" y="1075"/>
                      </a:lnTo>
                      <a:lnTo>
                        <a:pt x="1283" y="1075"/>
                      </a:lnTo>
                      <a:lnTo>
                        <a:pt x="1286" y="1075"/>
                      </a:lnTo>
                      <a:lnTo>
                        <a:pt x="1289" y="1075"/>
                      </a:lnTo>
                      <a:lnTo>
                        <a:pt x="1291" y="1076"/>
                      </a:lnTo>
                      <a:lnTo>
                        <a:pt x="1294" y="1076"/>
                      </a:lnTo>
                      <a:lnTo>
                        <a:pt x="1297" y="1076"/>
                      </a:lnTo>
                      <a:lnTo>
                        <a:pt x="1299" y="1076"/>
                      </a:lnTo>
                      <a:lnTo>
                        <a:pt x="1302" y="1076"/>
                      </a:lnTo>
                      <a:lnTo>
                        <a:pt x="1304" y="1076"/>
                      </a:lnTo>
                      <a:lnTo>
                        <a:pt x="1307" y="1076"/>
                      </a:lnTo>
                      <a:lnTo>
                        <a:pt x="1310" y="1076"/>
                      </a:lnTo>
                      <a:lnTo>
                        <a:pt x="1312" y="1076"/>
                      </a:lnTo>
                      <a:lnTo>
                        <a:pt x="1315" y="1076"/>
                      </a:lnTo>
                      <a:lnTo>
                        <a:pt x="1318" y="1076"/>
                      </a:lnTo>
                      <a:lnTo>
                        <a:pt x="1320" y="1077"/>
                      </a:lnTo>
                    </a:path>
                  </a:pathLst>
                </a:custGeom>
                <a:noFill/>
                <a:ln w="19050" cap="flat">
                  <a:solidFill>
                    <a:srgbClr val="142B8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83" name="TextBox 82"/>
            <p:cNvSpPr txBox="1"/>
            <p:nvPr/>
          </p:nvSpPr>
          <p:spPr>
            <a:xfrm>
              <a:off x="5637982" y="3579390"/>
              <a:ext cx="1289135" cy="338554"/>
            </a:xfrm>
            <a:prstGeom prst="rect">
              <a:avLst/>
            </a:prstGeom>
            <a:noFill/>
          </p:spPr>
          <p:txBody>
            <a:bodyPr wrap="none" rtlCol="0">
              <a:spAutoFit/>
            </a:bodyPr>
            <a:lstStyle/>
            <a:p>
              <a:r>
                <a:rPr lang="en-US" sz="1600" dirty="0" smtClean="0"/>
                <a:t>Electric field</a:t>
              </a:r>
              <a:endParaRPr lang="en-US" sz="1600" dirty="0"/>
            </a:p>
          </p:txBody>
        </p:sp>
        <p:sp>
          <p:nvSpPr>
            <p:cNvPr id="84" name="TextBox 83"/>
            <p:cNvSpPr txBox="1"/>
            <p:nvPr/>
          </p:nvSpPr>
          <p:spPr>
            <a:xfrm>
              <a:off x="5029200" y="4339224"/>
              <a:ext cx="2574744" cy="338554"/>
            </a:xfrm>
            <a:prstGeom prst="rect">
              <a:avLst/>
            </a:prstGeom>
            <a:noFill/>
          </p:spPr>
          <p:txBody>
            <a:bodyPr wrap="none" rtlCol="0">
              <a:spAutoFit/>
            </a:bodyPr>
            <a:lstStyle/>
            <a:p>
              <a:r>
                <a:rPr lang="el-GR" sz="1600" dirty="0" smtClean="0">
                  <a:cs typeface="Arial" panose="020B0604020202020204" pitchFamily="34" charset="0"/>
                </a:rPr>
                <a:t>λ</a:t>
              </a:r>
              <a:r>
                <a:rPr lang="en-US" sz="1600" dirty="0" smtClean="0">
                  <a:cs typeface="Arial" panose="020B0604020202020204" pitchFamily="34" charset="0"/>
                </a:rPr>
                <a:t>=500nm, 750nm,1000nm</a:t>
              </a:r>
              <a:endParaRPr lang="en-US" sz="1600" dirty="0"/>
            </a:p>
          </p:txBody>
        </p:sp>
      </p:grpSp>
      <p:sp>
        <p:nvSpPr>
          <p:cNvPr id="86" name="TextBox 85"/>
          <p:cNvSpPr txBox="1"/>
          <p:nvPr/>
        </p:nvSpPr>
        <p:spPr>
          <a:xfrm>
            <a:off x="838200" y="6407180"/>
            <a:ext cx="7009098" cy="276999"/>
          </a:xfrm>
          <a:prstGeom prst="rect">
            <a:avLst/>
          </a:prstGeom>
          <a:noFill/>
        </p:spPr>
        <p:txBody>
          <a:bodyPr wrap="none" rtlCol="0">
            <a:spAutoFit/>
          </a:bodyPr>
          <a:lstStyle/>
          <a:p>
            <a:r>
              <a:rPr lang="en-US" sz="1200" dirty="0" smtClean="0"/>
              <a:t>This is a standard TEM wave in a metal transmission line –it has very little to do with a “real” plasmon</a:t>
            </a:r>
            <a:endParaRPr lang="en-US" sz="1200" dirty="0"/>
          </a:p>
        </p:txBody>
      </p:sp>
    </p:spTree>
    <p:extLst>
      <p:ext uri="{BB962C8B-B14F-4D97-AF65-F5344CB8AC3E}">
        <p14:creationId xmlns:p14="http://schemas.microsoft.com/office/powerpoint/2010/main" val="168709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74" y="-149727"/>
            <a:ext cx="8229600" cy="1143000"/>
          </a:xfrm>
        </p:spPr>
        <p:txBody>
          <a:bodyPr/>
          <a:lstStyle/>
          <a:p>
            <a:r>
              <a:rPr lang="en-US" sz="3600" dirty="0" smtClean="0"/>
              <a:t>Where is the odd solution?</a:t>
            </a:r>
            <a:endParaRPr lang="en-US" sz="36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11</a:t>
            </a:fld>
            <a:endParaRPr lang="en-US"/>
          </a:p>
        </p:txBody>
      </p:sp>
      <p:sp>
        <p:nvSpPr>
          <p:cNvPr id="17" name="TextBox 16"/>
          <p:cNvSpPr txBox="1"/>
          <p:nvPr/>
        </p:nvSpPr>
        <p:spPr>
          <a:xfrm>
            <a:off x="4676072" y="917623"/>
            <a:ext cx="2454518" cy="338554"/>
          </a:xfrm>
          <a:prstGeom prst="rect">
            <a:avLst/>
          </a:prstGeom>
          <a:noFill/>
        </p:spPr>
        <p:txBody>
          <a:bodyPr wrap="none" rtlCol="0">
            <a:spAutoFit/>
          </a:bodyPr>
          <a:lstStyle/>
          <a:p>
            <a:r>
              <a:rPr lang="en-US" sz="1600" dirty="0"/>
              <a:t>I</a:t>
            </a:r>
            <a:r>
              <a:rPr lang="en-US" sz="1600" dirty="0" smtClean="0"/>
              <a:t>nside the dielectric gap  </a:t>
            </a:r>
            <a:endParaRPr lang="en-US" sz="1600" dirty="0"/>
          </a:p>
        </p:txBody>
      </p:sp>
      <p:graphicFrame>
        <p:nvGraphicFramePr>
          <p:cNvPr id="18" name="Object 17"/>
          <p:cNvGraphicFramePr>
            <a:graphicFrameLocks noChangeAspect="1"/>
          </p:cNvGraphicFramePr>
          <p:nvPr>
            <p:extLst>
              <p:ext uri="{D42A27DB-BD31-4B8C-83A1-F6EECF244321}">
                <p14:modId xmlns:p14="http://schemas.microsoft.com/office/powerpoint/2010/main" val="407376539"/>
              </p:ext>
            </p:extLst>
          </p:nvPr>
        </p:nvGraphicFramePr>
        <p:xfrm>
          <a:off x="4778375" y="1331913"/>
          <a:ext cx="2986088" cy="635000"/>
        </p:xfrm>
        <a:graphic>
          <a:graphicData uri="http://schemas.openxmlformats.org/presentationml/2006/ole">
            <mc:AlternateContent xmlns:mc="http://schemas.openxmlformats.org/markup-compatibility/2006">
              <mc:Choice xmlns:v="urn:schemas-microsoft-com:vml" Requires="v">
                <p:oleObj spid="_x0000_s58832" name="Equation" r:id="rId3" imgW="3251160" imgH="685800" progId="Equation.DSMT4">
                  <p:embed/>
                </p:oleObj>
              </mc:Choice>
              <mc:Fallback>
                <p:oleObj name="Equation" r:id="rId3" imgW="3251160" imgH="685800" progId="Equation.DSMT4">
                  <p:embed/>
                  <p:pic>
                    <p:nvPicPr>
                      <p:cNvPr id="19" name="Object 18"/>
                      <p:cNvPicPr/>
                      <p:nvPr/>
                    </p:nvPicPr>
                    <p:blipFill>
                      <a:blip r:embed="rId4"/>
                      <a:stretch>
                        <a:fillRect/>
                      </a:stretch>
                    </p:blipFill>
                    <p:spPr>
                      <a:xfrm>
                        <a:off x="4778375" y="1331913"/>
                        <a:ext cx="2986088" cy="635000"/>
                      </a:xfrm>
                      <a:prstGeom prst="rect">
                        <a:avLst/>
                      </a:prstGeom>
                    </p:spPr>
                  </p:pic>
                </p:oleObj>
              </mc:Fallback>
            </mc:AlternateContent>
          </a:graphicData>
        </a:graphic>
      </p:graphicFrame>
      <p:grpSp>
        <p:nvGrpSpPr>
          <p:cNvPr id="33" name="Group 32"/>
          <p:cNvGrpSpPr/>
          <p:nvPr/>
        </p:nvGrpSpPr>
        <p:grpSpPr>
          <a:xfrm>
            <a:off x="4286250" y="1861721"/>
            <a:ext cx="4000500" cy="1399004"/>
            <a:chOff x="4286250" y="1861721"/>
            <a:chExt cx="4000500" cy="1399004"/>
          </a:xfrm>
        </p:grpSpPr>
        <p:sp>
          <p:nvSpPr>
            <p:cNvPr id="19" name="TextBox 18"/>
            <p:cNvSpPr txBox="1"/>
            <p:nvPr/>
          </p:nvSpPr>
          <p:spPr>
            <a:xfrm>
              <a:off x="4578312" y="1861721"/>
              <a:ext cx="2077813" cy="338554"/>
            </a:xfrm>
            <a:prstGeom prst="rect">
              <a:avLst/>
            </a:prstGeom>
            <a:noFill/>
          </p:spPr>
          <p:txBody>
            <a:bodyPr wrap="none" rtlCol="0">
              <a:spAutoFit/>
            </a:bodyPr>
            <a:lstStyle/>
            <a:p>
              <a:r>
                <a:rPr lang="en-US" sz="1600" dirty="0" smtClean="0"/>
                <a:t>In the metal cladding</a:t>
              </a:r>
              <a:endParaRPr lang="en-US" sz="1600" dirty="0"/>
            </a:p>
          </p:txBody>
        </p:sp>
        <p:graphicFrame>
          <p:nvGraphicFramePr>
            <p:cNvPr id="20" name="Object 19"/>
            <p:cNvGraphicFramePr>
              <a:graphicFrameLocks noChangeAspect="1"/>
            </p:cNvGraphicFramePr>
            <p:nvPr>
              <p:extLst>
                <p:ext uri="{D42A27DB-BD31-4B8C-83A1-F6EECF244321}">
                  <p14:modId xmlns:p14="http://schemas.microsoft.com/office/powerpoint/2010/main" val="469435079"/>
                </p:ext>
              </p:extLst>
            </p:nvPr>
          </p:nvGraphicFramePr>
          <p:xfrm>
            <a:off x="4286250" y="2422525"/>
            <a:ext cx="4000500" cy="838200"/>
          </p:xfrm>
          <a:graphic>
            <a:graphicData uri="http://schemas.openxmlformats.org/presentationml/2006/ole">
              <mc:AlternateContent xmlns:mc="http://schemas.openxmlformats.org/markup-compatibility/2006">
                <mc:Choice xmlns:v="urn:schemas-microsoft-com:vml" Requires="v">
                  <p:oleObj spid="_x0000_s58833" name="Equation" r:id="rId5" imgW="4000320" imgH="838080" progId="Equation.DSMT4">
                    <p:embed/>
                  </p:oleObj>
                </mc:Choice>
                <mc:Fallback>
                  <p:oleObj name="Equation" r:id="rId5" imgW="4000320" imgH="838080" progId="Equation.DSMT4">
                    <p:embed/>
                    <p:pic>
                      <p:nvPicPr>
                        <p:cNvPr id="21" name="Object 20"/>
                        <p:cNvPicPr/>
                        <p:nvPr/>
                      </p:nvPicPr>
                      <p:blipFill>
                        <a:blip r:embed="rId6"/>
                        <a:stretch>
                          <a:fillRect/>
                        </a:stretch>
                      </p:blipFill>
                      <p:spPr>
                        <a:xfrm>
                          <a:off x="4286250" y="2422525"/>
                          <a:ext cx="4000500" cy="838200"/>
                        </a:xfrm>
                        <a:prstGeom prst="rect">
                          <a:avLst/>
                        </a:prstGeom>
                      </p:spPr>
                    </p:pic>
                  </p:oleObj>
                </mc:Fallback>
              </mc:AlternateContent>
            </a:graphicData>
          </a:graphic>
        </p:graphicFrame>
      </p:grpSp>
      <p:graphicFrame>
        <p:nvGraphicFramePr>
          <p:cNvPr id="21" name="Object 20"/>
          <p:cNvGraphicFramePr>
            <a:graphicFrameLocks noChangeAspect="1"/>
          </p:cNvGraphicFramePr>
          <p:nvPr>
            <p:extLst>
              <p:ext uri="{D42A27DB-BD31-4B8C-83A1-F6EECF244321}">
                <p14:modId xmlns:p14="http://schemas.microsoft.com/office/powerpoint/2010/main" val="1581184538"/>
              </p:ext>
            </p:extLst>
          </p:nvPr>
        </p:nvGraphicFramePr>
        <p:xfrm>
          <a:off x="5699891" y="3199076"/>
          <a:ext cx="1422400" cy="279400"/>
        </p:xfrm>
        <a:graphic>
          <a:graphicData uri="http://schemas.openxmlformats.org/presentationml/2006/ole">
            <mc:AlternateContent xmlns:mc="http://schemas.openxmlformats.org/markup-compatibility/2006">
              <mc:Choice xmlns:v="urn:schemas-microsoft-com:vml" Requires="v">
                <p:oleObj spid="_x0000_s58834" name="Equation" r:id="rId7" imgW="1422360" imgH="279360" progId="Equation.DSMT4">
                  <p:embed/>
                </p:oleObj>
              </mc:Choice>
              <mc:Fallback>
                <p:oleObj name="Equation" r:id="rId7" imgW="1422360" imgH="279360" progId="Equation.DSMT4">
                  <p:embed/>
                  <p:pic>
                    <p:nvPicPr>
                      <p:cNvPr id="22" name="Object 21"/>
                      <p:cNvPicPr/>
                      <p:nvPr/>
                    </p:nvPicPr>
                    <p:blipFill>
                      <a:blip r:embed="rId8"/>
                      <a:stretch>
                        <a:fillRect/>
                      </a:stretch>
                    </p:blipFill>
                    <p:spPr>
                      <a:xfrm>
                        <a:off x="5699891" y="3199076"/>
                        <a:ext cx="1422400" cy="279400"/>
                      </a:xfrm>
                      <a:prstGeom prst="rect">
                        <a:avLst/>
                      </a:prstGeom>
                    </p:spPr>
                  </p:pic>
                </p:oleObj>
              </mc:Fallback>
            </mc:AlternateContent>
          </a:graphicData>
        </a:graphic>
      </p:graphicFrame>
      <p:grpSp>
        <p:nvGrpSpPr>
          <p:cNvPr id="34" name="Group 33"/>
          <p:cNvGrpSpPr/>
          <p:nvPr/>
        </p:nvGrpSpPr>
        <p:grpSpPr>
          <a:xfrm>
            <a:off x="101580" y="3462059"/>
            <a:ext cx="6396576" cy="939800"/>
            <a:chOff x="101580" y="3462059"/>
            <a:chExt cx="6396576" cy="939800"/>
          </a:xfrm>
        </p:grpSpPr>
        <p:sp>
          <p:nvSpPr>
            <p:cNvPr id="22" name="TextBox 21"/>
            <p:cNvSpPr txBox="1"/>
            <p:nvPr/>
          </p:nvSpPr>
          <p:spPr>
            <a:xfrm>
              <a:off x="101580" y="3742351"/>
              <a:ext cx="2484976" cy="338554"/>
            </a:xfrm>
            <a:prstGeom prst="rect">
              <a:avLst/>
            </a:prstGeom>
            <a:noFill/>
          </p:spPr>
          <p:txBody>
            <a:bodyPr wrap="none" rtlCol="0">
              <a:spAutoFit/>
            </a:bodyPr>
            <a:lstStyle/>
            <a:p>
              <a:r>
                <a:rPr lang="en-US" sz="1600" dirty="0" smtClean="0"/>
                <a:t>Longitudinal electric field </a:t>
              </a:r>
              <a:endParaRPr lang="en-US" sz="1600" dirty="0"/>
            </a:p>
          </p:txBody>
        </p:sp>
        <p:graphicFrame>
          <p:nvGraphicFramePr>
            <p:cNvPr id="23" name="Object 22"/>
            <p:cNvGraphicFramePr>
              <a:graphicFrameLocks noChangeAspect="1"/>
            </p:cNvGraphicFramePr>
            <p:nvPr>
              <p:extLst>
                <p:ext uri="{D42A27DB-BD31-4B8C-83A1-F6EECF244321}">
                  <p14:modId xmlns:p14="http://schemas.microsoft.com/office/powerpoint/2010/main" val="3917413137"/>
                </p:ext>
              </p:extLst>
            </p:nvPr>
          </p:nvGraphicFramePr>
          <p:xfrm>
            <a:off x="2586556" y="3462059"/>
            <a:ext cx="3911600" cy="939800"/>
          </p:xfrm>
          <a:graphic>
            <a:graphicData uri="http://schemas.openxmlformats.org/presentationml/2006/ole">
              <mc:AlternateContent xmlns:mc="http://schemas.openxmlformats.org/markup-compatibility/2006">
                <mc:Choice xmlns:v="urn:schemas-microsoft-com:vml" Requires="v">
                  <p:oleObj spid="_x0000_s58835" name="Equation" r:id="rId9" imgW="3911400" imgH="939600" progId="Equation.DSMT4">
                    <p:embed/>
                  </p:oleObj>
                </mc:Choice>
                <mc:Fallback>
                  <p:oleObj name="Equation" r:id="rId9" imgW="3911400" imgH="939600" progId="Equation.DSMT4">
                    <p:embed/>
                    <p:pic>
                      <p:nvPicPr>
                        <p:cNvPr id="24" name="Object 23"/>
                        <p:cNvPicPr/>
                        <p:nvPr/>
                      </p:nvPicPr>
                      <p:blipFill>
                        <a:blip r:embed="rId10"/>
                        <a:stretch>
                          <a:fillRect/>
                        </a:stretch>
                      </p:blipFill>
                      <p:spPr>
                        <a:xfrm>
                          <a:off x="2586556" y="3462059"/>
                          <a:ext cx="3911600" cy="939800"/>
                        </a:xfrm>
                        <a:prstGeom prst="rect">
                          <a:avLst/>
                        </a:prstGeom>
                      </p:spPr>
                    </p:pic>
                  </p:oleObj>
                </mc:Fallback>
              </mc:AlternateContent>
            </a:graphicData>
          </a:graphic>
        </p:graphicFrame>
      </p:grpSp>
      <p:grpSp>
        <p:nvGrpSpPr>
          <p:cNvPr id="35" name="Group 34"/>
          <p:cNvGrpSpPr/>
          <p:nvPr/>
        </p:nvGrpSpPr>
        <p:grpSpPr>
          <a:xfrm>
            <a:off x="37977" y="4404257"/>
            <a:ext cx="5478297" cy="547687"/>
            <a:chOff x="37977" y="4404257"/>
            <a:chExt cx="5478297" cy="547687"/>
          </a:xfrm>
        </p:grpSpPr>
        <p:graphicFrame>
          <p:nvGraphicFramePr>
            <p:cNvPr id="24" name="Object 23"/>
            <p:cNvGraphicFramePr>
              <a:graphicFrameLocks noChangeAspect="1"/>
            </p:cNvGraphicFramePr>
            <p:nvPr>
              <p:extLst>
                <p:ext uri="{D42A27DB-BD31-4B8C-83A1-F6EECF244321}">
                  <p14:modId xmlns:p14="http://schemas.microsoft.com/office/powerpoint/2010/main" val="2788806625"/>
                </p:ext>
              </p:extLst>
            </p:nvPr>
          </p:nvGraphicFramePr>
          <p:xfrm>
            <a:off x="3435061" y="4404257"/>
            <a:ext cx="2081213" cy="547687"/>
          </p:xfrm>
          <a:graphic>
            <a:graphicData uri="http://schemas.openxmlformats.org/presentationml/2006/ole">
              <mc:AlternateContent xmlns:mc="http://schemas.openxmlformats.org/markup-compatibility/2006">
                <mc:Choice xmlns:v="urn:schemas-microsoft-com:vml" Requires="v">
                  <p:oleObj spid="_x0000_s58836" name="Equation" r:id="rId11" imgW="1790640" imgH="469800" progId="Equation.DSMT4">
                    <p:embed/>
                  </p:oleObj>
                </mc:Choice>
                <mc:Fallback>
                  <p:oleObj name="Equation" r:id="rId11" imgW="1790640" imgH="469800" progId="Equation.DSMT4">
                    <p:embed/>
                    <p:pic>
                      <p:nvPicPr>
                        <p:cNvPr id="25" name="Object 24"/>
                        <p:cNvPicPr/>
                        <p:nvPr/>
                      </p:nvPicPr>
                      <p:blipFill>
                        <a:blip r:embed="rId12"/>
                        <a:stretch>
                          <a:fillRect/>
                        </a:stretch>
                      </p:blipFill>
                      <p:spPr>
                        <a:xfrm>
                          <a:off x="3435061" y="4404257"/>
                          <a:ext cx="2081213" cy="547687"/>
                        </a:xfrm>
                        <a:prstGeom prst="rect">
                          <a:avLst/>
                        </a:prstGeom>
                      </p:spPr>
                    </p:pic>
                  </p:oleObj>
                </mc:Fallback>
              </mc:AlternateContent>
            </a:graphicData>
          </a:graphic>
        </p:graphicFrame>
        <p:sp>
          <p:nvSpPr>
            <p:cNvPr id="25" name="TextBox 24"/>
            <p:cNvSpPr txBox="1"/>
            <p:nvPr/>
          </p:nvSpPr>
          <p:spPr>
            <a:xfrm>
              <a:off x="37977" y="4460483"/>
              <a:ext cx="3397084" cy="338554"/>
            </a:xfrm>
            <a:prstGeom prst="rect">
              <a:avLst/>
            </a:prstGeom>
            <a:noFill/>
          </p:spPr>
          <p:txBody>
            <a:bodyPr wrap="none" rtlCol="0">
              <a:spAutoFit/>
            </a:bodyPr>
            <a:lstStyle/>
            <a:p>
              <a:r>
                <a:rPr lang="en-US" sz="1600" dirty="0" smtClean="0"/>
                <a:t>Boundary condition –continuous </a:t>
              </a:r>
              <a:r>
                <a:rPr lang="en-US" sz="1600" dirty="0" err="1" smtClean="0"/>
                <a:t>E</a:t>
              </a:r>
              <a:r>
                <a:rPr lang="en-US" sz="1600" baseline="-25000" dirty="0" err="1" smtClean="0"/>
                <a:t>z</a:t>
              </a:r>
              <a:endParaRPr lang="en-US" sz="1600" baseline="-25000" dirty="0"/>
            </a:p>
          </p:txBody>
        </p:sp>
      </p:grpSp>
      <p:sp>
        <p:nvSpPr>
          <p:cNvPr id="26" name="TextBox 25"/>
          <p:cNvSpPr txBox="1"/>
          <p:nvPr/>
        </p:nvSpPr>
        <p:spPr>
          <a:xfrm>
            <a:off x="-4187" y="5063291"/>
            <a:ext cx="1210588" cy="369332"/>
          </a:xfrm>
          <a:prstGeom prst="rect">
            <a:avLst/>
          </a:prstGeom>
          <a:noFill/>
        </p:spPr>
        <p:txBody>
          <a:bodyPr wrap="none" rtlCol="0">
            <a:spAutoFit/>
          </a:bodyPr>
          <a:lstStyle/>
          <a:p>
            <a:r>
              <a:rPr lang="en-US" dirty="0" smtClean="0"/>
              <a:t>Introduce </a:t>
            </a:r>
            <a:endParaRPr lang="en-US" dirty="0"/>
          </a:p>
        </p:txBody>
      </p:sp>
      <p:graphicFrame>
        <p:nvGraphicFramePr>
          <p:cNvPr id="27" name="Object 26"/>
          <p:cNvGraphicFramePr>
            <a:graphicFrameLocks noChangeAspect="1"/>
          </p:cNvGraphicFramePr>
          <p:nvPr>
            <p:extLst>
              <p:ext uri="{D42A27DB-BD31-4B8C-83A1-F6EECF244321}">
                <p14:modId xmlns:p14="http://schemas.microsoft.com/office/powerpoint/2010/main" val="648363529"/>
              </p:ext>
            </p:extLst>
          </p:nvPr>
        </p:nvGraphicFramePr>
        <p:xfrm>
          <a:off x="1390289" y="5117321"/>
          <a:ext cx="1397000" cy="228600"/>
        </p:xfrm>
        <a:graphic>
          <a:graphicData uri="http://schemas.openxmlformats.org/presentationml/2006/ole">
            <mc:AlternateContent xmlns:mc="http://schemas.openxmlformats.org/markup-compatibility/2006">
              <mc:Choice xmlns:v="urn:schemas-microsoft-com:vml" Requires="v">
                <p:oleObj spid="_x0000_s58837" name="Equation" r:id="rId13" imgW="1396800" imgH="228600" progId="Equation.DSMT4">
                  <p:embed/>
                </p:oleObj>
              </mc:Choice>
              <mc:Fallback>
                <p:oleObj name="Equation" r:id="rId13" imgW="1396800" imgH="228600" progId="Equation.DSMT4">
                  <p:embed/>
                  <p:pic>
                    <p:nvPicPr>
                      <p:cNvPr id="28" name="Object 27"/>
                      <p:cNvPicPr/>
                      <p:nvPr/>
                    </p:nvPicPr>
                    <p:blipFill>
                      <a:blip r:embed="rId14"/>
                      <a:stretch>
                        <a:fillRect/>
                      </a:stretch>
                    </p:blipFill>
                    <p:spPr>
                      <a:xfrm>
                        <a:off x="1390289" y="5117321"/>
                        <a:ext cx="1397000" cy="228600"/>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3731792768"/>
              </p:ext>
            </p:extLst>
          </p:nvPr>
        </p:nvGraphicFramePr>
        <p:xfrm>
          <a:off x="2941638" y="5041900"/>
          <a:ext cx="1271587" cy="492125"/>
        </p:xfrm>
        <a:graphic>
          <a:graphicData uri="http://schemas.openxmlformats.org/presentationml/2006/ole">
            <mc:AlternateContent xmlns:mc="http://schemas.openxmlformats.org/markup-compatibility/2006">
              <mc:Choice xmlns:v="urn:schemas-microsoft-com:vml" Requires="v">
                <p:oleObj spid="_x0000_s58838" name="Equation" r:id="rId15" imgW="1180800" imgH="457200" progId="Equation.DSMT4">
                  <p:embed/>
                </p:oleObj>
              </mc:Choice>
              <mc:Fallback>
                <p:oleObj name="Equation" r:id="rId15" imgW="1180800" imgH="457200" progId="Equation.DSMT4">
                  <p:embed/>
                  <p:pic>
                    <p:nvPicPr>
                      <p:cNvPr id="29" name="Object 28"/>
                      <p:cNvPicPr/>
                      <p:nvPr/>
                    </p:nvPicPr>
                    <p:blipFill>
                      <a:blip r:embed="rId16"/>
                      <a:stretch>
                        <a:fillRect/>
                      </a:stretch>
                    </p:blipFill>
                    <p:spPr>
                      <a:xfrm>
                        <a:off x="2941638" y="5041900"/>
                        <a:ext cx="1271587" cy="492125"/>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2907905832"/>
              </p:ext>
            </p:extLst>
          </p:nvPr>
        </p:nvGraphicFramePr>
        <p:xfrm>
          <a:off x="4679950" y="5018088"/>
          <a:ext cx="2616200" cy="508000"/>
        </p:xfrm>
        <a:graphic>
          <a:graphicData uri="http://schemas.openxmlformats.org/presentationml/2006/ole">
            <mc:AlternateContent xmlns:mc="http://schemas.openxmlformats.org/markup-compatibility/2006">
              <mc:Choice xmlns:v="urn:schemas-microsoft-com:vml" Requires="v">
                <p:oleObj spid="_x0000_s58839" name="Equation" r:id="rId17" imgW="2616120" imgH="507960" progId="Equation.DSMT4">
                  <p:embed/>
                </p:oleObj>
              </mc:Choice>
              <mc:Fallback>
                <p:oleObj name="Equation" r:id="rId17" imgW="2616120" imgH="507960" progId="Equation.DSMT4">
                  <p:embed/>
                  <p:pic>
                    <p:nvPicPr>
                      <p:cNvPr id="30" name="Object 29"/>
                      <p:cNvPicPr/>
                      <p:nvPr/>
                    </p:nvPicPr>
                    <p:blipFill>
                      <a:blip r:embed="rId18"/>
                      <a:stretch>
                        <a:fillRect/>
                      </a:stretch>
                    </p:blipFill>
                    <p:spPr>
                      <a:xfrm>
                        <a:off x="4679950" y="5018088"/>
                        <a:ext cx="2616200" cy="508000"/>
                      </a:xfrm>
                      <a:prstGeom prst="rect">
                        <a:avLst/>
                      </a:prstGeom>
                    </p:spPr>
                  </p:pic>
                </p:oleObj>
              </mc:Fallback>
            </mc:AlternateContent>
          </a:graphicData>
        </a:graphic>
      </p:graphicFrame>
      <p:grpSp>
        <p:nvGrpSpPr>
          <p:cNvPr id="37" name="Group 36"/>
          <p:cNvGrpSpPr/>
          <p:nvPr/>
        </p:nvGrpSpPr>
        <p:grpSpPr>
          <a:xfrm>
            <a:off x="812956" y="5614988"/>
            <a:ext cx="4292444" cy="457200"/>
            <a:chOff x="812956" y="5614988"/>
            <a:chExt cx="4292444" cy="457200"/>
          </a:xfrm>
        </p:grpSpPr>
        <p:sp>
          <p:nvSpPr>
            <p:cNvPr id="30" name="TextBox 29"/>
            <p:cNvSpPr txBox="1"/>
            <p:nvPr/>
          </p:nvSpPr>
          <p:spPr>
            <a:xfrm>
              <a:off x="812956" y="5615514"/>
              <a:ext cx="1685077" cy="369332"/>
            </a:xfrm>
            <a:prstGeom prst="rect">
              <a:avLst/>
            </a:prstGeom>
            <a:noFill/>
          </p:spPr>
          <p:txBody>
            <a:bodyPr wrap="none" rtlCol="0">
              <a:spAutoFit/>
            </a:bodyPr>
            <a:lstStyle/>
            <a:p>
              <a:r>
                <a:rPr lang="en-US" dirty="0" smtClean="0"/>
                <a:t>For odd mode </a:t>
              </a:r>
              <a:endParaRPr lang="en-US" dirty="0"/>
            </a:p>
          </p:txBody>
        </p:sp>
        <p:graphicFrame>
          <p:nvGraphicFramePr>
            <p:cNvPr id="31" name="Object 30"/>
            <p:cNvGraphicFramePr>
              <a:graphicFrameLocks noChangeAspect="1"/>
            </p:cNvGraphicFramePr>
            <p:nvPr>
              <p:extLst>
                <p:ext uri="{D42A27DB-BD31-4B8C-83A1-F6EECF244321}">
                  <p14:modId xmlns:p14="http://schemas.microsoft.com/office/powerpoint/2010/main" val="287326804"/>
                </p:ext>
              </p:extLst>
            </p:nvPr>
          </p:nvGraphicFramePr>
          <p:xfrm>
            <a:off x="2730500" y="5614988"/>
            <a:ext cx="2374900" cy="457200"/>
          </p:xfrm>
          <a:graphic>
            <a:graphicData uri="http://schemas.openxmlformats.org/presentationml/2006/ole">
              <mc:AlternateContent xmlns:mc="http://schemas.openxmlformats.org/markup-compatibility/2006">
                <mc:Choice xmlns:v="urn:schemas-microsoft-com:vml" Requires="v">
                  <p:oleObj spid="_x0000_s58840" name="Equation" r:id="rId19" imgW="2374560" imgH="457200" progId="Equation.DSMT4">
                    <p:embed/>
                  </p:oleObj>
                </mc:Choice>
                <mc:Fallback>
                  <p:oleObj name="Equation" r:id="rId19" imgW="2374560" imgH="457200" progId="Equation.DSMT4">
                    <p:embed/>
                    <p:pic>
                      <p:nvPicPr>
                        <p:cNvPr id="32" name="Object 31"/>
                        <p:cNvPicPr/>
                        <p:nvPr/>
                      </p:nvPicPr>
                      <p:blipFill>
                        <a:blip r:embed="rId20"/>
                        <a:stretch>
                          <a:fillRect/>
                        </a:stretch>
                      </p:blipFill>
                      <p:spPr>
                        <a:xfrm>
                          <a:off x="2730500" y="5614988"/>
                          <a:ext cx="2374900" cy="457200"/>
                        </a:xfrm>
                        <a:prstGeom prst="rect">
                          <a:avLst/>
                        </a:prstGeom>
                      </p:spPr>
                    </p:pic>
                  </p:oleObj>
                </mc:Fallback>
              </mc:AlternateContent>
            </a:graphicData>
          </a:graphic>
        </p:graphicFrame>
      </p:grpSp>
      <p:grpSp>
        <p:nvGrpSpPr>
          <p:cNvPr id="41" name="Group 40"/>
          <p:cNvGrpSpPr/>
          <p:nvPr/>
        </p:nvGrpSpPr>
        <p:grpSpPr>
          <a:xfrm>
            <a:off x="96810" y="863127"/>
            <a:ext cx="4599672" cy="2245729"/>
            <a:chOff x="96810" y="863127"/>
            <a:chExt cx="4599672" cy="2245729"/>
          </a:xfrm>
        </p:grpSpPr>
        <p:grpSp>
          <p:nvGrpSpPr>
            <p:cNvPr id="3" name="Group 2"/>
            <p:cNvGrpSpPr/>
            <p:nvPr/>
          </p:nvGrpSpPr>
          <p:grpSpPr>
            <a:xfrm>
              <a:off x="96810" y="863127"/>
              <a:ext cx="4434705" cy="2245729"/>
              <a:chOff x="96810" y="863127"/>
              <a:chExt cx="4434705" cy="2245729"/>
            </a:xfrm>
          </p:grpSpPr>
          <p:grpSp>
            <p:nvGrpSpPr>
              <p:cNvPr id="5" name="Group 4"/>
              <p:cNvGrpSpPr/>
              <p:nvPr/>
            </p:nvGrpSpPr>
            <p:grpSpPr>
              <a:xfrm>
                <a:off x="96810" y="1221079"/>
                <a:ext cx="3657600" cy="1878501"/>
                <a:chOff x="609600" y="3531699"/>
                <a:chExt cx="3657600" cy="1878501"/>
              </a:xfrm>
            </p:grpSpPr>
            <p:sp>
              <p:nvSpPr>
                <p:cNvPr id="6" name="Rectangle 5"/>
                <p:cNvSpPr/>
                <p:nvPr/>
              </p:nvSpPr>
              <p:spPr bwMode="auto">
                <a:xfrm>
                  <a:off x="609600" y="4206904"/>
                  <a:ext cx="3657600" cy="464723"/>
                </a:xfrm>
                <a:prstGeom prst="rect">
                  <a:avLst/>
                </a:prstGeom>
                <a:solidFill>
                  <a:srgbClr val="00B0F0">
                    <a:alpha val="47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 name="Rectangle 6"/>
                <p:cNvSpPr/>
                <p:nvPr/>
              </p:nvSpPr>
              <p:spPr bwMode="auto">
                <a:xfrm>
                  <a:off x="609600" y="4671627"/>
                  <a:ext cx="3657600" cy="738573"/>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2726441807"/>
                    </p:ext>
                  </p:extLst>
                </p:nvPr>
              </p:nvGraphicFramePr>
              <p:xfrm>
                <a:off x="942685" y="4879296"/>
                <a:ext cx="602720" cy="319087"/>
              </p:xfrm>
              <a:graphic>
                <a:graphicData uri="http://schemas.openxmlformats.org/presentationml/2006/ole">
                  <mc:AlternateContent xmlns:mc="http://schemas.openxmlformats.org/markup-compatibility/2006">
                    <mc:Choice xmlns:v="urn:schemas-microsoft-com:vml" Requires="v">
                      <p:oleObj spid="_x0000_s58841" name="Equation" r:id="rId21" imgW="431640" imgH="228600" progId="Equation.DSMT4">
                        <p:embed/>
                      </p:oleObj>
                    </mc:Choice>
                    <mc:Fallback>
                      <p:oleObj name="Equation" r:id="rId21" imgW="431640" imgH="228600" progId="Equation.DSMT4">
                        <p:embed/>
                        <p:pic>
                          <p:nvPicPr>
                            <p:cNvPr id="8" name="Object 7"/>
                            <p:cNvPicPr/>
                            <p:nvPr/>
                          </p:nvPicPr>
                          <p:blipFill>
                            <a:blip r:embed="rId22"/>
                            <a:stretch>
                              <a:fillRect/>
                            </a:stretch>
                          </p:blipFill>
                          <p:spPr>
                            <a:xfrm>
                              <a:off x="942685" y="4879296"/>
                              <a:ext cx="602720" cy="319087"/>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947746362"/>
                    </p:ext>
                  </p:extLst>
                </p:nvPr>
              </p:nvGraphicFramePr>
              <p:xfrm>
                <a:off x="1662631" y="4350678"/>
                <a:ext cx="590550" cy="322262"/>
              </p:xfrm>
              <a:graphic>
                <a:graphicData uri="http://schemas.openxmlformats.org/presentationml/2006/ole">
                  <mc:AlternateContent xmlns:mc="http://schemas.openxmlformats.org/markup-compatibility/2006">
                    <mc:Choice xmlns:v="urn:schemas-microsoft-com:vml" Requires="v">
                      <p:oleObj spid="_x0000_s58842" name="Equation" r:id="rId23" imgW="419040" imgH="228600" progId="Equation.DSMT4">
                        <p:embed/>
                      </p:oleObj>
                    </mc:Choice>
                    <mc:Fallback>
                      <p:oleObj name="Equation" r:id="rId23" imgW="419040" imgH="228600" progId="Equation.DSMT4">
                        <p:embed/>
                        <p:pic>
                          <p:nvPicPr>
                            <p:cNvPr id="9" name="Object 8"/>
                            <p:cNvPicPr/>
                            <p:nvPr/>
                          </p:nvPicPr>
                          <p:blipFill>
                            <a:blip r:embed="rId24"/>
                            <a:stretch>
                              <a:fillRect/>
                            </a:stretch>
                          </p:blipFill>
                          <p:spPr>
                            <a:xfrm>
                              <a:off x="1662631" y="4350678"/>
                              <a:ext cx="590550" cy="322262"/>
                            </a:xfrm>
                            <a:prstGeom prst="rect">
                              <a:avLst/>
                            </a:prstGeom>
                          </p:spPr>
                        </p:pic>
                      </p:oleObj>
                    </mc:Fallback>
                  </mc:AlternateContent>
                </a:graphicData>
              </a:graphic>
            </p:graphicFrame>
            <p:sp>
              <p:nvSpPr>
                <p:cNvPr id="10" name="Rectangle 9"/>
                <p:cNvSpPr/>
                <p:nvPr/>
              </p:nvSpPr>
              <p:spPr bwMode="auto">
                <a:xfrm>
                  <a:off x="609600" y="3531699"/>
                  <a:ext cx="3657600" cy="701644"/>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11" name="Straight Arrow Connector 10"/>
              <p:cNvCxnSpPr/>
              <p:nvPr/>
            </p:nvCxnSpPr>
            <p:spPr bwMode="auto">
              <a:xfrm flipV="1">
                <a:off x="4218992" y="1154155"/>
                <a:ext cx="0" cy="195470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TextBox 11"/>
              <p:cNvSpPr txBox="1"/>
              <p:nvPr/>
            </p:nvSpPr>
            <p:spPr>
              <a:xfrm>
                <a:off x="4231433" y="863127"/>
                <a:ext cx="300082" cy="369332"/>
              </a:xfrm>
              <a:prstGeom prst="rect">
                <a:avLst/>
              </a:prstGeom>
              <a:noFill/>
            </p:spPr>
            <p:txBody>
              <a:bodyPr wrap="none" rtlCol="0">
                <a:spAutoFit/>
              </a:bodyPr>
              <a:lstStyle/>
              <a:p>
                <a:r>
                  <a:rPr lang="en-US" dirty="0" smtClean="0"/>
                  <a:t>x</a:t>
                </a:r>
                <a:endParaRPr lang="en-US" dirty="0"/>
              </a:p>
            </p:txBody>
          </p:sp>
          <p:cxnSp>
            <p:nvCxnSpPr>
              <p:cNvPr id="13" name="Straight Connector 12"/>
              <p:cNvCxnSpPr>
                <a:stCxn id="6" idx="1"/>
              </p:cNvCxnSpPr>
              <p:nvPr/>
            </p:nvCxnSpPr>
            <p:spPr bwMode="auto">
              <a:xfrm flipV="1">
                <a:off x="96810" y="2122229"/>
                <a:ext cx="4419600" cy="641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 name="TextBox 13"/>
              <p:cNvSpPr txBox="1"/>
              <p:nvPr/>
            </p:nvSpPr>
            <p:spPr>
              <a:xfrm>
                <a:off x="3918527" y="2131505"/>
                <a:ext cx="312906" cy="369332"/>
              </a:xfrm>
              <a:prstGeom prst="rect">
                <a:avLst/>
              </a:prstGeom>
              <a:noFill/>
            </p:spPr>
            <p:txBody>
              <a:bodyPr wrap="none" rtlCol="0">
                <a:spAutoFit/>
              </a:bodyPr>
              <a:lstStyle/>
              <a:p>
                <a:r>
                  <a:rPr lang="en-US" dirty="0" smtClean="0"/>
                  <a:t>0</a:t>
                </a:r>
                <a:endParaRPr lang="en-US" dirty="0"/>
              </a:p>
            </p:txBody>
          </p:sp>
          <p:sp>
            <p:nvSpPr>
              <p:cNvPr id="15" name="TextBox 14"/>
              <p:cNvSpPr txBox="1"/>
              <p:nvPr/>
            </p:nvSpPr>
            <p:spPr>
              <a:xfrm>
                <a:off x="3435061" y="1645993"/>
                <a:ext cx="639919" cy="369332"/>
              </a:xfrm>
              <a:prstGeom prst="rect">
                <a:avLst/>
              </a:prstGeom>
              <a:noFill/>
            </p:spPr>
            <p:txBody>
              <a:bodyPr wrap="none" rtlCol="0">
                <a:spAutoFit/>
              </a:bodyPr>
              <a:lstStyle/>
              <a:p>
                <a:r>
                  <a:rPr lang="en-US" dirty="0" smtClean="0"/>
                  <a:t>+a/2</a:t>
                </a:r>
                <a:endParaRPr lang="en-US" dirty="0"/>
              </a:p>
            </p:txBody>
          </p:sp>
          <p:sp>
            <p:nvSpPr>
              <p:cNvPr id="16" name="TextBox 15"/>
              <p:cNvSpPr txBox="1"/>
              <p:nvPr/>
            </p:nvSpPr>
            <p:spPr>
              <a:xfrm>
                <a:off x="3471799" y="2316171"/>
                <a:ext cx="784930" cy="369332"/>
              </a:xfrm>
              <a:prstGeom prst="rect">
                <a:avLst/>
              </a:prstGeom>
              <a:noFill/>
            </p:spPr>
            <p:txBody>
              <a:bodyPr wrap="square" rtlCol="0">
                <a:spAutoFit/>
              </a:bodyPr>
              <a:lstStyle/>
              <a:p>
                <a:r>
                  <a:rPr lang="en-US" dirty="0" smtClean="0"/>
                  <a:t>-a/2</a:t>
                </a:r>
                <a:endParaRPr lang="en-US" dirty="0"/>
              </a:p>
            </p:txBody>
          </p:sp>
          <p:graphicFrame>
            <p:nvGraphicFramePr>
              <p:cNvPr id="36" name="Object 35"/>
              <p:cNvGraphicFramePr>
                <a:graphicFrameLocks noChangeAspect="1"/>
              </p:cNvGraphicFramePr>
              <p:nvPr>
                <p:extLst>
                  <p:ext uri="{D42A27DB-BD31-4B8C-83A1-F6EECF244321}">
                    <p14:modId xmlns:p14="http://schemas.microsoft.com/office/powerpoint/2010/main" val="1931813938"/>
                  </p:ext>
                </p:extLst>
              </p:nvPr>
            </p:nvGraphicFramePr>
            <p:xfrm>
              <a:off x="222406" y="1374611"/>
              <a:ext cx="590550" cy="304800"/>
            </p:xfrm>
            <a:graphic>
              <a:graphicData uri="http://schemas.openxmlformats.org/presentationml/2006/ole">
                <mc:AlternateContent xmlns:mc="http://schemas.openxmlformats.org/markup-compatibility/2006">
                  <mc:Choice xmlns:v="urn:schemas-microsoft-com:vml" Requires="v">
                    <p:oleObj spid="_x0000_s58843" name="Equation" r:id="rId25" imgW="590537" imgH="304936" progId="Equation.DSMT4">
                      <p:embed/>
                    </p:oleObj>
                  </mc:Choice>
                  <mc:Fallback>
                    <p:oleObj name="Equation" r:id="rId25" imgW="590537" imgH="304936" progId="Equation.DSMT4">
                      <p:embed/>
                      <p:pic>
                        <p:nvPicPr>
                          <p:cNvPr id="39" name="Object 38"/>
                          <p:cNvPicPr/>
                          <p:nvPr/>
                        </p:nvPicPr>
                        <p:blipFill>
                          <a:blip r:embed="rId26"/>
                          <a:stretch>
                            <a:fillRect/>
                          </a:stretch>
                        </p:blipFill>
                        <p:spPr>
                          <a:xfrm>
                            <a:off x="222406" y="1374611"/>
                            <a:ext cx="590550" cy="304800"/>
                          </a:xfrm>
                          <a:prstGeom prst="rect">
                            <a:avLst/>
                          </a:prstGeom>
                        </p:spPr>
                      </p:pic>
                    </p:oleObj>
                  </mc:Fallback>
                </mc:AlternateContent>
              </a:graphicData>
            </a:graphic>
          </p:graphicFrame>
          <p:sp>
            <p:nvSpPr>
              <p:cNvPr id="32" name="Freeform 72"/>
              <p:cNvSpPr>
                <a:spLocks/>
              </p:cNvSpPr>
              <p:nvPr/>
            </p:nvSpPr>
            <p:spPr bwMode="auto">
              <a:xfrm rot="16200000" flipV="1">
                <a:off x="2379326" y="1378715"/>
                <a:ext cx="484128" cy="1536699"/>
              </a:xfrm>
              <a:custGeom>
                <a:avLst/>
                <a:gdLst>
                  <a:gd name="T0" fmla="*/ 35 w 2411"/>
                  <a:gd name="T1" fmla="*/ 1328 h 2427"/>
                  <a:gd name="T2" fmla="*/ 84 w 2411"/>
                  <a:gd name="T3" fmla="*/ 1478 h 2427"/>
                  <a:gd name="T4" fmla="*/ 132 w 2411"/>
                  <a:gd name="T5" fmla="*/ 1625 h 2427"/>
                  <a:gd name="T6" fmla="*/ 180 w 2411"/>
                  <a:gd name="T7" fmla="*/ 1764 h 2427"/>
                  <a:gd name="T8" fmla="*/ 229 w 2411"/>
                  <a:gd name="T9" fmla="*/ 1896 h 2427"/>
                  <a:gd name="T10" fmla="*/ 277 w 2411"/>
                  <a:gd name="T11" fmla="*/ 2016 h 2427"/>
                  <a:gd name="T12" fmla="*/ 325 w 2411"/>
                  <a:gd name="T13" fmla="*/ 2124 h 2427"/>
                  <a:gd name="T14" fmla="*/ 373 w 2411"/>
                  <a:gd name="T15" fmla="*/ 2217 h 2427"/>
                  <a:gd name="T16" fmla="*/ 422 w 2411"/>
                  <a:gd name="T17" fmla="*/ 2294 h 2427"/>
                  <a:gd name="T18" fmla="*/ 470 w 2411"/>
                  <a:gd name="T19" fmla="*/ 2355 h 2427"/>
                  <a:gd name="T20" fmla="*/ 518 w 2411"/>
                  <a:gd name="T21" fmla="*/ 2397 h 2427"/>
                  <a:gd name="T22" fmla="*/ 566 w 2411"/>
                  <a:gd name="T23" fmla="*/ 2421 h 2427"/>
                  <a:gd name="T24" fmla="*/ 614 w 2411"/>
                  <a:gd name="T25" fmla="*/ 2426 h 2427"/>
                  <a:gd name="T26" fmla="*/ 663 w 2411"/>
                  <a:gd name="T27" fmla="*/ 2412 h 2427"/>
                  <a:gd name="T28" fmla="*/ 711 w 2411"/>
                  <a:gd name="T29" fmla="*/ 2379 h 2427"/>
                  <a:gd name="T30" fmla="*/ 759 w 2411"/>
                  <a:gd name="T31" fmla="*/ 2327 h 2427"/>
                  <a:gd name="T32" fmla="*/ 808 w 2411"/>
                  <a:gd name="T33" fmla="*/ 2258 h 2427"/>
                  <a:gd name="T34" fmla="*/ 856 w 2411"/>
                  <a:gd name="T35" fmla="*/ 2172 h 2427"/>
                  <a:gd name="T36" fmla="*/ 904 w 2411"/>
                  <a:gd name="T37" fmla="*/ 2072 h 2427"/>
                  <a:gd name="T38" fmla="*/ 952 w 2411"/>
                  <a:gd name="T39" fmla="*/ 1957 h 2427"/>
                  <a:gd name="T40" fmla="*/ 1000 w 2411"/>
                  <a:gd name="T41" fmla="*/ 1831 h 2427"/>
                  <a:gd name="T42" fmla="*/ 1049 w 2411"/>
                  <a:gd name="T43" fmla="*/ 1695 h 2427"/>
                  <a:gd name="T44" fmla="*/ 1097 w 2411"/>
                  <a:gd name="T45" fmla="*/ 1552 h 2427"/>
                  <a:gd name="T46" fmla="*/ 1145 w 2411"/>
                  <a:gd name="T47" fmla="*/ 1404 h 2427"/>
                  <a:gd name="T48" fmla="*/ 1193 w 2411"/>
                  <a:gd name="T49" fmla="*/ 1252 h 2427"/>
                  <a:gd name="T50" fmla="*/ 1242 w 2411"/>
                  <a:gd name="T51" fmla="*/ 1099 h 2427"/>
                  <a:gd name="T52" fmla="*/ 1290 w 2411"/>
                  <a:gd name="T53" fmla="*/ 949 h 2427"/>
                  <a:gd name="T54" fmla="*/ 1338 w 2411"/>
                  <a:gd name="T55" fmla="*/ 803 h 2427"/>
                  <a:gd name="T56" fmla="*/ 1387 w 2411"/>
                  <a:gd name="T57" fmla="*/ 663 h 2427"/>
                  <a:gd name="T58" fmla="*/ 1435 w 2411"/>
                  <a:gd name="T59" fmla="*/ 532 h 2427"/>
                  <a:gd name="T60" fmla="*/ 1483 w 2411"/>
                  <a:gd name="T61" fmla="*/ 411 h 2427"/>
                  <a:gd name="T62" fmla="*/ 1531 w 2411"/>
                  <a:gd name="T63" fmla="*/ 304 h 2427"/>
                  <a:gd name="T64" fmla="*/ 1579 w 2411"/>
                  <a:gd name="T65" fmla="*/ 210 h 2427"/>
                  <a:gd name="T66" fmla="*/ 1628 w 2411"/>
                  <a:gd name="T67" fmla="*/ 133 h 2427"/>
                  <a:gd name="T68" fmla="*/ 1676 w 2411"/>
                  <a:gd name="T69" fmla="*/ 72 h 2427"/>
                  <a:gd name="T70" fmla="*/ 1724 w 2411"/>
                  <a:gd name="T71" fmla="*/ 30 h 2427"/>
                  <a:gd name="T72" fmla="*/ 1772 w 2411"/>
                  <a:gd name="T73" fmla="*/ 6 h 2427"/>
                  <a:gd name="T74" fmla="*/ 1821 w 2411"/>
                  <a:gd name="T75" fmla="*/ 1 h 2427"/>
                  <a:gd name="T76" fmla="*/ 1869 w 2411"/>
                  <a:gd name="T77" fmla="*/ 15 h 2427"/>
                  <a:gd name="T78" fmla="*/ 1917 w 2411"/>
                  <a:gd name="T79" fmla="*/ 49 h 2427"/>
                  <a:gd name="T80" fmla="*/ 1965 w 2411"/>
                  <a:gd name="T81" fmla="*/ 100 h 2427"/>
                  <a:gd name="T82" fmla="*/ 2013 w 2411"/>
                  <a:gd name="T83" fmla="*/ 170 h 2427"/>
                  <a:gd name="T84" fmla="*/ 2062 w 2411"/>
                  <a:gd name="T85" fmla="*/ 255 h 2427"/>
                  <a:gd name="T86" fmla="*/ 2110 w 2411"/>
                  <a:gd name="T87" fmla="*/ 356 h 2427"/>
                  <a:gd name="T88" fmla="*/ 2158 w 2411"/>
                  <a:gd name="T89" fmla="*/ 470 h 2427"/>
                  <a:gd name="T90" fmla="*/ 2207 w 2411"/>
                  <a:gd name="T91" fmla="*/ 596 h 2427"/>
                  <a:gd name="T92" fmla="*/ 2255 w 2411"/>
                  <a:gd name="T93" fmla="*/ 732 h 2427"/>
                  <a:gd name="T94" fmla="*/ 2303 w 2411"/>
                  <a:gd name="T95" fmla="*/ 875 h 2427"/>
                  <a:gd name="T96" fmla="*/ 2351 w 2411"/>
                  <a:gd name="T97" fmla="*/ 1024 h 2427"/>
                  <a:gd name="T98" fmla="*/ 2399 w 2411"/>
                  <a:gd name="T99" fmla="*/ 1175 h 2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11" h="2427">
                    <a:moveTo>
                      <a:pt x="0" y="1213"/>
                    </a:moveTo>
                    <a:lnTo>
                      <a:pt x="12" y="1252"/>
                    </a:lnTo>
                    <a:lnTo>
                      <a:pt x="23" y="1290"/>
                    </a:lnTo>
                    <a:lnTo>
                      <a:pt x="35" y="1328"/>
                    </a:lnTo>
                    <a:lnTo>
                      <a:pt x="48" y="1366"/>
                    </a:lnTo>
                    <a:lnTo>
                      <a:pt x="60" y="1404"/>
                    </a:lnTo>
                    <a:lnTo>
                      <a:pt x="72" y="1441"/>
                    </a:lnTo>
                    <a:lnTo>
                      <a:pt x="84" y="1478"/>
                    </a:lnTo>
                    <a:lnTo>
                      <a:pt x="96" y="1515"/>
                    </a:lnTo>
                    <a:lnTo>
                      <a:pt x="108" y="1552"/>
                    </a:lnTo>
                    <a:lnTo>
                      <a:pt x="120" y="1588"/>
                    </a:lnTo>
                    <a:lnTo>
                      <a:pt x="132" y="1625"/>
                    </a:lnTo>
                    <a:lnTo>
                      <a:pt x="144" y="1660"/>
                    </a:lnTo>
                    <a:lnTo>
                      <a:pt x="156" y="1695"/>
                    </a:lnTo>
                    <a:lnTo>
                      <a:pt x="168" y="1730"/>
                    </a:lnTo>
                    <a:lnTo>
                      <a:pt x="180" y="1764"/>
                    </a:lnTo>
                    <a:lnTo>
                      <a:pt x="192" y="1798"/>
                    </a:lnTo>
                    <a:lnTo>
                      <a:pt x="204" y="1831"/>
                    </a:lnTo>
                    <a:lnTo>
                      <a:pt x="216" y="1864"/>
                    </a:lnTo>
                    <a:lnTo>
                      <a:pt x="229" y="1896"/>
                    </a:lnTo>
                    <a:lnTo>
                      <a:pt x="241" y="1927"/>
                    </a:lnTo>
                    <a:lnTo>
                      <a:pt x="253" y="1957"/>
                    </a:lnTo>
                    <a:lnTo>
                      <a:pt x="265" y="1987"/>
                    </a:lnTo>
                    <a:lnTo>
                      <a:pt x="277" y="2016"/>
                    </a:lnTo>
                    <a:lnTo>
                      <a:pt x="289" y="2044"/>
                    </a:lnTo>
                    <a:lnTo>
                      <a:pt x="301" y="2072"/>
                    </a:lnTo>
                    <a:lnTo>
                      <a:pt x="313" y="2098"/>
                    </a:lnTo>
                    <a:lnTo>
                      <a:pt x="325" y="2124"/>
                    </a:lnTo>
                    <a:lnTo>
                      <a:pt x="337" y="2149"/>
                    </a:lnTo>
                    <a:lnTo>
                      <a:pt x="349" y="2172"/>
                    </a:lnTo>
                    <a:lnTo>
                      <a:pt x="361" y="2195"/>
                    </a:lnTo>
                    <a:lnTo>
                      <a:pt x="373" y="2217"/>
                    </a:lnTo>
                    <a:lnTo>
                      <a:pt x="385" y="2238"/>
                    </a:lnTo>
                    <a:lnTo>
                      <a:pt x="397" y="2258"/>
                    </a:lnTo>
                    <a:lnTo>
                      <a:pt x="410" y="2277"/>
                    </a:lnTo>
                    <a:lnTo>
                      <a:pt x="422" y="2294"/>
                    </a:lnTo>
                    <a:lnTo>
                      <a:pt x="433" y="2311"/>
                    </a:lnTo>
                    <a:lnTo>
                      <a:pt x="446" y="2327"/>
                    </a:lnTo>
                    <a:lnTo>
                      <a:pt x="458" y="2342"/>
                    </a:lnTo>
                    <a:lnTo>
                      <a:pt x="470" y="2355"/>
                    </a:lnTo>
                    <a:lnTo>
                      <a:pt x="482" y="2367"/>
                    </a:lnTo>
                    <a:lnTo>
                      <a:pt x="494" y="2379"/>
                    </a:lnTo>
                    <a:lnTo>
                      <a:pt x="506" y="2389"/>
                    </a:lnTo>
                    <a:lnTo>
                      <a:pt x="518" y="2397"/>
                    </a:lnTo>
                    <a:lnTo>
                      <a:pt x="530" y="2405"/>
                    </a:lnTo>
                    <a:lnTo>
                      <a:pt x="542" y="2412"/>
                    </a:lnTo>
                    <a:lnTo>
                      <a:pt x="554" y="2417"/>
                    </a:lnTo>
                    <a:lnTo>
                      <a:pt x="566" y="2421"/>
                    </a:lnTo>
                    <a:lnTo>
                      <a:pt x="578" y="2424"/>
                    </a:lnTo>
                    <a:lnTo>
                      <a:pt x="590" y="2426"/>
                    </a:lnTo>
                    <a:lnTo>
                      <a:pt x="602" y="2427"/>
                    </a:lnTo>
                    <a:lnTo>
                      <a:pt x="614" y="2426"/>
                    </a:lnTo>
                    <a:lnTo>
                      <a:pt x="627" y="2424"/>
                    </a:lnTo>
                    <a:lnTo>
                      <a:pt x="639" y="2421"/>
                    </a:lnTo>
                    <a:lnTo>
                      <a:pt x="651" y="2417"/>
                    </a:lnTo>
                    <a:lnTo>
                      <a:pt x="663" y="2412"/>
                    </a:lnTo>
                    <a:lnTo>
                      <a:pt x="675" y="2405"/>
                    </a:lnTo>
                    <a:lnTo>
                      <a:pt x="687" y="2397"/>
                    </a:lnTo>
                    <a:lnTo>
                      <a:pt x="699" y="2389"/>
                    </a:lnTo>
                    <a:lnTo>
                      <a:pt x="711" y="2379"/>
                    </a:lnTo>
                    <a:lnTo>
                      <a:pt x="723" y="2367"/>
                    </a:lnTo>
                    <a:lnTo>
                      <a:pt x="735" y="2355"/>
                    </a:lnTo>
                    <a:lnTo>
                      <a:pt x="747" y="2342"/>
                    </a:lnTo>
                    <a:lnTo>
                      <a:pt x="759" y="2327"/>
                    </a:lnTo>
                    <a:lnTo>
                      <a:pt x="771" y="2311"/>
                    </a:lnTo>
                    <a:lnTo>
                      <a:pt x="783" y="2294"/>
                    </a:lnTo>
                    <a:lnTo>
                      <a:pt x="795" y="2277"/>
                    </a:lnTo>
                    <a:lnTo>
                      <a:pt x="808" y="2258"/>
                    </a:lnTo>
                    <a:lnTo>
                      <a:pt x="820" y="2238"/>
                    </a:lnTo>
                    <a:lnTo>
                      <a:pt x="832" y="2217"/>
                    </a:lnTo>
                    <a:lnTo>
                      <a:pt x="843" y="2195"/>
                    </a:lnTo>
                    <a:lnTo>
                      <a:pt x="856" y="2172"/>
                    </a:lnTo>
                    <a:lnTo>
                      <a:pt x="868" y="2149"/>
                    </a:lnTo>
                    <a:lnTo>
                      <a:pt x="880" y="2124"/>
                    </a:lnTo>
                    <a:lnTo>
                      <a:pt x="892" y="2098"/>
                    </a:lnTo>
                    <a:lnTo>
                      <a:pt x="904" y="2072"/>
                    </a:lnTo>
                    <a:lnTo>
                      <a:pt x="916" y="2044"/>
                    </a:lnTo>
                    <a:lnTo>
                      <a:pt x="928" y="2016"/>
                    </a:lnTo>
                    <a:lnTo>
                      <a:pt x="940" y="1987"/>
                    </a:lnTo>
                    <a:lnTo>
                      <a:pt x="952" y="1957"/>
                    </a:lnTo>
                    <a:lnTo>
                      <a:pt x="964" y="1927"/>
                    </a:lnTo>
                    <a:lnTo>
                      <a:pt x="976" y="1896"/>
                    </a:lnTo>
                    <a:lnTo>
                      <a:pt x="989" y="1864"/>
                    </a:lnTo>
                    <a:lnTo>
                      <a:pt x="1000" y="1831"/>
                    </a:lnTo>
                    <a:lnTo>
                      <a:pt x="1012" y="1798"/>
                    </a:lnTo>
                    <a:lnTo>
                      <a:pt x="1024" y="1764"/>
                    </a:lnTo>
                    <a:lnTo>
                      <a:pt x="1037" y="1730"/>
                    </a:lnTo>
                    <a:lnTo>
                      <a:pt x="1049" y="1695"/>
                    </a:lnTo>
                    <a:lnTo>
                      <a:pt x="1061" y="1660"/>
                    </a:lnTo>
                    <a:lnTo>
                      <a:pt x="1073" y="1625"/>
                    </a:lnTo>
                    <a:lnTo>
                      <a:pt x="1085" y="1588"/>
                    </a:lnTo>
                    <a:lnTo>
                      <a:pt x="1097" y="1552"/>
                    </a:lnTo>
                    <a:lnTo>
                      <a:pt x="1109" y="1515"/>
                    </a:lnTo>
                    <a:lnTo>
                      <a:pt x="1121" y="1478"/>
                    </a:lnTo>
                    <a:lnTo>
                      <a:pt x="1133" y="1441"/>
                    </a:lnTo>
                    <a:lnTo>
                      <a:pt x="1145" y="1404"/>
                    </a:lnTo>
                    <a:lnTo>
                      <a:pt x="1157" y="1366"/>
                    </a:lnTo>
                    <a:lnTo>
                      <a:pt x="1169" y="1328"/>
                    </a:lnTo>
                    <a:lnTo>
                      <a:pt x="1181" y="1290"/>
                    </a:lnTo>
                    <a:lnTo>
                      <a:pt x="1193" y="1252"/>
                    </a:lnTo>
                    <a:lnTo>
                      <a:pt x="1205" y="1213"/>
                    </a:lnTo>
                    <a:lnTo>
                      <a:pt x="1218" y="1175"/>
                    </a:lnTo>
                    <a:lnTo>
                      <a:pt x="1230" y="1137"/>
                    </a:lnTo>
                    <a:lnTo>
                      <a:pt x="1242" y="1099"/>
                    </a:lnTo>
                    <a:lnTo>
                      <a:pt x="1254" y="1062"/>
                    </a:lnTo>
                    <a:lnTo>
                      <a:pt x="1266" y="1024"/>
                    </a:lnTo>
                    <a:lnTo>
                      <a:pt x="1278" y="986"/>
                    </a:lnTo>
                    <a:lnTo>
                      <a:pt x="1290" y="949"/>
                    </a:lnTo>
                    <a:lnTo>
                      <a:pt x="1302" y="912"/>
                    </a:lnTo>
                    <a:lnTo>
                      <a:pt x="1314" y="875"/>
                    </a:lnTo>
                    <a:lnTo>
                      <a:pt x="1326" y="839"/>
                    </a:lnTo>
                    <a:lnTo>
                      <a:pt x="1338" y="803"/>
                    </a:lnTo>
                    <a:lnTo>
                      <a:pt x="1350" y="767"/>
                    </a:lnTo>
                    <a:lnTo>
                      <a:pt x="1362" y="732"/>
                    </a:lnTo>
                    <a:lnTo>
                      <a:pt x="1374" y="697"/>
                    </a:lnTo>
                    <a:lnTo>
                      <a:pt x="1387" y="663"/>
                    </a:lnTo>
                    <a:lnTo>
                      <a:pt x="1399" y="629"/>
                    </a:lnTo>
                    <a:lnTo>
                      <a:pt x="1411" y="596"/>
                    </a:lnTo>
                    <a:lnTo>
                      <a:pt x="1422" y="564"/>
                    </a:lnTo>
                    <a:lnTo>
                      <a:pt x="1435" y="532"/>
                    </a:lnTo>
                    <a:lnTo>
                      <a:pt x="1447" y="501"/>
                    </a:lnTo>
                    <a:lnTo>
                      <a:pt x="1459" y="470"/>
                    </a:lnTo>
                    <a:lnTo>
                      <a:pt x="1471" y="440"/>
                    </a:lnTo>
                    <a:lnTo>
                      <a:pt x="1483" y="411"/>
                    </a:lnTo>
                    <a:lnTo>
                      <a:pt x="1495" y="383"/>
                    </a:lnTo>
                    <a:lnTo>
                      <a:pt x="1507" y="356"/>
                    </a:lnTo>
                    <a:lnTo>
                      <a:pt x="1519" y="329"/>
                    </a:lnTo>
                    <a:lnTo>
                      <a:pt x="1531" y="304"/>
                    </a:lnTo>
                    <a:lnTo>
                      <a:pt x="1543" y="279"/>
                    </a:lnTo>
                    <a:lnTo>
                      <a:pt x="1555" y="255"/>
                    </a:lnTo>
                    <a:lnTo>
                      <a:pt x="1568" y="232"/>
                    </a:lnTo>
                    <a:lnTo>
                      <a:pt x="1579" y="210"/>
                    </a:lnTo>
                    <a:lnTo>
                      <a:pt x="1591" y="190"/>
                    </a:lnTo>
                    <a:lnTo>
                      <a:pt x="1603" y="170"/>
                    </a:lnTo>
                    <a:lnTo>
                      <a:pt x="1616" y="151"/>
                    </a:lnTo>
                    <a:lnTo>
                      <a:pt x="1628" y="133"/>
                    </a:lnTo>
                    <a:lnTo>
                      <a:pt x="1640" y="116"/>
                    </a:lnTo>
                    <a:lnTo>
                      <a:pt x="1652" y="100"/>
                    </a:lnTo>
                    <a:lnTo>
                      <a:pt x="1664" y="86"/>
                    </a:lnTo>
                    <a:lnTo>
                      <a:pt x="1676" y="72"/>
                    </a:lnTo>
                    <a:lnTo>
                      <a:pt x="1688" y="60"/>
                    </a:lnTo>
                    <a:lnTo>
                      <a:pt x="1700" y="49"/>
                    </a:lnTo>
                    <a:lnTo>
                      <a:pt x="1712" y="39"/>
                    </a:lnTo>
                    <a:lnTo>
                      <a:pt x="1724" y="30"/>
                    </a:lnTo>
                    <a:lnTo>
                      <a:pt x="1736" y="22"/>
                    </a:lnTo>
                    <a:lnTo>
                      <a:pt x="1748" y="15"/>
                    </a:lnTo>
                    <a:lnTo>
                      <a:pt x="1760" y="10"/>
                    </a:lnTo>
                    <a:lnTo>
                      <a:pt x="1772" y="6"/>
                    </a:lnTo>
                    <a:lnTo>
                      <a:pt x="1784" y="3"/>
                    </a:lnTo>
                    <a:lnTo>
                      <a:pt x="1797" y="1"/>
                    </a:lnTo>
                    <a:lnTo>
                      <a:pt x="1809" y="0"/>
                    </a:lnTo>
                    <a:lnTo>
                      <a:pt x="1821" y="1"/>
                    </a:lnTo>
                    <a:lnTo>
                      <a:pt x="1832" y="3"/>
                    </a:lnTo>
                    <a:lnTo>
                      <a:pt x="1845" y="6"/>
                    </a:lnTo>
                    <a:lnTo>
                      <a:pt x="1857" y="10"/>
                    </a:lnTo>
                    <a:lnTo>
                      <a:pt x="1869" y="15"/>
                    </a:lnTo>
                    <a:lnTo>
                      <a:pt x="1881" y="22"/>
                    </a:lnTo>
                    <a:lnTo>
                      <a:pt x="1893" y="30"/>
                    </a:lnTo>
                    <a:lnTo>
                      <a:pt x="1905" y="39"/>
                    </a:lnTo>
                    <a:lnTo>
                      <a:pt x="1917" y="49"/>
                    </a:lnTo>
                    <a:lnTo>
                      <a:pt x="1929" y="60"/>
                    </a:lnTo>
                    <a:lnTo>
                      <a:pt x="1941" y="72"/>
                    </a:lnTo>
                    <a:lnTo>
                      <a:pt x="1953" y="86"/>
                    </a:lnTo>
                    <a:lnTo>
                      <a:pt x="1965" y="100"/>
                    </a:lnTo>
                    <a:lnTo>
                      <a:pt x="1978" y="116"/>
                    </a:lnTo>
                    <a:lnTo>
                      <a:pt x="1989" y="133"/>
                    </a:lnTo>
                    <a:lnTo>
                      <a:pt x="2001" y="151"/>
                    </a:lnTo>
                    <a:lnTo>
                      <a:pt x="2013" y="170"/>
                    </a:lnTo>
                    <a:lnTo>
                      <a:pt x="2026" y="190"/>
                    </a:lnTo>
                    <a:lnTo>
                      <a:pt x="2038" y="210"/>
                    </a:lnTo>
                    <a:lnTo>
                      <a:pt x="2050" y="232"/>
                    </a:lnTo>
                    <a:lnTo>
                      <a:pt x="2062" y="255"/>
                    </a:lnTo>
                    <a:lnTo>
                      <a:pt x="2074" y="279"/>
                    </a:lnTo>
                    <a:lnTo>
                      <a:pt x="2086" y="304"/>
                    </a:lnTo>
                    <a:lnTo>
                      <a:pt x="2098" y="329"/>
                    </a:lnTo>
                    <a:lnTo>
                      <a:pt x="2110" y="356"/>
                    </a:lnTo>
                    <a:lnTo>
                      <a:pt x="2122" y="383"/>
                    </a:lnTo>
                    <a:lnTo>
                      <a:pt x="2134" y="411"/>
                    </a:lnTo>
                    <a:lnTo>
                      <a:pt x="2146" y="440"/>
                    </a:lnTo>
                    <a:lnTo>
                      <a:pt x="2158" y="470"/>
                    </a:lnTo>
                    <a:lnTo>
                      <a:pt x="2170" y="501"/>
                    </a:lnTo>
                    <a:lnTo>
                      <a:pt x="2182" y="532"/>
                    </a:lnTo>
                    <a:lnTo>
                      <a:pt x="2195" y="564"/>
                    </a:lnTo>
                    <a:lnTo>
                      <a:pt x="2207" y="596"/>
                    </a:lnTo>
                    <a:lnTo>
                      <a:pt x="2219" y="629"/>
                    </a:lnTo>
                    <a:lnTo>
                      <a:pt x="2231" y="663"/>
                    </a:lnTo>
                    <a:lnTo>
                      <a:pt x="2243" y="697"/>
                    </a:lnTo>
                    <a:lnTo>
                      <a:pt x="2255" y="732"/>
                    </a:lnTo>
                    <a:lnTo>
                      <a:pt x="2267" y="767"/>
                    </a:lnTo>
                    <a:lnTo>
                      <a:pt x="2279" y="803"/>
                    </a:lnTo>
                    <a:lnTo>
                      <a:pt x="2291" y="839"/>
                    </a:lnTo>
                    <a:lnTo>
                      <a:pt x="2303" y="875"/>
                    </a:lnTo>
                    <a:lnTo>
                      <a:pt x="2315" y="912"/>
                    </a:lnTo>
                    <a:lnTo>
                      <a:pt x="2327" y="949"/>
                    </a:lnTo>
                    <a:lnTo>
                      <a:pt x="2339" y="986"/>
                    </a:lnTo>
                    <a:lnTo>
                      <a:pt x="2351" y="1024"/>
                    </a:lnTo>
                    <a:lnTo>
                      <a:pt x="2363" y="1062"/>
                    </a:lnTo>
                    <a:lnTo>
                      <a:pt x="2376" y="1099"/>
                    </a:lnTo>
                    <a:lnTo>
                      <a:pt x="2388" y="1137"/>
                    </a:lnTo>
                    <a:lnTo>
                      <a:pt x="2399" y="1175"/>
                    </a:lnTo>
                    <a:lnTo>
                      <a:pt x="2411" y="1213"/>
                    </a:lnTo>
                  </a:path>
                </a:pathLst>
              </a:custGeom>
              <a:noFill/>
              <a:ln w="28575" cap="flat">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39" name="Straight Arrow Connector 38"/>
            <p:cNvCxnSpPr/>
            <p:nvPr/>
          </p:nvCxnSpPr>
          <p:spPr bwMode="auto">
            <a:xfrm>
              <a:off x="4231433" y="2122229"/>
              <a:ext cx="213818" cy="23877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0" name="TextBox 39"/>
            <p:cNvSpPr txBox="1"/>
            <p:nvPr/>
          </p:nvSpPr>
          <p:spPr>
            <a:xfrm>
              <a:off x="4396400" y="2200467"/>
              <a:ext cx="300082" cy="369332"/>
            </a:xfrm>
            <a:prstGeom prst="rect">
              <a:avLst/>
            </a:prstGeom>
            <a:noFill/>
          </p:spPr>
          <p:txBody>
            <a:bodyPr wrap="none" rtlCol="0">
              <a:spAutoFit/>
            </a:bodyPr>
            <a:lstStyle/>
            <a:p>
              <a:r>
                <a:rPr lang="en-US" dirty="0" smtClean="0"/>
                <a:t>y</a:t>
              </a:r>
              <a:endParaRPr lang="en-US" dirty="0"/>
            </a:p>
          </p:txBody>
        </p:sp>
      </p:grpSp>
    </p:spTree>
    <p:extLst>
      <p:ext uri="{BB962C8B-B14F-4D97-AF65-F5344CB8AC3E}">
        <p14:creationId xmlns:p14="http://schemas.microsoft.com/office/powerpoint/2010/main" val="3535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12</a:t>
            </a:fld>
            <a:endParaRPr lang="en-US"/>
          </a:p>
        </p:txBody>
      </p:sp>
      <p:grpSp>
        <p:nvGrpSpPr>
          <p:cNvPr id="3" name="Group 2"/>
          <p:cNvGrpSpPr/>
          <p:nvPr/>
        </p:nvGrpSpPr>
        <p:grpSpPr>
          <a:xfrm>
            <a:off x="-88649" y="640829"/>
            <a:ext cx="3787313" cy="3394592"/>
            <a:chOff x="228600" y="1143000"/>
            <a:chExt cx="3787313" cy="3394592"/>
          </a:xfrm>
        </p:grpSpPr>
        <p:pic>
          <p:nvPicPr>
            <p:cNvPr id="5" name="Picture 4"/>
            <p:cNvPicPr>
              <a:picLocks noChangeAspect="1"/>
            </p:cNvPicPr>
            <p:nvPr/>
          </p:nvPicPr>
          <p:blipFill>
            <a:blip r:embed="rId3"/>
            <a:stretch>
              <a:fillRect/>
            </a:stretch>
          </p:blipFill>
          <p:spPr>
            <a:xfrm>
              <a:off x="228600" y="1143000"/>
              <a:ext cx="3787313" cy="3394592"/>
            </a:xfrm>
            <a:prstGeom prst="rect">
              <a:avLst/>
            </a:prstGeom>
          </p:spPr>
        </p:pic>
        <p:cxnSp>
          <p:nvCxnSpPr>
            <p:cNvPr id="7" name="Straight Arrow Connector 6"/>
            <p:cNvCxnSpPr/>
            <p:nvPr/>
          </p:nvCxnSpPr>
          <p:spPr bwMode="auto">
            <a:xfrm>
              <a:off x="685800" y="3352800"/>
              <a:ext cx="2971800" cy="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
          <p:nvSpPr>
            <p:cNvPr id="8" name="TextBox 7"/>
            <p:cNvSpPr txBox="1"/>
            <p:nvPr/>
          </p:nvSpPr>
          <p:spPr>
            <a:xfrm>
              <a:off x="850207" y="1376747"/>
              <a:ext cx="723275" cy="646331"/>
            </a:xfrm>
            <a:prstGeom prst="rect">
              <a:avLst/>
            </a:prstGeom>
            <a:noFill/>
          </p:spPr>
          <p:txBody>
            <a:bodyPr wrap="none" rtlCol="0">
              <a:spAutoFit/>
            </a:bodyPr>
            <a:lstStyle/>
            <a:p>
              <a:r>
                <a:rPr lang="en-US" dirty="0" smtClean="0"/>
                <a:t>TM1</a:t>
              </a:r>
            </a:p>
            <a:p>
              <a:r>
                <a:rPr lang="en-US" dirty="0" smtClean="0"/>
                <a:t>(odd)</a:t>
              </a:r>
              <a:endParaRPr lang="en-US" dirty="0"/>
            </a:p>
          </p:txBody>
        </p:sp>
        <p:sp>
          <p:nvSpPr>
            <p:cNvPr id="9" name="TextBox 8"/>
            <p:cNvSpPr txBox="1"/>
            <p:nvPr/>
          </p:nvSpPr>
          <p:spPr>
            <a:xfrm>
              <a:off x="2195088" y="1844843"/>
              <a:ext cx="838691" cy="646331"/>
            </a:xfrm>
            <a:prstGeom prst="rect">
              <a:avLst/>
            </a:prstGeom>
            <a:noFill/>
          </p:spPr>
          <p:txBody>
            <a:bodyPr wrap="none" rtlCol="0">
              <a:spAutoFit/>
            </a:bodyPr>
            <a:lstStyle/>
            <a:p>
              <a:r>
                <a:rPr lang="en-US" dirty="0" smtClean="0"/>
                <a:t>TM2</a:t>
              </a:r>
            </a:p>
            <a:p>
              <a:r>
                <a:rPr lang="en-US" dirty="0" smtClean="0"/>
                <a:t>(even)</a:t>
              </a:r>
              <a:endParaRPr lang="en-US" dirty="0"/>
            </a:p>
          </p:txBody>
        </p:sp>
        <p:sp>
          <p:nvSpPr>
            <p:cNvPr id="10" name="TextBox 9"/>
            <p:cNvSpPr txBox="1"/>
            <p:nvPr/>
          </p:nvSpPr>
          <p:spPr>
            <a:xfrm>
              <a:off x="457200" y="3394970"/>
              <a:ext cx="1193596" cy="369332"/>
            </a:xfrm>
            <a:prstGeom prst="rect">
              <a:avLst/>
            </a:prstGeom>
            <a:noFill/>
          </p:spPr>
          <p:txBody>
            <a:bodyPr wrap="none" rtlCol="0">
              <a:spAutoFit/>
            </a:bodyPr>
            <a:lstStyle/>
            <a:p>
              <a:r>
                <a:rPr lang="en-US" dirty="0" smtClean="0"/>
                <a:t>No TM0!!!</a:t>
              </a:r>
              <a:endParaRPr lang="en-US" dirty="0"/>
            </a:p>
          </p:txBody>
        </p:sp>
      </p:grpSp>
      <p:sp>
        <p:nvSpPr>
          <p:cNvPr id="11" name="TextBox 10"/>
          <p:cNvSpPr txBox="1"/>
          <p:nvPr/>
        </p:nvSpPr>
        <p:spPr>
          <a:xfrm>
            <a:off x="3778009" y="969474"/>
            <a:ext cx="4684344" cy="307777"/>
          </a:xfrm>
          <a:prstGeom prst="rect">
            <a:avLst/>
          </a:prstGeom>
          <a:noFill/>
        </p:spPr>
        <p:txBody>
          <a:bodyPr wrap="square" rtlCol="0">
            <a:spAutoFit/>
          </a:bodyPr>
          <a:lstStyle/>
          <a:p>
            <a:r>
              <a:rPr lang="en-US" sz="1400" dirty="0" smtClean="0"/>
              <a:t>Solutions are all close to normal metal waveguide modes </a:t>
            </a:r>
            <a:endParaRPr lang="en-US" sz="1400" dirty="0"/>
          </a:p>
        </p:txBody>
      </p:sp>
      <p:graphicFrame>
        <p:nvGraphicFramePr>
          <p:cNvPr id="12" name="Object 11"/>
          <p:cNvGraphicFramePr>
            <a:graphicFrameLocks noChangeAspect="1"/>
          </p:cNvGraphicFramePr>
          <p:nvPr>
            <p:extLst>
              <p:ext uri="{D42A27DB-BD31-4B8C-83A1-F6EECF244321}">
                <p14:modId xmlns:p14="http://schemas.microsoft.com/office/powerpoint/2010/main" val="731893102"/>
              </p:ext>
            </p:extLst>
          </p:nvPr>
        </p:nvGraphicFramePr>
        <p:xfrm>
          <a:off x="4054326" y="1348582"/>
          <a:ext cx="1025525" cy="566737"/>
        </p:xfrm>
        <a:graphic>
          <a:graphicData uri="http://schemas.openxmlformats.org/presentationml/2006/ole">
            <mc:AlternateContent xmlns:mc="http://schemas.openxmlformats.org/markup-compatibility/2006">
              <mc:Choice xmlns:v="urn:schemas-microsoft-com:vml" Requires="v">
                <p:oleObj spid="_x0000_s59440" name="Equation" r:id="rId4" imgW="825480" imgH="457200" progId="Equation.DSMT4">
                  <p:embed/>
                </p:oleObj>
              </mc:Choice>
              <mc:Fallback>
                <p:oleObj name="Equation" r:id="rId4" imgW="825480" imgH="457200" progId="Equation.DSMT4">
                  <p:embed/>
                  <p:pic>
                    <p:nvPicPr>
                      <p:cNvPr id="0" name=""/>
                      <p:cNvPicPr/>
                      <p:nvPr/>
                    </p:nvPicPr>
                    <p:blipFill>
                      <a:blip r:embed="rId5"/>
                      <a:stretch>
                        <a:fillRect/>
                      </a:stretch>
                    </p:blipFill>
                    <p:spPr>
                      <a:xfrm>
                        <a:off x="4054326" y="1348582"/>
                        <a:ext cx="1025525" cy="566737"/>
                      </a:xfrm>
                      <a:prstGeom prst="rect">
                        <a:avLst/>
                      </a:prstGeom>
                    </p:spPr>
                  </p:pic>
                </p:oleObj>
              </mc:Fallback>
            </mc:AlternateContent>
          </a:graphicData>
        </a:graphic>
      </p:graphicFrame>
      <p:sp>
        <p:nvSpPr>
          <p:cNvPr id="13" name="TextBox 12"/>
          <p:cNvSpPr txBox="1"/>
          <p:nvPr/>
        </p:nvSpPr>
        <p:spPr>
          <a:xfrm>
            <a:off x="5348461" y="1440862"/>
            <a:ext cx="3005951" cy="338554"/>
          </a:xfrm>
          <a:prstGeom prst="rect">
            <a:avLst/>
          </a:prstGeom>
          <a:noFill/>
        </p:spPr>
        <p:txBody>
          <a:bodyPr wrap="none" rtlCol="0">
            <a:spAutoFit/>
          </a:bodyPr>
          <a:lstStyle/>
          <a:p>
            <a:r>
              <a:rPr lang="en-US" sz="1600" dirty="0" smtClean="0"/>
              <a:t>Round trip phase delay of 2m</a:t>
            </a:r>
            <a:r>
              <a:rPr lang="el-GR" sz="1600" dirty="0" smtClean="0">
                <a:cs typeface="Arial" panose="020B0604020202020204" pitchFamily="34" charset="0"/>
              </a:rPr>
              <a:t>π</a:t>
            </a:r>
            <a:endParaRPr lang="en-US" sz="1600" dirty="0"/>
          </a:p>
        </p:txBody>
      </p:sp>
      <p:sp>
        <p:nvSpPr>
          <p:cNvPr id="14" name="TextBox 13"/>
          <p:cNvSpPr txBox="1"/>
          <p:nvPr/>
        </p:nvSpPr>
        <p:spPr>
          <a:xfrm>
            <a:off x="3778009" y="1844144"/>
            <a:ext cx="4761799" cy="523220"/>
          </a:xfrm>
          <a:prstGeom prst="rect">
            <a:avLst/>
          </a:prstGeom>
          <a:noFill/>
        </p:spPr>
        <p:txBody>
          <a:bodyPr wrap="square" rtlCol="0">
            <a:spAutoFit/>
          </a:bodyPr>
          <a:lstStyle/>
          <a:p>
            <a:r>
              <a:rPr lang="en-US" sz="1400" dirty="0" smtClean="0"/>
              <a:t>Instead of TM0 there exists TEM wave – a very special wave indeed.</a:t>
            </a:r>
            <a:endParaRPr lang="en-US" sz="1400" dirty="0"/>
          </a:p>
        </p:txBody>
      </p:sp>
      <p:sp>
        <p:nvSpPr>
          <p:cNvPr id="2" name="Title 1"/>
          <p:cNvSpPr>
            <a:spLocks noGrp="1"/>
          </p:cNvSpPr>
          <p:nvPr>
            <p:ph type="title"/>
          </p:nvPr>
        </p:nvSpPr>
        <p:spPr>
          <a:xfrm>
            <a:off x="389553" y="-41236"/>
            <a:ext cx="8229600" cy="1143000"/>
          </a:xfrm>
        </p:spPr>
        <p:txBody>
          <a:bodyPr/>
          <a:lstStyle/>
          <a:p>
            <a:r>
              <a:rPr lang="en-US" sz="3200" dirty="0" smtClean="0"/>
              <a:t>Other TM solutions</a:t>
            </a:r>
            <a:endParaRPr lang="en-US" sz="3200" dirty="0"/>
          </a:p>
        </p:txBody>
      </p:sp>
      <p:grpSp>
        <p:nvGrpSpPr>
          <p:cNvPr id="6" name="Group 5"/>
          <p:cNvGrpSpPr/>
          <p:nvPr/>
        </p:nvGrpSpPr>
        <p:grpSpPr>
          <a:xfrm>
            <a:off x="-60668" y="4050183"/>
            <a:ext cx="3877013" cy="2382518"/>
            <a:chOff x="-60668" y="4050183"/>
            <a:chExt cx="3877013" cy="2382518"/>
          </a:xfrm>
        </p:grpSpPr>
        <p:pic>
          <p:nvPicPr>
            <p:cNvPr id="16" name="Picture 15"/>
            <p:cNvPicPr>
              <a:picLocks noChangeAspect="1"/>
            </p:cNvPicPr>
            <p:nvPr/>
          </p:nvPicPr>
          <p:blipFill>
            <a:blip r:embed="rId6"/>
            <a:stretch>
              <a:fillRect/>
            </a:stretch>
          </p:blipFill>
          <p:spPr>
            <a:xfrm>
              <a:off x="-60668" y="4050183"/>
              <a:ext cx="3877013" cy="2382518"/>
            </a:xfrm>
            <a:prstGeom prst="rect">
              <a:avLst/>
            </a:prstGeom>
          </p:spPr>
        </p:pic>
        <p:sp>
          <p:nvSpPr>
            <p:cNvPr id="15" name="TextBox 14"/>
            <p:cNvSpPr txBox="1"/>
            <p:nvPr/>
          </p:nvSpPr>
          <p:spPr>
            <a:xfrm>
              <a:off x="1354672" y="4205755"/>
              <a:ext cx="1178528" cy="369332"/>
            </a:xfrm>
            <a:prstGeom prst="rect">
              <a:avLst/>
            </a:prstGeom>
            <a:noFill/>
          </p:spPr>
          <p:txBody>
            <a:bodyPr wrap="none" rtlCol="0">
              <a:spAutoFit/>
            </a:bodyPr>
            <a:lstStyle/>
            <a:p>
              <a:r>
                <a:rPr lang="el-GR" dirty="0" smtClean="0">
                  <a:cs typeface="Arial" panose="020B0604020202020204" pitchFamily="34" charset="0"/>
                </a:rPr>
                <a:t>λ</a:t>
              </a:r>
              <a:r>
                <a:rPr lang="en-US" dirty="0" smtClean="0">
                  <a:cs typeface="Arial" panose="020B0604020202020204" pitchFamily="34" charset="0"/>
                </a:rPr>
                <a:t>=700nm</a:t>
              </a:r>
              <a:endParaRPr lang="en-US" dirty="0"/>
            </a:p>
          </p:txBody>
        </p:sp>
        <p:sp>
          <p:nvSpPr>
            <p:cNvPr id="17" name="TextBox 16"/>
            <p:cNvSpPr txBox="1"/>
            <p:nvPr/>
          </p:nvSpPr>
          <p:spPr>
            <a:xfrm>
              <a:off x="2533200" y="5567178"/>
              <a:ext cx="646331" cy="369332"/>
            </a:xfrm>
            <a:prstGeom prst="rect">
              <a:avLst/>
            </a:prstGeom>
            <a:noFill/>
          </p:spPr>
          <p:txBody>
            <a:bodyPr wrap="none" rtlCol="0">
              <a:spAutoFit/>
            </a:bodyPr>
            <a:lstStyle/>
            <a:p>
              <a:r>
                <a:rPr lang="en-US" dirty="0" smtClean="0"/>
                <a:t>TM1</a:t>
              </a:r>
            </a:p>
          </p:txBody>
        </p:sp>
        <p:sp>
          <p:nvSpPr>
            <p:cNvPr id="18" name="TextBox 17"/>
            <p:cNvSpPr txBox="1"/>
            <p:nvPr/>
          </p:nvSpPr>
          <p:spPr>
            <a:xfrm>
              <a:off x="933067" y="4949896"/>
              <a:ext cx="671979" cy="369332"/>
            </a:xfrm>
            <a:prstGeom prst="rect">
              <a:avLst/>
            </a:prstGeom>
            <a:noFill/>
          </p:spPr>
          <p:txBody>
            <a:bodyPr wrap="none" rtlCol="0">
              <a:spAutoFit/>
            </a:bodyPr>
            <a:lstStyle/>
            <a:p>
              <a:r>
                <a:rPr lang="en-US" dirty="0" smtClean="0"/>
                <a:t>TEM</a:t>
              </a:r>
            </a:p>
          </p:txBody>
        </p:sp>
        <p:sp>
          <p:nvSpPr>
            <p:cNvPr id="19" name="TextBox 18"/>
            <p:cNvSpPr txBox="1"/>
            <p:nvPr/>
          </p:nvSpPr>
          <p:spPr>
            <a:xfrm>
              <a:off x="1269056" y="5784286"/>
              <a:ext cx="744756" cy="369332"/>
            </a:xfrm>
            <a:prstGeom prst="rect">
              <a:avLst/>
            </a:prstGeom>
            <a:noFill/>
          </p:spPr>
          <p:txBody>
            <a:bodyPr wrap="none" rtlCol="0">
              <a:spAutoFit/>
            </a:bodyPr>
            <a:lstStyle/>
            <a:p>
              <a:r>
                <a:rPr lang="en-US" dirty="0" smtClean="0"/>
                <a:t>cutoff</a:t>
              </a:r>
              <a:endParaRPr lang="en-US" dirty="0"/>
            </a:p>
          </p:txBody>
        </p:sp>
        <p:cxnSp>
          <p:nvCxnSpPr>
            <p:cNvPr id="23" name="Straight Connector 22"/>
            <p:cNvCxnSpPr/>
            <p:nvPr/>
          </p:nvCxnSpPr>
          <p:spPr bwMode="auto">
            <a:xfrm>
              <a:off x="468537" y="5467593"/>
              <a:ext cx="295079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pic>
        <p:nvPicPr>
          <p:cNvPr id="59401" name="Picture 9" descr="https://ars.els-cdn.com/content/image/1-s2.0-S1569441013000412-gr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1685" y="3498010"/>
            <a:ext cx="2546689" cy="1407200"/>
          </a:xfrm>
          <a:prstGeom prst="rect">
            <a:avLst/>
          </a:prstGeom>
          <a:noFill/>
          <a:extLst>
            <a:ext uri="{909E8E84-426E-40DD-AFC4-6F175D3DCCD1}">
              <a14:hiddenFill xmlns:a14="http://schemas.microsoft.com/office/drawing/2010/main">
                <a:solidFill>
                  <a:srgbClr val="FFFFFF"/>
                </a:solidFill>
              </a14:hiddenFill>
            </a:ext>
          </a:extLst>
        </p:spPr>
      </p:pic>
      <p:pic>
        <p:nvPicPr>
          <p:cNvPr id="59403" name="Picture 11" descr="https://ars.els-cdn.com/content/image/1-s2.0-S1569441013000412-gr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6217" y="5034857"/>
            <a:ext cx="3545333" cy="1556971"/>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p:cNvGrpSpPr/>
          <p:nvPr/>
        </p:nvGrpSpPr>
        <p:grpSpPr>
          <a:xfrm>
            <a:off x="3869712" y="2599610"/>
            <a:ext cx="2379049" cy="768753"/>
            <a:chOff x="3869712" y="2599610"/>
            <a:chExt cx="2379049" cy="768753"/>
          </a:xfrm>
        </p:grpSpPr>
        <p:grpSp>
          <p:nvGrpSpPr>
            <p:cNvPr id="24" name="Group 23"/>
            <p:cNvGrpSpPr/>
            <p:nvPr/>
          </p:nvGrpSpPr>
          <p:grpSpPr>
            <a:xfrm>
              <a:off x="3869712" y="2609448"/>
              <a:ext cx="2180118" cy="758915"/>
              <a:chOff x="3655218" y="3493560"/>
              <a:chExt cx="2180118" cy="758915"/>
            </a:xfrm>
          </p:grpSpPr>
          <p:graphicFrame>
            <p:nvGraphicFramePr>
              <p:cNvPr id="20" name="Object 19"/>
              <p:cNvGraphicFramePr>
                <a:graphicFrameLocks noChangeAspect="1"/>
              </p:cNvGraphicFramePr>
              <p:nvPr>
                <p:extLst>
                  <p:ext uri="{D42A27DB-BD31-4B8C-83A1-F6EECF244321}">
                    <p14:modId xmlns:p14="http://schemas.microsoft.com/office/powerpoint/2010/main" val="3702499533"/>
                  </p:ext>
                </p:extLst>
              </p:nvPr>
            </p:nvGraphicFramePr>
            <p:xfrm>
              <a:off x="3655218" y="3493560"/>
              <a:ext cx="1058863" cy="295275"/>
            </p:xfrm>
            <a:graphic>
              <a:graphicData uri="http://schemas.openxmlformats.org/presentationml/2006/ole">
                <mc:AlternateContent xmlns:mc="http://schemas.openxmlformats.org/markup-compatibility/2006">
                  <mc:Choice xmlns:v="urn:schemas-microsoft-com:vml" Requires="v">
                    <p:oleObj spid="_x0000_s59441" name="Equation" r:id="rId9" imgW="1059533" imgH="295127" progId="Equation.DSMT4">
                      <p:embed/>
                    </p:oleObj>
                  </mc:Choice>
                  <mc:Fallback>
                    <p:oleObj name="Equation" r:id="rId9" imgW="1059533" imgH="295127" progId="Equation.DSMT4">
                      <p:embed/>
                      <p:pic>
                        <p:nvPicPr>
                          <p:cNvPr id="0" name=""/>
                          <p:cNvPicPr/>
                          <p:nvPr/>
                        </p:nvPicPr>
                        <p:blipFill>
                          <a:blip r:embed="rId10"/>
                          <a:stretch>
                            <a:fillRect/>
                          </a:stretch>
                        </p:blipFill>
                        <p:spPr>
                          <a:xfrm>
                            <a:off x="3655218" y="3493560"/>
                            <a:ext cx="1058863" cy="295275"/>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455739773"/>
                  </p:ext>
                </p:extLst>
              </p:nvPr>
            </p:nvGraphicFramePr>
            <p:xfrm>
              <a:off x="3731240" y="3842777"/>
              <a:ext cx="773113" cy="200025"/>
            </p:xfrm>
            <a:graphic>
              <a:graphicData uri="http://schemas.openxmlformats.org/presentationml/2006/ole">
                <mc:AlternateContent xmlns:mc="http://schemas.openxmlformats.org/markup-compatibility/2006">
                  <mc:Choice xmlns:v="urn:schemas-microsoft-com:vml" Requires="v">
                    <p:oleObj spid="_x0000_s59442" name="Equation" r:id="rId11" imgW="773095" imgH="200111" progId="Equation.DSMT4">
                      <p:embed/>
                    </p:oleObj>
                  </mc:Choice>
                  <mc:Fallback>
                    <p:oleObj name="Equation" r:id="rId11" imgW="773095" imgH="200111" progId="Equation.DSMT4">
                      <p:embed/>
                      <p:pic>
                        <p:nvPicPr>
                          <p:cNvPr id="0" name=""/>
                          <p:cNvPicPr/>
                          <p:nvPr/>
                        </p:nvPicPr>
                        <p:blipFill>
                          <a:blip r:embed="rId12"/>
                          <a:stretch>
                            <a:fillRect/>
                          </a:stretch>
                        </p:blipFill>
                        <p:spPr>
                          <a:xfrm>
                            <a:off x="3731240" y="3842777"/>
                            <a:ext cx="773113" cy="200025"/>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2415926902"/>
                  </p:ext>
                </p:extLst>
              </p:nvPr>
            </p:nvGraphicFramePr>
            <p:xfrm>
              <a:off x="3706499" y="4052450"/>
              <a:ext cx="2128837" cy="200025"/>
            </p:xfrm>
            <a:graphic>
              <a:graphicData uri="http://schemas.openxmlformats.org/presentationml/2006/ole">
                <mc:AlternateContent xmlns:mc="http://schemas.openxmlformats.org/markup-compatibility/2006">
                  <mc:Choice xmlns:v="urn:schemas-microsoft-com:vml" Requires="v">
                    <p:oleObj spid="_x0000_s59443" name="Equation" r:id="rId13" imgW="2128446" imgH="200111" progId="Equation.DSMT4">
                      <p:embed/>
                    </p:oleObj>
                  </mc:Choice>
                  <mc:Fallback>
                    <p:oleObj name="Equation" r:id="rId13" imgW="2128446" imgH="200111" progId="Equation.DSMT4">
                      <p:embed/>
                      <p:pic>
                        <p:nvPicPr>
                          <p:cNvPr id="0" name=""/>
                          <p:cNvPicPr/>
                          <p:nvPr/>
                        </p:nvPicPr>
                        <p:blipFill>
                          <a:blip r:embed="rId14"/>
                          <a:stretch>
                            <a:fillRect/>
                          </a:stretch>
                        </p:blipFill>
                        <p:spPr>
                          <a:xfrm>
                            <a:off x="3706499" y="4052450"/>
                            <a:ext cx="2128837" cy="200025"/>
                          </a:xfrm>
                          <a:prstGeom prst="rect">
                            <a:avLst/>
                          </a:prstGeom>
                        </p:spPr>
                      </p:pic>
                    </p:oleObj>
                  </mc:Fallback>
                </mc:AlternateContent>
              </a:graphicData>
            </a:graphic>
          </p:graphicFrame>
        </p:grpSp>
        <p:sp>
          <p:nvSpPr>
            <p:cNvPr id="25" name="TextBox 24"/>
            <p:cNvSpPr txBox="1"/>
            <p:nvPr/>
          </p:nvSpPr>
          <p:spPr>
            <a:xfrm>
              <a:off x="5079851" y="2599610"/>
              <a:ext cx="1168910" cy="307777"/>
            </a:xfrm>
            <a:prstGeom prst="rect">
              <a:avLst/>
            </a:prstGeom>
            <a:noFill/>
          </p:spPr>
          <p:txBody>
            <a:bodyPr wrap="none" rtlCol="0">
              <a:spAutoFit/>
            </a:bodyPr>
            <a:lstStyle/>
            <a:p>
              <a:r>
                <a:rPr lang="en-US" sz="1400" dirty="0" smtClean="0"/>
                <a:t>Must be real</a:t>
              </a:r>
              <a:endParaRPr lang="en-US" sz="1400" dirty="0"/>
            </a:p>
          </p:txBody>
        </p:sp>
      </p:grpSp>
    </p:spTree>
    <p:extLst>
      <p:ext uri="{BB962C8B-B14F-4D97-AF65-F5344CB8AC3E}">
        <p14:creationId xmlns:p14="http://schemas.microsoft.com/office/powerpoint/2010/main" val="339941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940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94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Plasmonic circuits</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13</a:t>
            </a:fld>
            <a:endParaRPr lang="en-US"/>
          </a:p>
        </p:txBody>
      </p:sp>
      <p:pic>
        <p:nvPicPr>
          <p:cNvPr id="5" name="Picture 4"/>
          <p:cNvPicPr>
            <a:picLocks noChangeAspect="1"/>
          </p:cNvPicPr>
          <p:nvPr/>
        </p:nvPicPr>
        <p:blipFill>
          <a:blip r:embed="rId2"/>
          <a:stretch>
            <a:fillRect/>
          </a:stretch>
        </p:blipFill>
        <p:spPr>
          <a:xfrm>
            <a:off x="2590800" y="1905000"/>
            <a:ext cx="4754100" cy="3505600"/>
          </a:xfrm>
          <a:prstGeom prst="rect">
            <a:avLst/>
          </a:prstGeom>
        </p:spPr>
      </p:pic>
    </p:spTree>
    <p:extLst>
      <p:ext uri="{BB962C8B-B14F-4D97-AF65-F5344CB8AC3E}">
        <p14:creationId xmlns:p14="http://schemas.microsoft.com/office/powerpoint/2010/main" val="30955458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Confinement vs. Loss</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14</a:t>
            </a:fld>
            <a:endParaRPr lang="en-US"/>
          </a:p>
        </p:txBody>
      </p:sp>
      <p:pic>
        <p:nvPicPr>
          <p:cNvPr id="5" name="Picture 4"/>
          <p:cNvPicPr>
            <a:picLocks noChangeAspect="1"/>
          </p:cNvPicPr>
          <p:nvPr/>
        </p:nvPicPr>
        <p:blipFill>
          <a:blip r:embed="rId2"/>
          <a:stretch>
            <a:fillRect/>
          </a:stretch>
        </p:blipFill>
        <p:spPr>
          <a:xfrm>
            <a:off x="1371600" y="1647531"/>
            <a:ext cx="6705600" cy="4763242"/>
          </a:xfrm>
          <a:prstGeom prst="rect">
            <a:avLst/>
          </a:prstGeom>
        </p:spPr>
      </p:pic>
    </p:spTree>
    <p:extLst>
      <p:ext uri="{BB962C8B-B14F-4D97-AF65-F5344CB8AC3E}">
        <p14:creationId xmlns:p14="http://schemas.microsoft.com/office/powerpoint/2010/main" val="832351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Confinement vs. Loss</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15</a:t>
            </a:fld>
            <a:endParaRPr lang="en-US"/>
          </a:p>
        </p:txBody>
      </p:sp>
      <p:pic>
        <p:nvPicPr>
          <p:cNvPr id="5" name="Picture 4"/>
          <p:cNvPicPr>
            <a:picLocks noChangeAspect="1"/>
          </p:cNvPicPr>
          <p:nvPr/>
        </p:nvPicPr>
        <p:blipFill>
          <a:blip r:embed="rId2"/>
          <a:stretch>
            <a:fillRect/>
          </a:stretch>
        </p:blipFill>
        <p:spPr>
          <a:xfrm>
            <a:off x="2209800" y="1895574"/>
            <a:ext cx="4953000" cy="4587776"/>
          </a:xfrm>
          <a:prstGeom prst="rect">
            <a:avLst/>
          </a:prstGeom>
        </p:spPr>
      </p:pic>
    </p:spTree>
    <p:extLst>
      <p:ext uri="{BB962C8B-B14F-4D97-AF65-F5344CB8AC3E}">
        <p14:creationId xmlns:p14="http://schemas.microsoft.com/office/powerpoint/2010/main" val="217893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Plasmonic nanolasers</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16</a:t>
            </a:fld>
            <a:endParaRPr lang="en-US"/>
          </a:p>
        </p:txBody>
      </p:sp>
      <p:pic>
        <p:nvPicPr>
          <p:cNvPr id="5" name="Picture 4"/>
          <p:cNvPicPr>
            <a:picLocks noChangeAspect="1"/>
          </p:cNvPicPr>
          <p:nvPr/>
        </p:nvPicPr>
        <p:blipFill>
          <a:blip r:embed="rId2"/>
          <a:stretch>
            <a:fillRect/>
          </a:stretch>
        </p:blipFill>
        <p:spPr>
          <a:xfrm>
            <a:off x="1447800" y="1157497"/>
            <a:ext cx="6539395" cy="5715592"/>
          </a:xfrm>
          <a:prstGeom prst="rect">
            <a:avLst/>
          </a:prstGeom>
        </p:spPr>
      </p:pic>
    </p:spTree>
    <p:extLst>
      <p:ext uri="{BB962C8B-B14F-4D97-AF65-F5344CB8AC3E}">
        <p14:creationId xmlns:p14="http://schemas.microsoft.com/office/powerpoint/2010/main" val="5404118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Plasmonic modulators</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17</a:t>
            </a:fld>
            <a:endParaRPr lang="en-US"/>
          </a:p>
        </p:txBody>
      </p:sp>
      <p:pic>
        <p:nvPicPr>
          <p:cNvPr id="5" name="Picture 4"/>
          <p:cNvPicPr>
            <a:picLocks noChangeAspect="1"/>
          </p:cNvPicPr>
          <p:nvPr/>
        </p:nvPicPr>
        <p:blipFill>
          <a:blip r:embed="rId2"/>
          <a:stretch>
            <a:fillRect/>
          </a:stretch>
        </p:blipFill>
        <p:spPr>
          <a:xfrm>
            <a:off x="1669783" y="1295400"/>
            <a:ext cx="5972851" cy="4499782"/>
          </a:xfrm>
          <a:prstGeom prst="rect">
            <a:avLst/>
          </a:prstGeom>
        </p:spPr>
      </p:pic>
    </p:spTree>
    <p:extLst>
      <p:ext uri="{BB962C8B-B14F-4D97-AF65-F5344CB8AC3E}">
        <p14:creationId xmlns:p14="http://schemas.microsoft.com/office/powerpoint/2010/main" val="2960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Hybrid mode modulator</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18</a:t>
            </a:fld>
            <a:endParaRPr lang="en-US"/>
          </a:p>
        </p:txBody>
      </p:sp>
      <p:pic>
        <p:nvPicPr>
          <p:cNvPr id="5" name="Picture 4"/>
          <p:cNvPicPr>
            <a:picLocks noChangeAspect="1"/>
          </p:cNvPicPr>
          <p:nvPr/>
        </p:nvPicPr>
        <p:blipFill>
          <a:blip r:embed="rId2"/>
          <a:stretch>
            <a:fillRect/>
          </a:stretch>
        </p:blipFill>
        <p:spPr>
          <a:xfrm>
            <a:off x="228600" y="1259288"/>
            <a:ext cx="3581400" cy="5129197"/>
          </a:xfrm>
          <a:prstGeom prst="rect">
            <a:avLst/>
          </a:prstGeom>
        </p:spPr>
      </p:pic>
      <p:pic>
        <p:nvPicPr>
          <p:cNvPr id="6" name="Picture 5"/>
          <p:cNvPicPr>
            <a:picLocks noChangeAspect="1"/>
          </p:cNvPicPr>
          <p:nvPr/>
        </p:nvPicPr>
        <p:blipFill>
          <a:blip r:embed="rId3"/>
          <a:stretch>
            <a:fillRect/>
          </a:stretch>
        </p:blipFill>
        <p:spPr>
          <a:xfrm>
            <a:off x="3831213" y="1478326"/>
            <a:ext cx="4863132" cy="4823819"/>
          </a:xfrm>
          <a:prstGeom prst="rect">
            <a:avLst/>
          </a:prstGeom>
        </p:spPr>
      </p:pic>
    </p:spTree>
    <p:extLst>
      <p:ext uri="{BB962C8B-B14F-4D97-AF65-F5344CB8AC3E}">
        <p14:creationId xmlns:p14="http://schemas.microsoft.com/office/powerpoint/2010/main" val="1862522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SPP’s in thin metal layers</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2</a:t>
            </a:fld>
            <a:endParaRPr lang="en-US" dirty="0"/>
          </a:p>
        </p:txBody>
      </p:sp>
      <p:grpSp>
        <p:nvGrpSpPr>
          <p:cNvPr id="3" name="Group 2"/>
          <p:cNvGrpSpPr/>
          <p:nvPr/>
        </p:nvGrpSpPr>
        <p:grpSpPr>
          <a:xfrm>
            <a:off x="381000" y="1377965"/>
            <a:ext cx="3657600" cy="2149444"/>
            <a:chOff x="381000" y="1377965"/>
            <a:chExt cx="3657600" cy="2149444"/>
          </a:xfrm>
        </p:grpSpPr>
        <p:grpSp>
          <p:nvGrpSpPr>
            <p:cNvPr id="23" name="Group 22"/>
            <p:cNvGrpSpPr/>
            <p:nvPr/>
          </p:nvGrpSpPr>
          <p:grpSpPr>
            <a:xfrm>
              <a:off x="381000" y="1377965"/>
              <a:ext cx="3657600" cy="2149444"/>
              <a:chOff x="381000" y="1295400"/>
              <a:chExt cx="3657600" cy="2149444"/>
            </a:xfrm>
          </p:grpSpPr>
          <p:grpSp>
            <p:nvGrpSpPr>
              <p:cNvPr id="8" name="Group 7"/>
              <p:cNvGrpSpPr/>
              <p:nvPr/>
            </p:nvGrpSpPr>
            <p:grpSpPr>
              <a:xfrm>
                <a:off x="381000" y="1295400"/>
                <a:ext cx="3657600" cy="2149444"/>
                <a:chOff x="436075" y="1203356"/>
                <a:chExt cx="3657600" cy="2149444"/>
              </a:xfrm>
            </p:grpSpPr>
            <p:sp>
              <p:nvSpPr>
                <p:cNvPr id="5" name="Rectangle 4"/>
                <p:cNvSpPr/>
                <p:nvPr/>
              </p:nvSpPr>
              <p:spPr bwMode="auto">
                <a:xfrm>
                  <a:off x="436075" y="1905000"/>
                  <a:ext cx="3657600" cy="74615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 name="Rectangle 5"/>
                <p:cNvSpPr/>
                <p:nvPr/>
              </p:nvSpPr>
              <p:spPr bwMode="auto">
                <a:xfrm>
                  <a:off x="436075" y="2651156"/>
                  <a:ext cx="3657600" cy="70164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 name="Rectangle 6"/>
                <p:cNvSpPr/>
                <p:nvPr/>
              </p:nvSpPr>
              <p:spPr bwMode="auto">
                <a:xfrm>
                  <a:off x="436075" y="1203356"/>
                  <a:ext cx="3657600" cy="728795"/>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13" name="Freeform 183"/>
              <p:cNvSpPr>
                <a:spLocks/>
              </p:cNvSpPr>
              <p:nvPr/>
            </p:nvSpPr>
            <p:spPr bwMode="auto">
              <a:xfrm rot="5400000">
                <a:off x="2350551" y="2752318"/>
                <a:ext cx="487363" cy="450331"/>
              </a:xfrm>
              <a:custGeom>
                <a:avLst/>
                <a:gdLst>
                  <a:gd name="T0" fmla="*/ 17 w 1358"/>
                  <a:gd name="T1" fmla="*/ 29 h 1066"/>
                  <a:gd name="T2" fmla="*/ 39 w 1358"/>
                  <a:gd name="T3" fmla="*/ 66 h 1066"/>
                  <a:gd name="T4" fmla="*/ 62 w 1358"/>
                  <a:gd name="T5" fmla="*/ 103 h 1066"/>
                  <a:gd name="T6" fmla="*/ 84 w 1358"/>
                  <a:gd name="T7" fmla="*/ 138 h 1066"/>
                  <a:gd name="T8" fmla="*/ 107 w 1358"/>
                  <a:gd name="T9" fmla="*/ 172 h 1066"/>
                  <a:gd name="T10" fmla="*/ 129 w 1358"/>
                  <a:gd name="T11" fmla="*/ 205 h 1066"/>
                  <a:gd name="T12" fmla="*/ 152 w 1358"/>
                  <a:gd name="T13" fmla="*/ 237 h 1066"/>
                  <a:gd name="T14" fmla="*/ 174 w 1358"/>
                  <a:gd name="T15" fmla="*/ 268 h 1066"/>
                  <a:gd name="T16" fmla="*/ 197 w 1358"/>
                  <a:gd name="T17" fmla="*/ 298 h 1066"/>
                  <a:gd name="T18" fmla="*/ 219 w 1358"/>
                  <a:gd name="T19" fmla="*/ 327 h 1066"/>
                  <a:gd name="T20" fmla="*/ 242 w 1358"/>
                  <a:gd name="T21" fmla="*/ 356 h 1066"/>
                  <a:gd name="T22" fmla="*/ 264 w 1358"/>
                  <a:gd name="T23" fmla="*/ 383 h 1066"/>
                  <a:gd name="T24" fmla="*/ 287 w 1358"/>
                  <a:gd name="T25" fmla="*/ 410 h 1066"/>
                  <a:gd name="T26" fmla="*/ 309 w 1358"/>
                  <a:gd name="T27" fmla="*/ 436 h 1066"/>
                  <a:gd name="T28" fmla="*/ 331 w 1358"/>
                  <a:gd name="T29" fmla="*/ 460 h 1066"/>
                  <a:gd name="T30" fmla="*/ 354 w 1358"/>
                  <a:gd name="T31" fmla="*/ 485 h 1066"/>
                  <a:gd name="T32" fmla="*/ 376 w 1358"/>
                  <a:gd name="T33" fmla="*/ 508 h 1066"/>
                  <a:gd name="T34" fmla="*/ 399 w 1358"/>
                  <a:gd name="T35" fmla="*/ 531 h 1066"/>
                  <a:gd name="T36" fmla="*/ 421 w 1358"/>
                  <a:gd name="T37" fmla="*/ 553 h 1066"/>
                  <a:gd name="T38" fmla="*/ 444 w 1358"/>
                  <a:gd name="T39" fmla="*/ 575 h 1066"/>
                  <a:gd name="T40" fmla="*/ 466 w 1358"/>
                  <a:gd name="T41" fmla="*/ 596 h 1066"/>
                  <a:gd name="T42" fmla="*/ 489 w 1358"/>
                  <a:gd name="T43" fmla="*/ 616 h 1066"/>
                  <a:gd name="T44" fmla="*/ 511 w 1358"/>
                  <a:gd name="T45" fmla="*/ 636 h 1066"/>
                  <a:gd name="T46" fmla="*/ 534 w 1358"/>
                  <a:gd name="T47" fmla="*/ 654 h 1066"/>
                  <a:gd name="T48" fmla="*/ 556 w 1358"/>
                  <a:gd name="T49" fmla="*/ 673 h 1066"/>
                  <a:gd name="T50" fmla="*/ 579 w 1358"/>
                  <a:gd name="T51" fmla="*/ 691 h 1066"/>
                  <a:gd name="T52" fmla="*/ 601 w 1358"/>
                  <a:gd name="T53" fmla="*/ 708 h 1066"/>
                  <a:gd name="T54" fmla="*/ 624 w 1358"/>
                  <a:gd name="T55" fmla="*/ 725 h 1066"/>
                  <a:gd name="T56" fmla="*/ 646 w 1358"/>
                  <a:gd name="T57" fmla="*/ 741 h 1066"/>
                  <a:gd name="T58" fmla="*/ 669 w 1358"/>
                  <a:gd name="T59" fmla="*/ 757 h 1066"/>
                  <a:gd name="T60" fmla="*/ 691 w 1358"/>
                  <a:gd name="T61" fmla="*/ 772 h 1066"/>
                  <a:gd name="T62" fmla="*/ 713 w 1358"/>
                  <a:gd name="T63" fmla="*/ 787 h 1066"/>
                  <a:gd name="T64" fmla="*/ 736 w 1358"/>
                  <a:gd name="T65" fmla="*/ 802 h 1066"/>
                  <a:gd name="T66" fmla="*/ 758 w 1358"/>
                  <a:gd name="T67" fmla="*/ 816 h 1066"/>
                  <a:gd name="T68" fmla="*/ 781 w 1358"/>
                  <a:gd name="T69" fmla="*/ 829 h 1066"/>
                  <a:gd name="T70" fmla="*/ 803 w 1358"/>
                  <a:gd name="T71" fmla="*/ 842 h 1066"/>
                  <a:gd name="T72" fmla="*/ 826 w 1358"/>
                  <a:gd name="T73" fmla="*/ 855 h 1066"/>
                  <a:gd name="T74" fmla="*/ 848 w 1358"/>
                  <a:gd name="T75" fmla="*/ 867 h 1066"/>
                  <a:gd name="T76" fmla="*/ 871 w 1358"/>
                  <a:gd name="T77" fmla="*/ 879 h 1066"/>
                  <a:gd name="T78" fmla="*/ 893 w 1358"/>
                  <a:gd name="T79" fmla="*/ 891 h 1066"/>
                  <a:gd name="T80" fmla="*/ 916 w 1358"/>
                  <a:gd name="T81" fmla="*/ 902 h 1066"/>
                  <a:gd name="T82" fmla="*/ 938 w 1358"/>
                  <a:gd name="T83" fmla="*/ 913 h 1066"/>
                  <a:gd name="T84" fmla="*/ 961 w 1358"/>
                  <a:gd name="T85" fmla="*/ 924 h 1066"/>
                  <a:gd name="T86" fmla="*/ 983 w 1358"/>
                  <a:gd name="T87" fmla="*/ 934 h 1066"/>
                  <a:gd name="T88" fmla="*/ 1006 w 1358"/>
                  <a:gd name="T89" fmla="*/ 944 h 1066"/>
                  <a:gd name="T90" fmla="*/ 1028 w 1358"/>
                  <a:gd name="T91" fmla="*/ 954 h 1066"/>
                  <a:gd name="T92" fmla="*/ 1051 w 1358"/>
                  <a:gd name="T93" fmla="*/ 963 h 1066"/>
                  <a:gd name="T94" fmla="*/ 1073 w 1358"/>
                  <a:gd name="T95" fmla="*/ 972 h 1066"/>
                  <a:gd name="T96" fmla="*/ 1096 w 1358"/>
                  <a:gd name="T97" fmla="*/ 981 h 1066"/>
                  <a:gd name="T98" fmla="*/ 1118 w 1358"/>
                  <a:gd name="T99" fmla="*/ 989 h 1066"/>
                  <a:gd name="T100" fmla="*/ 1140 w 1358"/>
                  <a:gd name="T101" fmla="*/ 998 h 1066"/>
                  <a:gd name="T102" fmla="*/ 1163 w 1358"/>
                  <a:gd name="T103" fmla="*/ 1006 h 1066"/>
                  <a:gd name="T104" fmla="*/ 1185 w 1358"/>
                  <a:gd name="T105" fmla="*/ 1014 h 1066"/>
                  <a:gd name="T106" fmla="*/ 1208 w 1358"/>
                  <a:gd name="T107" fmla="*/ 1021 h 1066"/>
                  <a:gd name="T108" fmla="*/ 1230 w 1358"/>
                  <a:gd name="T109" fmla="*/ 1029 h 1066"/>
                  <a:gd name="T110" fmla="*/ 1253 w 1358"/>
                  <a:gd name="T111" fmla="*/ 1036 h 1066"/>
                  <a:gd name="T112" fmla="*/ 1275 w 1358"/>
                  <a:gd name="T113" fmla="*/ 1043 h 1066"/>
                  <a:gd name="T114" fmla="*/ 1298 w 1358"/>
                  <a:gd name="T115" fmla="*/ 1049 h 1066"/>
                  <a:gd name="T116" fmla="*/ 1320 w 1358"/>
                  <a:gd name="T117" fmla="*/ 1056 h 1066"/>
                  <a:gd name="T118" fmla="*/ 1343 w 1358"/>
                  <a:gd name="T119" fmla="*/ 106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58" h="1066">
                    <a:moveTo>
                      <a:pt x="0" y="0"/>
                    </a:moveTo>
                    <a:lnTo>
                      <a:pt x="6" y="10"/>
                    </a:lnTo>
                    <a:lnTo>
                      <a:pt x="11" y="20"/>
                    </a:lnTo>
                    <a:lnTo>
                      <a:pt x="17" y="29"/>
                    </a:lnTo>
                    <a:lnTo>
                      <a:pt x="22" y="39"/>
                    </a:lnTo>
                    <a:lnTo>
                      <a:pt x="28" y="48"/>
                    </a:lnTo>
                    <a:lnTo>
                      <a:pt x="34" y="57"/>
                    </a:lnTo>
                    <a:lnTo>
                      <a:pt x="39" y="66"/>
                    </a:lnTo>
                    <a:lnTo>
                      <a:pt x="45" y="76"/>
                    </a:lnTo>
                    <a:lnTo>
                      <a:pt x="50" y="85"/>
                    </a:lnTo>
                    <a:lnTo>
                      <a:pt x="56" y="94"/>
                    </a:lnTo>
                    <a:lnTo>
                      <a:pt x="62" y="103"/>
                    </a:lnTo>
                    <a:lnTo>
                      <a:pt x="67" y="112"/>
                    </a:lnTo>
                    <a:lnTo>
                      <a:pt x="73" y="120"/>
                    </a:lnTo>
                    <a:lnTo>
                      <a:pt x="79" y="129"/>
                    </a:lnTo>
                    <a:lnTo>
                      <a:pt x="84" y="138"/>
                    </a:lnTo>
                    <a:lnTo>
                      <a:pt x="90" y="146"/>
                    </a:lnTo>
                    <a:lnTo>
                      <a:pt x="96" y="155"/>
                    </a:lnTo>
                    <a:lnTo>
                      <a:pt x="101" y="163"/>
                    </a:lnTo>
                    <a:lnTo>
                      <a:pt x="107" y="172"/>
                    </a:lnTo>
                    <a:lnTo>
                      <a:pt x="112" y="180"/>
                    </a:lnTo>
                    <a:lnTo>
                      <a:pt x="118" y="188"/>
                    </a:lnTo>
                    <a:lnTo>
                      <a:pt x="124" y="197"/>
                    </a:lnTo>
                    <a:lnTo>
                      <a:pt x="129" y="205"/>
                    </a:lnTo>
                    <a:lnTo>
                      <a:pt x="135" y="213"/>
                    </a:lnTo>
                    <a:lnTo>
                      <a:pt x="141" y="221"/>
                    </a:lnTo>
                    <a:lnTo>
                      <a:pt x="146" y="229"/>
                    </a:lnTo>
                    <a:lnTo>
                      <a:pt x="152" y="237"/>
                    </a:lnTo>
                    <a:lnTo>
                      <a:pt x="157" y="245"/>
                    </a:lnTo>
                    <a:lnTo>
                      <a:pt x="163" y="253"/>
                    </a:lnTo>
                    <a:lnTo>
                      <a:pt x="169" y="260"/>
                    </a:lnTo>
                    <a:lnTo>
                      <a:pt x="174" y="268"/>
                    </a:lnTo>
                    <a:lnTo>
                      <a:pt x="180" y="275"/>
                    </a:lnTo>
                    <a:lnTo>
                      <a:pt x="185" y="283"/>
                    </a:lnTo>
                    <a:lnTo>
                      <a:pt x="191" y="291"/>
                    </a:lnTo>
                    <a:lnTo>
                      <a:pt x="197" y="298"/>
                    </a:lnTo>
                    <a:lnTo>
                      <a:pt x="202" y="305"/>
                    </a:lnTo>
                    <a:lnTo>
                      <a:pt x="208" y="313"/>
                    </a:lnTo>
                    <a:lnTo>
                      <a:pt x="214" y="320"/>
                    </a:lnTo>
                    <a:lnTo>
                      <a:pt x="219" y="327"/>
                    </a:lnTo>
                    <a:lnTo>
                      <a:pt x="225" y="334"/>
                    </a:lnTo>
                    <a:lnTo>
                      <a:pt x="230" y="342"/>
                    </a:lnTo>
                    <a:lnTo>
                      <a:pt x="236" y="348"/>
                    </a:lnTo>
                    <a:lnTo>
                      <a:pt x="242" y="356"/>
                    </a:lnTo>
                    <a:lnTo>
                      <a:pt x="247" y="362"/>
                    </a:lnTo>
                    <a:lnTo>
                      <a:pt x="253" y="369"/>
                    </a:lnTo>
                    <a:lnTo>
                      <a:pt x="258" y="376"/>
                    </a:lnTo>
                    <a:lnTo>
                      <a:pt x="264" y="383"/>
                    </a:lnTo>
                    <a:lnTo>
                      <a:pt x="270" y="390"/>
                    </a:lnTo>
                    <a:lnTo>
                      <a:pt x="275" y="396"/>
                    </a:lnTo>
                    <a:lnTo>
                      <a:pt x="281" y="403"/>
                    </a:lnTo>
                    <a:lnTo>
                      <a:pt x="287" y="410"/>
                    </a:lnTo>
                    <a:lnTo>
                      <a:pt x="292" y="416"/>
                    </a:lnTo>
                    <a:lnTo>
                      <a:pt x="298" y="423"/>
                    </a:lnTo>
                    <a:lnTo>
                      <a:pt x="303" y="429"/>
                    </a:lnTo>
                    <a:lnTo>
                      <a:pt x="309" y="436"/>
                    </a:lnTo>
                    <a:lnTo>
                      <a:pt x="315" y="442"/>
                    </a:lnTo>
                    <a:lnTo>
                      <a:pt x="320" y="448"/>
                    </a:lnTo>
                    <a:lnTo>
                      <a:pt x="326" y="454"/>
                    </a:lnTo>
                    <a:lnTo>
                      <a:pt x="331" y="460"/>
                    </a:lnTo>
                    <a:lnTo>
                      <a:pt x="337" y="467"/>
                    </a:lnTo>
                    <a:lnTo>
                      <a:pt x="343" y="473"/>
                    </a:lnTo>
                    <a:lnTo>
                      <a:pt x="348" y="479"/>
                    </a:lnTo>
                    <a:lnTo>
                      <a:pt x="354" y="485"/>
                    </a:lnTo>
                    <a:lnTo>
                      <a:pt x="360" y="491"/>
                    </a:lnTo>
                    <a:lnTo>
                      <a:pt x="365" y="497"/>
                    </a:lnTo>
                    <a:lnTo>
                      <a:pt x="371" y="502"/>
                    </a:lnTo>
                    <a:lnTo>
                      <a:pt x="376" y="508"/>
                    </a:lnTo>
                    <a:lnTo>
                      <a:pt x="382" y="514"/>
                    </a:lnTo>
                    <a:lnTo>
                      <a:pt x="388" y="520"/>
                    </a:lnTo>
                    <a:lnTo>
                      <a:pt x="393" y="526"/>
                    </a:lnTo>
                    <a:lnTo>
                      <a:pt x="399" y="531"/>
                    </a:lnTo>
                    <a:lnTo>
                      <a:pt x="404" y="537"/>
                    </a:lnTo>
                    <a:lnTo>
                      <a:pt x="410" y="542"/>
                    </a:lnTo>
                    <a:lnTo>
                      <a:pt x="416" y="548"/>
                    </a:lnTo>
                    <a:lnTo>
                      <a:pt x="421" y="553"/>
                    </a:lnTo>
                    <a:lnTo>
                      <a:pt x="427" y="559"/>
                    </a:lnTo>
                    <a:lnTo>
                      <a:pt x="433" y="564"/>
                    </a:lnTo>
                    <a:lnTo>
                      <a:pt x="438" y="570"/>
                    </a:lnTo>
                    <a:lnTo>
                      <a:pt x="444" y="575"/>
                    </a:lnTo>
                    <a:lnTo>
                      <a:pt x="449" y="580"/>
                    </a:lnTo>
                    <a:lnTo>
                      <a:pt x="455" y="585"/>
                    </a:lnTo>
                    <a:lnTo>
                      <a:pt x="461" y="591"/>
                    </a:lnTo>
                    <a:lnTo>
                      <a:pt x="466" y="596"/>
                    </a:lnTo>
                    <a:lnTo>
                      <a:pt x="472" y="601"/>
                    </a:lnTo>
                    <a:lnTo>
                      <a:pt x="477" y="606"/>
                    </a:lnTo>
                    <a:lnTo>
                      <a:pt x="483" y="611"/>
                    </a:lnTo>
                    <a:lnTo>
                      <a:pt x="489" y="616"/>
                    </a:lnTo>
                    <a:lnTo>
                      <a:pt x="494" y="621"/>
                    </a:lnTo>
                    <a:lnTo>
                      <a:pt x="500" y="626"/>
                    </a:lnTo>
                    <a:lnTo>
                      <a:pt x="506" y="631"/>
                    </a:lnTo>
                    <a:lnTo>
                      <a:pt x="511" y="636"/>
                    </a:lnTo>
                    <a:lnTo>
                      <a:pt x="517" y="640"/>
                    </a:lnTo>
                    <a:lnTo>
                      <a:pt x="522" y="645"/>
                    </a:lnTo>
                    <a:lnTo>
                      <a:pt x="528" y="650"/>
                    </a:lnTo>
                    <a:lnTo>
                      <a:pt x="534" y="654"/>
                    </a:lnTo>
                    <a:lnTo>
                      <a:pt x="539" y="659"/>
                    </a:lnTo>
                    <a:lnTo>
                      <a:pt x="545" y="664"/>
                    </a:lnTo>
                    <a:lnTo>
                      <a:pt x="551" y="668"/>
                    </a:lnTo>
                    <a:lnTo>
                      <a:pt x="556" y="673"/>
                    </a:lnTo>
                    <a:lnTo>
                      <a:pt x="562" y="677"/>
                    </a:lnTo>
                    <a:lnTo>
                      <a:pt x="567" y="682"/>
                    </a:lnTo>
                    <a:lnTo>
                      <a:pt x="573" y="686"/>
                    </a:lnTo>
                    <a:lnTo>
                      <a:pt x="579" y="691"/>
                    </a:lnTo>
                    <a:lnTo>
                      <a:pt x="584" y="695"/>
                    </a:lnTo>
                    <a:lnTo>
                      <a:pt x="590" y="699"/>
                    </a:lnTo>
                    <a:lnTo>
                      <a:pt x="596" y="704"/>
                    </a:lnTo>
                    <a:lnTo>
                      <a:pt x="601" y="708"/>
                    </a:lnTo>
                    <a:lnTo>
                      <a:pt x="607" y="712"/>
                    </a:lnTo>
                    <a:lnTo>
                      <a:pt x="612" y="716"/>
                    </a:lnTo>
                    <a:lnTo>
                      <a:pt x="618" y="721"/>
                    </a:lnTo>
                    <a:lnTo>
                      <a:pt x="624" y="725"/>
                    </a:lnTo>
                    <a:lnTo>
                      <a:pt x="629" y="729"/>
                    </a:lnTo>
                    <a:lnTo>
                      <a:pt x="635" y="733"/>
                    </a:lnTo>
                    <a:lnTo>
                      <a:pt x="640" y="737"/>
                    </a:lnTo>
                    <a:lnTo>
                      <a:pt x="646" y="741"/>
                    </a:lnTo>
                    <a:lnTo>
                      <a:pt x="652" y="745"/>
                    </a:lnTo>
                    <a:lnTo>
                      <a:pt x="657" y="749"/>
                    </a:lnTo>
                    <a:lnTo>
                      <a:pt x="663" y="753"/>
                    </a:lnTo>
                    <a:lnTo>
                      <a:pt x="669" y="757"/>
                    </a:lnTo>
                    <a:lnTo>
                      <a:pt x="674" y="761"/>
                    </a:lnTo>
                    <a:lnTo>
                      <a:pt x="680" y="765"/>
                    </a:lnTo>
                    <a:lnTo>
                      <a:pt x="685" y="769"/>
                    </a:lnTo>
                    <a:lnTo>
                      <a:pt x="691" y="772"/>
                    </a:lnTo>
                    <a:lnTo>
                      <a:pt x="697" y="776"/>
                    </a:lnTo>
                    <a:lnTo>
                      <a:pt x="702" y="780"/>
                    </a:lnTo>
                    <a:lnTo>
                      <a:pt x="708" y="784"/>
                    </a:lnTo>
                    <a:lnTo>
                      <a:pt x="713" y="787"/>
                    </a:lnTo>
                    <a:lnTo>
                      <a:pt x="719" y="791"/>
                    </a:lnTo>
                    <a:lnTo>
                      <a:pt x="725" y="794"/>
                    </a:lnTo>
                    <a:lnTo>
                      <a:pt x="730" y="798"/>
                    </a:lnTo>
                    <a:lnTo>
                      <a:pt x="736" y="802"/>
                    </a:lnTo>
                    <a:lnTo>
                      <a:pt x="742" y="805"/>
                    </a:lnTo>
                    <a:lnTo>
                      <a:pt x="747" y="809"/>
                    </a:lnTo>
                    <a:lnTo>
                      <a:pt x="753" y="812"/>
                    </a:lnTo>
                    <a:lnTo>
                      <a:pt x="758" y="816"/>
                    </a:lnTo>
                    <a:lnTo>
                      <a:pt x="764" y="819"/>
                    </a:lnTo>
                    <a:lnTo>
                      <a:pt x="770" y="822"/>
                    </a:lnTo>
                    <a:lnTo>
                      <a:pt x="775" y="826"/>
                    </a:lnTo>
                    <a:lnTo>
                      <a:pt x="781" y="829"/>
                    </a:lnTo>
                    <a:lnTo>
                      <a:pt x="786" y="832"/>
                    </a:lnTo>
                    <a:lnTo>
                      <a:pt x="792" y="836"/>
                    </a:lnTo>
                    <a:lnTo>
                      <a:pt x="798" y="839"/>
                    </a:lnTo>
                    <a:lnTo>
                      <a:pt x="803" y="842"/>
                    </a:lnTo>
                    <a:lnTo>
                      <a:pt x="809" y="845"/>
                    </a:lnTo>
                    <a:lnTo>
                      <a:pt x="815" y="849"/>
                    </a:lnTo>
                    <a:lnTo>
                      <a:pt x="820" y="852"/>
                    </a:lnTo>
                    <a:lnTo>
                      <a:pt x="826" y="855"/>
                    </a:lnTo>
                    <a:lnTo>
                      <a:pt x="831" y="858"/>
                    </a:lnTo>
                    <a:lnTo>
                      <a:pt x="837" y="861"/>
                    </a:lnTo>
                    <a:lnTo>
                      <a:pt x="843" y="864"/>
                    </a:lnTo>
                    <a:lnTo>
                      <a:pt x="848" y="867"/>
                    </a:lnTo>
                    <a:lnTo>
                      <a:pt x="854" y="870"/>
                    </a:lnTo>
                    <a:lnTo>
                      <a:pt x="859" y="873"/>
                    </a:lnTo>
                    <a:lnTo>
                      <a:pt x="865" y="876"/>
                    </a:lnTo>
                    <a:lnTo>
                      <a:pt x="871" y="879"/>
                    </a:lnTo>
                    <a:lnTo>
                      <a:pt x="876" y="882"/>
                    </a:lnTo>
                    <a:lnTo>
                      <a:pt x="882" y="885"/>
                    </a:lnTo>
                    <a:lnTo>
                      <a:pt x="888" y="888"/>
                    </a:lnTo>
                    <a:lnTo>
                      <a:pt x="893" y="891"/>
                    </a:lnTo>
                    <a:lnTo>
                      <a:pt x="899" y="894"/>
                    </a:lnTo>
                    <a:lnTo>
                      <a:pt x="904" y="897"/>
                    </a:lnTo>
                    <a:lnTo>
                      <a:pt x="910" y="899"/>
                    </a:lnTo>
                    <a:lnTo>
                      <a:pt x="916" y="902"/>
                    </a:lnTo>
                    <a:lnTo>
                      <a:pt x="921" y="905"/>
                    </a:lnTo>
                    <a:lnTo>
                      <a:pt x="927" y="908"/>
                    </a:lnTo>
                    <a:lnTo>
                      <a:pt x="933" y="911"/>
                    </a:lnTo>
                    <a:lnTo>
                      <a:pt x="938" y="913"/>
                    </a:lnTo>
                    <a:lnTo>
                      <a:pt x="944" y="916"/>
                    </a:lnTo>
                    <a:lnTo>
                      <a:pt x="949" y="918"/>
                    </a:lnTo>
                    <a:lnTo>
                      <a:pt x="955" y="921"/>
                    </a:lnTo>
                    <a:lnTo>
                      <a:pt x="961" y="924"/>
                    </a:lnTo>
                    <a:lnTo>
                      <a:pt x="966" y="926"/>
                    </a:lnTo>
                    <a:lnTo>
                      <a:pt x="972" y="929"/>
                    </a:lnTo>
                    <a:lnTo>
                      <a:pt x="978" y="931"/>
                    </a:lnTo>
                    <a:lnTo>
                      <a:pt x="983" y="934"/>
                    </a:lnTo>
                    <a:lnTo>
                      <a:pt x="989" y="937"/>
                    </a:lnTo>
                    <a:lnTo>
                      <a:pt x="994" y="939"/>
                    </a:lnTo>
                    <a:lnTo>
                      <a:pt x="1000" y="942"/>
                    </a:lnTo>
                    <a:lnTo>
                      <a:pt x="1006" y="944"/>
                    </a:lnTo>
                    <a:lnTo>
                      <a:pt x="1011" y="946"/>
                    </a:lnTo>
                    <a:lnTo>
                      <a:pt x="1017" y="949"/>
                    </a:lnTo>
                    <a:lnTo>
                      <a:pt x="1023" y="951"/>
                    </a:lnTo>
                    <a:lnTo>
                      <a:pt x="1028" y="954"/>
                    </a:lnTo>
                    <a:lnTo>
                      <a:pt x="1034" y="956"/>
                    </a:lnTo>
                    <a:lnTo>
                      <a:pt x="1039" y="958"/>
                    </a:lnTo>
                    <a:lnTo>
                      <a:pt x="1045" y="961"/>
                    </a:lnTo>
                    <a:lnTo>
                      <a:pt x="1051" y="963"/>
                    </a:lnTo>
                    <a:lnTo>
                      <a:pt x="1056" y="965"/>
                    </a:lnTo>
                    <a:lnTo>
                      <a:pt x="1062" y="968"/>
                    </a:lnTo>
                    <a:lnTo>
                      <a:pt x="1067" y="970"/>
                    </a:lnTo>
                    <a:lnTo>
                      <a:pt x="1073" y="972"/>
                    </a:lnTo>
                    <a:lnTo>
                      <a:pt x="1079" y="974"/>
                    </a:lnTo>
                    <a:lnTo>
                      <a:pt x="1084" y="977"/>
                    </a:lnTo>
                    <a:lnTo>
                      <a:pt x="1090" y="979"/>
                    </a:lnTo>
                    <a:lnTo>
                      <a:pt x="1096" y="981"/>
                    </a:lnTo>
                    <a:lnTo>
                      <a:pt x="1101" y="983"/>
                    </a:lnTo>
                    <a:lnTo>
                      <a:pt x="1107" y="985"/>
                    </a:lnTo>
                    <a:lnTo>
                      <a:pt x="1112" y="988"/>
                    </a:lnTo>
                    <a:lnTo>
                      <a:pt x="1118" y="989"/>
                    </a:lnTo>
                    <a:lnTo>
                      <a:pt x="1124" y="992"/>
                    </a:lnTo>
                    <a:lnTo>
                      <a:pt x="1129" y="994"/>
                    </a:lnTo>
                    <a:lnTo>
                      <a:pt x="1135" y="996"/>
                    </a:lnTo>
                    <a:lnTo>
                      <a:pt x="1140" y="998"/>
                    </a:lnTo>
                    <a:lnTo>
                      <a:pt x="1146" y="1000"/>
                    </a:lnTo>
                    <a:lnTo>
                      <a:pt x="1152" y="1002"/>
                    </a:lnTo>
                    <a:lnTo>
                      <a:pt x="1157" y="1004"/>
                    </a:lnTo>
                    <a:lnTo>
                      <a:pt x="1163" y="1006"/>
                    </a:lnTo>
                    <a:lnTo>
                      <a:pt x="1169" y="1008"/>
                    </a:lnTo>
                    <a:lnTo>
                      <a:pt x="1174" y="1010"/>
                    </a:lnTo>
                    <a:lnTo>
                      <a:pt x="1180" y="1012"/>
                    </a:lnTo>
                    <a:lnTo>
                      <a:pt x="1185" y="1014"/>
                    </a:lnTo>
                    <a:lnTo>
                      <a:pt x="1191" y="1016"/>
                    </a:lnTo>
                    <a:lnTo>
                      <a:pt x="1197" y="1018"/>
                    </a:lnTo>
                    <a:lnTo>
                      <a:pt x="1202" y="1019"/>
                    </a:lnTo>
                    <a:lnTo>
                      <a:pt x="1208" y="1021"/>
                    </a:lnTo>
                    <a:lnTo>
                      <a:pt x="1213" y="1023"/>
                    </a:lnTo>
                    <a:lnTo>
                      <a:pt x="1219" y="1025"/>
                    </a:lnTo>
                    <a:lnTo>
                      <a:pt x="1225" y="1027"/>
                    </a:lnTo>
                    <a:lnTo>
                      <a:pt x="1230" y="1029"/>
                    </a:lnTo>
                    <a:lnTo>
                      <a:pt x="1236" y="1030"/>
                    </a:lnTo>
                    <a:lnTo>
                      <a:pt x="1241" y="1032"/>
                    </a:lnTo>
                    <a:lnTo>
                      <a:pt x="1247" y="1034"/>
                    </a:lnTo>
                    <a:lnTo>
                      <a:pt x="1253" y="1036"/>
                    </a:lnTo>
                    <a:lnTo>
                      <a:pt x="1258" y="1037"/>
                    </a:lnTo>
                    <a:lnTo>
                      <a:pt x="1264" y="1039"/>
                    </a:lnTo>
                    <a:lnTo>
                      <a:pt x="1270" y="1041"/>
                    </a:lnTo>
                    <a:lnTo>
                      <a:pt x="1275" y="1043"/>
                    </a:lnTo>
                    <a:lnTo>
                      <a:pt x="1281" y="1044"/>
                    </a:lnTo>
                    <a:lnTo>
                      <a:pt x="1286" y="1046"/>
                    </a:lnTo>
                    <a:lnTo>
                      <a:pt x="1292" y="1048"/>
                    </a:lnTo>
                    <a:lnTo>
                      <a:pt x="1298" y="1049"/>
                    </a:lnTo>
                    <a:lnTo>
                      <a:pt x="1303" y="1051"/>
                    </a:lnTo>
                    <a:lnTo>
                      <a:pt x="1309" y="1052"/>
                    </a:lnTo>
                    <a:lnTo>
                      <a:pt x="1314" y="1054"/>
                    </a:lnTo>
                    <a:lnTo>
                      <a:pt x="1320" y="1056"/>
                    </a:lnTo>
                    <a:lnTo>
                      <a:pt x="1326" y="1057"/>
                    </a:lnTo>
                    <a:lnTo>
                      <a:pt x="1331" y="1059"/>
                    </a:lnTo>
                    <a:lnTo>
                      <a:pt x="1337" y="1061"/>
                    </a:lnTo>
                    <a:lnTo>
                      <a:pt x="1343" y="1062"/>
                    </a:lnTo>
                    <a:lnTo>
                      <a:pt x="1348" y="1064"/>
                    </a:lnTo>
                    <a:lnTo>
                      <a:pt x="1354" y="1065"/>
                    </a:lnTo>
                    <a:lnTo>
                      <a:pt x="1358" y="1066"/>
                    </a:lnTo>
                  </a:path>
                </a:pathLst>
              </a:custGeom>
              <a:noFill/>
              <a:ln w="26988" cap="flat">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83"/>
              <p:cNvSpPr>
                <a:spLocks/>
              </p:cNvSpPr>
              <p:nvPr/>
            </p:nvSpPr>
            <p:spPr bwMode="auto">
              <a:xfrm rot="5400000" flipH="1">
                <a:off x="2518032" y="2441032"/>
                <a:ext cx="152401" cy="450331"/>
              </a:xfrm>
              <a:custGeom>
                <a:avLst/>
                <a:gdLst>
                  <a:gd name="T0" fmla="*/ 17 w 1358"/>
                  <a:gd name="T1" fmla="*/ 29 h 1066"/>
                  <a:gd name="T2" fmla="*/ 39 w 1358"/>
                  <a:gd name="T3" fmla="*/ 66 h 1066"/>
                  <a:gd name="T4" fmla="*/ 62 w 1358"/>
                  <a:gd name="T5" fmla="*/ 103 h 1066"/>
                  <a:gd name="T6" fmla="*/ 84 w 1358"/>
                  <a:gd name="T7" fmla="*/ 138 h 1066"/>
                  <a:gd name="T8" fmla="*/ 107 w 1358"/>
                  <a:gd name="T9" fmla="*/ 172 h 1066"/>
                  <a:gd name="T10" fmla="*/ 129 w 1358"/>
                  <a:gd name="T11" fmla="*/ 205 h 1066"/>
                  <a:gd name="T12" fmla="*/ 152 w 1358"/>
                  <a:gd name="T13" fmla="*/ 237 h 1066"/>
                  <a:gd name="T14" fmla="*/ 174 w 1358"/>
                  <a:gd name="T15" fmla="*/ 268 h 1066"/>
                  <a:gd name="T16" fmla="*/ 197 w 1358"/>
                  <a:gd name="T17" fmla="*/ 298 h 1066"/>
                  <a:gd name="T18" fmla="*/ 219 w 1358"/>
                  <a:gd name="T19" fmla="*/ 327 h 1066"/>
                  <a:gd name="T20" fmla="*/ 242 w 1358"/>
                  <a:gd name="T21" fmla="*/ 356 h 1066"/>
                  <a:gd name="T22" fmla="*/ 264 w 1358"/>
                  <a:gd name="T23" fmla="*/ 383 h 1066"/>
                  <a:gd name="T24" fmla="*/ 287 w 1358"/>
                  <a:gd name="T25" fmla="*/ 410 h 1066"/>
                  <a:gd name="T26" fmla="*/ 309 w 1358"/>
                  <a:gd name="T27" fmla="*/ 436 h 1066"/>
                  <a:gd name="T28" fmla="*/ 331 w 1358"/>
                  <a:gd name="T29" fmla="*/ 460 h 1066"/>
                  <a:gd name="T30" fmla="*/ 354 w 1358"/>
                  <a:gd name="T31" fmla="*/ 485 h 1066"/>
                  <a:gd name="T32" fmla="*/ 376 w 1358"/>
                  <a:gd name="T33" fmla="*/ 508 h 1066"/>
                  <a:gd name="T34" fmla="*/ 399 w 1358"/>
                  <a:gd name="T35" fmla="*/ 531 h 1066"/>
                  <a:gd name="T36" fmla="*/ 421 w 1358"/>
                  <a:gd name="T37" fmla="*/ 553 h 1066"/>
                  <a:gd name="T38" fmla="*/ 444 w 1358"/>
                  <a:gd name="T39" fmla="*/ 575 h 1066"/>
                  <a:gd name="T40" fmla="*/ 466 w 1358"/>
                  <a:gd name="T41" fmla="*/ 596 h 1066"/>
                  <a:gd name="T42" fmla="*/ 489 w 1358"/>
                  <a:gd name="T43" fmla="*/ 616 h 1066"/>
                  <a:gd name="T44" fmla="*/ 511 w 1358"/>
                  <a:gd name="T45" fmla="*/ 636 h 1066"/>
                  <a:gd name="T46" fmla="*/ 534 w 1358"/>
                  <a:gd name="T47" fmla="*/ 654 h 1066"/>
                  <a:gd name="T48" fmla="*/ 556 w 1358"/>
                  <a:gd name="T49" fmla="*/ 673 h 1066"/>
                  <a:gd name="T50" fmla="*/ 579 w 1358"/>
                  <a:gd name="T51" fmla="*/ 691 h 1066"/>
                  <a:gd name="T52" fmla="*/ 601 w 1358"/>
                  <a:gd name="T53" fmla="*/ 708 h 1066"/>
                  <a:gd name="T54" fmla="*/ 624 w 1358"/>
                  <a:gd name="T55" fmla="*/ 725 h 1066"/>
                  <a:gd name="T56" fmla="*/ 646 w 1358"/>
                  <a:gd name="T57" fmla="*/ 741 h 1066"/>
                  <a:gd name="T58" fmla="*/ 669 w 1358"/>
                  <a:gd name="T59" fmla="*/ 757 h 1066"/>
                  <a:gd name="T60" fmla="*/ 691 w 1358"/>
                  <a:gd name="T61" fmla="*/ 772 h 1066"/>
                  <a:gd name="T62" fmla="*/ 713 w 1358"/>
                  <a:gd name="T63" fmla="*/ 787 h 1066"/>
                  <a:gd name="T64" fmla="*/ 736 w 1358"/>
                  <a:gd name="T65" fmla="*/ 802 h 1066"/>
                  <a:gd name="T66" fmla="*/ 758 w 1358"/>
                  <a:gd name="T67" fmla="*/ 816 h 1066"/>
                  <a:gd name="T68" fmla="*/ 781 w 1358"/>
                  <a:gd name="T69" fmla="*/ 829 h 1066"/>
                  <a:gd name="T70" fmla="*/ 803 w 1358"/>
                  <a:gd name="T71" fmla="*/ 842 h 1066"/>
                  <a:gd name="T72" fmla="*/ 826 w 1358"/>
                  <a:gd name="T73" fmla="*/ 855 h 1066"/>
                  <a:gd name="T74" fmla="*/ 848 w 1358"/>
                  <a:gd name="T75" fmla="*/ 867 h 1066"/>
                  <a:gd name="T76" fmla="*/ 871 w 1358"/>
                  <a:gd name="T77" fmla="*/ 879 h 1066"/>
                  <a:gd name="T78" fmla="*/ 893 w 1358"/>
                  <a:gd name="T79" fmla="*/ 891 h 1066"/>
                  <a:gd name="T80" fmla="*/ 916 w 1358"/>
                  <a:gd name="T81" fmla="*/ 902 h 1066"/>
                  <a:gd name="T82" fmla="*/ 938 w 1358"/>
                  <a:gd name="T83" fmla="*/ 913 h 1066"/>
                  <a:gd name="T84" fmla="*/ 961 w 1358"/>
                  <a:gd name="T85" fmla="*/ 924 h 1066"/>
                  <a:gd name="T86" fmla="*/ 983 w 1358"/>
                  <a:gd name="T87" fmla="*/ 934 h 1066"/>
                  <a:gd name="T88" fmla="*/ 1006 w 1358"/>
                  <a:gd name="T89" fmla="*/ 944 h 1066"/>
                  <a:gd name="T90" fmla="*/ 1028 w 1358"/>
                  <a:gd name="T91" fmla="*/ 954 h 1066"/>
                  <a:gd name="T92" fmla="*/ 1051 w 1358"/>
                  <a:gd name="T93" fmla="*/ 963 h 1066"/>
                  <a:gd name="T94" fmla="*/ 1073 w 1358"/>
                  <a:gd name="T95" fmla="*/ 972 h 1066"/>
                  <a:gd name="T96" fmla="*/ 1096 w 1358"/>
                  <a:gd name="T97" fmla="*/ 981 h 1066"/>
                  <a:gd name="T98" fmla="*/ 1118 w 1358"/>
                  <a:gd name="T99" fmla="*/ 989 h 1066"/>
                  <a:gd name="T100" fmla="*/ 1140 w 1358"/>
                  <a:gd name="T101" fmla="*/ 998 h 1066"/>
                  <a:gd name="T102" fmla="*/ 1163 w 1358"/>
                  <a:gd name="T103" fmla="*/ 1006 h 1066"/>
                  <a:gd name="T104" fmla="*/ 1185 w 1358"/>
                  <a:gd name="T105" fmla="*/ 1014 h 1066"/>
                  <a:gd name="T106" fmla="*/ 1208 w 1358"/>
                  <a:gd name="T107" fmla="*/ 1021 h 1066"/>
                  <a:gd name="T108" fmla="*/ 1230 w 1358"/>
                  <a:gd name="T109" fmla="*/ 1029 h 1066"/>
                  <a:gd name="T110" fmla="*/ 1253 w 1358"/>
                  <a:gd name="T111" fmla="*/ 1036 h 1066"/>
                  <a:gd name="T112" fmla="*/ 1275 w 1358"/>
                  <a:gd name="T113" fmla="*/ 1043 h 1066"/>
                  <a:gd name="T114" fmla="*/ 1298 w 1358"/>
                  <a:gd name="T115" fmla="*/ 1049 h 1066"/>
                  <a:gd name="T116" fmla="*/ 1320 w 1358"/>
                  <a:gd name="T117" fmla="*/ 1056 h 1066"/>
                  <a:gd name="T118" fmla="*/ 1343 w 1358"/>
                  <a:gd name="T119" fmla="*/ 106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58" h="1066">
                    <a:moveTo>
                      <a:pt x="0" y="0"/>
                    </a:moveTo>
                    <a:lnTo>
                      <a:pt x="6" y="10"/>
                    </a:lnTo>
                    <a:lnTo>
                      <a:pt x="11" y="20"/>
                    </a:lnTo>
                    <a:lnTo>
                      <a:pt x="17" y="29"/>
                    </a:lnTo>
                    <a:lnTo>
                      <a:pt x="22" y="39"/>
                    </a:lnTo>
                    <a:lnTo>
                      <a:pt x="28" y="48"/>
                    </a:lnTo>
                    <a:lnTo>
                      <a:pt x="34" y="57"/>
                    </a:lnTo>
                    <a:lnTo>
                      <a:pt x="39" y="66"/>
                    </a:lnTo>
                    <a:lnTo>
                      <a:pt x="45" y="76"/>
                    </a:lnTo>
                    <a:lnTo>
                      <a:pt x="50" y="85"/>
                    </a:lnTo>
                    <a:lnTo>
                      <a:pt x="56" y="94"/>
                    </a:lnTo>
                    <a:lnTo>
                      <a:pt x="62" y="103"/>
                    </a:lnTo>
                    <a:lnTo>
                      <a:pt x="67" y="112"/>
                    </a:lnTo>
                    <a:lnTo>
                      <a:pt x="73" y="120"/>
                    </a:lnTo>
                    <a:lnTo>
                      <a:pt x="79" y="129"/>
                    </a:lnTo>
                    <a:lnTo>
                      <a:pt x="84" y="138"/>
                    </a:lnTo>
                    <a:lnTo>
                      <a:pt x="90" y="146"/>
                    </a:lnTo>
                    <a:lnTo>
                      <a:pt x="96" y="155"/>
                    </a:lnTo>
                    <a:lnTo>
                      <a:pt x="101" y="163"/>
                    </a:lnTo>
                    <a:lnTo>
                      <a:pt x="107" y="172"/>
                    </a:lnTo>
                    <a:lnTo>
                      <a:pt x="112" y="180"/>
                    </a:lnTo>
                    <a:lnTo>
                      <a:pt x="118" y="188"/>
                    </a:lnTo>
                    <a:lnTo>
                      <a:pt x="124" y="197"/>
                    </a:lnTo>
                    <a:lnTo>
                      <a:pt x="129" y="205"/>
                    </a:lnTo>
                    <a:lnTo>
                      <a:pt x="135" y="213"/>
                    </a:lnTo>
                    <a:lnTo>
                      <a:pt x="141" y="221"/>
                    </a:lnTo>
                    <a:lnTo>
                      <a:pt x="146" y="229"/>
                    </a:lnTo>
                    <a:lnTo>
                      <a:pt x="152" y="237"/>
                    </a:lnTo>
                    <a:lnTo>
                      <a:pt x="157" y="245"/>
                    </a:lnTo>
                    <a:lnTo>
                      <a:pt x="163" y="253"/>
                    </a:lnTo>
                    <a:lnTo>
                      <a:pt x="169" y="260"/>
                    </a:lnTo>
                    <a:lnTo>
                      <a:pt x="174" y="268"/>
                    </a:lnTo>
                    <a:lnTo>
                      <a:pt x="180" y="275"/>
                    </a:lnTo>
                    <a:lnTo>
                      <a:pt x="185" y="283"/>
                    </a:lnTo>
                    <a:lnTo>
                      <a:pt x="191" y="291"/>
                    </a:lnTo>
                    <a:lnTo>
                      <a:pt x="197" y="298"/>
                    </a:lnTo>
                    <a:lnTo>
                      <a:pt x="202" y="305"/>
                    </a:lnTo>
                    <a:lnTo>
                      <a:pt x="208" y="313"/>
                    </a:lnTo>
                    <a:lnTo>
                      <a:pt x="214" y="320"/>
                    </a:lnTo>
                    <a:lnTo>
                      <a:pt x="219" y="327"/>
                    </a:lnTo>
                    <a:lnTo>
                      <a:pt x="225" y="334"/>
                    </a:lnTo>
                    <a:lnTo>
                      <a:pt x="230" y="342"/>
                    </a:lnTo>
                    <a:lnTo>
                      <a:pt x="236" y="348"/>
                    </a:lnTo>
                    <a:lnTo>
                      <a:pt x="242" y="356"/>
                    </a:lnTo>
                    <a:lnTo>
                      <a:pt x="247" y="362"/>
                    </a:lnTo>
                    <a:lnTo>
                      <a:pt x="253" y="369"/>
                    </a:lnTo>
                    <a:lnTo>
                      <a:pt x="258" y="376"/>
                    </a:lnTo>
                    <a:lnTo>
                      <a:pt x="264" y="383"/>
                    </a:lnTo>
                    <a:lnTo>
                      <a:pt x="270" y="390"/>
                    </a:lnTo>
                    <a:lnTo>
                      <a:pt x="275" y="396"/>
                    </a:lnTo>
                    <a:lnTo>
                      <a:pt x="281" y="403"/>
                    </a:lnTo>
                    <a:lnTo>
                      <a:pt x="287" y="410"/>
                    </a:lnTo>
                    <a:lnTo>
                      <a:pt x="292" y="416"/>
                    </a:lnTo>
                    <a:lnTo>
                      <a:pt x="298" y="423"/>
                    </a:lnTo>
                    <a:lnTo>
                      <a:pt x="303" y="429"/>
                    </a:lnTo>
                    <a:lnTo>
                      <a:pt x="309" y="436"/>
                    </a:lnTo>
                    <a:lnTo>
                      <a:pt x="315" y="442"/>
                    </a:lnTo>
                    <a:lnTo>
                      <a:pt x="320" y="448"/>
                    </a:lnTo>
                    <a:lnTo>
                      <a:pt x="326" y="454"/>
                    </a:lnTo>
                    <a:lnTo>
                      <a:pt x="331" y="460"/>
                    </a:lnTo>
                    <a:lnTo>
                      <a:pt x="337" y="467"/>
                    </a:lnTo>
                    <a:lnTo>
                      <a:pt x="343" y="473"/>
                    </a:lnTo>
                    <a:lnTo>
                      <a:pt x="348" y="479"/>
                    </a:lnTo>
                    <a:lnTo>
                      <a:pt x="354" y="485"/>
                    </a:lnTo>
                    <a:lnTo>
                      <a:pt x="360" y="491"/>
                    </a:lnTo>
                    <a:lnTo>
                      <a:pt x="365" y="497"/>
                    </a:lnTo>
                    <a:lnTo>
                      <a:pt x="371" y="502"/>
                    </a:lnTo>
                    <a:lnTo>
                      <a:pt x="376" y="508"/>
                    </a:lnTo>
                    <a:lnTo>
                      <a:pt x="382" y="514"/>
                    </a:lnTo>
                    <a:lnTo>
                      <a:pt x="388" y="520"/>
                    </a:lnTo>
                    <a:lnTo>
                      <a:pt x="393" y="526"/>
                    </a:lnTo>
                    <a:lnTo>
                      <a:pt x="399" y="531"/>
                    </a:lnTo>
                    <a:lnTo>
                      <a:pt x="404" y="537"/>
                    </a:lnTo>
                    <a:lnTo>
                      <a:pt x="410" y="542"/>
                    </a:lnTo>
                    <a:lnTo>
                      <a:pt x="416" y="548"/>
                    </a:lnTo>
                    <a:lnTo>
                      <a:pt x="421" y="553"/>
                    </a:lnTo>
                    <a:lnTo>
                      <a:pt x="427" y="559"/>
                    </a:lnTo>
                    <a:lnTo>
                      <a:pt x="433" y="564"/>
                    </a:lnTo>
                    <a:lnTo>
                      <a:pt x="438" y="570"/>
                    </a:lnTo>
                    <a:lnTo>
                      <a:pt x="444" y="575"/>
                    </a:lnTo>
                    <a:lnTo>
                      <a:pt x="449" y="580"/>
                    </a:lnTo>
                    <a:lnTo>
                      <a:pt x="455" y="585"/>
                    </a:lnTo>
                    <a:lnTo>
                      <a:pt x="461" y="591"/>
                    </a:lnTo>
                    <a:lnTo>
                      <a:pt x="466" y="596"/>
                    </a:lnTo>
                    <a:lnTo>
                      <a:pt x="472" y="601"/>
                    </a:lnTo>
                    <a:lnTo>
                      <a:pt x="477" y="606"/>
                    </a:lnTo>
                    <a:lnTo>
                      <a:pt x="483" y="611"/>
                    </a:lnTo>
                    <a:lnTo>
                      <a:pt x="489" y="616"/>
                    </a:lnTo>
                    <a:lnTo>
                      <a:pt x="494" y="621"/>
                    </a:lnTo>
                    <a:lnTo>
                      <a:pt x="500" y="626"/>
                    </a:lnTo>
                    <a:lnTo>
                      <a:pt x="506" y="631"/>
                    </a:lnTo>
                    <a:lnTo>
                      <a:pt x="511" y="636"/>
                    </a:lnTo>
                    <a:lnTo>
                      <a:pt x="517" y="640"/>
                    </a:lnTo>
                    <a:lnTo>
                      <a:pt x="522" y="645"/>
                    </a:lnTo>
                    <a:lnTo>
                      <a:pt x="528" y="650"/>
                    </a:lnTo>
                    <a:lnTo>
                      <a:pt x="534" y="654"/>
                    </a:lnTo>
                    <a:lnTo>
                      <a:pt x="539" y="659"/>
                    </a:lnTo>
                    <a:lnTo>
                      <a:pt x="545" y="664"/>
                    </a:lnTo>
                    <a:lnTo>
                      <a:pt x="551" y="668"/>
                    </a:lnTo>
                    <a:lnTo>
                      <a:pt x="556" y="673"/>
                    </a:lnTo>
                    <a:lnTo>
                      <a:pt x="562" y="677"/>
                    </a:lnTo>
                    <a:lnTo>
                      <a:pt x="567" y="682"/>
                    </a:lnTo>
                    <a:lnTo>
                      <a:pt x="573" y="686"/>
                    </a:lnTo>
                    <a:lnTo>
                      <a:pt x="579" y="691"/>
                    </a:lnTo>
                    <a:lnTo>
                      <a:pt x="584" y="695"/>
                    </a:lnTo>
                    <a:lnTo>
                      <a:pt x="590" y="699"/>
                    </a:lnTo>
                    <a:lnTo>
                      <a:pt x="596" y="704"/>
                    </a:lnTo>
                    <a:lnTo>
                      <a:pt x="601" y="708"/>
                    </a:lnTo>
                    <a:lnTo>
                      <a:pt x="607" y="712"/>
                    </a:lnTo>
                    <a:lnTo>
                      <a:pt x="612" y="716"/>
                    </a:lnTo>
                    <a:lnTo>
                      <a:pt x="618" y="721"/>
                    </a:lnTo>
                    <a:lnTo>
                      <a:pt x="624" y="725"/>
                    </a:lnTo>
                    <a:lnTo>
                      <a:pt x="629" y="729"/>
                    </a:lnTo>
                    <a:lnTo>
                      <a:pt x="635" y="733"/>
                    </a:lnTo>
                    <a:lnTo>
                      <a:pt x="640" y="737"/>
                    </a:lnTo>
                    <a:lnTo>
                      <a:pt x="646" y="741"/>
                    </a:lnTo>
                    <a:lnTo>
                      <a:pt x="652" y="745"/>
                    </a:lnTo>
                    <a:lnTo>
                      <a:pt x="657" y="749"/>
                    </a:lnTo>
                    <a:lnTo>
                      <a:pt x="663" y="753"/>
                    </a:lnTo>
                    <a:lnTo>
                      <a:pt x="669" y="757"/>
                    </a:lnTo>
                    <a:lnTo>
                      <a:pt x="674" y="761"/>
                    </a:lnTo>
                    <a:lnTo>
                      <a:pt x="680" y="765"/>
                    </a:lnTo>
                    <a:lnTo>
                      <a:pt x="685" y="769"/>
                    </a:lnTo>
                    <a:lnTo>
                      <a:pt x="691" y="772"/>
                    </a:lnTo>
                    <a:lnTo>
                      <a:pt x="697" y="776"/>
                    </a:lnTo>
                    <a:lnTo>
                      <a:pt x="702" y="780"/>
                    </a:lnTo>
                    <a:lnTo>
                      <a:pt x="708" y="784"/>
                    </a:lnTo>
                    <a:lnTo>
                      <a:pt x="713" y="787"/>
                    </a:lnTo>
                    <a:lnTo>
                      <a:pt x="719" y="791"/>
                    </a:lnTo>
                    <a:lnTo>
                      <a:pt x="725" y="794"/>
                    </a:lnTo>
                    <a:lnTo>
                      <a:pt x="730" y="798"/>
                    </a:lnTo>
                    <a:lnTo>
                      <a:pt x="736" y="802"/>
                    </a:lnTo>
                    <a:lnTo>
                      <a:pt x="742" y="805"/>
                    </a:lnTo>
                    <a:lnTo>
                      <a:pt x="747" y="809"/>
                    </a:lnTo>
                    <a:lnTo>
                      <a:pt x="753" y="812"/>
                    </a:lnTo>
                    <a:lnTo>
                      <a:pt x="758" y="816"/>
                    </a:lnTo>
                    <a:lnTo>
                      <a:pt x="764" y="819"/>
                    </a:lnTo>
                    <a:lnTo>
                      <a:pt x="770" y="822"/>
                    </a:lnTo>
                    <a:lnTo>
                      <a:pt x="775" y="826"/>
                    </a:lnTo>
                    <a:lnTo>
                      <a:pt x="781" y="829"/>
                    </a:lnTo>
                    <a:lnTo>
                      <a:pt x="786" y="832"/>
                    </a:lnTo>
                    <a:lnTo>
                      <a:pt x="792" y="836"/>
                    </a:lnTo>
                    <a:lnTo>
                      <a:pt x="798" y="839"/>
                    </a:lnTo>
                    <a:lnTo>
                      <a:pt x="803" y="842"/>
                    </a:lnTo>
                    <a:lnTo>
                      <a:pt x="809" y="845"/>
                    </a:lnTo>
                    <a:lnTo>
                      <a:pt x="815" y="849"/>
                    </a:lnTo>
                    <a:lnTo>
                      <a:pt x="820" y="852"/>
                    </a:lnTo>
                    <a:lnTo>
                      <a:pt x="826" y="855"/>
                    </a:lnTo>
                    <a:lnTo>
                      <a:pt x="831" y="858"/>
                    </a:lnTo>
                    <a:lnTo>
                      <a:pt x="837" y="861"/>
                    </a:lnTo>
                    <a:lnTo>
                      <a:pt x="843" y="864"/>
                    </a:lnTo>
                    <a:lnTo>
                      <a:pt x="848" y="867"/>
                    </a:lnTo>
                    <a:lnTo>
                      <a:pt x="854" y="870"/>
                    </a:lnTo>
                    <a:lnTo>
                      <a:pt x="859" y="873"/>
                    </a:lnTo>
                    <a:lnTo>
                      <a:pt x="865" y="876"/>
                    </a:lnTo>
                    <a:lnTo>
                      <a:pt x="871" y="879"/>
                    </a:lnTo>
                    <a:lnTo>
                      <a:pt x="876" y="882"/>
                    </a:lnTo>
                    <a:lnTo>
                      <a:pt x="882" y="885"/>
                    </a:lnTo>
                    <a:lnTo>
                      <a:pt x="888" y="888"/>
                    </a:lnTo>
                    <a:lnTo>
                      <a:pt x="893" y="891"/>
                    </a:lnTo>
                    <a:lnTo>
                      <a:pt x="899" y="894"/>
                    </a:lnTo>
                    <a:lnTo>
                      <a:pt x="904" y="897"/>
                    </a:lnTo>
                    <a:lnTo>
                      <a:pt x="910" y="899"/>
                    </a:lnTo>
                    <a:lnTo>
                      <a:pt x="916" y="902"/>
                    </a:lnTo>
                    <a:lnTo>
                      <a:pt x="921" y="905"/>
                    </a:lnTo>
                    <a:lnTo>
                      <a:pt x="927" y="908"/>
                    </a:lnTo>
                    <a:lnTo>
                      <a:pt x="933" y="911"/>
                    </a:lnTo>
                    <a:lnTo>
                      <a:pt x="938" y="913"/>
                    </a:lnTo>
                    <a:lnTo>
                      <a:pt x="944" y="916"/>
                    </a:lnTo>
                    <a:lnTo>
                      <a:pt x="949" y="918"/>
                    </a:lnTo>
                    <a:lnTo>
                      <a:pt x="955" y="921"/>
                    </a:lnTo>
                    <a:lnTo>
                      <a:pt x="961" y="924"/>
                    </a:lnTo>
                    <a:lnTo>
                      <a:pt x="966" y="926"/>
                    </a:lnTo>
                    <a:lnTo>
                      <a:pt x="972" y="929"/>
                    </a:lnTo>
                    <a:lnTo>
                      <a:pt x="978" y="931"/>
                    </a:lnTo>
                    <a:lnTo>
                      <a:pt x="983" y="934"/>
                    </a:lnTo>
                    <a:lnTo>
                      <a:pt x="989" y="937"/>
                    </a:lnTo>
                    <a:lnTo>
                      <a:pt x="994" y="939"/>
                    </a:lnTo>
                    <a:lnTo>
                      <a:pt x="1000" y="942"/>
                    </a:lnTo>
                    <a:lnTo>
                      <a:pt x="1006" y="944"/>
                    </a:lnTo>
                    <a:lnTo>
                      <a:pt x="1011" y="946"/>
                    </a:lnTo>
                    <a:lnTo>
                      <a:pt x="1017" y="949"/>
                    </a:lnTo>
                    <a:lnTo>
                      <a:pt x="1023" y="951"/>
                    </a:lnTo>
                    <a:lnTo>
                      <a:pt x="1028" y="954"/>
                    </a:lnTo>
                    <a:lnTo>
                      <a:pt x="1034" y="956"/>
                    </a:lnTo>
                    <a:lnTo>
                      <a:pt x="1039" y="958"/>
                    </a:lnTo>
                    <a:lnTo>
                      <a:pt x="1045" y="961"/>
                    </a:lnTo>
                    <a:lnTo>
                      <a:pt x="1051" y="963"/>
                    </a:lnTo>
                    <a:lnTo>
                      <a:pt x="1056" y="965"/>
                    </a:lnTo>
                    <a:lnTo>
                      <a:pt x="1062" y="968"/>
                    </a:lnTo>
                    <a:lnTo>
                      <a:pt x="1067" y="970"/>
                    </a:lnTo>
                    <a:lnTo>
                      <a:pt x="1073" y="972"/>
                    </a:lnTo>
                    <a:lnTo>
                      <a:pt x="1079" y="974"/>
                    </a:lnTo>
                    <a:lnTo>
                      <a:pt x="1084" y="977"/>
                    </a:lnTo>
                    <a:lnTo>
                      <a:pt x="1090" y="979"/>
                    </a:lnTo>
                    <a:lnTo>
                      <a:pt x="1096" y="981"/>
                    </a:lnTo>
                    <a:lnTo>
                      <a:pt x="1101" y="983"/>
                    </a:lnTo>
                    <a:lnTo>
                      <a:pt x="1107" y="985"/>
                    </a:lnTo>
                    <a:lnTo>
                      <a:pt x="1112" y="988"/>
                    </a:lnTo>
                    <a:lnTo>
                      <a:pt x="1118" y="989"/>
                    </a:lnTo>
                    <a:lnTo>
                      <a:pt x="1124" y="992"/>
                    </a:lnTo>
                    <a:lnTo>
                      <a:pt x="1129" y="994"/>
                    </a:lnTo>
                    <a:lnTo>
                      <a:pt x="1135" y="996"/>
                    </a:lnTo>
                    <a:lnTo>
                      <a:pt x="1140" y="998"/>
                    </a:lnTo>
                    <a:lnTo>
                      <a:pt x="1146" y="1000"/>
                    </a:lnTo>
                    <a:lnTo>
                      <a:pt x="1152" y="1002"/>
                    </a:lnTo>
                    <a:lnTo>
                      <a:pt x="1157" y="1004"/>
                    </a:lnTo>
                    <a:lnTo>
                      <a:pt x="1163" y="1006"/>
                    </a:lnTo>
                    <a:lnTo>
                      <a:pt x="1169" y="1008"/>
                    </a:lnTo>
                    <a:lnTo>
                      <a:pt x="1174" y="1010"/>
                    </a:lnTo>
                    <a:lnTo>
                      <a:pt x="1180" y="1012"/>
                    </a:lnTo>
                    <a:lnTo>
                      <a:pt x="1185" y="1014"/>
                    </a:lnTo>
                    <a:lnTo>
                      <a:pt x="1191" y="1016"/>
                    </a:lnTo>
                    <a:lnTo>
                      <a:pt x="1197" y="1018"/>
                    </a:lnTo>
                    <a:lnTo>
                      <a:pt x="1202" y="1019"/>
                    </a:lnTo>
                    <a:lnTo>
                      <a:pt x="1208" y="1021"/>
                    </a:lnTo>
                    <a:lnTo>
                      <a:pt x="1213" y="1023"/>
                    </a:lnTo>
                    <a:lnTo>
                      <a:pt x="1219" y="1025"/>
                    </a:lnTo>
                    <a:lnTo>
                      <a:pt x="1225" y="1027"/>
                    </a:lnTo>
                    <a:lnTo>
                      <a:pt x="1230" y="1029"/>
                    </a:lnTo>
                    <a:lnTo>
                      <a:pt x="1236" y="1030"/>
                    </a:lnTo>
                    <a:lnTo>
                      <a:pt x="1241" y="1032"/>
                    </a:lnTo>
                    <a:lnTo>
                      <a:pt x="1247" y="1034"/>
                    </a:lnTo>
                    <a:lnTo>
                      <a:pt x="1253" y="1036"/>
                    </a:lnTo>
                    <a:lnTo>
                      <a:pt x="1258" y="1037"/>
                    </a:lnTo>
                    <a:lnTo>
                      <a:pt x="1264" y="1039"/>
                    </a:lnTo>
                    <a:lnTo>
                      <a:pt x="1270" y="1041"/>
                    </a:lnTo>
                    <a:lnTo>
                      <a:pt x="1275" y="1043"/>
                    </a:lnTo>
                    <a:lnTo>
                      <a:pt x="1281" y="1044"/>
                    </a:lnTo>
                    <a:lnTo>
                      <a:pt x="1286" y="1046"/>
                    </a:lnTo>
                    <a:lnTo>
                      <a:pt x="1292" y="1048"/>
                    </a:lnTo>
                    <a:lnTo>
                      <a:pt x="1298" y="1049"/>
                    </a:lnTo>
                    <a:lnTo>
                      <a:pt x="1303" y="1051"/>
                    </a:lnTo>
                    <a:lnTo>
                      <a:pt x="1309" y="1052"/>
                    </a:lnTo>
                    <a:lnTo>
                      <a:pt x="1314" y="1054"/>
                    </a:lnTo>
                    <a:lnTo>
                      <a:pt x="1320" y="1056"/>
                    </a:lnTo>
                    <a:lnTo>
                      <a:pt x="1326" y="1057"/>
                    </a:lnTo>
                    <a:lnTo>
                      <a:pt x="1331" y="1059"/>
                    </a:lnTo>
                    <a:lnTo>
                      <a:pt x="1337" y="1061"/>
                    </a:lnTo>
                    <a:lnTo>
                      <a:pt x="1343" y="1062"/>
                    </a:lnTo>
                    <a:lnTo>
                      <a:pt x="1348" y="1064"/>
                    </a:lnTo>
                    <a:lnTo>
                      <a:pt x="1354" y="1065"/>
                    </a:lnTo>
                    <a:lnTo>
                      <a:pt x="1358" y="1066"/>
                    </a:lnTo>
                  </a:path>
                </a:pathLst>
              </a:custGeom>
              <a:noFill/>
              <a:ln w="26988" cap="flat">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2" name="Freeform 183"/>
            <p:cNvSpPr>
              <a:spLocks/>
            </p:cNvSpPr>
            <p:nvPr/>
          </p:nvSpPr>
          <p:spPr bwMode="auto">
            <a:xfrm rot="5400000">
              <a:off x="2607609" y="1922500"/>
              <a:ext cx="187899" cy="600784"/>
            </a:xfrm>
            <a:custGeom>
              <a:avLst/>
              <a:gdLst>
                <a:gd name="T0" fmla="*/ 17 w 1358"/>
                <a:gd name="T1" fmla="*/ 29 h 1066"/>
                <a:gd name="T2" fmla="*/ 39 w 1358"/>
                <a:gd name="T3" fmla="*/ 66 h 1066"/>
                <a:gd name="T4" fmla="*/ 62 w 1358"/>
                <a:gd name="T5" fmla="*/ 103 h 1066"/>
                <a:gd name="T6" fmla="*/ 84 w 1358"/>
                <a:gd name="T7" fmla="*/ 138 h 1066"/>
                <a:gd name="T8" fmla="*/ 107 w 1358"/>
                <a:gd name="T9" fmla="*/ 172 h 1066"/>
                <a:gd name="T10" fmla="*/ 129 w 1358"/>
                <a:gd name="T11" fmla="*/ 205 h 1066"/>
                <a:gd name="T12" fmla="*/ 152 w 1358"/>
                <a:gd name="T13" fmla="*/ 237 h 1066"/>
                <a:gd name="T14" fmla="*/ 174 w 1358"/>
                <a:gd name="T15" fmla="*/ 268 h 1066"/>
                <a:gd name="T16" fmla="*/ 197 w 1358"/>
                <a:gd name="T17" fmla="*/ 298 h 1066"/>
                <a:gd name="T18" fmla="*/ 219 w 1358"/>
                <a:gd name="T19" fmla="*/ 327 h 1066"/>
                <a:gd name="T20" fmla="*/ 242 w 1358"/>
                <a:gd name="T21" fmla="*/ 356 h 1066"/>
                <a:gd name="T22" fmla="*/ 264 w 1358"/>
                <a:gd name="T23" fmla="*/ 383 h 1066"/>
                <a:gd name="T24" fmla="*/ 287 w 1358"/>
                <a:gd name="T25" fmla="*/ 410 h 1066"/>
                <a:gd name="T26" fmla="*/ 309 w 1358"/>
                <a:gd name="T27" fmla="*/ 436 h 1066"/>
                <a:gd name="T28" fmla="*/ 331 w 1358"/>
                <a:gd name="T29" fmla="*/ 460 h 1066"/>
                <a:gd name="T30" fmla="*/ 354 w 1358"/>
                <a:gd name="T31" fmla="*/ 485 h 1066"/>
                <a:gd name="T32" fmla="*/ 376 w 1358"/>
                <a:gd name="T33" fmla="*/ 508 h 1066"/>
                <a:gd name="T34" fmla="*/ 399 w 1358"/>
                <a:gd name="T35" fmla="*/ 531 h 1066"/>
                <a:gd name="T36" fmla="*/ 421 w 1358"/>
                <a:gd name="T37" fmla="*/ 553 h 1066"/>
                <a:gd name="T38" fmla="*/ 444 w 1358"/>
                <a:gd name="T39" fmla="*/ 575 h 1066"/>
                <a:gd name="T40" fmla="*/ 466 w 1358"/>
                <a:gd name="T41" fmla="*/ 596 h 1066"/>
                <a:gd name="T42" fmla="*/ 489 w 1358"/>
                <a:gd name="T43" fmla="*/ 616 h 1066"/>
                <a:gd name="T44" fmla="*/ 511 w 1358"/>
                <a:gd name="T45" fmla="*/ 636 h 1066"/>
                <a:gd name="T46" fmla="*/ 534 w 1358"/>
                <a:gd name="T47" fmla="*/ 654 h 1066"/>
                <a:gd name="T48" fmla="*/ 556 w 1358"/>
                <a:gd name="T49" fmla="*/ 673 h 1066"/>
                <a:gd name="T50" fmla="*/ 579 w 1358"/>
                <a:gd name="T51" fmla="*/ 691 h 1066"/>
                <a:gd name="T52" fmla="*/ 601 w 1358"/>
                <a:gd name="T53" fmla="*/ 708 h 1066"/>
                <a:gd name="T54" fmla="*/ 624 w 1358"/>
                <a:gd name="T55" fmla="*/ 725 h 1066"/>
                <a:gd name="T56" fmla="*/ 646 w 1358"/>
                <a:gd name="T57" fmla="*/ 741 h 1066"/>
                <a:gd name="T58" fmla="*/ 669 w 1358"/>
                <a:gd name="T59" fmla="*/ 757 h 1066"/>
                <a:gd name="T60" fmla="*/ 691 w 1358"/>
                <a:gd name="T61" fmla="*/ 772 h 1066"/>
                <a:gd name="T62" fmla="*/ 713 w 1358"/>
                <a:gd name="T63" fmla="*/ 787 h 1066"/>
                <a:gd name="T64" fmla="*/ 736 w 1358"/>
                <a:gd name="T65" fmla="*/ 802 h 1066"/>
                <a:gd name="T66" fmla="*/ 758 w 1358"/>
                <a:gd name="T67" fmla="*/ 816 h 1066"/>
                <a:gd name="T68" fmla="*/ 781 w 1358"/>
                <a:gd name="T69" fmla="*/ 829 h 1066"/>
                <a:gd name="T70" fmla="*/ 803 w 1358"/>
                <a:gd name="T71" fmla="*/ 842 h 1066"/>
                <a:gd name="T72" fmla="*/ 826 w 1358"/>
                <a:gd name="T73" fmla="*/ 855 h 1066"/>
                <a:gd name="T74" fmla="*/ 848 w 1358"/>
                <a:gd name="T75" fmla="*/ 867 h 1066"/>
                <a:gd name="T76" fmla="*/ 871 w 1358"/>
                <a:gd name="T77" fmla="*/ 879 h 1066"/>
                <a:gd name="T78" fmla="*/ 893 w 1358"/>
                <a:gd name="T79" fmla="*/ 891 h 1066"/>
                <a:gd name="T80" fmla="*/ 916 w 1358"/>
                <a:gd name="T81" fmla="*/ 902 h 1066"/>
                <a:gd name="T82" fmla="*/ 938 w 1358"/>
                <a:gd name="T83" fmla="*/ 913 h 1066"/>
                <a:gd name="T84" fmla="*/ 961 w 1358"/>
                <a:gd name="T85" fmla="*/ 924 h 1066"/>
                <a:gd name="T86" fmla="*/ 983 w 1358"/>
                <a:gd name="T87" fmla="*/ 934 h 1066"/>
                <a:gd name="T88" fmla="*/ 1006 w 1358"/>
                <a:gd name="T89" fmla="*/ 944 h 1066"/>
                <a:gd name="T90" fmla="*/ 1028 w 1358"/>
                <a:gd name="T91" fmla="*/ 954 h 1066"/>
                <a:gd name="T92" fmla="*/ 1051 w 1358"/>
                <a:gd name="T93" fmla="*/ 963 h 1066"/>
                <a:gd name="T94" fmla="*/ 1073 w 1358"/>
                <a:gd name="T95" fmla="*/ 972 h 1066"/>
                <a:gd name="T96" fmla="*/ 1096 w 1358"/>
                <a:gd name="T97" fmla="*/ 981 h 1066"/>
                <a:gd name="T98" fmla="*/ 1118 w 1358"/>
                <a:gd name="T99" fmla="*/ 989 h 1066"/>
                <a:gd name="T100" fmla="*/ 1140 w 1358"/>
                <a:gd name="T101" fmla="*/ 998 h 1066"/>
                <a:gd name="T102" fmla="*/ 1163 w 1358"/>
                <a:gd name="T103" fmla="*/ 1006 h 1066"/>
                <a:gd name="T104" fmla="*/ 1185 w 1358"/>
                <a:gd name="T105" fmla="*/ 1014 h 1066"/>
                <a:gd name="T106" fmla="*/ 1208 w 1358"/>
                <a:gd name="T107" fmla="*/ 1021 h 1066"/>
                <a:gd name="T108" fmla="*/ 1230 w 1358"/>
                <a:gd name="T109" fmla="*/ 1029 h 1066"/>
                <a:gd name="T110" fmla="*/ 1253 w 1358"/>
                <a:gd name="T111" fmla="*/ 1036 h 1066"/>
                <a:gd name="T112" fmla="*/ 1275 w 1358"/>
                <a:gd name="T113" fmla="*/ 1043 h 1066"/>
                <a:gd name="T114" fmla="*/ 1298 w 1358"/>
                <a:gd name="T115" fmla="*/ 1049 h 1066"/>
                <a:gd name="T116" fmla="*/ 1320 w 1358"/>
                <a:gd name="T117" fmla="*/ 1056 h 1066"/>
                <a:gd name="T118" fmla="*/ 1343 w 1358"/>
                <a:gd name="T119" fmla="*/ 106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58" h="1066">
                  <a:moveTo>
                    <a:pt x="0" y="0"/>
                  </a:moveTo>
                  <a:lnTo>
                    <a:pt x="6" y="10"/>
                  </a:lnTo>
                  <a:lnTo>
                    <a:pt x="11" y="20"/>
                  </a:lnTo>
                  <a:lnTo>
                    <a:pt x="17" y="29"/>
                  </a:lnTo>
                  <a:lnTo>
                    <a:pt x="22" y="39"/>
                  </a:lnTo>
                  <a:lnTo>
                    <a:pt x="28" y="48"/>
                  </a:lnTo>
                  <a:lnTo>
                    <a:pt x="34" y="57"/>
                  </a:lnTo>
                  <a:lnTo>
                    <a:pt x="39" y="66"/>
                  </a:lnTo>
                  <a:lnTo>
                    <a:pt x="45" y="76"/>
                  </a:lnTo>
                  <a:lnTo>
                    <a:pt x="50" y="85"/>
                  </a:lnTo>
                  <a:lnTo>
                    <a:pt x="56" y="94"/>
                  </a:lnTo>
                  <a:lnTo>
                    <a:pt x="62" y="103"/>
                  </a:lnTo>
                  <a:lnTo>
                    <a:pt x="67" y="112"/>
                  </a:lnTo>
                  <a:lnTo>
                    <a:pt x="73" y="120"/>
                  </a:lnTo>
                  <a:lnTo>
                    <a:pt x="79" y="129"/>
                  </a:lnTo>
                  <a:lnTo>
                    <a:pt x="84" y="138"/>
                  </a:lnTo>
                  <a:lnTo>
                    <a:pt x="90" y="146"/>
                  </a:lnTo>
                  <a:lnTo>
                    <a:pt x="96" y="155"/>
                  </a:lnTo>
                  <a:lnTo>
                    <a:pt x="101" y="163"/>
                  </a:lnTo>
                  <a:lnTo>
                    <a:pt x="107" y="172"/>
                  </a:lnTo>
                  <a:lnTo>
                    <a:pt x="112" y="180"/>
                  </a:lnTo>
                  <a:lnTo>
                    <a:pt x="118" y="188"/>
                  </a:lnTo>
                  <a:lnTo>
                    <a:pt x="124" y="197"/>
                  </a:lnTo>
                  <a:lnTo>
                    <a:pt x="129" y="205"/>
                  </a:lnTo>
                  <a:lnTo>
                    <a:pt x="135" y="213"/>
                  </a:lnTo>
                  <a:lnTo>
                    <a:pt x="141" y="221"/>
                  </a:lnTo>
                  <a:lnTo>
                    <a:pt x="146" y="229"/>
                  </a:lnTo>
                  <a:lnTo>
                    <a:pt x="152" y="237"/>
                  </a:lnTo>
                  <a:lnTo>
                    <a:pt x="157" y="245"/>
                  </a:lnTo>
                  <a:lnTo>
                    <a:pt x="163" y="253"/>
                  </a:lnTo>
                  <a:lnTo>
                    <a:pt x="169" y="260"/>
                  </a:lnTo>
                  <a:lnTo>
                    <a:pt x="174" y="268"/>
                  </a:lnTo>
                  <a:lnTo>
                    <a:pt x="180" y="275"/>
                  </a:lnTo>
                  <a:lnTo>
                    <a:pt x="185" y="283"/>
                  </a:lnTo>
                  <a:lnTo>
                    <a:pt x="191" y="291"/>
                  </a:lnTo>
                  <a:lnTo>
                    <a:pt x="197" y="298"/>
                  </a:lnTo>
                  <a:lnTo>
                    <a:pt x="202" y="305"/>
                  </a:lnTo>
                  <a:lnTo>
                    <a:pt x="208" y="313"/>
                  </a:lnTo>
                  <a:lnTo>
                    <a:pt x="214" y="320"/>
                  </a:lnTo>
                  <a:lnTo>
                    <a:pt x="219" y="327"/>
                  </a:lnTo>
                  <a:lnTo>
                    <a:pt x="225" y="334"/>
                  </a:lnTo>
                  <a:lnTo>
                    <a:pt x="230" y="342"/>
                  </a:lnTo>
                  <a:lnTo>
                    <a:pt x="236" y="348"/>
                  </a:lnTo>
                  <a:lnTo>
                    <a:pt x="242" y="356"/>
                  </a:lnTo>
                  <a:lnTo>
                    <a:pt x="247" y="362"/>
                  </a:lnTo>
                  <a:lnTo>
                    <a:pt x="253" y="369"/>
                  </a:lnTo>
                  <a:lnTo>
                    <a:pt x="258" y="376"/>
                  </a:lnTo>
                  <a:lnTo>
                    <a:pt x="264" y="383"/>
                  </a:lnTo>
                  <a:lnTo>
                    <a:pt x="270" y="390"/>
                  </a:lnTo>
                  <a:lnTo>
                    <a:pt x="275" y="396"/>
                  </a:lnTo>
                  <a:lnTo>
                    <a:pt x="281" y="403"/>
                  </a:lnTo>
                  <a:lnTo>
                    <a:pt x="287" y="410"/>
                  </a:lnTo>
                  <a:lnTo>
                    <a:pt x="292" y="416"/>
                  </a:lnTo>
                  <a:lnTo>
                    <a:pt x="298" y="423"/>
                  </a:lnTo>
                  <a:lnTo>
                    <a:pt x="303" y="429"/>
                  </a:lnTo>
                  <a:lnTo>
                    <a:pt x="309" y="436"/>
                  </a:lnTo>
                  <a:lnTo>
                    <a:pt x="315" y="442"/>
                  </a:lnTo>
                  <a:lnTo>
                    <a:pt x="320" y="448"/>
                  </a:lnTo>
                  <a:lnTo>
                    <a:pt x="326" y="454"/>
                  </a:lnTo>
                  <a:lnTo>
                    <a:pt x="331" y="460"/>
                  </a:lnTo>
                  <a:lnTo>
                    <a:pt x="337" y="467"/>
                  </a:lnTo>
                  <a:lnTo>
                    <a:pt x="343" y="473"/>
                  </a:lnTo>
                  <a:lnTo>
                    <a:pt x="348" y="479"/>
                  </a:lnTo>
                  <a:lnTo>
                    <a:pt x="354" y="485"/>
                  </a:lnTo>
                  <a:lnTo>
                    <a:pt x="360" y="491"/>
                  </a:lnTo>
                  <a:lnTo>
                    <a:pt x="365" y="497"/>
                  </a:lnTo>
                  <a:lnTo>
                    <a:pt x="371" y="502"/>
                  </a:lnTo>
                  <a:lnTo>
                    <a:pt x="376" y="508"/>
                  </a:lnTo>
                  <a:lnTo>
                    <a:pt x="382" y="514"/>
                  </a:lnTo>
                  <a:lnTo>
                    <a:pt x="388" y="520"/>
                  </a:lnTo>
                  <a:lnTo>
                    <a:pt x="393" y="526"/>
                  </a:lnTo>
                  <a:lnTo>
                    <a:pt x="399" y="531"/>
                  </a:lnTo>
                  <a:lnTo>
                    <a:pt x="404" y="537"/>
                  </a:lnTo>
                  <a:lnTo>
                    <a:pt x="410" y="542"/>
                  </a:lnTo>
                  <a:lnTo>
                    <a:pt x="416" y="548"/>
                  </a:lnTo>
                  <a:lnTo>
                    <a:pt x="421" y="553"/>
                  </a:lnTo>
                  <a:lnTo>
                    <a:pt x="427" y="559"/>
                  </a:lnTo>
                  <a:lnTo>
                    <a:pt x="433" y="564"/>
                  </a:lnTo>
                  <a:lnTo>
                    <a:pt x="438" y="570"/>
                  </a:lnTo>
                  <a:lnTo>
                    <a:pt x="444" y="575"/>
                  </a:lnTo>
                  <a:lnTo>
                    <a:pt x="449" y="580"/>
                  </a:lnTo>
                  <a:lnTo>
                    <a:pt x="455" y="585"/>
                  </a:lnTo>
                  <a:lnTo>
                    <a:pt x="461" y="591"/>
                  </a:lnTo>
                  <a:lnTo>
                    <a:pt x="466" y="596"/>
                  </a:lnTo>
                  <a:lnTo>
                    <a:pt x="472" y="601"/>
                  </a:lnTo>
                  <a:lnTo>
                    <a:pt x="477" y="606"/>
                  </a:lnTo>
                  <a:lnTo>
                    <a:pt x="483" y="611"/>
                  </a:lnTo>
                  <a:lnTo>
                    <a:pt x="489" y="616"/>
                  </a:lnTo>
                  <a:lnTo>
                    <a:pt x="494" y="621"/>
                  </a:lnTo>
                  <a:lnTo>
                    <a:pt x="500" y="626"/>
                  </a:lnTo>
                  <a:lnTo>
                    <a:pt x="506" y="631"/>
                  </a:lnTo>
                  <a:lnTo>
                    <a:pt x="511" y="636"/>
                  </a:lnTo>
                  <a:lnTo>
                    <a:pt x="517" y="640"/>
                  </a:lnTo>
                  <a:lnTo>
                    <a:pt x="522" y="645"/>
                  </a:lnTo>
                  <a:lnTo>
                    <a:pt x="528" y="650"/>
                  </a:lnTo>
                  <a:lnTo>
                    <a:pt x="534" y="654"/>
                  </a:lnTo>
                  <a:lnTo>
                    <a:pt x="539" y="659"/>
                  </a:lnTo>
                  <a:lnTo>
                    <a:pt x="545" y="664"/>
                  </a:lnTo>
                  <a:lnTo>
                    <a:pt x="551" y="668"/>
                  </a:lnTo>
                  <a:lnTo>
                    <a:pt x="556" y="673"/>
                  </a:lnTo>
                  <a:lnTo>
                    <a:pt x="562" y="677"/>
                  </a:lnTo>
                  <a:lnTo>
                    <a:pt x="567" y="682"/>
                  </a:lnTo>
                  <a:lnTo>
                    <a:pt x="573" y="686"/>
                  </a:lnTo>
                  <a:lnTo>
                    <a:pt x="579" y="691"/>
                  </a:lnTo>
                  <a:lnTo>
                    <a:pt x="584" y="695"/>
                  </a:lnTo>
                  <a:lnTo>
                    <a:pt x="590" y="699"/>
                  </a:lnTo>
                  <a:lnTo>
                    <a:pt x="596" y="704"/>
                  </a:lnTo>
                  <a:lnTo>
                    <a:pt x="601" y="708"/>
                  </a:lnTo>
                  <a:lnTo>
                    <a:pt x="607" y="712"/>
                  </a:lnTo>
                  <a:lnTo>
                    <a:pt x="612" y="716"/>
                  </a:lnTo>
                  <a:lnTo>
                    <a:pt x="618" y="721"/>
                  </a:lnTo>
                  <a:lnTo>
                    <a:pt x="624" y="725"/>
                  </a:lnTo>
                  <a:lnTo>
                    <a:pt x="629" y="729"/>
                  </a:lnTo>
                  <a:lnTo>
                    <a:pt x="635" y="733"/>
                  </a:lnTo>
                  <a:lnTo>
                    <a:pt x="640" y="737"/>
                  </a:lnTo>
                  <a:lnTo>
                    <a:pt x="646" y="741"/>
                  </a:lnTo>
                  <a:lnTo>
                    <a:pt x="652" y="745"/>
                  </a:lnTo>
                  <a:lnTo>
                    <a:pt x="657" y="749"/>
                  </a:lnTo>
                  <a:lnTo>
                    <a:pt x="663" y="753"/>
                  </a:lnTo>
                  <a:lnTo>
                    <a:pt x="669" y="757"/>
                  </a:lnTo>
                  <a:lnTo>
                    <a:pt x="674" y="761"/>
                  </a:lnTo>
                  <a:lnTo>
                    <a:pt x="680" y="765"/>
                  </a:lnTo>
                  <a:lnTo>
                    <a:pt x="685" y="769"/>
                  </a:lnTo>
                  <a:lnTo>
                    <a:pt x="691" y="772"/>
                  </a:lnTo>
                  <a:lnTo>
                    <a:pt x="697" y="776"/>
                  </a:lnTo>
                  <a:lnTo>
                    <a:pt x="702" y="780"/>
                  </a:lnTo>
                  <a:lnTo>
                    <a:pt x="708" y="784"/>
                  </a:lnTo>
                  <a:lnTo>
                    <a:pt x="713" y="787"/>
                  </a:lnTo>
                  <a:lnTo>
                    <a:pt x="719" y="791"/>
                  </a:lnTo>
                  <a:lnTo>
                    <a:pt x="725" y="794"/>
                  </a:lnTo>
                  <a:lnTo>
                    <a:pt x="730" y="798"/>
                  </a:lnTo>
                  <a:lnTo>
                    <a:pt x="736" y="802"/>
                  </a:lnTo>
                  <a:lnTo>
                    <a:pt x="742" y="805"/>
                  </a:lnTo>
                  <a:lnTo>
                    <a:pt x="747" y="809"/>
                  </a:lnTo>
                  <a:lnTo>
                    <a:pt x="753" y="812"/>
                  </a:lnTo>
                  <a:lnTo>
                    <a:pt x="758" y="816"/>
                  </a:lnTo>
                  <a:lnTo>
                    <a:pt x="764" y="819"/>
                  </a:lnTo>
                  <a:lnTo>
                    <a:pt x="770" y="822"/>
                  </a:lnTo>
                  <a:lnTo>
                    <a:pt x="775" y="826"/>
                  </a:lnTo>
                  <a:lnTo>
                    <a:pt x="781" y="829"/>
                  </a:lnTo>
                  <a:lnTo>
                    <a:pt x="786" y="832"/>
                  </a:lnTo>
                  <a:lnTo>
                    <a:pt x="792" y="836"/>
                  </a:lnTo>
                  <a:lnTo>
                    <a:pt x="798" y="839"/>
                  </a:lnTo>
                  <a:lnTo>
                    <a:pt x="803" y="842"/>
                  </a:lnTo>
                  <a:lnTo>
                    <a:pt x="809" y="845"/>
                  </a:lnTo>
                  <a:lnTo>
                    <a:pt x="815" y="849"/>
                  </a:lnTo>
                  <a:lnTo>
                    <a:pt x="820" y="852"/>
                  </a:lnTo>
                  <a:lnTo>
                    <a:pt x="826" y="855"/>
                  </a:lnTo>
                  <a:lnTo>
                    <a:pt x="831" y="858"/>
                  </a:lnTo>
                  <a:lnTo>
                    <a:pt x="837" y="861"/>
                  </a:lnTo>
                  <a:lnTo>
                    <a:pt x="843" y="864"/>
                  </a:lnTo>
                  <a:lnTo>
                    <a:pt x="848" y="867"/>
                  </a:lnTo>
                  <a:lnTo>
                    <a:pt x="854" y="870"/>
                  </a:lnTo>
                  <a:lnTo>
                    <a:pt x="859" y="873"/>
                  </a:lnTo>
                  <a:lnTo>
                    <a:pt x="865" y="876"/>
                  </a:lnTo>
                  <a:lnTo>
                    <a:pt x="871" y="879"/>
                  </a:lnTo>
                  <a:lnTo>
                    <a:pt x="876" y="882"/>
                  </a:lnTo>
                  <a:lnTo>
                    <a:pt x="882" y="885"/>
                  </a:lnTo>
                  <a:lnTo>
                    <a:pt x="888" y="888"/>
                  </a:lnTo>
                  <a:lnTo>
                    <a:pt x="893" y="891"/>
                  </a:lnTo>
                  <a:lnTo>
                    <a:pt x="899" y="894"/>
                  </a:lnTo>
                  <a:lnTo>
                    <a:pt x="904" y="897"/>
                  </a:lnTo>
                  <a:lnTo>
                    <a:pt x="910" y="899"/>
                  </a:lnTo>
                  <a:lnTo>
                    <a:pt x="916" y="902"/>
                  </a:lnTo>
                  <a:lnTo>
                    <a:pt x="921" y="905"/>
                  </a:lnTo>
                  <a:lnTo>
                    <a:pt x="927" y="908"/>
                  </a:lnTo>
                  <a:lnTo>
                    <a:pt x="933" y="911"/>
                  </a:lnTo>
                  <a:lnTo>
                    <a:pt x="938" y="913"/>
                  </a:lnTo>
                  <a:lnTo>
                    <a:pt x="944" y="916"/>
                  </a:lnTo>
                  <a:lnTo>
                    <a:pt x="949" y="918"/>
                  </a:lnTo>
                  <a:lnTo>
                    <a:pt x="955" y="921"/>
                  </a:lnTo>
                  <a:lnTo>
                    <a:pt x="961" y="924"/>
                  </a:lnTo>
                  <a:lnTo>
                    <a:pt x="966" y="926"/>
                  </a:lnTo>
                  <a:lnTo>
                    <a:pt x="972" y="929"/>
                  </a:lnTo>
                  <a:lnTo>
                    <a:pt x="978" y="931"/>
                  </a:lnTo>
                  <a:lnTo>
                    <a:pt x="983" y="934"/>
                  </a:lnTo>
                  <a:lnTo>
                    <a:pt x="989" y="937"/>
                  </a:lnTo>
                  <a:lnTo>
                    <a:pt x="994" y="939"/>
                  </a:lnTo>
                  <a:lnTo>
                    <a:pt x="1000" y="942"/>
                  </a:lnTo>
                  <a:lnTo>
                    <a:pt x="1006" y="944"/>
                  </a:lnTo>
                  <a:lnTo>
                    <a:pt x="1011" y="946"/>
                  </a:lnTo>
                  <a:lnTo>
                    <a:pt x="1017" y="949"/>
                  </a:lnTo>
                  <a:lnTo>
                    <a:pt x="1023" y="951"/>
                  </a:lnTo>
                  <a:lnTo>
                    <a:pt x="1028" y="954"/>
                  </a:lnTo>
                  <a:lnTo>
                    <a:pt x="1034" y="956"/>
                  </a:lnTo>
                  <a:lnTo>
                    <a:pt x="1039" y="958"/>
                  </a:lnTo>
                  <a:lnTo>
                    <a:pt x="1045" y="961"/>
                  </a:lnTo>
                  <a:lnTo>
                    <a:pt x="1051" y="963"/>
                  </a:lnTo>
                  <a:lnTo>
                    <a:pt x="1056" y="965"/>
                  </a:lnTo>
                  <a:lnTo>
                    <a:pt x="1062" y="968"/>
                  </a:lnTo>
                  <a:lnTo>
                    <a:pt x="1067" y="970"/>
                  </a:lnTo>
                  <a:lnTo>
                    <a:pt x="1073" y="972"/>
                  </a:lnTo>
                  <a:lnTo>
                    <a:pt x="1079" y="974"/>
                  </a:lnTo>
                  <a:lnTo>
                    <a:pt x="1084" y="977"/>
                  </a:lnTo>
                  <a:lnTo>
                    <a:pt x="1090" y="979"/>
                  </a:lnTo>
                  <a:lnTo>
                    <a:pt x="1096" y="981"/>
                  </a:lnTo>
                  <a:lnTo>
                    <a:pt x="1101" y="983"/>
                  </a:lnTo>
                  <a:lnTo>
                    <a:pt x="1107" y="985"/>
                  </a:lnTo>
                  <a:lnTo>
                    <a:pt x="1112" y="988"/>
                  </a:lnTo>
                  <a:lnTo>
                    <a:pt x="1118" y="989"/>
                  </a:lnTo>
                  <a:lnTo>
                    <a:pt x="1124" y="992"/>
                  </a:lnTo>
                  <a:lnTo>
                    <a:pt x="1129" y="994"/>
                  </a:lnTo>
                  <a:lnTo>
                    <a:pt x="1135" y="996"/>
                  </a:lnTo>
                  <a:lnTo>
                    <a:pt x="1140" y="998"/>
                  </a:lnTo>
                  <a:lnTo>
                    <a:pt x="1146" y="1000"/>
                  </a:lnTo>
                  <a:lnTo>
                    <a:pt x="1152" y="1002"/>
                  </a:lnTo>
                  <a:lnTo>
                    <a:pt x="1157" y="1004"/>
                  </a:lnTo>
                  <a:lnTo>
                    <a:pt x="1163" y="1006"/>
                  </a:lnTo>
                  <a:lnTo>
                    <a:pt x="1169" y="1008"/>
                  </a:lnTo>
                  <a:lnTo>
                    <a:pt x="1174" y="1010"/>
                  </a:lnTo>
                  <a:lnTo>
                    <a:pt x="1180" y="1012"/>
                  </a:lnTo>
                  <a:lnTo>
                    <a:pt x="1185" y="1014"/>
                  </a:lnTo>
                  <a:lnTo>
                    <a:pt x="1191" y="1016"/>
                  </a:lnTo>
                  <a:lnTo>
                    <a:pt x="1197" y="1018"/>
                  </a:lnTo>
                  <a:lnTo>
                    <a:pt x="1202" y="1019"/>
                  </a:lnTo>
                  <a:lnTo>
                    <a:pt x="1208" y="1021"/>
                  </a:lnTo>
                  <a:lnTo>
                    <a:pt x="1213" y="1023"/>
                  </a:lnTo>
                  <a:lnTo>
                    <a:pt x="1219" y="1025"/>
                  </a:lnTo>
                  <a:lnTo>
                    <a:pt x="1225" y="1027"/>
                  </a:lnTo>
                  <a:lnTo>
                    <a:pt x="1230" y="1029"/>
                  </a:lnTo>
                  <a:lnTo>
                    <a:pt x="1236" y="1030"/>
                  </a:lnTo>
                  <a:lnTo>
                    <a:pt x="1241" y="1032"/>
                  </a:lnTo>
                  <a:lnTo>
                    <a:pt x="1247" y="1034"/>
                  </a:lnTo>
                  <a:lnTo>
                    <a:pt x="1253" y="1036"/>
                  </a:lnTo>
                  <a:lnTo>
                    <a:pt x="1258" y="1037"/>
                  </a:lnTo>
                  <a:lnTo>
                    <a:pt x="1264" y="1039"/>
                  </a:lnTo>
                  <a:lnTo>
                    <a:pt x="1270" y="1041"/>
                  </a:lnTo>
                  <a:lnTo>
                    <a:pt x="1275" y="1043"/>
                  </a:lnTo>
                  <a:lnTo>
                    <a:pt x="1281" y="1044"/>
                  </a:lnTo>
                  <a:lnTo>
                    <a:pt x="1286" y="1046"/>
                  </a:lnTo>
                  <a:lnTo>
                    <a:pt x="1292" y="1048"/>
                  </a:lnTo>
                  <a:lnTo>
                    <a:pt x="1298" y="1049"/>
                  </a:lnTo>
                  <a:lnTo>
                    <a:pt x="1303" y="1051"/>
                  </a:lnTo>
                  <a:lnTo>
                    <a:pt x="1309" y="1052"/>
                  </a:lnTo>
                  <a:lnTo>
                    <a:pt x="1314" y="1054"/>
                  </a:lnTo>
                  <a:lnTo>
                    <a:pt x="1320" y="1056"/>
                  </a:lnTo>
                  <a:lnTo>
                    <a:pt x="1326" y="1057"/>
                  </a:lnTo>
                  <a:lnTo>
                    <a:pt x="1331" y="1059"/>
                  </a:lnTo>
                  <a:lnTo>
                    <a:pt x="1337" y="1061"/>
                  </a:lnTo>
                  <a:lnTo>
                    <a:pt x="1343" y="1062"/>
                  </a:lnTo>
                  <a:lnTo>
                    <a:pt x="1348" y="1064"/>
                  </a:lnTo>
                  <a:lnTo>
                    <a:pt x="1354" y="1065"/>
                  </a:lnTo>
                  <a:lnTo>
                    <a:pt x="1358" y="1066"/>
                  </a:lnTo>
                </a:path>
              </a:pathLst>
            </a:custGeom>
            <a:noFill/>
            <a:ln w="269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83"/>
            <p:cNvSpPr>
              <a:spLocks/>
            </p:cNvSpPr>
            <p:nvPr/>
          </p:nvSpPr>
          <p:spPr bwMode="auto">
            <a:xfrm rot="5400000" flipH="1">
              <a:off x="2541598" y="1680112"/>
              <a:ext cx="306191" cy="600784"/>
            </a:xfrm>
            <a:custGeom>
              <a:avLst/>
              <a:gdLst>
                <a:gd name="T0" fmla="*/ 17 w 1358"/>
                <a:gd name="T1" fmla="*/ 29 h 1066"/>
                <a:gd name="T2" fmla="*/ 39 w 1358"/>
                <a:gd name="T3" fmla="*/ 66 h 1066"/>
                <a:gd name="T4" fmla="*/ 62 w 1358"/>
                <a:gd name="T5" fmla="*/ 103 h 1066"/>
                <a:gd name="T6" fmla="*/ 84 w 1358"/>
                <a:gd name="T7" fmla="*/ 138 h 1066"/>
                <a:gd name="T8" fmla="*/ 107 w 1358"/>
                <a:gd name="T9" fmla="*/ 172 h 1066"/>
                <a:gd name="T10" fmla="*/ 129 w 1358"/>
                <a:gd name="T11" fmla="*/ 205 h 1066"/>
                <a:gd name="T12" fmla="*/ 152 w 1358"/>
                <a:gd name="T13" fmla="*/ 237 h 1066"/>
                <a:gd name="T14" fmla="*/ 174 w 1358"/>
                <a:gd name="T15" fmla="*/ 268 h 1066"/>
                <a:gd name="T16" fmla="*/ 197 w 1358"/>
                <a:gd name="T17" fmla="*/ 298 h 1066"/>
                <a:gd name="T18" fmla="*/ 219 w 1358"/>
                <a:gd name="T19" fmla="*/ 327 h 1066"/>
                <a:gd name="T20" fmla="*/ 242 w 1358"/>
                <a:gd name="T21" fmla="*/ 356 h 1066"/>
                <a:gd name="T22" fmla="*/ 264 w 1358"/>
                <a:gd name="T23" fmla="*/ 383 h 1066"/>
                <a:gd name="T24" fmla="*/ 287 w 1358"/>
                <a:gd name="T25" fmla="*/ 410 h 1066"/>
                <a:gd name="T26" fmla="*/ 309 w 1358"/>
                <a:gd name="T27" fmla="*/ 436 h 1066"/>
                <a:gd name="T28" fmla="*/ 331 w 1358"/>
                <a:gd name="T29" fmla="*/ 460 h 1066"/>
                <a:gd name="T30" fmla="*/ 354 w 1358"/>
                <a:gd name="T31" fmla="*/ 485 h 1066"/>
                <a:gd name="T32" fmla="*/ 376 w 1358"/>
                <a:gd name="T33" fmla="*/ 508 h 1066"/>
                <a:gd name="T34" fmla="*/ 399 w 1358"/>
                <a:gd name="T35" fmla="*/ 531 h 1066"/>
                <a:gd name="T36" fmla="*/ 421 w 1358"/>
                <a:gd name="T37" fmla="*/ 553 h 1066"/>
                <a:gd name="T38" fmla="*/ 444 w 1358"/>
                <a:gd name="T39" fmla="*/ 575 h 1066"/>
                <a:gd name="T40" fmla="*/ 466 w 1358"/>
                <a:gd name="T41" fmla="*/ 596 h 1066"/>
                <a:gd name="T42" fmla="*/ 489 w 1358"/>
                <a:gd name="T43" fmla="*/ 616 h 1066"/>
                <a:gd name="T44" fmla="*/ 511 w 1358"/>
                <a:gd name="T45" fmla="*/ 636 h 1066"/>
                <a:gd name="T46" fmla="*/ 534 w 1358"/>
                <a:gd name="T47" fmla="*/ 654 h 1066"/>
                <a:gd name="T48" fmla="*/ 556 w 1358"/>
                <a:gd name="T49" fmla="*/ 673 h 1066"/>
                <a:gd name="T50" fmla="*/ 579 w 1358"/>
                <a:gd name="T51" fmla="*/ 691 h 1066"/>
                <a:gd name="T52" fmla="*/ 601 w 1358"/>
                <a:gd name="T53" fmla="*/ 708 h 1066"/>
                <a:gd name="T54" fmla="*/ 624 w 1358"/>
                <a:gd name="T55" fmla="*/ 725 h 1066"/>
                <a:gd name="T56" fmla="*/ 646 w 1358"/>
                <a:gd name="T57" fmla="*/ 741 h 1066"/>
                <a:gd name="T58" fmla="*/ 669 w 1358"/>
                <a:gd name="T59" fmla="*/ 757 h 1066"/>
                <a:gd name="T60" fmla="*/ 691 w 1358"/>
                <a:gd name="T61" fmla="*/ 772 h 1066"/>
                <a:gd name="T62" fmla="*/ 713 w 1358"/>
                <a:gd name="T63" fmla="*/ 787 h 1066"/>
                <a:gd name="T64" fmla="*/ 736 w 1358"/>
                <a:gd name="T65" fmla="*/ 802 h 1066"/>
                <a:gd name="T66" fmla="*/ 758 w 1358"/>
                <a:gd name="T67" fmla="*/ 816 h 1066"/>
                <a:gd name="T68" fmla="*/ 781 w 1358"/>
                <a:gd name="T69" fmla="*/ 829 h 1066"/>
                <a:gd name="T70" fmla="*/ 803 w 1358"/>
                <a:gd name="T71" fmla="*/ 842 h 1066"/>
                <a:gd name="T72" fmla="*/ 826 w 1358"/>
                <a:gd name="T73" fmla="*/ 855 h 1066"/>
                <a:gd name="T74" fmla="*/ 848 w 1358"/>
                <a:gd name="T75" fmla="*/ 867 h 1066"/>
                <a:gd name="T76" fmla="*/ 871 w 1358"/>
                <a:gd name="T77" fmla="*/ 879 h 1066"/>
                <a:gd name="T78" fmla="*/ 893 w 1358"/>
                <a:gd name="T79" fmla="*/ 891 h 1066"/>
                <a:gd name="T80" fmla="*/ 916 w 1358"/>
                <a:gd name="T81" fmla="*/ 902 h 1066"/>
                <a:gd name="T82" fmla="*/ 938 w 1358"/>
                <a:gd name="T83" fmla="*/ 913 h 1066"/>
                <a:gd name="T84" fmla="*/ 961 w 1358"/>
                <a:gd name="T85" fmla="*/ 924 h 1066"/>
                <a:gd name="T86" fmla="*/ 983 w 1358"/>
                <a:gd name="T87" fmla="*/ 934 h 1066"/>
                <a:gd name="T88" fmla="*/ 1006 w 1358"/>
                <a:gd name="T89" fmla="*/ 944 h 1066"/>
                <a:gd name="T90" fmla="*/ 1028 w 1358"/>
                <a:gd name="T91" fmla="*/ 954 h 1066"/>
                <a:gd name="T92" fmla="*/ 1051 w 1358"/>
                <a:gd name="T93" fmla="*/ 963 h 1066"/>
                <a:gd name="T94" fmla="*/ 1073 w 1358"/>
                <a:gd name="T95" fmla="*/ 972 h 1066"/>
                <a:gd name="T96" fmla="*/ 1096 w 1358"/>
                <a:gd name="T97" fmla="*/ 981 h 1066"/>
                <a:gd name="T98" fmla="*/ 1118 w 1358"/>
                <a:gd name="T99" fmla="*/ 989 h 1066"/>
                <a:gd name="T100" fmla="*/ 1140 w 1358"/>
                <a:gd name="T101" fmla="*/ 998 h 1066"/>
                <a:gd name="T102" fmla="*/ 1163 w 1358"/>
                <a:gd name="T103" fmla="*/ 1006 h 1066"/>
                <a:gd name="T104" fmla="*/ 1185 w 1358"/>
                <a:gd name="T105" fmla="*/ 1014 h 1066"/>
                <a:gd name="T106" fmla="*/ 1208 w 1358"/>
                <a:gd name="T107" fmla="*/ 1021 h 1066"/>
                <a:gd name="T108" fmla="*/ 1230 w 1358"/>
                <a:gd name="T109" fmla="*/ 1029 h 1066"/>
                <a:gd name="T110" fmla="*/ 1253 w 1358"/>
                <a:gd name="T111" fmla="*/ 1036 h 1066"/>
                <a:gd name="T112" fmla="*/ 1275 w 1358"/>
                <a:gd name="T113" fmla="*/ 1043 h 1066"/>
                <a:gd name="T114" fmla="*/ 1298 w 1358"/>
                <a:gd name="T115" fmla="*/ 1049 h 1066"/>
                <a:gd name="T116" fmla="*/ 1320 w 1358"/>
                <a:gd name="T117" fmla="*/ 1056 h 1066"/>
                <a:gd name="T118" fmla="*/ 1343 w 1358"/>
                <a:gd name="T119" fmla="*/ 106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58" h="1066">
                  <a:moveTo>
                    <a:pt x="0" y="0"/>
                  </a:moveTo>
                  <a:lnTo>
                    <a:pt x="6" y="10"/>
                  </a:lnTo>
                  <a:lnTo>
                    <a:pt x="11" y="20"/>
                  </a:lnTo>
                  <a:lnTo>
                    <a:pt x="17" y="29"/>
                  </a:lnTo>
                  <a:lnTo>
                    <a:pt x="22" y="39"/>
                  </a:lnTo>
                  <a:lnTo>
                    <a:pt x="28" y="48"/>
                  </a:lnTo>
                  <a:lnTo>
                    <a:pt x="34" y="57"/>
                  </a:lnTo>
                  <a:lnTo>
                    <a:pt x="39" y="66"/>
                  </a:lnTo>
                  <a:lnTo>
                    <a:pt x="45" y="76"/>
                  </a:lnTo>
                  <a:lnTo>
                    <a:pt x="50" y="85"/>
                  </a:lnTo>
                  <a:lnTo>
                    <a:pt x="56" y="94"/>
                  </a:lnTo>
                  <a:lnTo>
                    <a:pt x="62" y="103"/>
                  </a:lnTo>
                  <a:lnTo>
                    <a:pt x="67" y="112"/>
                  </a:lnTo>
                  <a:lnTo>
                    <a:pt x="73" y="120"/>
                  </a:lnTo>
                  <a:lnTo>
                    <a:pt x="79" y="129"/>
                  </a:lnTo>
                  <a:lnTo>
                    <a:pt x="84" y="138"/>
                  </a:lnTo>
                  <a:lnTo>
                    <a:pt x="90" y="146"/>
                  </a:lnTo>
                  <a:lnTo>
                    <a:pt x="96" y="155"/>
                  </a:lnTo>
                  <a:lnTo>
                    <a:pt x="101" y="163"/>
                  </a:lnTo>
                  <a:lnTo>
                    <a:pt x="107" y="172"/>
                  </a:lnTo>
                  <a:lnTo>
                    <a:pt x="112" y="180"/>
                  </a:lnTo>
                  <a:lnTo>
                    <a:pt x="118" y="188"/>
                  </a:lnTo>
                  <a:lnTo>
                    <a:pt x="124" y="197"/>
                  </a:lnTo>
                  <a:lnTo>
                    <a:pt x="129" y="205"/>
                  </a:lnTo>
                  <a:lnTo>
                    <a:pt x="135" y="213"/>
                  </a:lnTo>
                  <a:lnTo>
                    <a:pt x="141" y="221"/>
                  </a:lnTo>
                  <a:lnTo>
                    <a:pt x="146" y="229"/>
                  </a:lnTo>
                  <a:lnTo>
                    <a:pt x="152" y="237"/>
                  </a:lnTo>
                  <a:lnTo>
                    <a:pt x="157" y="245"/>
                  </a:lnTo>
                  <a:lnTo>
                    <a:pt x="163" y="253"/>
                  </a:lnTo>
                  <a:lnTo>
                    <a:pt x="169" y="260"/>
                  </a:lnTo>
                  <a:lnTo>
                    <a:pt x="174" y="268"/>
                  </a:lnTo>
                  <a:lnTo>
                    <a:pt x="180" y="275"/>
                  </a:lnTo>
                  <a:lnTo>
                    <a:pt x="185" y="283"/>
                  </a:lnTo>
                  <a:lnTo>
                    <a:pt x="191" y="291"/>
                  </a:lnTo>
                  <a:lnTo>
                    <a:pt x="197" y="298"/>
                  </a:lnTo>
                  <a:lnTo>
                    <a:pt x="202" y="305"/>
                  </a:lnTo>
                  <a:lnTo>
                    <a:pt x="208" y="313"/>
                  </a:lnTo>
                  <a:lnTo>
                    <a:pt x="214" y="320"/>
                  </a:lnTo>
                  <a:lnTo>
                    <a:pt x="219" y="327"/>
                  </a:lnTo>
                  <a:lnTo>
                    <a:pt x="225" y="334"/>
                  </a:lnTo>
                  <a:lnTo>
                    <a:pt x="230" y="342"/>
                  </a:lnTo>
                  <a:lnTo>
                    <a:pt x="236" y="348"/>
                  </a:lnTo>
                  <a:lnTo>
                    <a:pt x="242" y="356"/>
                  </a:lnTo>
                  <a:lnTo>
                    <a:pt x="247" y="362"/>
                  </a:lnTo>
                  <a:lnTo>
                    <a:pt x="253" y="369"/>
                  </a:lnTo>
                  <a:lnTo>
                    <a:pt x="258" y="376"/>
                  </a:lnTo>
                  <a:lnTo>
                    <a:pt x="264" y="383"/>
                  </a:lnTo>
                  <a:lnTo>
                    <a:pt x="270" y="390"/>
                  </a:lnTo>
                  <a:lnTo>
                    <a:pt x="275" y="396"/>
                  </a:lnTo>
                  <a:lnTo>
                    <a:pt x="281" y="403"/>
                  </a:lnTo>
                  <a:lnTo>
                    <a:pt x="287" y="410"/>
                  </a:lnTo>
                  <a:lnTo>
                    <a:pt x="292" y="416"/>
                  </a:lnTo>
                  <a:lnTo>
                    <a:pt x="298" y="423"/>
                  </a:lnTo>
                  <a:lnTo>
                    <a:pt x="303" y="429"/>
                  </a:lnTo>
                  <a:lnTo>
                    <a:pt x="309" y="436"/>
                  </a:lnTo>
                  <a:lnTo>
                    <a:pt x="315" y="442"/>
                  </a:lnTo>
                  <a:lnTo>
                    <a:pt x="320" y="448"/>
                  </a:lnTo>
                  <a:lnTo>
                    <a:pt x="326" y="454"/>
                  </a:lnTo>
                  <a:lnTo>
                    <a:pt x="331" y="460"/>
                  </a:lnTo>
                  <a:lnTo>
                    <a:pt x="337" y="467"/>
                  </a:lnTo>
                  <a:lnTo>
                    <a:pt x="343" y="473"/>
                  </a:lnTo>
                  <a:lnTo>
                    <a:pt x="348" y="479"/>
                  </a:lnTo>
                  <a:lnTo>
                    <a:pt x="354" y="485"/>
                  </a:lnTo>
                  <a:lnTo>
                    <a:pt x="360" y="491"/>
                  </a:lnTo>
                  <a:lnTo>
                    <a:pt x="365" y="497"/>
                  </a:lnTo>
                  <a:lnTo>
                    <a:pt x="371" y="502"/>
                  </a:lnTo>
                  <a:lnTo>
                    <a:pt x="376" y="508"/>
                  </a:lnTo>
                  <a:lnTo>
                    <a:pt x="382" y="514"/>
                  </a:lnTo>
                  <a:lnTo>
                    <a:pt x="388" y="520"/>
                  </a:lnTo>
                  <a:lnTo>
                    <a:pt x="393" y="526"/>
                  </a:lnTo>
                  <a:lnTo>
                    <a:pt x="399" y="531"/>
                  </a:lnTo>
                  <a:lnTo>
                    <a:pt x="404" y="537"/>
                  </a:lnTo>
                  <a:lnTo>
                    <a:pt x="410" y="542"/>
                  </a:lnTo>
                  <a:lnTo>
                    <a:pt x="416" y="548"/>
                  </a:lnTo>
                  <a:lnTo>
                    <a:pt x="421" y="553"/>
                  </a:lnTo>
                  <a:lnTo>
                    <a:pt x="427" y="559"/>
                  </a:lnTo>
                  <a:lnTo>
                    <a:pt x="433" y="564"/>
                  </a:lnTo>
                  <a:lnTo>
                    <a:pt x="438" y="570"/>
                  </a:lnTo>
                  <a:lnTo>
                    <a:pt x="444" y="575"/>
                  </a:lnTo>
                  <a:lnTo>
                    <a:pt x="449" y="580"/>
                  </a:lnTo>
                  <a:lnTo>
                    <a:pt x="455" y="585"/>
                  </a:lnTo>
                  <a:lnTo>
                    <a:pt x="461" y="591"/>
                  </a:lnTo>
                  <a:lnTo>
                    <a:pt x="466" y="596"/>
                  </a:lnTo>
                  <a:lnTo>
                    <a:pt x="472" y="601"/>
                  </a:lnTo>
                  <a:lnTo>
                    <a:pt x="477" y="606"/>
                  </a:lnTo>
                  <a:lnTo>
                    <a:pt x="483" y="611"/>
                  </a:lnTo>
                  <a:lnTo>
                    <a:pt x="489" y="616"/>
                  </a:lnTo>
                  <a:lnTo>
                    <a:pt x="494" y="621"/>
                  </a:lnTo>
                  <a:lnTo>
                    <a:pt x="500" y="626"/>
                  </a:lnTo>
                  <a:lnTo>
                    <a:pt x="506" y="631"/>
                  </a:lnTo>
                  <a:lnTo>
                    <a:pt x="511" y="636"/>
                  </a:lnTo>
                  <a:lnTo>
                    <a:pt x="517" y="640"/>
                  </a:lnTo>
                  <a:lnTo>
                    <a:pt x="522" y="645"/>
                  </a:lnTo>
                  <a:lnTo>
                    <a:pt x="528" y="650"/>
                  </a:lnTo>
                  <a:lnTo>
                    <a:pt x="534" y="654"/>
                  </a:lnTo>
                  <a:lnTo>
                    <a:pt x="539" y="659"/>
                  </a:lnTo>
                  <a:lnTo>
                    <a:pt x="545" y="664"/>
                  </a:lnTo>
                  <a:lnTo>
                    <a:pt x="551" y="668"/>
                  </a:lnTo>
                  <a:lnTo>
                    <a:pt x="556" y="673"/>
                  </a:lnTo>
                  <a:lnTo>
                    <a:pt x="562" y="677"/>
                  </a:lnTo>
                  <a:lnTo>
                    <a:pt x="567" y="682"/>
                  </a:lnTo>
                  <a:lnTo>
                    <a:pt x="573" y="686"/>
                  </a:lnTo>
                  <a:lnTo>
                    <a:pt x="579" y="691"/>
                  </a:lnTo>
                  <a:lnTo>
                    <a:pt x="584" y="695"/>
                  </a:lnTo>
                  <a:lnTo>
                    <a:pt x="590" y="699"/>
                  </a:lnTo>
                  <a:lnTo>
                    <a:pt x="596" y="704"/>
                  </a:lnTo>
                  <a:lnTo>
                    <a:pt x="601" y="708"/>
                  </a:lnTo>
                  <a:lnTo>
                    <a:pt x="607" y="712"/>
                  </a:lnTo>
                  <a:lnTo>
                    <a:pt x="612" y="716"/>
                  </a:lnTo>
                  <a:lnTo>
                    <a:pt x="618" y="721"/>
                  </a:lnTo>
                  <a:lnTo>
                    <a:pt x="624" y="725"/>
                  </a:lnTo>
                  <a:lnTo>
                    <a:pt x="629" y="729"/>
                  </a:lnTo>
                  <a:lnTo>
                    <a:pt x="635" y="733"/>
                  </a:lnTo>
                  <a:lnTo>
                    <a:pt x="640" y="737"/>
                  </a:lnTo>
                  <a:lnTo>
                    <a:pt x="646" y="741"/>
                  </a:lnTo>
                  <a:lnTo>
                    <a:pt x="652" y="745"/>
                  </a:lnTo>
                  <a:lnTo>
                    <a:pt x="657" y="749"/>
                  </a:lnTo>
                  <a:lnTo>
                    <a:pt x="663" y="753"/>
                  </a:lnTo>
                  <a:lnTo>
                    <a:pt x="669" y="757"/>
                  </a:lnTo>
                  <a:lnTo>
                    <a:pt x="674" y="761"/>
                  </a:lnTo>
                  <a:lnTo>
                    <a:pt x="680" y="765"/>
                  </a:lnTo>
                  <a:lnTo>
                    <a:pt x="685" y="769"/>
                  </a:lnTo>
                  <a:lnTo>
                    <a:pt x="691" y="772"/>
                  </a:lnTo>
                  <a:lnTo>
                    <a:pt x="697" y="776"/>
                  </a:lnTo>
                  <a:lnTo>
                    <a:pt x="702" y="780"/>
                  </a:lnTo>
                  <a:lnTo>
                    <a:pt x="708" y="784"/>
                  </a:lnTo>
                  <a:lnTo>
                    <a:pt x="713" y="787"/>
                  </a:lnTo>
                  <a:lnTo>
                    <a:pt x="719" y="791"/>
                  </a:lnTo>
                  <a:lnTo>
                    <a:pt x="725" y="794"/>
                  </a:lnTo>
                  <a:lnTo>
                    <a:pt x="730" y="798"/>
                  </a:lnTo>
                  <a:lnTo>
                    <a:pt x="736" y="802"/>
                  </a:lnTo>
                  <a:lnTo>
                    <a:pt x="742" y="805"/>
                  </a:lnTo>
                  <a:lnTo>
                    <a:pt x="747" y="809"/>
                  </a:lnTo>
                  <a:lnTo>
                    <a:pt x="753" y="812"/>
                  </a:lnTo>
                  <a:lnTo>
                    <a:pt x="758" y="816"/>
                  </a:lnTo>
                  <a:lnTo>
                    <a:pt x="764" y="819"/>
                  </a:lnTo>
                  <a:lnTo>
                    <a:pt x="770" y="822"/>
                  </a:lnTo>
                  <a:lnTo>
                    <a:pt x="775" y="826"/>
                  </a:lnTo>
                  <a:lnTo>
                    <a:pt x="781" y="829"/>
                  </a:lnTo>
                  <a:lnTo>
                    <a:pt x="786" y="832"/>
                  </a:lnTo>
                  <a:lnTo>
                    <a:pt x="792" y="836"/>
                  </a:lnTo>
                  <a:lnTo>
                    <a:pt x="798" y="839"/>
                  </a:lnTo>
                  <a:lnTo>
                    <a:pt x="803" y="842"/>
                  </a:lnTo>
                  <a:lnTo>
                    <a:pt x="809" y="845"/>
                  </a:lnTo>
                  <a:lnTo>
                    <a:pt x="815" y="849"/>
                  </a:lnTo>
                  <a:lnTo>
                    <a:pt x="820" y="852"/>
                  </a:lnTo>
                  <a:lnTo>
                    <a:pt x="826" y="855"/>
                  </a:lnTo>
                  <a:lnTo>
                    <a:pt x="831" y="858"/>
                  </a:lnTo>
                  <a:lnTo>
                    <a:pt x="837" y="861"/>
                  </a:lnTo>
                  <a:lnTo>
                    <a:pt x="843" y="864"/>
                  </a:lnTo>
                  <a:lnTo>
                    <a:pt x="848" y="867"/>
                  </a:lnTo>
                  <a:lnTo>
                    <a:pt x="854" y="870"/>
                  </a:lnTo>
                  <a:lnTo>
                    <a:pt x="859" y="873"/>
                  </a:lnTo>
                  <a:lnTo>
                    <a:pt x="865" y="876"/>
                  </a:lnTo>
                  <a:lnTo>
                    <a:pt x="871" y="879"/>
                  </a:lnTo>
                  <a:lnTo>
                    <a:pt x="876" y="882"/>
                  </a:lnTo>
                  <a:lnTo>
                    <a:pt x="882" y="885"/>
                  </a:lnTo>
                  <a:lnTo>
                    <a:pt x="888" y="888"/>
                  </a:lnTo>
                  <a:lnTo>
                    <a:pt x="893" y="891"/>
                  </a:lnTo>
                  <a:lnTo>
                    <a:pt x="899" y="894"/>
                  </a:lnTo>
                  <a:lnTo>
                    <a:pt x="904" y="897"/>
                  </a:lnTo>
                  <a:lnTo>
                    <a:pt x="910" y="899"/>
                  </a:lnTo>
                  <a:lnTo>
                    <a:pt x="916" y="902"/>
                  </a:lnTo>
                  <a:lnTo>
                    <a:pt x="921" y="905"/>
                  </a:lnTo>
                  <a:lnTo>
                    <a:pt x="927" y="908"/>
                  </a:lnTo>
                  <a:lnTo>
                    <a:pt x="933" y="911"/>
                  </a:lnTo>
                  <a:lnTo>
                    <a:pt x="938" y="913"/>
                  </a:lnTo>
                  <a:lnTo>
                    <a:pt x="944" y="916"/>
                  </a:lnTo>
                  <a:lnTo>
                    <a:pt x="949" y="918"/>
                  </a:lnTo>
                  <a:lnTo>
                    <a:pt x="955" y="921"/>
                  </a:lnTo>
                  <a:lnTo>
                    <a:pt x="961" y="924"/>
                  </a:lnTo>
                  <a:lnTo>
                    <a:pt x="966" y="926"/>
                  </a:lnTo>
                  <a:lnTo>
                    <a:pt x="972" y="929"/>
                  </a:lnTo>
                  <a:lnTo>
                    <a:pt x="978" y="931"/>
                  </a:lnTo>
                  <a:lnTo>
                    <a:pt x="983" y="934"/>
                  </a:lnTo>
                  <a:lnTo>
                    <a:pt x="989" y="937"/>
                  </a:lnTo>
                  <a:lnTo>
                    <a:pt x="994" y="939"/>
                  </a:lnTo>
                  <a:lnTo>
                    <a:pt x="1000" y="942"/>
                  </a:lnTo>
                  <a:lnTo>
                    <a:pt x="1006" y="944"/>
                  </a:lnTo>
                  <a:lnTo>
                    <a:pt x="1011" y="946"/>
                  </a:lnTo>
                  <a:lnTo>
                    <a:pt x="1017" y="949"/>
                  </a:lnTo>
                  <a:lnTo>
                    <a:pt x="1023" y="951"/>
                  </a:lnTo>
                  <a:lnTo>
                    <a:pt x="1028" y="954"/>
                  </a:lnTo>
                  <a:lnTo>
                    <a:pt x="1034" y="956"/>
                  </a:lnTo>
                  <a:lnTo>
                    <a:pt x="1039" y="958"/>
                  </a:lnTo>
                  <a:lnTo>
                    <a:pt x="1045" y="961"/>
                  </a:lnTo>
                  <a:lnTo>
                    <a:pt x="1051" y="963"/>
                  </a:lnTo>
                  <a:lnTo>
                    <a:pt x="1056" y="965"/>
                  </a:lnTo>
                  <a:lnTo>
                    <a:pt x="1062" y="968"/>
                  </a:lnTo>
                  <a:lnTo>
                    <a:pt x="1067" y="970"/>
                  </a:lnTo>
                  <a:lnTo>
                    <a:pt x="1073" y="972"/>
                  </a:lnTo>
                  <a:lnTo>
                    <a:pt x="1079" y="974"/>
                  </a:lnTo>
                  <a:lnTo>
                    <a:pt x="1084" y="977"/>
                  </a:lnTo>
                  <a:lnTo>
                    <a:pt x="1090" y="979"/>
                  </a:lnTo>
                  <a:lnTo>
                    <a:pt x="1096" y="981"/>
                  </a:lnTo>
                  <a:lnTo>
                    <a:pt x="1101" y="983"/>
                  </a:lnTo>
                  <a:lnTo>
                    <a:pt x="1107" y="985"/>
                  </a:lnTo>
                  <a:lnTo>
                    <a:pt x="1112" y="988"/>
                  </a:lnTo>
                  <a:lnTo>
                    <a:pt x="1118" y="989"/>
                  </a:lnTo>
                  <a:lnTo>
                    <a:pt x="1124" y="992"/>
                  </a:lnTo>
                  <a:lnTo>
                    <a:pt x="1129" y="994"/>
                  </a:lnTo>
                  <a:lnTo>
                    <a:pt x="1135" y="996"/>
                  </a:lnTo>
                  <a:lnTo>
                    <a:pt x="1140" y="998"/>
                  </a:lnTo>
                  <a:lnTo>
                    <a:pt x="1146" y="1000"/>
                  </a:lnTo>
                  <a:lnTo>
                    <a:pt x="1152" y="1002"/>
                  </a:lnTo>
                  <a:lnTo>
                    <a:pt x="1157" y="1004"/>
                  </a:lnTo>
                  <a:lnTo>
                    <a:pt x="1163" y="1006"/>
                  </a:lnTo>
                  <a:lnTo>
                    <a:pt x="1169" y="1008"/>
                  </a:lnTo>
                  <a:lnTo>
                    <a:pt x="1174" y="1010"/>
                  </a:lnTo>
                  <a:lnTo>
                    <a:pt x="1180" y="1012"/>
                  </a:lnTo>
                  <a:lnTo>
                    <a:pt x="1185" y="1014"/>
                  </a:lnTo>
                  <a:lnTo>
                    <a:pt x="1191" y="1016"/>
                  </a:lnTo>
                  <a:lnTo>
                    <a:pt x="1197" y="1018"/>
                  </a:lnTo>
                  <a:lnTo>
                    <a:pt x="1202" y="1019"/>
                  </a:lnTo>
                  <a:lnTo>
                    <a:pt x="1208" y="1021"/>
                  </a:lnTo>
                  <a:lnTo>
                    <a:pt x="1213" y="1023"/>
                  </a:lnTo>
                  <a:lnTo>
                    <a:pt x="1219" y="1025"/>
                  </a:lnTo>
                  <a:lnTo>
                    <a:pt x="1225" y="1027"/>
                  </a:lnTo>
                  <a:lnTo>
                    <a:pt x="1230" y="1029"/>
                  </a:lnTo>
                  <a:lnTo>
                    <a:pt x="1236" y="1030"/>
                  </a:lnTo>
                  <a:lnTo>
                    <a:pt x="1241" y="1032"/>
                  </a:lnTo>
                  <a:lnTo>
                    <a:pt x="1247" y="1034"/>
                  </a:lnTo>
                  <a:lnTo>
                    <a:pt x="1253" y="1036"/>
                  </a:lnTo>
                  <a:lnTo>
                    <a:pt x="1258" y="1037"/>
                  </a:lnTo>
                  <a:lnTo>
                    <a:pt x="1264" y="1039"/>
                  </a:lnTo>
                  <a:lnTo>
                    <a:pt x="1270" y="1041"/>
                  </a:lnTo>
                  <a:lnTo>
                    <a:pt x="1275" y="1043"/>
                  </a:lnTo>
                  <a:lnTo>
                    <a:pt x="1281" y="1044"/>
                  </a:lnTo>
                  <a:lnTo>
                    <a:pt x="1286" y="1046"/>
                  </a:lnTo>
                  <a:lnTo>
                    <a:pt x="1292" y="1048"/>
                  </a:lnTo>
                  <a:lnTo>
                    <a:pt x="1298" y="1049"/>
                  </a:lnTo>
                  <a:lnTo>
                    <a:pt x="1303" y="1051"/>
                  </a:lnTo>
                  <a:lnTo>
                    <a:pt x="1309" y="1052"/>
                  </a:lnTo>
                  <a:lnTo>
                    <a:pt x="1314" y="1054"/>
                  </a:lnTo>
                  <a:lnTo>
                    <a:pt x="1320" y="1056"/>
                  </a:lnTo>
                  <a:lnTo>
                    <a:pt x="1326" y="1057"/>
                  </a:lnTo>
                  <a:lnTo>
                    <a:pt x="1331" y="1059"/>
                  </a:lnTo>
                  <a:lnTo>
                    <a:pt x="1337" y="1061"/>
                  </a:lnTo>
                  <a:lnTo>
                    <a:pt x="1343" y="1062"/>
                  </a:lnTo>
                  <a:lnTo>
                    <a:pt x="1348" y="1064"/>
                  </a:lnTo>
                  <a:lnTo>
                    <a:pt x="1354" y="1065"/>
                  </a:lnTo>
                  <a:lnTo>
                    <a:pt x="1358" y="1066"/>
                  </a:lnTo>
                </a:path>
              </a:pathLst>
            </a:custGeom>
            <a:noFill/>
            <a:ln w="269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666826896"/>
                </p:ext>
              </p:extLst>
            </p:nvPr>
          </p:nvGraphicFramePr>
          <p:xfrm>
            <a:off x="609600" y="2133600"/>
            <a:ext cx="602720" cy="319087"/>
          </p:xfrm>
          <a:graphic>
            <a:graphicData uri="http://schemas.openxmlformats.org/presentationml/2006/ole">
              <mc:AlternateContent xmlns:mc="http://schemas.openxmlformats.org/markup-compatibility/2006">
                <mc:Choice xmlns:v="urn:schemas-microsoft-com:vml" Requires="v">
                  <p:oleObj spid="_x0000_s50421" name="Equation" r:id="rId3" imgW="431640" imgH="228600" progId="Equation.DSMT4">
                    <p:embed/>
                  </p:oleObj>
                </mc:Choice>
                <mc:Fallback>
                  <p:oleObj name="Equation" r:id="rId3" imgW="431640" imgH="228600" progId="Equation.DSMT4">
                    <p:embed/>
                    <p:pic>
                      <p:nvPicPr>
                        <p:cNvPr id="0" name=""/>
                        <p:cNvPicPr/>
                        <p:nvPr/>
                      </p:nvPicPr>
                      <p:blipFill>
                        <a:blip r:embed="rId4"/>
                        <a:stretch>
                          <a:fillRect/>
                        </a:stretch>
                      </p:blipFill>
                      <p:spPr>
                        <a:xfrm>
                          <a:off x="609600" y="2133600"/>
                          <a:ext cx="602720" cy="319087"/>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46391528"/>
                </p:ext>
              </p:extLst>
            </p:nvPr>
          </p:nvGraphicFramePr>
          <p:xfrm>
            <a:off x="609600" y="2816451"/>
            <a:ext cx="644134" cy="322067"/>
          </p:xfrm>
          <a:graphic>
            <a:graphicData uri="http://schemas.openxmlformats.org/presentationml/2006/ole">
              <mc:AlternateContent xmlns:mc="http://schemas.openxmlformats.org/markup-compatibility/2006">
                <mc:Choice xmlns:v="urn:schemas-microsoft-com:vml" Requires="v">
                  <p:oleObj spid="_x0000_s50422" name="Equation" r:id="rId5" imgW="457200" imgH="228600" progId="Equation.DSMT4">
                    <p:embed/>
                  </p:oleObj>
                </mc:Choice>
                <mc:Fallback>
                  <p:oleObj name="Equation" r:id="rId5" imgW="457200" imgH="228600" progId="Equation.DSMT4">
                    <p:embed/>
                    <p:pic>
                      <p:nvPicPr>
                        <p:cNvPr id="0" name=""/>
                        <p:cNvPicPr/>
                        <p:nvPr/>
                      </p:nvPicPr>
                      <p:blipFill>
                        <a:blip r:embed="rId6"/>
                        <a:stretch>
                          <a:fillRect/>
                        </a:stretch>
                      </p:blipFill>
                      <p:spPr>
                        <a:xfrm>
                          <a:off x="609600" y="2816451"/>
                          <a:ext cx="644134" cy="322067"/>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4905956"/>
                </p:ext>
              </p:extLst>
            </p:nvPr>
          </p:nvGraphicFramePr>
          <p:xfrm>
            <a:off x="614363" y="1417638"/>
            <a:ext cx="659694" cy="269875"/>
          </p:xfrm>
          <a:graphic>
            <a:graphicData uri="http://schemas.openxmlformats.org/presentationml/2006/ole">
              <mc:AlternateContent xmlns:mc="http://schemas.openxmlformats.org/markup-compatibility/2006">
                <mc:Choice xmlns:v="urn:schemas-microsoft-com:vml" Requires="v">
                  <p:oleObj spid="_x0000_s50423" name="Equation" r:id="rId7" imgW="558720" imgH="228600" progId="Equation.DSMT4">
                    <p:embed/>
                  </p:oleObj>
                </mc:Choice>
                <mc:Fallback>
                  <p:oleObj name="Equation" r:id="rId7" imgW="558720" imgH="228600" progId="Equation.DSMT4">
                    <p:embed/>
                    <p:pic>
                      <p:nvPicPr>
                        <p:cNvPr id="0" name=""/>
                        <p:cNvPicPr/>
                        <p:nvPr/>
                      </p:nvPicPr>
                      <p:blipFill>
                        <a:blip r:embed="rId8"/>
                        <a:stretch>
                          <a:fillRect/>
                        </a:stretch>
                      </p:blipFill>
                      <p:spPr>
                        <a:xfrm>
                          <a:off x="614363" y="1417638"/>
                          <a:ext cx="659694" cy="269875"/>
                        </a:xfrm>
                        <a:prstGeom prst="rect">
                          <a:avLst/>
                        </a:prstGeom>
                      </p:spPr>
                    </p:pic>
                  </p:oleObj>
                </mc:Fallback>
              </mc:AlternateContent>
            </a:graphicData>
          </a:graphic>
        </p:graphicFrame>
        <p:sp>
          <p:nvSpPr>
            <p:cNvPr id="25" name="TextBox 24"/>
            <p:cNvSpPr txBox="1"/>
            <p:nvPr/>
          </p:nvSpPr>
          <p:spPr>
            <a:xfrm>
              <a:off x="2742272" y="2708634"/>
              <a:ext cx="774571" cy="369332"/>
            </a:xfrm>
            <a:prstGeom prst="rect">
              <a:avLst/>
            </a:prstGeom>
            <a:noFill/>
          </p:spPr>
          <p:txBody>
            <a:bodyPr wrap="none" rtlCol="0">
              <a:spAutoFit/>
            </a:bodyPr>
            <a:lstStyle/>
            <a:p>
              <a:r>
                <a:rPr lang="en-US" dirty="0" smtClean="0"/>
                <a:t>SPP1</a:t>
              </a:r>
              <a:endParaRPr lang="en-US" dirty="0"/>
            </a:p>
          </p:txBody>
        </p:sp>
        <p:sp>
          <p:nvSpPr>
            <p:cNvPr id="26" name="TextBox 25"/>
            <p:cNvSpPr txBox="1"/>
            <p:nvPr/>
          </p:nvSpPr>
          <p:spPr>
            <a:xfrm>
              <a:off x="2750924" y="1737829"/>
              <a:ext cx="774571" cy="369332"/>
            </a:xfrm>
            <a:prstGeom prst="rect">
              <a:avLst/>
            </a:prstGeom>
            <a:noFill/>
          </p:spPr>
          <p:txBody>
            <a:bodyPr wrap="none" rtlCol="0">
              <a:spAutoFit/>
            </a:bodyPr>
            <a:lstStyle/>
            <a:p>
              <a:r>
                <a:rPr lang="en-US" dirty="0" smtClean="0"/>
                <a:t>SPP2</a:t>
              </a:r>
              <a:endParaRPr lang="en-US" dirty="0"/>
            </a:p>
          </p:txBody>
        </p:sp>
      </p:grpSp>
      <p:graphicFrame>
        <p:nvGraphicFramePr>
          <p:cNvPr id="27" name="Object 26"/>
          <p:cNvGraphicFramePr>
            <a:graphicFrameLocks noChangeAspect="1"/>
          </p:cNvGraphicFramePr>
          <p:nvPr>
            <p:extLst>
              <p:ext uri="{D42A27DB-BD31-4B8C-83A1-F6EECF244321}">
                <p14:modId xmlns:p14="http://schemas.microsoft.com/office/powerpoint/2010/main" val="407385877"/>
              </p:ext>
            </p:extLst>
          </p:nvPr>
        </p:nvGraphicFramePr>
        <p:xfrm>
          <a:off x="4137163" y="2708634"/>
          <a:ext cx="1193800" cy="482600"/>
        </p:xfrm>
        <a:graphic>
          <a:graphicData uri="http://schemas.openxmlformats.org/presentationml/2006/ole">
            <mc:AlternateContent xmlns:mc="http://schemas.openxmlformats.org/markup-compatibility/2006">
              <mc:Choice xmlns:v="urn:schemas-microsoft-com:vml" Requires="v">
                <p:oleObj spid="_x0000_s50424" name="Equation" r:id="rId9" imgW="1193760" imgH="482400" progId="Equation.DSMT4">
                  <p:embed/>
                </p:oleObj>
              </mc:Choice>
              <mc:Fallback>
                <p:oleObj name="Equation" r:id="rId9" imgW="1193760" imgH="482400" progId="Equation.DSMT4">
                  <p:embed/>
                  <p:pic>
                    <p:nvPicPr>
                      <p:cNvPr id="0" name=""/>
                      <p:cNvPicPr/>
                      <p:nvPr/>
                    </p:nvPicPr>
                    <p:blipFill>
                      <a:blip r:embed="rId10"/>
                      <a:stretch>
                        <a:fillRect/>
                      </a:stretch>
                    </p:blipFill>
                    <p:spPr>
                      <a:xfrm>
                        <a:off x="4137163" y="2708634"/>
                        <a:ext cx="1193800" cy="482600"/>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3717819565"/>
              </p:ext>
            </p:extLst>
          </p:nvPr>
        </p:nvGraphicFramePr>
        <p:xfrm>
          <a:off x="4083050" y="1774825"/>
          <a:ext cx="1600200" cy="482600"/>
        </p:xfrm>
        <a:graphic>
          <a:graphicData uri="http://schemas.openxmlformats.org/presentationml/2006/ole">
            <mc:AlternateContent xmlns:mc="http://schemas.openxmlformats.org/markup-compatibility/2006">
              <mc:Choice xmlns:v="urn:schemas-microsoft-com:vml" Requires="v">
                <p:oleObj spid="_x0000_s50425" name="Equation" r:id="rId11" imgW="1600200" imgH="482400" progId="Equation.DSMT4">
                  <p:embed/>
                </p:oleObj>
              </mc:Choice>
              <mc:Fallback>
                <p:oleObj name="Equation" r:id="rId11" imgW="1600200" imgH="482400" progId="Equation.DSMT4">
                  <p:embed/>
                  <p:pic>
                    <p:nvPicPr>
                      <p:cNvPr id="0" name=""/>
                      <p:cNvPicPr/>
                      <p:nvPr/>
                    </p:nvPicPr>
                    <p:blipFill>
                      <a:blip r:embed="rId12"/>
                      <a:stretch>
                        <a:fillRect/>
                      </a:stretch>
                    </p:blipFill>
                    <p:spPr>
                      <a:xfrm>
                        <a:off x="4083050" y="1774825"/>
                        <a:ext cx="1600200" cy="482600"/>
                      </a:xfrm>
                      <a:prstGeom prst="rect">
                        <a:avLst/>
                      </a:prstGeom>
                    </p:spPr>
                  </p:pic>
                </p:oleObj>
              </mc:Fallback>
            </mc:AlternateContent>
          </a:graphicData>
        </a:graphic>
      </p:graphicFrame>
      <p:grpSp>
        <p:nvGrpSpPr>
          <p:cNvPr id="16" name="Group 15"/>
          <p:cNvGrpSpPr/>
          <p:nvPr/>
        </p:nvGrpSpPr>
        <p:grpSpPr>
          <a:xfrm>
            <a:off x="42904" y="3583026"/>
            <a:ext cx="4541167" cy="2536313"/>
            <a:chOff x="42904" y="3583026"/>
            <a:chExt cx="4541167" cy="2536313"/>
          </a:xfrm>
        </p:grpSpPr>
        <p:pic>
          <p:nvPicPr>
            <p:cNvPr id="15" name="Picture 14"/>
            <p:cNvPicPr>
              <a:picLocks noChangeAspect="1"/>
            </p:cNvPicPr>
            <p:nvPr/>
          </p:nvPicPr>
          <p:blipFill>
            <a:blip r:embed="rId13"/>
            <a:stretch>
              <a:fillRect/>
            </a:stretch>
          </p:blipFill>
          <p:spPr>
            <a:xfrm>
              <a:off x="42904" y="3583026"/>
              <a:ext cx="4206865" cy="2536313"/>
            </a:xfrm>
            <a:prstGeom prst="rect">
              <a:avLst/>
            </a:prstGeom>
          </p:spPr>
        </p:pic>
        <p:sp>
          <p:nvSpPr>
            <p:cNvPr id="30" name="TextBox 29"/>
            <p:cNvSpPr txBox="1"/>
            <p:nvPr/>
          </p:nvSpPr>
          <p:spPr>
            <a:xfrm>
              <a:off x="3973006" y="4370942"/>
              <a:ext cx="611065" cy="369332"/>
            </a:xfrm>
            <a:prstGeom prst="rect">
              <a:avLst/>
            </a:prstGeom>
            <a:noFill/>
          </p:spPr>
          <p:txBody>
            <a:bodyPr wrap="none" rtlCol="0">
              <a:spAutoFit/>
            </a:bodyPr>
            <a:lstStyle/>
            <a:p>
              <a:r>
                <a:rPr lang="el-GR" dirty="0" smtClean="0">
                  <a:cs typeface="Arial" panose="020B0604020202020204" pitchFamily="34" charset="0"/>
                </a:rPr>
                <a:t>ω</a:t>
              </a:r>
              <a:r>
                <a:rPr lang="en-US" baseline="-25000" dirty="0" smtClean="0">
                  <a:cs typeface="Arial" panose="020B0604020202020204" pitchFamily="34" charset="0"/>
                </a:rPr>
                <a:t>sp1</a:t>
              </a:r>
              <a:endParaRPr lang="en-US" dirty="0"/>
            </a:p>
          </p:txBody>
        </p:sp>
        <p:sp>
          <p:nvSpPr>
            <p:cNvPr id="31" name="TextBox 30"/>
            <p:cNvSpPr txBox="1"/>
            <p:nvPr/>
          </p:nvSpPr>
          <p:spPr>
            <a:xfrm>
              <a:off x="3960935" y="4088851"/>
              <a:ext cx="611065" cy="369332"/>
            </a:xfrm>
            <a:prstGeom prst="rect">
              <a:avLst/>
            </a:prstGeom>
            <a:noFill/>
          </p:spPr>
          <p:txBody>
            <a:bodyPr wrap="none" rtlCol="0">
              <a:spAutoFit/>
            </a:bodyPr>
            <a:lstStyle/>
            <a:p>
              <a:r>
                <a:rPr lang="el-GR" dirty="0" smtClean="0">
                  <a:cs typeface="Arial" panose="020B0604020202020204" pitchFamily="34" charset="0"/>
                </a:rPr>
                <a:t>ω</a:t>
              </a:r>
              <a:r>
                <a:rPr lang="en-US" baseline="-25000" dirty="0" smtClean="0">
                  <a:cs typeface="Arial" panose="020B0604020202020204" pitchFamily="34" charset="0"/>
                </a:rPr>
                <a:t>sp2</a:t>
              </a:r>
              <a:endParaRPr lang="en-US" dirty="0"/>
            </a:p>
          </p:txBody>
        </p:sp>
        <p:sp>
          <p:nvSpPr>
            <p:cNvPr id="32" name="TextBox 31"/>
            <p:cNvSpPr txBox="1"/>
            <p:nvPr/>
          </p:nvSpPr>
          <p:spPr>
            <a:xfrm>
              <a:off x="2652651" y="4536362"/>
              <a:ext cx="774571" cy="369332"/>
            </a:xfrm>
            <a:prstGeom prst="rect">
              <a:avLst/>
            </a:prstGeom>
            <a:noFill/>
          </p:spPr>
          <p:txBody>
            <a:bodyPr wrap="none" rtlCol="0">
              <a:spAutoFit/>
            </a:bodyPr>
            <a:lstStyle/>
            <a:p>
              <a:r>
                <a:rPr lang="en-US" dirty="0" smtClean="0"/>
                <a:t>SPP1</a:t>
              </a:r>
              <a:endParaRPr lang="en-US" dirty="0"/>
            </a:p>
          </p:txBody>
        </p:sp>
        <p:sp>
          <p:nvSpPr>
            <p:cNvPr id="33" name="TextBox 32"/>
            <p:cNvSpPr txBox="1"/>
            <p:nvPr/>
          </p:nvSpPr>
          <p:spPr>
            <a:xfrm>
              <a:off x="2643709" y="4066521"/>
              <a:ext cx="774571" cy="369332"/>
            </a:xfrm>
            <a:prstGeom prst="rect">
              <a:avLst/>
            </a:prstGeom>
            <a:noFill/>
          </p:spPr>
          <p:txBody>
            <a:bodyPr wrap="none" rtlCol="0">
              <a:spAutoFit/>
            </a:bodyPr>
            <a:lstStyle/>
            <a:p>
              <a:r>
                <a:rPr lang="en-US" dirty="0" smtClean="0"/>
                <a:t>SPP2</a:t>
              </a:r>
              <a:endParaRPr lang="en-US" dirty="0"/>
            </a:p>
          </p:txBody>
        </p:sp>
      </p:grpSp>
      <p:sp>
        <p:nvSpPr>
          <p:cNvPr id="34" name="TextBox 33"/>
          <p:cNvSpPr txBox="1"/>
          <p:nvPr/>
        </p:nvSpPr>
        <p:spPr>
          <a:xfrm>
            <a:off x="4522661" y="4251187"/>
            <a:ext cx="4337180" cy="923330"/>
          </a:xfrm>
          <a:prstGeom prst="rect">
            <a:avLst/>
          </a:prstGeom>
          <a:noFill/>
        </p:spPr>
        <p:txBody>
          <a:bodyPr wrap="square" rtlCol="0">
            <a:spAutoFit/>
          </a:bodyPr>
          <a:lstStyle/>
          <a:p>
            <a:r>
              <a:rPr lang="en-US" dirty="0" smtClean="0"/>
              <a:t>What happens when the metal is thin (less than skin depth) and two SPPs   are coupled ?</a:t>
            </a:r>
            <a:endParaRPr lang="en-US" dirty="0"/>
          </a:p>
        </p:txBody>
      </p:sp>
    </p:spTree>
    <p:extLst>
      <p:ext uri="{BB962C8B-B14F-4D97-AF65-F5344CB8AC3E}">
        <p14:creationId xmlns:p14="http://schemas.microsoft.com/office/powerpoint/2010/main" val="12734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192" y="-95207"/>
            <a:ext cx="8229600" cy="1143000"/>
          </a:xfrm>
        </p:spPr>
        <p:txBody>
          <a:bodyPr/>
          <a:lstStyle/>
          <a:p>
            <a:r>
              <a:rPr lang="en-US" sz="3200" dirty="0" smtClean="0"/>
              <a:t>Slab SPP</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3</a:t>
            </a:fld>
            <a:endParaRPr lang="en-US"/>
          </a:p>
        </p:txBody>
      </p:sp>
      <p:sp>
        <p:nvSpPr>
          <p:cNvPr id="33" name="TextBox 32"/>
          <p:cNvSpPr txBox="1"/>
          <p:nvPr/>
        </p:nvSpPr>
        <p:spPr>
          <a:xfrm>
            <a:off x="4676072" y="917623"/>
            <a:ext cx="1749197" cy="338554"/>
          </a:xfrm>
          <a:prstGeom prst="rect">
            <a:avLst/>
          </a:prstGeom>
          <a:noFill/>
        </p:spPr>
        <p:txBody>
          <a:bodyPr wrap="none" rtlCol="0">
            <a:spAutoFit/>
          </a:bodyPr>
          <a:lstStyle/>
          <a:p>
            <a:r>
              <a:rPr lang="en-US" sz="1600" dirty="0"/>
              <a:t>I</a:t>
            </a:r>
            <a:r>
              <a:rPr lang="en-US" sz="1600" dirty="0" smtClean="0"/>
              <a:t>nside the metal  </a:t>
            </a:r>
            <a:endParaRPr lang="en-US" sz="1600" dirty="0"/>
          </a:p>
        </p:txBody>
      </p:sp>
      <p:graphicFrame>
        <p:nvGraphicFramePr>
          <p:cNvPr id="34" name="Object 33"/>
          <p:cNvGraphicFramePr>
            <a:graphicFrameLocks noChangeAspect="1"/>
          </p:cNvGraphicFramePr>
          <p:nvPr>
            <p:extLst>
              <p:ext uri="{D42A27DB-BD31-4B8C-83A1-F6EECF244321}">
                <p14:modId xmlns:p14="http://schemas.microsoft.com/office/powerpoint/2010/main" val="3500447899"/>
              </p:ext>
            </p:extLst>
          </p:nvPr>
        </p:nvGraphicFramePr>
        <p:xfrm>
          <a:off x="4679950" y="1331913"/>
          <a:ext cx="3186113" cy="635000"/>
        </p:xfrm>
        <a:graphic>
          <a:graphicData uri="http://schemas.openxmlformats.org/presentationml/2006/ole">
            <mc:AlternateContent xmlns:mc="http://schemas.openxmlformats.org/markup-compatibility/2006">
              <mc:Choice xmlns:v="urn:schemas-microsoft-com:vml" Requires="v">
                <p:oleObj spid="_x0000_s52150" name="Equation" r:id="rId3" imgW="3466800" imgH="685800" progId="Equation.DSMT4">
                  <p:embed/>
                </p:oleObj>
              </mc:Choice>
              <mc:Fallback>
                <p:oleObj name="Equation" r:id="rId3" imgW="3466800" imgH="685800" progId="Equation.DSMT4">
                  <p:embed/>
                  <p:pic>
                    <p:nvPicPr>
                      <p:cNvPr id="9" name="Object 8"/>
                      <p:cNvPicPr/>
                      <p:nvPr/>
                    </p:nvPicPr>
                    <p:blipFill>
                      <a:blip r:embed="rId4"/>
                      <a:stretch>
                        <a:fillRect/>
                      </a:stretch>
                    </p:blipFill>
                    <p:spPr>
                      <a:xfrm>
                        <a:off x="4679950" y="1331913"/>
                        <a:ext cx="3186113" cy="635000"/>
                      </a:xfrm>
                      <a:prstGeom prst="rect">
                        <a:avLst/>
                      </a:prstGeom>
                    </p:spPr>
                  </p:pic>
                </p:oleObj>
              </mc:Fallback>
            </mc:AlternateContent>
          </a:graphicData>
        </a:graphic>
      </p:graphicFrame>
      <p:sp>
        <p:nvSpPr>
          <p:cNvPr id="35" name="TextBox 34"/>
          <p:cNvSpPr txBox="1"/>
          <p:nvPr/>
        </p:nvSpPr>
        <p:spPr>
          <a:xfrm>
            <a:off x="4573435" y="2141882"/>
            <a:ext cx="1518364" cy="338554"/>
          </a:xfrm>
          <a:prstGeom prst="rect">
            <a:avLst/>
          </a:prstGeom>
          <a:noFill/>
        </p:spPr>
        <p:txBody>
          <a:bodyPr wrap="none" rtlCol="0">
            <a:spAutoFit/>
          </a:bodyPr>
          <a:lstStyle/>
          <a:p>
            <a:r>
              <a:rPr lang="en-US" sz="1600" dirty="0" smtClean="0"/>
              <a:t>In the cladding</a:t>
            </a:r>
            <a:endParaRPr lang="en-US" sz="1600" dirty="0"/>
          </a:p>
        </p:txBody>
      </p:sp>
      <p:graphicFrame>
        <p:nvGraphicFramePr>
          <p:cNvPr id="36" name="Object 35"/>
          <p:cNvGraphicFramePr>
            <a:graphicFrameLocks noChangeAspect="1"/>
          </p:cNvGraphicFramePr>
          <p:nvPr>
            <p:extLst>
              <p:ext uri="{D42A27DB-BD31-4B8C-83A1-F6EECF244321}">
                <p14:modId xmlns:p14="http://schemas.microsoft.com/office/powerpoint/2010/main" val="530604912"/>
              </p:ext>
            </p:extLst>
          </p:nvPr>
        </p:nvGraphicFramePr>
        <p:xfrm>
          <a:off x="4349750" y="2422525"/>
          <a:ext cx="3873500" cy="838200"/>
        </p:xfrm>
        <a:graphic>
          <a:graphicData uri="http://schemas.openxmlformats.org/presentationml/2006/ole">
            <mc:AlternateContent xmlns:mc="http://schemas.openxmlformats.org/markup-compatibility/2006">
              <mc:Choice xmlns:v="urn:schemas-microsoft-com:vml" Requires="v">
                <p:oleObj spid="_x0000_s52151" name="Equation" r:id="rId5" imgW="3873240" imgH="838080" progId="Equation.DSMT4">
                  <p:embed/>
                </p:oleObj>
              </mc:Choice>
              <mc:Fallback>
                <p:oleObj name="Equation" r:id="rId5" imgW="3873240" imgH="838080" progId="Equation.DSMT4">
                  <p:embed/>
                  <p:pic>
                    <p:nvPicPr>
                      <p:cNvPr id="38" name="Object 37"/>
                      <p:cNvPicPr/>
                      <p:nvPr/>
                    </p:nvPicPr>
                    <p:blipFill>
                      <a:blip r:embed="rId6"/>
                      <a:stretch>
                        <a:fillRect/>
                      </a:stretch>
                    </p:blipFill>
                    <p:spPr>
                      <a:xfrm>
                        <a:off x="4349750" y="2422525"/>
                        <a:ext cx="3873500" cy="838200"/>
                      </a:xfrm>
                      <a:prstGeom prst="rect">
                        <a:avLst/>
                      </a:prstGeom>
                    </p:spPr>
                  </p:pic>
                </p:oleObj>
              </mc:Fallback>
            </mc:AlternateContent>
          </a:graphicData>
        </a:graphic>
      </p:graphicFrame>
      <p:graphicFrame>
        <p:nvGraphicFramePr>
          <p:cNvPr id="37" name="Object 36"/>
          <p:cNvGraphicFramePr>
            <a:graphicFrameLocks noChangeAspect="1"/>
          </p:cNvGraphicFramePr>
          <p:nvPr>
            <p:extLst>
              <p:ext uri="{D42A27DB-BD31-4B8C-83A1-F6EECF244321}">
                <p14:modId xmlns:p14="http://schemas.microsoft.com/office/powerpoint/2010/main" val="3421468560"/>
              </p:ext>
            </p:extLst>
          </p:nvPr>
        </p:nvGraphicFramePr>
        <p:xfrm>
          <a:off x="5391943" y="3299606"/>
          <a:ext cx="1762125" cy="342900"/>
        </p:xfrm>
        <a:graphic>
          <a:graphicData uri="http://schemas.openxmlformats.org/presentationml/2006/ole">
            <mc:AlternateContent xmlns:mc="http://schemas.openxmlformats.org/markup-compatibility/2006">
              <mc:Choice xmlns:v="urn:schemas-microsoft-com:vml" Requires="v">
                <p:oleObj spid="_x0000_s52152" name="Equation" r:id="rId7" imgW="1762131" imgH="342900" progId="Equation.DSMT4">
                  <p:embed/>
                </p:oleObj>
              </mc:Choice>
              <mc:Fallback>
                <p:oleObj name="Equation" r:id="rId7" imgW="1762131" imgH="342900" progId="Equation.DSMT4">
                  <p:embed/>
                  <p:pic>
                    <p:nvPicPr>
                      <p:cNvPr id="0" name=""/>
                      <p:cNvPicPr/>
                      <p:nvPr/>
                    </p:nvPicPr>
                    <p:blipFill>
                      <a:blip r:embed="rId8"/>
                      <a:stretch>
                        <a:fillRect/>
                      </a:stretch>
                    </p:blipFill>
                    <p:spPr>
                      <a:xfrm>
                        <a:off x="5391943" y="3299606"/>
                        <a:ext cx="1762125" cy="342900"/>
                      </a:xfrm>
                      <a:prstGeom prst="rect">
                        <a:avLst/>
                      </a:prstGeom>
                    </p:spPr>
                  </p:pic>
                </p:oleObj>
              </mc:Fallback>
            </mc:AlternateContent>
          </a:graphicData>
        </a:graphic>
      </p:graphicFrame>
      <p:sp>
        <p:nvSpPr>
          <p:cNvPr id="42" name="TextBox 41"/>
          <p:cNvSpPr txBox="1"/>
          <p:nvPr/>
        </p:nvSpPr>
        <p:spPr>
          <a:xfrm>
            <a:off x="6792074" y="3796493"/>
            <a:ext cx="1904689" cy="523220"/>
          </a:xfrm>
          <a:prstGeom prst="rect">
            <a:avLst/>
          </a:prstGeom>
          <a:noFill/>
        </p:spPr>
        <p:txBody>
          <a:bodyPr wrap="none" rtlCol="0">
            <a:spAutoFit/>
          </a:bodyPr>
          <a:lstStyle/>
          <a:p>
            <a:r>
              <a:rPr lang="en-US" sz="1400" dirty="0" smtClean="0"/>
              <a:t>Same for odd mode –</a:t>
            </a:r>
          </a:p>
          <a:p>
            <a:r>
              <a:rPr lang="en-US" sz="1400" dirty="0" err="1"/>
              <a:t>c</a:t>
            </a:r>
            <a:r>
              <a:rPr lang="en-US" sz="1400" dirty="0" err="1" smtClean="0"/>
              <a:t>osh</a:t>
            </a:r>
            <a:r>
              <a:rPr lang="en-US" sz="1400" dirty="0" smtClean="0"/>
              <a:t> in place of </a:t>
            </a:r>
            <a:r>
              <a:rPr lang="en-US" sz="1400" dirty="0" err="1" smtClean="0"/>
              <a:t>sinh</a:t>
            </a:r>
            <a:r>
              <a:rPr lang="en-US" sz="1400" dirty="0" smtClean="0"/>
              <a:t> </a:t>
            </a:r>
            <a:endParaRPr lang="en-US" sz="1400" dirty="0"/>
          </a:p>
        </p:txBody>
      </p:sp>
      <p:graphicFrame>
        <p:nvGraphicFramePr>
          <p:cNvPr id="46" name="Object 45"/>
          <p:cNvGraphicFramePr>
            <a:graphicFrameLocks noChangeAspect="1"/>
          </p:cNvGraphicFramePr>
          <p:nvPr>
            <p:extLst>
              <p:ext uri="{D42A27DB-BD31-4B8C-83A1-F6EECF244321}">
                <p14:modId xmlns:p14="http://schemas.microsoft.com/office/powerpoint/2010/main" val="636908092"/>
              </p:ext>
            </p:extLst>
          </p:nvPr>
        </p:nvGraphicFramePr>
        <p:xfrm>
          <a:off x="3622092" y="5159764"/>
          <a:ext cx="1053980" cy="479082"/>
        </p:xfrm>
        <a:graphic>
          <a:graphicData uri="http://schemas.openxmlformats.org/presentationml/2006/ole">
            <mc:AlternateContent xmlns:mc="http://schemas.openxmlformats.org/markup-compatibility/2006">
              <mc:Choice xmlns:v="urn:schemas-microsoft-com:vml" Requires="v">
                <p:oleObj spid="_x0000_s52153" name="Equation" r:id="rId9" imgW="977760" imgH="444240" progId="Equation.DSMT4">
                  <p:embed/>
                </p:oleObj>
              </mc:Choice>
              <mc:Fallback>
                <p:oleObj name="Equation" r:id="rId9" imgW="977760" imgH="444240" progId="Equation.DSMT4">
                  <p:embed/>
                  <p:pic>
                    <p:nvPicPr>
                      <p:cNvPr id="0" name=""/>
                      <p:cNvPicPr/>
                      <p:nvPr/>
                    </p:nvPicPr>
                    <p:blipFill>
                      <a:blip r:embed="rId10"/>
                      <a:stretch>
                        <a:fillRect/>
                      </a:stretch>
                    </p:blipFill>
                    <p:spPr>
                      <a:xfrm>
                        <a:off x="3622092" y="5159764"/>
                        <a:ext cx="1053980" cy="479082"/>
                      </a:xfrm>
                      <a:prstGeom prst="rect">
                        <a:avLst/>
                      </a:prstGeom>
                    </p:spPr>
                  </p:pic>
                </p:oleObj>
              </mc:Fallback>
            </mc:AlternateContent>
          </a:graphicData>
        </a:graphic>
      </p:graphicFrame>
      <p:graphicFrame>
        <p:nvGraphicFramePr>
          <p:cNvPr id="47" name="Object 46"/>
          <p:cNvGraphicFramePr>
            <a:graphicFrameLocks noChangeAspect="1"/>
          </p:cNvGraphicFramePr>
          <p:nvPr>
            <p:extLst>
              <p:ext uri="{D42A27DB-BD31-4B8C-83A1-F6EECF244321}">
                <p14:modId xmlns:p14="http://schemas.microsoft.com/office/powerpoint/2010/main" val="2283957907"/>
              </p:ext>
            </p:extLst>
          </p:nvPr>
        </p:nvGraphicFramePr>
        <p:xfrm>
          <a:off x="5251450" y="5103813"/>
          <a:ext cx="2603500" cy="508000"/>
        </p:xfrm>
        <a:graphic>
          <a:graphicData uri="http://schemas.openxmlformats.org/presentationml/2006/ole">
            <mc:AlternateContent xmlns:mc="http://schemas.openxmlformats.org/markup-compatibility/2006">
              <mc:Choice xmlns:v="urn:schemas-microsoft-com:vml" Requires="v">
                <p:oleObj spid="_x0000_s52154" name="Equation" r:id="rId11" imgW="2603160" imgH="507960" progId="Equation.DSMT4">
                  <p:embed/>
                </p:oleObj>
              </mc:Choice>
              <mc:Fallback>
                <p:oleObj name="Equation" r:id="rId11" imgW="2603160" imgH="507960" progId="Equation.DSMT4">
                  <p:embed/>
                  <p:pic>
                    <p:nvPicPr>
                      <p:cNvPr id="0" name=""/>
                      <p:cNvPicPr/>
                      <p:nvPr/>
                    </p:nvPicPr>
                    <p:blipFill>
                      <a:blip r:embed="rId12"/>
                      <a:stretch>
                        <a:fillRect/>
                      </a:stretch>
                    </p:blipFill>
                    <p:spPr>
                      <a:xfrm>
                        <a:off x="5251450" y="5103813"/>
                        <a:ext cx="2603500" cy="508000"/>
                      </a:xfrm>
                      <a:prstGeom prst="rect">
                        <a:avLst/>
                      </a:prstGeom>
                    </p:spPr>
                  </p:pic>
                </p:oleObj>
              </mc:Fallback>
            </mc:AlternateContent>
          </a:graphicData>
        </a:graphic>
      </p:graphicFrame>
      <p:sp>
        <p:nvSpPr>
          <p:cNvPr id="48" name="TextBox 47"/>
          <p:cNvSpPr txBox="1"/>
          <p:nvPr/>
        </p:nvSpPr>
        <p:spPr>
          <a:xfrm>
            <a:off x="731255" y="5943600"/>
            <a:ext cx="1685077" cy="369332"/>
          </a:xfrm>
          <a:prstGeom prst="rect">
            <a:avLst/>
          </a:prstGeom>
          <a:noFill/>
        </p:spPr>
        <p:txBody>
          <a:bodyPr wrap="none" rtlCol="0">
            <a:spAutoFit/>
          </a:bodyPr>
          <a:lstStyle/>
          <a:p>
            <a:r>
              <a:rPr lang="en-US" dirty="0" smtClean="0"/>
              <a:t>For odd mode </a:t>
            </a:r>
            <a:endParaRPr lang="en-US" dirty="0"/>
          </a:p>
        </p:txBody>
      </p:sp>
      <p:graphicFrame>
        <p:nvGraphicFramePr>
          <p:cNvPr id="49" name="Object 48"/>
          <p:cNvGraphicFramePr>
            <a:graphicFrameLocks noChangeAspect="1"/>
          </p:cNvGraphicFramePr>
          <p:nvPr>
            <p:extLst>
              <p:ext uri="{D42A27DB-BD31-4B8C-83A1-F6EECF244321}">
                <p14:modId xmlns:p14="http://schemas.microsoft.com/office/powerpoint/2010/main" val="1608011408"/>
              </p:ext>
            </p:extLst>
          </p:nvPr>
        </p:nvGraphicFramePr>
        <p:xfrm>
          <a:off x="2763838" y="5949950"/>
          <a:ext cx="914400" cy="444500"/>
        </p:xfrm>
        <a:graphic>
          <a:graphicData uri="http://schemas.openxmlformats.org/presentationml/2006/ole">
            <mc:AlternateContent xmlns:mc="http://schemas.openxmlformats.org/markup-compatibility/2006">
              <mc:Choice xmlns:v="urn:schemas-microsoft-com:vml" Requires="v">
                <p:oleObj spid="_x0000_s52155" name="Equation" r:id="rId13" imgW="914400" imgH="444240" progId="Equation.DSMT4">
                  <p:embed/>
                </p:oleObj>
              </mc:Choice>
              <mc:Fallback>
                <p:oleObj name="Equation" r:id="rId13" imgW="914400" imgH="444240" progId="Equation.DSMT4">
                  <p:embed/>
                  <p:pic>
                    <p:nvPicPr>
                      <p:cNvPr id="0" name=""/>
                      <p:cNvPicPr/>
                      <p:nvPr/>
                    </p:nvPicPr>
                    <p:blipFill>
                      <a:blip r:embed="rId14"/>
                      <a:stretch>
                        <a:fillRect/>
                      </a:stretch>
                    </p:blipFill>
                    <p:spPr>
                      <a:xfrm>
                        <a:off x="2763838" y="5949950"/>
                        <a:ext cx="914400" cy="444500"/>
                      </a:xfrm>
                      <a:prstGeom prst="rect">
                        <a:avLst/>
                      </a:prstGeom>
                    </p:spPr>
                  </p:pic>
                </p:oleObj>
              </mc:Fallback>
            </mc:AlternateContent>
          </a:graphicData>
        </a:graphic>
      </p:graphicFrame>
      <p:graphicFrame>
        <p:nvGraphicFramePr>
          <p:cNvPr id="50" name="Object 49"/>
          <p:cNvGraphicFramePr>
            <a:graphicFrameLocks noChangeAspect="1"/>
          </p:cNvGraphicFramePr>
          <p:nvPr>
            <p:extLst>
              <p:ext uri="{D42A27DB-BD31-4B8C-83A1-F6EECF244321}">
                <p14:modId xmlns:p14="http://schemas.microsoft.com/office/powerpoint/2010/main" val="3652160362"/>
              </p:ext>
            </p:extLst>
          </p:nvPr>
        </p:nvGraphicFramePr>
        <p:xfrm>
          <a:off x="4667250" y="5608638"/>
          <a:ext cx="2616200" cy="469900"/>
        </p:xfrm>
        <a:graphic>
          <a:graphicData uri="http://schemas.openxmlformats.org/presentationml/2006/ole">
            <mc:AlternateContent xmlns:mc="http://schemas.openxmlformats.org/markup-compatibility/2006">
              <mc:Choice xmlns:v="urn:schemas-microsoft-com:vml" Requires="v">
                <p:oleObj spid="_x0000_s52156" name="Equation" r:id="rId15" imgW="2616120" imgH="469800" progId="Equation.DSMT4">
                  <p:embed/>
                </p:oleObj>
              </mc:Choice>
              <mc:Fallback>
                <p:oleObj name="Equation" r:id="rId15" imgW="2616120" imgH="469800" progId="Equation.DSMT4">
                  <p:embed/>
                  <p:pic>
                    <p:nvPicPr>
                      <p:cNvPr id="0" name=""/>
                      <p:cNvPicPr/>
                      <p:nvPr/>
                    </p:nvPicPr>
                    <p:blipFill>
                      <a:blip r:embed="rId16"/>
                      <a:stretch>
                        <a:fillRect/>
                      </a:stretch>
                    </p:blipFill>
                    <p:spPr>
                      <a:xfrm>
                        <a:off x="4667250" y="5608638"/>
                        <a:ext cx="2616200" cy="469900"/>
                      </a:xfrm>
                      <a:prstGeom prst="rect">
                        <a:avLst/>
                      </a:prstGeom>
                    </p:spPr>
                  </p:pic>
                </p:oleObj>
              </mc:Fallback>
            </mc:AlternateContent>
          </a:graphicData>
        </a:graphic>
      </p:graphicFrame>
      <p:graphicFrame>
        <p:nvGraphicFramePr>
          <p:cNvPr id="53" name="Object 52"/>
          <p:cNvGraphicFramePr>
            <a:graphicFrameLocks noChangeAspect="1"/>
          </p:cNvGraphicFramePr>
          <p:nvPr>
            <p:extLst>
              <p:ext uri="{D42A27DB-BD31-4B8C-83A1-F6EECF244321}">
                <p14:modId xmlns:p14="http://schemas.microsoft.com/office/powerpoint/2010/main" val="3983109575"/>
              </p:ext>
            </p:extLst>
          </p:nvPr>
        </p:nvGraphicFramePr>
        <p:xfrm>
          <a:off x="5669345" y="6515479"/>
          <a:ext cx="1601787" cy="349250"/>
        </p:xfrm>
        <a:graphic>
          <a:graphicData uri="http://schemas.openxmlformats.org/presentationml/2006/ole">
            <mc:AlternateContent xmlns:mc="http://schemas.openxmlformats.org/markup-compatibility/2006">
              <mc:Choice xmlns:v="urn:schemas-microsoft-com:vml" Requires="v">
                <p:oleObj spid="_x0000_s52157" name="Equation" r:id="rId17" imgW="1104840" imgH="241200" progId="Equation.DSMT4">
                  <p:embed/>
                </p:oleObj>
              </mc:Choice>
              <mc:Fallback>
                <p:oleObj name="Equation" r:id="rId17" imgW="1104840" imgH="241200" progId="Equation.DSMT4">
                  <p:embed/>
                  <p:pic>
                    <p:nvPicPr>
                      <p:cNvPr id="0" name=""/>
                      <p:cNvPicPr/>
                      <p:nvPr/>
                    </p:nvPicPr>
                    <p:blipFill>
                      <a:blip r:embed="rId18"/>
                      <a:stretch>
                        <a:fillRect/>
                      </a:stretch>
                    </p:blipFill>
                    <p:spPr>
                      <a:xfrm>
                        <a:off x="5669345" y="6515479"/>
                        <a:ext cx="1601787" cy="349250"/>
                      </a:xfrm>
                      <a:prstGeom prst="rect">
                        <a:avLst/>
                      </a:prstGeom>
                    </p:spPr>
                  </p:pic>
                </p:oleObj>
              </mc:Fallback>
            </mc:AlternateContent>
          </a:graphicData>
        </a:graphic>
      </p:graphicFrame>
      <p:sp>
        <p:nvSpPr>
          <p:cNvPr id="54" name="TextBox 53"/>
          <p:cNvSpPr txBox="1"/>
          <p:nvPr/>
        </p:nvSpPr>
        <p:spPr>
          <a:xfrm>
            <a:off x="3962638" y="6158080"/>
            <a:ext cx="1274708" cy="369332"/>
          </a:xfrm>
          <a:prstGeom prst="rect">
            <a:avLst/>
          </a:prstGeom>
          <a:noFill/>
        </p:spPr>
        <p:txBody>
          <a:bodyPr wrap="none" rtlCol="0">
            <a:spAutoFit/>
          </a:bodyPr>
          <a:lstStyle/>
          <a:p>
            <a:r>
              <a:rPr lang="en-US" dirty="0" smtClean="0"/>
              <a:t>Skin depth</a:t>
            </a:r>
            <a:endParaRPr lang="en-US" dirty="0"/>
          </a:p>
        </p:txBody>
      </p:sp>
      <p:graphicFrame>
        <p:nvGraphicFramePr>
          <p:cNvPr id="55" name="Object 54"/>
          <p:cNvGraphicFramePr>
            <a:graphicFrameLocks noChangeAspect="1"/>
          </p:cNvGraphicFramePr>
          <p:nvPr>
            <p:extLst>
              <p:ext uri="{D42A27DB-BD31-4B8C-83A1-F6EECF244321}">
                <p14:modId xmlns:p14="http://schemas.microsoft.com/office/powerpoint/2010/main" val="2368829108"/>
              </p:ext>
            </p:extLst>
          </p:nvPr>
        </p:nvGraphicFramePr>
        <p:xfrm>
          <a:off x="5301515" y="6134555"/>
          <a:ext cx="2976563" cy="339725"/>
        </p:xfrm>
        <a:graphic>
          <a:graphicData uri="http://schemas.openxmlformats.org/presentationml/2006/ole">
            <mc:AlternateContent xmlns:mc="http://schemas.openxmlformats.org/markup-compatibility/2006">
              <mc:Choice xmlns:v="urn:schemas-microsoft-com:vml" Requires="v">
                <p:oleObj spid="_x0000_s52158" name="Equation" r:id="rId19" imgW="2209680" imgH="253800" progId="Equation.DSMT4">
                  <p:embed/>
                </p:oleObj>
              </mc:Choice>
              <mc:Fallback>
                <p:oleObj name="Equation" r:id="rId19" imgW="2209680" imgH="253800" progId="Equation.DSMT4">
                  <p:embed/>
                  <p:pic>
                    <p:nvPicPr>
                      <p:cNvPr id="0" name=""/>
                      <p:cNvPicPr/>
                      <p:nvPr/>
                    </p:nvPicPr>
                    <p:blipFill>
                      <a:blip r:embed="rId20"/>
                      <a:stretch>
                        <a:fillRect/>
                      </a:stretch>
                    </p:blipFill>
                    <p:spPr>
                      <a:xfrm>
                        <a:off x="5301515" y="6134555"/>
                        <a:ext cx="2976563" cy="339725"/>
                      </a:xfrm>
                      <a:prstGeom prst="rect">
                        <a:avLst/>
                      </a:prstGeom>
                    </p:spPr>
                  </p:pic>
                </p:oleObj>
              </mc:Fallback>
            </mc:AlternateContent>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val="2231478095"/>
              </p:ext>
            </p:extLst>
          </p:nvPr>
        </p:nvGraphicFramePr>
        <p:xfrm>
          <a:off x="3439315" y="4556125"/>
          <a:ext cx="2184400" cy="547688"/>
        </p:xfrm>
        <a:graphic>
          <a:graphicData uri="http://schemas.openxmlformats.org/presentationml/2006/ole">
            <mc:AlternateContent xmlns:mc="http://schemas.openxmlformats.org/markup-compatibility/2006">
              <mc:Choice xmlns:v="urn:schemas-microsoft-com:vml" Requires="v">
                <p:oleObj spid="_x0000_s52159" name="Equation" r:id="rId21" imgW="1879560" imgH="469800" progId="Equation.DSMT4">
                  <p:embed/>
                </p:oleObj>
              </mc:Choice>
              <mc:Fallback>
                <p:oleObj name="Equation" r:id="rId21" imgW="1879560" imgH="469800" progId="Equation.DSMT4">
                  <p:embed/>
                  <p:pic>
                    <p:nvPicPr>
                      <p:cNvPr id="11" name="Object 10"/>
                      <p:cNvPicPr/>
                      <p:nvPr/>
                    </p:nvPicPr>
                    <p:blipFill>
                      <a:blip r:embed="rId22"/>
                      <a:stretch>
                        <a:fillRect/>
                      </a:stretch>
                    </p:blipFill>
                    <p:spPr>
                      <a:xfrm>
                        <a:off x="3439315" y="4556125"/>
                        <a:ext cx="2184400" cy="547688"/>
                      </a:xfrm>
                      <a:prstGeom prst="rect">
                        <a:avLst/>
                      </a:prstGeom>
                    </p:spPr>
                  </p:pic>
                </p:oleObj>
              </mc:Fallback>
            </mc:AlternateContent>
          </a:graphicData>
        </a:graphic>
      </p:graphicFrame>
      <p:sp>
        <p:nvSpPr>
          <p:cNvPr id="43" name="TextBox 42"/>
          <p:cNvSpPr txBox="1"/>
          <p:nvPr/>
        </p:nvSpPr>
        <p:spPr>
          <a:xfrm>
            <a:off x="180392" y="5134238"/>
            <a:ext cx="1210588" cy="369332"/>
          </a:xfrm>
          <a:prstGeom prst="rect">
            <a:avLst/>
          </a:prstGeom>
          <a:noFill/>
        </p:spPr>
        <p:txBody>
          <a:bodyPr wrap="none" rtlCol="0">
            <a:spAutoFit/>
          </a:bodyPr>
          <a:lstStyle/>
          <a:p>
            <a:r>
              <a:rPr lang="en-US" dirty="0" smtClean="0"/>
              <a:t>Introduce </a:t>
            </a:r>
            <a:endParaRPr lang="en-US" dirty="0"/>
          </a:p>
        </p:txBody>
      </p:sp>
      <p:graphicFrame>
        <p:nvGraphicFramePr>
          <p:cNvPr id="45" name="Object 44"/>
          <p:cNvGraphicFramePr>
            <a:graphicFrameLocks noChangeAspect="1"/>
          </p:cNvGraphicFramePr>
          <p:nvPr>
            <p:extLst>
              <p:ext uri="{D42A27DB-BD31-4B8C-83A1-F6EECF244321}">
                <p14:modId xmlns:p14="http://schemas.microsoft.com/office/powerpoint/2010/main" val="1154091249"/>
              </p:ext>
            </p:extLst>
          </p:nvPr>
        </p:nvGraphicFramePr>
        <p:xfrm>
          <a:off x="1946412" y="5204604"/>
          <a:ext cx="1397000" cy="228600"/>
        </p:xfrm>
        <a:graphic>
          <a:graphicData uri="http://schemas.openxmlformats.org/presentationml/2006/ole">
            <mc:AlternateContent xmlns:mc="http://schemas.openxmlformats.org/markup-compatibility/2006">
              <mc:Choice xmlns:v="urn:schemas-microsoft-com:vml" Requires="v">
                <p:oleObj spid="_x0000_s52160" name="Equation" r:id="rId23" imgW="1396800" imgH="228600" progId="Equation.DSMT4">
                  <p:embed/>
                </p:oleObj>
              </mc:Choice>
              <mc:Fallback>
                <p:oleObj name="Equation" r:id="rId23" imgW="1396800" imgH="228600" progId="Equation.DSMT4">
                  <p:embed/>
                  <p:pic>
                    <p:nvPicPr>
                      <p:cNvPr id="0" name=""/>
                      <p:cNvPicPr/>
                      <p:nvPr/>
                    </p:nvPicPr>
                    <p:blipFill>
                      <a:blip r:embed="rId24"/>
                      <a:stretch>
                        <a:fillRect/>
                      </a:stretch>
                    </p:blipFill>
                    <p:spPr>
                      <a:xfrm>
                        <a:off x="1946412" y="5204604"/>
                        <a:ext cx="1397000" cy="228600"/>
                      </a:xfrm>
                      <a:prstGeom prst="rect">
                        <a:avLst/>
                      </a:prstGeom>
                    </p:spPr>
                  </p:pic>
                </p:oleObj>
              </mc:Fallback>
            </mc:AlternateContent>
          </a:graphicData>
        </a:graphic>
      </p:graphicFrame>
      <p:grpSp>
        <p:nvGrpSpPr>
          <p:cNvPr id="9" name="Group 8"/>
          <p:cNvGrpSpPr/>
          <p:nvPr/>
        </p:nvGrpSpPr>
        <p:grpSpPr>
          <a:xfrm>
            <a:off x="144629" y="11692"/>
            <a:ext cx="4419600" cy="4233329"/>
            <a:chOff x="156727" y="-17331"/>
            <a:chExt cx="4419600" cy="4233329"/>
          </a:xfrm>
        </p:grpSpPr>
        <p:grpSp>
          <p:nvGrpSpPr>
            <p:cNvPr id="24" name="Group 23"/>
            <p:cNvGrpSpPr/>
            <p:nvPr/>
          </p:nvGrpSpPr>
          <p:grpSpPr>
            <a:xfrm>
              <a:off x="156727" y="1202310"/>
              <a:ext cx="3657600" cy="1878501"/>
              <a:chOff x="609600" y="3531699"/>
              <a:chExt cx="3657600" cy="1878501"/>
            </a:xfrm>
          </p:grpSpPr>
          <p:sp>
            <p:nvSpPr>
              <p:cNvPr id="11" name="Rectangle 10"/>
              <p:cNvSpPr/>
              <p:nvPr/>
            </p:nvSpPr>
            <p:spPr bwMode="auto">
              <a:xfrm>
                <a:off x="609600" y="4671627"/>
                <a:ext cx="3657600" cy="73857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 name="Rectangle 9"/>
              <p:cNvSpPr/>
              <p:nvPr/>
            </p:nvSpPr>
            <p:spPr bwMode="auto">
              <a:xfrm>
                <a:off x="609600" y="4206904"/>
                <a:ext cx="3657600" cy="464723"/>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15" name="Object 14"/>
              <p:cNvGraphicFramePr>
                <a:graphicFrameLocks noChangeAspect="1"/>
              </p:cNvGraphicFramePr>
              <p:nvPr>
                <p:extLst>
                  <p:ext uri="{D42A27DB-BD31-4B8C-83A1-F6EECF244321}">
                    <p14:modId xmlns:p14="http://schemas.microsoft.com/office/powerpoint/2010/main" val="4070253739"/>
                  </p:ext>
                </p:extLst>
              </p:nvPr>
            </p:nvGraphicFramePr>
            <p:xfrm>
              <a:off x="944210" y="4332873"/>
              <a:ext cx="602720" cy="319087"/>
            </p:xfrm>
            <a:graphic>
              <a:graphicData uri="http://schemas.openxmlformats.org/presentationml/2006/ole">
                <mc:AlternateContent xmlns:mc="http://schemas.openxmlformats.org/markup-compatibility/2006">
                  <mc:Choice xmlns:v="urn:schemas-microsoft-com:vml" Requires="v">
                    <p:oleObj spid="_x0000_s52161" name="Equation" r:id="rId25" imgW="431640" imgH="228600" progId="Equation.DSMT4">
                      <p:embed/>
                    </p:oleObj>
                  </mc:Choice>
                  <mc:Fallback>
                    <p:oleObj name="Equation" r:id="rId25" imgW="431640" imgH="228600" progId="Equation.DSMT4">
                      <p:embed/>
                      <p:pic>
                        <p:nvPicPr>
                          <p:cNvPr id="9" name="Object 8"/>
                          <p:cNvPicPr/>
                          <p:nvPr/>
                        </p:nvPicPr>
                        <p:blipFill>
                          <a:blip r:embed="rId26"/>
                          <a:stretch>
                            <a:fillRect/>
                          </a:stretch>
                        </p:blipFill>
                        <p:spPr>
                          <a:xfrm>
                            <a:off x="944210" y="4332873"/>
                            <a:ext cx="602720" cy="319087"/>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3642327054"/>
                  </p:ext>
                </p:extLst>
              </p:nvPr>
            </p:nvGraphicFramePr>
            <p:xfrm>
              <a:off x="865188" y="4999038"/>
              <a:ext cx="590550" cy="322262"/>
            </p:xfrm>
            <a:graphic>
              <a:graphicData uri="http://schemas.openxmlformats.org/presentationml/2006/ole">
                <mc:AlternateContent xmlns:mc="http://schemas.openxmlformats.org/markup-compatibility/2006">
                  <mc:Choice xmlns:v="urn:schemas-microsoft-com:vml" Requires="v">
                    <p:oleObj spid="_x0000_s52162" name="Equation" r:id="rId27" imgW="419040" imgH="228600" progId="Equation.DSMT4">
                      <p:embed/>
                    </p:oleObj>
                  </mc:Choice>
                  <mc:Fallback>
                    <p:oleObj name="Equation" r:id="rId27" imgW="419040" imgH="228600" progId="Equation.DSMT4">
                      <p:embed/>
                      <p:pic>
                        <p:nvPicPr>
                          <p:cNvPr id="10" name="Object 9"/>
                          <p:cNvPicPr/>
                          <p:nvPr/>
                        </p:nvPicPr>
                        <p:blipFill>
                          <a:blip r:embed="rId28"/>
                          <a:stretch>
                            <a:fillRect/>
                          </a:stretch>
                        </p:blipFill>
                        <p:spPr>
                          <a:xfrm>
                            <a:off x="865188" y="4999038"/>
                            <a:ext cx="590550" cy="322262"/>
                          </a:xfrm>
                          <a:prstGeom prst="rect">
                            <a:avLst/>
                          </a:prstGeom>
                        </p:spPr>
                      </p:pic>
                    </p:oleObj>
                  </mc:Fallback>
                </mc:AlternateContent>
              </a:graphicData>
            </a:graphic>
          </p:graphicFrame>
          <p:sp>
            <p:nvSpPr>
              <p:cNvPr id="22" name="Rectangle 21"/>
              <p:cNvSpPr/>
              <p:nvPr/>
            </p:nvSpPr>
            <p:spPr bwMode="auto">
              <a:xfrm>
                <a:off x="609600" y="3531699"/>
                <a:ext cx="3657600" cy="70164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23" name="Object 22"/>
              <p:cNvGraphicFramePr>
                <a:graphicFrameLocks noChangeAspect="1"/>
              </p:cNvGraphicFramePr>
              <p:nvPr>
                <p:extLst>
                  <p:ext uri="{D42A27DB-BD31-4B8C-83A1-F6EECF244321}">
                    <p14:modId xmlns:p14="http://schemas.microsoft.com/office/powerpoint/2010/main" val="3060048275"/>
                  </p:ext>
                </p:extLst>
              </p:nvPr>
            </p:nvGraphicFramePr>
            <p:xfrm>
              <a:off x="849637" y="3644411"/>
              <a:ext cx="581025" cy="314325"/>
            </p:xfrm>
            <a:graphic>
              <a:graphicData uri="http://schemas.openxmlformats.org/presentationml/2006/ole">
                <mc:AlternateContent xmlns:mc="http://schemas.openxmlformats.org/markup-compatibility/2006">
                  <mc:Choice xmlns:v="urn:schemas-microsoft-com:vml" Requires="v">
                    <p:oleObj spid="_x0000_s52163" name="Equation" r:id="rId29" imgW="581057" imgH="314427" progId="Equation.DSMT4">
                      <p:embed/>
                    </p:oleObj>
                  </mc:Choice>
                  <mc:Fallback>
                    <p:oleObj name="Equation" r:id="rId29" imgW="581057" imgH="314427" progId="Equation.DSMT4">
                      <p:embed/>
                      <p:pic>
                        <p:nvPicPr>
                          <p:cNvPr id="0" name=""/>
                          <p:cNvPicPr/>
                          <p:nvPr/>
                        </p:nvPicPr>
                        <p:blipFill>
                          <a:blip r:embed="rId30"/>
                          <a:stretch>
                            <a:fillRect/>
                          </a:stretch>
                        </p:blipFill>
                        <p:spPr>
                          <a:xfrm>
                            <a:off x="849637" y="3644411"/>
                            <a:ext cx="581025" cy="314325"/>
                          </a:xfrm>
                          <a:prstGeom prst="rect">
                            <a:avLst/>
                          </a:prstGeom>
                        </p:spPr>
                      </p:pic>
                    </p:oleObj>
                  </mc:Fallback>
                </mc:AlternateContent>
              </a:graphicData>
            </a:graphic>
          </p:graphicFrame>
        </p:grpSp>
        <p:cxnSp>
          <p:nvCxnSpPr>
            <p:cNvPr id="26" name="Straight Arrow Connector 25"/>
            <p:cNvCxnSpPr/>
            <p:nvPr/>
          </p:nvCxnSpPr>
          <p:spPr bwMode="auto">
            <a:xfrm flipV="1">
              <a:off x="4204569" y="1154155"/>
              <a:ext cx="0" cy="195470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7" name="TextBox 26"/>
            <p:cNvSpPr txBox="1"/>
            <p:nvPr/>
          </p:nvSpPr>
          <p:spPr>
            <a:xfrm>
              <a:off x="4217010" y="863127"/>
              <a:ext cx="300082" cy="369332"/>
            </a:xfrm>
            <a:prstGeom prst="rect">
              <a:avLst/>
            </a:prstGeom>
            <a:noFill/>
          </p:spPr>
          <p:txBody>
            <a:bodyPr wrap="none" rtlCol="0">
              <a:spAutoFit/>
            </a:bodyPr>
            <a:lstStyle/>
            <a:p>
              <a:r>
                <a:rPr lang="en-US" dirty="0" smtClean="0"/>
                <a:t>x</a:t>
              </a:r>
              <a:endParaRPr lang="en-US" dirty="0"/>
            </a:p>
          </p:txBody>
        </p:sp>
        <p:cxnSp>
          <p:nvCxnSpPr>
            <p:cNvPr id="29" name="Straight Connector 28"/>
            <p:cNvCxnSpPr/>
            <p:nvPr/>
          </p:nvCxnSpPr>
          <p:spPr bwMode="auto">
            <a:xfrm flipV="1">
              <a:off x="156727" y="2117143"/>
              <a:ext cx="4419600" cy="641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0" name="TextBox 29"/>
            <p:cNvSpPr txBox="1"/>
            <p:nvPr/>
          </p:nvSpPr>
          <p:spPr>
            <a:xfrm>
              <a:off x="3904104" y="2131505"/>
              <a:ext cx="312906" cy="369332"/>
            </a:xfrm>
            <a:prstGeom prst="rect">
              <a:avLst/>
            </a:prstGeom>
            <a:noFill/>
          </p:spPr>
          <p:txBody>
            <a:bodyPr wrap="none" rtlCol="0">
              <a:spAutoFit/>
            </a:bodyPr>
            <a:lstStyle/>
            <a:p>
              <a:r>
                <a:rPr lang="en-US" dirty="0" smtClean="0"/>
                <a:t>0</a:t>
              </a:r>
              <a:endParaRPr lang="en-US" dirty="0"/>
            </a:p>
          </p:txBody>
        </p:sp>
        <p:sp>
          <p:nvSpPr>
            <p:cNvPr id="31" name="TextBox 30"/>
            <p:cNvSpPr txBox="1"/>
            <p:nvPr/>
          </p:nvSpPr>
          <p:spPr>
            <a:xfrm>
              <a:off x="3420638" y="1645993"/>
              <a:ext cx="639919" cy="369332"/>
            </a:xfrm>
            <a:prstGeom prst="rect">
              <a:avLst/>
            </a:prstGeom>
            <a:noFill/>
          </p:spPr>
          <p:txBody>
            <a:bodyPr wrap="none" rtlCol="0">
              <a:spAutoFit/>
            </a:bodyPr>
            <a:lstStyle/>
            <a:p>
              <a:r>
                <a:rPr lang="en-US" dirty="0" smtClean="0"/>
                <a:t>+a/2</a:t>
              </a:r>
              <a:endParaRPr lang="en-US" dirty="0"/>
            </a:p>
          </p:txBody>
        </p:sp>
        <p:sp>
          <p:nvSpPr>
            <p:cNvPr id="51" name="Freeform 107"/>
            <p:cNvSpPr>
              <a:spLocks/>
            </p:cNvSpPr>
            <p:nvPr/>
          </p:nvSpPr>
          <p:spPr bwMode="auto">
            <a:xfrm rot="5400000">
              <a:off x="638687" y="1603448"/>
              <a:ext cx="3940875" cy="1006439"/>
            </a:xfrm>
            <a:custGeom>
              <a:avLst/>
              <a:gdLst>
                <a:gd name="T0" fmla="*/ 25 w 2044"/>
                <a:gd name="T1" fmla="*/ 604 h 1113"/>
                <a:gd name="T2" fmla="*/ 58 w 2044"/>
                <a:gd name="T3" fmla="*/ 608 h 1113"/>
                <a:gd name="T4" fmla="*/ 92 w 2044"/>
                <a:gd name="T5" fmla="*/ 613 h 1113"/>
                <a:gd name="T6" fmla="*/ 125 w 2044"/>
                <a:gd name="T7" fmla="*/ 619 h 1113"/>
                <a:gd name="T8" fmla="*/ 159 w 2044"/>
                <a:gd name="T9" fmla="*/ 625 h 1113"/>
                <a:gd name="T10" fmla="*/ 192 w 2044"/>
                <a:gd name="T11" fmla="*/ 631 h 1113"/>
                <a:gd name="T12" fmla="*/ 226 w 2044"/>
                <a:gd name="T13" fmla="*/ 639 h 1113"/>
                <a:gd name="T14" fmla="*/ 259 w 2044"/>
                <a:gd name="T15" fmla="*/ 646 h 1113"/>
                <a:gd name="T16" fmla="*/ 293 w 2044"/>
                <a:gd name="T17" fmla="*/ 655 h 1113"/>
                <a:gd name="T18" fmla="*/ 326 w 2044"/>
                <a:gd name="T19" fmla="*/ 664 h 1113"/>
                <a:gd name="T20" fmla="*/ 360 w 2044"/>
                <a:gd name="T21" fmla="*/ 675 h 1113"/>
                <a:gd name="T22" fmla="*/ 393 w 2044"/>
                <a:gd name="T23" fmla="*/ 686 h 1113"/>
                <a:gd name="T24" fmla="*/ 426 w 2044"/>
                <a:gd name="T25" fmla="*/ 698 h 1113"/>
                <a:gd name="T26" fmla="*/ 460 w 2044"/>
                <a:gd name="T27" fmla="*/ 712 h 1113"/>
                <a:gd name="T28" fmla="*/ 493 w 2044"/>
                <a:gd name="T29" fmla="*/ 727 h 1113"/>
                <a:gd name="T30" fmla="*/ 527 w 2044"/>
                <a:gd name="T31" fmla="*/ 743 h 1113"/>
                <a:gd name="T32" fmla="*/ 560 w 2044"/>
                <a:gd name="T33" fmla="*/ 760 h 1113"/>
                <a:gd name="T34" fmla="*/ 594 w 2044"/>
                <a:gd name="T35" fmla="*/ 780 h 1113"/>
                <a:gd name="T36" fmla="*/ 627 w 2044"/>
                <a:gd name="T37" fmla="*/ 801 h 1113"/>
                <a:gd name="T38" fmla="*/ 661 w 2044"/>
                <a:gd name="T39" fmla="*/ 825 h 1113"/>
                <a:gd name="T40" fmla="*/ 694 w 2044"/>
                <a:gd name="T41" fmla="*/ 850 h 1113"/>
                <a:gd name="T42" fmla="*/ 728 w 2044"/>
                <a:gd name="T43" fmla="*/ 878 h 1113"/>
                <a:gd name="T44" fmla="*/ 761 w 2044"/>
                <a:gd name="T45" fmla="*/ 908 h 1113"/>
                <a:gd name="T46" fmla="*/ 794 w 2044"/>
                <a:gd name="T47" fmla="*/ 942 h 1113"/>
                <a:gd name="T48" fmla="*/ 828 w 2044"/>
                <a:gd name="T49" fmla="*/ 979 h 1113"/>
                <a:gd name="T50" fmla="*/ 861 w 2044"/>
                <a:gd name="T51" fmla="*/ 1019 h 1113"/>
                <a:gd name="T52" fmla="*/ 895 w 2044"/>
                <a:gd name="T53" fmla="*/ 1063 h 1113"/>
                <a:gd name="T54" fmla="*/ 928 w 2044"/>
                <a:gd name="T55" fmla="*/ 1111 h 1113"/>
                <a:gd name="T56" fmla="*/ 962 w 2044"/>
                <a:gd name="T57" fmla="*/ 841 h 1113"/>
                <a:gd name="T58" fmla="*/ 995 w 2044"/>
                <a:gd name="T59" fmla="*/ 655 h 1113"/>
                <a:gd name="T60" fmla="*/ 1028 w 2044"/>
                <a:gd name="T61" fmla="*/ 533 h 1113"/>
                <a:gd name="T62" fmla="*/ 1062 w 2044"/>
                <a:gd name="T63" fmla="*/ 396 h 1113"/>
                <a:gd name="T64" fmla="*/ 1095 w 2044"/>
                <a:gd name="T65" fmla="*/ 155 h 1113"/>
                <a:gd name="T66" fmla="*/ 1129 w 2044"/>
                <a:gd name="T67" fmla="*/ 21 h 1113"/>
                <a:gd name="T68" fmla="*/ 1162 w 2044"/>
                <a:gd name="T69" fmla="*/ 68 h 1113"/>
                <a:gd name="T70" fmla="*/ 1196 w 2044"/>
                <a:gd name="T71" fmla="*/ 110 h 1113"/>
                <a:gd name="T72" fmla="*/ 1229 w 2044"/>
                <a:gd name="T73" fmla="*/ 149 h 1113"/>
                <a:gd name="T74" fmla="*/ 1263 w 2044"/>
                <a:gd name="T75" fmla="*/ 184 h 1113"/>
                <a:gd name="T76" fmla="*/ 1296 w 2044"/>
                <a:gd name="T77" fmla="*/ 216 h 1113"/>
                <a:gd name="T78" fmla="*/ 1330 w 2044"/>
                <a:gd name="T79" fmla="*/ 246 h 1113"/>
                <a:gd name="T80" fmla="*/ 1363 w 2044"/>
                <a:gd name="T81" fmla="*/ 273 h 1113"/>
                <a:gd name="T82" fmla="*/ 1396 w 2044"/>
                <a:gd name="T83" fmla="*/ 298 h 1113"/>
                <a:gd name="T84" fmla="*/ 1430 w 2044"/>
                <a:gd name="T85" fmla="*/ 320 h 1113"/>
                <a:gd name="T86" fmla="*/ 1463 w 2044"/>
                <a:gd name="T87" fmla="*/ 340 h 1113"/>
                <a:gd name="T88" fmla="*/ 1497 w 2044"/>
                <a:gd name="T89" fmla="*/ 359 h 1113"/>
                <a:gd name="T90" fmla="*/ 1530 w 2044"/>
                <a:gd name="T91" fmla="*/ 376 h 1113"/>
                <a:gd name="T92" fmla="*/ 1564 w 2044"/>
                <a:gd name="T93" fmla="*/ 392 h 1113"/>
                <a:gd name="T94" fmla="*/ 1597 w 2044"/>
                <a:gd name="T95" fmla="*/ 406 h 1113"/>
                <a:gd name="T96" fmla="*/ 1631 w 2044"/>
                <a:gd name="T97" fmla="*/ 419 h 1113"/>
                <a:gd name="T98" fmla="*/ 1664 w 2044"/>
                <a:gd name="T99" fmla="*/ 431 h 1113"/>
                <a:gd name="T100" fmla="*/ 1698 w 2044"/>
                <a:gd name="T101" fmla="*/ 442 h 1113"/>
                <a:gd name="T102" fmla="*/ 1731 w 2044"/>
                <a:gd name="T103" fmla="*/ 452 h 1113"/>
                <a:gd name="T104" fmla="*/ 1764 w 2044"/>
                <a:gd name="T105" fmla="*/ 461 h 1113"/>
                <a:gd name="T106" fmla="*/ 1798 w 2044"/>
                <a:gd name="T107" fmla="*/ 469 h 1113"/>
                <a:gd name="T108" fmla="*/ 1831 w 2044"/>
                <a:gd name="T109" fmla="*/ 477 h 1113"/>
                <a:gd name="T110" fmla="*/ 1865 w 2044"/>
                <a:gd name="T111" fmla="*/ 484 h 1113"/>
                <a:gd name="T112" fmla="*/ 1898 w 2044"/>
                <a:gd name="T113" fmla="*/ 490 h 1113"/>
                <a:gd name="T114" fmla="*/ 1932 w 2044"/>
                <a:gd name="T115" fmla="*/ 496 h 1113"/>
                <a:gd name="T116" fmla="*/ 1965 w 2044"/>
                <a:gd name="T117" fmla="*/ 501 h 1113"/>
                <a:gd name="T118" fmla="*/ 1999 w 2044"/>
                <a:gd name="T119" fmla="*/ 506 h 1113"/>
                <a:gd name="T120" fmla="*/ 2032 w 2044"/>
                <a:gd name="T121" fmla="*/ 510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44" h="1113">
                  <a:moveTo>
                    <a:pt x="0" y="601"/>
                  </a:moveTo>
                  <a:lnTo>
                    <a:pt x="5" y="601"/>
                  </a:lnTo>
                  <a:lnTo>
                    <a:pt x="12" y="602"/>
                  </a:lnTo>
                  <a:lnTo>
                    <a:pt x="18" y="603"/>
                  </a:lnTo>
                  <a:lnTo>
                    <a:pt x="25" y="604"/>
                  </a:lnTo>
                  <a:lnTo>
                    <a:pt x="32" y="605"/>
                  </a:lnTo>
                  <a:lnTo>
                    <a:pt x="38" y="606"/>
                  </a:lnTo>
                  <a:lnTo>
                    <a:pt x="45" y="607"/>
                  </a:lnTo>
                  <a:lnTo>
                    <a:pt x="52" y="608"/>
                  </a:lnTo>
                  <a:lnTo>
                    <a:pt x="58" y="608"/>
                  </a:lnTo>
                  <a:lnTo>
                    <a:pt x="65" y="609"/>
                  </a:lnTo>
                  <a:lnTo>
                    <a:pt x="72" y="610"/>
                  </a:lnTo>
                  <a:lnTo>
                    <a:pt x="79" y="611"/>
                  </a:lnTo>
                  <a:lnTo>
                    <a:pt x="85" y="612"/>
                  </a:lnTo>
                  <a:lnTo>
                    <a:pt x="92" y="613"/>
                  </a:lnTo>
                  <a:lnTo>
                    <a:pt x="99" y="615"/>
                  </a:lnTo>
                  <a:lnTo>
                    <a:pt x="105" y="616"/>
                  </a:lnTo>
                  <a:lnTo>
                    <a:pt x="112" y="617"/>
                  </a:lnTo>
                  <a:lnTo>
                    <a:pt x="119" y="618"/>
                  </a:lnTo>
                  <a:lnTo>
                    <a:pt x="125" y="619"/>
                  </a:lnTo>
                  <a:lnTo>
                    <a:pt x="132" y="620"/>
                  </a:lnTo>
                  <a:lnTo>
                    <a:pt x="139" y="621"/>
                  </a:lnTo>
                  <a:lnTo>
                    <a:pt x="146" y="622"/>
                  </a:lnTo>
                  <a:lnTo>
                    <a:pt x="152" y="624"/>
                  </a:lnTo>
                  <a:lnTo>
                    <a:pt x="159" y="625"/>
                  </a:lnTo>
                  <a:lnTo>
                    <a:pt x="166" y="626"/>
                  </a:lnTo>
                  <a:lnTo>
                    <a:pt x="172" y="627"/>
                  </a:lnTo>
                  <a:lnTo>
                    <a:pt x="179" y="629"/>
                  </a:lnTo>
                  <a:lnTo>
                    <a:pt x="186" y="630"/>
                  </a:lnTo>
                  <a:lnTo>
                    <a:pt x="192" y="631"/>
                  </a:lnTo>
                  <a:lnTo>
                    <a:pt x="199" y="633"/>
                  </a:lnTo>
                  <a:lnTo>
                    <a:pt x="206" y="634"/>
                  </a:lnTo>
                  <a:lnTo>
                    <a:pt x="212" y="636"/>
                  </a:lnTo>
                  <a:lnTo>
                    <a:pt x="219" y="637"/>
                  </a:lnTo>
                  <a:lnTo>
                    <a:pt x="226" y="639"/>
                  </a:lnTo>
                  <a:lnTo>
                    <a:pt x="232" y="640"/>
                  </a:lnTo>
                  <a:lnTo>
                    <a:pt x="239" y="642"/>
                  </a:lnTo>
                  <a:lnTo>
                    <a:pt x="246" y="643"/>
                  </a:lnTo>
                  <a:lnTo>
                    <a:pt x="252" y="645"/>
                  </a:lnTo>
                  <a:lnTo>
                    <a:pt x="259" y="646"/>
                  </a:lnTo>
                  <a:lnTo>
                    <a:pt x="266" y="648"/>
                  </a:lnTo>
                  <a:lnTo>
                    <a:pt x="273" y="650"/>
                  </a:lnTo>
                  <a:lnTo>
                    <a:pt x="279" y="651"/>
                  </a:lnTo>
                  <a:lnTo>
                    <a:pt x="286" y="653"/>
                  </a:lnTo>
                  <a:lnTo>
                    <a:pt x="293" y="655"/>
                  </a:lnTo>
                  <a:lnTo>
                    <a:pt x="299" y="657"/>
                  </a:lnTo>
                  <a:lnTo>
                    <a:pt x="306" y="659"/>
                  </a:lnTo>
                  <a:lnTo>
                    <a:pt x="313" y="660"/>
                  </a:lnTo>
                  <a:lnTo>
                    <a:pt x="319" y="662"/>
                  </a:lnTo>
                  <a:lnTo>
                    <a:pt x="326" y="664"/>
                  </a:lnTo>
                  <a:lnTo>
                    <a:pt x="333" y="666"/>
                  </a:lnTo>
                  <a:lnTo>
                    <a:pt x="340" y="668"/>
                  </a:lnTo>
                  <a:lnTo>
                    <a:pt x="346" y="670"/>
                  </a:lnTo>
                  <a:lnTo>
                    <a:pt x="353" y="673"/>
                  </a:lnTo>
                  <a:lnTo>
                    <a:pt x="360" y="675"/>
                  </a:lnTo>
                  <a:lnTo>
                    <a:pt x="366" y="677"/>
                  </a:lnTo>
                  <a:lnTo>
                    <a:pt x="373" y="679"/>
                  </a:lnTo>
                  <a:lnTo>
                    <a:pt x="380" y="681"/>
                  </a:lnTo>
                  <a:lnTo>
                    <a:pt x="386" y="683"/>
                  </a:lnTo>
                  <a:lnTo>
                    <a:pt x="393" y="686"/>
                  </a:lnTo>
                  <a:lnTo>
                    <a:pt x="400" y="688"/>
                  </a:lnTo>
                  <a:lnTo>
                    <a:pt x="406" y="691"/>
                  </a:lnTo>
                  <a:lnTo>
                    <a:pt x="413" y="693"/>
                  </a:lnTo>
                  <a:lnTo>
                    <a:pt x="420" y="696"/>
                  </a:lnTo>
                  <a:lnTo>
                    <a:pt x="426" y="698"/>
                  </a:lnTo>
                  <a:lnTo>
                    <a:pt x="433" y="701"/>
                  </a:lnTo>
                  <a:lnTo>
                    <a:pt x="440" y="704"/>
                  </a:lnTo>
                  <a:lnTo>
                    <a:pt x="446" y="706"/>
                  </a:lnTo>
                  <a:lnTo>
                    <a:pt x="453" y="709"/>
                  </a:lnTo>
                  <a:lnTo>
                    <a:pt x="460" y="712"/>
                  </a:lnTo>
                  <a:lnTo>
                    <a:pt x="467" y="715"/>
                  </a:lnTo>
                  <a:lnTo>
                    <a:pt x="473" y="717"/>
                  </a:lnTo>
                  <a:lnTo>
                    <a:pt x="480" y="721"/>
                  </a:lnTo>
                  <a:lnTo>
                    <a:pt x="487" y="723"/>
                  </a:lnTo>
                  <a:lnTo>
                    <a:pt x="493" y="727"/>
                  </a:lnTo>
                  <a:lnTo>
                    <a:pt x="500" y="730"/>
                  </a:lnTo>
                  <a:lnTo>
                    <a:pt x="507" y="733"/>
                  </a:lnTo>
                  <a:lnTo>
                    <a:pt x="513" y="736"/>
                  </a:lnTo>
                  <a:lnTo>
                    <a:pt x="520" y="739"/>
                  </a:lnTo>
                  <a:lnTo>
                    <a:pt x="527" y="743"/>
                  </a:lnTo>
                  <a:lnTo>
                    <a:pt x="534" y="746"/>
                  </a:lnTo>
                  <a:lnTo>
                    <a:pt x="540" y="750"/>
                  </a:lnTo>
                  <a:lnTo>
                    <a:pt x="547" y="753"/>
                  </a:lnTo>
                  <a:lnTo>
                    <a:pt x="554" y="757"/>
                  </a:lnTo>
                  <a:lnTo>
                    <a:pt x="560" y="760"/>
                  </a:lnTo>
                  <a:lnTo>
                    <a:pt x="567" y="764"/>
                  </a:lnTo>
                  <a:lnTo>
                    <a:pt x="574" y="768"/>
                  </a:lnTo>
                  <a:lnTo>
                    <a:pt x="580" y="772"/>
                  </a:lnTo>
                  <a:lnTo>
                    <a:pt x="587" y="776"/>
                  </a:lnTo>
                  <a:lnTo>
                    <a:pt x="594" y="780"/>
                  </a:lnTo>
                  <a:lnTo>
                    <a:pt x="600" y="784"/>
                  </a:lnTo>
                  <a:lnTo>
                    <a:pt x="607" y="788"/>
                  </a:lnTo>
                  <a:lnTo>
                    <a:pt x="614" y="792"/>
                  </a:lnTo>
                  <a:lnTo>
                    <a:pt x="620" y="797"/>
                  </a:lnTo>
                  <a:lnTo>
                    <a:pt x="627" y="801"/>
                  </a:lnTo>
                  <a:lnTo>
                    <a:pt x="634" y="806"/>
                  </a:lnTo>
                  <a:lnTo>
                    <a:pt x="640" y="810"/>
                  </a:lnTo>
                  <a:lnTo>
                    <a:pt x="647" y="815"/>
                  </a:lnTo>
                  <a:lnTo>
                    <a:pt x="654" y="820"/>
                  </a:lnTo>
                  <a:lnTo>
                    <a:pt x="661" y="825"/>
                  </a:lnTo>
                  <a:lnTo>
                    <a:pt x="667" y="829"/>
                  </a:lnTo>
                  <a:lnTo>
                    <a:pt x="674" y="834"/>
                  </a:lnTo>
                  <a:lnTo>
                    <a:pt x="681" y="840"/>
                  </a:lnTo>
                  <a:lnTo>
                    <a:pt x="687" y="845"/>
                  </a:lnTo>
                  <a:lnTo>
                    <a:pt x="694" y="850"/>
                  </a:lnTo>
                  <a:lnTo>
                    <a:pt x="701" y="855"/>
                  </a:lnTo>
                  <a:lnTo>
                    <a:pt x="707" y="861"/>
                  </a:lnTo>
                  <a:lnTo>
                    <a:pt x="714" y="867"/>
                  </a:lnTo>
                  <a:lnTo>
                    <a:pt x="721" y="872"/>
                  </a:lnTo>
                  <a:lnTo>
                    <a:pt x="728" y="878"/>
                  </a:lnTo>
                  <a:lnTo>
                    <a:pt x="734" y="884"/>
                  </a:lnTo>
                  <a:lnTo>
                    <a:pt x="741" y="890"/>
                  </a:lnTo>
                  <a:lnTo>
                    <a:pt x="748" y="896"/>
                  </a:lnTo>
                  <a:lnTo>
                    <a:pt x="754" y="902"/>
                  </a:lnTo>
                  <a:lnTo>
                    <a:pt x="761" y="908"/>
                  </a:lnTo>
                  <a:lnTo>
                    <a:pt x="768" y="915"/>
                  </a:lnTo>
                  <a:lnTo>
                    <a:pt x="774" y="922"/>
                  </a:lnTo>
                  <a:lnTo>
                    <a:pt x="781" y="928"/>
                  </a:lnTo>
                  <a:lnTo>
                    <a:pt x="788" y="935"/>
                  </a:lnTo>
                  <a:lnTo>
                    <a:pt x="794" y="942"/>
                  </a:lnTo>
                  <a:lnTo>
                    <a:pt x="801" y="949"/>
                  </a:lnTo>
                  <a:lnTo>
                    <a:pt x="808" y="956"/>
                  </a:lnTo>
                  <a:lnTo>
                    <a:pt x="814" y="964"/>
                  </a:lnTo>
                  <a:lnTo>
                    <a:pt x="821" y="971"/>
                  </a:lnTo>
                  <a:lnTo>
                    <a:pt x="828" y="979"/>
                  </a:lnTo>
                  <a:lnTo>
                    <a:pt x="834" y="986"/>
                  </a:lnTo>
                  <a:lnTo>
                    <a:pt x="841" y="994"/>
                  </a:lnTo>
                  <a:lnTo>
                    <a:pt x="848" y="1002"/>
                  </a:lnTo>
                  <a:lnTo>
                    <a:pt x="855" y="1011"/>
                  </a:lnTo>
                  <a:lnTo>
                    <a:pt x="861" y="1019"/>
                  </a:lnTo>
                  <a:lnTo>
                    <a:pt x="868" y="1027"/>
                  </a:lnTo>
                  <a:lnTo>
                    <a:pt x="875" y="1036"/>
                  </a:lnTo>
                  <a:lnTo>
                    <a:pt x="881" y="1045"/>
                  </a:lnTo>
                  <a:lnTo>
                    <a:pt x="888" y="1054"/>
                  </a:lnTo>
                  <a:lnTo>
                    <a:pt x="895" y="1063"/>
                  </a:lnTo>
                  <a:lnTo>
                    <a:pt x="901" y="1072"/>
                  </a:lnTo>
                  <a:lnTo>
                    <a:pt x="908" y="1082"/>
                  </a:lnTo>
                  <a:lnTo>
                    <a:pt x="915" y="1091"/>
                  </a:lnTo>
                  <a:lnTo>
                    <a:pt x="922" y="1101"/>
                  </a:lnTo>
                  <a:lnTo>
                    <a:pt x="928" y="1111"/>
                  </a:lnTo>
                  <a:lnTo>
                    <a:pt x="935" y="1113"/>
                  </a:lnTo>
                  <a:lnTo>
                    <a:pt x="942" y="1029"/>
                  </a:lnTo>
                  <a:lnTo>
                    <a:pt x="948" y="957"/>
                  </a:lnTo>
                  <a:lnTo>
                    <a:pt x="955" y="895"/>
                  </a:lnTo>
                  <a:lnTo>
                    <a:pt x="962" y="841"/>
                  </a:lnTo>
                  <a:lnTo>
                    <a:pt x="968" y="794"/>
                  </a:lnTo>
                  <a:lnTo>
                    <a:pt x="975" y="753"/>
                  </a:lnTo>
                  <a:lnTo>
                    <a:pt x="982" y="717"/>
                  </a:lnTo>
                  <a:lnTo>
                    <a:pt x="988" y="684"/>
                  </a:lnTo>
                  <a:lnTo>
                    <a:pt x="995" y="655"/>
                  </a:lnTo>
                  <a:lnTo>
                    <a:pt x="1002" y="628"/>
                  </a:lnTo>
                  <a:lnTo>
                    <a:pt x="1008" y="603"/>
                  </a:lnTo>
                  <a:lnTo>
                    <a:pt x="1015" y="579"/>
                  </a:lnTo>
                  <a:lnTo>
                    <a:pt x="1022" y="556"/>
                  </a:lnTo>
                  <a:lnTo>
                    <a:pt x="1028" y="533"/>
                  </a:lnTo>
                  <a:lnTo>
                    <a:pt x="1035" y="509"/>
                  </a:lnTo>
                  <a:lnTo>
                    <a:pt x="1042" y="484"/>
                  </a:lnTo>
                  <a:lnTo>
                    <a:pt x="1049" y="457"/>
                  </a:lnTo>
                  <a:lnTo>
                    <a:pt x="1055" y="428"/>
                  </a:lnTo>
                  <a:lnTo>
                    <a:pt x="1062" y="396"/>
                  </a:lnTo>
                  <a:lnTo>
                    <a:pt x="1069" y="359"/>
                  </a:lnTo>
                  <a:lnTo>
                    <a:pt x="1075" y="318"/>
                  </a:lnTo>
                  <a:lnTo>
                    <a:pt x="1082" y="271"/>
                  </a:lnTo>
                  <a:lnTo>
                    <a:pt x="1089" y="217"/>
                  </a:lnTo>
                  <a:lnTo>
                    <a:pt x="1095" y="155"/>
                  </a:lnTo>
                  <a:lnTo>
                    <a:pt x="1102" y="83"/>
                  </a:lnTo>
                  <a:lnTo>
                    <a:pt x="1109" y="0"/>
                  </a:lnTo>
                  <a:lnTo>
                    <a:pt x="1116" y="1"/>
                  </a:lnTo>
                  <a:lnTo>
                    <a:pt x="1122" y="11"/>
                  </a:lnTo>
                  <a:lnTo>
                    <a:pt x="1129" y="21"/>
                  </a:lnTo>
                  <a:lnTo>
                    <a:pt x="1136" y="31"/>
                  </a:lnTo>
                  <a:lnTo>
                    <a:pt x="1142" y="40"/>
                  </a:lnTo>
                  <a:lnTo>
                    <a:pt x="1149" y="50"/>
                  </a:lnTo>
                  <a:lnTo>
                    <a:pt x="1156" y="59"/>
                  </a:lnTo>
                  <a:lnTo>
                    <a:pt x="1162" y="68"/>
                  </a:lnTo>
                  <a:lnTo>
                    <a:pt x="1169" y="76"/>
                  </a:lnTo>
                  <a:lnTo>
                    <a:pt x="1176" y="85"/>
                  </a:lnTo>
                  <a:lnTo>
                    <a:pt x="1182" y="93"/>
                  </a:lnTo>
                  <a:lnTo>
                    <a:pt x="1189" y="102"/>
                  </a:lnTo>
                  <a:lnTo>
                    <a:pt x="1196" y="110"/>
                  </a:lnTo>
                  <a:lnTo>
                    <a:pt x="1202" y="118"/>
                  </a:lnTo>
                  <a:lnTo>
                    <a:pt x="1209" y="126"/>
                  </a:lnTo>
                  <a:lnTo>
                    <a:pt x="1216" y="134"/>
                  </a:lnTo>
                  <a:lnTo>
                    <a:pt x="1222" y="141"/>
                  </a:lnTo>
                  <a:lnTo>
                    <a:pt x="1229" y="149"/>
                  </a:lnTo>
                  <a:lnTo>
                    <a:pt x="1236" y="156"/>
                  </a:lnTo>
                  <a:lnTo>
                    <a:pt x="1243" y="163"/>
                  </a:lnTo>
                  <a:lnTo>
                    <a:pt x="1249" y="170"/>
                  </a:lnTo>
                  <a:lnTo>
                    <a:pt x="1256" y="177"/>
                  </a:lnTo>
                  <a:lnTo>
                    <a:pt x="1263" y="184"/>
                  </a:lnTo>
                  <a:lnTo>
                    <a:pt x="1269" y="191"/>
                  </a:lnTo>
                  <a:lnTo>
                    <a:pt x="1276" y="197"/>
                  </a:lnTo>
                  <a:lnTo>
                    <a:pt x="1283" y="204"/>
                  </a:lnTo>
                  <a:lnTo>
                    <a:pt x="1289" y="210"/>
                  </a:lnTo>
                  <a:lnTo>
                    <a:pt x="1296" y="216"/>
                  </a:lnTo>
                  <a:lnTo>
                    <a:pt x="1303" y="223"/>
                  </a:lnTo>
                  <a:lnTo>
                    <a:pt x="1310" y="229"/>
                  </a:lnTo>
                  <a:lnTo>
                    <a:pt x="1316" y="234"/>
                  </a:lnTo>
                  <a:lnTo>
                    <a:pt x="1323" y="240"/>
                  </a:lnTo>
                  <a:lnTo>
                    <a:pt x="1330" y="246"/>
                  </a:lnTo>
                  <a:lnTo>
                    <a:pt x="1336" y="252"/>
                  </a:lnTo>
                  <a:lnTo>
                    <a:pt x="1343" y="257"/>
                  </a:lnTo>
                  <a:lnTo>
                    <a:pt x="1350" y="262"/>
                  </a:lnTo>
                  <a:lnTo>
                    <a:pt x="1356" y="268"/>
                  </a:lnTo>
                  <a:lnTo>
                    <a:pt x="1363" y="273"/>
                  </a:lnTo>
                  <a:lnTo>
                    <a:pt x="1370" y="278"/>
                  </a:lnTo>
                  <a:lnTo>
                    <a:pt x="1376" y="283"/>
                  </a:lnTo>
                  <a:lnTo>
                    <a:pt x="1383" y="288"/>
                  </a:lnTo>
                  <a:lnTo>
                    <a:pt x="1390" y="293"/>
                  </a:lnTo>
                  <a:lnTo>
                    <a:pt x="1396" y="298"/>
                  </a:lnTo>
                  <a:lnTo>
                    <a:pt x="1403" y="302"/>
                  </a:lnTo>
                  <a:lnTo>
                    <a:pt x="1410" y="307"/>
                  </a:lnTo>
                  <a:lnTo>
                    <a:pt x="1416" y="311"/>
                  </a:lnTo>
                  <a:lnTo>
                    <a:pt x="1423" y="316"/>
                  </a:lnTo>
                  <a:lnTo>
                    <a:pt x="1430" y="320"/>
                  </a:lnTo>
                  <a:lnTo>
                    <a:pt x="1437" y="324"/>
                  </a:lnTo>
                  <a:lnTo>
                    <a:pt x="1443" y="328"/>
                  </a:lnTo>
                  <a:lnTo>
                    <a:pt x="1450" y="333"/>
                  </a:lnTo>
                  <a:lnTo>
                    <a:pt x="1457" y="337"/>
                  </a:lnTo>
                  <a:lnTo>
                    <a:pt x="1463" y="340"/>
                  </a:lnTo>
                  <a:lnTo>
                    <a:pt x="1470" y="344"/>
                  </a:lnTo>
                  <a:lnTo>
                    <a:pt x="1477" y="348"/>
                  </a:lnTo>
                  <a:lnTo>
                    <a:pt x="1483" y="352"/>
                  </a:lnTo>
                  <a:lnTo>
                    <a:pt x="1490" y="356"/>
                  </a:lnTo>
                  <a:lnTo>
                    <a:pt x="1497" y="359"/>
                  </a:lnTo>
                  <a:lnTo>
                    <a:pt x="1504" y="363"/>
                  </a:lnTo>
                  <a:lnTo>
                    <a:pt x="1510" y="366"/>
                  </a:lnTo>
                  <a:lnTo>
                    <a:pt x="1517" y="370"/>
                  </a:lnTo>
                  <a:lnTo>
                    <a:pt x="1524" y="373"/>
                  </a:lnTo>
                  <a:lnTo>
                    <a:pt x="1530" y="376"/>
                  </a:lnTo>
                  <a:lnTo>
                    <a:pt x="1537" y="380"/>
                  </a:lnTo>
                  <a:lnTo>
                    <a:pt x="1544" y="383"/>
                  </a:lnTo>
                  <a:lnTo>
                    <a:pt x="1550" y="386"/>
                  </a:lnTo>
                  <a:lnTo>
                    <a:pt x="1557" y="389"/>
                  </a:lnTo>
                  <a:lnTo>
                    <a:pt x="1564" y="392"/>
                  </a:lnTo>
                  <a:lnTo>
                    <a:pt x="1570" y="395"/>
                  </a:lnTo>
                  <a:lnTo>
                    <a:pt x="1577" y="398"/>
                  </a:lnTo>
                  <a:lnTo>
                    <a:pt x="1584" y="401"/>
                  </a:lnTo>
                  <a:lnTo>
                    <a:pt x="1590" y="403"/>
                  </a:lnTo>
                  <a:lnTo>
                    <a:pt x="1597" y="406"/>
                  </a:lnTo>
                  <a:lnTo>
                    <a:pt x="1604" y="409"/>
                  </a:lnTo>
                  <a:lnTo>
                    <a:pt x="1611" y="412"/>
                  </a:lnTo>
                  <a:lnTo>
                    <a:pt x="1617" y="414"/>
                  </a:lnTo>
                  <a:lnTo>
                    <a:pt x="1624" y="417"/>
                  </a:lnTo>
                  <a:lnTo>
                    <a:pt x="1631" y="419"/>
                  </a:lnTo>
                  <a:lnTo>
                    <a:pt x="1637" y="422"/>
                  </a:lnTo>
                  <a:lnTo>
                    <a:pt x="1644" y="424"/>
                  </a:lnTo>
                  <a:lnTo>
                    <a:pt x="1651" y="427"/>
                  </a:lnTo>
                  <a:lnTo>
                    <a:pt x="1657" y="429"/>
                  </a:lnTo>
                  <a:lnTo>
                    <a:pt x="1664" y="431"/>
                  </a:lnTo>
                  <a:lnTo>
                    <a:pt x="1671" y="433"/>
                  </a:lnTo>
                  <a:lnTo>
                    <a:pt x="1677" y="436"/>
                  </a:lnTo>
                  <a:lnTo>
                    <a:pt x="1684" y="438"/>
                  </a:lnTo>
                  <a:lnTo>
                    <a:pt x="1691" y="440"/>
                  </a:lnTo>
                  <a:lnTo>
                    <a:pt x="1698" y="442"/>
                  </a:lnTo>
                  <a:lnTo>
                    <a:pt x="1704" y="444"/>
                  </a:lnTo>
                  <a:lnTo>
                    <a:pt x="1711" y="446"/>
                  </a:lnTo>
                  <a:lnTo>
                    <a:pt x="1718" y="448"/>
                  </a:lnTo>
                  <a:lnTo>
                    <a:pt x="1724" y="450"/>
                  </a:lnTo>
                  <a:lnTo>
                    <a:pt x="1731" y="452"/>
                  </a:lnTo>
                  <a:lnTo>
                    <a:pt x="1738" y="454"/>
                  </a:lnTo>
                  <a:lnTo>
                    <a:pt x="1744" y="456"/>
                  </a:lnTo>
                  <a:lnTo>
                    <a:pt x="1751" y="457"/>
                  </a:lnTo>
                  <a:lnTo>
                    <a:pt x="1758" y="459"/>
                  </a:lnTo>
                  <a:lnTo>
                    <a:pt x="1764" y="461"/>
                  </a:lnTo>
                  <a:lnTo>
                    <a:pt x="1771" y="463"/>
                  </a:lnTo>
                  <a:lnTo>
                    <a:pt x="1778" y="464"/>
                  </a:lnTo>
                  <a:lnTo>
                    <a:pt x="1784" y="466"/>
                  </a:lnTo>
                  <a:lnTo>
                    <a:pt x="1791" y="468"/>
                  </a:lnTo>
                  <a:lnTo>
                    <a:pt x="1798" y="469"/>
                  </a:lnTo>
                  <a:lnTo>
                    <a:pt x="1805" y="471"/>
                  </a:lnTo>
                  <a:lnTo>
                    <a:pt x="1811" y="472"/>
                  </a:lnTo>
                  <a:lnTo>
                    <a:pt x="1818" y="474"/>
                  </a:lnTo>
                  <a:lnTo>
                    <a:pt x="1825" y="475"/>
                  </a:lnTo>
                  <a:lnTo>
                    <a:pt x="1831" y="477"/>
                  </a:lnTo>
                  <a:lnTo>
                    <a:pt x="1838" y="478"/>
                  </a:lnTo>
                  <a:lnTo>
                    <a:pt x="1845" y="480"/>
                  </a:lnTo>
                  <a:lnTo>
                    <a:pt x="1851" y="481"/>
                  </a:lnTo>
                  <a:lnTo>
                    <a:pt x="1858" y="482"/>
                  </a:lnTo>
                  <a:lnTo>
                    <a:pt x="1865" y="484"/>
                  </a:lnTo>
                  <a:lnTo>
                    <a:pt x="1871" y="485"/>
                  </a:lnTo>
                  <a:lnTo>
                    <a:pt x="1878" y="486"/>
                  </a:lnTo>
                  <a:lnTo>
                    <a:pt x="1885" y="487"/>
                  </a:lnTo>
                  <a:lnTo>
                    <a:pt x="1892" y="489"/>
                  </a:lnTo>
                  <a:lnTo>
                    <a:pt x="1898" y="490"/>
                  </a:lnTo>
                  <a:lnTo>
                    <a:pt x="1905" y="491"/>
                  </a:lnTo>
                  <a:lnTo>
                    <a:pt x="1912" y="492"/>
                  </a:lnTo>
                  <a:lnTo>
                    <a:pt x="1918" y="494"/>
                  </a:lnTo>
                  <a:lnTo>
                    <a:pt x="1925" y="495"/>
                  </a:lnTo>
                  <a:lnTo>
                    <a:pt x="1932" y="496"/>
                  </a:lnTo>
                  <a:lnTo>
                    <a:pt x="1938" y="497"/>
                  </a:lnTo>
                  <a:lnTo>
                    <a:pt x="1945" y="498"/>
                  </a:lnTo>
                  <a:lnTo>
                    <a:pt x="1952" y="499"/>
                  </a:lnTo>
                  <a:lnTo>
                    <a:pt x="1958" y="500"/>
                  </a:lnTo>
                  <a:lnTo>
                    <a:pt x="1965" y="501"/>
                  </a:lnTo>
                  <a:lnTo>
                    <a:pt x="1972" y="502"/>
                  </a:lnTo>
                  <a:lnTo>
                    <a:pt x="1978" y="503"/>
                  </a:lnTo>
                  <a:lnTo>
                    <a:pt x="1985" y="504"/>
                  </a:lnTo>
                  <a:lnTo>
                    <a:pt x="1992" y="505"/>
                  </a:lnTo>
                  <a:lnTo>
                    <a:pt x="1999" y="506"/>
                  </a:lnTo>
                  <a:lnTo>
                    <a:pt x="2005" y="507"/>
                  </a:lnTo>
                  <a:lnTo>
                    <a:pt x="2012" y="508"/>
                  </a:lnTo>
                  <a:lnTo>
                    <a:pt x="2019" y="508"/>
                  </a:lnTo>
                  <a:lnTo>
                    <a:pt x="2025" y="509"/>
                  </a:lnTo>
                  <a:lnTo>
                    <a:pt x="2032" y="510"/>
                  </a:lnTo>
                  <a:lnTo>
                    <a:pt x="2039" y="511"/>
                  </a:lnTo>
                  <a:lnTo>
                    <a:pt x="2044" y="512"/>
                  </a:lnTo>
                </a:path>
              </a:pathLst>
            </a:custGeom>
            <a:noFill/>
            <a:ln w="19050"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06"/>
            <p:cNvSpPr>
              <a:spLocks/>
            </p:cNvSpPr>
            <p:nvPr/>
          </p:nvSpPr>
          <p:spPr bwMode="auto">
            <a:xfrm rot="16200000" flipV="1">
              <a:off x="-655783" y="1633877"/>
              <a:ext cx="3940875" cy="999445"/>
            </a:xfrm>
            <a:custGeom>
              <a:avLst/>
              <a:gdLst>
                <a:gd name="T0" fmla="*/ 25 w 2044"/>
                <a:gd name="T1" fmla="*/ 517 h 521"/>
                <a:gd name="T2" fmla="*/ 58 w 2044"/>
                <a:gd name="T3" fmla="*/ 512 h 521"/>
                <a:gd name="T4" fmla="*/ 92 w 2044"/>
                <a:gd name="T5" fmla="*/ 506 h 521"/>
                <a:gd name="T6" fmla="*/ 125 w 2044"/>
                <a:gd name="T7" fmla="*/ 500 h 521"/>
                <a:gd name="T8" fmla="*/ 159 w 2044"/>
                <a:gd name="T9" fmla="*/ 494 h 521"/>
                <a:gd name="T10" fmla="*/ 192 w 2044"/>
                <a:gd name="T11" fmla="*/ 487 h 521"/>
                <a:gd name="T12" fmla="*/ 226 w 2044"/>
                <a:gd name="T13" fmla="*/ 479 h 521"/>
                <a:gd name="T14" fmla="*/ 259 w 2044"/>
                <a:gd name="T15" fmla="*/ 470 h 521"/>
                <a:gd name="T16" fmla="*/ 293 w 2044"/>
                <a:gd name="T17" fmla="*/ 461 h 521"/>
                <a:gd name="T18" fmla="*/ 326 w 2044"/>
                <a:gd name="T19" fmla="*/ 451 h 521"/>
                <a:gd name="T20" fmla="*/ 360 w 2044"/>
                <a:gd name="T21" fmla="*/ 440 h 521"/>
                <a:gd name="T22" fmla="*/ 393 w 2044"/>
                <a:gd name="T23" fmla="*/ 428 h 521"/>
                <a:gd name="T24" fmla="*/ 426 w 2044"/>
                <a:gd name="T25" fmla="*/ 415 h 521"/>
                <a:gd name="T26" fmla="*/ 460 w 2044"/>
                <a:gd name="T27" fmla="*/ 400 h 521"/>
                <a:gd name="T28" fmla="*/ 493 w 2044"/>
                <a:gd name="T29" fmla="*/ 385 h 521"/>
                <a:gd name="T30" fmla="*/ 527 w 2044"/>
                <a:gd name="T31" fmla="*/ 368 h 521"/>
                <a:gd name="T32" fmla="*/ 560 w 2044"/>
                <a:gd name="T33" fmla="*/ 350 h 521"/>
                <a:gd name="T34" fmla="*/ 594 w 2044"/>
                <a:gd name="T35" fmla="*/ 329 h 521"/>
                <a:gd name="T36" fmla="*/ 627 w 2044"/>
                <a:gd name="T37" fmla="*/ 308 h 521"/>
                <a:gd name="T38" fmla="*/ 661 w 2044"/>
                <a:gd name="T39" fmla="*/ 284 h 521"/>
                <a:gd name="T40" fmla="*/ 694 w 2044"/>
                <a:gd name="T41" fmla="*/ 258 h 521"/>
                <a:gd name="T42" fmla="*/ 728 w 2044"/>
                <a:gd name="T43" fmla="*/ 230 h 521"/>
                <a:gd name="T44" fmla="*/ 761 w 2044"/>
                <a:gd name="T45" fmla="*/ 200 h 521"/>
                <a:gd name="T46" fmla="*/ 794 w 2044"/>
                <a:gd name="T47" fmla="*/ 166 h 521"/>
                <a:gd name="T48" fmla="*/ 828 w 2044"/>
                <a:gd name="T49" fmla="*/ 130 h 521"/>
                <a:gd name="T50" fmla="*/ 861 w 2044"/>
                <a:gd name="T51" fmla="*/ 90 h 521"/>
                <a:gd name="T52" fmla="*/ 895 w 2044"/>
                <a:gd name="T53" fmla="*/ 48 h 521"/>
                <a:gd name="T54" fmla="*/ 928 w 2044"/>
                <a:gd name="T55" fmla="*/ 1 h 521"/>
                <a:gd name="T56" fmla="*/ 962 w 2044"/>
                <a:gd name="T57" fmla="*/ 254 h 521"/>
                <a:gd name="T58" fmla="*/ 995 w 2044"/>
                <a:gd name="T59" fmla="*/ 397 h 521"/>
                <a:gd name="T60" fmla="*/ 1028 w 2044"/>
                <a:gd name="T61" fmla="*/ 425 h 521"/>
                <a:gd name="T62" fmla="*/ 1062 w 2044"/>
                <a:gd name="T63" fmla="*/ 356 h 521"/>
                <a:gd name="T64" fmla="*/ 1095 w 2044"/>
                <a:gd name="T65" fmla="*/ 148 h 521"/>
                <a:gd name="T66" fmla="*/ 1129 w 2044"/>
                <a:gd name="T67" fmla="*/ 20 h 521"/>
                <a:gd name="T68" fmla="*/ 1162 w 2044"/>
                <a:gd name="T69" fmla="*/ 65 h 521"/>
                <a:gd name="T70" fmla="*/ 1196 w 2044"/>
                <a:gd name="T71" fmla="*/ 107 h 521"/>
                <a:gd name="T72" fmla="*/ 1229 w 2044"/>
                <a:gd name="T73" fmla="*/ 145 h 521"/>
                <a:gd name="T74" fmla="*/ 1263 w 2044"/>
                <a:gd name="T75" fmla="*/ 180 h 521"/>
                <a:gd name="T76" fmla="*/ 1296 w 2044"/>
                <a:gd name="T77" fmla="*/ 212 h 521"/>
                <a:gd name="T78" fmla="*/ 1330 w 2044"/>
                <a:gd name="T79" fmla="*/ 242 h 521"/>
                <a:gd name="T80" fmla="*/ 1363 w 2044"/>
                <a:gd name="T81" fmla="*/ 269 h 521"/>
                <a:gd name="T82" fmla="*/ 1396 w 2044"/>
                <a:gd name="T83" fmla="*/ 294 h 521"/>
                <a:gd name="T84" fmla="*/ 1430 w 2044"/>
                <a:gd name="T85" fmla="*/ 317 h 521"/>
                <a:gd name="T86" fmla="*/ 1463 w 2044"/>
                <a:gd name="T87" fmla="*/ 338 h 521"/>
                <a:gd name="T88" fmla="*/ 1497 w 2044"/>
                <a:gd name="T89" fmla="*/ 357 h 521"/>
                <a:gd name="T90" fmla="*/ 1530 w 2044"/>
                <a:gd name="T91" fmla="*/ 375 h 521"/>
                <a:gd name="T92" fmla="*/ 1564 w 2044"/>
                <a:gd name="T93" fmla="*/ 391 h 521"/>
                <a:gd name="T94" fmla="*/ 1597 w 2044"/>
                <a:gd name="T95" fmla="*/ 406 h 521"/>
                <a:gd name="T96" fmla="*/ 1631 w 2044"/>
                <a:gd name="T97" fmla="*/ 420 h 521"/>
                <a:gd name="T98" fmla="*/ 1664 w 2044"/>
                <a:gd name="T99" fmla="*/ 433 h 521"/>
                <a:gd name="T100" fmla="*/ 1698 w 2044"/>
                <a:gd name="T101" fmla="*/ 444 h 521"/>
                <a:gd name="T102" fmla="*/ 1731 w 2044"/>
                <a:gd name="T103" fmla="*/ 455 h 521"/>
                <a:gd name="T104" fmla="*/ 1764 w 2044"/>
                <a:gd name="T105" fmla="*/ 465 h 521"/>
                <a:gd name="T106" fmla="*/ 1798 w 2044"/>
                <a:gd name="T107" fmla="*/ 474 h 521"/>
                <a:gd name="T108" fmla="*/ 1831 w 2044"/>
                <a:gd name="T109" fmla="*/ 482 h 521"/>
                <a:gd name="T110" fmla="*/ 1865 w 2044"/>
                <a:gd name="T111" fmla="*/ 490 h 521"/>
                <a:gd name="T112" fmla="*/ 1898 w 2044"/>
                <a:gd name="T113" fmla="*/ 496 h 521"/>
                <a:gd name="T114" fmla="*/ 1932 w 2044"/>
                <a:gd name="T115" fmla="*/ 503 h 521"/>
                <a:gd name="T116" fmla="*/ 1965 w 2044"/>
                <a:gd name="T117" fmla="*/ 509 h 521"/>
                <a:gd name="T118" fmla="*/ 1999 w 2044"/>
                <a:gd name="T119" fmla="*/ 514 h 521"/>
                <a:gd name="T120" fmla="*/ 2032 w 2044"/>
                <a:gd name="T121" fmla="*/ 519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44" h="521">
                  <a:moveTo>
                    <a:pt x="0" y="521"/>
                  </a:moveTo>
                  <a:lnTo>
                    <a:pt x="5" y="520"/>
                  </a:lnTo>
                  <a:lnTo>
                    <a:pt x="12" y="519"/>
                  </a:lnTo>
                  <a:lnTo>
                    <a:pt x="18" y="518"/>
                  </a:lnTo>
                  <a:lnTo>
                    <a:pt x="25" y="517"/>
                  </a:lnTo>
                  <a:lnTo>
                    <a:pt x="32" y="516"/>
                  </a:lnTo>
                  <a:lnTo>
                    <a:pt x="38" y="515"/>
                  </a:lnTo>
                  <a:lnTo>
                    <a:pt x="45" y="514"/>
                  </a:lnTo>
                  <a:lnTo>
                    <a:pt x="52" y="513"/>
                  </a:lnTo>
                  <a:lnTo>
                    <a:pt x="58" y="512"/>
                  </a:lnTo>
                  <a:lnTo>
                    <a:pt x="65" y="511"/>
                  </a:lnTo>
                  <a:lnTo>
                    <a:pt x="72" y="510"/>
                  </a:lnTo>
                  <a:lnTo>
                    <a:pt x="79" y="509"/>
                  </a:lnTo>
                  <a:lnTo>
                    <a:pt x="85" y="508"/>
                  </a:lnTo>
                  <a:lnTo>
                    <a:pt x="92" y="506"/>
                  </a:lnTo>
                  <a:lnTo>
                    <a:pt x="99" y="505"/>
                  </a:lnTo>
                  <a:lnTo>
                    <a:pt x="105" y="504"/>
                  </a:lnTo>
                  <a:lnTo>
                    <a:pt x="112" y="503"/>
                  </a:lnTo>
                  <a:lnTo>
                    <a:pt x="119" y="502"/>
                  </a:lnTo>
                  <a:lnTo>
                    <a:pt x="125" y="500"/>
                  </a:lnTo>
                  <a:lnTo>
                    <a:pt x="132" y="499"/>
                  </a:lnTo>
                  <a:lnTo>
                    <a:pt x="139" y="498"/>
                  </a:lnTo>
                  <a:lnTo>
                    <a:pt x="146" y="496"/>
                  </a:lnTo>
                  <a:lnTo>
                    <a:pt x="152" y="495"/>
                  </a:lnTo>
                  <a:lnTo>
                    <a:pt x="159" y="494"/>
                  </a:lnTo>
                  <a:lnTo>
                    <a:pt x="166" y="492"/>
                  </a:lnTo>
                  <a:lnTo>
                    <a:pt x="172" y="491"/>
                  </a:lnTo>
                  <a:lnTo>
                    <a:pt x="179" y="490"/>
                  </a:lnTo>
                  <a:lnTo>
                    <a:pt x="186" y="488"/>
                  </a:lnTo>
                  <a:lnTo>
                    <a:pt x="192" y="487"/>
                  </a:lnTo>
                  <a:lnTo>
                    <a:pt x="199" y="485"/>
                  </a:lnTo>
                  <a:lnTo>
                    <a:pt x="206" y="483"/>
                  </a:lnTo>
                  <a:lnTo>
                    <a:pt x="212" y="482"/>
                  </a:lnTo>
                  <a:lnTo>
                    <a:pt x="219" y="480"/>
                  </a:lnTo>
                  <a:lnTo>
                    <a:pt x="226" y="479"/>
                  </a:lnTo>
                  <a:lnTo>
                    <a:pt x="232" y="477"/>
                  </a:lnTo>
                  <a:lnTo>
                    <a:pt x="239" y="475"/>
                  </a:lnTo>
                  <a:lnTo>
                    <a:pt x="246" y="474"/>
                  </a:lnTo>
                  <a:lnTo>
                    <a:pt x="252" y="472"/>
                  </a:lnTo>
                  <a:lnTo>
                    <a:pt x="259" y="470"/>
                  </a:lnTo>
                  <a:lnTo>
                    <a:pt x="266" y="468"/>
                  </a:lnTo>
                  <a:lnTo>
                    <a:pt x="273" y="467"/>
                  </a:lnTo>
                  <a:lnTo>
                    <a:pt x="279" y="465"/>
                  </a:lnTo>
                  <a:lnTo>
                    <a:pt x="286" y="463"/>
                  </a:lnTo>
                  <a:lnTo>
                    <a:pt x="293" y="461"/>
                  </a:lnTo>
                  <a:lnTo>
                    <a:pt x="299" y="459"/>
                  </a:lnTo>
                  <a:lnTo>
                    <a:pt x="306" y="457"/>
                  </a:lnTo>
                  <a:lnTo>
                    <a:pt x="313" y="455"/>
                  </a:lnTo>
                  <a:lnTo>
                    <a:pt x="319" y="453"/>
                  </a:lnTo>
                  <a:lnTo>
                    <a:pt x="326" y="451"/>
                  </a:lnTo>
                  <a:lnTo>
                    <a:pt x="333" y="449"/>
                  </a:lnTo>
                  <a:lnTo>
                    <a:pt x="340" y="446"/>
                  </a:lnTo>
                  <a:lnTo>
                    <a:pt x="346" y="444"/>
                  </a:lnTo>
                  <a:lnTo>
                    <a:pt x="353" y="442"/>
                  </a:lnTo>
                  <a:lnTo>
                    <a:pt x="360" y="440"/>
                  </a:lnTo>
                  <a:lnTo>
                    <a:pt x="366" y="437"/>
                  </a:lnTo>
                  <a:lnTo>
                    <a:pt x="373" y="435"/>
                  </a:lnTo>
                  <a:lnTo>
                    <a:pt x="380" y="433"/>
                  </a:lnTo>
                  <a:lnTo>
                    <a:pt x="386" y="430"/>
                  </a:lnTo>
                  <a:lnTo>
                    <a:pt x="393" y="428"/>
                  </a:lnTo>
                  <a:lnTo>
                    <a:pt x="400" y="425"/>
                  </a:lnTo>
                  <a:lnTo>
                    <a:pt x="406" y="423"/>
                  </a:lnTo>
                  <a:lnTo>
                    <a:pt x="413" y="420"/>
                  </a:lnTo>
                  <a:lnTo>
                    <a:pt x="420" y="417"/>
                  </a:lnTo>
                  <a:lnTo>
                    <a:pt x="426" y="415"/>
                  </a:lnTo>
                  <a:lnTo>
                    <a:pt x="433" y="412"/>
                  </a:lnTo>
                  <a:lnTo>
                    <a:pt x="440" y="409"/>
                  </a:lnTo>
                  <a:lnTo>
                    <a:pt x="446" y="406"/>
                  </a:lnTo>
                  <a:lnTo>
                    <a:pt x="453" y="403"/>
                  </a:lnTo>
                  <a:lnTo>
                    <a:pt x="460" y="400"/>
                  </a:lnTo>
                  <a:lnTo>
                    <a:pt x="467" y="397"/>
                  </a:lnTo>
                  <a:lnTo>
                    <a:pt x="473" y="394"/>
                  </a:lnTo>
                  <a:lnTo>
                    <a:pt x="480" y="391"/>
                  </a:lnTo>
                  <a:lnTo>
                    <a:pt x="487" y="388"/>
                  </a:lnTo>
                  <a:lnTo>
                    <a:pt x="493" y="385"/>
                  </a:lnTo>
                  <a:lnTo>
                    <a:pt x="500" y="381"/>
                  </a:lnTo>
                  <a:lnTo>
                    <a:pt x="507" y="378"/>
                  </a:lnTo>
                  <a:lnTo>
                    <a:pt x="513" y="375"/>
                  </a:lnTo>
                  <a:lnTo>
                    <a:pt x="520" y="371"/>
                  </a:lnTo>
                  <a:lnTo>
                    <a:pt x="527" y="368"/>
                  </a:lnTo>
                  <a:lnTo>
                    <a:pt x="534" y="364"/>
                  </a:lnTo>
                  <a:lnTo>
                    <a:pt x="540" y="361"/>
                  </a:lnTo>
                  <a:lnTo>
                    <a:pt x="547" y="357"/>
                  </a:lnTo>
                  <a:lnTo>
                    <a:pt x="554" y="353"/>
                  </a:lnTo>
                  <a:lnTo>
                    <a:pt x="560" y="350"/>
                  </a:lnTo>
                  <a:lnTo>
                    <a:pt x="567" y="346"/>
                  </a:lnTo>
                  <a:lnTo>
                    <a:pt x="574" y="342"/>
                  </a:lnTo>
                  <a:lnTo>
                    <a:pt x="580" y="338"/>
                  </a:lnTo>
                  <a:lnTo>
                    <a:pt x="587" y="334"/>
                  </a:lnTo>
                  <a:lnTo>
                    <a:pt x="594" y="329"/>
                  </a:lnTo>
                  <a:lnTo>
                    <a:pt x="600" y="325"/>
                  </a:lnTo>
                  <a:lnTo>
                    <a:pt x="607" y="321"/>
                  </a:lnTo>
                  <a:lnTo>
                    <a:pt x="614" y="317"/>
                  </a:lnTo>
                  <a:lnTo>
                    <a:pt x="620" y="312"/>
                  </a:lnTo>
                  <a:lnTo>
                    <a:pt x="627" y="308"/>
                  </a:lnTo>
                  <a:lnTo>
                    <a:pt x="634" y="303"/>
                  </a:lnTo>
                  <a:lnTo>
                    <a:pt x="640" y="298"/>
                  </a:lnTo>
                  <a:lnTo>
                    <a:pt x="647" y="294"/>
                  </a:lnTo>
                  <a:lnTo>
                    <a:pt x="654" y="289"/>
                  </a:lnTo>
                  <a:lnTo>
                    <a:pt x="661" y="284"/>
                  </a:lnTo>
                  <a:lnTo>
                    <a:pt x="667" y="279"/>
                  </a:lnTo>
                  <a:lnTo>
                    <a:pt x="674" y="274"/>
                  </a:lnTo>
                  <a:lnTo>
                    <a:pt x="681" y="269"/>
                  </a:lnTo>
                  <a:lnTo>
                    <a:pt x="687" y="264"/>
                  </a:lnTo>
                  <a:lnTo>
                    <a:pt x="694" y="258"/>
                  </a:lnTo>
                  <a:lnTo>
                    <a:pt x="701" y="253"/>
                  </a:lnTo>
                  <a:lnTo>
                    <a:pt x="707" y="247"/>
                  </a:lnTo>
                  <a:lnTo>
                    <a:pt x="714" y="242"/>
                  </a:lnTo>
                  <a:lnTo>
                    <a:pt x="721" y="236"/>
                  </a:lnTo>
                  <a:lnTo>
                    <a:pt x="728" y="230"/>
                  </a:lnTo>
                  <a:lnTo>
                    <a:pt x="734" y="224"/>
                  </a:lnTo>
                  <a:lnTo>
                    <a:pt x="741" y="218"/>
                  </a:lnTo>
                  <a:lnTo>
                    <a:pt x="748" y="212"/>
                  </a:lnTo>
                  <a:lnTo>
                    <a:pt x="754" y="206"/>
                  </a:lnTo>
                  <a:lnTo>
                    <a:pt x="761" y="200"/>
                  </a:lnTo>
                  <a:lnTo>
                    <a:pt x="768" y="193"/>
                  </a:lnTo>
                  <a:lnTo>
                    <a:pt x="774" y="187"/>
                  </a:lnTo>
                  <a:lnTo>
                    <a:pt x="781" y="180"/>
                  </a:lnTo>
                  <a:lnTo>
                    <a:pt x="788" y="173"/>
                  </a:lnTo>
                  <a:lnTo>
                    <a:pt x="794" y="166"/>
                  </a:lnTo>
                  <a:lnTo>
                    <a:pt x="801" y="159"/>
                  </a:lnTo>
                  <a:lnTo>
                    <a:pt x="808" y="152"/>
                  </a:lnTo>
                  <a:lnTo>
                    <a:pt x="814" y="145"/>
                  </a:lnTo>
                  <a:lnTo>
                    <a:pt x="821" y="137"/>
                  </a:lnTo>
                  <a:lnTo>
                    <a:pt x="828" y="130"/>
                  </a:lnTo>
                  <a:lnTo>
                    <a:pt x="834" y="122"/>
                  </a:lnTo>
                  <a:lnTo>
                    <a:pt x="841" y="114"/>
                  </a:lnTo>
                  <a:lnTo>
                    <a:pt x="848" y="107"/>
                  </a:lnTo>
                  <a:lnTo>
                    <a:pt x="855" y="99"/>
                  </a:lnTo>
                  <a:lnTo>
                    <a:pt x="861" y="90"/>
                  </a:lnTo>
                  <a:lnTo>
                    <a:pt x="868" y="82"/>
                  </a:lnTo>
                  <a:lnTo>
                    <a:pt x="875" y="74"/>
                  </a:lnTo>
                  <a:lnTo>
                    <a:pt x="881" y="65"/>
                  </a:lnTo>
                  <a:lnTo>
                    <a:pt x="888" y="56"/>
                  </a:lnTo>
                  <a:lnTo>
                    <a:pt x="895" y="48"/>
                  </a:lnTo>
                  <a:lnTo>
                    <a:pt x="901" y="38"/>
                  </a:lnTo>
                  <a:lnTo>
                    <a:pt x="908" y="29"/>
                  </a:lnTo>
                  <a:lnTo>
                    <a:pt x="915" y="20"/>
                  </a:lnTo>
                  <a:lnTo>
                    <a:pt x="922" y="10"/>
                  </a:lnTo>
                  <a:lnTo>
                    <a:pt x="928" y="1"/>
                  </a:lnTo>
                  <a:lnTo>
                    <a:pt x="935" y="0"/>
                  </a:lnTo>
                  <a:lnTo>
                    <a:pt x="942" y="80"/>
                  </a:lnTo>
                  <a:lnTo>
                    <a:pt x="948" y="148"/>
                  </a:lnTo>
                  <a:lnTo>
                    <a:pt x="955" y="206"/>
                  </a:lnTo>
                  <a:lnTo>
                    <a:pt x="962" y="254"/>
                  </a:lnTo>
                  <a:lnTo>
                    <a:pt x="968" y="295"/>
                  </a:lnTo>
                  <a:lnTo>
                    <a:pt x="975" y="329"/>
                  </a:lnTo>
                  <a:lnTo>
                    <a:pt x="982" y="356"/>
                  </a:lnTo>
                  <a:lnTo>
                    <a:pt x="988" y="379"/>
                  </a:lnTo>
                  <a:lnTo>
                    <a:pt x="995" y="397"/>
                  </a:lnTo>
                  <a:lnTo>
                    <a:pt x="1002" y="410"/>
                  </a:lnTo>
                  <a:lnTo>
                    <a:pt x="1008" y="419"/>
                  </a:lnTo>
                  <a:lnTo>
                    <a:pt x="1015" y="425"/>
                  </a:lnTo>
                  <a:lnTo>
                    <a:pt x="1022" y="427"/>
                  </a:lnTo>
                  <a:lnTo>
                    <a:pt x="1028" y="425"/>
                  </a:lnTo>
                  <a:lnTo>
                    <a:pt x="1035" y="419"/>
                  </a:lnTo>
                  <a:lnTo>
                    <a:pt x="1042" y="410"/>
                  </a:lnTo>
                  <a:lnTo>
                    <a:pt x="1049" y="397"/>
                  </a:lnTo>
                  <a:lnTo>
                    <a:pt x="1055" y="379"/>
                  </a:lnTo>
                  <a:lnTo>
                    <a:pt x="1062" y="356"/>
                  </a:lnTo>
                  <a:lnTo>
                    <a:pt x="1069" y="329"/>
                  </a:lnTo>
                  <a:lnTo>
                    <a:pt x="1075" y="295"/>
                  </a:lnTo>
                  <a:lnTo>
                    <a:pt x="1082" y="254"/>
                  </a:lnTo>
                  <a:lnTo>
                    <a:pt x="1089" y="206"/>
                  </a:lnTo>
                  <a:lnTo>
                    <a:pt x="1095" y="148"/>
                  </a:lnTo>
                  <a:lnTo>
                    <a:pt x="1102" y="80"/>
                  </a:lnTo>
                  <a:lnTo>
                    <a:pt x="1109" y="0"/>
                  </a:lnTo>
                  <a:lnTo>
                    <a:pt x="1116" y="1"/>
                  </a:lnTo>
                  <a:lnTo>
                    <a:pt x="1122" y="10"/>
                  </a:lnTo>
                  <a:lnTo>
                    <a:pt x="1129" y="20"/>
                  </a:lnTo>
                  <a:lnTo>
                    <a:pt x="1136" y="29"/>
                  </a:lnTo>
                  <a:lnTo>
                    <a:pt x="1142" y="38"/>
                  </a:lnTo>
                  <a:lnTo>
                    <a:pt x="1149" y="48"/>
                  </a:lnTo>
                  <a:lnTo>
                    <a:pt x="1156" y="56"/>
                  </a:lnTo>
                  <a:lnTo>
                    <a:pt x="1162" y="65"/>
                  </a:lnTo>
                  <a:lnTo>
                    <a:pt x="1169" y="74"/>
                  </a:lnTo>
                  <a:lnTo>
                    <a:pt x="1176" y="82"/>
                  </a:lnTo>
                  <a:lnTo>
                    <a:pt x="1182" y="90"/>
                  </a:lnTo>
                  <a:lnTo>
                    <a:pt x="1189" y="99"/>
                  </a:lnTo>
                  <a:lnTo>
                    <a:pt x="1196" y="107"/>
                  </a:lnTo>
                  <a:lnTo>
                    <a:pt x="1202" y="114"/>
                  </a:lnTo>
                  <a:lnTo>
                    <a:pt x="1209" y="122"/>
                  </a:lnTo>
                  <a:lnTo>
                    <a:pt x="1216" y="130"/>
                  </a:lnTo>
                  <a:lnTo>
                    <a:pt x="1222" y="137"/>
                  </a:lnTo>
                  <a:lnTo>
                    <a:pt x="1229" y="145"/>
                  </a:lnTo>
                  <a:lnTo>
                    <a:pt x="1236" y="152"/>
                  </a:lnTo>
                  <a:lnTo>
                    <a:pt x="1243" y="159"/>
                  </a:lnTo>
                  <a:lnTo>
                    <a:pt x="1249" y="166"/>
                  </a:lnTo>
                  <a:lnTo>
                    <a:pt x="1256" y="173"/>
                  </a:lnTo>
                  <a:lnTo>
                    <a:pt x="1263" y="180"/>
                  </a:lnTo>
                  <a:lnTo>
                    <a:pt x="1269" y="187"/>
                  </a:lnTo>
                  <a:lnTo>
                    <a:pt x="1276" y="193"/>
                  </a:lnTo>
                  <a:lnTo>
                    <a:pt x="1283" y="200"/>
                  </a:lnTo>
                  <a:lnTo>
                    <a:pt x="1289" y="206"/>
                  </a:lnTo>
                  <a:lnTo>
                    <a:pt x="1296" y="212"/>
                  </a:lnTo>
                  <a:lnTo>
                    <a:pt x="1303" y="218"/>
                  </a:lnTo>
                  <a:lnTo>
                    <a:pt x="1310" y="224"/>
                  </a:lnTo>
                  <a:lnTo>
                    <a:pt x="1316" y="230"/>
                  </a:lnTo>
                  <a:lnTo>
                    <a:pt x="1323" y="236"/>
                  </a:lnTo>
                  <a:lnTo>
                    <a:pt x="1330" y="242"/>
                  </a:lnTo>
                  <a:lnTo>
                    <a:pt x="1336" y="247"/>
                  </a:lnTo>
                  <a:lnTo>
                    <a:pt x="1343" y="253"/>
                  </a:lnTo>
                  <a:lnTo>
                    <a:pt x="1350" y="258"/>
                  </a:lnTo>
                  <a:lnTo>
                    <a:pt x="1356" y="264"/>
                  </a:lnTo>
                  <a:lnTo>
                    <a:pt x="1363" y="269"/>
                  </a:lnTo>
                  <a:lnTo>
                    <a:pt x="1370" y="274"/>
                  </a:lnTo>
                  <a:lnTo>
                    <a:pt x="1376" y="279"/>
                  </a:lnTo>
                  <a:lnTo>
                    <a:pt x="1383" y="284"/>
                  </a:lnTo>
                  <a:lnTo>
                    <a:pt x="1390" y="289"/>
                  </a:lnTo>
                  <a:lnTo>
                    <a:pt x="1396" y="294"/>
                  </a:lnTo>
                  <a:lnTo>
                    <a:pt x="1403" y="298"/>
                  </a:lnTo>
                  <a:lnTo>
                    <a:pt x="1410" y="303"/>
                  </a:lnTo>
                  <a:lnTo>
                    <a:pt x="1416" y="308"/>
                  </a:lnTo>
                  <a:lnTo>
                    <a:pt x="1423" y="312"/>
                  </a:lnTo>
                  <a:lnTo>
                    <a:pt x="1430" y="317"/>
                  </a:lnTo>
                  <a:lnTo>
                    <a:pt x="1437" y="321"/>
                  </a:lnTo>
                  <a:lnTo>
                    <a:pt x="1443" y="325"/>
                  </a:lnTo>
                  <a:lnTo>
                    <a:pt x="1450" y="329"/>
                  </a:lnTo>
                  <a:lnTo>
                    <a:pt x="1457" y="334"/>
                  </a:lnTo>
                  <a:lnTo>
                    <a:pt x="1463" y="338"/>
                  </a:lnTo>
                  <a:lnTo>
                    <a:pt x="1470" y="342"/>
                  </a:lnTo>
                  <a:lnTo>
                    <a:pt x="1477" y="346"/>
                  </a:lnTo>
                  <a:lnTo>
                    <a:pt x="1483" y="350"/>
                  </a:lnTo>
                  <a:lnTo>
                    <a:pt x="1490" y="353"/>
                  </a:lnTo>
                  <a:lnTo>
                    <a:pt x="1497" y="357"/>
                  </a:lnTo>
                  <a:lnTo>
                    <a:pt x="1504" y="361"/>
                  </a:lnTo>
                  <a:lnTo>
                    <a:pt x="1510" y="364"/>
                  </a:lnTo>
                  <a:lnTo>
                    <a:pt x="1517" y="368"/>
                  </a:lnTo>
                  <a:lnTo>
                    <a:pt x="1524" y="371"/>
                  </a:lnTo>
                  <a:lnTo>
                    <a:pt x="1530" y="375"/>
                  </a:lnTo>
                  <a:lnTo>
                    <a:pt x="1537" y="378"/>
                  </a:lnTo>
                  <a:lnTo>
                    <a:pt x="1544" y="381"/>
                  </a:lnTo>
                  <a:lnTo>
                    <a:pt x="1550" y="385"/>
                  </a:lnTo>
                  <a:lnTo>
                    <a:pt x="1557" y="388"/>
                  </a:lnTo>
                  <a:lnTo>
                    <a:pt x="1564" y="391"/>
                  </a:lnTo>
                  <a:lnTo>
                    <a:pt x="1570" y="394"/>
                  </a:lnTo>
                  <a:lnTo>
                    <a:pt x="1577" y="397"/>
                  </a:lnTo>
                  <a:lnTo>
                    <a:pt x="1584" y="400"/>
                  </a:lnTo>
                  <a:lnTo>
                    <a:pt x="1590" y="403"/>
                  </a:lnTo>
                  <a:lnTo>
                    <a:pt x="1597" y="406"/>
                  </a:lnTo>
                  <a:lnTo>
                    <a:pt x="1604" y="409"/>
                  </a:lnTo>
                  <a:lnTo>
                    <a:pt x="1611" y="412"/>
                  </a:lnTo>
                  <a:lnTo>
                    <a:pt x="1617" y="415"/>
                  </a:lnTo>
                  <a:lnTo>
                    <a:pt x="1624" y="417"/>
                  </a:lnTo>
                  <a:lnTo>
                    <a:pt x="1631" y="420"/>
                  </a:lnTo>
                  <a:lnTo>
                    <a:pt x="1637" y="423"/>
                  </a:lnTo>
                  <a:lnTo>
                    <a:pt x="1644" y="425"/>
                  </a:lnTo>
                  <a:lnTo>
                    <a:pt x="1651" y="428"/>
                  </a:lnTo>
                  <a:lnTo>
                    <a:pt x="1657" y="430"/>
                  </a:lnTo>
                  <a:lnTo>
                    <a:pt x="1664" y="433"/>
                  </a:lnTo>
                  <a:lnTo>
                    <a:pt x="1671" y="435"/>
                  </a:lnTo>
                  <a:lnTo>
                    <a:pt x="1677" y="437"/>
                  </a:lnTo>
                  <a:lnTo>
                    <a:pt x="1684" y="440"/>
                  </a:lnTo>
                  <a:lnTo>
                    <a:pt x="1691" y="442"/>
                  </a:lnTo>
                  <a:lnTo>
                    <a:pt x="1698" y="444"/>
                  </a:lnTo>
                  <a:lnTo>
                    <a:pt x="1704" y="446"/>
                  </a:lnTo>
                  <a:lnTo>
                    <a:pt x="1711" y="449"/>
                  </a:lnTo>
                  <a:lnTo>
                    <a:pt x="1718" y="451"/>
                  </a:lnTo>
                  <a:lnTo>
                    <a:pt x="1724" y="453"/>
                  </a:lnTo>
                  <a:lnTo>
                    <a:pt x="1731" y="455"/>
                  </a:lnTo>
                  <a:lnTo>
                    <a:pt x="1738" y="457"/>
                  </a:lnTo>
                  <a:lnTo>
                    <a:pt x="1744" y="459"/>
                  </a:lnTo>
                  <a:lnTo>
                    <a:pt x="1751" y="461"/>
                  </a:lnTo>
                  <a:lnTo>
                    <a:pt x="1758" y="463"/>
                  </a:lnTo>
                  <a:lnTo>
                    <a:pt x="1764" y="465"/>
                  </a:lnTo>
                  <a:lnTo>
                    <a:pt x="1771" y="467"/>
                  </a:lnTo>
                  <a:lnTo>
                    <a:pt x="1778" y="468"/>
                  </a:lnTo>
                  <a:lnTo>
                    <a:pt x="1784" y="470"/>
                  </a:lnTo>
                  <a:lnTo>
                    <a:pt x="1791" y="472"/>
                  </a:lnTo>
                  <a:lnTo>
                    <a:pt x="1798" y="474"/>
                  </a:lnTo>
                  <a:lnTo>
                    <a:pt x="1805" y="475"/>
                  </a:lnTo>
                  <a:lnTo>
                    <a:pt x="1811" y="477"/>
                  </a:lnTo>
                  <a:lnTo>
                    <a:pt x="1818" y="479"/>
                  </a:lnTo>
                  <a:lnTo>
                    <a:pt x="1825" y="480"/>
                  </a:lnTo>
                  <a:lnTo>
                    <a:pt x="1831" y="482"/>
                  </a:lnTo>
                  <a:lnTo>
                    <a:pt x="1838" y="483"/>
                  </a:lnTo>
                  <a:lnTo>
                    <a:pt x="1845" y="485"/>
                  </a:lnTo>
                  <a:lnTo>
                    <a:pt x="1851" y="487"/>
                  </a:lnTo>
                  <a:lnTo>
                    <a:pt x="1858" y="488"/>
                  </a:lnTo>
                  <a:lnTo>
                    <a:pt x="1865" y="490"/>
                  </a:lnTo>
                  <a:lnTo>
                    <a:pt x="1871" y="491"/>
                  </a:lnTo>
                  <a:lnTo>
                    <a:pt x="1878" y="492"/>
                  </a:lnTo>
                  <a:lnTo>
                    <a:pt x="1885" y="494"/>
                  </a:lnTo>
                  <a:lnTo>
                    <a:pt x="1892" y="495"/>
                  </a:lnTo>
                  <a:lnTo>
                    <a:pt x="1898" y="496"/>
                  </a:lnTo>
                  <a:lnTo>
                    <a:pt x="1905" y="498"/>
                  </a:lnTo>
                  <a:lnTo>
                    <a:pt x="1912" y="499"/>
                  </a:lnTo>
                  <a:lnTo>
                    <a:pt x="1918" y="500"/>
                  </a:lnTo>
                  <a:lnTo>
                    <a:pt x="1925" y="502"/>
                  </a:lnTo>
                  <a:lnTo>
                    <a:pt x="1932" y="503"/>
                  </a:lnTo>
                  <a:lnTo>
                    <a:pt x="1938" y="504"/>
                  </a:lnTo>
                  <a:lnTo>
                    <a:pt x="1945" y="505"/>
                  </a:lnTo>
                  <a:lnTo>
                    <a:pt x="1952" y="506"/>
                  </a:lnTo>
                  <a:lnTo>
                    <a:pt x="1958" y="508"/>
                  </a:lnTo>
                  <a:lnTo>
                    <a:pt x="1965" y="509"/>
                  </a:lnTo>
                  <a:lnTo>
                    <a:pt x="1972" y="510"/>
                  </a:lnTo>
                  <a:lnTo>
                    <a:pt x="1978" y="511"/>
                  </a:lnTo>
                  <a:lnTo>
                    <a:pt x="1985" y="512"/>
                  </a:lnTo>
                  <a:lnTo>
                    <a:pt x="1992" y="513"/>
                  </a:lnTo>
                  <a:lnTo>
                    <a:pt x="1999" y="514"/>
                  </a:lnTo>
                  <a:lnTo>
                    <a:pt x="2005" y="515"/>
                  </a:lnTo>
                  <a:lnTo>
                    <a:pt x="2012" y="516"/>
                  </a:lnTo>
                  <a:lnTo>
                    <a:pt x="2019" y="517"/>
                  </a:lnTo>
                  <a:lnTo>
                    <a:pt x="2025" y="518"/>
                  </a:lnTo>
                  <a:lnTo>
                    <a:pt x="2032" y="519"/>
                  </a:lnTo>
                  <a:lnTo>
                    <a:pt x="2039" y="520"/>
                  </a:lnTo>
                  <a:lnTo>
                    <a:pt x="2044" y="521"/>
                  </a:lnTo>
                </a:path>
              </a:pathLst>
            </a:custGeom>
            <a:noFill/>
            <a:ln w="19050"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bwMode="auto">
            <a:xfrm>
              <a:off x="171155" y="-17331"/>
              <a:ext cx="3607109" cy="12023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2" name="Rectangle 51"/>
            <p:cNvSpPr/>
            <p:nvPr/>
          </p:nvSpPr>
          <p:spPr bwMode="auto">
            <a:xfrm>
              <a:off x="181972" y="3013688"/>
              <a:ext cx="3607109" cy="12023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2" name="TextBox 31"/>
            <p:cNvSpPr txBox="1"/>
            <p:nvPr/>
          </p:nvSpPr>
          <p:spPr>
            <a:xfrm>
              <a:off x="3457376" y="2316171"/>
              <a:ext cx="784930" cy="369332"/>
            </a:xfrm>
            <a:prstGeom prst="rect">
              <a:avLst/>
            </a:prstGeom>
            <a:noFill/>
          </p:spPr>
          <p:txBody>
            <a:bodyPr wrap="square" rtlCol="0">
              <a:spAutoFit/>
            </a:bodyPr>
            <a:lstStyle/>
            <a:p>
              <a:r>
                <a:rPr lang="en-US" dirty="0" smtClean="0"/>
                <a:t>-a/2</a:t>
              </a:r>
              <a:endParaRPr lang="en-US" dirty="0"/>
            </a:p>
          </p:txBody>
        </p:sp>
      </p:grpSp>
      <p:graphicFrame>
        <p:nvGraphicFramePr>
          <p:cNvPr id="39" name="Object 38"/>
          <p:cNvGraphicFramePr>
            <a:graphicFrameLocks noChangeAspect="1"/>
          </p:cNvGraphicFramePr>
          <p:nvPr>
            <p:extLst>
              <p:ext uri="{D42A27DB-BD31-4B8C-83A1-F6EECF244321}">
                <p14:modId xmlns:p14="http://schemas.microsoft.com/office/powerpoint/2010/main" val="2974718987"/>
              </p:ext>
            </p:extLst>
          </p:nvPr>
        </p:nvGraphicFramePr>
        <p:xfrm>
          <a:off x="2898181" y="3588805"/>
          <a:ext cx="4000500" cy="939800"/>
        </p:xfrm>
        <a:graphic>
          <a:graphicData uri="http://schemas.openxmlformats.org/presentationml/2006/ole">
            <mc:AlternateContent xmlns:mc="http://schemas.openxmlformats.org/markup-compatibility/2006">
              <mc:Choice xmlns:v="urn:schemas-microsoft-com:vml" Requires="v">
                <p:oleObj spid="_x0000_s52164" name="Equation" r:id="rId31" imgW="4000320" imgH="939600" progId="Equation.DSMT4">
                  <p:embed/>
                </p:oleObj>
              </mc:Choice>
              <mc:Fallback>
                <p:oleObj name="Equation" r:id="rId31" imgW="4000320" imgH="939600" progId="Equation.DSMT4">
                  <p:embed/>
                  <p:pic>
                    <p:nvPicPr>
                      <p:cNvPr id="43" name="Object 42"/>
                      <p:cNvPicPr/>
                      <p:nvPr/>
                    </p:nvPicPr>
                    <p:blipFill>
                      <a:blip r:embed="rId32"/>
                      <a:stretch>
                        <a:fillRect/>
                      </a:stretch>
                    </p:blipFill>
                    <p:spPr>
                      <a:xfrm>
                        <a:off x="2898181" y="3588805"/>
                        <a:ext cx="4000500" cy="939800"/>
                      </a:xfrm>
                      <a:prstGeom prst="rect">
                        <a:avLst/>
                      </a:prstGeom>
                    </p:spPr>
                  </p:pic>
                </p:oleObj>
              </mc:Fallback>
            </mc:AlternateContent>
          </a:graphicData>
        </a:graphic>
      </p:graphicFrame>
      <p:sp>
        <p:nvSpPr>
          <p:cNvPr id="41" name="TextBox 40"/>
          <p:cNvSpPr txBox="1"/>
          <p:nvPr/>
        </p:nvSpPr>
        <p:spPr>
          <a:xfrm>
            <a:off x="134948" y="3428280"/>
            <a:ext cx="3397084" cy="338554"/>
          </a:xfrm>
          <a:prstGeom prst="rect">
            <a:avLst/>
          </a:prstGeom>
          <a:noFill/>
        </p:spPr>
        <p:txBody>
          <a:bodyPr wrap="none" rtlCol="0">
            <a:spAutoFit/>
          </a:bodyPr>
          <a:lstStyle/>
          <a:p>
            <a:r>
              <a:rPr lang="en-US" sz="1600" dirty="0" smtClean="0"/>
              <a:t>Boundary condition –continuous </a:t>
            </a:r>
            <a:r>
              <a:rPr lang="en-US" sz="1600" dirty="0" err="1" smtClean="0"/>
              <a:t>E</a:t>
            </a:r>
            <a:r>
              <a:rPr lang="en-US" sz="1600" baseline="-25000" dirty="0" err="1" smtClean="0"/>
              <a:t>z</a:t>
            </a:r>
            <a:endParaRPr lang="en-US" sz="1600" baseline="-25000" dirty="0"/>
          </a:p>
        </p:txBody>
      </p:sp>
    </p:spTree>
    <p:extLst>
      <p:ext uri="{BB962C8B-B14F-4D97-AF65-F5344CB8AC3E}">
        <p14:creationId xmlns:p14="http://schemas.microsoft.com/office/powerpoint/2010/main" val="245599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42" grpId="0"/>
      <p:bldP spid="48" grpId="0"/>
      <p:bldP spid="54" grpId="0"/>
      <p:bldP spid="43" grpId="0"/>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551" y="-95989"/>
            <a:ext cx="8229600" cy="1143000"/>
          </a:xfrm>
        </p:spPr>
        <p:txBody>
          <a:bodyPr/>
          <a:lstStyle/>
          <a:p>
            <a:r>
              <a:rPr lang="en-US" sz="3200" dirty="0" smtClean="0"/>
              <a:t>Slab SPP</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4</a:t>
            </a:fld>
            <a:endParaRPr lang="en-US"/>
          </a:p>
        </p:txBody>
      </p:sp>
      <p:sp>
        <p:nvSpPr>
          <p:cNvPr id="5" name="TextBox 4"/>
          <p:cNvSpPr txBox="1"/>
          <p:nvPr/>
        </p:nvSpPr>
        <p:spPr>
          <a:xfrm>
            <a:off x="252412" y="1242129"/>
            <a:ext cx="1851789" cy="369332"/>
          </a:xfrm>
          <a:prstGeom prst="rect">
            <a:avLst/>
          </a:prstGeom>
          <a:noFill/>
        </p:spPr>
        <p:txBody>
          <a:bodyPr wrap="none" rtlCol="0">
            <a:spAutoFit/>
          </a:bodyPr>
          <a:lstStyle/>
          <a:p>
            <a:r>
              <a:rPr lang="en-US" dirty="0" smtClean="0"/>
              <a:t>Graphic solution</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702747348"/>
              </p:ext>
            </p:extLst>
          </p:nvPr>
        </p:nvGraphicFramePr>
        <p:xfrm>
          <a:off x="4918010" y="4090272"/>
          <a:ext cx="2473390" cy="526866"/>
        </p:xfrm>
        <a:graphic>
          <a:graphicData uri="http://schemas.openxmlformats.org/presentationml/2006/ole">
            <mc:AlternateContent xmlns:mc="http://schemas.openxmlformats.org/markup-compatibility/2006">
              <mc:Choice xmlns:v="urn:schemas-microsoft-com:vml" Requires="v">
                <p:oleObj spid="_x0000_s52949" name="Equation" r:id="rId3" imgW="2082600" imgH="444240" progId="Equation.DSMT4">
                  <p:embed/>
                </p:oleObj>
              </mc:Choice>
              <mc:Fallback>
                <p:oleObj name="Equation" r:id="rId3" imgW="2082600" imgH="444240" progId="Equation.DSMT4">
                  <p:embed/>
                  <p:pic>
                    <p:nvPicPr>
                      <p:cNvPr id="46" name="Object 45"/>
                      <p:cNvPicPr/>
                      <p:nvPr/>
                    </p:nvPicPr>
                    <p:blipFill>
                      <a:blip r:embed="rId4"/>
                      <a:stretch>
                        <a:fillRect/>
                      </a:stretch>
                    </p:blipFill>
                    <p:spPr>
                      <a:xfrm>
                        <a:off x="4918010" y="4090272"/>
                        <a:ext cx="2473390" cy="526866"/>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65241543"/>
              </p:ext>
            </p:extLst>
          </p:nvPr>
        </p:nvGraphicFramePr>
        <p:xfrm>
          <a:off x="2057400" y="1529915"/>
          <a:ext cx="1319212" cy="549672"/>
        </p:xfrm>
        <a:graphic>
          <a:graphicData uri="http://schemas.openxmlformats.org/presentationml/2006/ole">
            <mc:AlternateContent xmlns:mc="http://schemas.openxmlformats.org/markup-compatibility/2006">
              <mc:Choice xmlns:v="urn:schemas-microsoft-com:vml" Requires="v">
                <p:oleObj spid="_x0000_s52950" name="Equation" r:id="rId5" imgW="1066680" imgH="444240" progId="Equation.DSMT4">
                  <p:embed/>
                </p:oleObj>
              </mc:Choice>
              <mc:Fallback>
                <p:oleObj name="Equation" r:id="rId5" imgW="1066680" imgH="444240" progId="Equation.DSMT4">
                  <p:embed/>
                  <p:pic>
                    <p:nvPicPr>
                      <p:cNvPr id="49" name="Object 48"/>
                      <p:cNvPicPr/>
                      <p:nvPr/>
                    </p:nvPicPr>
                    <p:blipFill>
                      <a:blip r:embed="rId6"/>
                      <a:stretch>
                        <a:fillRect/>
                      </a:stretch>
                    </p:blipFill>
                    <p:spPr>
                      <a:xfrm>
                        <a:off x="2057400" y="1529915"/>
                        <a:ext cx="1319212" cy="54967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870198370"/>
              </p:ext>
            </p:extLst>
          </p:nvPr>
        </p:nvGraphicFramePr>
        <p:xfrm>
          <a:off x="4665663" y="989013"/>
          <a:ext cx="1346200" cy="508000"/>
        </p:xfrm>
        <a:graphic>
          <a:graphicData uri="http://schemas.openxmlformats.org/presentationml/2006/ole">
            <mc:AlternateContent xmlns:mc="http://schemas.openxmlformats.org/markup-compatibility/2006">
              <mc:Choice xmlns:v="urn:schemas-microsoft-com:vml" Requires="v">
                <p:oleObj spid="_x0000_s52951" name="Equation" r:id="rId7" imgW="1346040" imgH="507960" progId="Equation.DSMT4">
                  <p:embed/>
                </p:oleObj>
              </mc:Choice>
              <mc:Fallback>
                <p:oleObj name="Equation" r:id="rId7" imgW="1346040" imgH="507960" progId="Equation.DSMT4">
                  <p:embed/>
                  <p:pic>
                    <p:nvPicPr>
                      <p:cNvPr id="0" name=""/>
                      <p:cNvPicPr/>
                      <p:nvPr/>
                    </p:nvPicPr>
                    <p:blipFill>
                      <a:blip r:embed="rId8"/>
                      <a:stretch>
                        <a:fillRect/>
                      </a:stretch>
                    </p:blipFill>
                    <p:spPr>
                      <a:xfrm>
                        <a:off x="4665663" y="989013"/>
                        <a:ext cx="1346200" cy="5080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840594009"/>
              </p:ext>
            </p:extLst>
          </p:nvPr>
        </p:nvGraphicFramePr>
        <p:xfrm>
          <a:off x="5878146" y="1624294"/>
          <a:ext cx="1971675" cy="305950"/>
        </p:xfrm>
        <a:graphic>
          <a:graphicData uri="http://schemas.openxmlformats.org/presentationml/2006/ole">
            <mc:AlternateContent xmlns:mc="http://schemas.openxmlformats.org/markup-compatibility/2006">
              <mc:Choice xmlns:v="urn:schemas-microsoft-com:vml" Requires="v">
                <p:oleObj spid="_x0000_s52952" name="Equation" r:id="rId9" imgW="1473120" imgH="228600" progId="Equation.DSMT4">
                  <p:embed/>
                </p:oleObj>
              </mc:Choice>
              <mc:Fallback>
                <p:oleObj name="Equation" r:id="rId9" imgW="1473120" imgH="228600" progId="Equation.DSMT4">
                  <p:embed/>
                  <p:pic>
                    <p:nvPicPr>
                      <p:cNvPr id="0" name=""/>
                      <p:cNvPicPr/>
                      <p:nvPr/>
                    </p:nvPicPr>
                    <p:blipFill>
                      <a:blip r:embed="rId10"/>
                      <a:stretch>
                        <a:fillRect/>
                      </a:stretch>
                    </p:blipFill>
                    <p:spPr>
                      <a:xfrm>
                        <a:off x="5878146" y="1624294"/>
                        <a:ext cx="1971675" cy="305950"/>
                      </a:xfrm>
                      <a:prstGeom prst="rect">
                        <a:avLst/>
                      </a:prstGeom>
                    </p:spPr>
                  </p:pic>
                </p:oleObj>
              </mc:Fallback>
            </mc:AlternateContent>
          </a:graphicData>
        </a:graphic>
      </p:graphicFrame>
      <p:grpSp>
        <p:nvGrpSpPr>
          <p:cNvPr id="31" name="Group 30"/>
          <p:cNvGrpSpPr/>
          <p:nvPr/>
        </p:nvGrpSpPr>
        <p:grpSpPr>
          <a:xfrm>
            <a:off x="-55071" y="2362200"/>
            <a:ext cx="4800600" cy="3157267"/>
            <a:chOff x="-55071" y="2362200"/>
            <a:chExt cx="4800600" cy="3157267"/>
          </a:xfrm>
        </p:grpSpPr>
        <p:sp>
          <p:nvSpPr>
            <p:cNvPr id="10" name="TextBox 9"/>
            <p:cNvSpPr txBox="1"/>
            <p:nvPr/>
          </p:nvSpPr>
          <p:spPr>
            <a:xfrm>
              <a:off x="685800" y="2362200"/>
              <a:ext cx="1659429" cy="369332"/>
            </a:xfrm>
            <a:prstGeom prst="rect">
              <a:avLst/>
            </a:prstGeom>
            <a:noFill/>
          </p:spPr>
          <p:txBody>
            <a:bodyPr wrap="none" rtlCol="0">
              <a:spAutoFit/>
            </a:bodyPr>
            <a:lstStyle/>
            <a:p>
              <a:r>
                <a:rPr lang="en-US" dirty="0" smtClean="0"/>
                <a:t>Gold on glass </a:t>
              </a:r>
              <a:endParaRPr lang="en-US" dirty="0"/>
            </a:p>
          </p:txBody>
        </p:sp>
        <p:graphicFrame>
          <p:nvGraphicFramePr>
            <p:cNvPr id="11" name="Object 10"/>
            <p:cNvGraphicFramePr>
              <a:graphicFrameLocks noChangeAspect="1"/>
            </p:cNvGraphicFramePr>
            <p:nvPr>
              <p:extLst>
                <p:ext uri="{D42A27DB-BD31-4B8C-83A1-F6EECF244321}">
                  <p14:modId xmlns:p14="http://schemas.microsoft.com/office/powerpoint/2010/main" val="1592517469"/>
                </p:ext>
              </p:extLst>
            </p:nvPr>
          </p:nvGraphicFramePr>
          <p:xfrm>
            <a:off x="2345229" y="2448191"/>
            <a:ext cx="1917700" cy="228600"/>
          </p:xfrm>
          <a:graphic>
            <a:graphicData uri="http://schemas.openxmlformats.org/presentationml/2006/ole">
              <mc:AlternateContent xmlns:mc="http://schemas.openxmlformats.org/markup-compatibility/2006">
                <mc:Choice xmlns:v="urn:schemas-microsoft-com:vml" Requires="v">
                  <p:oleObj spid="_x0000_s52953" name="Equation" r:id="rId11" imgW="1917360" imgH="228600" progId="Equation.DSMT4">
                    <p:embed/>
                  </p:oleObj>
                </mc:Choice>
                <mc:Fallback>
                  <p:oleObj name="Equation" r:id="rId11" imgW="1917360" imgH="228600" progId="Equation.DSMT4">
                    <p:embed/>
                    <p:pic>
                      <p:nvPicPr>
                        <p:cNvPr id="0" name=""/>
                        <p:cNvPicPr/>
                        <p:nvPr/>
                      </p:nvPicPr>
                      <p:blipFill>
                        <a:blip r:embed="rId12"/>
                        <a:stretch>
                          <a:fillRect/>
                        </a:stretch>
                      </p:blipFill>
                      <p:spPr>
                        <a:xfrm>
                          <a:off x="2345229" y="2448191"/>
                          <a:ext cx="1917700" cy="228600"/>
                        </a:xfrm>
                        <a:prstGeom prst="rect">
                          <a:avLst/>
                        </a:prstGeom>
                      </p:spPr>
                    </p:pic>
                  </p:oleObj>
                </mc:Fallback>
              </mc:AlternateContent>
            </a:graphicData>
          </a:graphic>
        </p:graphicFrame>
        <p:pic>
          <p:nvPicPr>
            <p:cNvPr id="13" name="Picture 12"/>
            <p:cNvPicPr>
              <a:picLocks noChangeAspect="1"/>
            </p:cNvPicPr>
            <p:nvPr/>
          </p:nvPicPr>
          <p:blipFill>
            <a:blip r:embed="rId13"/>
            <a:stretch>
              <a:fillRect/>
            </a:stretch>
          </p:blipFill>
          <p:spPr>
            <a:xfrm>
              <a:off x="-55071" y="2731532"/>
              <a:ext cx="4800600" cy="2787935"/>
            </a:xfrm>
            <a:prstGeom prst="rect">
              <a:avLst/>
            </a:prstGeom>
          </p:spPr>
        </p:pic>
        <p:sp>
          <p:nvSpPr>
            <p:cNvPr id="14" name="TextBox 13"/>
            <p:cNvSpPr txBox="1"/>
            <p:nvPr/>
          </p:nvSpPr>
          <p:spPr>
            <a:xfrm>
              <a:off x="3200400" y="3492229"/>
              <a:ext cx="558166" cy="307777"/>
            </a:xfrm>
            <a:prstGeom prst="rect">
              <a:avLst/>
            </a:prstGeom>
            <a:noFill/>
          </p:spPr>
          <p:txBody>
            <a:bodyPr wrap="none" rtlCol="0">
              <a:spAutoFit/>
            </a:bodyPr>
            <a:lstStyle/>
            <a:p>
              <a:r>
                <a:rPr lang="en-US" sz="1400" b="1" dirty="0" smtClean="0"/>
                <a:t>W=1</a:t>
              </a:r>
              <a:endParaRPr lang="en-US" sz="1400" b="1" dirty="0"/>
            </a:p>
          </p:txBody>
        </p:sp>
        <p:sp>
          <p:nvSpPr>
            <p:cNvPr id="15" name="TextBox 14"/>
            <p:cNvSpPr txBox="1"/>
            <p:nvPr/>
          </p:nvSpPr>
          <p:spPr>
            <a:xfrm>
              <a:off x="2017227" y="3399895"/>
              <a:ext cx="707245" cy="307777"/>
            </a:xfrm>
            <a:prstGeom prst="rect">
              <a:avLst/>
            </a:prstGeom>
            <a:noFill/>
          </p:spPr>
          <p:txBody>
            <a:bodyPr wrap="none" rtlCol="0">
              <a:spAutoFit/>
            </a:bodyPr>
            <a:lstStyle/>
            <a:p>
              <a:r>
                <a:rPr lang="en-US" sz="1400" b="1" dirty="0" smtClean="0"/>
                <a:t>W=0.5</a:t>
              </a:r>
              <a:endParaRPr lang="en-US" sz="1400" b="1" dirty="0"/>
            </a:p>
          </p:txBody>
        </p:sp>
        <p:sp>
          <p:nvSpPr>
            <p:cNvPr id="16" name="TextBox 15"/>
            <p:cNvSpPr txBox="1"/>
            <p:nvPr/>
          </p:nvSpPr>
          <p:spPr>
            <a:xfrm>
              <a:off x="1309982" y="3715063"/>
              <a:ext cx="806631" cy="307777"/>
            </a:xfrm>
            <a:prstGeom prst="rect">
              <a:avLst/>
            </a:prstGeom>
            <a:noFill/>
          </p:spPr>
          <p:txBody>
            <a:bodyPr wrap="none" rtlCol="0">
              <a:spAutoFit/>
            </a:bodyPr>
            <a:lstStyle/>
            <a:p>
              <a:r>
                <a:rPr lang="en-US" sz="1400" b="1" dirty="0" smtClean="0"/>
                <a:t>W=0.25</a:t>
              </a:r>
              <a:endParaRPr lang="en-US" sz="1400" b="1" dirty="0"/>
            </a:p>
          </p:txBody>
        </p:sp>
        <p:sp>
          <p:nvSpPr>
            <p:cNvPr id="17" name="TextBox 16"/>
            <p:cNvSpPr txBox="1"/>
            <p:nvPr/>
          </p:nvSpPr>
          <p:spPr>
            <a:xfrm>
              <a:off x="503351" y="3283725"/>
              <a:ext cx="707245" cy="307777"/>
            </a:xfrm>
            <a:prstGeom prst="rect">
              <a:avLst/>
            </a:prstGeom>
            <a:noFill/>
          </p:spPr>
          <p:txBody>
            <a:bodyPr wrap="none" rtlCol="0">
              <a:spAutoFit/>
            </a:bodyPr>
            <a:lstStyle/>
            <a:p>
              <a:r>
                <a:rPr lang="en-US" sz="1400" b="1" dirty="0" smtClean="0"/>
                <a:t>W=0.1</a:t>
              </a:r>
              <a:endParaRPr lang="en-US" sz="1400" b="1" dirty="0"/>
            </a:p>
          </p:txBody>
        </p:sp>
        <p:sp>
          <p:nvSpPr>
            <p:cNvPr id="18" name="TextBox 17"/>
            <p:cNvSpPr txBox="1"/>
            <p:nvPr/>
          </p:nvSpPr>
          <p:spPr>
            <a:xfrm>
              <a:off x="3280196" y="4290404"/>
              <a:ext cx="684803" cy="369332"/>
            </a:xfrm>
            <a:prstGeom prst="rect">
              <a:avLst/>
            </a:prstGeom>
            <a:noFill/>
          </p:spPr>
          <p:txBody>
            <a:bodyPr wrap="none" rtlCol="0">
              <a:spAutoFit/>
            </a:bodyPr>
            <a:lstStyle/>
            <a:p>
              <a:r>
                <a:rPr lang="en-US" dirty="0" smtClean="0"/>
                <a:t>even</a:t>
              </a:r>
              <a:endParaRPr lang="en-US" dirty="0"/>
            </a:p>
          </p:txBody>
        </p:sp>
        <p:sp>
          <p:nvSpPr>
            <p:cNvPr id="19" name="TextBox 18"/>
            <p:cNvSpPr txBox="1"/>
            <p:nvPr/>
          </p:nvSpPr>
          <p:spPr>
            <a:xfrm>
              <a:off x="3201099" y="3866331"/>
              <a:ext cx="569387" cy="369332"/>
            </a:xfrm>
            <a:prstGeom prst="rect">
              <a:avLst/>
            </a:prstGeom>
            <a:noFill/>
          </p:spPr>
          <p:txBody>
            <a:bodyPr wrap="none" rtlCol="0">
              <a:spAutoFit/>
            </a:bodyPr>
            <a:lstStyle/>
            <a:p>
              <a:r>
                <a:rPr lang="en-US" dirty="0" smtClean="0"/>
                <a:t>odd</a:t>
              </a:r>
              <a:endParaRPr lang="en-US" dirty="0"/>
            </a:p>
          </p:txBody>
        </p:sp>
      </p:grpSp>
      <p:sp>
        <p:nvSpPr>
          <p:cNvPr id="20" name="TextBox 19"/>
          <p:cNvSpPr txBox="1"/>
          <p:nvPr/>
        </p:nvSpPr>
        <p:spPr>
          <a:xfrm>
            <a:off x="4745529" y="2362200"/>
            <a:ext cx="4322271" cy="1169551"/>
          </a:xfrm>
          <a:prstGeom prst="rect">
            <a:avLst/>
          </a:prstGeom>
          <a:noFill/>
        </p:spPr>
        <p:txBody>
          <a:bodyPr wrap="square" rtlCol="0">
            <a:spAutoFit/>
          </a:bodyPr>
          <a:lstStyle/>
          <a:p>
            <a:pPr algn="just"/>
            <a:r>
              <a:rPr lang="en-US" sz="1400" dirty="0" smtClean="0"/>
              <a:t>Odd solution always has larger v than even solution. Therefore the even solution spreads more into dielectric and has lower loss than odd solution, which is well confined to the meta, therefore even solution has longer propagation range</a:t>
            </a:r>
            <a:endParaRPr lang="en-US" sz="1400" dirty="0"/>
          </a:p>
        </p:txBody>
      </p:sp>
      <p:sp>
        <p:nvSpPr>
          <p:cNvPr id="21" name="TextBox 20"/>
          <p:cNvSpPr txBox="1"/>
          <p:nvPr/>
        </p:nvSpPr>
        <p:spPr>
          <a:xfrm>
            <a:off x="4685893" y="3681111"/>
            <a:ext cx="1071127" cy="307777"/>
          </a:xfrm>
          <a:prstGeom prst="rect">
            <a:avLst/>
          </a:prstGeom>
          <a:noFill/>
        </p:spPr>
        <p:txBody>
          <a:bodyPr wrap="none" rtlCol="0">
            <a:spAutoFit/>
          </a:bodyPr>
          <a:lstStyle/>
          <a:p>
            <a:r>
              <a:rPr lang="en-US" sz="1400" dirty="0" smtClean="0"/>
              <a:t>As long as </a:t>
            </a:r>
            <a:endParaRPr lang="en-US" sz="1400" dirty="0"/>
          </a:p>
        </p:txBody>
      </p:sp>
      <p:graphicFrame>
        <p:nvGraphicFramePr>
          <p:cNvPr id="22" name="Object 21"/>
          <p:cNvGraphicFramePr>
            <a:graphicFrameLocks noChangeAspect="1"/>
          </p:cNvGraphicFramePr>
          <p:nvPr>
            <p:extLst>
              <p:ext uri="{D42A27DB-BD31-4B8C-83A1-F6EECF244321}">
                <p14:modId xmlns:p14="http://schemas.microsoft.com/office/powerpoint/2010/main" val="2914448425"/>
              </p:ext>
            </p:extLst>
          </p:nvPr>
        </p:nvGraphicFramePr>
        <p:xfrm>
          <a:off x="5841976" y="3663115"/>
          <a:ext cx="869564" cy="252454"/>
        </p:xfrm>
        <a:graphic>
          <a:graphicData uri="http://schemas.openxmlformats.org/presentationml/2006/ole">
            <mc:AlternateContent xmlns:mc="http://schemas.openxmlformats.org/markup-compatibility/2006">
              <mc:Choice xmlns:v="urn:schemas-microsoft-com:vml" Requires="v">
                <p:oleObj spid="_x0000_s52954" name="Equation" r:id="rId14" imgW="787320" imgH="228600" progId="Equation.DSMT4">
                  <p:embed/>
                </p:oleObj>
              </mc:Choice>
              <mc:Fallback>
                <p:oleObj name="Equation" r:id="rId14" imgW="787320" imgH="228600" progId="Equation.DSMT4">
                  <p:embed/>
                  <p:pic>
                    <p:nvPicPr>
                      <p:cNvPr id="0" name=""/>
                      <p:cNvPicPr/>
                      <p:nvPr/>
                    </p:nvPicPr>
                    <p:blipFill>
                      <a:blip r:embed="rId15"/>
                      <a:stretch>
                        <a:fillRect/>
                      </a:stretch>
                    </p:blipFill>
                    <p:spPr>
                      <a:xfrm>
                        <a:off x="5841976" y="3663115"/>
                        <a:ext cx="869564" cy="252454"/>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3535877821"/>
              </p:ext>
            </p:extLst>
          </p:nvPr>
        </p:nvGraphicFramePr>
        <p:xfrm>
          <a:off x="6535738" y="3468688"/>
          <a:ext cx="1589087" cy="681037"/>
        </p:xfrm>
        <a:graphic>
          <a:graphicData uri="http://schemas.openxmlformats.org/presentationml/2006/ole">
            <mc:AlternateContent xmlns:mc="http://schemas.openxmlformats.org/markup-compatibility/2006">
              <mc:Choice xmlns:v="urn:schemas-microsoft-com:vml" Requires="v">
                <p:oleObj spid="_x0000_s52955" name="Equation" r:id="rId16" imgW="1155600" imgH="495000" progId="Equation.DSMT4">
                  <p:embed/>
                </p:oleObj>
              </mc:Choice>
              <mc:Fallback>
                <p:oleObj name="Equation" r:id="rId16" imgW="1155600" imgH="495000" progId="Equation.DSMT4">
                  <p:embed/>
                  <p:pic>
                    <p:nvPicPr>
                      <p:cNvPr id="0" name=""/>
                      <p:cNvPicPr/>
                      <p:nvPr/>
                    </p:nvPicPr>
                    <p:blipFill>
                      <a:blip r:embed="rId17"/>
                      <a:stretch>
                        <a:fillRect/>
                      </a:stretch>
                    </p:blipFill>
                    <p:spPr>
                      <a:xfrm>
                        <a:off x="6535738" y="3468688"/>
                        <a:ext cx="1589087" cy="681037"/>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3408636806"/>
              </p:ext>
            </p:extLst>
          </p:nvPr>
        </p:nvGraphicFramePr>
        <p:xfrm>
          <a:off x="4255384" y="1671716"/>
          <a:ext cx="1289470" cy="269230"/>
        </p:xfrm>
        <a:graphic>
          <a:graphicData uri="http://schemas.openxmlformats.org/presentationml/2006/ole">
            <mc:AlternateContent xmlns:mc="http://schemas.openxmlformats.org/markup-compatibility/2006">
              <mc:Choice xmlns:v="urn:schemas-microsoft-com:vml" Requires="v">
                <p:oleObj spid="_x0000_s52956" name="Equation" r:id="rId18" imgW="1155600" imgH="241200" progId="Equation.DSMT4">
                  <p:embed/>
                </p:oleObj>
              </mc:Choice>
              <mc:Fallback>
                <p:oleObj name="Equation" r:id="rId18" imgW="1155600" imgH="241200" progId="Equation.DSMT4">
                  <p:embed/>
                  <p:pic>
                    <p:nvPicPr>
                      <p:cNvPr id="0" name=""/>
                      <p:cNvPicPr/>
                      <p:nvPr/>
                    </p:nvPicPr>
                    <p:blipFill>
                      <a:blip r:embed="rId19"/>
                      <a:stretch>
                        <a:fillRect/>
                      </a:stretch>
                    </p:blipFill>
                    <p:spPr>
                      <a:xfrm>
                        <a:off x="4255384" y="1671716"/>
                        <a:ext cx="1289470" cy="269230"/>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3466381318"/>
              </p:ext>
            </p:extLst>
          </p:nvPr>
        </p:nvGraphicFramePr>
        <p:xfrm>
          <a:off x="4665663" y="5562086"/>
          <a:ext cx="1028700" cy="444500"/>
        </p:xfrm>
        <a:graphic>
          <a:graphicData uri="http://schemas.openxmlformats.org/presentationml/2006/ole">
            <mc:AlternateContent xmlns:mc="http://schemas.openxmlformats.org/markup-compatibility/2006">
              <mc:Choice xmlns:v="urn:schemas-microsoft-com:vml" Requires="v">
                <p:oleObj spid="_x0000_s52957" name="Equation" r:id="rId20" imgW="1028520" imgH="444240" progId="Equation.DSMT4">
                  <p:embed/>
                </p:oleObj>
              </mc:Choice>
              <mc:Fallback>
                <p:oleObj name="Equation" r:id="rId20" imgW="1028520" imgH="444240" progId="Equation.DSMT4">
                  <p:embed/>
                  <p:pic>
                    <p:nvPicPr>
                      <p:cNvPr id="0" name=""/>
                      <p:cNvPicPr/>
                      <p:nvPr/>
                    </p:nvPicPr>
                    <p:blipFill>
                      <a:blip r:embed="rId21"/>
                      <a:stretch>
                        <a:fillRect/>
                      </a:stretch>
                    </p:blipFill>
                    <p:spPr>
                      <a:xfrm>
                        <a:off x="4665663" y="5562086"/>
                        <a:ext cx="1028700" cy="444500"/>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1797444694"/>
              </p:ext>
            </p:extLst>
          </p:nvPr>
        </p:nvGraphicFramePr>
        <p:xfrm>
          <a:off x="4625975" y="4670425"/>
          <a:ext cx="3429000" cy="469900"/>
        </p:xfrm>
        <a:graphic>
          <a:graphicData uri="http://schemas.openxmlformats.org/presentationml/2006/ole">
            <mc:AlternateContent xmlns:mc="http://schemas.openxmlformats.org/markup-compatibility/2006">
              <mc:Choice xmlns:v="urn:schemas-microsoft-com:vml" Requires="v">
                <p:oleObj spid="_x0000_s52958" name="Equation" r:id="rId22" imgW="3429000" imgH="469800" progId="Equation.DSMT4">
                  <p:embed/>
                </p:oleObj>
              </mc:Choice>
              <mc:Fallback>
                <p:oleObj name="Equation" r:id="rId22" imgW="3429000" imgH="469800" progId="Equation.DSMT4">
                  <p:embed/>
                  <p:pic>
                    <p:nvPicPr>
                      <p:cNvPr id="0" name=""/>
                      <p:cNvPicPr/>
                      <p:nvPr/>
                    </p:nvPicPr>
                    <p:blipFill>
                      <a:blip r:embed="rId23"/>
                      <a:stretch>
                        <a:fillRect/>
                      </a:stretch>
                    </p:blipFill>
                    <p:spPr>
                      <a:xfrm>
                        <a:off x="4625975" y="4670425"/>
                        <a:ext cx="3429000" cy="469900"/>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2396506162"/>
              </p:ext>
            </p:extLst>
          </p:nvPr>
        </p:nvGraphicFramePr>
        <p:xfrm>
          <a:off x="4741863" y="5275263"/>
          <a:ext cx="2540000" cy="254000"/>
        </p:xfrm>
        <a:graphic>
          <a:graphicData uri="http://schemas.openxmlformats.org/presentationml/2006/ole">
            <mc:AlternateContent xmlns:mc="http://schemas.openxmlformats.org/markup-compatibility/2006">
              <mc:Choice xmlns:v="urn:schemas-microsoft-com:vml" Requires="v">
                <p:oleObj spid="_x0000_s52959" name="Equation" r:id="rId24" imgW="2539800" imgH="253800" progId="Equation.DSMT4">
                  <p:embed/>
                </p:oleObj>
              </mc:Choice>
              <mc:Fallback>
                <p:oleObj name="Equation" r:id="rId24" imgW="2539800" imgH="253800" progId="Equation.DSMT4">
                  <p:embed/>
                  <p:pic>
                    <p:nvPicPr>
                      <p:cNvPr id="0" name=""/>
                      <p:cNvPicPr/>
                      <p:nvPr/>
                    </p:nvPicPr>
                    <p:blipFill>
                      <a:blip r:embed="rId25"/>
                      <a:stretch>
                        <a:fillRect/>
                      </a:stretch>
                    </p:blipFill>
                    <p:spPr>
                      <a:xfrm>
                        <a:off x="4741863" y="5275263"/>
                        <a:ext cx="2540000" cy="2540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907073159"/>
              </p:ext>
            </p:extLst>
          </p:nvPr>
        </p:nvGraphicFramePr>
        <p:xfrm>
          <a:off x="5912947" y="5486091"/>
          <a:ext cx="2730500" cy="533400"/>
        </p:xfrm>
        <a:graphic>
          <a:graphicData uri="http://schemas.openxmlformats.org/presentationml/2006/ole">
            <mc:AlternateContent xmlns:mc="http://schemas.openxmlformats.org/markup-compatibility/2006">
              <mc:Choice xmlns:v="urn:schemas-microsoft-com:vml" Requires="v">
                <p:oleObj spid="_x0000_s52960" name="Equation" r:id="rId26" imgW="2730240" imgH="533160" progId="Equation.DSMT4">
                  <p:embed/>
                </p:oleObj>
              </mc:Choice>
              <mc:Fallback>
                <p:oleObj name="Equation" r:id="rId26" imgW="2730240" imgH="533160" progId="Equation.DSMT4">
                  <p:embed/>
                  <p:pic>
                    <p:nvPicPr>
                      <p:cNvPr id="0" name=""/>
                      <p:cNvPicPr/>
                      <p:nvPr/>
                    </p:nvPicPr>
                    <p:blipFill>
                      <a:blip r:embed="rId27"/>
                      <a:stretch>
                        <a:fillRect/>
                      </a:stretch>
                    </p:blipFill>
                    <p:spPr>
                      <a:xfrm>
                        <a:off x="5912947" y="5486091"/>
                        <a:ext cx="2730500" cy="53340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030004710"/>
              </p:ext>
            </p:extLst>
          </p:nvPr>
        </p:nvGraphicFramePr>
        <p:xfrm>
          <a:off x="4560888" y="6027738"/>
          <a:ext cx="2273300" cy="444500"/>
        </p:xfrm>
        <a:graphic>
          <a:graphicData uri="http://schemas.openxmlformats.org/presentationml/2006/ole">
            <mc:AlternateContent xmlns:mc="http://schemas.openxmlformats.org/markup-compatibility/2006">
              <mc:Choice xmlns:v="urn:schemas-microsoft-com:vml" Requires="v">
                <p:oleObj spid="_x0000_s52961" name="Equation" r:id="rId28" imgW="2273040" imgH="444240" progId="Equation.DSMT4">
                  <p:embed/>
                </p:oleObj>
              </mc:Choice>
              <mc:Fallback>
                <p:oleObj name="Equation" r:id="rId28" imgW="2273040" imgH="444240" progId="Equation.DSMT4">
                  <p:embed/>
                  <p:pic>
                    <p:nvPicPr>
                      <p:cNvPr id="0" name=""/>
                      <p:cNvPicPr/>
                      <p:nvPr/>
                    </p:nvPicPr>
                    <p:blipFill>
                      <a:blip r:embed="rId29"/>
                      <a:stretch>
                        <a:fillRect/>
                      </a:stretch>
                    </p:blipFill>
                    <p:spPr>
                      <a:xfrm>
                        <a:off x="4560888" y="6027738"/>
                        <a:ext cx="2273300" cy="444500"/>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2669891196"/>
              </p:ext>
            </p:extLst>
          </p:nvPr>
        </p:nvGraphicFramePr>
        <p:xfrm>
          <a:off x="2122488" y="879475"/>
          <a:ext cx="1155700" cy="444500"/>
        </p:xfrm>
        <a:graphic>
          <a:graphicData uri="http://schemas.openxmlformats.org/presentationml/2006/ole">
            <mc:AlternateContent xmlns:mc="http://schemas.openxmlformats.org/markup-compatibility/2006">
              <mc:Choice xmlns:v="urn:schemas-microsoft-com:vml" Requires="v">
                <p:oleObj spid="_x0000_s52962" name="Equation" r:id="rId30" imgW="1155600" imgH="444240" progId="Equation.DSMT4">
                  <p:embed/>
                </p:oleObj>
              </mc:Choice>
              <mc:Fallback>
                <p:oleObj name="Equation" r:id="rId30" imgW="1155600" imgH="444240" progId="Equation.DSMT4">
                  <p:embed/>
                  <p:pic>
                    <p:nvPicPr>
                      <p:cNvPr id="0" name=""/>
                      <p:cNvPicPr/>
                      <p:nvPr/>
                    </p:nvPicPr>
                    <p:blipFill>
                      <a:blip r:embed="rId31"/>
                      <a:stretch>
                        <a:fillRect/>
                      </a:stretch>
                    </p:blipFill>
                    <p:spPr>
                      <a:xfrm>
                        <a:off x="2122488" y="879475"/>
                        <a:ext cx="1155700" cy="444500"/>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4173782005"/>
              </p:ext>
            </p:extLst>
          </p:nvPr>
        </p:nvGraphicFramePr>
        <p:xfrm>
          <a:off x="6340475" y="950827"/>
          <a:ext cx="1346200" cy="508000"/>
        </p:xfrm>
        <a:graphic>
          <a:graphicData uri="http://schemas.openxmlformats.org/presentationml/2006/ole">
            <mc:AlternateContent xmlns:mc="http://schemas.openxmlformats.org/markup-compatibility/2006">
              <mc:Choice xmlns:v="urn:schemas-microsoft-com:vml" Requires="v">
                <p:oleObj spid="_x0000_s52963" name="Equation" r:id="rId32" imgW="1346040" imgH="507960" progId="Equation.DSMT4">
                  <p:embed/>
                </p:oleObj>
              </mc:Choice>
              <mc:Fallback>
                <p:oleObj name="Equation" r:id="rId32" imgW="1346040" imgH="507960" progId="Equation.DSMT4">
                  <p:embed/>
                  <p:pic>
                    <p:nvPicPr>
                      <p:cNvPr id="0" name=""/>
                      <p:cNvPicPr/>
                      <p:nvPr/>
                    </p:nvPicPr>
                    <p:blipFill>
                      <a:blip r:embed="rId33"/>
                      <a:stretch>
                        <a:fillRect/>
                      </a:stretch>
                    </p:blipFill>
                    <p:spPr>
                      <a:xfrm>
                        <a:off x="6340475" y="950827"/>
                        <a:ext cx="1346200" cy="508000"/>
                      </a:xfrm>
                      <a:prstGeom prst="rect">
                        <a:avLst/>
                      </a:prstGeom>
                    </p:spPr>
                  </p:pic>
                </p:oleObj>
              </mc:Fallback>
            </mc:AlternateContent>
          </a:graphicData>
        </a:graphic>
      </p:graphicFrame>
    </p:spTree>
    <p:extLst>
      <p:ext uri="{BB962C8B-B14F-4D97-AF65-F5344CB8AC3E}">
        <p14:creationId xmlns:p14="http://schemas.microsoft.com/office/powerpoint/2010/main" val="3658426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76" y="-113744"/>
            <a:ext cx="8229600" cy="1143000"/>
          </a:xfrm>
        </p:spPr>
        <p:txBody>
          <a:bodyPr/>
          <a:lstStyle/>
          <a:p>
            <a:r>
              <a:rPr lang="en-US" sz="3200" dirty="0" smtClean="0"/>
              <a:t>Slab SPP</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5</a:t>
            </a:fld>
            <a:endParaRPr lang="en-US"/>
          </a:p>
        </p:txBody>
      </p:sp>
      <p:grpSp>
        <p:nvGrpSpPr>
          <p:cNvPr id="10" name="Group 9"/>
          <p:cNvGrpSpPr/>
          <p:nvPr/>
        </p:nvGrpSpPr>
        <p:grpSpPr>
          <a:xfrm>
            <a:off x="251447" y="3956707"/>
            <a:ext cx="4757644" cy="2762988"/>
            <a:chOff x="169371" y="3276600"/>
            <a:chExt cx="4757644" cy="2762988"/>
          </a:xfrm>
        </p:grpSpPr>
        <p:pic>
          <p:nvPicPr>
            <p:cNvPr id="7" name="Picture 6"/>
            <p:cNvPicPr>
              <a:picLocks noChangeAspect="1"/>
            </p:cNvPicPr>
            <p:nvPr/>
          </p:nvPicPr>
          <p:blipFill>
            <a:blip r:embed="rId3"/>
            <a:stretch>
              <a:fillRect/>
            </a:stretch>
          </p:blipFill>
          <p:spPr>
            <a:xfrm>
              <a:off x="169371" y="3276600"/>
              <a:ext cx="4757644" cy="2762988"/>
            </a:xfrm>
            <a:prstGeom prst="rect">
              <a:avLst/>
            </a:prstGeom>
          </p:spPr>
        </p:pic>
        <p:sp>
          <p:nvSpPr>
            <p:cNvPr id="8" name="TextBox 7"/>
            <p:cNvSpPr txBox="1"/>
            <p:nvPr/>
          </p:nvSpPr>
          <p:spPr>
            <a:xfrm>
              <a:off x="1447800" y="5257800"/>
              <a:ext cx="569387" cy="369332"/>
            </a:xfrm>
            <a:prstGeom prst="rect">
              <a:avLst/>
            </a:prstGeom>
            <a:noFill/>
          </p:spPr>
          <p:txBody>
            <a:bodyPr wrap="none" rtlCol="0">
              <a:spAutoFit/>
            </a:bodyPr>
            <a:lstStyle/>
            <a:p>
              <a:r>
                <a:rPr lang="en-US" dirty="0" smtClean="0"/>
                <a:t>odd</a:t>
              </a:r>
              <a:endParaRPr lang="en-US" dirty="0"/>
            </a:p>
          </p:txBody>
        </p:sp>
        <p:sp>
          <p:nvSpPr>
            <p:cNvPr id="9" name="TextBox 8"/>
            <p:cNvSpPr txBox="1"/>
            <p:nvPr/>
          </p:nvSpPr>
          <p:spPr>
            <a:xfrm>
              <a:off x="1122893" y="3958987"/>
              <a:ext cx="684803" cy="369332"/>
            </a:xfrm>
            <a:prstGeom prst="rect">
              <a:avLst/>
            </a:prstGeom>
            <a:noFill/>
          </p:spPr>
          <p:txBody>
            <a:bodyPr wrap="none" rtlCol="0">
              <a:spAutoFit/>
            </a:bodyPr>
            <a:lstStyle/>
            <a:p>
              <a:r>
                <a:rPr lang="en-US" dirty="0" smtClean="0"/>
                <a:t>even</a:t>
              </a:r>
              <a:endParaRPr lang="en-US" dirty="0"/>
            </a:p>
          </p:txBody>
        </p:sp>
      </p:grpSp>
      <p:grpSp>
        <p:nvGrpSpPr>
          <p:cNvPr id="15" name="Group 14"/>
          <p:cNvGrpSpPr/>
          <p:nvPr/>
        </p:nvGrpSpPr>
        <p:grpSpPr>
          <a:xfrm>
            <a:off x="169371" y="1048306"/>
            <a:ext cx="4801498" cy="3052051"/>
            <a:chOff x="169371" y="1048306"/>
            <a:chExt cx="4801498" cy="3052051"/>
          </a:xfrm>
        </p:grpSpPr>
        <p:sp>
          <p:nvSpPr>
            <p:cNvPr id="5" name="TextBox 4"/>
            <p:cNvSpPr txBox="1"/>
            <p:nvPr/>
          </p:nvSpPr>
          <p:spPr>
            <a:xfrm>
              <a:off x="169371" y="1048306"/>
              <a:ext cx="1659429" cy="369332"/>
            </a:xfrm>
            <a:prstGeom prst="rect">
              <a:avLst/>
            </a:prstGeom>
            <a:noFill/>
          </p:spPr>
          <p:txBody>
            <a:bodyPr wrap="none" rtlCol="0">
              <a:spAutoFit/>
            </a:bodyPr>
            <a:lstStyle/>
            <a:p>
              <a:r>
                <a:rPr lang="en-US" dirty="0" smtClean="0"/>
                <a:t>Gold on glass </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134766728"/>
                </p:ext>
              </p:extLst>
            </p:nvPr>
          </p:nvGraphicFramePr>
          <p:xfrm>
            <a:off x="1828800" y="1134297"/>
            <a:ext cx="1917700" cy="228600"/>
          </p:xfrm>
          <a:graphic>
            <a:graphicData uri="http://schemas.openxmlformats.org/presentationml/2006/ole">
              <mc:AlternateContent xmlns:mc="http://schemas.openxmlformats.org/markup-compatibility/2006">
                <mc:Choice xmlns:v="urn:schemas-microsoft-com:vml" Requires="v">
                  <p:oleObj spid="_x0000_s53405" name="Equation" r:id="rId4" imgW="1917360" imgH="228600" progId="Equation.DSMT4">
                    <p:embed/>
                  </p:oleObj>
                </mc:Choice>
                <mc:Fallback>
                  <p:oleObj name="Equation" r:id="rId4" imgW="1917360" imgH="228600" progId="Equation.DSMT4">
                    <p:embed/>
                    <p:pic>
                      <p:nvPicPr>
                        <p:cNvPr id="11" name="Object 10"/>
                        <p:cNvPicPr/>
                        <p:nvPr/>
                      </p:nvPicPr>
                      <p:blipFill>
                        <a:blip r:embed="rId5"/>
                        <a:stretch>
                          <a:fillRect/>
                        </a:stretch>
                      </p:blipFill>
                      <p:spPr>
                        <a:xfrm>
                          <a:off x="1828800" y="1134297"/>
                          <a:ext cx="1917700" cy="228600"/>
                        </a:xfrm>
                        <a:prstGeom prst="rect">
                          <a:avLst/>
                        </a:prstGeom>
                      </p:spPr>
                    </p:pic>
                  </p:oleObj>
                </mc:Fallback>
              </mc:AlternateContent>
            </a:graphicData>
          </a:graphic>
        </p:graphicFrame>
        <p:grpSp>
          <p:nvGrpSpPr>
            <p:cNvPr id="14" name="Group 13"/>
            <p:cNvGrpSpPr/>
            <p:nvPr/>
          </p:nvGrpSpPr>
          <p:grpSpPr>
            <a:xfrm>
              <a:off x="257183" y="1362897"/>
              <a:ext cx="4713686" cy="2737460"/>
              <a:chOff x="257183" y="1362897"/>
              <a:chExt cx="4713686" cy="2737460"/>
            </a:xfrm>
          </p:grpSpPr>
          <p:pic>
            <p:nvPicPr>
              <p:cNvPr id="11" name="Picture 10"/>
              <p:cNvPicPr>
                <a:picLocks noChangeAspect="1"/>
              </p:cNvPicPr>
              <p:nvPr/>
            </p:nvPicPr>
            <p:blipFill>
              <a:blip r:embed="rId6"/>
              <a:stretch>
                <a:fillRect/>
              </a:stretch>
            </p:blipFill>
            <p:spPr>
              <a:xfrm>
                <a:off x="257183" y="1362897"/>
                <a:ext cx="4713686" cy="2737460"/>
              </a:xfrm>
              <a:prstGeom prst="rect">
                <a:avLst/>
              </a:prstGeom>
            </p:spPr>
          </p:pic>
          <p:sp>
            <p:nvSpPr>
              <p:cNvPr id="12" name="TextBox 11"/>
              <p:cNvSpPr txBox="1"/>
              <p:nvPr/>
            </p:nvSpPr>
            <p:spPr>
              <a:xfrm>
                <a:off x="1066917" y="1832517"/>
                <a:ext cx="569387" cy="369332"/>
              </a:xfrm>
              <a:prstGeom prst="rect">
                <a:avLst/>
              </a:prstGeom>
              <a:noFill/>
            </p:spPr>
            <p:txBody>
              <a:bodyPr wrap="none" rtlCol="0">
                <a:spAutoFit/>
              </a:bodyPr>
              <a:lstStyle/>
              <a:p>
                <a:r>
                  <a:rPr lang="en-US" dirty="0" smtClean="0"/>
                  <a:t>odd</a:t>
                </a:r>
                <a:endParaRPr lang="en-US" dirty="0"/>
              </a:p>
            </p:txBody>
          </p:sp>
          <p:sp>
            <p:nvSpPr>
              <p:cNvPr id="13" name="TextBox 12"/>
              <p:cNvSpPr txBox="1"/>
              <p:nvPr/>
            </p:nvSpPr>
            <p:spPr>
              <a:xfrm>
                <a:off x="951501" y="3287847"/>
                <a:ext cx="684803" cy="369332"/>
              </a:xfrm>
              <a:prstGeom prst="rect">
                <a:avLst/>
              </a:prstGeom>
              <a:noFill/>
            </p:spPr>
            <p:txBody>
              <a:bodyPr wrap="none" rtlCol="0">
                <a:spAutoFit/>
              </a:bodyPr>
              <a:lstStyle/>
              <a:p>
                <a:r>
                  <a:rPr lang="en-US" dirty="0" smtClean="0"/>
                  <a:t>even</a:t>
                </a:r>
                <a:endParaRPr lang="en-US" dirty="0"/>
              </a:p>
            </p:txBody>
          </p:sp>
        </p:grpSp>
      </p:grpSp>
      <p:grpSp>
        <p:nvGrpSpPr>
          <p:cNvPr id="19" name="Group 18"/>
          <p:cNvGrpSpPr/>
          <p:nvPr/>
        </p:nvGrpSpPr>
        <p:grpSpPr>
          <a:xfrm>
            <a:off x="5082703" y="3992370"/>
            <a:ext cx="3715222" cy="2390968"/>
            <a:chOff x="5082703" y="3992370"/>
            <a:chExt cx="3715222" cy="2390968"/>
          </a:xfrm>
        </p:grpSpPr>
        <p:sp>
          <p:nvSpPr>
            <p:cNvPr id="124" name="Rectangle 123"/>
            <p:cNvSpPr/>
            <p:nvPr/>
          </p:nvSpPr>
          <p:spPr bwMode="auto">
            <a:xfrm>
              <a:off x="6858000" y="4092575"/>
              <a:ext cx="276631" cy="193198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9" name="Line 63"/>
            <p:cNvSpPr>
              <a:spLocks noChangeShapeType="1"/>
            </p:cNvSpPr>
            <p:nvPr/>
          </p:nvSpPr>
          <p:spPr bwMode="auto">
            <a:xfrm>
              <a:off x="5386388" y="5978525"/>
              <a:ext cx="32448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64"/>
            <p:cNvSpPr>
              <a:spLocks noChangeShapeType="1"/>
            </p:cNvSpPr>
            <p:nvPr/>
          </p:nvSpPr>
          <p:spPr bwMode="auto">
            <a:xfrm>
              <a:off x="5386388" y="4092575"/>
              <a:ext cx="32448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65"/>
            <p:cNvSpPr>
              <a:spLocks noChangeShapeType="1"/>
            </p:cNvSpPr>
            <p:nvPr/>
          </p:nvSpPr>
          <p:spPr bwMode="auto">
            <a:xfrm flipV="1">
              <a:off x="5468465" y="5846570"/>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66"/>
            <p:cNvSpPr>
              <a:spLocks noChangeShapeType="1"/>
            </p:cNvSpPr>
            <p:nvPr/>
          </p:nvSpPr>
          <p:spPr bwMode="auto">
            <a:xfrm flipV="1">
              <a:off x="5926138" y="5946775"/>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67"/>
            <p:cNvSpPr>
              <a:spLocks noChangeShapeType="1"/>
            </p:cNvSpPr>
            <p:nvPr/>
          </p:nvSpPr>
          <p:spPr bwMode="auto">
            <a:xfrm flipV="1">
              <a:off x="6467475" y="5946775"/>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68"/>
            <p:cNvSpPr>
              <a:spLocks noChangeShapeType="1"/>
            </p:cNvSpPr>
            <p:nvPr/>
          </p:nvSpPr>
          <p:spPr bwMode="auto">
            <a:xfrm flipV="1">
              <a:off x="7008813" y="5946775"/>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69"/>
            <p:cNvSpPr>
              <a:spLocks noChangeShapeType="1"/>
            </p:cNvSpPr>
            <p:nvPr/>
          </p:nvSpPr>
          <p:spPr bwMode="auto">
            <a:xfrm flipV="1">
              <a:off x="7548563" y="5946775"/>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70"/>
            <p:cNvSpPr>
              <a:spLocks noChangeShapeType="1"/>
            </p:cNvSpPr>
            <p:nvPr/>
          </p:nvSpPr>
          <p:spPr bwMode="auto">
            <a:xfrm flipV="1">
              <a:off x="8089900" y="5946775"/>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71"/>
            <p:cNvSpPr>
              <a:spLocks noChangeShapeType="1"/>
            </p:cNvSpPr>
            <p:nvPr/>
          </p:nvSpPr>
          <p:spPr bwMode="auto">
            <a:xfrm flipV="1">
              <a:off x="8631238" y="5946775"/>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72"/>
            <p:cNvSpPr>
              <a:spLocks noChangeShapeType="1"/>
            </p:cNvSpPr>
            <p:nvPr/>
          </p:nvSpPr>
          <p:spPr bwMode="auto">
            <a:xfrm>
              <a:off x="5468465" y="3992370"/>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73"/>
            <p:cNvSpPr>
              <a:spLocks noChangeShapeType="1"/>
            </p:cNvSpPr>
            <p:nvPr/>
          </p:nvSpPr>
          <p:spPr bwMode="auto">
            <a:xfrm>
              <a:off x="5926138" y="4092575"/>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74"/>
            <p:cNvSpPr>
              <a:spLocks noChangeShapeType="1"/>
            </p:cNvSpPr>
            <p:nvPr/>
          </p:nvSpPr>
          <p:spPr bwMode="auto">
            <a:xfrm>
              <a:off x="6467475" y="4092575"/>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75"/>
            <p:cNvSpPr>
              <a:spLocks noChangeShapeType="1"/>
            </p:cNvSpPr>
            <p:nvPr/>
          </p:nvSpPr>
          <p:spPr bwMode="auto">
            <a:xfrm>
              <a:off x="7008813" y="4092575"/>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76"/>
            <p:cNvSpPr>
              <a:spLocks noChangeShapeType="1"/>
            </p:cNvSpPr>
            <p:nvPr/>
          </p:nvSpPr>
          <p:spPr bwMode="auto">
            <a:xfrm>
              <a:off x="7548563" y="4092575"/>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77"/>
            <p:cNvSpPr>
              <a:spLocks noChangeShapeType="1"/>
            </p:cNvSpPr>
            <p:nvPr/>
          </p:nvSpPr>
          <p:spPr bwMode="auto">
            <a:xfrm>
              <a:off x="8089900" y="4092575"/>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78"/>
            <p:cNvSpPr>
              <a:spLocks noChangeShapeType="1"/>
            </p:cNvSpPr>
            <p:nvPr/>
          </p:nvSpPr>
          <p:spPr bwMode="auto">
            <a:xfrm>
              <a:off x="8631238" y="4092575"/>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Rectangle 79"/>
            <p:cNvSpPr>
              <a:spLocks noChangeArrowheads="1"/>
            </p:cNvSpPr>
            <p:nvPr/>
          </p:nvSpPr>
          <p:spPr bwMode="auto">
            <a:xfrm>
              <a:off x="5260975" y="6024563"/>
              <a:ext cx="3111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-600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6" name="Rectangle 80"/>
            <p:cNvSpPr>
              <a:spLocks noChangeArrowheads="1"/>
            </p:cNvSpPr>
            <p:nvPr/>
          </p:nvSpPr>
          <p:spPr bwMode="auto">
            <a:xfrm>
              <a:off x="5802313" y="6024563"/>
              <a:ext cx="3111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-400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7" name="Rectangle 81"/>
            <p:cNvSpPr>
              <a:spLocks noChangeArrowheads="1"/>
            </p:cNvSpPr>
            <p:nvPr/>
          </p:nvSpPr>
          <p:spPr bwMode="auto">
            <a:xfrm>
              <a:off x="6340475" y="6024563"/>
              <a:ext cx="3111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-200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8" name="Rectangle 82"/>
            <p:cNvSpPr>
              <a:spLocks noChangeArrowheads="1"/>
            </p:cNvSpPr>
            <p:nvPr/>
          </p:nvSpPr>
          <p:spPr bwMode="auto">
            <a:xfrm>
              <a:off x="6975475" y="6024563"/>
              <a:ext cx="13017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9" name="Rectangle 83"/>
            <p:cNvSpPr>
              <a:spLocks noChangeArrowheads="1"/>
            </p:cNvSpPr>
            <p:nvPr/>
          </p:nvSpPr>
          <p:spPr bwMode="auto">
            <a:xfrm>
              <a:off x="7448550" y="6024563"/>
              <a:ext cx="26828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200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0" name="Rectangle 84"/>
            <p:cNvSpPr>
              <a:spLocks noChangeArrowheads="1"/>
            </p:cNvSpPr>
            <p:nvPr/>
          </p:nvSpPr>
          <p:spPr bwMode="auto">
            <a:xfrm>
              <a:off x="7986713" y="6024563"/>
              <a:ext cx="26828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400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1" name="Rectangle 85"/>
            <p:cNvSpPr>
              <a:spLocks noChangeArrowheads="1"/>
            </p:cNvSpPr>
            <p:nvPr/>
          </p:nvSpPr>
          <p:spPr bwMode="auto">
            <a:xfrm>
              <a:off x="8529638" y="6024563"/>
              <a:ext cx="26828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600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2" name="Rectangle 86"/>
            <p:cNvSpPr>
              <a:spLocks noChangeArrowheads="1"/>
            </p:cNvSpPr>
            <p:nvPr/>
          </p:nvSpPr>
          <p:spPr bwMode="auto">
            <a:xfrm>
              <a:off x="6567488" y="6188075"/>
              <a:ext cx="973137"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262626"/>
                  </a:solidFill>
                  <a:effectLst/>
                  <a:latin typeface="Arial" panose="020B0604020202020204" pitchFamily="34" charset="0"/>
                </a:rPr>
                <a:t>distance (nm)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3" name="Line 87"/>
            <p:cNvSpPr>
              <a:spLocks noChangeShapeType="1"/>
            </p:cNvSpPr>
            <p:nvPr/>
          </p:nvSpPr>
          <p:spPr bwMode="auto">
            <a:xfrm flipV="1">
              <a:off x="5468465" y="3992370"/>
              <a:ext cx="0" cy="18859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88"/>
            <p:cNvSpPr>
              <a:spLocks noChangeShapeType="1"/>
            </p:cNvSpPr>
            <p:nvPr/>
          </p:nvSpPr>
          <p:spPr bwMode="auto">
            <a:xfrm flipV="1">
              <a:off x="8631238" y="4092575"/>
              <a:ext cx="0" cy="18859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89"/>
            <p:cNvSpPr>
              <a:spLocks noChangeShapeType="1"/>
            </p:cNvSpPr>
            <p:nvPr/>
          </p:nvSpPr>
          <p:spPr bwMode="auto">
            <a:xfrm>
              <a:off x="5386388" y="5978525"/>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90"/>
            <p:cNvSpPr>
              <a:spLocks noChangeShapeType="1"/>
            </p:cNvSpPr>
            <p:nvPr/>
          </p:nvSpPr>
          <p:spPr bwMode="auto">
            <a:xfrm>
              <a:off x="5386388" y="5507038"/>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91"/>
            <p:cNvSpPr>
              <a:spLocks noChangeShapeType="1"/>
            </p:cNvSpPr>
            <p:nvPr/>
          </p:nvSpPr>
          <p:spPr bwMode="auto">
            <a:xfrm>
              <a:off x="5386388" y="5035550"/>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92"/>
            <p:cNvSpPr>
              <a:spLocks noChangeShapeType="1"/>
            </p:cNvSpPr>
            <p:nvPr/>
          </p:nvSpPr>
          <p:spPr bwMode="auto">
            <a:xfrm>
              <a:off x="5386388" y="4564063"/>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93"/>
            <p:cNvSpPr>
              <a:spLocks noChangeShapeType="1"/>
            </p:cNvSpPr>
            <p:nvPr/>
          </p:nvSpPr>
          <p:spPr bwMode="auto">
            <a:xfrm>
              <a:off x="5386388" y="4092575"/>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94"/>
            <p:cNvSpPr>
              <a:spLocks noChangeShapeType="1"/>
            </p:cNvSpPr>
            <p:nvPr/>
          </p:nvSpPr>
          <p:spPr bwMode="auto">
            <a:xfrm flipH="1">
              <a:off x="8597900" y="5978525"/>
              <a:ext cx="3333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95"/>
            <p:cNvSpPr>
              <a:spLocks noChangeShapeType="1"/>
            </p:cNvSpPr>
            <p:nvPr/>
          </p:nvSpPr>
          <p:spPr bwMode="auto">
            <a:xfrm flipH="1">
              <a:off x="8597900" y="5507038"/>
              <a:ext cx="3333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96"/>
            <p:cNvSpPr>
              <a:spLocks noChangeShapeType="1"/>
            </p:cNvSpPr>
            <p:nvPr/>
          </p:nvSpPr>
          <p:spPr bwMode="auto">
            <a:xfrm flipH="1">
              <a:off x="8597900" y="5035550"/>
              <a:ext cx="3333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97"/>
            <p:cNvSpPr>
              <a:spLocks noChangeShapeType="1"/>
            </p:cNvSpPr>
            <p:nvPr/>
          </p:nvSpPr>
          <p:spPr bwMode="auto">
            <a:xfrm flipH="1">
              <a:off x="8597900" y="4564063"/>
              <a:ext cx="3333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98"/>
            <p:cNvSpPr>
              <a:spLocks noChangeShapeType="1"/>
            </p:cNvSpPr>
            <p:nvPr/>
          </p:nvSpPr>
          <p:spPr bwMode="auto">
            <a:xfrm flipH="1">
              <a:off x="8597900" y="4092575"/>
              <a:ext cx="3333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Rectangle 99"/>
            <p:cNvSpPr>
              <a:spLocks noChangeArrowheads="1"/>
            </p:cNvSpPr>
            <p:nvPr/>
          </p:nvSpPr>
          <p:spPr bwMode="auto">
            <a:xfrm>
              <a:off x="5237163" y="5908675"/>
              <a:ext cx="1714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 name="Rectangle 100"/>
            <p:cNvSpPr>
              <a:spLocks noChangeArrowheads="1"/>
            </p:cNvSpPr>
            <p:nvPr/>
          </p:nvSpPr>
          <p:spPr bwMode="auto">
            <a:xfrm>
              <a:off x="5237163" y="5437188"/>
              <a:ext cx="1714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7" name="Rectangle 101"/>
            <p:cNvSpPr>
              <a:spLocks noChangeArrowheads="1"/>
            </p:cNvSpPr>
            <p:nvPr/>
          </p:nvSpPr>
          <p:spPr bwMode="auto">
            <a:xfrm>
              <a:off x="5280025" y="4968875"/>
              <a:ext cx="13017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8" name="Rectangle 102"/>
            <p:cNvSpPr>
              <a:spLocks noChangeArrowheads="1"/>
            </p:cNvSpPr>
            <p:nvPr/>
          </p:nvSpPr>
          <p:spPr bwMode="auto">
            <a:xfrm>
              <a:off x="5280025" y="4495800"/>
              <a:ext cx="13017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9" name="Rectangle 103"/>
            <p:cNvSpPr>
              <a:spLocks noChangeArrowheads="1"/>
            </p:cNvSpPr>
            <p:nvPr/>
          </p:nvSpPr>
          <p:spPr bwMode="auto">
            <a:xfrm>
              <a:off x="5280025" y="4022725"/>
              <a:ext cx="13017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0" name="Rectangle 104"/>
            <p:cNvSpPr>
              <a:spLocks noChangeArrowheads="1"/>
            </p:cNvSpPr>
            <p:nvPr/>
          </p:nvSpPr>
          <p:spPr bwMode="auto">
            <a:xfrm rot="16200000">
              <a:off x="5096990" y="4832158"/>
              <a:ext cx="166688"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262626"/>
                  </a:solidFill>
                  <a:effectLst/>
                  <a:latin typeface="Arial" panose="020B0604020202020204" pitchFamily="34" charset="0"/>
                </a:rPr>
                <a:t>H</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1" name="Rectangle 105"/>
            <p:cNvSpPr>
              <a:spLocks noChangeArrowheads="1"/>
            </p:cNvSpPr>
            <p:nvPr/>
          </p:nvSpPr>
          <p:spPr bwMode="auto">
            <a:xfrm rot="16200000">
              <a:off x="5198590" y="4773420"/>
              <a:ext cx="11588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262626"/>
                  </a:solidFill>
                  <a:effectLst/>
                  <a:latin typeface="Arial" panose="020B0604020202020204" pitchFamily="34" charset="0"/>
                </a:rPr>
                <a:t>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2" name="Freeform 106"/>
            <p:cNvSpPr>
              <a:spLocks/>
            </p:cNvSpPr>
            <p:nvPr/>
          </p:nvSpPr>
          <p:spPr bwMode="auto">
            <a:xfrm>
              <a:off x="5386388" y="4122738"/>
              <a:ext cx="3244850" cy="827088"/>
            </a:xfrm>
            <a:custGeom>
              <a:avLst/>
              <a:gdLst>
                <a:gd name="T0" fmla="*/ 25 w 2044"/>
                <a:gd name="T1" fmla="*/ 517 h 521"/>
                <a:gd name="T2" fmla="*/ 58 w 2044"/>
                <a:gd name="T3" fmla="*/ 512 h 521"/>
                <a:gd name="T4" fmla="*/ 92 w 2044"/>
                <a:gd name="T5" fmla="*/ 506 h 521"/>
                <a:gd name="T6" fmla="*/ 125 w 2044"/>
                <a:gd name="T7" fmla="*/ 500 h 521"/>
                <a:gd name="T8" fmla="*/ 159 w 2044"/>
                <a:gd name="T9" fmla="*/ 494 h 521"/>
                <a:gd name="T10" fmla="*/ 192 w 2044"/>
                <a:gd name="T11" fmla="*/ 487 h 521"/>
                <a:gd name="T12" fmla="*/ 226 w 2044"/>
                <a:gd name="T13" fmla="*/ 479 h 521"/>
                <a:gd name="T14" fmla="*/ 259 w 2044"/>
                <a:gd name="T15" fmla="*/ 470 h 521"/>
                <a:gd name="T16" fmla="*/ 293 w 2044"/>
                <a:gd name="T17" fmla="*/ 461 h 521"/>
                <a:gd name="T18" fmla="*/ 326 w 2044"/>
                <a:gd name="T19" fmla="*/ 451 h 521"/>
                <a:gd name="T20" fmla="*/ 360 w 2044"/>
                <a:gd name="T21" fmla="*/ 440 h 521"/>
                <a:gd name="T22" fmla="*/ 393 w 2044"/>
                <a:gd name="T23" fmla="*/ 428 h 521"/>
                <a:gd name="T24" fmla="*/ 426 w 2044"/>
                <a:gd name="T25" fmla="*/ 415 h 521"/>
                <a:gd name="T26" fmla="*/ 460 w 2044"/>
                <a:gd name="T27" fmla="*/ 400 h 521"/>
                <a:gd name="T28" fmla="*/ 493 w 2044"/>
                <a:gd name="T29" fmla="*/ 385 h 521"/>
                <a:gd name="T30" fmla="*/ 527 w 2044"/>
                <a:gd name="T31" fmla="*/ 368 h 521"/>
                <a:gd name="T32" fmla="*/ 560 w 2044"/>
                <a:gd name="T33" fmla="*/ 350 h 521"/>
                <a:gd name="T34" fmla="*/ 594 w 2044"/>
                <a:gd name="T35" fmla="*/ 329 h 521"/>
                <a:gd name="T36" fmla="*/ 627 w 2044"/>
                <a:gd name="T37" fmla="*/ 308 h 521"/>
                <a:gd name="T38" fmla="*/ 661 w 2044"/>
                <a:gd name="T39" fmla="*/ 284 h 521"/>
                <a:gd name="T40" fmla="*/ 694 w 2044"/>
                <a:gd name="T41" fmla="*/ 258 h 521"/>
                <a:gd name="T42" fmla="*/ 728 w 2044"/>
                <a:gd name="T43" fmla="*/ 230 h 521"/>
                <a:gd name="T44" fmla="*/ 761 w 2044"/>
                <a:gd name="T45" fmla="*/ 200 h 521"/>
                <a:gd name="T46" fmla="*/ 794 w 2044"/>
                <a:gd name="T47" fmla="*/ 166 h 521"/>
                <a:gd name="T48" fmla="*/ 828 w 2044"/>
                <a:gd name="T49" fmla="*/ 130 h 521"/>
                <a:gd name="T50" fmla="*/ 861 w 2044"/>
                <a:gd name="T51" fmla="*/ 90 h 521"/>
                <a:gd name="T52" fmla="*/ 895 w 2044"/>
                <a:gd name="T53" fmla="*/ 48 h 521"/>
                <a:gd name="T54" fmla="*/ 928 w 2044"/>
                <a:gd name="T55" fmla="*/ 1 h 521"/>
                <a:gd name="T56" fmla="*/ 962 w 2044"/>
                <a:gd name="T57" fmla="*/ 254 h 521"/>
                <a:gd name="T58" fmla="*/ 995 w 2044"/>
                <a:gd name="T59" fmla="*/ 397 h 521"/>
                <a:gd name="T60" fmla="*/ 1028 w 2044"/>
                <a:gd name="T61" fmla="*/ 425 h 521"/>
                <a:gd name="T62" fmla="*/ 1062 w 2044"/>
                <a:gd name="T63" fmla="*/ 356 h 521"/>
                <a:gd name="T64" fmla="*/ 1095 w 2044"/>
                <a:gd name="T65" fmla="*/ 148 h 521"/>
                <a:gd name="T66" fmla="*/ 1129 w 2044"/>
                <a:gd name="T67" fmla="*/ 20 h 521"/>
                <a:gd name="T68" fmla="*/ 1162 w 2044"/>
                <a:gd name="T69" fmla="*/ 65 h 521"/>
                <a:gd name="T70" fmla="*/ 1196 w 2044"/>
                <a:gd name="T71" fmla="*/ 107 h 521"/>
                <a:gd name="T72" fmla="*/ 1229 w 2044"/>
                <a:gd name="T73" fmla="*/ 145 h 521"/>
                <a:gd name="T74" fmla="*/ 1263 w 2044"/>
                <a:gd name="T75" fmla="*/ 180 h 521"/>
                <a:gd name="T76" fmla="*/ 1296 w 2044"/>
                <a:gd name="T77" fmla="*/ 212 h 521"/>
                <a:gd name="T78" fmla="*/ 1330 w 2044"/>
                <a:gd name="T79" fmla="*/ 242 h 521"/>
                <a:gd name="T80" fmla="*/ 1363 w 2044"/>
                <a:gd name="T81" fmla="*/ 269 h 521"/>
                <a:gd name="T82" fmla="*/ 1396 w 2044"/>
                <a:gd name="T83" fmla="*/ 294 h 521"/>
                <a:gd name="T84" fmla="*/ 1430 w 2044"/>
                <a:gd name="T85" fmla="*/ 317 h 521"/>
                <a:gd name="T86" fmla="*/ 1463 w 2044"/>
                <a:gd name="T87" fmla="*/ 338 h 521"/>
                <a:gd name="T88" fmla="*/ 1497 w 2044"/>
                <a:gd name="T89" fmla="*/ 357 h 521"/>
                <a:gd name="T90" fmla="*/ 1530 w 2044"/>
                <a:gd name="T91" fmla="*/ 375 h 521"/>
                <a:gd name="T92" fmla="*/ 1564 w 2044"/>
                <a:gd name="T93" fmla="*/ 391 h 521"/>
                <a:gd name="T94" fmla="*/ 1597 w 2044"/>
                <a:gd name="T95" fmla="*/ 406 h 521"/>
                <a:gd name="T96" fmla="*/ 1631 w 2044"/>
                <a:gd name="T97" fmla="*/ 420 h 521"/>
                <a:gd name="T98" fmla="*/ 1664 w 2044"/>
                <a:gd name="T99" fmla="*/ 433 h 521"/>
                <a:gd name="T100" fmla="*/ 1698 w 2044"/>
                <a:gd name="T101" fmla="*/ 444 h 521"/>
                <a:gd name="T102" fmla="*/ 1731 w 2044"/>
                <a:gd name="T103" fmla="*/ 455 h 521"/>
                <a:gd name="T104" fmla="*/ 1764 w 2044"/>
                <a:gd name="T105" fmla="*/ 465 h 521"/>
                <a:gd name="T106" fmla="*/ 1798 w 2044"/>
                <a:gd name="T107" fmla="*/ 474 h 521"/>
                <a:gd name="T108" fmla="*/ 1831 w 2044"/>
                <a:gd name="T109" fmla="*/ 482 h 521"/>
                <a:gd name="T110" fmla="*/ 1865 w 2044"/>
                <a:gd name="T111" fmla="*/ 490 h 521"/>
                <a:gd name="T112" fmla="*/ 1898 w 2044"/>
                <a:gd name="T113" fmla="*/ 496 h 521"/>
                <a:gd name="T114" fmla="*/ 1932 w 2044"/>
                <a:gd name="T115" fmla="*/ 503 h 521"/>
                <a:gd name="T116" fmla="*/ 1965 w 2044"/>
                <a:gd name="T117" fmla="*/ 509 h 521"/>
                <a:gd name="T118" fmla="*/ 1999 w 2044"/>
                <a:gd name="T119" fmla="*/ 514 h 521"/>
                <a:gd name="T120" fmla="*/ 2032 w 2044"/>
                <a:gd name="T121" fmla="*/ 519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44" h="521">
                  <a:moveTo>
                    <a:pt x="0" y="521"/>
                  </a:moveTo>
                  <a:lnTo>
                    <a:pt x="5" y="520"/>
                  </a:lnTo>
                  <a:lnTo>
                    <a:pt x="12" y="519"/>
                  </a:lnTo>
                  <a:lnTo>
                    <a:pt x="18" y="518"/>
                  </a:lnTo>
                  <a:lnTo>
                    <a:pt x="25" y="517"/>
                  </a:lnTo>
                  <a:lnTo>
                    <a:pt x="32" y="516"/>
                  </a:lnTo>
                  <a:lnTo>
                    <a:pt x="38" y="515"/>
                  </a:lnTo>
                  <a:lnTo>
                    <a:pt x="45" y="514"/>
                  </a:lnTo>
                  <a:lnTo>
                    <a:pt x="52" y="513"/>
                  </a:lnTo>
                  <a:lnTo>
                    <a:pt x="58" y="512"/>
                  </a:lnTo>
                  <a:lnTo>
                    <a:pt x="65" y="511"/>
                  </a:lnTo>
                  <a:lnTo>
                    <a:pt x="72" y="510"/>
                  </a:lnTo>
                  <a:lnTo>
                    <a:pt x="79" y="509"/>
                  </a:lnTo>
                  <a:lnTo>
                    <a:pt x="85" y="508"/>
                  </a:lnTo>
                  <a:lnTo>
                    <a:pt x="92" y="506"/>
                  </a:lnTo>
                  <a:lnTo>
                    <a:pt x="99" y="505"/>
                  </a:lnTo>
                  <a:lnTo>
                    <a:pt x="105" y="504"/>
                  </a:lnTo>
                  <a:lnTo>
                    <a:pt x="112" y="503"/>
                  </a:lnTo>
                  <a:lnTo>
                    <a:pt x="119" y="502"/>
                  </a:lnTo>
                  <a:lnTo>
                    <a:pt x="125" y="500"/>
                  </a:lnTo>
                  <a:lnTo>
                    <a:pt x="132" y="499"/>
                  </a:lnTo>
                  <a:lnTo>
                    <a:pt x="139" y="498"/>
                  </a:lnTo>
                  <a:lnTo>
                    <a:pt x="146" y="496"/>
                  </a:lnTo>
                  <a:lnTo>
                    <a:pt x="152" y="495"/>
                  </a:lnTo>
                  <a:lnTo>
                    <a:pt x="159" y="494"/>
                  </a:lnTo>
                  <a:lnTo>
                    <a:pt x="166" y="492"/>
                  </a:lnTo>
                  <a:lnTo>
                    <a:pt x="172" y="491"/>
                  </a:lnTo>
                  <a:lnTo>
                    <a:pt x="179" y="490"/>
                  </a:lnTo>
                  <a:lnTo>
                    <a:pt x="186" y="488"/>
                  </a:lnTo>
                  <a:lnTo>
                    <a:pt x="192" y="487"/>
                  </a:lnTo>
                  <a:lnTo>
                    <a:pt x="199" y="485"/>
                  </a:lnTo>
                  <a:lnTo>
                    <a:pt x="206" y="483"/>
                  </a:lnTo>
                  <a:lnTo>
                    <a:pt x="212" y="482"/>
                  </a:lnTo>
                  <a:lnTo>
                    <a:pt x="219" y="480"/>
                  </a:lnTo>
                  <a:lnTo>
                    <a:pt x="226" y="479"/>
                  </a:lnTo>
                  <a:lnTo>
                    <a:pt x="232" y="477"/>
                  </a:lnTo>
                  <a:lnTo>
                    <a:pt x="239" y="475"/>
                  </a:lnTo>
                  <a:lnTo>
                    <a:pt x="246" y="474"/>
                  </a:lnTo>
                  <a:lnTo>
                    <a:pt x="252" y="472"/>
                  </a:lnTo>
                  <a:lnTo>
                    <a:pt x="259" y="470"/>
                  </a:lnTo>
                  <a:lnTo>
                    <a:pt x="266" y="468"/>
                  </a:lnTo>
                  <a:lnTo>
                    <a:pt x="273" y="467"/>
                  </a:lnTo>
                  <a:lnTo>
                    <a:pt x="279" y="465"/>
                  </a:lnTo>
                  <a:lnTo>
                    <a:pt x="286" y="463"/>
                  </a:lnTo>
                  <a:lnTo>
                    <a:pt x="293" y="461"/>
                  </a:lnTo>
                  <a:lnTo>
                    <a:pt x="299" y="459"/>
                  </a:lnTo>
                  <a:lnTo>
                    <a:pt x="306" y="457"/>
                  </a:lnTo>
                  <a:lnTo>
                    <a:pt x="313" y="455"/>
                  </a:lnTo>
                  <a:lnTo>
                    <a:pt x="319" y="453"/>
                  </a:lnTo>
                  <a:lnTo>
                    <a:pt x="326" y="451"/>
                  </a:lnTo>
                  <a:lnTo>
                    <a:pt x="333" y="449"/>
                  </a:lnTo>
                  <a:lnTo>
                    <a:pt x="340" y="446"/>
                  </a:lnTo>
                  <a:lnTo>
                    <a:pt x="346" y="444"/>
                  </a:lnTo>
                  <a:lnTo>
                    <a:pt x="353" y="442"/>
                  </a:lnTo>
                  <a:lnTo>
                    <a:pt x="360" y="440"/>
                  </a:lnTo>
                  <a:lnTo>
                    <a:pt x="366" y="437"/>
                  </a:lnTo>
                  <a:lnTo>
                    <a:pt x="373" y="435"/>
                  </a:lnTo>
                  <a:lnTo>
                    <a:pt x="380" y="433"/>
                  </a:lnTo>
                  <a:lnTo>
                    <a:pt x="386" y="430"/>
                  </a:lnTo>
                  <a:lnTo>
                    <a:pt x="393" y="428"/>
                  </a:lnTo>
                  <a:lnTo>
                    <a:pt x="400" y="425"/>
                  </a:lnTo>
                  <a:lnTo>
                    <a:pt x="406" y="423"/>
                  </a:lnTo>
                  <a:lnTo>
                    <a:pt x="413" y="420"/>
                  </a:lnTo>
                  <a:lnTo>
                    <a:pt x="420" y="417"/>
                  </a:lnTo>
                  <a:lnTo>
                    <a:pt x="426" y="415"/>
                  </a:lnTo>
                  <a:lnTo>
                    <a:pt x="433" y="412"/>
                  </a:lnTo>
                  <a:lnTo>
                    <a:pt x="440" y="409"/>
                  </a:lnTo>
                  <a:lnTo>
                    <a:pt x="446" y="406"/>
                  </a:lnTo>
                  <a:lnTo>
                    <a:pt x="453" y="403"/>
                  </a:lnTo>
                  <a:lnTo>
                    <a:pt x="460" y="400"/>
                  </a:lnTo>
                  <a:lnTo>
                    <a:pt x="467" y="397"/>
                  </a:lnTo>
                  <a:lnTo>
                    <a:pt x="473" y="394"/>
                  </a:lnTo>
                  <a:lnTo>
                    <a:pt x="480" y="391"/>
                  </a:lnTo>
                  <a:lnTo>
                    <a:pt x="487" y="388"/>
                  </a:lnTo>
                  <a:lnTo>
                    <a:pt x="493" y="385"/>
                  </a:lnTo>
                  <a:lnTo>
                    <a:pt x="500" y="381"/>
                  </a:lnTo>
                  <a:lnTo>
                    <a:pt x="507" y="378"/>
                  </a:lnTo>
                  <a:lnTo>
                    <a:pt x="513" y="375"/>
                  </a:lnTo>
                  <a:lnTo>
                    <a:pt x="520" y="371"/>
                  </a:lnTo>
                  <a:lnTo>
                    <a:pt x="527" y="368"/>
                  </a:lnTo>
                  <a:lnTo>
                    <a:pt x="534" y="364"/>
                  </a:lnTo>
                  <a:lnTo>
                    <a:pt x="540" y="361"/>
                  </a:lnTo>
                  <a:lnTo>
                    <a:pt x="547" y="357"/>
                  </a:lnTo>
                  <a:lnTo>
                    <a:pt x="554" y="353"/>
                  </a:lnTo>
                  <a:lnTo>
                    <a:pt x="560" y="350"/>
                  </a:lnTo>
                  <a:lnTo>
                    <a:pt x="567" y="346"/>
                  </a:lnTo>
                  <a:lnTo>
                    <a:pt x="574" y="342"/>
                  </a:lnTo>
                  <a:lnTo>
                    <a:pt x="580" y="338"/>
                  </a:lnTo>
                  <a:lnTo>
                    <a:pt x="587" y="334"/>
                  </a:lnTo>
                  <a:lnTo>
                    <a:pt x="594" y="329"/>
                  </a:lnTo>
                  <a:lnTo>
                    <a:pt x="600" y="325"/>
                  </a:lnTo>
                  <a:lnTo>
                    <a:pt x="607" y="321"/>
                  </a:lnTo>
                  <a:lnTo>
                    <a:pt x="614" y="317"/>
                  </a:lnTo>
                  <a:lnTo>
                    <a:pt x="620" y="312"/>
                  </a:lnTo>
                  <a:lnTo>
                    <a:pt x="627" y="308"/>
                  </a:lnTo>
                  <a:lnTo>
                    <a:pt x="634" y="303"/>
                  </a:lnTo>
                  <a:lnTo>
                    <a:pt x="640" y="298"/>
                  </a:lnTo>
                  <a:lnTo>
                    <a:pt x="647" y="294"/>
                  </a:lnTo>
                  <a:lnTo>
                    <a:pt x="654" y="289"/>
                  </a:lnTo>
                  <a:lnTo>
                    <a:pt x="661" y="284"/>
                  </a:lnTo>
                  <a:lnTo>
                    <a:pt x="667" y="279"/>
                  </a:lnTo>
                  <a:lnTo>
                    <a:pt x="674" y="274"/>
                  </a:lnTo>
                  <a:lnTo>
                    <a:pt x="681" y="269"/>
                  </a:lnTo>
                  <a:lnTo>
                    <a:pt x="687" y="264"/>
                  </a:lnTo>
                  <a:lnTo>
                    <a:pt x="694" y="258"/>
                  </a:lnTo>
                  <a:lnTo>
                    <a:pt x="701" y="253"/>
                  </a:lnTo>
                  <a:lnTo>
                    <a:pt x="707" y="247"/>
                  </a:lnTo>
                  <a:lnTo>
                    <a:pt x="714" y="242"/>
                  </a:lnTo>
                  <a:lnTo>
                    <a:pt x="721" y="236"/>
                  </a:lnTo>
                  <a:lnTo>
                    <a:pt x="728" y="230"/>
                  </a:lnTo>
                  <a:lnTo>
                    <a:pt x="734" y="224"/>
                  </a:lnTo>
                  <a:lnTo>
                    <a:pt x="741" y="218"/>
                  </a:lnTo>
                  <a:lnTo>
                    <a:pt x="748" y="212"/>
                  </a:lnTo>
                  <a:lnTo>
                    <a:pt x="754" y="206"/>
                  </a:lnTo>
                  <a:lnTo>
                    <a:pt x="761" y="200"/>
                  </a:lnTo>
                  <a:lnTo>
                    <a:pt x="768" y="193"/>
                  </a:lnTo>
                  <a:lnTo>
                    <a:pt x="774" y="187"/>
                  </a:lnTo>
                  <a:lnTo>
                    <a:pt x="781" y="180"/>
                  </a:lnTo>
                  <a:lnTo>
                    <a:pt x="788" y="173"/>
                  </a:lnTo>
                  <a:lnTo>
                    <a:pt x="794" y="166"/>
                  </a:lnTo>
                  <a:lnTo>
                    <a:pt x="801" y="159"/>
                  </a:lnTo>
                  <a:lnTo>
                    <a:pt x="808" y="152"/>
                  </a:lnTo>
                  <a:lnTo>
                    <a:pt x="814" y="145"/>
                  </a:lnTo>
                  <a:lnTo>
                    <a:pt x="821" y="137"/>
                  </a:lnTo>
                  <a:lnTo>
                    <a:pt x="828" y="130"/>
                  </a:lnTo>
                  <a:lnTo>
                    <a:pt x="834" y="122"/>
                  </a:lnTo>
                  <a:lnTo>
                    <a:pt x="841" y="114"/>
                  </a:lnTo>
                  <a:lnTo>
                    <a:pt x="848" y="107"/>
                  </a:lnTo>
                  <a:lnTo>
                    <a:pt x="855" y="99"/>
                  </a:lnTo>
                  <a:lnTo>
                    <a:pt x="861" y="90"/>
                  </a:lnTo>
                  <a:lnTo>
                    <a:pt x="868" y="82"/>
                  </a:lnTo>
                  <a:lnTo>
                    <a:pt x="875" y="74"/>
                  </a:lnTo>
                  <a:lnTo>
                    <a:pt x="881" y="65"/>
                  </a:lnTo>
                  <a:lnTo>
                    <a:pt x="888" y="56"/>
                  </a:lnTo>
                  <a:lnTo>
                    <a:pt x="895" y="48"/>
                  </a:lnTo>
                  <a:lnTo>
                    <a:pt x="901" y="38"/>
                  </a:lnTo>
                  <a:lnTo>
                    <a:pt x="908" y="29"/>
                  </a:lnTo>
                  <a:lnTo>
                    <a:pt x="915" y="20"/>
                  </a:lnTo>
                  <a:lnTo>
                    <a:pt x="922" y="10"/>
                  </a:lnTo>
                  <a:lnTo>
                    <a:pt x="928" y="1"/>
                  </a:lnTo>
                  <a:lnTo>
                    <a:pt x="935" y="0"/>
                  </a:lnTo>
                  <a:lnTo>
                    <a:pt x="942" y="80"/>
                  </a:lnTo>
                  <a:lnTo>
                    <a:pt x="948" y="148"/>
                  </a:lnTo>
                  <a:lnTo>
                    <a:pt x="955" y="206"/>
                  </a:lnTo>
                  <a:lnTo>
                    <a:pt x="962" y="254"/>
                  </a:lnTo>
                  <a:lnTo>
                    <a:pt x="968" y="295"/>
                  </a:lnTo>
                  <a:lnTo>
                    <a:pt x="975" y="329"/>
                  </a:lnTo>
                  <a:lnTo>
                    <a:pt x="982" y="356"/>
                  </a:lnTo>
                  <a:lnTo>
                    <a:pt x="988" y="379"/>
                  </a:lnTo>
                  <a:lnTo>
                    <a:pt x="995" y="397"/>
                  </a:lnTo>
                  <a:lnTo>
                    <a:pt x="1002" y="410"/>
                  </a:lnTo>
                  <a:lnTo>
                    <a:pt x="1008" y="419"/>
                  </a:lnTo>
                  <a:lnTo>
                    <a:pt x="1015" y="425"/>
                  </a:lnTo>
                  <a:lnTo>
                    <a:pt x="1022" y="427"/>
                  </a:lnTo>
                  <a:lnTo>
                    <a:pt x="1028" y="425"/>
                  </a:lnTo>
                  <a:lnTo>
                    <a:pt x="1035" y="419"/>
                  </a:lnTo>
                  <a:lnTo>
                    <a:pt x="1042" y="410"/>
                  </a:lnTo>
                  <a:lnTo>
                    <a:pt x="1049" y="397"/>
                  </a:lnTo>
                  <a:lnTo>
                    <a:pt x="1055" y="379"/>
                  </a:lnTo>
                  <a:lnTo>
                    <a:pt x="1062" y="356"/>
                  </a:lnTo>
                  <a:lnTo>
                    <a:pt x="1069" y="329"/>
                  </a:lnTo>
                  <a:lnTo>
                    <a:pt x="1075" y="295"/>
                  </a:lnTo>
                  <a:lnTo>
                    <a:pt x="1082" y="254"/>
                  </a:lnTo>
                  <a:lnTo>
                    <a:pt x="1089" y="206"/>
                  </a:lnTo>
                  <a:lnTo>
                    <a:pt x="1095" y="148"/>
                  </a:lnTo>
                  <a:lnTo>
                    <a:pt x="1102" y="80"/>
                  </a:lnTo>
                  <a:lnTo>
                    <a:pt x="1109" y="0"/>
                  </a:lnTo>
                  <a:lnTo>
                    <a:pt x="1116" y="1"/>
                  </a:lnTo>
                  <a:lnTo>
                    <a:pt x="1122" y="10"/>
                  </a:lnTo>
                  <a:lnTo>
                    <a:pt x="1129" y="20"/>
                  </a:lnTo>
                  <a:lnTo>
                    <a:pt x="1136" y="29"/>
                  </a:lnTo>
                  <a:lnTo>
                    <a:pt x="1142" y="38"/>
                  </a:lnTo>
                  <a:lnTo>
                    <a:pt x="1149" y="48"/>
                  </a:lnTo>
                  <a:lnTo>
                    <a:pt x="1156" y="56"/>
                  </a:lnTo>
                  <a:lnTo>
                    <a:pt x="1162" y="65"/>
                  </a:lnTo>
                  <a:lnTo>
                    <a:pt x="1169" y="74"/>
                  </a:lnTo>
                  <a:lnTo>
                    <a:pt x="1176" y="82"/>
                  </a:lnTo>
                  <a:lnTo>
                    <a:pt x="1182" y="90"/>
                  </a:lnTo>
                  <a:lnTo>
                    <a:pt x="1189" y="99"/>
                  </a:lnTo>
                  <a:lnTo>
                    <a:pt x="1196" y="107"/>
                  </a:lnTo>
                  <a:lnTo>
                    <a:pt x="1202" y="114"/>
                  </a:lnTo>
                  <a:lnTo>
                    <a:pt x="1209" y="122"/>
                  </a:lnTo>
                  <a:lnTo>
                    <a:pt x="1216" y="130"/>
                  </a:lnTo>
                  <a:lnTo>
                    <a:pt x="1222" y="137"/>
                  </a:lnTo>
                  <a:lnTo>
                    <a:pt x="1229" y="145"/>
                  </a:lnTo>
                  <a:lnTo>
                    <a:pt x="1236" y="152"/>
                  </a:lnTo>
                  <a:lnTo>
                    <a:pt x="1243" y="159"/>
                  </a:lnTo>
                  <a:lnTo>
                    <a:pt x="1249" y="166"/>
                  </a:lnTo>
                  <a:lnTo>
                    <a:pt x="1256" y="173"/>
                  </a:lnTo>
                  <a:lnTo>
                    <a:pt x="1263" y="180"/>
                  </a:lnTo>
                  <a:lnTo>
                    <a:pt x="1269" y="187"/>
                  </a:lnTo>
                  <a:lnTo>
                    <a:pt x="1276" y="193"/>
                  </a:lnTo>
                  <a:lnTo>
                    <a:pt x="1283" y="200"/>
                  </a:lnTo>
                  <a:lnTo>
                    <a:pt x="1289" y="206"/>
                  </a:lnTo>
                  <a:lnTo>
                    <a:pt x="1296" y="212"/>
                  </a:lnTo>
                  <a:lnTo>
                    <a:pt x="1303" y="218"/>
                  </a:lnTo>
                  <a:lnTo>
                    <a:pt x="1310" y="224"/>
                  </a:lnTo>
                  <a:lnTo>
                    <a:pt x="1316" y="230"/>
                  </a:lnTo>
                  <a:lnTo>
                    <a:pt x="1323" y="236"/>
                  </a:lnTo>
                  <a:lnTo>
                    <a:pt x="1330" y="242"/>
                  </a:lnTo>
                  <a:lnTo>
                    <a:pt x="1336" y="247"/>
                  </a:lnTo>
                  <a:lnTo>
                    <a:pt x="1343" y="253"/>
                  </a:lnTo>
                  <a:lnTo>
                    <a:pt x="1350" y="258"/>
                  </a:lnTo>
                  <a:lnTo>
                    <a:pt x="1356" y="264"/>
                  </a:lnTo>
                  <a:lnTo>
                    <a:pt x="1363" y="269"/>
                  </a:lnTo>
                  <a:lnTo>
                    <a:pt x="1370" y="274"/>
                  </a:lnTo>
                  <a:lnTo>
                    <a:pt x="1376" y="279"/>
                  </a:lnTo>
                  <a:lnTo>
                    <a:pt x="1383" y="284"/>
                  </a:lnTo>
                  <a:lnTo>
                    <a:pt x="1390" y="289"/>
                  </a:lnTo>
                  <a:lnTo>
                    <a:pt x="1396" y="294"/>
                  </a:lnTo>
                  <a:lnTo>
                    <a:pt x="1403" y="298"/>
                  </a:lnTo>
                  <a:lnTo>
                    <a:pt x="1410" y="303"/>
                  </a:lnTo>
                  <a:lnTo>
                    <a:pt x="1416" y="308"/>
                  </a:lnTo>
                  <a:lnTo>
                    <a:pt x="1423" y="312"/>
                  </a:lnTo>
                  <a:lnTo>
                    <a:pt x="1430" y="317"/>
                  </a:lnTo>
                  <a:lnTo>
                    <a:pt x="1437" y="321"/>
                  </a:lnTo>
                  <a:lnTo>
                    <a:pt x="1443" y="325"/>
                  </a:lnTo>
                  <a:lnTo>
                    <a:pt x="1450" y="329"/>
                  </a:lnTo>
                  <a:lnTo>
                    <a:pt x="1457" y="334"/>
                  </a:lnTo>
                  <a:lnTo>
                    <a:pt x="1463" y="338"/>
                  </a:lnTo>
                  <a:lnTo>
                    <a:pt x="1470" y="342"/>
                  </a:lnTo>
                  <a:lnTo>
                    <a:pt x="1477" y="346"/>
                  </a:lnTo>
                  <a:lnTo>
                    <a:pt x="1483" y="350"/>
                  </a:lnTo>
                  <a:lnTo>
                    <a:pt x="1490" y="353"/>
                  </a:lnTo>
                  <a:lnTo>
                    <a:pt x="1497" y="357"/>
                  </a:lnTo>
                  <a:lnTo>
                    <a:pt x="1504" y="361"/>
                  </a:lnTo>
                  <a:lnTo>
                    <a:pt x="1510" y="364"/>
                  </a:lnTo>
                  <a:lnTo>
                    <a:pt x="1517" y="368"/>
                  </a:lnTo>
                  <a:lnTo>
                    <a:pt x="1524" y="371"/>
                  </a:lnTo>
                  <a:lnTo>
                    <a:pt x="1530" y="375"/>
                  </a:lnTo>
                  <a:lnTo>
                    <a:pt x="1537" y="378"/>
                  </a:lnTo>
                  <a:lnTo>
                    <a:pt x="1544" y="381"/>
                  </a:lnTo>
                  <a:lnTo>
                    <a:pt x="1550" y="385"/>
                  </a:lnTo>
                  <a:lnTo>
                    <a:pt x="1557" y="388"/>
                  </a:lnTo>
                  <a:lnTo>
                    <a:pt x="1564" y="391"/>
                  </a:lnTo>
                  <a:lnTo>
                    <a:pt x="1570" y="394"/>
                  </a:lnTo>
                  <a:lnTo>
                    <a:pt x="1577" y="397"/>
                  </a:lnTo>
                  <a:lnTo>
                    <a:pt x="1584" y="400"/>
                  </a:lnTo>
                  <a:lnTo>
                    <a:pt x="1590" y="403"/>
                  </a:lnTo>
                  <a:lnTo>
                    <a:pt x="1597" y="406"/>
                  </a:lnTo>
                  <a:lnTo>
                    <a:pt x="1604" y="409"/>
                  </a:lnTo>
                  <a:lnTo>
                    <a:pt x="1611" y="412"/>
                  </a:lnTo>
                  <a:lnTo>
                    <a:pt x="1617" y="415"/>
                  </a:lnTo>
                  <a:lnTo>
                    <a:pt x="1624" y="417"/>
                  </a:lnTo>
                  <a:lnTo>
                    <a:pt x="1631" y="420"/>
                  </a:lnTo>
                  <a:lnTo>
                    <a:pt x="1637" y="423"/>
                  </a:lnTo>
                  <a:lnTo>
                    <a:pt x="1644" y="425"/>
                  </a:lnTo>
                  <a:lnTo>
                    <a:pt x="1651" y="428"/>
                  </a:lnTo>
                  <a:lnTo>
                    <a:pt x="1657" y="430"/>
                  </a:lnTo>
                  <a:lnTo>
                    <a:pt x="1664" y="433"/>
                  </a:lnTo>
                  <a:lnTo>
                    <a:pt x="1671" y="435"/>
                  </a:lnTo>
                  <a:lnTo>
                    <a:pt x="1677" y="437"/>
                  </a:lnTo>
                  <a:lnTo>
                    <a:pt x="1684" y="440"/>
                  </a:lnTo>
                  <a:lnTo>
                    <a:pt x="1691" y="442"/>
                  </a:lnTo>
                  <a:lnTo>
                    <a:pt x="1698" y="444"/>
                  </a:lnTo>
                  <a:lnTo>
                    <a:pt x="1704" y="446"/>
                  </a:lnTo>
                  <a:lnTo>
                    <a:pt x="1711" y="449"/>
                  </a:lnTo>
                  <a:lnTo>
                    <a:pt x="1718" y="451"/>
                  </a:lnTo>
                  <a:lnTo>
                    <a:pt x="1724" y="453"/>
                  </a:lnTo>
                  <a:lnTo>
                    <a:pt x="1731" y="455"/>
                  </a:lnTo>
                  <a:lnTo>
                    <a:pt x="1738" y="457"/>
                  </a:lnTo>
                  <a:lnTo>
                    <a:pt x="1744" y="459"/>
                  </a:lnTo>
                  <a:lnTo>
                    <a:pt x="1751" y="461"/>
                  </a:lnTo>
                  <a:lnTo>
                    <a:pt x="1758" y="463"/>
                  </a:lnTo>
                  <a:lnTo>
                    <a:pt x="1764" y="465"/>
                  </a:lnTo>
                  <a:lnTo>
                    <a:pt x="1771" y="467"/>
                  </a:lnTo>
                  <a:lnTo>
                    <a:pt x="1778" y="468"/>
                  </a:lnTo>
                  <a:lnTo>
                    <a:pt x="1784" y="470"/>
                  </a:lnTo>
                  <a:lnTo>
                    <a:pt x="1791" y="472"/>
                  </a:lnTo>
                  <a:lnTo>
                    <a:pt x="1798" y="474"/>
                  </a:lnTo>
                  <a:lnTo>
                    <a:pt x="1805" y="475"/>
                  </a:lnTo>
                  <a:lnTo>
                    <a:pt x="1811" y="477"/>
                  </a:lnTo>
                  <a:lnTo>
                    <a:pt x="1818" y="479"/>
                  </a:lnTo>
                  <a:lnTo>
                    <a:pt x="1825" y="480"/>
                  </a:lnTo>
                  <a:lnTo>
                    <a:pt x="1831" y="482"/>
                  </a:lnTo>
                  <a:lnTo>
                    <a:pt x="1838" y="483"/>
                  </a:lnTo>
                  <a:lnTo>
                    <a:pt x="1845" y="485"/>
                  </a:lnTo>
                  <a:lnTo>
                    <a:pt x="1851" y="487"/>
                  </a:lnTo>
                  <a:lnTo>
                    <a:pt x="1858" y="488"/>
                  </a:lnTo>
                  <a:lnTo>
                    <a:pt x="1865" y="490"/>
                  </a:lnTo>
                  <a:lnTo>
                    <a:pt x="1871" y="491"/>
                  </a:lnTo>
                  <a:lnTo>
                    <a:pt x="1878" y="492"/>
                  </a:lnTo>
                  <a:lnTo>
                    <a:pt x="1885" y="494"/>
                  </a:lnTo>
                  <a:lnTo>
                    <a:pt x="1892" y="495"/>
                  </a:lnTo>
                  <a:lnTo>
                    <a:pt x="1898" y="496"/>
                  </a:lnTo>
                  <a:lnTo>
                    <a:pt x="1905" y="498"/>
                  </a:lnTo>
                  <a:lnTo>
                    <a:pt x="1912" y="499"/>
                  </a:lnTo>
                  <a:lnTo>
                    <a:pt x="1918" y="500"/>
                  </a:lnTo>
                  <a:lnTo>
                    <a:pt x="1925" y="502"/>
                  </a:lnTo>
                  <a:lnTo>
                    <a:pt x="1932" y="503"/>
                  </a:lnTo>
                  <a:lnTo>
                    <a:pt x="1938" y="504"/>
                  </a:lnTo>
                  <a:lnTo>
                    <a:pt x="1945" y="505"/>
                  </a:lnTo>
                  <a:lnTo>
                    <a:pt x="1952" y="506"/>
                  </a:lnTo>
                  <a:lnTo>
                    <a:pt x="1958" y="508"/>
                  </a:lnTo>
                  <a:lnTo>
                    <a:pt x="1965" y="509"/>
                  </a:lnTo>
                  <a:lnTo>
                    <a:pt x="1972" y="510"/>
                  </a:lnTo>
                  <a:lnTo>
                    <a:pt x="1978" y="511"/>
                  </a:lnTo>
                  <a:lnTo>
                    <a:pt x="1985" y="512"/>
                  </a:lnTo>
                  <a:lnTo>
                    <a:pt x="1992" y="513"/>
                  </a:lnTo>
                  <a:lnTo>
                    <a:pt x="1999" y="514"/>
                  </a:lnTo>
                  <a:lnTo>
                    <a:pt x="2005" y="515"/>
                  </a:lnTo>
                  <a:lnTo>
                    <a:pt x="2012" y="516"/>
                  </a:lnTo>
                  <a:lnTo>
                    <a:pt x="2019" y="517"/>
                  </a:lnTo>
                  <a:lnTo>
                    <a:pt x="2025" y="518"/>
                  </a:lnTo>
                  <a:lnTo>
                    <a:pt x="2032" y="519"/>
                  </a:lnTo>
                  <a:lnTo>
                    <a:pt x="2039" y="520"/>
                  </a:lnTo>
                  <a:lnTo>
                    <a:pt x="2044" y="521"/>
                  </a:lnTo>
                </a:path>
              </a:pathLst>
            </a:custGeom>
            <a:noFill/>
            <a:ln w="19050"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107"/>
            <p:cNvSpPr>
              <a:spLocks/>
            </p:cNvSpPr>
            <p:nvPr/>
          </p:nvSpPr>
          <p:spPr bwMode="auto">
            <a:xfrm>
              <a:off x="5386388" y="4152900"/>
              <a:ext cx="3244850" cy="1766888"/>
            </a:xfrm>
            <a:custGeom>
              <a:avLst/>
              <a:gdLst>
                <a:gd name="T0" fmla="*/ 25 w 2044"/>
                <a:gd name="T1" fmla="*/ 604 h 1113"/>
                <a:gd name="T2" fmla="*/ 58 w 2044"/>
                <a:gd name="T3" fmla="*/ 608 h 1113"/>
                <a:gd name="T4" fmla="*/ 92 w 2044"/>
                <a:gd name="T5" fmla="*/ 613 h 1113"/>
                <a:gd name="T6" fmla="*/ 125 w 2044"/>
                <a:gd name="T7" fmla="*/ 619 h 1113"/>
                <a:gd name="T8" fmla="*/ 159 w 2044"/>
                <a:gd name="T9" fmla="*/ 625 h 1113"/>
                <a:gd name="T10" fmla="*/ 192 w 2044"/>
                <a:gd name="T11" fmla="*/ 631 h 1113"/>
                <a:gd name="T12" fmla="*/ 226 w 2044"/>
                <a:gd name="T13" fmla="*/ 639 h 1113"/>
                <a:gd name="T14" fmla="*/ 259 w 2044"/>
                <a:gd name="T15" fmla="*/ 646 h 1113"/>
                <a:gd name="T16" fmla="*/ 293 w 2044"/>
                <a:gd name="T17" fmla="*/ 655 h 1113"/>
                <a:gd name="T18" fmla="*/ 326 w 2044"/>
                <a:gd name="T19" fmla="*/ 664 h 1113"/>
                <a:gd name="T20" fmla="*/ 360 w 2044"/>
                <a:gd name="T21" fmla="*/ 675 h 1113"/>
                <a:gd name="T22" fmla="*/ 393 w 2044"/>
                <a:gd name="T23" fmla="*/ 686 h 1113"/>
                <a:gd name="T24" fmla="*/ 426 w 2044"/>
                <a:gd name="T25" fmla="*/ 698 h 1113"/>
                <a:gd name="T26" fmla="*/ 460 w 2044"/>
                <a:gd name="T27" fmla="*/ 712 h 1113"/>
                <a:gd name="T28" fmla="*/ 493 w 2044"/>
                <a:gd name="T29" fmla="*/ 727 h 1113"/>
                <a:gd name="T30" fmla="*/ 527 w 2044"/>
                <a:gd name="T31" fmla="*/ 743 h 1113"/>
                <a:gd name="T32" fmla="*/ 560 w 2044"/>
                <a:gd name="T33" fmla="*/ 760 h 1113"/>
                <a:gd name="T34" fmla="*/ 594 w 2044"/>
                <a:gd name="T35" fmla="*/ 780 h 1113"/>
                <a:gd name="T36" fmla="*/ 627 w 2044"/>
                <a:gd name="T37" fmla="*/ 801 h 1113"/>
                <a:gd name="T38" fmla="*/ 661 w 2044"/>
                <a:gd name="T39" fmla="*/ 825 h 1113"/>
                <a:gd name="T40" fmla="*/ 694 w 2044"/>
                <a:gd name="T41" fmla="*/ 850 h 1113"/>
                <a:gd name="T42" fmla="*/ 728 w 2044"/>
                <a:gd name="T43" fmla="*/ 878 h 1113"/>
                <a:gd name="T44" fmla="*/ 761 w 2044"/>
                <a:gd name="T45" fmla="*/ 908 h 1113"/>
                <a:gd name="T46" fmla="*/ 794 w 2044"/>
                <a:gd name="T47" fmla="*/ 942 h 1113"/>
                <a:gd name="T48" fmla="*/ 828 w 2044"/>
                <a:gd name="T49" fmla="*/ 979 h 1113"/>
                <a:gd name="T50" fmla="*/ 861 w 2044"/>
                <a:gd name="T51" fmla="*/ 1019 h 1113"/>
                <a:gd name="T52" fmla="*/ 895 w 2044"/>
                <a:gd name="T53" fmla="*/ 1063 h 1113"/>
                <a:gd name="T54" fmla="*/ 928 w 2044"/>
                <a:gd name="T55" fmla="*/ 1111 h 1113"/>
                <a:gd name="T56" fmla="*/ 962 w 2044"/>
                <a:gd name="T57" fmla="*/ 841 h 1113"/>
                <a:gd name="T58" fmla="*/ 995 w 2044"/>
                <a:gd name="T59" fmla="*/ 655 h 1113"/>
                <a:gd name="T60" fmla="*/ 1028 w 2044"/>
                <a:gd name="T61" fmla="*/ 533 h 1113"/>
                <a:gd name="T62" fmla="*/ 1062 w 2044"/>
                <a:gd name="T63" fmla="*/ 396 h 1113"/>
                <a:gd name="T64" fmla="*/ 1095 w 2044"/>
                <a:gd name="T65" fmla="*/ 155 h 1113"/>
                <a:gd name="T66" fmla="*/ 1129 w 2044"/>
                <a:gd name="T67" fmla="*/ 21 h 1113"/>
                <a:gd name="T68" fmla="*/ 1162 w 2044"/>
                <a:gd name="T69" fmla="*/ 68 h 1113"/>
                <a:gd name="T70" fmla="*/ 1196 w 2044"/>
                <a:gd name="T71" fmla="*/ 110 h 1113"/>
                <a:gd name="T72" fmla="*/ 1229 w 2044"/>
                <a:gd name="T73" fmla="*/ 149 h 1113"/>
                <a:gd name="T74" fmla="*/ 1263 w 2044"/>
                <a:gd name="T75" fmla="*/ 184 h 1113"/>
                <a:gd name="T76" fmla="*/ 1296 w 2044"/>
                <a:gd name="T77" fmla="*/ 216 h 1113"/>
                <a:gd name="T78" fmla="*/ 1330 w 2044"/>
                <a:gd name="T79" fmla="*/ 246 h 1113"/>
                <a:gd name="T80" fmla="*/ 1363 w 2044"/>
                <a:gd name="T81" fmla="*/ 273 h 1113"/>
                <a:gd name="T82" fmla="*/ 1396 w 2044"/>
                <a:gd name="T83" fmla="*/ 298 h 1113"/>
                <a:gd name="T84" fmla="*/ 1430 w 2044"/>
                <a:gd name="T85" fmla="*/ 320 h 1113"/>
                <a:gd name="T86" fmla="*/ 1463 w 2044"/>
                <a:gd name="T87" fmla="*/ 340 h 1113"/>
                <a:gd name="T88" fmla="*/ 1497 w 2044"/>
                <a:gd name="T89" fmla="*/ 359 h 1113"/>
                <a:gd name="T90" fmla="*/ 1530 w 2044"/>
                <a:gd name="T91" fmla="*/ 376 h 1113"/>
                <a:gd name="T92" fmla="*/ 1564 w 2044"/>
                <a:gd name="T93" fmla="*/ 392 h 1113"/>
                <a:gd name="T94" fmla="*/ 1597 w 2044"/>
                <a:gd name="T95" fmla="*/ 406 h 1113"/>
                <a:gd name="T96" fmla="*/ 1631 w 2044"/>
                <a:gd name="T97" fmla="*/ 419 h 1113"/>
                <a:gd name="T98" fmla="*/ 1664 w 2044"/>
                <a:gd name="T99" fmla="*/ 431 h 1113"/>
                <a:gd name="T100" fmla="*/ 1698 w 2044"/>
                <a:gd name="T101" fmla="*/ 442 h 1113"/>
                <a:gd name="T102" fmla="*/ 1731 w 2044"/>
                <a:gd name="T103" fmla="*/ 452 h 1113"/>
                <a:gd name="T104" fmla="*/ 1764 w 2044"/>
                <a:gd name="T105" fmla="*/ 461 h 1113"/>
                <a:gd name="T106" fmla="*/ 1798 w 2044"/>
                <a:gd name="T107" fmla="*/ 469 h 1113"/>
                <a:gd name="T108" fmla="*/ 1831 w 2044"/>
                <a:gd name="T109" fmla="*/ 477 h 1113"/>
                <a:gd name="T110" fmla="*/ 1865 w 2044"/>
                <a:gd name="T111" fmla="*/ 484 h 1113"/>
                <a:gd name="T112" fmla="*/ 1898 w 2044"/>
                <a:gd name="T113" fmla="*/ 490 h 1113"/>
                <a:gd name="T114" fmla="*/ 1932 w 2044"/>
                <a:gd name="T115" fmla="*/ 496 h 1113"/>
                <a:gd name="T116" fmla="*/ 1965 w 2044"/>
                <a:gd name="T117" fmla="*/ 501 h 1113"/>
                <a:gd name="T118" fmla="*/ 1999 w 2044"/>
                <a:gd name="T119" fmla="*/ 506 h 1113"/>
                <a:gd name="T120" fmla="*/ 2032 w 2044"/>
                <a:gd name="T121" fmla="*/ 510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44" h="1113">
                  <a:moveTo>
                    <a:pt x="0" y="601"/>
                  </a:moveTo>
                  <a:lnTo>
                    <a:pt x="5" y="601"/>
                  </a:lnTo>
                  <a:lnTo>
                    <a:pt x="12" y="602"/>
                  </a:lnTo>
                  <a:lnTo>
                    <a:pt x="18" y="603"/>
                  </a:lnTo>
                  <a:lnTo>
                    <a:pt x="25" y="604"/>
                  </a:lnTo>
                  <a:lnTo>
                    <a:pt x="32" y="605"/>
                  </a:lnTo>
                  <a:lnTo>
                    <a:pt x="38" y="606"/>
                  </a:lnTo>
                  <a:lnTo>
                    <a:pt x="45" y="607"/>
                  </a:lnTo>
                  <a:lnTo>
                    <a:pt x="52" y="608"/>
                  </a:lnTo>
                  <a:lnTo>
                    <a:pt x="58" y="608"/>
                  </a:lnTo>
                  <a:lnTo>
                    <a:pt x="65" y="609"/>
                  </a:lnTo>
                  <a:lnTo>
                    <a:pt x="72" y="610"/>
                  </a:lnTo>
                  <a:lnTo>
                    <a:pt x="79" y="611"/>
                  </a:lnTo>
                  <a:lnTo>
                    <a:pt x="85" y="612"/>
                  </a:lnTo>
                  <a:lnTo>
                    <a:pt x="92" y="613"/>
                  </a:lnTo>
                  <a:lnTo>
                    <a:pt x="99" y="615"/>
                  </a:lnTo>
                  <a:lnTo>
                    <a:pt x="105" y="616"/>
                  </a:lnTo>
                  <a:lnTo>
                    <a:pt x="112" y="617"/>
                  </a:lnTo>
                  <a:lnTo>
                    <a:pt x="119" y="618"/>
                  </a:lnTo>
                  <a:lnTo>
                    <a:pt x="125" y="619"/>
                  </a:lnTo>
                  <a:lnTo>
                    <a:pt x="132" y="620"/>
                  </a:lnTo>
                  <a:lnTo>
                    <a:pt x="139" y="621"/>
                  </a:lnTo>
                  <a:lnTo>
                    <a:pt x="146" y="622"/>
                  </a:lnTo>
                  <a:lnTo>
                    <a:pt x="152" y="624"/>
                  </a:lnTo>
                  <a:lnTo>
                    <a:pt x="159" y="625"/>
                  </a:lnTo>
                  <a:lnTo>
                    <a:pt x="166" y="626"/>
                  </a:lnTo>
                  <a:lnTo>
                    <a:pt x="172" y="627"/>
                  </a:lnTo>
                  <a:lnTo>
                    <a:pt x="179" y="629"/>
                  </a:lnTo>
                  <a:lnTo>
                    <a:pt x="186" y="630"/>
                  </a:lnTo>
                  <a:lnTo>
                    <a:pt x="192" y="631"/>
                  </a:lnTo>
                  <a:lnTo>
                    <a:pt x="199" y="633"/>
                  </a:lnTo>
                  <a:lnTo>
                    <a:pt x="206" y="634"/>
                  </a:lnTo>
                  <a:lnTo>
                    <a:pt x="212" y="636"/>
                  </a:lnTo>
                  <a:lnTo>
                    <a:pt x="219" y="637"/>
                  </a:lnTo>
                  <a:lnTo>
                    <a:pt x="226" y="639"/>
                  </a:lnTo>
                  <a:lnTo>
                    <a:pt x="232" y="640"/>
                  </a:lnTo>
                  <a:lnTo>
                    <a:pt x="239" y="642"/>
                  </a:lnTo>
                  <a:lnTo>
                    <a:pt x="246" y="643"/>
                  </a:lnTo>
                  <a:lnTo>
                    <a:pt x="252" y="645"/>
                  </a:lnTo>
                  <a:lnTo>
                    <a:pt x="259" y="646"/>
                  </a:lnTo>
                  <a:lnTo>
                    <a:pt x="266" y="648"/>
                  </a:lnTo>
                  <a:lnTo>
                    <a:pt x="273" y="650"/>
                  </a:lnTo>
                  <a:lnTo>
                    <a:pt x="279" y="651"/>
                  </a:lnTo>
                  <a:lnTo>
                    <a:pt x="286" y="653"/>
                  </a:lnTo>
                  <a:lnTo>
                    <a:pt x="293" y="655"/>
                  </a:lnTo>
                  <a:lnTo>
                    <a:pt x="299" y="657"/>
                  </a:lnTo>
                  <a:lnTo>
                    <a:pt x="306" y="659"/>
                  </a:lnTo>
                  <a:lnTo>
                    <a:pt x="313" y="660"/>
                  </a:lnTo>
                  <a:lnTo>
                    <a:pt x="319" y="662"/>
                  </a:lnTo>
                  <a:lnTo>
                    <a:pt x="326" y="664"/>
                  </a:lnTo>
                  <a:lnTo>
                    <a:pt x="333" y="666"/>
                  </a:lnTo>
                  <a:lnTo>
                    <a:pt x="340" y="668"/>
                  </a:lnTo>
                  <a:lnTo>
                    <a:pt x="346" y="670"/>
                  </a:lnTo>
                  <a:lnTo>
                    <a:pt x="353" y="673"/>
                  </a:lnTo>
                  <a:lnTo>
                    <a:pt x="360" y="675"/>
                  </a:lnTo>
                  <a:lnTo>
                    <a:pt x="366" y="677"/>
                  </a:lnTo>
                  <a:lnTo>
                    <a:pt x="373" y="679"/>
                  </a:lnTo>
                  <a:lnTo>
                    <a:pt x="380" y="681"/>
                  </a:lnTo>
                  <a:lnTo>
                    <a:pt x="386" y="683"/>
                  </a:lnTo>
                  <a:lnTo>
                    <a:pt x="393" y="686"/>
                  </a:lnTo>
                  <a:lnTo>
                    <a:pt x="400" y="688"/>
                  </a:lnTo>
                  <a:lnTo>
                    <a:pt x="406" y="691"/>
                  </a:lnTo>
                  <a:lnTo>
                    <a:pt x="413" y="693"/>
                  </a:lnTo>
                  <a:lnTo>
                    <a:pt x="420" y="696"/>
                  </a:lnTo>
                  <a:lnTo>
                    <a:pt x="426" y="698"/>
                  </a:lnTo>
                  <a:lnTo>
                    <a:pt x="433" y="701"/>
                  </a:lnTo>
                  <a:lnTo>
                    <a:pt x="440" y="704"/>
                  </a:lnTo>
                  <a:lnTo>
                    <a:pt x="446" y="706"/>
                  </a:lnTo>
                  <a:lnTo>
                    <a:pt x="453" y="709"/>
                  </a:lnTo>
                  <a:lnTo>
                    <a:pt x="460" y="712"/>
                  </a:lnTo>
                  <a:lnTo>
                    <a:pt x="467" y="715"/>
                  </a:lnTo>
                  <a:lnTo>
                    <a:pt x="473" y="717"/>
                  </a:lnTo>
                  <a:lnTo>
                    <a:pt x="480" y="721"/>
                  </a:lnTo>
                  <a:lnTo>
                    <a:pt x="487" y="723"/>
                  </a:lnTo>
                  <a:lnTo>
                    <a:pt x="493" y="727"/>
                  </a:lnTo>
                  <a:lnTo>
                    <a:pt x="500" y="730"/>
                  </a:lnTo>
                  <a:lnTo>
                    <a:pt x="507" y="733"/>
                  </a:lnTo>
                  <a:lnTo>
                    <a:pt x="513" y="736"/>
                  </a:lnTo>
                  <a:lnTo>
                    <a:pt x="520" y="739"/>
                  </a:lnTo>
                  <a:lnTo>
                    <a:pt x="527" y="743"/>
                  </a:lnTo>
                  <a:lnTo>
                    <a:pt x="534" y="746"/>
                  </a:lnTo>
                  <a:lnTo>
                    <a:pt x="540" y="750"/>
                  </a:lnTo>
                  <a:lnTo>
                    <a:pt x="547" y="753"/>
                  </a:lnTo>
                  <a:lnTo>
                    <a:pt x="554" y="757"/>
                  </a:lnTo>
                  <a:lnTo>
                    <a:pt x="560" y="760"/>
                  </a:lnTo>
                  <a:lnTo>
                    <a:pt x="567" y="764"/>
                  </a:lnTo>
                  <a:lnTo>
                    <a:pt x="574" y="768"/>
                  </a:lnTo>
                  <a:lnTo>
                    <a:pt x="580" y="772"/>
                  </a:lnTo>
                  <a:lnTo>
                    <a:pt x="587" y="776"/>
                  </a:lnTo>
                  <a:lnTo>
                    <a:pt x="594" y="780"/>
                  </a:lnTo>
                  <a:lnTo>
                    <a:pt x="600" y="784"/>
                  </a:lnTo>
                  <a:lnTo>
                    <a:pt x="607" y="788"/>
                  </a:lnTo>
                  <a:lnTo>
                    <a:pt x="614" y="792"/>
                  </a:lnTo>
                  <a:lnTo>
                    <a:pt x="620" y="797"/>
                  </a:lnTo>
                  <a:lnTo>
                    <a:pt x="627" y="801"/>
                  </a:lnTo>
                  <a:lnTo>
                    <a:pt x="634" y="806"/>
                  </a:lnTo>
                  <a:lnTo>
                    <a:pt x="640" y="810"/>
                  </a:lnTo>
                  <a:lnTo>
                    <a:pt x="647" y="815"/>
                  </a:lnTo>
                  <a:lnTo>
                    <a:pt x="654" y="820"/>
                  </a:lnTo>
                  <a:lnTo>
                    <a:pt x="661" y="825"/>
                  </a:lnTo>
                  <a:lnTo>
                    <a:pt x="667" y="829"/>
                  </a:lnTo>
                  <a:lnTo>
                    <a:pt x="674" y="834"/>
                  </a:lnTo>
                  <a:lnTo>
                    <a:pt x="681" y="840"/>
                  </a:lnTo>
                  <a:lnTo>
                    <a:pt x="687" y="845"/>
                  </a:lnTo>
                  <a:lnTo>
                    <a:pt x="694" y="850"/>
                  </a:lnTo>
                  <a:lnTo>
                    <a:pt x="701" y="855"/>
                  </a:lnTo>
                  <a:lnTo>
                    <a:pt x="707" y="861"/>
                  </a:lnTo>
                  <a:lnTo>
                    <a:pt x="714" y="867"/>
                  </a:lnTo>
                  <a:lnTo>
                    <a:pt x="721" y="872"/>
                  </a:lnTo>
                  <a:lnTo>
                    <a:pt x="728" y="878"/>
                  </a:lnTo>
                  <a:lnTo>
                    <a:pt x="734" y="884"/>
                  </a:lnTo>
                  <a:lnTo>
                    <a:pt x="741" y="890"/>
                  </a:lnTo>
                  <a:lnTo>
                    <a:pt x="748" y="896"/>
                  </a:lnTo>
                  <a:lnTo>
                    <a:pt x="754" y="902"/>
                  </a:lnTo>
                  <a:lnTo>
                    <a:pt x="761" y="908"/>
                  </a:lnTo>
                  <a:lnTo>
                    <a:pt x="768" y="915"/>
                  </a:lnTo>
                  <a:lnTo>
                    <a:pt x="774" y="922"/>
                  </a:lnTo>
                  <a:lnTo>
                    <a:pt x="781" y="928"/>
                  </a:lnTo>
                  <a:lnTo>
                    <a:pt x="788" y="935"/>
                  </a:lnTo>
                  <a:lnTo>
                    <a:pt x="794" y="942"/>
                  </a:lnTo>
                  <a:lnTo>
                    <a:pt x="801" y="949"/>
                  </a:lnTo>
                  <a:lnTo>
                    <a:pt x="808" y="956"/>
                  </a:lnTo>
                  <a:lnTo>
                    <a:pt x="814" y="964"/>
                  </a:lnTo>
                  <a:lnTo>
                    <a:pt x="821" y="971"/>
                  </a:lnTo>
                  <a:lnTo>
                    <a:pt x="828" y="979"/>
                  </a:lnTo>
                  <a:lnTo>
                    <a:pt x="834" y="986"/>
                  </a:lnTo>
                  <a:lnTo>
                    <a:pt x="841" y="994"/>
                  </a:lnTo>
                  <a:lnTo>
                    <a:pt x="848" y="1002"/>
                  </a:lnTo>
                  <a:lnTo>
                    <a:pt x="855" y="1011"/>
                  </a:lnTo>
                  <a:lnTo>
                    <a:pt x="861" y="1019"/>
                  </a:lnTo>
                  <a:lnTo>
                    <a:pt x="868" y="1027"/>
                  </a:lnTo>
                  <a:lnTo>
                    <a:pt x="875" y="1036"/>
                  </a:lnTo>
                  <a:lnTo>
                    <a:pt x="881" y="1045"/>
                  </a:lnTo>
                  <a:lnTo>
                    <a:pt x="888" y="1054"/>
                  </a:lnTo>
                  <a:lnTo>
                    <a:pt x="895" y="1063"/>
                  </a:lnTo>
                  <a:lnTo>
                    <a:pt x="901" y="1072"/>
                  </a:lnTo>
                  <a:lnTo>
                    <a:pt x="908" y="1082"/>
                  </a:lnTo>
                  <a:lnTo>
                    <a:pt x="915" y="1091"/>
                  </a:lnTo>
                  <a:lnTo>
                    <a:pt x="922" y="1101"/>
                  </a:lnTo>
                  <a:lnTo>
                    <a:pt x="928" y="1111"/>
                  </a:lnTo>
                  <a:lnTo>
                    <a:pt x="935" y="1113"/>
                  </a:lnTo>
                  <a:lnTo>
                    <a:pt x="942" y="1029"/>
                  </a:lnTo>
                  <a:lnTo>
                    <a:pt x="948" y="957"/>
                  </a:lnTo>
                  <a:lnTo>
                    <a:pt x="955" y="895"/>
                  </a:lnTo>
                  <a:lnTo>
                    <a:pt x="962" y="841"/>
                  </a:lnTo>
                  <a:lnTo>
                    <a:pt x="968" y="794"/>
                  </a:lnTo>
                  <a:lnTo>
                    <a:pt x="975" y="753"/>
                  </a:lnTo>
                  <a:lnTo>
                    <a:pt x="982" y="717"/>
                  </a:lnTo>
                  <a:lnTo>
                    <a:pt x="988" y="684"/>
                  </a:lnTo>
                  <a:lnTo>
                    <a:pt x="995" y="655"/>
                  </a:lnTo>
                  <a:lnTo>
                    <a:pt x="1002" y="628"/>
                  </a:lnTo>
                  <a:lnTo>
                    <a:pt x="1008" y="603"/>
                  </a:lnTo>
                  <a:lnTo>
                    <a:pt x="1015" y="579"/>
                  </a:lnTo>
                  <a:lnTo>
                    <a:pt x="1022" y="556"/>
                  </a:lnTo>
                  <a:lnTo>
                    <a:pt x="1028" y="533"/>
                  </a:lnTo>
                  <a:lnTo>
                    <a:pt x="1035" y="509"/>
                  </a:lnTo>
                  <a:lnTo>
                    <a:pt x="1042" y="484"/>
                  </a:lnTo>
                  <a:lnTo>
                    <a:pt x="1049" y="457"/>
                  </a:lnTo>
                  <a:lnTo>
                    <a:pt x="1055" y="428"/>
                  </a:lnTo>
                  <a:lnTo>
                    <a:pt x="1062" y="396"/>
                  </a:lnTo>
                  <a:lnTo>
                    <a:pt x="1069" y="359"/>
                  </a:lnTo>
                  <a:lnTo>
                    <a:pt x="1075" y="318"/>
                  </a:lnTo>
                  <a:lnTo>
                    <a:pt x="1082" y="271"/>
                  </a:lnTo>
                  <a:lnTo>
                    <a:pt x="1089" y="217"/>
                  </a:lnTo>
                  <a:lnTo>
                    <a:pt x="1095" y="155"/>
                  </a:lnTo>
                  <a:lnTo>
                    <a:pt x="1102" y="83"/>
                  </a:lnTo>
                  <a:lnTo>
                    <a:pt x="1109" y="0"/>
                  </a:lnTo>
                  <a:lnTo>
                    <a:pt x="1116" y="1"/>
                  </a:lnTo>
                  <a:lnTo>
                    <a:pt x="1122" y="11"/>
                  </a:lnTo>
                  <a:lnTo>
                    <a:pt x="1129" y="21"/>
                  </a:lnTo>
                  <a:lnTo>
                    <a:pt x="1136" y="31"/>
                  </a:lnTo>
                  <a:lnTo>
                    <a:pt x="1142" y="40"/>
                  </a:lnTo>
                  <a:lnTo>
                    <a:pt x="1149" y="50"/>
                  </a:lnTo>
                  <a:lnTo>
                    <a:pt x="1156" y="59"/>
                  </a:lnTo>
                  <a:lnTo>
                    <a:pt x="1162" y="68"/>
                  </a:lnTo>
                  <a:lnTo>
                    <a:pt x="1169" y="76"/>
                  </a:lnTo>
                  <a:lnTo>
                    <a:pt x="1176" y="85"/>
                  </a:lnTo>
                  <a:lnTo>
                    <a:pt x="1182" y="93"/>
                  </a:lnTo>
                  <a:lnTo>
                    <a:pt x="1189" y="102"/>
                  </a:lnTo>
                  <a:lnTo>
                    <a:pt x="1196" y="110"/>
                  </a:lnTo>
                  <a:lnTo>
                    <a:pt x="1202" y="118"/>
                  </a:lnTo>
                  <a:lnTo>
                    <a:pt x="1209" y="126"/>
                  </a:lnTo>
                  <a:lnTo>
                    <a:pt x="1216" y="134"/>
                  </a:lnTo>
                  <a:lnTo>
                    <a:pt x="1222" y="141"/>
                  </a:lnTo>
                  <a:lnTo>
                    <a:pt x="1229" y="149"/>
                  </a:lnTo>
                  <a:lnTo>
                    <a:pt x="1236" y="156"/>
                  </a:lnTo>
                  <a:lnTo>
                    <a:pt x="1243" y="163"/>
                  </a:lnTo>
                  <a:lnTo>
                    <a:pt x="1249" y="170"/>
                  </a:lnTo>
                  <a:lnTo>
                    <a:pt x="1256" y="177"/>
                  </a:lnTo>
                  <a:lnTo>
                    <a:pt x="1263" y="184"/>
                  </a:lnTo>
                  <a:lnTo>
                    <a:pt x="1269" y="191"/>
                  </a:lnTo>
                  <a:lnTo>
                    <a:pt x="1276" y="197"/>
                  </a:lnTo>
                  <a:lnTo>
                    <a:pt x="1283" y="204"/>
                  </a:lnTo>
                  <a:lnTo>
                    <a:pt x="1289" y="210"/>
                  </a:lnTo>
                  <a:lnTo>
                    <a:pt x="1296" y="216"/>
                  </a:lnTo>
                  <a:lnTo>
                    <a:pt x="1303" y="223"/>
                  </a:lnTo>
                  <a:lnTo>
                    <a:pt x="1310" y="229"/>
                  </a:lnTo>
                  <a:lnTo>
                    <a:pt x="1316" y="234"/>
                  </a:lnTo>
                  <a:lnTo>
                    <a:pt x="1323" y="240"/>
                  </a:lnTo>
                  <a:lnTo>
                    <a:pt x="1330" y="246"/>
                  </a:lnTo>
                  <a:lnTo>
                    <a:pt x="1336" y="252"/>
                  </a:lnTo>
                  <a:lnTo>
                    <a:pt x="1343" y="257"/>
                  </a:lnTo>
                  <a:lnTo>
                    <a:pt x="1350" y="262"/>
                  </a:lnTo>
                  <a:lnTo>
                    <a:pt x="1356" y="268"/>
                  </a:lnTo>
                  <a:lnTo>
                    <a:pt x="1363" y="273"/>
                  </a:lnTo>
                  <a:lnTo>
                    <a:pt x="1370" y="278"/>
                  </a:lnTo>
                  <a:lnTo>
                    <a:pt x="1376" y="283"/>
                  </a:lnTo>
                  <a:lnTo>
                    <a:pt x="1383" y="288"/>
                  </a:lnTo>
                  <a:lnTo>
                    <a:pt x="1390" y="293"/>
                  </a:lnTo>
                  <a:lnTo>
                    <a:pt x="1396" y="298"/>
                  </a:lnTo>
                  <a:lnTo>
                    <a:pt x="1403" y="302"/>
                  </a:lnTo>
                  <a:lnTo>
                    <a:pt x="1410" y="307"/>
                  </a:lnTo>
                  <a:lnTo>
                    <a:pt x="1416" y="311"/>
                  </a:lnTo>
                  <a:lnTo>
                    <a:pt x="1423" y="316"/>
                  </a:lnTo>
                  <a:lnTo>
                    <a:pt x="1430" y="320"/>
                  </a:lnTo>
                  <a:lnTo>
                    <a:pt x="1437" y="324"/>
                  </a:lnTo>
                  <a:lnTo>
                    <a:pt x="1443" y="328"/>
                  </a:lnTo>
                  <a:lnTo>
                    <a:pt x="1450" y="333"/>
                  </a:lnTo>
                  <a:lnTo>
                    <a:pt x="1457" y="337"/>
                  </a:lnTo>
                  <a:lnTo>
                    <a:pt x="1463" y="340"/>
                  </a:lnTo>
                  <a:lnTo>
                    <a:pt x="1470" y="344"/>
                  </a:lnTo>
                  <a:lnTo>
                    <a:pt x="1477" y="348"/>
                  </a:lnTo>
                  <a:lnTo>
                    <a:pt x="1483" y="352"/>
                  </a:lnTo>
                  <a:lnTo>
                    <a:pt x="1490" y="356"/>
                  </a:lnTo>
                  <a:lnTo>
                    <a:pt x="1497" y="359"/>
                  </a:lnTo>
                  <a:lnTo>
                    <a:pt x="1504" y="363"/>
                  </a:lnTo>
                  <a:lnTo>
                    <a:pt x="1510" y="366"/>
                  </a:lnTo>
                  <a:lnTo>
                    <a:pt x="1517" y="370"/>
                  </a:lnTo>
                  <a:lnTo>
                    <a:pt x="1524" y="373"/>
                  </a:lnTo>
                  <a:lnTo>
                    <a:pt x="1530" y="376"/>
                  </a:lnTo>
                  <a:lnTo>
                    <a:pt x="1537" y="380"/>
                  </a:lnTo>
                  <a:lnTo>
                    <a:pt x="1544" y="383"/>
                  </a:lnTo>
                  <a:lnTo>
                    <a:pt x="1550" y="386"/>
                  </a:lnTo>
                  <a:lnTo>
                    <a:pt x="1557" y="389"/>
                  </a:lnTo>
                  <a:lnTo>
                    <a:pt x="1564" y="392"/>
                  </a:lnTo>
                  <a:lnTo>
                    <a:pt x="1570" y="395"/>
                  </a:lnTo>
                  <a:lnTo>
                    <a:pt x="1577" y="398"/>
                  </a:lnTo>
                  <a:lnTo>
                    <a:pt x="1584" y="401"/>
                  </a:lnTo>
                  <a:lnTo>
                    <a:pt x="1590" y="403"/>
                  </a:lnTo>
                  <a:lnTo>
                    <a:pt x="1597" y="406"/>
                  </a:lnTo>
                  <a:lnTo>
                    <a:pt x="1604" y="409"/>
                  </a:lnTo>
                  <a:lnTo>
                    <a:pt x="1611" y="412"/>
                  </a:lnTo>
                  <a:lnTo>
                    <a:pt x="1617" y="414"/>
                  </a:lnTo>
                  <a:lnTo>
                    <a:pt x="1624" y="417"/>
                  </a:lnTo>
                  <a:lnTo>
                    <a:pt x="1631" y="419"/>
                  </a:lnTo>
                  <a:lnTo>
                    <a:pt x="1637" y="422"/>
                  </a:lnTo>
                  <a:lnTo>
                    <a:pt x="1644" y="424"/>
                  </a:lnTo>
                  <a:lnTo>
                    <a:pt x="1651" y="427"/>
                  </a:lnTo>
                  <a:lnTo>
                    <a:pt x="1657" y="429"/>
                  </a:lnTo>
                  <a:lnTo>
                    <a:pt x="1664" y="431"/>
                  </a:lnTo>
                  <a:lnTo>
                    <a:pt x="1671" y="433"/>
                  </a:lnTo>
                  <a:lnTo>
                    <a:pt x="1677" y="436"/>
                  </a:lnTo>
                  <a:lnTo>
                    <a:pt x="1684" y="438"/>
                  </a:lnTo>
                  <a:lnTo>
                    <a:pt x="1691" y="440"/>
                  </a:lnTo>
                  <a:lnTo>
                    <a:pt x="1698" y="442"/>
                  </a:lnTo>
                  <a:lnTo>
                    <a:pt x="1704" y="444"/>
                  </a:lnTo>
                  <a:lnTo>
                    <a:pt x="1711" y="446"/>
                  </a:lnTo>
                  <a:lnTo>
                    <a:pt x="1718" y="448"/>
                  </a:lnTo>
                  <a:lnTo>
                    <a:pt x="1724" y="450"/>
                  </a:lnTo>
                  <a:lnTo>
                    <a:pt x="1731" y="452"/>
                  </a:lnTo>
                  <a:lnTo>
                    <a:pt x="1738" y="454"/>
                  </a:lnTo>
                  <a:lnTo>
                    <a:pt x="1744" y="456"/>
                  </a:lnTo>
                  <a:lnTo>
                    <a:pt x="1751" y="457"/>
                  </a:lnTo>
                  <a:lnTo>
                    <a:pt x="1758" y="459"/>
                  </a:lnTo>
                  <a:lnTo>
                    <a:pt x="1764" y="461"/>
                  </a:lnTo>
                  <a:lnTo>
                    <a:pt x="1771" y="463"/>
                  </a:lnTo>
                  <a:lnTo>
                    <a:pt x="1778" y="464"/>
                  </a:lnTo>
                  <a:lnTo>
                    <a:pt x="1784" y="466"/>
                  </a:lnTo>
                  <a:lnTo>
                    <a:pt x="1791" y="468"/>
                  </a:lnTo>
                  <a:lnTo>
                    <a:pt x="1798" y="469"/>
                  </a:lnTo>
                  <a:lnTo>
                    <a:pt x="1805" y="471"/>
                  </a:lnTo>
                  <a:lnTo>
                    <a:pt x="1811" y="472"/>
                  </a:lnTo>
                  <a:lnTo>
                    <a:pt x="1818" y="474"/>
                  </a:lnTo>
                  <a:lnTo>
                    <a:pt x="1825" y="475"/>
                  </a:lnTo>
                  <a:lnTo>
                    <a:pt x="1831" y="477"/>
                  </a:lnTo>
                  <a:lnTo>
                    <a:pt x="1838" y="478"/>
                  </a:lnTo>
                  <a:lnTo>
                    <a:pt x="1845" y="480"/>
                  </a:lnTo>
                  <a:lnTo>
                    <a:pt x="1851" y="481"/>
                  </a:lnTo>
                  <a:lnTo>
                    <a:pt x="1858" y="482"/>
                  </a:lnTo>
                  <a:lnTo>
                    <a:pt x="1865" y="484"/>
                  </a:lnTo>
                  <a:lnTo>
                    <a:pt x="1871" y="485"/>
                  </a:lnTo>
                  <a:lnTo>
                    <a:pt x="1878" y="486"/>
                  </a:lnTo>
                  <a:lnTo>
                    <a:pt x="1885" y="487"/>
                  </a:lnTo>
                  <a:lnTo>
                    <a:pt x="1892" y="489"/>
                  </a:lnTo>
                  <a:lnTo>
                    <a:pt x="1898" y="490"/>
                  </a:lnTo>
                  <a:lnTo>
                    <a:pt x="1905" y="491"/>
                  </a:lnTo>
                  <a:lnTo>
                    <a:pt x="1912" y="492"/>
                  </a:lnTo>
                  <a:lnTo>
                    <a:pt x="1918" y="494"/>
                  </a:lnTo>
                  <a:lnTo>
                    <a:pt x="1925" y="495"/>
                  </a:lnTo>
                  <a:lnTo>
                    <a:pt x="1932" y="496"/>
                  </a:lnTo>
                  <a:lnTo>
                    <a:pt x="1938" y="497"/>
                  </a:lnTo>
                  <a:lnTo>
                    <a:pt x="1945" y="498"/>
                  </a:lnTo>
                  <a:lnTo>
                    <a:pt x="1952" y="499"/>
                  </a:lnTo>
                  <a:lnTo>
                    <a:pt x="1958" y="500"/>
                  </a:lnTo>
                  <a:lnTo>
                    <a:pt x="1965" y="501"/>
                  </a:lnTo>
                  <a:lnTo>
                    <a:pt x="1972" y="502"/>
                  </a:lnTo>
                  <a:lnTo>
                    <a:pt x="1978" y="503"/>
                  </a:lnTo>
                  <a:lnTo>
                    <a:pt x="1985" y="504"/>
                  </a:lnTo>
                  <a:lnTo>
                    <a:pt x="1992" y="505"/>
                  </a:lnTo>
                  <a:lnTo>
                    <a:pt x="1999" y="506"/>
                  </a:lnTo>
                  <a:lnTo>
                    <a:pt x="2005" y="507"/>
                  </a:lnTo>
                  <a:lnTo>
                    <a:pt x="2012" y="508"/>
                  </a:lnTo>
                  <a:lnTo>
                    <a:pt x="2019" y="508"/>
                  </a:lnTo>
                  <a:lnTo>
                    <a:pt x="2025" y="509"/>
                  </a:lnTo>
                  <a:lnTo>
                    <a:pt x="2032" y="510"/>
                  </a:lnTo>
                  <a:lnTo>
                    <a:pt x="2039" y="511"/>
                  </a:lnTo>
                  <a:lnTo>
                    <a:pt x="2044" y="512"/>
                  </a:lnTo>
                </a:path>
              </a:pathLst>
            </a:custGeom>
            <a:noFill/>
            <a:ln w="19050"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TextBox 124"/>
            <p:cNvSpPr txBox="1"/>
            <p:nvPr/>
          </p:nvSpPr>
          <p:spPr>
            <a:xfrm>
              <a:off x="5949950" y="5360502"/>
              <a:ext cx="569387" cy="369332"/>
            </a:xfrm>
            <a:prstGeom prst="rect">
              <a:avLst/>
            </a:prstGeom>
            <a:noFill/>
          </p:spPr>
          <p:txBody>
            <a:bodyPr wrap="none" rtlCol="0">
              <a:spAutoFit/>
            </a:bodyPr>
            <a:lstStyle/>
            <a:p>
              <a:r>
                <a:rPr lang="en-US" dirty="0" smtClean="0"/>
                <a:t>odd</a:t>
              </a:r>
              <a:endParaRPr lang="en-US" dirty="0"/>
            </a:p>
          </p:txBody>
        </p:sp>
        <p:sp>
          <p:nvSpPr>
            <p:cNvPr id="126" name="TextBox 125"/>
            <p:cNvSpPr txBox="1"/>
            <p:nvPr/>
          </p:nvSpPr>
          <p:spPr>
            <a:xfrm>
              <a:off x="5949950" y="4203700"/>
              <a:ext cx="684803" cy="369332"/>
            </a:xfrm>
            <a:prstGeom prst="rect">
              <a:avLst/>
            </a:prstGeom>
            <a:noFill/>
          </p:spPr>
          <p:txBody>
            <a:bodyPr wrap="none" rtlCol="0">
              <a:spAutoFit/>
            </a:bodyPr>
            <a:lstStyle/>
            <a:p>
              <a:r>
                <a:rPr lang="en-US" dirty="0" smtClean="0"/>
                <a:t>even</a:t>
              </a:r>
              <a:endParaRPr lang="en-US" dirty="0"/>
            </a:p>
          </p:txBody>
        </p:sp>
        <p:sp>
          <p:nvSpPr>
            <p:cNvPr id="128" name="TextBox 127"/>
            <p:cNvSpPr txBox="1"/>
            <p:nvPr/>
          </p:nvSpPr>
          <p:spPr>
            <a:xfrm>
              <a:off x="7292892" y="5288003"/>
              <a:ext cx="1152880" cy="369332"/>
            </a:xfrm>
            <a:prstGeom prst="rect">
              <a:avLst/>
            </a:prstGeom>
            <a:noFill/>
          </p:spPr>
          <p:txBody>
            <a:bodyPr wrap="none" rtlCol="0">
              <a:spAutoFit/>
            </a:bodyPr>
            <a:lstStyle/>
            <a:p>
              <a:r>
                <a:rPr lang="en-US" dirty="0" smtClean="0"/>
                <a:t>a=100nm</a:t>
              </a:r>
              <a:endParaRPr lang="en-US" dirty="0"/>
            </a:p>
          </p:txBody>
        </p:sp>
      </p:grpSp>
      <p:grpSp>
        <p:nvGrpSpPr>
          <p:cNvPr id="17" name="Group 16"/>
          <p:cNvGrpSpPr/>
          <p:nvPr/>
        </p:nvGrpSpPr>
        <p:grpSpPr>
          <a:xfrm>
            <a:off x="4798218" y="966326"/>
            <a:ext cx="4119563" cy="2852360"/>
            <a:chOff x="4856163" y="1003678"/>
            <a:chExt cx="4119563" cy="2852360"/>
          </a:xfrm>
        </p:grpSpPr>
        <p:grpSp>
          <p:nvGrpSpPr>
            <p:cNvPr id="72" name="Group 71"/>
            <p:cNvGrpSpPr/>
            <p:nvPr/>
          </p:nvGrpSpPr>
          <p:grpSpPr>
            <a:xfrm>
              <a:off x="4856163" y="1417638"/>
              <a:ext cx="4119563" cy="2438400"/>
              <a:chOff x="4856163" y="1417638"/>
              <a:chExt cx="4119563" cy="2438400"/>
            </a:xfrm>
          </p:grpSpPr>
          <p:sp>
            <p:nvSpPr>
              <p:cNvPr id="16" name="Rectangle 15"/>
              <p:cNvSpPr/>
              <p:nvPr/>
            </p:nvSpPr>
            <p:spPr bwMode="auto">
              <a:xfrm>
                <a:off x="6934200" y="1600200"/>
                <a:ext cx="76200" cy="1828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 name="AutoShape 4"/>
              <p:cNvSpPr>
                <a:spLocks noChangeAspect="1" noChangeArrowheads="1" noTextEdit="1"/>
              </p:cNvSpPr>
              <p:nvPr/>
            </p:nvSpPr>
            <p:spPr bwMode="auto">
              <a:xfrm>
                <a:off x="4856163" y="1417638"/>
                <a:ext cx="4119563" cy="239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Line 9"/>
              <p:cNvSpPr>
                <a:spLocks noChangeShapeType="1"/>
              </p:cNvSpPr>
              <p:nvPr/>
            </p:nvSpPr>
            <p:spPr bwMode="auto">
              <a:xfrm>
                <a:off x="5391151" y="3454401"/>
                <a:ext cx="319563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0"/>
              <p:cNvSpPr>
                <a:spLocks noChangeShapeType="1"/>
              </p:cNvSpPr>
              <p:nvPr/>
            </p:nvSpPr>
            <p:spPr bwMode="auto">
              <a:xfrm>
                <a:off x="5391151" y="1595438"/>
                <a:ext cx="319563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11"/>
              <p:cNvSpPr>
                <a:spLocks noChangeShapeType="1"/>
              </p:cNvSpPr>
              <p:nvPr/>
            </p:nvSpPr>
            <p:spPr bwMode="auto">
              <a:xfrm flipV="1">
                <a:off x="5391151" y="3422651"/>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12"/>
              <p:cNvSpPr>
                <a:spLocks noChangeShapeType="1"/>
              </p:cNvSpPr>
              <p:nvPr/>
            </p:nvSpPr>
            <p:spPr bwMode="auto">
              <a:xfrm flipV="1">
                <a:off x="5922963" y="3422651"/>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13"/>
              <p:cNvSpPr>
                <a:spLocks noChangeShapeType="1"/>
              </p:cNvSpPr>
              <p:nvPr/>
            </p:nvSpPr>
            <p:spPr bwMode="auto">
              <a:xfrm flipV="1">
                <a:off x="6456363" y="3422651"/>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14"/>
              <p:cNvSpPr>
                <a:spLocks noChangeShapeType="1"/>
              </p:cNvSpPr>
              <p:nvPr/>
            </p:nvSpPr>
            <p:spPr bwMode="auto">
              <a:xfrm flipV="1">
                <a:off x="6989763" y="3422651"/>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15"/>
              <p:cNvSpPr>
                <a:spLocks noChangeShapeType="1"/>
              </p:cNvSpPr>
              <p:nvPr/>
            </p:nvSpPr>
            <p:spPr bwMode="auto">
              <a:xfrm flipV="1">
                <a:off x="7521576" y="3422651"/>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16"/>
              <p:cNvSpPr>
                <a:spLocks noChangeShapeType="1"/>
              </p:cNvSpPr>
              <p:nvPr/>
            </p:nvSpPr>
            <p:spPr bwMode="auto">
              <a:xfrm flipV="1">
                <a:off x="8054976" y="3422651"/>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17"/>
              <p:cNvSpPr>
                <a:spLocks noChangeShapeType="1"/>
              </p:cNvSpPr>
              <p:nvPr/>
            </p:nvSpPr>
            <p:spPr bwMode="auto">
              <a:xfrm flipV="1">
                <a:off x="8586788" y="3422651"/>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18"/>
              <p:cNvSpPr>
                <a:spLocks noChangeShapeType="1"/>
              </p:cNvSpPr>
              <p:nvPr/>
            </p:nvSpPr>
            <p:spPr bwMode="auto">
              <a:xfrm>
                <a:off x="5391151" y="1595438"/>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19"/>
              <p:cNvSpPr>
                <a:spLocks noChangeShapeType="1"/>
              </p:cNvSpPr>
              <p:nvPr/>
            </p:nvSpPr>
            <p:spPr bwMode="auto">
              <a:xfrm>
                <a:off x="5922963" y="1595438"/>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20"/>
              <p:cNvSpPr>
                <a:spLocks noChangeShapeType="1"/>
              </p:cNvSpPr>
              <p:nvPr/>
            </p:nvSpPr>
            <p:spPr bwMode="auto">
              <a:xfrm>
                <a:off x="6456363" y="1595438"/>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21"/>
              <p:cNvSpPr>
                <a:spLocks noChangeShapeType="1"/>
              </p:cNvSpPr>
              <p:nvPr/>
            </p:nvSpPr>
            <p:spPr bwMode="auto">
              <a:xfrm>
                <a:off x="6989763" y="1595438"/>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22"/>
              <p:cNvSpPr>
                <a:spLocks noChangeShapeType="1"/>
              </p:cNvSpPr>
              <p:nvPr/>
            </p:nvSpPr>
            <p:spPr bwMode="auto">
              <a:xfrm>
                <a:off x="7521576" y="1595438"/>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23"/>
              <p:cNvSpPr>
                <a:spLocks noChangeShapeType="1"/>
              </p:cNvSpPr>
              <p:nvPr/>
            </p:nvSpPr>
            <p:spPr bwMode="auto">
              <a:xfrm>
                <a:off x="8054976" y="1595438"/>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24"/>
              <p:cNvSpPr>
                <a:spLocks noChangeShapeType="1"/>
              </p:cNvSpPr>
              <p:nvPr/>
            </p:nvSpPr>
            <p:spPr bwMode="auto">
              <a:xfrm>
                <a:off x="8586788" y="1595438"/>
                <a:ext cx="0" cy="317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25"/>
              <p:cNvSpPr>
                <a:spLocks noChangeArrowheads="1"/>
              </p:cNvSpPr>
              <p:nvPr/>
            </p:nvSpPr>
            <p:spPr bwMode="auto">
              <a:xfrm>
                <a:off x="5267326" y="3498851"/>
                <a:ext cx="3159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-600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9" name="Rectangle 26"/>
              <p:cNvSpPr>
                <a:spLocks noChangeArrowheads="1"/>
              </p:cNvSpPr>
              <p:nvPr/>
            </p:nvSpPr>
            <p:spPr bwMode="auto">
              <a:xfrm>
                <a:off x="5802313" y="3498851"/>
                <a:ext cx="3159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-400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Rectangle 27"/>
              <p:cNvSpPr>
                <a:spLocks noChangeArrowheads="1"/>
              </p:cNvSpPr>
              <p:nvPr/>
            </p:nvSpPr>
            <p:spPr bwMode="auto">
              <a:xfrm>
                <a:off x="6330951" y="3498851"/>
                <a:ext cx="3159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-200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1" name="Rectangle 28"/>
              <p:cNvSpPr>
                <a:spLocks noChangeArrowheads="1"/>
              </p:cNvSpPr>
              <p:nvPr/>
            </p:nvSpPr>
            <p:spPr bwMode="auto">
              <a:xfrm>
                <a:off x="6956426" y="3498851"/>
                <a:ext cx="1317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2" name="Rectangle 29"/>
              <p:cNvSpPr>
                <a:spLocks noChangeArrowheads="1"/>
              </p:cNvSpPr>
              <p:nvPr/>
            </p:nvSpPr>
            <p:spPr bwMode="auto">
              <a:xfrm>
                <a:off x="7423151" y="3498851"/>
                <a:ext cx="2746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200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3" name="Rectangle 30"/>
              <p:cNvSpPr>
                <a:spLocks noChangeArrowheads="1"/>
              </p:cNvSpPr>
              <p:nvPr/>
            </p:nvSpPr>
            <p:spPr bwMode="auto">
              <a:xfrm>
                <a:off x="7953376" y="3498851"/>
                <a:ext cx="2746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400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4" name="Rectangle 31"/>
              <p:cNvSpPr>
                <a:spLocks noChangeArrowheads="1"/>
              </p:cNvSpPr>
              <p:nvPr/>
            </p:nvSpPr>
            <p:spPr bwMode="auto">
              <a:xfrm>
                <a:off x="8486776" y="3498851"/>
                <a:ext cx="2746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600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5" name="Rectangle 32"/>
              <p:cNvSpPr>
                <a:spLocks noChangeArrowheads="1"/>
              </p:cNvSpPr>
              <p:nvPr/>
            </p:nvSpPr>
            <p:spPr bwMode="auto">
              <a:xfrm>
                <a:off x="6554788" y="3659188"/>
                <a:ext cx="985838"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distance (nm)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 name="Line 33"/>
              <p:cNvSpPr>
                <a:spLocks noChangeShapeType="1"/>
              </p:cNvSpPr>
              <p:nvPr/>
            </p:nvSpPr>
            <p:spPr bwMode="auto">
              <a:xfrm flipV="1">
                <a:off x="5391151" y="1595438"/>
                <a:ext cx="0" cy="1858963"/>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34"/>
              <p:cNvSpPr>
                <a:spLocks noChangeShapeType="1"/>
              </p:cNvSpPr>
              <p:nvPr/>
            </p:nvSpPr>
            <p:spPr bwMode="auto">
              <a:xfrm flipV="1">
                <a:off x="8586788" y="1595438"/>
                <a:ext cx="0" cy="1858963"/>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35"/>
              <p:cNvSpPr>
                <a:spLocks noChangeShapeType="1"/>
              </p:cNvSpPr>
              <p:nvPr/>
            </p:nvSpPr>
            <p:spPr bwMode="auto">
              <a:xfrm>
                <a:off x="5391151" y="3454401"/>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36"/>
              <p:cNvSpPr>
                <a:spLocks noChangeShapeType="1"/>
              </p:cNvSpPr>
              <p:nvPr/>
            </p:nvSpPr>
            <p:spPr bwMode="auto">
              <a:xfrm>
                <a:off x="5391151" y="3082926"/>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37"/>
              <p:cNvSpPr>
                <a:spLocks noChangeShapeType="1"/>
              </p:cNvSpPr>
              <p:nvPr/>
            </p:nvSpPr>
            <p:spPr bwMode="auto">
              <a:xfrm>
                <a:off x="5391151" y="2711451"/>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38"/>
              <p:cNvSpPr>
                <a:spLocks noChangeShapeType="1"/>
              </p:cNvSpPr>
              <p:nvPr/>
            </p:nvSpPr>
            <p:spPr bwMode="auto">
              <a:xfrm>
                <a:off x="5391151" y="2338388"/>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39"/>
              <p:cNvSpPr>
                <a:spLocks noChangeShapeType="1"/>
              </p:cNvSpPr>
              <p:nvPr/>
            </p:nvSpPr>
            <p:spPr bwMode="auto">
              <a:xfrm>
                <a:off x="5391151" y="1966913"/>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40"/>
              <p:cNvSpPr>
                <a:spLocks noChangeShapeType="1"/>
              </p:cNvSpPr>
              <p:nvPr/>
            </p:nvSpPr>
            <p:spPr bwMode="auto">
              <a:xfrm>
                <a:off x="5391151" y="1595438"/>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41"/>
              <p:cNvSpPr>
                <a:spLocks noChangeShapeType="1"/>
              </p:cNvSpPr>
              <p:nvPr/>
            </p:nvSpPr>
            <p:spPr bwMode="auto">
              <a:xfrm flipH="1">
                <a:off x="8555038" y="3454401"/>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42"/>
              <p:cNvSpPr>
                <a:spLocks noChangeShapeType="1"/>
              </p:cNvSpPr>
              <p:nvPr/>
            </p:nvSpPr>
            <p:spPr bwMode="auto">
              <a:xfrm flipH="1">
                <a:off x="8555038" y="3082926"/>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43"/>
              <p:cNvSpPr>
                <a:spLocks noChangeShapeType="1"/>
              </p:cNvSpPr>
              <p:nvPr/>
            </p:nvSpPr>
            <p:spPr bwMode="auto">
              <a:xfrm flipH="1">
                <a:off x="8555038" y="2711451"/>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44"/>
              <p:cNvSpPr>
                <a:spLocks noChangeShapeType="1"/>
              </p:cNvSpPr>
              <p:nvPr/>
            </p:nvSpPr>
            <p:spPr bwMode="auto">
              <a:xfrm flipH="1">
                <a:off x="8555038" y="2338388"/>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45"/>
              <p:cNvSpPr>
                <a:spLocks noChangeShapeType="1"/>
              </p:cNvSpPr>
              <p:nvPr/>
            </p:nvSpPr>
            <p:spPr bwMode="auto">
              <a:xfrm flipH="1">
                <a:off x="8555038" y="1966913"/>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46"/>
              <p:cNvSpPr>
                <a:spLocks noChangeShapeType="1"/>
              </p:cNvSpPr>
              <p:nvPr/>
            </p:nvSpPr>
            <p:spPr bwMode="auto">
              <a:xfrm flipH="1">
                <a:off x="8555038" y="1595438"/>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47"/>
              <p:cNvSpPr>
                <a:spLocks noChangeArrowheads="1"/>
              </p:cNvSpPr>
              <p:nvPr/>
            </p:nvSpPr>
            <p:spPr bwMode="auto">
              <a:xfrm>
                <a:off x="5245101" y="3384551"/>
                <a:ext cx="1730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1" name="Rectangle 48"/>
              <p:cNvSpPr>
                <a:spLocks noChangeArrowheads="1"/>
              </p:cNvSpPr>
              <p:nvPr/>
            </p:nvSpPr>
            <p:spPr bwMode="auto">
              <a:xfrm>
                <a:off x="5143501" y="3016251"/>
                <a:ext cx="2825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-0.5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2" name="Rectangle 49"/>
              <p:cNvSpPr>
                <a:spLocks noChangeArrowheads="1"/>
              </p:cNvSpPr>
              <p:nvPr/>
            </p:nvSpPr>
            <p:spPr bwMode="auto">
              <a:xfrm>
                <a:off x="5284788" y="2641601"/>
                <a:ext cx="1317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3" name="Rectangle 50"/>
              <p:cNvSpPr>
                <a:spLocks noChangeArrowheads="1"/>
              </p:cNvSpPr>
              <p:nvPr/>
            </p:nvSpPr>
            <p:spPr bwMode="auto">
              <a:xfrm>
                <a:off x="5180013" y="2271713"/>
                <a:ext cx="2381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0.5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4" name="Rectangle 51"/>
              <p:cNvSpPr>
                <a:spLocks noChangeArrowheads="1"/>
              </p:cNvSpPr>
              <p:nvPr/>
            </p:nvSpPr>
            <p:spPr bwMode="auto">
              <a:xfrm>
                <a:off x="5284788" y="1897063"/>
                <a:ext cx="1317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5" name="Rectangle 52"/>
              <p:cNvSpPr>
                <a:spLocks noChangeArrowheads="1"/>
              </p:cNvSpPr>
              <p:nvPr/>
            </p:nvSpPr>
            <p:spPr bwMode="auto">
              <a:xfrm>
                <a:off x="5180013" y="1527176"/>
                <a:ext cx="2381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1.5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6" name="Rectangle 53"/>
              <p:cNvSpPr>
                <a:spLocks noChangeArrowheads="1"/>
              </p:cNvSpPr>
              <p:nvPr/>
            </p:nvSpPr>
            <p:spPr bwMode="auto">
              <a:xfrm rot="16200000">
                <a:off x="4924426" y="2420938"/>
                <a:ext cx="168275"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62626"/>
                    </a:solidFill>
                    <a:effectLst/>
                    <a:latin typeface="Arial" panose="020B0604020202020204" pitchFamily="34" charset="0"/>
                  </a:rPr>
                  <a:t>H</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7" name="Rectangle 54"/>
              <p:cNvSpPr>
                <a:spLocks noChangeArrowheads="1"/>
              </p:cNvSpPr>
              <p:nvPr/>
            </p:nvSpPr>
            <p:spPr bwMode="auto">
              <a:xfrm rot="16200000">
                <a:off x="5027613" y="2365376"/>
                <a:ext cx="114300"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262626"/>
                    </a:solidFill>
                    <a:effectLst/>
                    <a:latin typeface="Arial" panose="020B0604020202020204" pitchFamily="34" charset="0"/>
                  </a:rPr>
                  <a:t>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8" name="Freeform 55"/>
              <p:cNvSpPr>
                <a:spLocks/>
              </p:cNvSpPr>
              <p:nvPr/>
            </p:nvSpPr>
            <p:spPr bwMode="auto">
              <a:xfrm>
                <a:off x="5389563" y="1860551"/>
                <a:ext cx="3198813" cy="612775"/>
              </a:xfrm>
              <a:custGeom>
                <a:avLst/>
                <a:gdLst>
                  <a:gd name="T0" fmla="*/ 26 w 2015"/>
                  <a:gd name="T1" fmla="*/ 381 h 386"/>
                  <a:gd name="T2" fmla="*/ 57 w 2015"/>
                  <a:gd name="T3" fmla="*/ 375 h 386"/>
                  <a:gd name="T4" fmla="*/ 89 w 2015"/>
                  <a:gd name="T5" fmla="*/ 368 h 386"/>
                  <a:gd name="T6" fmla="*/ 121 w 2015"/>
                  <a:gd name="T7" fmla="*/ 361 h 386"/>
                  <a:gd name="T8" fmla="*/ 152 w 2015"/>
                  <a:gd name="T9" fmla="*/ 354 h 386"/>
                  <a:gd name="T10" fmla="*/ 184 w 2015"/>
                  <a:gd name="T11" fmla="*/ 346 h 386"/>
                  <a:gd name="T12" fmla="*/ 216 w 2015"/>
                  <a:gd name="T13" fmla="*/ 338 h 386"/>
                  <a:gd name="T14" fmla="*/ 247 w 2015"/>
                  <a:gd name="T15" fmla="*/ 330 h 386"/>
                  <a:gd name="T16" fmla="*/ 279 w 2015"/>
                  <a:gd name="T17" fmla="*/ 321 h 386"/>
                  <a:gd name="T18" fmla="*/ 311 w 2015"/>
                  <a:gd name="T19" fmla="*/ 312 h 386"/>
                  <a:gd name="T20" fmla="*/ 342 w 2015"/>
                  <a:gd name="T21" fmla="*/ 303 h 386"/>
                  <a:gd name="T22" fmla="*/ 374 w 2015"/>
                  <a:gd name="T23" fmla="*/ 293 h 386"/>
                  <a:gd name="T24" fmla="*/ 406 w 2015"/>
                  <a:gd name="T25" fmla="*/ 283 h 386"/>
                  <a:gd name="T26" fmla="*/ 437 w 2015"/>
                  <a:gd name="T27" fmla="*/ 272 h 386"/>
                  <a:gd name="T28" fmla="*/ 469 w 2015"/>
                  <a:gd name="T29" fmla="*/ 261 h 386"/>
                  <a:gd name="T30" fmla="*/ 501 w 2015"/>
                  <a:gd name="T31" fmla="*/ 249 h 386"/>
                  <a:gd name="T32" fmla="*/ 532 w 2015"/>
                  <a:gd name="T33" fmla="*/ 237 h 386"/>
                  <a:gd name="T34" fmla="*/ 564 w 2015"/>
                  <a:gd name="T35" fmla="*/ 225 h 386"/>
                  <a:gd name="T36" fmla="*/ 596 w 2015"/>
                  <a:gd name="T37" fmla="*/ 212 h 386"/>
                  <a:gd name="T38" fmla="*/ 627 w 2015"/>
                  <a:gd name="T39" fmla="*/ 198 h 386"/>
                  <a:gd name="T40" fmla="*/ 659 w 2015"/>
                  <a:gd name="T41" fmla="*/ 184 h 386"/>
                  <a:gd name="T42" fmla="*/ 691 w 2015"/>
                  <a:gd name="T43" fmla="*/ 169 h 386"/>
                  <a:gd name="T44" fmla="*/ 723 w 2015"/>
                  <a:gd name="T45" fmla="*/ 154 h 386"/>
                  <a:gd name="T46" fmla="*/ 754 w 2015"/>
                  <a:gd name="T47" fmla="*/ 138 h 386"/>
                  <a:gd name="T48" fmla="*/ 786 w 2015"/>
                  <a:gd name="T49" fmla="*/ 121 h 386"/>
                  <a:gd name="T50" fmla="*/ 817 w 2015"/>
                  <a:gd name="T51" fmla="*/ 103 h 386"/>
                  <a:gd name="T52" fmla="*/ 849 w 2015"/>
                  <a:gd name="T53" fmla="*/ 85 h 386"/>
                  <a:gd name="T54" fmla="*/ 881 w 2015"/>
                  <a:gd name="T55" fmla="*/ 66 h 386"/>
                  <a:gd name="T56" fmla="*/ 913 w 2015"/>
                  <a:gd name="T57" fmla="*/ 46 h 386"/>
                  <a:gd name="T58" fmla="*/ 944 w 2015"/>
                  <a:gd name="T59" fmla="*/ 26 h 386"/>
                  <a:gd name="T60" fmla="*/ 976 w 2015"/>
                  <a:gd name="T61" fmla="*/ 4 h 386"/>
                  <a:gd name="T62" fmla="*/ 1008 w 2015"/>
                  <a:gd name="T63" fmla="*/ 67 h 386"/>
                  <a:gd name="T64" fmla="*/ 1039 w 2015"/>
                  <a:gd name="T65" fmla="*/ 4 h 386"/>
                  <a:gd name="T66" fmla="*/ 1071 w 2015"/>
                  <a:gd name="T67" fmla="*/ 26 h 386"/>
                  <a:gd name="T68" fmla="*/ 1103 w 2015"/>
                  <a:gd name="T69" fmla="*/ 46 h 386"/>
                  <a:gd name="T70" fmla="*/ 1134 w 2015"/>
                  <a:gd name="T71" fmla="*/ 66 h 386"/>
                  <a:gd name="T72" fmla="*/ 1166 w 2015"/>
                  <a:gd name="T73" fmla="*/ 85 h 386"/>
                  <a:gd name="T74" fmla="*/ 1198 w 2015"/>
                  <a:gd name="T75" fmla="*/ 103 h 386"/>
                  <a:gd name="T76" fmla="*/ 1229 w 2015"/>
                  <a:gd name="T77" fmla="*/ 121 h 386"/>
                  <a:gd name="T78" fmla="*/ 1261 w 2015"/>
                  <a:gd name="T79" fmla="*/ 138 h 386"/>
                  <a:gd name="T80" fmla="*/ 1293 w 2015"/>
                  <a:gd name="T81" fmla="*/ 154 h 386"/>
                  <a:gd name="T82" fmla="*/ 1324 w 2015"/>
                  <a:gd name="T83" fmla="*/ 169 h 386"/>
                  <a:gd name="T84" fmla="*/ 1356 w 2015"/>
                  <a:gd name="T85" fmla="*/ 184 h 386"/>
                  <a:gd name="T86" fmla="*/ 1388 w 2015"/>
                  <a:gd name="T87" fmla="*/ 198 h 386"/>
                  <a:gd name="T88" fmla="*/ 1419 w 2015"/>
                  <a:gd name="T89" fmla="*/ 212 h 386"/>
                  <a:gd name="T90" fmla="*/ 1451 w 2015"/>
                  <a:gd name="T91" fmla="*/ 225 h 386"/>
                  <a:gd name="T92" fmla="*/ 1483 w 2015"/>
                  <a:gd name="T93" fmla="*/ 237 h 386"/>
                  <a:gd name="T94" fmla="*/ 1514 w 2015"/>
                  <a:gd name="T95" fmla="*/ 249 h 386"/>
                  <a:gd name="T96" fmla="*/ 1546 w 2015"/>
                  <a:gd name="T97" fmla="*/ 261 h 386"/>
                  <a:gd name="T98" fmla="*/ 1578 w 2015"/>
                  <a:gd name="T99" fmla="*/ 272 h 386"/>
                  <a:gd name="T100" fmla="*/ 1610 w 2015"/>
                  <a:gd name="T101" fmla="*/ 283 h 386"/>
                  <a:gd name="T102" fmla="*/ 1641 w 2015"/>
                  <a:gd name="T103" fmla="*/ 293 h 386"/>
                  <a:gd name="T104" fmla="*/ 1673 w 2015"/>
                  <a:gd name="T105" fmla="*/ 303 h 386"/>
                  <a:gd name="T106" fmla="*/ 1704 w 2015"/>
                  <a:gd name="T107" fmla="*/ 312 h 386"/>
                  <a:gd name="T108" fmla="*/ 1736 w 2015"/>
                  <a:gd name="T109" fmla="*/ 321 h 386"/>
                  <a:gd name="T110" fmla="*/ 1768 w 2015"/>
                  <a:gd name="T111" fmla="*/ 330 h 386"/>
                  <a:gd name="T112" fmla="*/ 1800 w 2015"/>
                  <a:gd name="T113" fmla="*/ 338 h 386"/>
                  <a:gd name="T114" fmla="*/ 1831 w 2015"/>
                  <a:gd name="T115" fmla="*/ 346 h 386"/>
                  <a:gd name="T116" fmla="*/ 1863 w 2015"/>
                  <a:gd name="T117" fmla="*/ 354 h 386"/>
                  <a:gd name="T118" fmla="*/ 1895 w 2015"/>
                  <a:gd name="T119" fmla="*/ 361 h 386"/>
                  <a:gd name="T120" fmla="*/ 1926 w 2015"/>
                  <a:gd name="T121" fmla="*/ 368 h 386"/>
                  <a:gd name="T122" fmla="*/ 1958 w 2015"/>
                  <a:gd name="T123" fmla="*/ 375 h 386"/>
                  <a:gd name="T124" fmla="*/ 1990 w 2015"/>
                  <a:gd name="T125" fmla="*/ 381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15" h="386">
                    <a:moveTo>
                      <a:pt x="0" y="386"/>
                    </a:moveTo>
                    <a:lnTo>
                      <a:pt x="7" y="385"/>
                    </a:lnTo>
                    <a:lnTo>
                      <a:pt x="13" y="384"/>
                    </a:lnTo>
                    <a:lnTo>
                      <a:pt x="19" y="383"/>
                    </a:lnTo>
                    <a:lnTo>
                      <a:pt x="26" y="381"/>
                    </a:lnTo>
                    <a:lnTo>
                      <a:pt x="32" y="380"/>
                    </a:lnTo>
                    <a:lnTo>
                      <a:pt x="38" y="379"/>
                    </a:lnTo>
                    <a:lnTo>
                      <a:pt x="45" y="377"/>
                    </a:lnTo>
                    <a:lnTo>
                      <a:pt x="51" y="376"/>
                    </a:lnTo>
                    <a:lnTo>
                      <a:pt x="57" y="375"/>
                    </a:lnTo>
                    <a:lnTo>
                      <a:pt x="64" y="373"/>
                    </a:lnTo>
                    <a:lnTo>
                      <a:pt x="70" y="372"/>
                    </a:lnTo>
                    <a:lnTo>
                      <a:pt x="76" y="371"/>
                    </a:lnTo>
                    <a:lnTo>
                      <a:pt x="83" y="369"/>
                    </a:lnTo>
                    <a:lnTo>
                      <a:pt x="89" y="368"/>
                    </a:lnTo>
                    <a:lnTo>
                      <a:pt x="95" y="367"/>
                    </a:lnTo>
                    <a:lnTo>
                      <a:pt x="102" y="365"/>
                    </a:lnTo>
                    <a:lnTo>
                      <a:pt x="108" y="364"/>
                    </a:lnTo>
                    <a:lnTo>
                      <a:pt x="114" y="362"/>
                    </a:lnTo>
                    <a:lnTo>
                      <a:pt x="121" y="361"/>
                    </a:lnTo>
                    <a:lnTo>
                      <a:pt x="127" y="360"/>
                    </a:lnTo>
                    <a:lnTo>
                      <a:pt x="133" y="358"/>
                    </a:lnTo>
                    <a:lnTo>
                      <a:pt x="140" y="357"/>
                    </a:lnTo>
                    <a:lnTo>
                      <a:pt x="146" y="355"/>
                    </a:lnTo>
                    <a:lnTo>
                      <a:pt x="152" y="354"/>
                    </a:lnTo>
                    <a:lnTo>
                      <a:pt x="159" y="352"/>
                    </a:lnTo>
                    <a:lnTo>
                      <a:pt x="165" y="351"/>
                    </a:lnTo>
                    <a:lnTo>
                      <a:pt x="171" y="349"/>
                    </a:lnTo>
                    <a:lnTo>
                      <a:pt x="178" y="347"/>
                    </a:lnTo>
                    <a:lnTo>
                      <a:pt x="184" y="346"/>
                    </a:lnTo>
                    <a:lnTo>
                      <a:pt x="190" y="344"/>
                    </a:lnTo>
                    <a:lnTo>
                      <a:pt x="197" y="343"/>
                    </a:lnTo>
                    <a:lnTo>
                      <a:pt x="203" y="341"/>
                    </a:lnTo>
                    <a:lnTo>
                      <a:pt x="209" y="340"/>
                    </a:lnTo>
                    <a:lnTo>
                      <a:pt x="216" y="338"/>
                    </a:lnTo>
                    <a:lnTo>
                      <a:pt x="222" y="336"/>
                    </a:lnTo>
                    <a:lnTo>
                      <a:pt x="228" y="335"/>
                    </a:lnTo>
                    <a:lnTo>
                      <a:pt x="235" y="333"/>
                    </a:lnTo>
                    <a:lnTo>
                      <a:pt x="241" y="331"/>
                    </a:lnTo>
                    <a:lnTo>
                      <a:pt x="247" y="330"/>
                    </a:lnTo>
                    <a:lnTo>
                      <a:pt x="254" y="328"/>
                    </a:lnTo>
                    <a:lnTo>
                      <a:pt x="260" y="326"/>
                    </a:lnTo>
                    <a:lnTo>
                      <a:pt x="266" y="324"/>
                    </a:lnTo>
                    <a:lnTo>
                      <a:pt x="273" y="323"/>
                    </a:lnTo>
                    <a:lnTo>
                      <a:pt x="279" y="321"/>
                    </a:lnTo>
                    <a:lnTo>
                      <a:pt x="285" y="319"/>
                    </a:lnTo>
                    <a:lnTo>
                      <a:pt x="292" y="317"/>
                    </a:lnTo>
                    <a:lnTo>
                      <a:pt x="298" y="316"/>
                    </a:lnTo>
                    <a:lnTo>
                      <a:pt x="304" y="314"/>
                    </a:lnTo>
                    <a:lnTo>
                      <a:pt x="311" y="312"/>
                    </a:lnTo>
                    <a:lnTo>
                      <a:pt x="317" y="310"/>
                    </a:lnTo>
                    <a:lnTo>
                      <a:pt x="323" y="308"/>
                    </a:lnTo>
                    <a:lnTo>
                      <a:pt x="330" y="306"/>
                    </a:lnTo>
                    <a:lnTo>
                      <a:pt x="336" y="304"/>
                    </a:lnTo>
                    <a:lnTo>
                      <a:pt x="342" y="303"/>
                    </a:lnTo>
                    <a:lnTo>
                      <a:pt x="349" y="301"/>
                    </a:lnTo>
                    <a:lnTo>
                      <a:pt x="355" y="299"/>
                    </a:lnTo>
                    <a:lnTo>
                      <a:pt x="361" y="297"/>
                    </a:lnTo>
                    <a:lnTo>
                      <a:pt x="368" y="295"/>
                    </a:lnTo>
                    <a:lnTo>
                      <a:pt x="374" y="293"/>
                    </a:lnTo>
                    <a:lnTo>
                      <a:pt x="380" y="291"/>
                    </a:lnTo>
                    <a:lnTo>
                      <a:pt x="387" y="289"/>
                    </a:lnTo>
                    <a:lnTo>
                      <a:pt x="393" y="287"/>
                    </a:lnTo>
                    <a:lnTo>
                      <a:pt x="399" y="285"/>
                    </a:lnTo>
                    <a:lnTo>
                      <a:pt x="406" y="283"/>
                    </a:lnTo>
                    <a:lnTo>
                      <a:pt x="412" y="280"/>
                    </a:lnTo>
                    <a:lnTo>
                      <a:pt x="418" y="278"/>
                    </a:lnTo>
                    <a:lnTo>
                      <a:pt x="425" y="276"/>
                    </a:lnTo>
                    <a:lnTo>
                      <a:pt x="431" y="274"/>
                    </a:lnTo>
                    <a:lnTo>
                      <a:pt x="437" y="272"/>
                    </a:lnTo>
                    <a:lnTo>
                      <a:pt x="444" y="270"/>
                    </a:lnTo>
                    <a:lnTo>
                      <a:pt x="450" y="267"/>
                    </a:lnTo>
                    <a:lnTo>
                      <a:pt x="456" y="265"/>
                    </a:lnTo>
                    <a:lnTo>
                      <a:pt x="463" y="263"/>
                    </a:lnTo>
                    <a:lnTo>
                      <a:pt x="469" y="261"/>
                    </a:lnTo>
                    <a:lnTo>
                      <a:pt x="475" y="258"/>
                    </a:lnTo>
                    <a:lnTo>
                      <a:pt x="482" y="256"/>
                    </a:lnTo>
                    <a:lnTo>
                      <a:pt x="488" y="254"/>
                    </a:lnTo>
                    <a:lnTo>
                      <a:pt x="494" y="252"/>
                    </a:lnTo>
                    <a:lnTo>
                      <a:pt x="501" y="249"/>
                    </a:lnTo>
                    <a:lnTo>
                      <a:pt x="507" y="247"/>
                    </a:lnTo>
                    <a:lnTo>
                      <a:pt x="513" y="244"/>
                    </a:lnTo>
                    <a:lnTo>
                      <a:pt x="520" y="242"/>
                    </a:lnTo>
                    <a:lnTo>
                      <a:pt x="526" y="240"/>
                    </a:lnTo>
                    <a:lnTo>
                      <a:pt x="532" y="237"/>
                    </a:lnTo>
                    <a:lnTo>
                      <a:pt x="539" y="235"/>
                    </a:lnTo>
                    <a:lnTo>
                      <a:pt x="545" y="232"/>
                    </a:lnTo>
                    <a:lnTo>
                      <a:pt x="551" y="230"/>
                    </a:lnTo>
                    <a:lnTo>
                      <a:pt x="558" y="227"/>
                    </a:lnTo>
                    <a:lnTo>
                      <a:pt x="564" y="225"/>
                    </a:lnTo>
                    <a:lnTo>
                      <a:pt x="570" y="222"/>
                    </a:lnTo>
                    <a:lnTo>
                      <a:pt x="577" y="219"/>
                    </a:lnTo>
                    <a:lnTo>
                      <a:pt x="583" y="217"/>
                    </a:lnTo>
                    <a:lnTo>
                      <a:pt x="589" y="214"/>
                    </a:lnTo>
                    <a:lnTo>
                      <a:pt x="596" y="212"/>
                    </a:lnTo>
                    <a:lnTo>
                      <a:pt x="602" y="209"/>
                    </a:lnTo>
                    <a:lnTo>
                      <a:pt x="609" y="206"/>
                    </a:lnTo>
                    <a:lnTo>
                      <a:pt x="615" y="203"/>
                    </a:lnTo>
                    <a:lnTo>
                      <a:pt x="621" y="201"/>
                    </a:lnTo>
                    <a:lnTo>
                      <a:pt x="627" y="198"/>
                    </a:lnTo>
                    <a:lnTo>
                      <a:pt x="634" y="195"/>
                    </a:lnTo>
                    <a:lnTo>
                      <a:pt x="640" y="192"/>
                    </a:lnTo>
                    <a:lnTo>
                      <a:pt x="646" y="189"/>
                    </a:lnTo>
                    <a:lnTo>
                      <a:pt x="653" y="187"/>
                    </a:lnTo>
                    <a:lnTo>
                      <a:pt x="659" y="184"/>
                    </a:lnTo>
                    <a:lnTo>
                      <a:pt x="666" y="181"/>
                    </a:lnTo>
                    <a:lnTo>
                      <a:pt x="672" y="178"/>
                    </a:lnTo>
                    <a:lnTo>
                      <a:pt x="678" y="175"/>
                    </a:lnTo>
                    <a:lnTo>
                      <a:pt x="684" y="172"/>
                    </a:lnTo>
                    <a:lnTo>
                      <a:pt x="691" y="169"/>
                    </a:lnTo>
                    <a:lnTo>
                      <a:pt x="697" y="166"/>
                    </a:lnTo>
                    <a:lnTo>
                      <a:pt x="703" y="163"/>
                    </a:lnTo>
                    <a:lnTo>
                      <a:pt x="710" y="160"/>
                    </a:lnTo>
                    <a:lnTo>
                      <a:pt x="716" y="157"/>
                    </a:lnTo>
                    <a:lnTo>
                      <a:pt x="723" y="154"/>
                    </a:lnTo>
                    <a:lnTo>
                      <a:pt x="729" y="150"/>
                    </a:lnTo>
                    <a:lnTo>
                      <a:pt x="735" y="147"/>
                    </a:lnTo>
                    <a:lnTo>
                      <a:pt x="742" y="144"/>
                    </a:lnTo>
                    <a:lnTo>
                      <a:pt x="748" y="141"/>
                    </a:lnTo>
                    <a:lnTo>
                      <a:pt x="754" y="138"/>
                    </a:lnTo>
                    <a:lnTo>
                      <a:pt x="760" y="134"/>
                    </a:lnTo>
                    <a:lnTo>
                      <a:pt x="767" y="131"/>
                    </a:lnTo>
                    <a:lnTo>
                      <a:pt x="773" y="127"/>
                    </a:lnTo>
                    <a:lnTo>
                      <a:pt x="780" y="124"/>
                    </a:lnTo>
                    <a:lnTo>
                      <a:pt x="786" y="121"/>
                    </a:lnTo>
                    <a:lnTo>
                      <a:pt x="792" y="117"/>
                    </a:lnTo>
                    <a:lnTo>
                      <a:pt x="799" y="114"/>
                    </a:lnTo>
                    <a:lnTo>
                      <a:pt x="805" y="110"/>
                    </a:lnTo>
                    <a:lnTo>
                      <a:pt x="811" y="107"/>
                    </a:lnTo>
                    <a:lnTo>
                      <a:pt x="817" y="103"/>
                    </a:lnTo>
                    <a:lnTo>
                      <a:pt x="824" y="100"/>
                    </a:lnTo>
                    <a:lnTo>
                      <a:pt x="830" y="96"/>
                    </a:lnTo>
                    <a:lnTo>
                      <a:pt x="837" y="92"/>
                    </a:lnTo>
                    <a:lnTo>
                      <a:pt x="843" y="89"/>
                    </a:lnTo>
                    <a:lnTo>
                      <a:pt x="849" y="85"/>
                    </a:lnTo>
                    <a:lnTo>
                      <a:pt x="856" y="81"/>
                    </a:lnTo>
                    <a:lnTo>
                      <a:pt x="862" y="78"/>
                    </a:lnTo>
                    <a:lnTo>
                      <a:pt x="868" y="74"/>
                    </a:lnTo>
                    <a:lnTo>
                      <a:pt x="875" y="70"/>
                    </a:lnTo>
                    <a:lnTo>
                      <a:pt x="881" y="66"/>
                    </a:lnTo>
                    <a:lnTo>
                      <a:pt x="887" y="62"/>
                    </a:lnTo>
                    <a:lnTo>
                      <a:pt x="894" y="58"/>
                    </a:lnTo>
                    <a:lnTo>
                      <a:pt x="900" y="54"/>
                    </a:lnTo>
                    <a:lnTo>
                      <a:pt x="906" y="50"/>
                    </a:lnTo>
                    <a:lnTo>
                      <a:pt x="913" y="46"/>
                    </a:lnTo>
                    <a:lnTo>
                      <a:pt x="919" y="42"/>
                    </a:lnTo>
                    <a:lnTo>
                      <a:pt x="925" y="38"/>
                    </a:lnTo>
                    <a:lnTo>
                      <a:pt x="932" y="34"/>
                    </a:lnTo>
                    <a:lnTo>
                      <a:pt x="938" y="30"/>
                    </a:lnTo>
                    <a:lnTo>
                      <a:pt x="944" y="26"/>
                    </a:lnTo>
                    <a:lnTo>
                      <a:pt x="951" y="22"/>
                    </a:lnTo>
                    <a:lnTo>
                      <a:pt x="957" y="17"/>
                    </a:lnTo>
                    <a:lnTo>
                      <a:pt x="963" y="13"/>
                    </a:lnTo>
                    <a:lnTo>
                      <a:pt x="970" y="9"/>
                    </a:lnTo>
                    <a:lnTo>
                      <a:pt x="976" y="4"/>
                    </a:lnTo>
                    <a:lnTo>
                      <a:pt x="982" y="0"/>
                    </a:lnTo>
                    <a:lnTo>
                      <a:pt x="989" y="20"/>
                    </a:lnTo>
                    <a:lnTo>
                      <a:pt x="995" y="46"/>
                    </a:lnTo>
                    <a:lnTo>
                      <a:pt x="1001" y="62"/>
                    </a:lnTo>
                    <a:lnTo>
                      <a:pt x="1008" y="67"/>
                    </a:lnTo>
                    <a:lnTo>
                      <a:pt x="1014" y="62"/>
                    </a:lnTo>
                    <a:lnTo>
                      <a:pt x="1020" y="46"/>
                    </a:lnTo>
                    <a:lnTo>
                      <a:pt x="1027" y="20"/>
                    </a:lnTo>
                    <a:lnTo>
                      <a:pt x="1033" y="0"/>
                    </a:lnTo>
                    <a:lnTo>
                      <a:pt x="1039" y="4"/>
                    </a:lnTo>
                    <a:lnTo>
                      <a:pt x="1046" y="9"/>
                    </a:lnTo>
                    <a:lnTo>
                      <a:pt x="1052" y="13"/>
                    </a:lnTo>
                    <a:lnTo>
                      <a:pt x="1058" y="17"/>
                    </a:lnTo>
                    <a:lnTo>
                      <a:pt x="1065" y="22"/>
                    </a:lnTo>
                    <a:lnTo>
                      <a:pt x="1071" y="26"/>
                    </a:lnTo>
                    <a:lnTo>
                      <a:pt x="1077" y="30"/>
                    </a:lnTo>
                    <a:lnTo>
                      <a:pt x="1084" y="34"/>
                    </a:lnTo>
                    <a:lnTo>
                      <a:pt x="1090" y="38"/>
                    </a:lnTo>
                    <a:lnTo>
                      <a:pt x="1096" y="42"/>
                    </a:lnTo>
                    <a:lnTo>
                      <a:pt x="1103" y="46"/>
                    </a:lnTo>
                    <a:lnTo>
                      <a:pt x="1109" y="50"/>
                    </a:lnTo>
                    <a:lnTo>
                      <a:pt x="1115" y="54"/>
                    </a:lnTo>
                    <a:lnTo>
                      <a:pt x="1122" y="58"/>
                    </a:lnTo>
                    <a:lnTo>
                      <a:pt x="1128" y="62"/>
                    </a:lnTo>
                    <a:lnTo>
                      <a:pt x="1134" y="66"/>
                    </a:lnTo>
                    <a:lnTo>
                      <a:pt x="1141" y="70"/>
                    </a:lnTo>
                    <a:lnTo>
                      <a:pt x="1147" y="74"/>
                    </a:lnTo>
                    <a:lnTo>
                      <a:pt x="1153" y="78"/>
                    </a:lnTo>
                    <a:lnTo>
                      <a:pt x="1160" y="81"/>
                    </a:lnTo>
                    <a:lnTo>
                      <a:pt x="1166" y="85"/>
                    </a:lnTo>
                    <a:lnTo>
                      <a:pt x="1172" y="89"/>
                    </a:lnTo>
                    <a:lnTo>
                      <a:pt x="1179" y="92"/>
                    </a:lnTo>
                    <a:lnTo>
                      <a:pt x="1185" y="96"/>
                    </a:lnTo>
                    <a:lnTo>
                      <a:pt x="1191" y="100"/>
                    </a:lnTo>
                    <a:lnTo>
                      <a:pt x="1198" y="103"/>
                    </a:lnTo>
                    <a:lnTo>
                      <a:pt x="1204" y="107"/>
                    </a:lnTo>
                    <a:lnTo>
                      <a:pt x="1210" y="110"/>
                    </a:lnTo>
                    <a:lnTo>
                      <a:pt x="1217" y="114"/>
                    </a:lnTo>
                    <a:lnTo>
                      <a:pt x="1223" y="117"/>
                    </a:lnTo>
                    <a:lnTo>
                      <a:pt x="1229" y="121"/>
                    </a:lnTo>
                    <a:lnTo>
                      <a:pt x="1236" y="124"/>
                    </a:lnTo>
                    <a:lnTo>
                      <a:pt x="1242" y="127"/>
                    </a:lnTo>
                    <a:lnTo>
                      <a:pt x="1248" y="131"/>
                    </a:lnTo>
                    <a:lnTo>
                      <a:pt x="1255" y="134"/>
                    </a:lnTo>
                    <a:lnTo>
                      <a:pt x="1261" y="138"/>
                    </a:lnTo>
                    <a:lnTo>
                      <a:pt x="1267" y="141"/>
                    </a:lnTo>
                    <a:lnTo>
                      <a:pt x="1274" y="144"/>
                    </a:lnTo>
                    <a:lnTo>
                      <a:pt x="1280" y="147"/>
                    </a:lnTo>
                    <a:lnTo>
                      <a:pt x="1286" y="150"/>
                    </a:lnTo>
                    <a:lnTo>
                      <a:pt x="1293" y="154"/>
                    </a:lnTo>
                    <a:lnTo>
                      <a:pt x="1299" y="157"/>
                    </a:lnTo>
                    <a:lnTo>
                      <a:pt x="1305" y="160"/>
                    </a:lnTo>
                    <a:lnTo>
                      <a:pt x="1312" y="163"/>
                    </a:lnTo>
                    <a:lnTo>
                      <a:pt x="1318" y="166"/>
                    </a:lnTo>
                    <a:lnTo>
                      <a:pt x="1324" y="169"/>
                    </a:lnTo>
                    <a:lnTo>
                      <a:pt x="1331" y="172"/>
                    </a:lnTo>
                    <a:lnTo>
                      <a:pt x="1337" y="175"/>
                    </a:lnTo>
                    <a:lnTo>
                      <a:pt x="1343" y="178"/>
                    </a:lnTo>
                    <a:lnTo>
                      <a:pt x="1350" y="181"/>
                    </a:lnTo>
                    <a:lnTo>
                      <a:pt x="1356" y="184"/>
                    </a:lnTo>
                    <a:lnTo>
                      <a:pt x="1362" y="187"/>
                    </a:lnTo>
                    <a:lnTo>
                      <a:pt x="1369" y="189"/>
                    </a:lnTo>
                    <a:lnTo>
                      <a:pt x="1375" y="192"/>
                    </a:lnTo>
                    <a:lnTo>
                      <a:pt x="1381" y="195"/>
                    </a:lnTo>
                    <a:lnTo>
                      <a:pt x="1388" y="198"/>
                    </a:lnTo>
                    <a:lnTo>
                      <a:pt x="1394" y="201"/>
                    </a:lnTo>
                    <a:lnTo>
                      <a:pt x="1400" y="203"/>
                    </a:lnTo>
                    <a:lnTo>
                      <a:pt x="1407" y="206"/>
                    </a:lnTo>
                    <a:lnTo>
                      <a:pt x="1413" y="209"/>
                    </a:lnTo>
                    <a:lnTo>
                      <a:pt x="1419" y="212"/>
                    </a:lnTo>
                    <a:lnTo>
                      <a:pt x="1426" y="214"/>
                    </a:lnTo>
                    <a:lnTo>
                      <a:pt x="1432" y="217"/>
                    </a:lnTo>
                    <a:lnTo>
                      <a:pt x="1439" y="219"/>
                    </a:lnTo>
                    <a:lnTo>
                      <a:pt x="1445" y="222"/>
                    </a:lnTo>
                    <a:lnTo>
                      <a:pt x="1451" y="225"/>
                    </a:lnTo>
                    <a:lnTo>
                      <a:pt x="1457" y="227"/>
                    </a:lnTo>
                    <a:lnTo>
                      <a:pt x="1464" y="230"/>
                    </a:lnTo>
                    <a:lnTo>
                      <a:pt x="1470" y="232"/>
                    </a:lnTo>
                    <a:lnTo>
                      <a:pt x="1476" y="235"/>
                    </a:lnTo>
                    <a:lnTo>
                      <a:pt x="1483" y="237"/>
                    </a:lnTo>
                    <a:lnTo>
                      <a:pt x="1489" y="240"/>
                    </a:lnTo>
                    <a:lnTo>
                      <a:pt x="1496" y="242"/>
                    </a:lnTo>
                    <a:lnTo>
                      <a:pt x="1502" y="244"/>
                    </a:lnTo>
                    <a:lnTo>
                      <a:pt x="1508" y="247"/>
                    </a:lnTo>
                    <a:lnTo>
                      <a:pt x="1514" y="249"/>
                    </a:lnTo>
                    <a:lnTo>
                      <a:pt x="1521" y="252"/>
                    </a:lnTo>
                    <a:lnTo>
                      <a:pt x="1527" y="254"/>
                    </a:lnTo>
                    <a:lnTo>
                      <a:pt x="1533" y="256"/>
                    </a:lnTo>
                    <a:lnTo>
                      <a:pt x="1540" y="258"/>
                    </a:lnTo>
                    <a:lnTo>
                      <a:pt x="1546" y="261"/>
                    </a:lnTo>
                    <a:lnTo>
                      <a:pt x="1553" y="263"/>
                    </a:lnTo>
                    <a:lnTo>
                      <a:pt x="1559" y="265"/>
                    </a:lnTo>
                    <a:lnTo>
                      <a:pt x="1565" y="267"/>
                    </a:lnTo>
                    <a:lnTo>
                      <a:pt x="1571" y="270"/>
                    </a:lnTo>
                    <a:lnTo>
                      <a:pt x="1578" y="272"/>
                    </a:lnTo>
                    <a:lnTo>
                      <a:pt x="1584" y="274"/>
                    </a:lnTo>
                    <a:lnTo>
                      <a:pt x="1590" y="276"/>
                    </a:lnTo>
                    <a:lnTo>
                      <a:pt x="1597" y="278"/>
                    </a:lnTo>
                    <a:lnTo>
                      <a:pt x="1603" y="280"/>
                    </a:lnTo>
                    <a:lnTo>
                      <a:pt x="1610" y="283"/>
                    </a:lnTo>
                    <a:lnTo>
                      <a:pt x="1616" y="285"/>
                    </a:lnTo>
                    <a:lnTo>
                      <a:pt x="1622" y="287"/>
                    </a:lnTo>
                    <a:lnTo>
                      <a:pt x="1629" y="289"/>
                    </a:lnTo>
                    <a:lnTo>
                      <a:pt x="1635" y="291"/>
                    </a:lnTo>
                    <a:lnTo>
                      <a:pt x="1641" y="293"/>
                    </a:lnTo>
                    <a:lnTo>
                      <a:pt x="1647" y="295"/>
                    </a:lnTo>
                    <a:lnTo>
                      <a:pt x="1654" y="297"/>
                    </a:lnTo>
                    <a:lnTo>
                      <a:pt x="1660" y="299"/>
                    </a:lnTo>
                    <a:lnTo>
                      <a:pt x="1667" y="301"/>
                    </a:lnTo>
                    <a:lnTo>
                      <a:pt x="1673" y="303"/>
                    </a:lnTo>
                    <a:lnTo>
                      <a:pt x="1679" y="304"/>
                    </a:lnTo>
                    <a:lnTo>
                      <a:pt x="1686" y="306"/>
                    </a:lnTo>
                    <a:lnTo>
                      <a:pt x="1692" y="308"/>
                    </a:lnTo>
                    <a:lnTo>
                      <a:pt x="1698" y="310"/>
                    </a:lnTo>
                    <a:lnTo>
                      <a:pt x="1704" y="312"/>
                    </a:lnTo>
                    <a:lnTo>
                      <a:pt x="1711" y="314"/>
                    </a:lnTo>
                    <a:lnTo>
                      <a:pt x="1717" y="316"/>
                    </a:lnTo>
                    <a:lnTo>
                      <a:pt x="1724" y="317"/>
                    </a:lnTo>
                    <a:lnTo>
                      <a:pt x="1730" y="319"/>
                    </a:lnTo>
                    <a:lnTo>
                      <a:pt x="1736" y="321"/>
                    </a:lnTo>
                    <a:lnTo>
                      <a:pt x="1743" y="323"/>
                    </a:lnTo>
                    <a:lnTo>
                      <a:pt x="1749" y="324"/>
                    </a:lnTo>
                    <a:lnTo>
                      <a:pt x="1755" y="326"/>
                    </a:lnTo>
                    <a:lnTo>
                      <a:pt x="1762" y="328"/>
                    </a:lnTo>
                    <a:lnTo>
                      <a:pt x="1768" y="330"/>
                    </a:lnTo>
                    <a:lnTo>
                      <a:pt x="1774" y="331"/>
                    </a:lnTo>
                    <a:lnTo>
                      <a:pt x="1781" y="333"/>
                    </a:lnTo>
                    <a:lnTo>
                      <a:pt x="1787" y="335"/>
                    </a:lnTo>
                    <a:lnTo>
                      <a:pt x="1793" y="336"/>
                    </a:lnTo>
                    <a:lnTo>
                      <a:pt x="1800" y="338"/>
                    </a:lnTo>
                    <a:lnTo>
                      <a:pt x="1806" y="340"/>
                    </a:lnTo>
                    <a:lnTo>
                      <a:pt x="1812" y="341"/>
                    </a:lnTo>
                    <a:lnTo>
                      <a:pt x="1819" y="343"/>
                    </a:lnTo>
                    <a:lnTo>
                      <a:pt x="1825" y="344"/>
                    </a:lnTo>
                    <a:lnTo>
                      <a:pt x="1831" y="346"/>
                    </a:lnTo>
                    <a:lnTo>
                      <a:pt x="1838" y="347"/>
                    </a:lnTo>
                    <a:lnTo>
                      <a:pt x="1844" y="349"/>
                    </a:lnTo>
                    <a:lnTo>
                      <a:pt x="1850" y="351"/>
                    </a:lnTo>
                    <a:lnTo>
                      <a:pt x="1857" y="352"/>
                    </a:lnTo>
                    <a:lnTo>
                      <a:pt x="1863" y="354"/>
                    </a:lnTo>
                    <a:lnTo>
                      <a:pt x="1869" y="355"/>
                    </a:lnTo>
                    <a:lnTo>
                      <a:pt x="1876" y="357"/>
                    </a:lnTo>
                    <a:lnTo>
                      <a:pt x="1882" y="358"/>
                    </a:lnTo>
                    <a:lnTo>
                      <a:pt x="1888" y="360"/>
                    </a:lnTo>
                    <a:lnTo>
                      <a:pt x="1895" y="361"/>
                    </a:lnTo>
                    <a:lnTo>
                      <a:pt x="1901" y="362"/>
                    </a:lnTo>
                    <a:lnTo>
                      <a:pt x="1907" y="364"/>
                    </a:lnTo>
                    <a:lnTo>
                      <a:pt x="1914" y="365"/>
                    </a:lnTo>
                    <a:lnTo>
                      <a:pt x="1920" y="367"/>
                    </a:lnTo>
                    <a:lnTo>
                      <a:pt x="1926" y="368"/>
                    </a:lnTo>
                    <a:lnTo>
                      <a:pt x="1933" y="369"/>
                    </a:lnTo>
                    <a:lnTo>
                      <a:pt x="1939" y="371"/>
                    </a:lnTo>
                    <a:lnTo>
                      <a:pt x="1945" y="372"/>
                    </a:lnTo>
                    <a:lnTo>
                      <a:pt x="1952" y="373"/>
                    </a:lnTo>
                    <a:lnTo>
                      <a:pt x="1958" y="375"/>
                    </a:lnTo>
                    <a:lnTo>
                      <a:pt x="1964" y="376"/>
                    </a:lnTo>
                    <a:lnTo>
                      <a:pt x="1971" y="377"/>
                    </a:lnTo>
                    <a:lnTo>
                      <a:pt x="1977" y="379"/>
                    </a:lnTo>
                    <a:lnTo>
                      <a:pt x="1983" y="380"/>
                    </a:lnTo>
                    <a:lnTo>
                      <a:pt x="1990" y="381"/>
                    </a:lnTo>
                    <a:lnTo>
                      <a:pt x="1996" y="383"/>
                    </a:lnTo>
                    <a:lnTo>
                      <a:pt x="2002" y="384"/>
                    </a:lnTo>
                    <a:lnTo>
                      <a:pt x="2009" y="385"/>
                    </a:lnTo>
                    <a:lnTo>
                      <a:pt x="2015" y="386"/>
                    </a:lnTo>
                  </a:path>
                </a:pathLst>
              </a:custGeom>
              <a:noFill/>
              <a:ln w="19050"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56"/>
              <p:cNvSpPr>
                <a:spLocks/>
              </p:cNvSpPr>
              <p:nvPr/>
            </p:nvSpPr>
            <p:spPr bwMode="auto">
              <a:xfrm>
                <a:off x="5389563" y="2298701"/>
                <a:ext cx="3198813" cy="825500"/>
              </a:xfrm>
              <a:custGeom>
                <a:avLst/>
                <a:gdLst>
                  <a:gd name="T0" fmla="*/ 26 w 2015"/>
                  <a:gd name="T1" fmla="*/ 261 h 520"/>
                  <a:gd name="T2" fmla="*/ 57 w 2015"/>
                  <a:gd name="T3" fmla="*/ 261 h 520"/>
                  <a:gd name="T4" fmla="*/ 89 w 2015"/>
                  <a:gd name="T5" fmla="*/ 262 h 520"/>
                  <a:gd name="T6" fmla="*/ 121 w 2015"/>
                  <a:gd name="T7" fmla="*/ 262 h 520"/>
                  <a:gd name="T8" fmla="*/ 152 w 2015"/>
                  <a:gd name="T9" fmla="*/ 263 h 520"/>
                  <a:gd name="T10" fmla="*/ 184 w 2015"/>
                  <a:gd name="T11" fmla="*/ 263 h 520"/>
                  <a:gd name="T12" fmla="*/ 216 w 2015"/>
                  <a:gd name="T13" fmla="*/ 264 h 520"/>
                  <a:gd name="T14" fmla="*/ 247 w 2015"/>
                  <a:gd name="T15" fmla="*/ 264 h 520"/>
                  <a:gd name="T16" fmla="*/ 279 w 2015"/>
                  <a:gd name="T17" fmla="*/ 265 h 520"/>
                  <a:gd name="T18" fmla="*/ 311 w 2015"/>
                  <a:gd name="T19" fmla="*/ 266 h 520"/>
                  <a:gd name="T20" fmla="*/ 342 w 2015"/>
                  <a:gd name="T21" fmla="*/ 268 h 520"/>
                  <a:gd name="T22" fmla="*/ 374 w 2015"/>
                  <a:gd name="T23" fmla="*/ 269 h 520"/>
                  <a:gd name="T24" fmla="*/ 406 w 2015"/>
                  <a:gd name="T25" fmla="*/ 271 h 520"/>
                  <a:gd name="T26" fmla="*/ 437 w 2015"/>
                  <a:gd name="T27" fmla="*/ 273 h 520"/>
                  <a:gd name="T28" fmla="*/ 469 w 2015"/>
                  <a:gd name="T29" fmla="*/ 276 h 520"/>
                  <a:gd name="T30" fmla="*/ 501 w 2015"/>
                  <a:gd name="T31" fmla="*/ 279 h 520"/>
                  <a:gd name="T32" fmla="*/ 532 w 2015"/>
                  <a:gd name="T33" fmla="*/ 282 h 520"/>
                  <a:gd name="T34" fmla="*/ 564 w 2015"/>
                  <a:gd name="T35" fmla="*/ 286 h 520"/>
                  <a:gd name="T36" fmla="*/ 596 w 2015"/>
                  <a:gd name="T37" fmla="*/ 291 h 520"/>
                  <a:gd name="T38" fmla="*/ 627 w 2015"/>
                  <a:gd name="T39" fmla="*/ 297 h 520"/>
                  <a:gd name="T40" fmla="*/ 659 w 2015"/>
                  <a:gd name="T41" fmla="*/ 305 h 520"/>
                  <a:gd name="T42" fmla="*/ 691 w 2015"/>
                  <a:gd name="T43" fmla="*/ 313 h 520"/>
                  <a:gd name="T44" fmla="*/ 723 w 2015"/>
                  <a:gd name="T45" fmla="*/ 323 h 520"/>
                  <a:gd name="T46" fmla="*/ 754 w 2015"/>
                  <a:gd name="T47" fmla="*/ 335 h 520"/>
                  <a:gd name="T48" fmla="*/ 786 w 2015"/>
                  <a:gd name="T49" fmla="*/ 349 h 520"/>
                  <a:gd name="T50" fmla="*/ 817 w 2015"/>
                  <a:gd name="T51" fmla="*/ 366 h 520"/>
                  <a:gd name="T52" fmla="*/ 849 w 2015"/>
                  <a:gd name="T53" fmla="*/ 386 h 520"/>
                  <a:gd name="T54" fmla="*/ 881 w 2015"/>
                  <a:gd name="T55" fmla="*/ 410 h 520"/>
                  <a:gd name="T56" fmla="*/ 913 w 2015"/>
                  <a:gd name="T57" fmla="*/ 438 h 520"/>
                  <a:gd name="T58" fmla="*/ 944 w 2015"/>
                  <a:gd name="T59" fmla="*/ 471 h 520"/>
                  <a:gd name="T60" fmla="*/ 976 w 2015"/>
                  <a:gd name="T61" fmla="*/ 511 h 520"/>
                  <a:gd name="T62" fmla="*/ 1008 w 2015"/>
                  <a:gd name="T63" fmla="*/ 260 h 520"/>
                  <a:gd name="T64" fmla="*/ 1039 w 2015"/>
                  <a:gd name="T65" fmla="*/ 8 h 520"/>
                  <a:gd name="T66" fmla="*/ 1071 w 2015"/>
                  <a:gd name="T67" fmla="*/ 48 h 520"/>
                  <a:gd name="T68" fmla="*/ 1103 w 2015"/>
                  <a:gd name="T69" fmla="*/ 82 h 520"/>
                  <a:gd name="T70" fmla="*/ 1134 w 2015"/>
                  <a:gd name="T71" fmla="*/ 110 h 520"/>
                  <a:gd name="T72" fmla="*/ 1166 w 2015"/>
                  <a:gd name="T73" fmla="*/ 133 h 520"/>
                  <a:gd name="T74" fmla="*/ 1198 w 2015"/>
                  <a:gd name="T75" fmla="*/ 153 h 520"/>
                  <a:gd name="T76" fmla="*/ 1229 w 2015"/>
                  <a:gd name="T77" fmla="*/ 170 h 520"/>
                  <a:gd name="T78" fmla="*/ 1261 w 2015"/>
                  <a:gd name="T79" fmla="*/ 184 h 520"/>
                  <a:gd name="T80" fmla="*/ 1293 w 2015"/>
                  <a:gd name="T81" fmla="*/ 196 h 520"/>
                  <a:gd name="T82" fmla="*/ 1324 w 2015"/>
                  <a:gd name="T83" fmla="*/ 206 h 520"/>
                  <a:gd name="T84" fmla="*/ 1356 w 2015"/>
                  <a:gd name="T85" fmla="*/ 215 h 520"/>
                  <a:gd name="T86" fmla="*/ 1388 w 2015"/>
                  <a:gd name="T87" fmla="*/ 222 h 520"/>
                  <a:gd name="T88" fmla="*/ 1419 w 2015"/>
                  <a:gd name="T89" fmla="*/ 228 h 520"/>
                  <a:gd name="T90" fmla="*/ 1451 w 2015"/>
                  <a:gd name="T91" fmla="*/ 233 h 520"/>
                  <a:gd name="T92" fmla="*/ 1483 w 2015"/>
                  <a:gd name="T93" fmla="*/ 237 h 520"/>
                  <a:gd name="T94" fmla="*/ 1514 w 2015"/>
                  <a:gd name="T95" fmla="*/ 241 h 520"/>
                  <a:gd name="T96" fmla="*/ 1546 w 2015"/>
                  <a:gd name="T97" fmla="*/ 244 h 520"/>
                  <a:gd name="T98" fmla="*/ 1578 w 2015"/>
                  <a:gd name="T99" fmla="*/ 246 h 520"/>
                  <a:gd name="T100" fmla="*/ 1610 w 2015"/>
                  <a:gd name="T101" fmla="*/ 248 h 520"/>
                  <a:gd name="T102" fmla="*/ 1641 w 2015"/>
                  <a:gd name="T103" fmla="*/ 250 h 520"/>
                  <a:gd name="T104" fmla="*/ 1673 w 2015"/>
                  <a:gd name="T105" fmla="*/ 252 h 520"/>
                  <a:gd name="T106" fmla="*/ 1704 w 2015"/>
                  <a:gd name="T107" fmla="*/ 253 h 520"/>
                  <a:gd name="T108" fmla="*/ 1736 w 2015"/>
                  <a:gd name="T109" fmla="*/ 254 h 520"/>
                  <a:gd name="T110" fmla="*/ 1768 w 2015"/>
                  <a:gd name="T111" fmla="*/ 255 h 520"/>
                  <a:gd name="T112" fmla="*/ 1800 w 2015"/>
                  <a:gd name="T113" fmla="*/ 256 h 520"/>
                  <a:gd name="T114" fmla="*/ 1831 w 2015"/>
                  <a:gd name="T115" fmla="*/ 256 h 520"/>
                  <a:gd name="T116" fmla="*/ 1863 w 2015"/>
                  <a:gd name="T117" fmla="*/ 257 h 520"/>
                  <a:gd name="T118" fmla="*/ 1895 w 2015"/>
                  <a:gd name="T119" fmla="*/ 257 h 520"/>
                  <a:gd name="T120" fmla="*/ 1926 w 2015"/>
                  <a:gd name="T121" fmla="*/ 257 h 520"/>
                  <a:gd name="T122" fmla="*/ 1958 w 2015"/>
                  <a:gd name="T123" fmla="*/ 258 h 520"/>
                  <a:gd name="T124" fmla="*/ 1990 w 2015"/>
                  <a:gd name="T125" fmla="*/ 258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15" h="520">
                    <a:moveTo>
                      <a:pt x="0" y="261"/>
                    </a:moveTo>
                    <a:lnTo>
                      <a:pt x="7" y="261"/>
                    </a:lnTo>
                    <a:lnTo>
                      <a:pt x="13" y="261"/>
                    </a:lnTo>
                    <a:lnTo>
                      <a:pt x="19" y="261"/>
                    </a:lnTo>
                    <a:lnTo>
                      <a:pt x="26" y="261"/>
                    </a:lnTo>
                    <a:lnTo>
                      <a:pt x="32" y="261"/>
                    </a:lnTo>
                    <a:lnTo>
                      <a:pt x="38" y="261"/>
                    </a:lnTo>
                    <a:lnTo>
                      <a:pt x="45" y="261"/>
                    </a:lnTo>
                    <a:lnTo>
                      <a:pt x="51" y="261"/>
                    </a:lnTo>
                    <a:lnTo>
                      <a:pt x="57" y="261"/>
                    </a:lnTo>
                    <a:lnTo>
                      <a:pt x="64" y="261"/>
                    </a:lnTo>
                    <a:lnTo>
                      <a:pt x="70" y="261"/>
                    </a:lnTo>
                    <a:lnTo>
                      <a:pt x="76" y="261"/>
                    </a:lnTo>
                    <a:lnTo>
                      <a:pt x="83" y="262"/>
                    </a:lnTo>
                    <a:lnTo>
                      <a:pt x="89" y="262"/>
                    </a:lnTo>
                    <a:lnTo>
                      <a:pt x="95" y="262"/>
                    </a:lnTo>
                    <a:lnTo>
                      <a:pt x="102" y="262"/>
                    </a:lnTo>
                    <a:lnTo>
                      <a:pt x="108" y="262"/>
                    </a:lnTo>
                    <a:lnTo>
                      <a:pt x="114" y="262"/>
                    </a:lnTo>
                    <a:lnTo>
                      <a:pt x="121" y="262"/>
                    </a:lnTo>
                    <a:lnTo>
                      <a:pt x="127" y="262"/>
                    </a:lnTo>
                    <a:lnTo>
                      <a:pt x="133" y="262"/>
                    </a:lnTo>
                    <a:lnTo>
                      <a:pt x="140" y="262"/>
                    </a:lnTo>
                    <a:lnTo>
                      <a:pt x="146" y="262"/>
                    </a:lnTo>
                    <a:lnTo>
                      <a:pt x="152" y="263"/>
                    </a:lnTo>
                    <a:lnTo>
                      <a:pt x="159" y="263"/>
                    </a:lnTo>
                    <a:lnTo>
                      <a:pt x="165" y="263"/>
                    </a:lnTo>
                    <a:lnTo>
                      <a:pt x="171" y="263"/>
                    </a:lnTo>
                    <a:lnTo>
                      <a:pt x="178" y="263"/>
                    </a:lnTo>
                    <a:lnTo>
                      <a:pt x="184" y="263"/>
                    </a:lnTo>
                    <a:lnTo>
                      <a:pt x="190" y="263"/>
                    </a:lnTo>
                    <a:lnTo>
                      <a:pt x="197" y="263"/>
                    </a:lnTo>
                    <a:lnTo>
                      <a:pt x="203" y="263"/>
                    </a:lnTo>
                    <a:lnTo>
                      <a:pt x="209" y="263"/>
                    </a:lnTo>
                    <a:lnTo>
                      <a:pt x="216" y="264"/>
                    </a:lnTo>
                    <a:lnTo>
                      <a:pt x="222" y="264"/>
                    </a:lnTo>
                    <a:lnTo>
                      <a:pt x="228" y="264"/>
                    </a:lnTo>
                    <a:lnTo>
                      <a:pt x="235" y="264"/>
                    </a:lnTo>
                    <a:lnTo>
                      <a:pt x="241" y="264"/>
                    </a:lnTo>
                    <a:lnTo>
                      <a:pt x="247" y="264"/>
                    </a:lnTo>
                    <a:lnTo>
                      <a:pt x="254" y="265"/>
                    </a:lnTo>
                    <a:lnTo>
                      <a:pt x="260" y="265"/>
                    </a:lnTo>
                    <a:lnTo>
                      <a:pt x="266" y="265"/>
                    </a:lnTo>
                    <a:lnTo>
                      <a:pt x="273" y="265"/>
                    </a:lnTo>
                    <a:lnTo>
                      <a:pt x="279" y="265"/>
                    </a:lnTo>
                    <a:lnTo>
                      <a:pt x="285" y="265"/>
                    </a:lnTo>
                    <a:lnTo>
                      <a:pt x="292" y="266"/>
                    </a:lnTo>
                    <a:lnTo>
                      <a:pt x="298" y="266"/>
                    </a:lnTo>
                    <a:lnTo>
                      <a:pt x="304" y="266"/>
                    </a:lnTo>
                    <a:lnTo>
                      <a:pt x="311" y="266"/>
                    </a:lnTo>
                    <a:lnTo>
                      <a:pt x="317" y="267"/>
                    </a:lnTo>
                    <a:lnTo>
                      <a:pt x="323" y="267"/>
                    </a:lnTo>
                    <a:lnTo>
                      <a:pt x="330" y="267"/>
                    </a:lnTo>
                    <a:lnTo>
                      <a:pt x="336" y="267"/>
                    </a:lnTo>
                    <a:lnTo>
                      <a:pt x="342" y="268"/>
                    </a:lnTo>
                    <a:lnTo>
                      <a:pt x="349" y="268"/>
                    </a:lnTo>
                    <a:lnTo>
                      <a:pt x="355" y="268"/>
                    </a:lnTo>
                    <a:lnTo>
                      <a:pt x="361" y="268"/>
                    </a:lnTo>
                    <a:lnTo>
                      <a:pt x="368" y="269"/>
                    </a:lnTo>
                    <a:lnTo>
                      <a:pt x="374" y="269"/>
                    </a:lnTo>
                    <a:lnTo>
                      <a:pt x="380" y="270"/>
                    </a:lnTo>
                    <a:lnTo>
                      <a:pt x="387" y="270"/>
                    </a:lnTo>
                    <a:lnTo>
                      <a:pt x="393" y="270"/>
                    </a:lnTo>
                    <a:lnTo>
                      <a:pt x="399" y="271"/>
                    </a:lnTo>
                    <a:lnTo>
                      <a:pt x="406" y="271"/>
                    </a:lnTo>
                    <a:lnTo>
                      <a:pt x="412" y="271"/>
                    </a:lnTo>
                    <a:lnTo>
                      <a:pt x="418" y="272"/>
                    </a:lnTo>
                    <a:lnTo>
                      <a:pt x="425" y="272"/>
                    </a:lnTo>
                    <a:lnTo>
                      <a:pt x="431" y="273"/>
                    </a:lnTo>
                    <a:lnTo>
                      <a:pt x="437" y="273"/>
                    </a:lnTo>
                    <a:lnTo>
                      <a:pt x="444" y="273"/>
                    </a:lnTo>
                    <a:lnTo>
                      <a:pt x="450" y="274"/>
                    </a:lnTo>
                    <a:lnTo>
                      <a:pt x="456" y="275"/>
                    </a:lnTo>
                    <a:lnTo>
                      <a:pt x="463" y="275"/>
                    </a:lnTo>
                    <a:lnTo>
                      <a:pt x="469" y="276"/>
                    </a:lnTo>
                    <a:lnTo>
                      <a:pt x="475" y="276"/>
                    </a:lnTo>
                    <a:lnTo>
                      <a:pt x="482" y="277"/>
                    </a:lnTo>
                    <a:lnTo>
                      <a:pt x="488" y="277"/>
                    </a:lnTo>
                    <a:lnTo>
                      <a:pt x="494" y="278"/>
                    </a:lnTo>
                    <a:lnTo>
                      <a:pt x="501" y="279"/>
                    </a:lnTo>
                    <a:lnTo>
                      <a:pt x="507" y="279"/>
                    </a:lnTo>
                    <a:lnTo>
                      <a:pt x="513" y="280"/>
                    </a:lnTo>
                    <a:lnTo>
                      <a:pt x="520" y="281"/>
                    </a:lnTo>
                    <a:lnTo>
                      <a:pt x="526" y="281"/>
                    </a:lnTo>
                    <a:lnTo>
                      <a:pt x="532" y="282"/>
                    </a:lnTo>
                    <a:lnTo>
                      <a:pt x="539" y="283"/>
                    </a:lnTo>
                    <a:lnTo>
                      <a:pt x="545" y="284"/>
                    </a:lnTo>
                    <a:lnTo>
                      <a:pt x="551" y="285"/>
                    </a:lnTo>
                    <a:lnTo>
                      <a:pt x="558" y="286"/>
                    </a:lnTo>
                    <a:lnTo>
                      <a:pt x="564" y="286"/>
                    </a:lnTo>
                    <a:lnTo>
                      <a:pt x="570" y="287"/>
                    </a:lnTo>
                    <a:lnTo>
                      <a:pt x="577" y="288"/>
                    </a:lnTo>
                    <a:lnTo>
                      <a:pt x="583" y="289"/>
                    </a:lnTo>
                    <a:lnTo>
                      <a:pt x="589" y="290"/>
                    </a:lnTo>
                    <a:lnTo>
                      <a:pt x="596" y="291"/>
                    </a:lnTo>
                    <a:lnTo>
                      <a:pt x="602" y="293"/>
                    </a:lnTo>
                    <a:lnTo>
                      <a:pt x="609" y="294"/>
                    </a:lnTo>
                    <a:lnTo>
                      <a:pt x="615" y="295"/>
                    </a:lnTo>
                    <a:lnTo>
                      <a:pt x="621" y="296"/>
                    </a:lnTo>
                    <a:lnTo>
                      <a:pt x="627" y="297"/>
                    </a:lnTo>
                    <a:lnTo>
                      <a:pt x="634" y="299"/>
                    </a:lnTo>
                    <a:lnTo>
                      <a:pt x="640" y="300"/>
                    </a:lnTo>
                    <a:lnTo>
                      <a:pt x="646" y="302"/>
                    </a:lnTo>
                    <a:lnTo>
                      <a:pt x="653" y="303"/>
                    </a:lnTo>
                    <a:lnTo>
                      <a:pt x="659" y="305"/>
                    </a:lnTo>
                    <a:lnTo>
                      <a:pt x="666" y="306"/>
                    </a:lnTo>
                    <a:lnTo>
                      <a:pt x="672" y="308"/>
                    </a:lnTo>
                    <a:lnTo>
                      <a:pt x="678" y="309"/>
                    </a:lnTo>
                    <a:lnTo>
                      <a:pt x="684" y="311"/>
                    </a:lnTo>
                    <a:lnTo>
                      <a:pt x="691" y="313"/>
                    </a:lnTo>
                    <a:lnTo>
                      <a:pt x="697" y="315"/>
                    </a:lnTo>
                    <a:lnTo>
                      <a:pt x="703" y="317"/>
                    </a:lnTo>
                    <a:lnTo>
                      <a:pt x="710" y="319"/>
                    </a:lnTo>
                    <a:lnTo>
                      <a:pt x="716" y="321"/>
                    </a:lnTo>
                    <a:lnTo>
                      <a:pt x="723" y="323"/>
                    </a:lnTo>
                    <a:lnTo>
                      <a:pt x="729" y="325"/>
                    </a:lnTo>
                    <a:lnTo>
                      <a:pt x="735" y="327"/>
                    </a:lnTo>
                    <a:lnTo>
                      <a:pt x="742" y="330"/>
                    </a:lnTo>
                    <a:lnTo>
                      <a:pt x="748" y="332"/>
                    </a:lnTo>
                    <a:lnTo>
                      <a:pt x="754" y="335"/>
                    </a:lnTo>
                    <a:lnTo>
                      <a:pt x="760" y="337"/>
                    </a:lnTo>
                    <a:lnTo>
                      <a:pt x="767" y="340"/>
                    </a:lnTo>
                    <a:lnTo>
                      <a:pt x="773" y="343"/>
                    </a:lnTo>
                    <a:lnTo>
                      <a:pt x="780" y="346"/>
                    </a:lnTo>
                    <a:lnTo>
                      <a:pt x="786" y="349"/>
                    </a:lnTo>
                    <a:lnTo>
                      <a:pt x="792" y="352"/>
                    </a:lnTo>
                    <a:lnTo>
                      <a:pt x="799" y="355"/>
                    </a:lnTo>
                    <a:lnTo>
                      <a:pt x="805" y="359"/>
                    </a:lnTo>
                    <a:lnTo>
                      <a:pt x="811" y="362"/>
                    </a:lnTo>
                    <a:lnTo>
                      <a:pt x="817" y="366"/>
                    </a:lnTo>
                    <a:lnTo>
                      <a:pt x="824" y="369"/>
                    </a:lnTo>
                    <a:lnTo>
                      <a:pt x="830" y="373"/>
                    </a:lnTo>
                    <a:lnTo>
                      <a:pt x="837" y="377"/>
                    </a:lnTo>
                    <a:lnTo>
                      <a:pt x="843" y="382"/>
                    </a:lnTo>
                    <a:lnTo>
                      <a:pt x="849" y="386"/>
                    </a:lnTo>
                    <a:lnTo>
                      <a:pt x="856" y="390"/>
                    </a:lnTo>
                    <a:lnTo>
                      <a:pt x="862" y="395"/>
                    </a:lnTo>
                    <a:lnTo>
                      <a:pt x="868" y="400"/>
                    </a:lnTo>
                    <a:lnTo>
                      <a:pt x="875" y="404"/>
                    </a:lnTo>
                    <a:lnTo>
                      <a:pt x="881" y="410"/>
                    </a:lnTo>
                    <a:lnTo>
                      <a:pt x="887" y="415"/>
                    </a:lnTo>
                    <a:lnTo>
                      <a:pt x="894" y="420"/>
                    </a:lnTo>
                    <a:lnTo>
                      <a:pt x="900" y="426"/>
                    </a:lnTo>
                    <a:lnTo>
                      <a:pt x="906" y="432"/>
                    </a:lnTo>
                    <a:lnTo>
                      <a:pt x="913" y="438"/>
                    </a:lnTo>
                    <a:lnTo>
                      <a:pt x="919" y="444"/>
                    </a:lnTo>
                    <a:lnTo>
                      <a:pt x="925" y="450"/>
                    </a:lnTo>
                    <a:lnTo>
                      <a:pt x="932" y="457"/>
                    </a:lnTo>
                    <a:lnTo>
                      <a:pt x="938" y="464"/>
                    </a:lnTo>
                    <a:lnTo>
                      <a:pt x="944" y="471"/>
                    </a:lnTo>
                    <a:lnTo>
                      <a:pt x="951" y="479"/>
                    </a:lnTo>
                    <a:lnTo>
                      <a:pt x="957" y="486"/>
                    </a:lnTo>
                    <a:lnTo>
                      <a:pt x="963" y="494"/>
                    </a:lnTo>
                    <a:lnTo>
                      <a:pt x="970" y="502"/>
                    </a:lnTo>
                    <a:lnTo>
                      <a:pt x="976" y="511"/>
                    </a:lnTo>
                    <a:lnTo>
                      <a:pt x="982" y="520"/>
                    </a:lnTo>
                    <a:lnTo>
                      <a:pt x="989" y="482"/>
                    </a:lnTo>
                    <a:lnTo>
                      <a:pt x="995" y="405"/>
                    </a:lnTo>
                    <a:lnTo>
                      <a:pt x="1001" y="332"/>
                    </a:lnTo>
                    <a:lnTo>
                      <a:pt x="1008" y="260"/>
                    </a:lnTo>
                    <a:lnTo>
                      <a:pt x="1014" y="188"/>
                    </a:lnTo>
                    <a:lnTo>
                      <a:pt x="1020" y="114"/>
                    </a:lnTo>
                    <a:lnTo>
                      <a:pt x="1027" y="37"/>
                    </a:lnTo>
                    <a:lnTo>
                      <a:pt x="1033" y="0"/>
                    </a:lnTo>
                    <a:lnTo>
                      <a:pt x="1039" y="8"/>
                    </a:lnTo>
                    <a:lnTo>
                      <a:pt x="1046" y="17"/>
                    </a:lnTo>
                    <a:lnTo>
                      <a:pt x="1052" y="25"/>
                    </a:lnTo>
                    <a:lnTo>
                      <a:pt x="1058" y="33"/>
                    </a:lnTo>
                    <a:lnTo>
                      <a:pt x="1065" y="41"/>
                    </a:lnTo>
                    <a:lnTo>
                      <a:pt x="1071" y="48"/>
                    </a:lnTo>
                    <a:lnTo>
                      <a:pt x="1077" y="55"/>
                    </a:lnTo>
                    <a:lnTo>
                      <a:pt x="1084" y="62"/>
                    </a:lnTo>
                    <a:lnTo>
                      <a:pt x="1090" y="69"/>
                    </a:lnTo>
                    <a:lnTo>
                      <a:pt x="1096" y="75"/>
                    </a:lnTo>
                    <a:lnTo>
                      <a:pt x="1103" y="82"/>
                    </a:lnTo>
                    <a:lnTo>
                      <a:pt x="1109" y="87"/>
                    </a:lnTo>
                    <a:lnTo>
                      <a:pt x="1115" y="93"/>
                    </a:lnTo>
                    <a:lnTo>
                      <a:pt x="1122" y="99"/>
                    </a:lnTo>
                    <a:lnTo>
                      <a:pt x="1128" y="104"/>
                    </a:lnTo>
                    <a:lnTo>
                      <a:pt x="1134" y="110"/>
                    </a:lnTo>
                    <a:lnTo>
                      <a:pt x="1141" y="115"/>
                    </a:lnTo>
                    <a:lnTo>
                      <a:pt x="1147" y="120"/>
                    </a:lnTo>
                    <a:lnTo>
                      <a:pt x="1153" y="124"/>
                    </a:lnTo>
                    <a:lnTo>
                      <a:pt x="1160" y="129"/>
                    </a:lnTo>
                    <a:lnTo>
                      <a:pt x="1166" y="133"/>
                    </a:lnTo>
                    <a:lnTo>
                      <a:pt x="1172" y="138"/>
                    </a:lnTo>
                    <a:lnTo>
                      <a:pt x="1179" y="142"/>
                    </a:lnTo>
                    <a:lnTo>
                      <a:pt x="1185" y="146"/>
                    </a:lnTo>
                    <a:lnTo>
                      <a:pt x="1191" y="150"/>
                    </a:lnTo>
                    <a:lnTo>
                      <a:pt x="1198" y="153"/>
                    </a:lnTo>
                    <a:lnTo>
                      <a:pt x="1204" y="157"/>
                    </a:lnTo>
                    <a:lnTo>
                      <a:pt x="1210" y="160"/>
                    </a:lnTo>
                    <a:lnTo>
                      <a:pt x="1217" y="164"/>
                    </a:lnTo>
                    <a:lnTo>
                      <a:pt x="1223" y="167"/>
                    </a:lnTo>
                    <a:lnTo>
                      <a:pt x="1229" y="170"/>
                    </a:lnTo>
                    <a:lnTo>
                      <a:pt x="1236" y="173"/>
                    </a:lnTo>
                    <a:lnTo>
                      <a:pt x="1242" y="176"/>
                    </a:lnTo>
                    <a:lnTo>
                      <a:pt x="1248" y="179"/>
                    </a:lnTo>
                    <a:lnTo>
                      <a:pt x="1255" y="182"/>
                    </a:lnTo>
                    <a:lnTo>
                      <a:pt x="1261" y="184"/>
                    </a:lnTo>
                    <a:lnTo>
                      <a:pt x="1267" y="187"/>
                    </a:lnTo>
                    <a:lnTo>
                      <a:pt x="1274" y="189"/>
                    </a:lnTo>
                    <a:lnTo>
                      <a:pt x="1280" y="192"/>
                    </a:lnTo>
                    <a:lnTo>
                      <a:pt x="1286" y="194"/>
                    </a:lnTo>
                    <a:lnTo>
                      <a:pt x="1293" y="196"/>
                    </a:lnTo>
                    <a:lnTo>
                      <a:pt x="1299" y="198"/>
                    </a:lnTo>
                    <a:lnTo>
                      <a:pt x="1305" y="201"/>
                    </a:lnTo>
                    <a:lnTo>
                      <a:pt x="1312" y="202"/>
                    </a:lnTo>
                    <a:lnTo>
                      <a:pt x="1318" y="204"/>
                    </a:lnTo>
                    <a:lnTo>
                      <a:pt x="1324" y="206"/>
                    </a:lnTo>
                    <a:lnTo>
                      <a:pt x="1331" y="208"/>
                    </a:lnTo>
                    <a:lnTo>
                      <a:pt x="1337" y="210"/>
                    </a:lnTo>
                    <a:lnTo>
                      <a:pt x="1343" y="211"/>
                    </a:lnTo>
                    <a:lnTo>
                      <a:pt x="1350" y="213"/>
                    </a:lnTo>
                    <a:lnTo>
                      <a:pt x="1356" y="215"/>
                    </a:lnTo>
                    <a:lnTo>
                      <a:pt x="1362" y="216"/>
                    </a:lnTo>
                    <a:lnTo>
                      <a:pt x="1369" y="218"/>
                    </a:lnTo>
                    <a:lnTo>
                      <a:pt x="1375" y="219"/>
                    </a:lnTo>
                    <a:lnTo>
                      <a:pt x="1381" y="220"/>
                    </a:lnTo>
                    <a:lnTo>
                      <a:pt x="1388" y="222"/>
                    </a:lnTo>
                    <a:lnTo>
                      <a:pt x="1394" y="223"/>
                    </a:lnTo>
                    <a:lnTo>
                      <a:pt x="1400" y="224"/>
                    </a:lnTo>
                    <a:lnTo>
                      <a:pt x="1407" y="226"/>
                    </a:lnTo>
                    <a:lnTo>
                      <a:pt x="1413" y="227"/>
                    </a:lnTo>
                    <a:lnTo>
                      <a:pt x="1419" y="228"/>
                    </a:lnTo>
                    <a:lnTo>
                      <a:pt x="1426" y="229"/>
                    </a:lnTo>
                    <a:lnTo>
                      <a:pt x="1432" y="230"/>
                    </a:lnTo>
                    <a:lnTo>
                      <a:pt x="1439" y="231"/>
                    </a:lnTo>
                    <a:lnTo>
                      <a:pt x="1445" y="232"/>
                    </a:lnTo>
                    <a:lnTo>
                      <a:pt x="1451" y="233"/>
                    </a:lnTo>
                    <a:lnTo>
                      <a:pt x="1457" y="234"/>
                    </a:lnTo>
                    <a:lnTo>
                      <a:pt x="1464" y="235"/>
                    </a:lnTo>
                    <a:lnTo>
                      <a:pt x="1470" y="235"/>
                    </a:lnTo>
                    <a:lnTo>
                      <a:pt x="1476" y="236"/>
                    </a:lnTo>
                    <a:lnTo>
                      <a:pt x="1483" y="237"/>
                    </a:lnTo>
                    <a:lnTo>
                      <a:pt x="1489" y="238"/>
                    </a:lnTo>
                    <a:lnTo>
                      <a:pt x="1496" y="239"/>
                    </a:lnTo>
                    <a:lnTo>
                      <a:pt x="1502" y="239"/>
                    </a:lnTo>
                    <a:lnTo>
                      <a:pt x="1508" y="240"/>
                    </a:lnTo>
                    <a:lnTo>
                      <a:pt x="1514" y="241"/>
                    </a:lnTo>
                    <a:lnTo>
                      <a:pt x="1521" y="241"/>
                    </a:lnTo>
                    <a:lnTo>
                      <a:pt x="1527" y="242"/>
                    </a:lnTo>
                    <a:lnTo>
                      <a:pt x="1533" y="242"/>
                    </a:lnTo>
                    <a:lnTo>
                      <a:pt x="1540" y="243"/>
                    </a:lnTo>
                    <a:lnTo>
                      <a:pt x="1546" y="244"/>
                    </a:lnTo>
                    <a:lnTo>
                      <a:pt x="1553" y="244"/>
                    </a:lnTo>
                    <a:lnTo>
                      <a:pt x="1559" y="245"/>
                    </a:lnTo>
                    <a:lnTo>
                      <a:pt x="1565" y="245"/>
                    </a:lnTo>
                    <a:lnTo>
                      <a:pt x="1571" y="246"/>
                    </a:lnTo>
                    <a:lnTo>
                      <a:pt x="1578" y="246"/>
                    </a:lnTo>
                    <a:lnTo>
                      <a:pt x="1584" y="247"/>
                    </a:lnTo>
                    <a:lnTo>
                      <a:pt x="1590" y="247"/>
                    </a:lnTo>
                    <a:lnTo>
                      <a:pt x="1597" y="247"/>
                    </a:lnTo>
                    <a:lnTo>
                      <a:pt x="1603" y="248"/>
                    </a:lnTo>
                    <a:lnTo>
                      <a:pt x="1610" y="248"/>
                    </a:lnTo>
                    <a:lnTo>
                      <a:pt x="1616" y="249"/>
                    </a:lnTo>
                    <a:lnTo>
                      <a:pt x="1622" y="249"/>
                    </a:lnTo>
                    <a:lnTo>
                      <a:pt x="1629" y="249"/>
                    </a:lnTo>
                    <a:lnTo>
                      <a:pt x="1635" y="250"/>
                    </a:lnTo>
                    <a:lnTo>
                      <a:pt x="1641" y="250"/>
                    </a:lnTo>
                    <a:lnTo>
                      <a:pt x="1647" y="250"/>
                    </a:lnTo>
                    <a:lnTo>
                      <a:pt x="1654" y="251"/>
                    </a:lnTo>
                    <a:lnTo>
                      <a:pt x="1660" y="251"/>
                    </a:lnTo>
                    <a:lnTo>
                      <a:pt x="1667" y="251"/>
                    </a:lnTo>
                    <a:lnTo>
                      <a:pt x="1673" y="252"/>
                    </a:lnTo>
                    <a:lnTo>
                      <a:pt x="1679" y="252"/>
                    </a:lnTo>
                    <a:lnTo>
                      <a:pt x="1686" y="252"/>
                    </a:lnTo>
                    <a:lnTo>
                      <a:pt x="1692" y="252"/>
                    </a:lnTo>
                    <a:lnTo>
                      <a:pt x="1698" y="253"/>
                    </a:lnTo>
                    <a:lnTo>
                      <a:pt x="1704" y="253"/>
                    </a:lnTo>
                    <a:lnTo>
                      <a:pt x="1711" y="253"/>
                    </a:lnTo>
                    <a:lnTo>
                      <a:pt x="1717" y="253"/>
                    </a:lnTo>
                    <a:lnTo>
                      <a:pt x="1724" y="254"/>
                    </a:lnTo>
                    <a:lnTo>
                      <a:pt x="1730" y="254"/>
                    </a:lnTo>
                    <a:lnTo>
                      <a:pt x="1736" y="254"/>
                    </a:lnTo>
                    <a:lnTo>
                      <a:pt x="1743" y="254"/>
                    </a:lnTo>
                    <a:lnTo>
                      <a:pt x="1749" y="254"/>
                    </a:lnTo>
                    <a:lnTo>
                      <a:pt x="1755" y="254"/>
                    </a:lnTo>
                    <a:lnTo>
                      <a:pt x="1762" y="255"/>
                    </a:lnTo>
                    <a:lnTo>
                      <a:pt x="1768" y="255"/>
                    </a:lnTo>
                    <a:lnTo>
                      <a:pt x="1774" y="255"/>
                    </a:lnTo>
                    <a:lnTo>
                      <a:pt x="1781" y="255"/>
                    </a:lnTo>
                    <a:lnTo>
                      <a:pt x="1787" y="255"/>
                    </a:lnTo>
                    <a:lnTo>
                      <a:pt x="1793" y="255"/>
                    </a:lnTo>
                    <a:lnTo>
                      <a:pt x="1800" y="256"/>
                    </a:lnTo>
                    <a:lnTo>
                      <a:pt x="1806" y="256"/>
                    </a:lnTo>
                    <a:lnTo>
                      <a:pt x="1812" y="256"/>
                    </a:lnTo>
                    <a:lnTo>
                      <a:pt x="1819" y="256"/>
                    </a:lnTo>
                    <a:lnTo>
                      <a:pt x="1825" y="256"/>
                    </a:lnTo>
                    <a:lnTo>
                      <a:pt x="1831" y="256"/>
                    </a:lnTo>
                    <a:lnTo>
                      <a:pt x="1838" y="256"/>
                    </a:lnTo>
                    <a:lnTo>
                      <a:pt x="1844" y="256"/>
                    </a:lnTo>
                    <a:lnTo>
                      <a:pt x="1850" y="257"/>
                    </a:lnTo>
                    <a:lnTo>
                      <a:pt x="1857" y="257"/>
                    </a:lnTo>
                    <a:lnTo>
                      <a:pt x="1863" y="257"/>
                    </a:lnTo>
                    <a:lnTo>
                      <a:pt x="1869" y="257"/>
                    </a:lnTo>
                    <a:lnTo>
                      <a:pt x="1876" y="257"/>
                    </a:lnTo>
                    <a:lnTo>
                      <a:pt x="1882" y="257"/>
                    </a:lnTo>
                    <a:lnTo>
                      <a:pt x="1888" y="257"/>
                    </a:lnTo>
                    <a:lnTo>
                      <a:pt x="1895" y="257"/>
                    </a:lnTo>
                    <a:lnTo>
                      <a:pt x="1901" y="257"/>
                    </a:lnTo>
                    <a:lnTo>
                      <a:pt x="1907" y="257"/>
                    </a:lnTo>
                    <a:lnTo>
                      <a:pt x="1914" y="257"/>
                    </a:lnTo>
                    <a:lnTo>
                      <a:pt x="1920" y="257"/>
                    </a:lnTo>
                    <a:lnTo>
                      <a:pt x="1926" y="257"/>
                    </a:lnTo>
                    <a:lnTo>
                      <a:pt x="1933" y="258"/>
                    </a:lnTo>
                    <a:lnTo>
                      <a:pt x="1939" y="258"/>
                    </a:lnTo>
                    <a:lnTo>
                      <a:pt x="1945" y="258"/>
                    </a:lnTo>
                    <a:lnTo>
                      <a:pt x="1952" y="258"/>
                    </a:lnTo>
                    <a:lnTo>
                      <a:pt x="1958" y="258"/>
                    </a:lnTo>
                    <a:lnTo>
                      <a:pt x="1964" y="258"/>
                    </a:lnTo>
                    <a:lnTo>
                      <a:pt x="1971" y="258"/>
                    </a:lnTo>
                    <a:lnTo>
                      <a:pt x="1977" y="258"/>
                    </a:lnTo>
                    <a:lnTo>
                      <a:pt x="1983" y="258"/>
                    </a:lnTo>
                    <a:lnTo>
                      <a:pt x="1990" y="258"/>
                    </a:lnTo>
                    <a:lnTo>
                      <a:pt x="1996" y="258"/>
                    </a:lnTo>
                    <a:lnTo>
                      <a:pt x="2002" y="258"/>
                    </a:lnTo>
                    <a:lnTo>
                      <a:pt x="2009" y="258"/>
                    </a:lnTo>
                    <a:lnTo>
                      <a:pt x="2015" y="258"/>
                    </a:lnTo>
                  </a:path>
                </a:pathLst>
              </a:custGeom>
              <a:noFill/>
              <a:ln w="19050"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TextBox 69"/>
              <p:cNvSpPr txBox="1"/>
              <p:nvPr/>
            </p:nvSpPr>
            <p:spPr>
              <a:xfrm>
                <a:off x="5937246" y="2693659"/>
                <a:ext cx="569387" cy="369332"/>
              </a:xfrm>
              <a:prstGeom prst="rect">
                <a:avLst/>
              </a:prstGeom>
              <a:noFill/>
            </p:spPr>
            <p:txBody>
              <a:bodyPr wrap="none" rtlCol="0">
                <a:spAutoFit/>
              </a:bodyPr>
              <a:lstStyle/>
              <a:p>
                <a:r>
                  <a:rPr lang="en-US" dirty="0" smtClean="0"/>
                  <a:t>odd</a:t>
                </a:r>
                <a:endParaRPr lang="en-US" dirty="0"/>
              </a:p>
            </p:txBody>
          </p:sp>
          <p:sp>
            <p:nvSpPr>
              <p:cNvPr id="71" name="TextBox 70"/>
              <p:cNvSpPr txBox="1"/>
              <p:nvPr/>
            </p:nvSpPr>
            <p:spPr>
              <a:xfrm>
                <a:off x="7011989" y="1533684"/>
                <a:ext cx="684803" cy="369332"/>
              </a:xfrm>
              <a:prstGeom prst="rect">
                <a:avLst/>
              </a:prstGeom>
              <a:noFill/>
            </p:spPr>
            <p:txBody>
              <a:bodyPr wrap="none" rtlCol="0">
                <a:spAutoFit/>
              </a:bodyPr>
              <a:lstStyle/>
              <a:p>
                <a:r>
                  <a:rPr lang="en-US" dirty="0" smtClean="0"/>
                  <a:t>even</a:t>
                </a:r>
                <a:endParaRPr lang="en-US" dirty="0"/>
              </a:p>
            </p:txBody>
          </p:sp>
        </p:grpSp>
        <p:sp>
          <p:nvSpPr>
            <p:cNvPr id="127" name="TextBox 126"/>
            <p:cNvSpPr txBox="1"/>
            <p:nvPr/>
          </p:nvSpPr>
          <p:spPr>
            <a:xfrm>
              <a:off x="7141462" y="2782098"/>
              <a:ext cx="1024639" cy="369332"/>
            </a:xfrm>
            <a:prstGeom prst="rect">
              <a:avLst/>
            </a:prstGeom>
            <a:noFill/>
          </p:spPr>
          <p:txBody>
            <a:bodyPr wrap="none" rtlCol="0">
              <a:spAutoFit/>
            </a:bodyPr>
            <a:lstStyle/>
            <a:p>
              <a:r>
                <a:rPr lang="en-US" dirty="0"/>
                <a:t>a</a:t>
              </a:r>
              <a:r>
                <a:rPr lang="en-US" dirty="0" smtClean="0"/>
                <a:t>=30nm</a:t>
              </a:r>
              <a:endParaRPr lang="en-US" dirty="0"/>
            </a:p>
          </p:txBody>
        </p:sp>
        <p:sp>
          <p:nvSpPr>
            <p:cNvPr id="3" name="TextBox 2"/>
            <p:cNvSpPr txBox="1"/>
            <p:nvPr/>
          </p:nvSpPr>
          <p:spPr>
            <a:xfrm>
              <a:off x="6222395" y="1003678"/>
              <a:ext cx="1555234" cy="338554"/>
            </a:xfrm>
            <a:prstGeom prst="rect">
              <a:avLst/>
            </a:prstGeom>
            <a:noFill/>
          </p:spPr>
          <p:txBody>
            <a:bodyPr wrap="none" rtlCol="0">
              <a:spAutoFit/>
            </a:bodyPr>
            <a:lstStyle/>
            <a:p>
              <a:r>
                <a:rPr lang="en-US" sz="1600" b="1" dirty="0" smtClean="0"/>
                <a:t>Magnetic field</a:t>
              </a:r>
              <a:endParaRPr lang="en-US" sz="1600" b="1" dirty="0"/>
            </a:p>
          </p:txBody>
        </p:sp>
      </p:grpSp>
      <p:graphicFrame>
        <p:nvGraphicFramePr>
          <p:cNvPr id="20" name="Object 19"/>
          <p:cNvGraphicFramePr>
            <a:graphicFrameLocks noChangeAspect="1"/>
          </p:cNvGraphicFramePr>
          <p:nvPr>
            <p:extLst>
              <p:ext uri="{D42A27DB-BD31-4B8C-83A1-F6EECF244321}">
                <p14:modId xmlns:p14="http://schemas.microsoft.com/office/powerpoint/2010/main" val="2663945987"/>
              </p:ext>
            </p:extLst>
          </p:nvPr>
        </p:nvGraphicFramePr>
        <p:xfrm>
          <a:off x="2459643" y="4728983"/>
          <a:ext cx="635832" cy="438505"/>
        </p:xfrm>
        <a:graphic>
          <a:graphicData uri="http://schemas.openxmlformats.org/presentationml/2006/ole">
            <mc:AlternateContent xmlns:mc="http://schemas.openxmlformats.org/markup-compatibility/2006">
              <mc:Choice xmlns:v="urn:schemas-microsoft-com:vml" Requires="v">
                <p:oleObj spid="_x0000_s53406" name="Equation" r:id="rId7" imgW="275992" imgH="190713" progId="Equation.DSMT4">
                  <p:embed/>
                </p:oleObj>
              </mc:Choice>
              <mc:Fallback>
                <p:oleObj name="Equation" r:id="rId7" imgW="275992" imgH="190713" progId="Equation.DSMT4">
                  <p:embed/>
                  <p:pic>
                    <p:nvPicPr>
                      <p:cNvPr id="0" name=""/>
                      <p:cNvPicPr/>
                      <p:nvPr/>
                    </p:nvPicPr>
                    <p:blipFill>
                      <a:blip r:embed="rId8"/>
                      <a:stretch>
                        <a:fillRect/>
                      </a:stretch>
                    </p:blipFill>
                    <p:spPr>
                      <a:xfrm>
                        <a:off x="2459643" y="4728983"/>
                        <a:ext cx="635832" cy="438505"/>
                      </a:xfrm>
                      <a:prstGeom prst="rect">
                        <a:avLst/>
                      </a:prstGeom>
                    </p:spPr>
                  </p:pic>
                </p:oleObj>
              </mc:Fallback>
            </mc:AlternateContent>
          </a:graphicData>
        </a:graphic>
      </p:graphicFrame>
    </p:spTree>
    <p:extLst>
      <p:ext uri="{BB962C8B-B14F-4D97-AF65-F5344CB8AC3E}">
        <p14:creationId xmlns:p14="http://schemas.microsoft.com/office/powerpoint/2010/main" val="331081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319" y="37266"/>
            <a:ext cx="8229600" cy="1143000"/>
          </a:xfrm>
        </p:spPr>
        <p:txBody>
          <a:bodyPr/>
          <a:lstStyle/>
          <a:p>
            <a:r>
              <a:rPr lang="en-US" sz="3200" dirty="0" smtClean="0"/>
              <a:t>Dispersion of Slab SPP’s</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6</a:t>
            </a:fld>
            <a:endParaRPr lang="en-US"/>
          </a:p>
        </p:txBody>
      </p:sp>
      <p:grpSp>
        <p:nvGrpSpPr>
          <p:cNvPr id="14" name="Group 13"/>
          <p:cNvGrpSpPr/>
          <p:nvPr/>
        </p:nvGrpSpPr>
        <p:grpSpPr>
          <a:xfrm>
            <a:off x="194243" y="863579"/>
            <a:ext cx="4608338" cy="2973600"/>
            <a:chOff x="303334" y="971204"/>
            <a:chExt cx="4608338" cy="2973600"/>
          </a:xfrm>
        </p:grpSpPr>
        <p:grpSp>
          <p:nvGrpSpPr>
            <p:cNvPr id="8" name="Group 7"/>
            <p:cNvGrpSpPr/>
            <p:nvPr/>
          </p:nvGrpSpPr>
          <p:grpSpPr>
            <a:xfrm>
              <a:off x="303334" y="971204"/>
              <a:ext cx="4608338" cy="2973600"/>
              <a:chOff x="838200" y="1752600"/>
              <a:chExt cx="4608338" cy="2973600"/>
            </a:xfrm>
          </p:grpSpPr>
          <p:pic>
            <p:nvPicPr>
              <p:cNvPr id="5" name="Picture 4"/>
              <p:cNvPicPr>
                <a:picLocks noChangeAspect="1"/>
              </p:cNvPicPr>
              <p:nvPr/>
            </p:nvPicPr>
            <p:blipFill>
              <a:blip r:embed="rId2"/>
              <a:stretch>
                <a:fillRect/>
              </a:stretch>
            </p:blipFill>
            <p:spPr>
              <a:xfrm>
                <a:off x="838200" y="1752600"/>
                <a:ext cx="4608338" cy="2973600"/>
              </a:xfrm>
              <a:prstGeom prst="rect">
                <a:avLst/>
              </a:prstGeom>
            </p:spPr>
          </p:pic>
          <p:sp>
            <p:nvSpPr>
              <p:cNvPr id="6" name="TextBox 5"/>
              <p:cNvSpPr txBox="1"/>
              <p:nvPr/>
            </p:nvSpPr>
            <p:spPr>
              <a:xfrm>
                <a:off x="1905000" y="2057400"/>
                <a:ext cx="3005951" cy="369332"/>
              </a:xfrm>
              <a:prstGeom prst="rect">
                <a:avLst/>
              </a:prstGeom>
              <a:noFill/>
            </p:spPr>
            <p:txBody>
              <a:bodyPr wrap="none" rtlCol="0">
                <a:spAutoFit/>
              </a:bodyPr>
              <a:lstStyle/>
              <a:p>
                <a:r>
                  <a:rPr lang="en-US" dirty="0" smtClean="0"/>
                  <a:t>Long range plasmon (even)</a:t>
                </a:r>
                <a:endParaRPr lang="en-US" dirty="0"/>
              </a:p>
            </p:txBody>
          </p:sp>
          <p:sp>
            <p:nvSpPr>
              <p:cNvPr id="7" name="TextBox 6"/>
              <p:cNvSpPr txBox="1"/>
              <p:nvPr/>
            </p:nvSpPr>
            <p:spPr>
              <a:xfrm>
                <a:off x="2113978" y="3076431"/>
                <a:ext cx="2929007" cy="369332"/>
              </a:xfrm>
              <a:prstGeom prst="rect">
                <a:avLst/>
              </a:prstGeom>
              <a:noFill/>
            </p:spPr>
            <p:txBody>
              <a:bodyPr wrap="none" rtlCol="0">
                <a:spAutoFit/>
              </a:bodyPr>
              <a:lstStyle/>
              <a:p>
                <a:r>
                  <a:rPr lang="en-US" dirty="0" smtClean="0"/>
                  <a:t>Short range plasmon (odd)</a:t>
                </a:r>
                <a:endParaRPr lang="en-US" dirty="0"/>
              </a:p>
            </p:txBody>
          </p:sp>
        </p:grpSp>
        <p:sp>
          <p:nvSpPr>
            <p:cNvPr id="10" name="TextBox 9"/>
            <p:cNvSpPr txBox="1"/>
            <p:nvPr/>
          </p:nvSpPr>
          <p:spPr>
            <a:xfrm>
              <a:off x="3242908" y="3231167"/>
              <a:ext cx="1024639" cy="369332"/>
            </a:xfrm>
            <a:prstGeom prst="rect">
              <a:avLst/>
            </a:prstGeom>
            <a:noFill/>
          </p:spPr>
          <p:txBody>
            <a:bodyPr wrap="none" rtlCol="0">
              <a:spAutoFit/>
            </a:bodyPr>
            <a:lstStyle/>
            <a:p>
              <a:r>
                <a:rPr lang="en-US" dirty="0" smtClean="0"/>
                <a:t>a=12nm</a:t>
              </a:r>
              <a:endParaRPr lang="en-US" dirty="0"/>
            </a:p>
          </p:txBody>
        </p:sp>
      </p:grpSp>
      <p:grpSp>
        <p:nvGrpSpPr>
          <p:cNvPr id="13" name="Group 12"/>
          <p:cNvGrpSpPr/>
          <p:nvPr/>
        </p:nvGrpSpPr>
        <p:grpSpPr>
          <a:xfrm>
            <a:off x="457200" y="3981908"/>
            <a:ext cx="4495182" cy="2876092"/>
            <a:chOff x="457200" y="3981908"/>
            <a:chExt cx="4495182" cy="2876092"/>
          </a:xfrm>
        </p:grpSpPr>
        <p:pic>
          <p:nvPicPr>
            <p:cNvPr id="9" name="Picture 8"/>
            <p:cNvPicPr>
              <a:picLocks noChangeAspect="1"/>
            </p:cNvPicPr>
            <p:nvPr/>
          </p:nvPicPr>
          <p:blipFill>
            <a:blip r:embed="rId3"/>
            <a:stretch>
              <a:fillRect/>
            </a:stretch>
          </p:blipFill>
          <p:spPr>
            <a:xfrm>
              <a:off x="457200" y="3981908"/>
              <a:ext cx="4495182" cy="2876092"/>
            </a:xfrm>
            <a:prstGeom prst="rect">
              <a:avLst/>
            </a:prstGeom>
          </p:spPr>
        </p:pic>
        <p:sp>
          <p:nvSpPr>
            <p:cNvPr id="11" name="TextBox 10"/>
            <p:cNvSpPr txBox="1"/>
            <p:nvPr/>
          </p:nvSpPr>
          <p:spPr>
            <a:xfrm>
              <a:off x="1371600" y="4271366"/>
              <a:ext cx="3005951" cy="369332"/>
            </a:xfrm>
            <a:prstGeom prst="rect">
              <a:avLst/>
            </a:prstGeom>
            <a:noFill/>
          </p:spPr>
          <p:txBody>
            <a:bodyPr wrap="none" rtlCol="0">
              <a:spAutoFit/>
            </a:bodyPr>
            <a:lstStyle/>
            <a:p>
              <a:r>
                <a:rPr lang="en-US" dirty="0" smtClean="0"/>
                <a:t>Long range plasmon (even)</a:t>
              </a:r>
              <a:endParaRPr lang="en-US" dirty="0"/>
            </a:p>
          </p:txBody>
        </p:sp>
        <p:sp>
          <p:nvSpPr>
            <p:cNvPr id="12" name="TextBox 11"/>
            <p:cNvSpPr txBox="1"/>
            <p:nvPr/>
          </p:nvSpPr>
          <p:spPr>
            <a:xfrm>
              <a:off x="1142999" y="5894754"/>
              <a:ext cx="2929007" cy="369332"/>
            </a:xfrm>
            <a:prstGeom prst="rect">
              <a:avLst/>
            </a:prstGeom>
            <a:noFill/>
          </p:spPr>
          <p:txBody>
            <a:bodyPr wrap="none" rtlCol="0">
              <a:spAutoFit/>
            </a:bodyPr>
            <a:lstStyle/>
            <a:p>
              <a:r>
                <a:rPr lang="en-US" dirty="0" smtClean="0"/>
                <a:t>Short range plasmon (odd)</a:t>
              </a:r>
              <a:endParaRPr lang="en-US" dirty="0"/>
            </a:p>
          </p:txBody>
        </p:sp>
      </p:grpSp>
      <p:grpSp>
        <p:nvGrpSpPr>
          <p:cNvPr id="77" name="Group 76"/>
          <p:cNvGrpSpPr/>
          <p:nvPr/>
        </p:nvGrpSpPr>
        <p:grpSpPr>
          <a:xfrm>
            <a:off x="4840288" y="1003678"/>
            <a:ext cx="4054476" cy="3169860"/>
            <a:chOff x="4840288" y="1003678"/>
            <a:chExt cx="4054476" cy="3169860"/>
          </a:xfrm>
        </p:grpSpPr>
        <p:sp>
          <p:nvSpPr>
            <p:cNvPr id="18" name="Rectangle 17"/>
            <p:cNvSpPr/>
            <p:nvPr/>
          </p:nvSpPr>
          <p:spPr bwMode="auto">
            <a:xfrm>
              <a:off x="7010400" y="1529557"/>
              <a:ext cx="53975" cy="2183741"/>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 name="TextBox 14"/>
            <p:cNvSpPr txBox="1"/>
            <p:nvPr/>
          </p:nvSpPr>
          <p:spPr>
            <a:xfrm>
              <a:off x="6222395" y="1003678"/>
              <a:ext cx="1407758" cy="338554"/>
            </a:xfrm>
            <a:prstGeom prst="rect">
              <a:avLst/>
            </a:prstGeom>
            <a:noFill/>
          </p:spPr>
          <p:txBody>
            <a:bodyPr wrap="none" rtlCol="0">
              <a:spAutoFit/>
            </a:bodyPr>
            <a:lstStyle/>
            <a:p>
              <a:r>
                <a:rPr lang="en-US" sz="1600" b="1" dirty="0" smtClean="0"/>
                <a:t>Electric field</a:t>
              </a:r>
              <a:endParaRPr lang="en-US" sz="1600" b="1" dirty="0"/>
            </a:p>
          </p:txBody>
        </p:sp>
        <p:sp>
          <p:nvSpPr>
            <p:cNvPr id="16" name="TextBox 15"/>
            <p:cNvSpPr txBox="1"/>
            <p:nvPr/>
          </p:nvSpPr>
          <p:spPr>
            <a:xfrm>
              <a:off x="5374424" y="1645336"/>
              <a:ext cx="1590605" cy="523220"/>
            </a:xfrm>
            <a:prstGeom prst="rect">
              <a:avLst/>
            </a:prstGeom>
            <a:noFill/>
          </p:spPr>
          <p:txBody>
            <a:bodyPr wrap="square" rtlCol="0">
              <a:spAutoFit/>
            </a:bodyPr>
            <a:lstStyle/>
            <a:p>
              <a:r>
                <a:rPr lang="en-US" sz="1400" dirty="0" smtClean="0"/>
                <a:t>Long range plasmon (even)</a:t>
              </a:r>
              <a:endParaRPr lang="en-US" sz="1400" dirty="0"/>
            </a:p>
          </p:txBody>
        </p:sp>
        <p:sp>
          <p:nvSpPr>
            <p:cNvPr id="17" name="TextBox 16"/>
            <p:cNvSpPr txBox="1"/>
            <p:nvPr/>
          </p:nvSpPr>
          <p:spPr>
            <a:xfrm>
              <a:off x="5689730" y="2862368"/>
              <a:ext cx="1275299" cy="738664"/>
            </a:xfrm>
            <a:prstGeom prst="rect">
              <a:avLst/>
            </a:prstGeom>
            <a:noFill/>
          </p:spPr>
          <p:txBody>
            <a:bodyPr wrap="square" rtlCol="0">
              <a:spAutoFit/>
            </a:bodyPr>
            <a:lstStyle/>
            <a:p>
              <a:r>
                <a:rPr lang="en-US" sz="1400" dirty="0" smtClean="0"/>
                <a:t>Short range plasmon (odd)</a:t>
              </a:r>
              <a:endParaRPr lang="en-US" sz="1400" dirty="0"/>
            </a:p>
          </p:txBody>
        </p:sp>
        <p:sp>
          <p:nvSpPr>
            <p:cNvPr id="24" name="Line 8"/>
            <p:cNvSpPr>
              <a:spLocks noChangeShapeType="1"/>
            </p:cNvSpPr>
            <p:nvPr/>
          </p:nvSpPr>
          <p:spPr bwMode="auto">
            <a:xfrm>
              <a:off x="5354638" y="3705226"/>
              <a:ext cx="3381375"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9"/>
            <p:cNvSpPr>
              <a:spLocks noChangeShapeType="1"/>
            </p:cNvSpPr>
            <p:nvPr/>
          </p:nvSpPr>
          <p:spPr bwMode="auto">
            <a:xfrm>
              <a:off x="5354638" y="1509713"/>
              <a:ext cx="3381375"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10"/>
            <p:cNvSpPr>
              <a:spLocks noChangeShapeType="1"/>
            </p:cNvSpPr>
            <p:nvPr/>
          </p:nvSpPr>
          <p:spPr bwMode="auto">
            <a:xfrm flipV="1">
              <a:off x="5408613" y="3671888"/>
              <a:ext cx="0" cy="3333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11"/>
            <p:cNvSpPr>
              <a:spLocks noChangeShapeType="1"/>
            </p:cNvSpPr>
            <p:nvPr/>
          </p:nvSpPr>
          <p:spPr bwMode="auto">
            <a:xfrm flipV="1">
              <a:off x="5954713" y="3671888"/>
              <a:ext cx="0" cy="3333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12"/>
            <p:cNvSpPr>
              <a:spLocks noChangeShapeType="1"/>
            </p:cNvSpPr>
            <p:nvPr/>
          </p:nvSpPr>
          <p:spPr bwMode="auto">
            <a:xfrm flipV="1">
              <a:off x="6499226" y="3671888"/>
              <a:ext cx="0" cy="3333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13"/>
            <p:cNvSpPr>
              <a:spLocks noChangeShapeType="1"/>
            </p:cNvSpPr>
            <p:nvPr/>
          </p:nvSpPr>
          <p:spPr bwMode="auto">
            <a:xfrm flipV="1">
              <a:off x="7045326" y="3671888"/>
              <a:ext cx="0" cy="3333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14"/>
            <p:cNvSpPr>
              <a:spLocks noChangeShapeType="1"/>
            </p:cNvSpPr>
            <p:nvPr/>
          </p:nvSpPr>
          <p:spPr bwMode="auto">
            <a:xfrm flipV="1">
              <a:off x="7589838" y="3671888"/>
              <a:ext cx="0" cy="3333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15"/>
            <p:cNvSpPr>
              <a:spLocks noChangeShapeType="1"/>
            </p:cNvSpPr>
            <p:nvPr/>
          </p:nvSpPr>
          <p:spPr bwMode="auto">
            <a:xfrm flipV="1">
              <a:off x="8135938" y="3671888"/>
              <a:ext cx="0" cy="3333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16"/>
            <p:cNvSpPr>
              <a:spLocks noChangeShapeType="1"/>
            </p:cNvSpPr>
            <p:nvPr/>
          </p:nvSpPr>
          <p:spPr bwMode="auto">
            <a:xfrm flipV="1">
              <a:off x="8680451" y="3671888"/>
              <a:ext cx="0" cy="3333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17"/>
            <p:cNvSpPr>
              <a:spLocks noChangeShapeType="1"/>
            </p:cNvSpPr>
            <p:nvPr/>
          </p:nvSpPr>
          <p:spPr bwMode="auto">
            <a:xfrm>
              <a:off x="5408613" y="1509713"/>
              <a:ext cx="0" cy="3333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18"/>
            <p:cNvSpPr>
              <a:spLocks noChangeShapeType="1"/>
            </p:cNvSpPr>
            <p:nvPr/>
          </p:nvSpPr>
          <p:spPr bwMode="auto">
            <a:xfrm>
              <a:off x="5954713" y="1509713"/>
              <a:ext cx="0" cy="3333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19"/>
            <p:cNvSpPr>
              <a:spLocks noChangeShapeType="1"/>
            </p:cNvSpPr>
            <p:nvPr/>
          </p:nvSpPr>
          <p:spPr bwMode="auto">
            <a:xfrm>
              <a:off x="6499226" y="1509713"/>
              <a:ext cx="0" cy="3333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20"/>
            <p:cNvSpPr>
              <a:spLocks noChangeShapeType="1"/>
            </p:cNvSpPr>
            <p:nvPr/>
          </p:nvSpPr>
          <p:spPr bwMode="auto">
            <a:xfrm>
              <a:off x="7045326" y="1509713"/>
              <a:ext cx="0" cy="3333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21"/>
            <p:cNvSpPr>
              <a:spLocks noChangeShapeType="1"/>
            </p:cNvSpPr>
            <p:nvPr/>
          </p:nvSpPr>
          <p:spPr bwMode="auto">
            <a:xfrm>
              <a:off x="7589838" y="1509713"/>
              <a:ext cx="0" cy="3333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22"/>
            <p:cNvSpPr>
              <a:spLocks noChangeShapeType="1"/>
            </p:cNvSpPr>
            <p:nvPr/>
          </p:nvSpPr>
          <p:spPr bwMode="auto">
            <a:xfrm>
              <a:off x="8135938" y="1509713"/>
              <a:ext cx="0" cy="3333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23"/>
            <p:cNvSpPr>
              <a:spLocks noChangeShapeType="1"/>
            </p:cNvSpPr>
            <p:nvPr/>
          </p:nvSpPr>
          <p:spPr bwMode="auto">
            <a:xfrm>
              <a:off x="8680451" y="1509713"/>
              <a:ext cx="0" cy="3333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24"/>
            <p:cNvSpPr>
              <a:spLocks noChangeArrowheads="1"/>
            </p:cNvSpPr>
            <p:nvPr/>
          </p:nvSpPr>
          <p:spPr bwMode="auto">
            <a:xfrm>
              <a:off x="5264151" y="3757613"/>
              <a:ext cx="382588"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262626"/>
                  </a:solidFill>
                  <a:effectLst/>
                  <a:latin typeface="Arial" panose="020B0604020202020204" pitchFamily="34" charset="0"/>
                </a:rPr>
                <a:t>-600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1" name="Rectangle 25"/>
            <p:cNvSpPr>
              <a:spLocks noChangeArrowheads="1"/>
            </p:cNvSpPr>
            <p:nvPr/>
          </p:nvSpPr>
          <p:spPr bwMode="auto">
            <a:xfrm>
              <a:off x="5810251" y="3757613"/>
              <a:ext cx="382588"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262626"/>
                  </a:solidFill>
                  <a:effectLst/>
                  <a:latin typeface="Arial" panose="020B0604020202020204" pitchFamily="34" charset="0"/>
                </a:rPr>
                <a:t>-400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2" name="Rectangle 26"/>
            <p:cNvSpPr>
              <a:spLocks noChangeArrowheads="1"/>
            </p:cNvSpPr>
            <p:nvPr/>
          </p:nvSpPr>
          <p:spPr bwMode="auto">
            <a:xfrm>
              <a:off x="6357938" y="3757613"/>
              <a:ext cx="382588"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262626"/>
                  </a:solidFill>
                  <a:effectLst/>
                  <a:latin typeface="Arial" panose="020B0604020202020204" pitchFamily="34" charset="0"/>
                </a:rPr>
                <a:t>-200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3" name="Rectangle 27"/>
            <p:cNvSpPr>
              <a:spLocks noChangeArrowheads="1"/>
            </p:cNvSpPr>
            <p:nvPr/>
          </p:nvSpPr>
          <p:spPr bwMode="auto">
            <a:xfrm>
              <a:off x="7010401" y="3757613"/>
              <a:ext cx="1587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4" name="Rectangle 28"/>
            <p:cNvSpPr>
              <a:spLocks noChangeArrowheads="1"/>
            </p:cNvSpPr>
            <p:nvPr/>
          </p:nvSpPr>
          <p:spPr bwMode="auto">
            <a:xfrm>
              <a:off x="7472363" y="3757613"/>
              <a:ext cx="328613"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262626"/>
                  </a:solidFill>
                  <a:effectLst/>
                  <a:latin typeface="Arial" panose="020B0604020202020204" pitchFamily="34" charset="0"/>
                </a:rPr>
                <a:t>200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5" name="Rectangle 29"/>
            <p:cNvSpPr>
              <a:spLocks noChangeArrowheads="1"/>
            </p:cNvSpPr>
            <p:nvPr/>
          </p:nvSpPr>
          <p:spPr bwMode="auto">
            <a:xfrm>
              <a:off x="8018463" y="3757613"/>
              <a:ext cx="328613"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262626"/>
                  </a:solidFill>
                  <a:effectLst/>
                  <a:latin typeface="Arial" panose="020B0604020202020204" pitchFamily="34" charset="0"/>
                </a:rPr>
                <a:t>400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 name="Rectangle 30"/>
            <p:cNvSpPr>
              <a:spLocks noChangeArrowheads="1"/>
            </p:cNvSpPr>
            <p:nvPr/>
          </p:nvSpPr>
          <p:spPr bwMode="auto">
            <a:xfrm>
              <a:off x="8566151" y="3757613"/>
              <a:ext cx="328613"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262626"/>
                  </a:solidFill>
                  <a:effectLst/>
                  <a:latin typeface="Arial" panose="020B0604020202020204" pitchFamily="34" charset="0"/>
                </a:rPr>
                <a:t>600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 name="Rectangle 31"/>
            <p:cNvSpPr>
              <a:spLocks noChangeArrowheads="1"/>
            </p:cNvSpPr>
            <p:nvPr/>
          </p:nvSpPr>
          <p:spPr bwMode="auto">
            <a:xfrm>
              <a:off x="6543676" y="3944938"/>
              <a:ext cx="11572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262626"/>
                  </a:solidFill>
                  <a:effectLst/>
                  <a:latin typeface="Arial" panose="020B0604020202020204" pitchFamily="34" charset="0"/>
                </a:rPr>
                <a:t>distance (nm)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 name="Line 32"/>
            <p:cNvSpPr>
              <a:spLocks noChangeShapeType="1"/>
            </p:cNvSpPr>
            <p:nvPr/>
          </p:nvSpPr>
          <p:spPr bwMode="auto">
            <a:xfrm flipV="1">
              <a:off x="5354638" y="1509713"/>
              <a:ext cx="0" cy="2195513"/>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33"/>
            <p:cNvSpPr>
              <a:spLocks noChangeShapeType="1"/>
            </p:cNvSpPr>
            <p:nvPr/>
          </p:nvSpPr>
          <p:spPr bwMode="auto">
            <a:xfrm flipV="1">
              <a:off x="8736013" y="1509713"/>
              <a:ext cx="0" cy="2195513"/>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34"/>
            <p:cNvSpPr>
              <a:spLocks noChangeShapeType="1"/>
            </p:cNvSpPr>
            <p:nvPr/>
          </p:nvSpPr>
          <p:spPr bwMode="auto">
            <a:xfrm>
              <a:off x="5354638" y="3705226"/>
              <a:ext cx="3333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35"/>
            <p:cNvSpPr>
              <a:spLocks noChangeShapeType="1"/>
            </p:cNvSpPr>
            <p:nvPr/>
          </p:nvSpPr>
          <p:spPr bwMode="auto">
            <a:xfrm>
              <a:off x="5354638" y="3340101"/>
              <a:ext cx="3333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36"/>
            <p:cNvSpPr>
              <a:spLocks noChangeShapeType="1"/>
            </p:cNvSpPr>
            <p:nvPr/>
          </p:nvSpPr>
          <p:spPr bwMode="auto">
            <a:xfrm>
              <a:off x="5354638" y="2973388"/>
              <a:ext cx="3333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37"/>
            <p:cNvSpPr>
              <a:spLocks noChangeShapeType="1"/>
            </p:cNvSpPr>
            <p:nvPr/>
          </p:nvSpPr>
          <p:spPr bwMode="auto">
            <a:xfrm>
              <a:off x="5354638" y="2608263"/>
              <a:ext cx="3333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38"/>
            <p:cNvSpPr>
              <a:spLocks noChangeShapeType="1"/>
            </p:cNvSpPr>
            <p:nvPr/>
          </p:nvSpPr>
          <p:spPr bwMode="auto">
            <a:xfrm>
              <a:off x="5354638" y="2241551"/>
              <a:ext cx="3333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39"/>
            <p:cNvSpPr>
              <a:spLocks noChangeShapeType="1"/>
            </p:cNvSpPr>
            <p:nvPr/>
          </p:nvSpPr>
          <p:spPr bwMode="auto">
            <a:xfrm>
              <a:off x="5354638" y="1874838"/>
              <a:ext cx="3333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40"/>
            <p:cNvSpPr>
              <a:spLocks noChangeShapeType="1"/>
            </p:cNvSpPr>
            <p:nvPr/>
          </p:nvSpPr>
          <p:spPr bwMode="auto">
            <a:xfrm>
              <a:off x="5354638" y="1509713"/>
              <a:ext cx="3333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41"/>
            <p:cNvSpPr>
              <a:spLocks noChangeShapeType="1"/>
            </p:cNvSpPr>
            <p:nvPr/>
          </p:nvSpPr>
          <p:spPr bwMode="auto">
            <a:xfrm flipH="1">
              <a:off x="8701088" y="3705226"/>
              <a:ext cx="34925"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42"/>
            <p:cNvSpPr>
              <a:spLocks noChangeShapeType="1"/>
            </p:cNvSpPr>
            <p:nvPr/>
          </p:nvSpPr>
          <p:spPr bwMode="auto">
            <a:xfrm flipH="1">
              <a:off x="8701088" y="3340101"/>
              <a:ext cx="34925"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43"/>
            <p:cNvSpPr>
              <a:spLocks noChangeShapeType="1"/>
            </p:cNvSpPr>
            <p:nvPr/>
          </p:nvSpPr>
          <p:spPr bwMode="auto">
            <a:xfrm flipH="1">
              <a:off x="8701088" y="2973388"/>
              <a:ext cx="34925"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44"/>
            <p:cNvSpPr>
              <a:spLocks noChangeShapeType="1"/>
            </p:cNvSpPr>
            <p:nvPr/>
          </p:nvSpPr>
          <p:spPr bwMode="auto">
            <a:xfrm flipH="1">
              <a:off x="8701088" y="2608263"/>
              <a:ext cx="34925"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45"/>
            <p:cNvSpPr>
              <a:spLocks noChangeShapeType="1"/>
            </p:cNvSpPr>
            <p:nvPr/>
          </p:nvSpPr>
          <p:spPr bwMode="auto">
            <a:xfrm flipH="1">
              <a:off x="8701088" y="2241551"/>
              <a:ext cx="34925"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46"/>
            <p:cNvSpPr>
              <a:spLocks noChangeShapeType="1"/>
            </p:cNvSpPr>
            <p:nvPr/>
          </p:nvSpPr>
          <p:spPr bwMode="auto">
            <a:xfrm flipH="1">
              <a:off x="8701088" y="1874838"/>
              <a:ext cx="34925"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47"/>
            <p:cNvSpPr>
              <a:spLocks noChangeShapeType="1"/>
            </p:cNvSpPr>
            <p:nvPr/>
          </p:nvSpPr>
          <p:spPr bwMode="auto">
            <a:xfrm flipH="1">
              <a:off x="8701088" y="1509713"/>
              <a:ext cx="34925"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Rectangle 48"/>
            <p:cNvSpPr>
              <a:spLocks noChangeArrowheads="1"/>
            </p:cNvSpPr>
            <p:nvPr/>
          </p:nvSpPr>
          <p:spPr bwMode="auto">
            <a:xfrm>
              <a:off x="5232401" y="3625851"/>
              <a:ext cx="1587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5" name="Rectangle 49"/>
            <p:cNvSpPr>
              <a:spLocks noChangeArrowheads="1"/>
            </p:cNvSpPr>
            <p:nvPr/>
          </p:nvSpPr>
          <p:spPr bwMode="auto">
            <a:xfrm>
              <a:off x="5110163" y="3259138"/>
              <a:ext cx="287338"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6" name="Rectangle 50"/>
            <p:cNvSpPr>
              <a:spLocks noChangeArrowheads="1"/>
            </p:cNvSpPr>
            <p:nvPr/>
          </p:nvSpPr>
          <p:spPr bwMode="auto">
            <a:xfrm>
              <a:off x="5110163" y="2894013"/>
              <a:ext cx="287338"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7" name="Rectangle 51"/>
            <p:cNvSpPr>
              <a:spLocks noChangeArrowheads="1"/>
            </p:cNvSpPr>
            <p:nvPr/>
          </p:nvSpPr>
          <p:spPr bwMode="auto">
            <a:xfrm>
              <a:off x="5110163" y="2527301"/>
              <a:ext cx="287338"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8" name="Rectangle 52"/>
            <p:cNvSpPr>
              <a:spLocks noChangeArrowheads="1"/>
            </p:cNvSpPr>
            <p:nvPr/>
          </p:nvSpPr>
          <p:spPr bwMode="auto">
            <a:xfrm>
              <a:off x="5110163" y="2160588"/>
              <a:ext cx="287338"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9" name="Rectangle 53"/>
            <p:cNvSpPr>
              <a:spLocks noChangeArrowheads="1"/>
            </p:cNvSpPr>
            <p:nvPr/>
          </p:nvSpPr>
          <p:spPr bwMode="auto">
            <a:xfrm>
              <a:off x="5232401" y="1795463"/>
              <a:ext cx="1587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0" name="Rectangle 54"/>
            <p:cNvSpPr>
              <a:spLocks noChangeArrowheads="1"/>
            </p:cNvSpPr>
            <p:nvPr/>
          </p:nvSpPr>
          <p:spPr bwMode="auto">
            <a:xfrm>
              <a:off x="5110163" y="1428751"/>
              <a:ext cx="287338"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262626"/>
                  </a:solidFill>
                  <a:effectLst/>
                  <a:latin typeface="Arial" panose="020B0604020202020204" pitchFamily="34" charset="0"/>
                </a:rPr>
                <a:t>1.2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1" name="Rectangle 55"/>
            <p:cNvSpPr>
              <a:spLocks noChangeArrowheads="1"/>
            </p:cNvSpPr>
            <p:nvPr/>
          </p:nvSpPr>
          <p:spPr bwMode="auto">
            <a:xfrm rot="16200000">
              <a:off x="4891088" y="2565401"/>
              <a:ext cx="127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262626"/>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2" name="Rectangle 56"/>
            <p:cNvSpPr>
              <a:spLocks noChangeArrowheads="1"/>
            </p:cNvSpPr>
            <p:nvPr/>
          </p:nvSpPr>
          <p:spPr bwMode="auto">
            <a:xfrm rot="16200000">
              <a:off x="4859338" y="2492376"/>
              <a:ext cx="190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262626"/>
                  </a:solidFill>
                  <a:effectLst/>
                  <a:latin typeface="Arial" panose="020B0604020202020204" pitchFamily="34" charset="0"/>
                </a:rPr>
                <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3" name="Rectangle 57"/>
            <p:cNvSpPr>
              <a:spLocks noChangeArrowheads="1"/>
            </p:cNvSpPr>
            <p:nvPr/>
          </p:nvSpPr>
          <p:spPr bwMode="auto">
            <a:xfrm rot="16200000">
              <a:off x="5001872" y="2455119"/>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b="1" dirty="0">
                  <a:solidFill>
                    <a:srgbClr val="262626"/>
                  </a:solidFill>
                </a:rPr>
                <a: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4" name="Rectangle 58"/>
            <p:cNvSpPr>
              <a:spLocks noChangeArrowheads="1"/>
            </p:cNvSpPr>
            <p:nvPr/>
          </p:nvSpPr>
          <p:spPr bwMode="auto">
            <a:xfrm rot="16200000">
              <a:off x="4891088" y="2343151"/>
              <a:ext cx="127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262626"/>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5" name="Freeform 59"/>
            <p:cNvSpPr>
              <a:spLocks/>
            </p:cNvSpPr>
            <p:nvPr/>
          </p:nvSpPr>
          <p:spPr bwMode="auto">
            <a:xfrm>
              <a:off x="5354638" y="1874838"/>
              <a:ext cx="3381375" cy="1631950"/>
            </a:xfrm>
            <a:custGeom>
              <a:avLst/>
              <a:gdLst>
                <a:gd name="T0" fmla="*/ 28 w 2130"/>
                <a:gd name="T1" fmla="*/ 584 h 1028"/>
                <a:gd name="T2" fmla="*/ 65 w 2130"/>
                <a:gd name="T3" fmla="*/ 569 h 1028"/>
                <a:gd name="T4" fmla="*/ 102 w 2130"/>
                <a:gd name="T5" fmla="*/ 554 h 1028"/>
                <a:gd name="T6" fmla="*/ 139 w 2130"/>
                <a:gd name="T7" fmla="*/ 538 h 1028"/>
                <a:gd name="T8" fmla="*/ 176 w 2130"/>
                <a:gd name="T9" fmla="*/ 522 h 1028"/>
                <a:gd name="T10" fmla="*/ 214 w 2130"/>
                <a:gd name="T11" fmla="*/ 506 h 1028"/>
                <a:gd name="T12" fmla="*/ 251 w 2130"/>
                <a:gd name="T13" fmla="*/ 489 h 1028"/>
                <a:gd name="T14" fmla="*/ 288 w 2130"/>
                <a:gd name="T15" fmla="*/ 472 h 1028"/>
                <a:gd name="T16" fmla="*/ 325 w 2130"/>
                <a:gd name="T17" fmla="*/ 454 h 1028"/>
                <a:gd name="T18" fmla="*/ 363 w 2130"/>
                <a:gd name="T19" fmla="*/ 436 h 1028"/>
                <a:gd name="T20" fmla="*/ 400 w 2130"/>
                <a:gd name="T21" fmla="*/ 417 h 1028"/>
                <a:gd name="T22" fmla="*/ 437 w 2130"/>
                <a:gd name="T23" fmla="*/ 398 h 1028"/>
                <a:gd name="T24" fmla="*/ 474 w 2130"/>
                <a:gd name="T25" fmla="*/ 379 h 1028"/>
                <a:gd name="T26" fmla="*/ 511 w 2130"/>
                <a:gd name="T27" fmla="*/ 359 h 1028"/>
                <a:gd name="T28" fmla="*/ 549 w 2130"/>
                <a:gd name="T29" fmla="*/ 338 h 1028"/>
                <a:gd name="T30" fmla="*/ 586 w 2130"/>
                <a:gd name="T31" fmla="*/ 317 h 1028"/>
                <a:gd name="T32" fmla="*/ 623 w 2130"/>
                <a:gd name="T33" fmla="*/ 295 h 1028"/>
                <a:gd name="T34" fmla="*/ 660 w 2130"/>
                <a:gd name="T35" fmla="*/ 273 h 1028"/>
                <a:gd name="T36" fmla="*/ 697 w 2130"/>
                <a:gd name="T37" fmla="*/ 250 h 1028"/>
                <a:gd name="T38" fmla="*/ 735 w 2130"/>
                <a:gd name="T39" fmla="*/ 226 h 1028"/>
                <a:gd name="T40" fmla="*/ 772 w 2130"/>
                <a:gd name="T41" fmla="*/ 202 h 1028"/>
                <a:gd name="T42" fmla="*/ 809 w 2130"/>
                <a:gd name="T43" fmla="*/ 177 h 1028"/>
                <a:gd name="T44" fmla="*/ 846 w 2130"/>
                <a:gd name="T45" fmla="*/ 152 h 1028"/>
                <a:gd name="T46" fmla="*/ 883 w 2130"/>
                <a:gd name="T47" fmla="*/ 126 h 1028"/>
                <a:gd name="T48" fmla="*/ 921 w 2130"/>
                <a:gd name="T49" fmla="*/ 99 h 1028"/>
                <a:gd name="T50" fmla="*/ 958 w 2130"/>
                <a:gd name="T51" fmla="*/ 72 h 1028"/>
                <a:gd name="T52" fmla="*/ 995 w 2130"/>
                <a:gd name="T53" fmla="*/ 44 h 1028"/>
                <a:gd name="T54" fmla="*/ 1032 w 2130"/>
                <a:gd name="T55" fmla="*/ 15 h 1028"/>
                <a:gd name="T56" fmla="*/ 1069 w 2130"/>
                <a:gd name="T57" fmla="*/ 1028 h 1028"/>
                <a:gd name="T58" fmla="*/ 1107 w 2130"/>
                <a:gd name="T59" fmla="*/ 22 h 1028"/>
                <a:gd name="T60" fmla="*/ 1144 w 2130"/>
                <a:gd name="T61" fmla="*/ 51 h 1028"/>
                <a:gd name="T62" fmla="*/ 1181 w 2130"/>
                <a:gd name="T63" fmla="*/ 79 h 1028"/>
                <a:gd name="T64" fmla="*/ 1218 w 2130"/>
                <a:gd name="T65" fmla="*/ 106 h 1028"/>
                <a:gd name="T66" fmla="*/ 1255 w 2130"/>
                <a:gd name="T67" fmla="*/ 133 h 1028"/>
                <a:gd name="T68" fmla="*/ 1293 w 2130"/>
                <a:gd name="T69" fmla="*/ 158 h 1028"/>
                <a:gd name="T70" fmla="*/ 1330 w 2130"/>
                <a:gd name="T71" fmla="*/ 184 h 1028"/>
                <a:gd name="T72" fmla="*/ 1367 w 2130"/>
                <a:gd name="T73" fmla="*/ 208 h 1028"/>
                <a:gd name="T74" fmla="*/ 1404 w 2130"/>
                <a:gd name="T75" fmla="*/ 232 h 1028"/>
                <a:gd name="T76" fmla="*/ 1441 w 2130"/>
                <a:gd name="T77" fmla="*/ 256 h 1028"/>
                <a:gd name="T78" fmla="*/ 1479 w 2130"/>
                <a:gd name="T79" fmla="*/ 278 h 1028"/>
                <a:gd name="T80" fmla="*/ 1516 w 2130"/>
                <a:gd name="T81" fmla="*/ 300 h 1028"/>
                <a:gd name="T82" fmla="*/ 1553 w 2130"/>
                <a:gd name="T83" fmla="*/ 322 h 1028"/>
                <a:gd name="T84" fmla="*/ 1590 w 2130"/>
                <a:gd name="T85" fmla="*/ 343 h 1028"/>
                <a:gd name="T86" fmla="*/ 1628 w 2130"/>
                <a:gd name="T87" fmla="*/ 364 h 1028"/>
                <a:gd name="T88" fmla="*/ 1665 w 2130"/>
                <a:gd name="T89" fmla="*/ 384 h 1028"/>
                <a:gd name="T90" fmla="*/ 1702 w 2130"/>
                <a:gd name="T91" fmla="*/ 403 h 1028"/>
                <a:gd name="T92" fmla="*/ 1739 w 2130"/>
                <a:gd name="T93" fmla="*/ 422 h 1028"/>
                <a:gd name="T94" fmla="*/ 1776 w 2130"/>
                <a:gd name="T95" fmla="*/ 441 h 1028"/>
                <a:gd name="T96" fmla="*/ 1814 w 2130"/>
                <a:gd name="T97" fmla="*/ 459 h 1028"/>
                <a:gd name="T98" fmla="*/ 1851 w 2130"/>
                <a:gd name="T99" fmla="*/ 476 h 1028"/>
                <a:gd name="T100" fmla="*/ 1888 w 2130"/>
                <a:gd name="T101" fmla="*/ 493 h 1028"/>
                <a:gd name="T102" fmla="*/ 1925 w 2130"/>
                <a:gd name="T103" fmla="*/ 510 h 1028"/>
                <a:gd name="T104" fmla="*/ 1962 w 2130"/>
                <a:gd name="T105" fmla="*/ 526 h 1028"/>
                <a:gd name="T106" fmla="*/ 2000 w 2130"/>
                <a:gd name="T107" fmla="*/ 542 h 1028"/>
                <a:gd name="T108" fmla="*/ 2037 w 2130"/>
                <a:gd name="T109" fmla="*/ 558 h 1028"/>
                <a:gd name="T110" fmla="*/ 2074 w 2130"/>
                <a:gd name="T111" fmla="*/ 573 h 1028"/>
                <a:gd name="T112" fmla="*/ 2111 w 2130"/>
                <a:gd name="T113" fmla="*/ 58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30" h="1028">
                  <a:moveTo>
                    <a:pt x="0" y="595"/>
                  </a:moveTo>
                  <a:lnTo>
                    <a:pt x="0" y="595"/>
                  </a:lnTo>
                  <a:lnTo>
                    <a:pt x="4" y="593"/>
                  </a:lnTo>
                  <a:lnTo>
                    <a:pt x="9" y="591"/>
                  </a:lnTo>
                  <a:lnTo>
                    <a:pt x="14" y="589"/>
                  </a:lnTo>
                  <a:lnTo>
                    <a:pt x="18" y="587"/>
                  </a:lnTo>
                  <a:lnTo>
                    <a:pt x="23" y="586"/>
                  </a:lnTo>
                  <a:lnTo>
                    <a:pt x="28" y="584"/>
                  </a:lnTo>
                  <a:lnTo>
                    <a:pt x="32" y="582"/>
                  </a:lnTo>
                  <a:lnTo>
                    <a:pt x="37" y="580"/>
                  </a:lnTo>
                  <a:lnTo>
                    <a:pt x="42" y="579"/>
                  </a:lnTo>
                  <a:lnTo>
                    <a:pt x="46" y="577"/>
                  </a:lnTo>
                  <a:lnTo>
                    <a:pt x="51" y="575"/>
                  </a:lnTo>
                  <a:lnTo>
                    <a:pt x="56" y="573"/>
                  </a:lnTo>
                  <a:lnTo>
                    <a:pt x="60" y="571"/>
                  </a:lnTo>
                  <a:lnTo>
                    <a:pt x="65" y="569"/>
                  </a:lnTo>
                  <a:lnTo>
                    <a:pt x="70" y="567"/>
                  </a:lnTo>
                  <a:lnTo>
                    <a:pt x="74" y="565"/>
                  </a:lnTo>
                  <a:lnTo>
                    <a:pt x="79" y="563"/>
                  </a:lnTo>
                  <a:lnTo>
                    <a:pt x="83" y="562"/>
                  </a:lnTo>
                  <a:lnTo>
                    <a:pt x="88" y="560"/>
                  </a:lnTo>
                  <a:lnTo>
                    <a:pt x="93" y="558"/>
                  </a:lnTo>
                  <a:lnTo>
                    <a:pt x="97" y="556"/>
                  </a:lnTo>
                  <a:lnTo>
                    <a:pt x="102" y="554"/>
                  </a:lnTo>
                  <a:lnTo>
                    <a:pt x="107" y="552"/>
                  </a:lnTo>
                  <a:lnTo>
                    <a:pt x="111" y="550"/>
                  </a:lnTo>
                  <a:lnTo>
                    <a:pt x="116" y="548"/>
                  </a:lnTo>
                  <a:lnTo>
                    <a:pt x="121" y="546"/>
                  </a:lnTo>
                  <a:lnTo>
                    <a:pt x="125" y="544"/>
                  </a:lnTo>
                  <a:lnTo>
                    <a:pt x="130" y="542"/>
                  </a:lnTo>
                  <a:lnTo>
                    <a:pt x="135" y="540"/>
                  </a:lnTo>
                  <a:lnTo>
                    <a:pt x="139" y="538"/>
                  </a:lnTo>
                  <a:lnTo>
                    <a:pt x="144" y="536"/>
                  </a:lnTo>
                  <a:lnTo>
                    <a:pt x="149" y="534"/>
                  </a:lnTo>
                  <a:lnTo>
                    <a:pt x="153" y="532"/>
                  </a:lnTo>
                  <a:lnTo>
                    <a:pt x="158" y="530"/>
                  </a:lnTo>
                  <a:lnTo>
                    <a:pt x="163" y="528"/>
                  </a:lnTo>
                  <a:lnTo>
                    <a:pt x="167" y="526"/>
                  </a:lnTo>
                  <a:lnTo>
                    <a:pt x="172" y="524"/>
                  </a:lnTo>
                  <a:lnTo>
                    <a:pt x="176" y="522"/>
                  </a:lnTo>
                  <a:lnTo>
                    <a:pt x="181" y="520"/>
                  </a:lnTo>
                  <a:lnTo>
                    <a:pt x="186" y="518"/>
                  </a:lnTo>
                  <a:lnTo>
                    <a:pt x="190" y="516"/>
                  </a:lnTo>
                  <a:lnTo>
                    <a:pt x="195" y="514"/>
                  </a:lnTo>
                  <a:lnTo>
                    <a:pt x="200" y="512"/>
                  </a:lnTo>
                  <a:lnTo>
                    <a:pt x="204" y="510"/>
                  </a:lnTo>
                  <a:lnTo>
                    <a:pt x="209" y="508"/>
                  </a:lnTo>
                  <a:lnTo>
                    <a:pt x="214" y="506"/>
                  </a:lnTo>
                  <a:lnTo>
                    <a:pt x="218" y="504"/>
                  </a:lnTo>
                  <a:lnTo>
                    <a:pt x="223" y="502"/>
                  </a:lnTo>
                  <a:lnTo>
                    <a:pt x="228" y="500"/>
                  </a:lnTo>
                  <a:lnTo>
                    <a:pt x="232" y="498"/>
                  </a:lnTo>
                  <a:lnTo>
                    <a:pt x="237" y="496"/>
                  </a:lnTo>
                  <a:lnTo>
                    <a:pt x="242" y="493"/>
                  </a:lnTo>
                  <a:lnTo>
                    <a:pt x="246" y="491"/>
                  </a:lnTo>
                  <a:lnTo>
                    <a:pt x="251" y="489"/>
                  </a:lnTo>
                  <a:lnTo>
                    <a:pt x="256" y="487"/>
                  </a:lnTo>
                  <a:lnTo>
                    <a:pt x="260" y="485"/>
                  </a:lnTo>
                  <a:lnTo>
                    <a:pt x="265" y="483"/>
                  </a:lnTo>
                  <a:lnTo>
                    <a:pt x="270" y="481"/>
                  </a:lnTo>
                  <a:lnTo>
                    <a:pt x="274" y="478"/>
                  </a:lnTo>
                  <a:lnTo>
                    <a:pt x="279" y="476"/>
                  </a:lnTo>
                  <a:lnTo>
                    <a:pt x="283" y="474"/>
                  </a:lnTo>
                  <a:lnTo>
                    <a:pt x="288" y="472"/>
                  </a:lnTo>
                  <a:lnTo>
                    <a:pt x="293" y="470"/>
                  </a:lnTo>
                  <a:lnTo>
                    <a:pt x="297" y="468"/>
                  </a:lnTo>
                  <a:lnTo>
                    <a:pt x="302" y="465"/>
                  </a:lnTo>
                  <a:lnTo>
                    <a:pt x="307" y="463"/>
                  </a:lnTo>
                  <a:lnTo>
                    <a:pt x="311" y="461"/>
                  </a:lnTo>
                  <a:lnTo>
                    <a:pt x="316" y="459"/>
                  </a:lnTo>
                  <a:lnTo>
                    <a:pt x="321" y="457"/>
                  </a:lnTo>
                  <a:lnTo>
                    <a:pt x="325" y="454"/>
                  </a:lnTo>
                  <a:lnTo>
                    <a:pt x="330" y="452"/>
                  </a:lnTo>
                  <a:lnTo>
                    <a:pt x="335" y="450"/>
                  </a:lnTo>
                  <a:lnTo>
                    <a:pt x="339" y="448"/>
                  </a:lnTo>
                  <a:lnTo>
                    <a:pt x="344" y="445"/>
                  </a:lnTo>
                  <a:lnTo>
                    <a:pt x="349" y="443"/>
                  </a:lnTo>
                  <a:lnTo>
                    <a:pt x="353" y="441"/>
                  </a:lnTo>
                  <a:lnTo>
                    <a:pt x="358" y="438"/>
                  </a:lnTo>
                  <a:lnTo>
                    <a:pt x="363" y="436"/>
                  </a:lnTo>
                  <a:lnTo>
                    <a:pt x="367" y="434"/>
                  </a:lnTo>
                  <a:lnTo>
                    <a:pt x="372" y="431"/>
                  </a:lnTo>
                  <a:lnTo>
                    <a:pt x="377" y="429"/>
                  </a:lnTo>
                  <a:lnTo>
                    <a:pt x="381" y="427"/>
                  </a:lnTo>
                  <a:lnTo>
                    <a:pt x="386" y="424"/>
                  </a:lnTo>
                  <a:lnTo>
                    <a:pt x="390" y="422"/>
                  </a:lnTo>
                  <a:lnTo>
                    <a:pt x="395" y="420"/>
                  </a:lnTo>
                  <a:lnTo>
                    <a:pt x="400" y="417"/>
                  </a:lnTo>
                  <a:lnTo>
                    <a:pt x="404" y="415"/>
                  </a:lnTo>
                  <a:lnTo>
                    <a:pt x="409" y="413"/>
                  </a:lnTo>
                  <a:lnTo>
                    <a:pt x="414" y="410"/>
                  </a:lnTo>
                  <a:lnTo>
                    <a:pt x="418" y="408"/>
                  </a:lnTo>
                  <a:lnTo>
                    <a:pt x="423" y="406"/>
                  </a:lnTo>
                  <a:lnTo>
                    <a:pt x="428" y="403"/>
                  </a:lnTo>
                  <a:lnTo>
                    <a:pt x="432" y="401"/>
                  </a:lnTo>
                  <a:lnTo>
                    <a:pt x="437" y="398"/>
                  </a:lnTo>
                  <a:lnTo>
                    <a:pt x="442" y="396"/>
                  </a:lnTo>
                  <a:lnTo>
                    <a:pt x="446" y="393"/>
                  </a:lnTo>
                  <a:lnTo>
                    <a:pt x="451" y="391"/>
                  </a:lnTo>
                  <a:lnTo>
                    <a:pt x="456" y="389"/>
                  </a:lnTo>
                  <a:lnTo>
                    <a:pt x="460" y="386"/>
                  </a:lnTo>
                  <a:lnTo>
                    <a:pt x="465" y="384"/>
                  </a:lnTo>
                  <a:lnTo>
                    <a:pt x="470" y="381"/>
                  </a:lnTo>
                  <a:lnTo>
                    <a:pt x="474" y="379"/>
                  </a:lnTo>
                  <a:lnTo>
                    <a:pt x="479" y="376"/>
                  </a:lnTo>
                  <a:lnTo>
                    <a:pt x="483" y="374"/>
                  </a:lnTo>
                  <a:lnTo>
                    <a:pt x="488" y="371"/>
                  </a:lnTo>
                  <a:lnTo>
                    <a:pt x="493" y="369"/>
                  </a:lnTo>
                  <a:lnTo>
                    <a:pt x="497" y="366"/>
                  </a:lnTo>
                  <a:lnTo>
                    <a:pt x="502" y="364"/>
                  </a:lnTo>
                  <a:lnTo>
                    <a:pt x="507" y="361"/>
                  </a:lnTo>
                  <a:lnTo>
                    <a:pt x="511" y="359"/>
                  </a:lnTo>
                  <a:lnTo>
                    <a:pt x="516" y="356"/>
                  </a:lnTo>
                  <a:lnTo>
                    <a:pt x="521" y="353"/>
                  </a:lnTo>
                  <a:lnTo>
                    <a:pt x="525" y="351"/>
                  </a:lnTo>
                  <a:lnTo>
                    <a:pt x="530" y="348"/>
                  </a:lnTo>
                  <a:lnTo>
                    <a:pt x="535" y="346"/>
                  </a:lnTo>
                  <a:lnTo>
                    <a:pt x="539" y="343"/>
                  </a:lnTo>
                  <a:lnTo>
                    <a:pt x="544" y="341"/>
                  </a:lnTo>
                  <a:lnTo>
                    <a:pt x="549" y="338"/>
                  </a:lnTo>
                  <a:lnTo>
                    <a:pt x="553" y="335"/>
                  </a:lnTo>
                  <a:lnTo>
                    <a:pt x="558" y="333"/>
                  </a:lnTo>
                  <a:lnTo>
                    <a:pt x="563" y="330"/>
                  </a:lnTo>
                  <a:lnTo>
                    <a:pt x="567" y="327"/>
                  </a:lnTo>
                  <a:lnTo>
                    <a:pt x="572" y="325"/>
                  </a:lnTo>
                  <a:lnTo>
                    <a:pt x="577" y="322"/>
                  </a:lnTo>
                  <a:lnTo>
                    <a:pt x="581" y="319"/>
                  </a:lnTo>
                  <a:lnTo>
                    <a:pt x="586" y="317"/>
                  </a:lnTo>
                  <a:lnTo>
                    <a:pt x="590" y="314"/>
                  </a:lnTo>
                  <a:lnTo>
                    <a:pt x="595" y="311"/>
                  </a:lnTo>
                  <a:lnTo>
                    <a:pt x="600" y="309"/>
                  </a:lnTo>
                  <a:lnTo>
                    <a:pt x="604" y="306"/>
                  </a:lnTo>
                  <a:lnTo>
                    <a:pt x="609" y="303"/>
                  </a:lnTo>
                  <a:lnTo>
                    <a:pt x="614" y="300"/>
                  </a:lnTo>
                  <a:lnTo>
                    <a:pt x="618" y="298"/>
                  </a:lnTo>
                  <a:lnTo>
                    <a:pt x="623" y="295"/>
                  </a:lnTo>
                  <a:lnTo>
                    <a:pt x="628" y="292"/>
                  </a:lnTo>
                  <a:lnTo>
                    <a:pt x="632" y="289"/>
                  </a:lnTo>
                  <a:lnTo>
                    <a:pt x="637" y="287"/>
                  </a:lnTo>
                  <a:lnTo>
                    <a:pt x="642" y="284"/>
                  </a:lnTo>
                  <a:lnTo>
                    <a:pt x="646" y="281"/>
                  </a:lnTo>
                  <a:lnTo>
                    <a:pt x="651" y="278"/>
                  </a:lnTo>
                  <a:lnTo>
                    <a:pt x="656" y="275"/>
                  </a:lnTo>
                  <a:lnTo>
                    <a:pt x="660" y="273"/>
                  </a:lnTo>
                  <a:lnTo>
                    <a:pt x="665" y="270"/>
                  </a:lnTo>
                  <a:lnTo>
                    <a:pt x="670" y="267"/>
                  </a:lnTo>
                  <a:lnTo>
                    <a:pt x="674" y="264"/>
                  </a:lnTo>
                  <a:lnTo>
                    <a:pt x="679" y="261"/>
                  </a:lnTo>
                  <a:lnTo>
                    <a:pt x="683" y="259"/>
                  </a:lnTo>
                  <a:lnTo>
                    <a:pt x="688" y="256"/>
                  </a:lnTo>
                  <a:lnTo>
                    <a:pt x="693" y="253"/>
                  </a:lnTo>
                  <a:lnTo>
                    <a:pt x="697" y="250"/>
                  </a:lnTo>
                  <a:lnTo>
                    <a:pt x="702" y="247"/>
                  </a:lnTo>
                  <a:lnTo>
                    <a:pt x="707" y="244"/>
                  </a:lnTo>
                  <a:lnTo>
                    <a:pt x="711" y="241"/>
                  </a:lnTo>
                  <a:lnTo>
                    <a:pt x="716" y="238"/>
                  </a:lnTo>
                  <a:lnTo>
                    <a:pt x="721" y="235"/>
                  </a:lnTo>
                  <a:lnTo>
                    <a:pt x="725" y="232"/>
                  </a:lnTo>
                  <a:lnTo>
                    <a:pt x="730" y="229"/>
                  </a:lnTo>
                  <a:lnTo>
                    <a:pt x="735" y="226"/>
                  </a:lnTo>
                  <a:lnTo>
                    <a:pt x="739" y="223"/>
                  </a:lnTo>
                  <a:lnTo>
                    <a:pt x="744" y="220"/>
                  </a:lnTo>
                  <a:lnTo>
                    <a:pt x="749" y="217"/>
                  </a:lnTo>
                  <a:lnTo>
                    <a:pt x="753" y="214"/>
                  </a:lnTo>
                  <a:lnTo>
                    <a:pt x="758" y="211"/>
                  </a:lnTo>
                  <a:lnTo>
                    <a:pt x="763" y="208"/>
                  </a:lnTo>
                  <a:lnTo>
                    <a:pt x="767" y="205"/>
                  </a:lnTo>
                  <a:lnTo>
                    <a:pt x="772" y="202"/>
                  </a:lnTo>
                  <a:lnTo>
                    <a:pt x="777" y="199"/>
                  </a:lnTo>
                  <a:lnTo>
                    <a:pt x="781" y="196"/>
                  </a:lnTo>
                  <a:lnTo>
                    <a:pt x="786" y="193"/>
                  </a:lnTo>
                  <a:lnTo>
                    <a:pt x="790" y="190"/>
                  </a:lnTo>
                  <a:lnTo>
                    <a:pt x="795" y="187"/>
                  </a:lnTo>
                  <a:lnTo>
                    <a:pt x="800" y="184"/>
                  </a:lnTo>
                  <a:lnTo>
                    <a:pt x="804" y="181"/>
                  </a:lnTo>
                  <a:lnTo>
                    <a:pt x="809" y="177"/>
                  </a:lnTo>
                  <a:lnTo>
                    <a:pt x="814" y="174"/>
                  </a:lnTo>
                  <a:lnTo>
                    <a:pt x="818" y="171"/>
                  </a:lnTo>
                  <a:lnTo>
                    <a:pt x="823" y="168"/>
                  </a:lnTo>
                  <a:lnTo>
                    <a:pt x="827" y="165"/>
                  </a:lnTo>
                  <a:lnTo>
                    <a:pt x="832" y="162"/>
                  </a:lnTo>
                  <a:lnTo>
                    <a:pt x="837" y="158"/>
                  </a:lnTo>
                  <a:lnTo>
                    <a:pt x="841" y="155"/>
                  </a:lnTo>
                  <a:lnTo>
                    <a:pt x="846" y="152"/>
                  </a:lnTo>
                  <a:lnTo>
                    <a:pt x="851" y="149"/>
                  </a:lnTo>
                  <a:lnTo>
                    <a:pt x="855" y="146"/>
                  </a:lnTo>
                  <a:lnTo>
                    <a:pt x="860" y="142"/>
                  </a:lnTo>
                  <a:lnTo>
                    <a:pt x="865" y="139"/>
                  </a:lnTo>
                  <a:lnTo>
                    <a:pt x="869" y="136"/>
                  </a:lnTo>
                  <a:lnTo>
                    <a:pt x="874" y="133"/>
                  </a:lnTo>
                  <a:lnTo>
                    <a:pt x="879" y="129"/>
                  </a:lnTo>
                  <a:lnTo>
                    <a:pt x="883" y="126"/>
                  </a:lnTo>
                  <a:lnTo>
                    <a:pt x="888" y="123"/>
                  </a:lnTo>
                  <a:lnTo>
                    <a:pt x="893" y="120"/>
                  </a:lnTo>
                  <a:lnTo>
                    <a:pt x="897" y="116"/>
                  </a:lnTo>
                  <a:lnTo>
                    <a:pt x="902" y="113"/>
                  </a:lnTo>
                  <a:lnTo>
                    <a:pt x="907" y="110"/>
                  </a:lnTo>
                  <a:lnTo>
                    <a:pt x="911" y="106"/>
                  </a:lnTo>
                  <a:lnTo>
                    <a:pt x="916" y="103"/>
                  </a:lnTo>
                  <a:lnTo>
                    <a:pt x="921" y="99"/>
                  </a:lnTo>
                  <a:lnTo>
                    <a:pt x="925" y="96"/>
                  </a:lnTo>
                  <a:lnTo>
                    <a:pt x="930" y="93"/>
                  </a:lnTo>
                  <a:lnTo>
                    <a:pt x="934" y="89"/>
                  </a:lnTo>
                  <a:lnTo>
                    <a:pt x="939" y="86"/>
                  </a:lnTo>
                  <a:lnTo>
                    <a:pt x="944" y="82"/>
                  </a:lnTo>
                  <a:lnTo>
                    <a:pt x="948" y="79"/>
                  </a:lnTo>
                  <a:lnTo>
                    <a:pt x="953" y="76"/>
                  </a:lnTo>
                  <a:lnTo>
                    <a:pt x="958" y="72"/>
                  </a:lnTo>
                  <a:lnTo>
                    <a:pt x="962" y="69"/>
                  </a:lnTo>
                  <a:lnTo>
                    <a:pt x="967" y="65"/>
                  </a:lnTo>
                  <a:lnTo>
                    <a:pt x="972" y="62"/>
                  </a:lnTo>
                  <a:lnTo>
                    <a:pt x="976" y="58"/>
                  </a:lnTo>
                  <a:lnTo>
                    <a:pt x="981" y="55"/>
                  </a:lnTo>
                  <a:lnTo>
                    <a:pt x="986" y="51"/>
                  </a:lnTo>
                  <a:lnTo>
                    <a:pt x="990" y="48"/>
                  </a:lnTo>
                  <a:lnTo>
                    <a:pt x="995" y="44"/>
                  </a:lnTo>
                  <a:lnTo>
                    <a:pt x="1000" y="40"/>
                  </a:lnTo>
                  <a:lnTo>
                    <a:pt x="1004" y="37"/>
                  </a:lnTo>
                  <a:lnTo>
                    <a:pt x="1009" y="33"/>
                  </a:lnTo>
                  <a:lnTo>
                    <a:pt x="1014" y="30"/>
                  </a:lnTo>
                  <a:lnTo>
                    <a:pt x="1018" y="26"/>
                  </a:lnTo>
                  <a:lnTo>
                    <a:pt x="1023" y="22"/>
                  </a:lnTo>
                  <a:lnTo>
                    <a:pt x="1027" y="19"/>
                  </a:lnTo>
                  <a:lnTo>
                    <a:pt x="1032" y="15"/>
                  </a:lnTo>
                  <a:lnTo>
                    <a:pt x="1037" y="11"/>
                  </a:lnTo>
                  <a:lnTo>
                    <a:pt x="1041" y="8"/>
                  </a:lnTo>
                  <a:lnTo>
                    <a:pt x="1046" y="4"/>
                  </a:lnTo>
                  <a:lnTo>
                    <a:pt x="1051" y="0"/>
                  </a:lnTo>
                  <a:lnTo>
                    <a:pt x="1055" y="1025"/>
                  </a:lnTo>
                  <a:lnTo>
                    <a:pt x="1060" y="1028"/>
                  </a:lnTo>
                  <a:lnTo>
                    <a:pt x="1065" y="1028"/>
                  </a:lnTo>
                  <a:lnTo>
                    <a:pt x="1069" y="1028"/>
                  </a:lnTo>
                  <a:lnTo>
                    <a:pt x="1074" y="1025"/>
                  </a:lnTo>
                  <a:lnTo>
                    <a:pt x="1079" y="0"/>
                  </a:lnTo>
                  <a:lnTo>
                    <a:pt x="1083" y="4"/>
                  </a:lnTo>
                  <a:lnTo>
                    <a:pt x="1088" y="8"/>
                  </a:lnTo>
                  <a:lnTo>
                    <a:pt x="1093" y="11"/>
                  </a:lnTo>
                  <a:lnTo>
                    <a:pt x="1097" y="15"/>
                  </a:lnTo>
                  <a:lnTo>
                    <a:pt x="1102" y="19"/>
                  </a:lnTo>
                  <a:lnTo>
                    <a:pt x="1107" y="22"/>
                  </a:lnTo>
                  <a:lnTo>
                    <a:pt x="1111" y="26"/>
                  </a:lnTo>
                  <a:lnTo>
                    <a:pt x="1116" y="30"/>
                  </a:lnTo>
                  <a:lnTo>
                    <a:pt x="1121" y="33"/>
                  </a:lnTo>
                  <a:lnTo>
                    <a:pt x="1125" y="37"/>
                  </a:lnTo>
                  <a:lnTo>
                    <a:pt x="1130" y="40"/>
                  </a:lnTo>
                  <a:lnTo>
                    <a:pt x="1134" y="44"/>
                  </a:lnTo>
                  <a:lnTo>
                    <a:pt x="1139" y="48"/>
                  </a:lnTo>
                  <a:lnTo>
                    <a:pt x="1144" y="51"/>
                  </a:lnTo>
                  <a:lnTo>
                    <a:pt x="1148" y="55"/>
                  </a:lnTo>
                  <a:lnTo>
                    <a:pt x="1153" y="58"/>
                  </a:lnTo>
                  <a:lnTo>
                    <a:pt x="1158" y="62"/>
                  </a:lnTo>
                  <a:lnTo>
                    <a:pt x="1162" y="65"/>
                  </a:lnTo>
                  <a:lnTo>
                    <a:pt x="1167" y="69"/>
                  </a:lnTo>
                  <a:lnTo>
                    <a:pt x="1172" y="72"/>
                  </a:lnTo>
                  <a:lnTo>
                    <a:pt x="1176" y="76"/>
                  </a:lnTo>
                  <a:lnTo>
                    <a:pt x="1181" y="79"/>
                  </a:lnTo>
                  <a:lnTo>
                    <a:pt x="1186" y="82"/>
                  </a:lnTo>
                  <a:lnTo>
                    <a:pt x="1190" y="86"/>
                  </a:lnTo>
                  <a:lnTo>
                    <a:pt x="1195" y="89"/>
                  </a:lnTo>
                  <a:lnTo>
                    <a:pt x="1200" y="93"/>
                  </a:lnTo>
                  <a:lnTo>
                    <a:pt x="1204" y="96"/>
                  </a:lnTo>
                  <a:lnTo>
                    <a:pt x="1209" y="99"/>
                  </a:lnTo>
                  <a:lnTo>
                    <a:pt x="1214" y="103"/>
                  </a:lnTo>
                  <a:lnTo>
                    <a:pt x="1218" y="106"/>
                  </a:lnTo>
                  <a:lnTo>
                    <a:pt x="1223" y="110"/>
                  </a:lnTo>
                  <a:lnTo>
                    <a:pt x="1227" y="113"/>
                  </a:lnTo>
                  <a:lnTo>
                    <a:pt x="1232" y="116"/>
                  </a:lnTo>
                  <a:lnTo>
                    <a:pt x="1237" y="120"/>
                  </a:lnTo>
                  <a:lnTo>
                    <a:pt x="1241" y="123"/>
                  </a:lnTo>
                  <a:lnTo>
                    <a:pt x="1246" y="126"/>
                  </a:lnTo>
                  <a:lnTo>
                    <a:pt x="1251" y="129"/>
                  </a:lnTo>
                  <a:lnTo>
                    <a:pt x="1255" y="133"/>
                  </a:lnTo>
                  <a:lnTo>
                    <a:pt x="1260" y="136"/>
                  </a:lnTo>
                  <a:lnTo>
                    <a:pt x="1265" y="139"/>
                  </a:lnTo>
                  <a:lnTo>
                    <a:pt x="1269" y="142"/>
                  </a:lnTo>
                  <a:lnTo>
                    <a:pt x="1274" y="146"/>
                  </a:lnTo>
                  <a:lnTo>
                    <a:pt x="1279" y="149"/>
                  </a:lnTo>
                  <a:lnTo>
                    <a:pt x="1283" y="152"/>
                  </a:lnTo>
                  <a:lnTo>
                    <a:pt x="1288" y="155"/>
                  </a:lnTo>
                  <a:lnTo>
                    <a:pt x="1293" y="158"/>
                  </a:lnTo>
                  <a:lnTo>
                    <a:pt x="1297" y="162"/>
                  </a:lnTo>
                  <a:lnTo>
                    <a:pt x="1302" y="165"/>
                  </a:lnTo>
                  <a:lnTo>
                    <a:pt x="1307" y="168"/>
                  </a:lnTo>
                  <a:lnTo>
                    <a:pt x="1311" y="171"/>
                  </a:lnTo>
                  <a:lnTo>
                    <a:pt x="1316" y="174"/>
                  </a:lnTo>
                  <a:lnTo>
                    <a:pt x="1321" y="177"/>
                  </a:lnTo>
                  <a:lnTo>
                    <a:pt x="1325" y="181"/>
                  </a:lnTo>
                  <a:lnTo>
                    <a:pt x="1330" y="184"/>
                  </a:lnTo>
                  <a:lnTo>
                    <a:pt x="1334" y="187"/>
                  </a:lnTo>
                  <a:lnTo>
                    <a:pt x="1339" y="190"/>
                  </a:lnTo>
                  <a:lnTo>
                    <a:pt x="1344" y="193"/>
                  </a:lnTo>
                  <a:lnTo>
                    <a:pt x="1348" y="196"/>
                  </a:lnTo>
                  <a:lnTo>
                    <a:pt x="1353" y="199"/>
                  </a:lnTo>
                  <a:lnTo>
                    <a:pt x="1358" y="202"/>
                  </a:lnTo>
                  <a:lnTo>
                    <a:pt x="1362" y="205"/>
                  </a:lnTo>
                  <a:lnTo>
                    <a:pt x="1367" y="208"/>
                  </a:lnTo>
                  <a:lnTo>
                    <a:pt x="1372" y="211"/>
                  </a:lnTo>
                  <a:lnTo>
                    <a:pt x="1376" y="214"/>
                  </a:lnTo>
                  <a:lnTo>
                    <a:pt x="1381" y="217"/>
                  </a:lnTo>
                  <a:lnTo>
                    <a:pt x="1386" y="220"/>
                  </a:lnTo>
                  <a:lnTo>
                    <a:pt x="1390" y="223"/>
                  </a:lnTo>
                  <a:lnTo>
                    <a:pt x="1395" y="226"/>
                  </a:lnTo>
                  <a:lnTo>
                    <a:pt x="1400" y="229"/>
                  </a:lnTo>
                  <a:lnTo>
                    <a:pt x="1404" y="232"/>
                  </a:lnTo>
                  <a:lnTo>
                    <a:pt x="1409" y="235"/>
                  </a:lnTo>
                  <a:lnTo>
                    <a:pt x="1414" y="238"/>
                  </a:lnTo>
                  <a:lnTo>
                    <a:pt x="1418" y="241"/>
                  </a:lnTo>
                  <a:lnTo>
                    <a:pt x="1423" y="244"/>
                  </a:lnTo>
                  <a:lnTo>
                    <a:pt x="1427" y="247"/>
                  </a:lnTo>
                  <a:lnTo>
                    <a:pt x="1432" y="250"/>
                  </a:lnTo>
                  <a:lnTo>
                    <a:pt x="1437" y="253"/>
                  </a:lnTo>
                  <a:lnTo>
                    <a:pt x="1441" y="256"/>
                  </a:lnTo>
                  <a:lnTo>
                    <a:pt x="1446" y="259"/>
                  </a:lnTo>
                  <a:lnTo>
                    <a:pt x="1451" y="261"/>
                  </a:lnTo>
                  <a:lnTo>
                    <a:pt x="1455" y="264"/>
                  </a:lnTo>
                  <a:lnTo>
                    <a:pt x="1460" y="267"/>
                  </a:lnTo>
                  <a:lnTo>
                    <a:pt x="1465" y="270"/>
                  </a:lnTo>
                  <a:lnTo>
                    <a:pt x="1469" y="273"/>
                  </a:lnTo>
                  <a:lnTo>
                    <a:pt x="1474" y="275"/>
                  </a:lnTo>
                  <a:lnTo>
                    <a:pt x="1479" y="278"/>
                  </a:lnTo>
                  <a:lnTo>
                    <a:pt x="1483" y="281"/>
                  </a:lnTo>
                  <a:lnTo>
                    <a:pt x="1488" y="284"/>
                  </a:lnTo>
                  <a:lnTo>
                    <a:pt x="1493" y="287"/>
                  </a:lnTo>
                  <a:lnTo>
                    <a:pt x="1497" y="289"/>
                  </a:lnTo>
                  <a:lnTo>
                    <a:pt x="1502" y="292"/>
                  </a:lnTo>
                  <a:lnTo>
                    <a:pt x="1507" y="295"/>
                  </a:lnTo>
                  <a:lnTo>
                    <a:pt x="1511" y="298"/>
                  </a:lnTo>
                  <a:lnTo>
                    <a:pt x="1516" y="300"/>
                  </a:lnTo>
                  <a:lnTo>
                    <a:pt x="1521" y="303"/>
                  </a:lnTo>
                  <a:lnTo>
                    <a:pt x="1525" y="306"/>
                  </a:lnTo>
                  <a:lnTo>
                    <a:pt x="1530" y="309"/>
                  </a:lnTo>
                  <a:lnTo>
                    <a:pt x="1534" y="311"/>
                  </a:lnTo>
                  <a:lnTo>
                    <a:pt x="1539" y="314"/>
                  </a:lnTo>
                  <a:lnTo>
                    <a:pt x="1544" y="317"/>
                  </a:lnTo>
                  <a:lnTo>
                    <a:pt x="1548" y="319"/>
                  </a:lnTo>
                  <a:lnTo>
                    <a:pt x="1553" y="322"/>
                  </a:lnTo>
                  <a:lnTo>
                    <a:pt x="1558" y="325"/>
                  </a:lnTo>
                  <a:lnTo>
                    <a:pt x="1562" y="327"/>
                  </a:lnTo>
                  <a:lnTo>
                    <a:pt x="1567" y="330"/>
                  </a:lnTo>
                  <a:lnTo>
                    <a:pt x="1572" y="333"/>
                  </a:lnTo>
                  <a:lnTo>
                    <a:pt x="1576" y="335"/>
                  </a:lnTo>
                  <a:lnTo>
                    <a:pt x="1581" y="338"/>
                  </a:lnTo>
                  <a:lnTo>
                    <a:pt x="1586" y="341"/>
                  </a:lnTo>
                  <a:lnTo>
                    <a:pt x="1590" y="343"/>
                  </a:lnTo>
                  <a:lnTo>
                    <a:pt x="1595" y="346"/>
                  </a:lnTo>
                  <a:lnTo>
                    <a:pt x="1600" y="348"/>
                  </a:lnTo>
                  <a:lnTo>
                    <a:pt x="1604" y="351"/>
                  </a:lnTo>
                  <a:lnTo>
                    <a:pt x="1609" y="353"/>
                  </a:lnTo>
                  <a:lnTo>
                    <a:pt x="1614" y="356"/>
                  </a:lnTo>
                  <a:lnTo>
                    <a:pt x="1618" y="359"/>
                  </a:lnTo>
                  <a:lnTo>
                    <a:pt x="1623" y="361"/>
                  </a:lnTo>
                  <a:lnTo>
                    <a:pt x="1628" y="364"/>
                  </a:lnTo>
                  <a:lnTo>
                    <a:pt x="1632" y="366"/>
                  </a:lnTo>
                  <a:lnTo>
                    <a:pt x="1637" y="369"/>
                  </a:lnTo>
                  <a:lnTo>
                    <a:pt x="1641" y="371"/>
                  </a:lnTo>
                  <a:lnTo>
                    <a:pt x="1646" y="374"/>
                  </a:lnTo>
                  <a:lnTo>
                    <a:pt x="1651" y="376"/>
                  </a:lnTo>
                  <a:lnTo>
                    <a:pt x="1655" y="379"/>
                  </a:lnTo>
                  <a:lnTo>
                    <a:pt x="1660" y="381"/>
                  </a:lnTo>
                  <a:lnTo>
                    <a:pt x="1665" y="384"/>
                  </a:lnTo>
                  <a:lnTo>
                    <a:pt x="1669" y="386"/>
                  </a:lnTo>
                  <a:lnTo>
                    <a:pt x="1674" y="389"/>
                  </a:lnTo>
                  <a:lnTo>
                    <a:pt x="1679" y="391"/>
                  </a:lnTo>
                  <a:lnTo>
                    <a:pt x="1683" y="393"/>
                  </a:lnTo>
                  <a:lnTo>
                    <a:pt x="1688" y="396"/>
                  </a:lnTo>
                  <a:lnTo>
                    <a:pt x="1693" y="398"/>
                  </a:lnTo>
                  <a:lnTo>
                    <a:pt x="1697" y="401"/>
                  </a:lnTo>
                  <a:lnTo>
                    <a:pt x="1702" y="403"/>
                  </a:lnTo>
                  <a:lnTo>
                    <a:pt x="1707" y="406"/>
                  </a:lnTo>
                  <a:lnTo>
                    <a:pt x="1711" y="408"/>
                  </a:lnTo>
                  <a:lnTo>
                    <a:pt x="1716" y="410"/>
                  </a:lnTo>
                  <a:lnTo>
                    <a:pt x="1721" y="413"/>
                  </a:lnTo>
                  <a:lnTo>
                    <a:pt x="1725" y="415"/>
                  </a:lnTo>
                  <a:lnTo>
                    <a:pt x="1730" y="417"/>
                  </a:lnTo>
                  <a:lnTo>
                    <a:pt x="1734" y="420"/>
                  </a:lnTo>
                  <a:lnTo>
                    <a:pt x="1739" y="422"/>
                  </a:lnTo>
                  <a:lnTo>
                    <a:pt x="1744" y="424"/>
                  </a:lnTo>
                  <a:lnTo>
                    <a:pt x="1748" y="427"/>
                  </a:lnTo>
                  <a:lnTo>
                    <a:pt x="1753" y="429"/>
                  </a:lnTo>
                  <a:lnTo>
                    <a:pt x="1758" y="431"/>
                  </a:lnTo>
                  <a:lnTo>
                    <a:pt x="1762" y="434"/>
                  </a:lnTo>
                  <a:lnTo>
                    <a:pt x="1767" y="436"/>
                  </a:lnTo>
                  <a:lnTo>
                    <a:pt x="1772" y="438"/>
                  </a:lnTo>
                  <a:lnTo>
                    <a:pt x="1776" y="441"/>
                  </a:lnTo>
                  <a:lnTo>
                    <a:pt x="1781" y="443"/>
                  </a:lnTo>
                  <a:lnTo>
                    <a:pt x="1786" y="445"/>
                  </a:lnTo>
                  <a:lnTo>
                    <a:pt x="1790" y="448"/>
                  </a:lnTo>
                  <a:lnTo>
                    <a:pt x="1795" y="450"/>
                  </a:lnTo>
                  <a:lnTo>
                    <a:pt x="1800" y="452"/>
                  </a:lnTo>
                  <a:lnTo>
                    <a:pt x="1804" y="454"/>
                  </a:lnTo>
                  <a:lnTo>
                    <a:pt x="1809" y="457"/>
                  </a:lnTo>
                  <a:lnTo>
                    <a:pt x="1814" y="459"/>
                  </a:lnTo>
                  <a:lnTo>
                    <a:pt x="1818" y="461"/>
                  </a:lnTo>
                  <a:lnTo>
                    <a:pt x="1823" y="463"/>
                  </a:lnTo>
                  <a:lnTo>
                    <a:pt x="1828" y="465"/>
                  </a:lnTo>
                  <a:lnTo>
                    <a:pt x="1832" y="468"/>
                  </a:lnTo>
                  <a:lnTo>
                    <a:pt x="1837" y="470"/>
                  </a:lnTo>
                  <a:lnTo>
                    <a:pt x="1841" y="472"/>
                  </a:lnTo>
                  <a:lnTo>
                    <a:pt x="1846" y="474"/>
                  </a:lnTo>
                  <a:lnTo>
                    <a:pt x="1851" y="476"/>
                  </a:lnTo>
                  <a:lnTo>
                    <a:pt x="1855" y="478"/>
                  </a:lnTo>
                  <a:lnTo>
                    <a:pt x="1860" y="481"/>
                  </a:lnTo>
                  <a:lnTo>
                    <a:pt x="1865" y="483"/>
                  </a:lnTo>
                  <a:lnTo>
                    <a:pt x="1869" y="485"/>
                  </a:lnTo>
                  <a:lnTo>
                    <a:pt x="1874" y="487"/>
                  </a:lnTo>
                  <a:lnTo>
                    <a:pt x="1879" y="489"/>
                  </a:lnTo>
                  <a:lnTo>
                    <a:pt x="1883" y="491"/>
                  </a:lnTo>
                  <a:lnTo>
                    <a:pt x="1888" y="493"/>
                  </a:lnTo>
                  <a:lnTo>
                    <a:pt x="1893" y="496"/>
                  </a:lnTo>
                  <a:lnTo>
                    <a:pt x="1897" y="498"/>
                  </a:lnTo>
                  <a:lnTo>
                    <a:pt x="1902" y="500"/>
                  </a:lnTo>
                  <a:lnTo>
                    <a:pt x="1907" y="502"/>
                  </a:lnTo>
                  <a:lnTo>
                    <a:pt x="1911" y="504"/>
                  </a:lnTo>
                  <a:lnTo>
                    <a:pt x="1916" y="506"/>
                  </a:lnTo>
                  <a:lnTo>
                    <a:pt x="1921" y="508"/>
                  </a:lnTo>
                  <a:lnTo>
                    <a:pt x="1925" y="510"/>
                  </a:lnTo>
                  <a:lnTo>
                    <a:pt x="1930" y="512"/>
                  </a:lnTo>
                  <a:lnTo>
                    <a:pt x="1934" y="514"/>
                  </a:lnTo>
                  <a:lnTo>
                    <a:pt x="1939" y="516"/>
                  </a:lnTo>
                  <a:lnTo>
                    <a:pt x="1944" y="518"/>
                  </a:lnTo>
                  <a:lnTo>
                    <a:pt x="1948" y="520"/>
                  </a:lnTo>
                  <a:lnTo>
                    <a:pt x="1953" y="522"/>
                  </a:lnTo>
                  <a:lnTo>
                    <a:pt x="1958" y="524"/>
                  </a:lnTo>
                  <a:lnTo>
                    <a:pt x="1962" y="526"/>
                  </a:lnTo>
                  <a:lnTo>
                    <a:pt x="1967" y="528"/>
                  </a:lnTo>
                  <a:lnTo>
                    <a:pt x="1972" y="530"/>
                  </a:lnTo>
                  <a:lnTo>
                    <a:pt x="1976" y="532"/>
                  </a:lnTo>
                  <a:lnTo>
                    <a:pt x="1981" y="534"/>
                  </a:lnTo>
                  <a:lnTo>
                    <a:pt x="1986" y="536"/>
                  </a:lnTo>
                  <a:lnTo>
                    <a:pt x="1990" y="538"/>
                  </a:lnTo>
                  <a:lnTo>
                    <a:pt x="1995" y="540"/>
                  </a:lnTo>
                  <a:lnTo>
                    <a:pt x="2000" y="542"/>
                  </a:lnTo>
                  <a:lnTo>
                    <a:pt x="2004" y="544"/>
                  </a:lnTo>
                  <a:lnTo>
                    <a:pt x="2009" y="546"/>
                  </a:lnTo>
                  <a:lnTo>
                    <a:pt x="2014" y="548"/>
                  </a:lnTo>
                  <a:lnTo>
                    <a:pt x="2018" y="550"/>
                  </a:lnTo>
                  <a:lnTo>
                    <a:pt x="2023" y="552"/>
                  </a:lnTo>
                  <a:lnTo>
                    <a:pt x="2028" y="554"/>
                  </a:lnTo>
                  <a:lnTo>
                    <a:pt x="2032" y="556"/>
                  </a:lnTo>
                  <a:lnTo>
                    <a:pt x="2037" y="558"/>
                  </a:lnTo>
                  <a:lnTo>
                    <a:pt x="2041" y="560"/>
                  </a:lnTo>
                  <a:lnTo>
                    <a:pt x="2046" y="562"/>
                  </a:lnTo>
                  <a:lnTo>
                    <a:pt x="2051" y="563"/>
                  </a:lnTo>
                  <a:lnTo>
                    <a:pt x="2055" y="565"/>
                  </a:lnTo>
                  <a:lnTo>
                    <a:pt x="2060" y="567"/>
                  </a:lnTo>
                  <a:lnTo>
                    <a:pt x="2065" y="569"/>
                  </a:lnTo>
                  <a:lnTo>
                    <a:pt x="2069" y="571"/>
                  </a:lnTo>
                  <a:lnTo>
                    <a:pt x="2074" y="573"/>
                  </a:lnTo>
                  <a:lnTo>
                    <a:pt x="2079" y="575"/>
                  </a:lnTo>
                  <a:lnTo>
                    <a:pt x="2083" y="577"/>
                  </a:lnTo>
                  <a:lnTo>
                    <a:pt x="2088" y="579"/>
                  </a:lnTo>
                  <a:lnTo>
                    <a:pt x="2093" y="580"/>
                  </a:lnTo>
                  <a:lnTo>
                    <a:pt x="2097" y="582"/>
                  </a:lnTo>
                  <a:lnTo>
                    <a:pt x="2102" y="584"/>
                  </a:lnTo>
                  <a:lnTo>
                    <a:pt x="2107" y="586"/>
                  </a:lnTo>
                  <a:lnTo>
                    <a:pt x="2111" y="587"/>
                  </a:lnTo>
                  <a:lnTo>
                    <a:pt x="2116" y="589"/>
                  </a:lnTo>
                  <a:lnTo>
                    <a:pt x="2121" y="591"/>
                  </a:lnTo>
                  <a:lnTo>
                    <a:pt x="2125" y="593"/>
                  </a:lnTo>
                  <a:lnTo>
                    <a:pt x="2130" y="595"/>
                  </a:lnTo>
                  <a:lnTo>
                    <a:pt x="2130" y="595"/>
                  </a:lnTo>
                </a:path>
              </a:pathLst>
            </a:custGeom>
            <a:noFill/>
            <a:ln w="2063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60"/>
            <p:cNvSpPr>
              <a:spLocks/>
            </p:cNvSpPr>
            <p:nvPr/>
          </p:nvSpPr>
          <p:spPr bwMode="auto">
            <a:xfrm>
              <a:off x="5354638" y="1874838"/>
              <a:ext cx="3381375" cy="1830388"/>
            </a:xfrm>
            <a:custGeom>
              <a:avLst/>
              <a:gdLst>
                <a:gd name="T0" fmla="*/ 28 w 2130"/>
                <a:gd name="T1" fmla="*/ 1153 h 1153"/>
                <a:gd name="T2" fmla="*/ 65 w 2130"/>
                <a:gd name="T3" fmla="*/ 1153 h 1153"/>
                <a:gd name="T4" fmla="*/ 102 w 2130"/>
                <a:gd name="T5" fmla="*/ 1153 h 1153"/>
                <a:gd name="T6" fmla="*/ 139 w 2130"/>
                <a:gd name="T7" fmla="*/ 1153 h 1153"/>
                <a:gd name="T8" fmla="*/ 176 w 2130"/>
                <a:gd name="T9" fmla="*/ 1153 h 1153"/>
                <a:gd name="T10" fmla="*/ 214 w 2130"/>
                <a:gd name="T11" fmla="*/ 1153 h 1153"/>
                <a:gd name="T12" fmla="*/ 251 w 2130"/>
                <a:gd name="T13" fmla="*/ 1153 h 1153"/>
                <a:gd name="T14" fmla="*/ 288 w 2130"/>
                <a:gd name="T15" fmla="*/ 1153 h 1153"/>
                <a:gd name="T16" fmla="*/ 325 w 2130"/>
                <a:gd name="T17" fmla="*/ 1153 h 1153"/>
                <a:gd name="T18" fmla="*/ 363 w 2130"/>
                <a:gd name="T19" fmla="*/ 1152 h 1153"/>
                <a:gd name="T20" fmla="*/ 400 w 2130"/>
                <a:gd name="T21" fmla="*/ 1151 h 1153"/>
                <a:gd name="T22" fmla="*/ 437 w 2130"/>
                <a:gd name="T23" fmla="*/ 1151 h 1153"/>
                <a:gd name="T24" fmla="*/ 474 w 2130"/>
                <a:gd name="T25" fmla="*/ 1149 h 1153"/>
                <a:gd name="T26" fmla="*/ 511 w 2130"/>
                <a:gd name="T27" fmla="*/ 1148 h 1153"/>
                <a:gd name="T28" fmla="*/ 549 w 2130"/>
                <a:gd name="T29" fmla="*/ 1145 h 1153"/>
                <a:gd name="T30" fmla="*/ 586 w 2130"/>
                <a:gd name="T31" fmla="*/ 1141 h 1153"/>
                <a:gd name="T32" fmla="*/ 623 w 2130"/>
                <a:gd name="T33" fmla="*/ 1136 h 1153"/>
                <a:gd name="T34" fmla="*/ 660 w 2130"/>
                <a:gd name="T35" fmla="*/ 1128 h 1153"/>
                <a:gd name="T36" fmla="*/ 697 w 2130"/>
                <a:gd name="T37" fmla="*/ 1117 h 1153"/>
                <a:gd name="T38" fmla="*/ 735 w 2130"/>
                <a:gd name="T39" fmla="*/ 1101 h 1153"/>
                <a:gd name="T40" fmla="*/ 772 w 2130"/>
                <a:gd name="T41" fmla="*/ 1078 h 1153"/>
                <a:gd name="T42" fmla="*/ 809 w 2130"/>
                <a:gd name="T43" fmla="*/ 1045 h 1153"/>
                <a:gd name="T44" fmla="*/ 846 w 2130"/>
                <a:gd name="T45" fmla="*/ 997 h 1153"/>
                <a:gd name="T46" fmla="*/ 883 w 2130"/>
                <a:gd name="T47" fmla="*/ 929 h 1153"/>
                <a:gd name="T48" fmla="*/ 921 w 2130"/>
                <a:gd name="T49" fmla="*/ 830 h 1153"/>
                <a:gd name="T50" fmla="*/ 958 w 2130"/>
                <a:gd name="T51" fmla="*/ 689 h 1153"/>
                <a:gd name="T52" fmla="*/ 995 w 2130"/>
                <a:gd name="T53" fmla="*/ 485 h 1153"/>
                <a:gd name="T54" fmla="*/ 1032 w 2130"/>
                <a:gd name="T55" fmla="*/ 192 h 1153"/>
                <a:gd name="T56" fmla="*/ 1069 w 2130"/>
                <a:gd name="T57" fmla="*/ 1102 h 1153"/>
                <a:gd name="T58" fmla="*/ 1107 w 2130"/>
                <a:gd name="T59" fmla="*/ 276 h 1153"/>
                <a:gd name="T60" fmla="*/ 1144 w 2130"/>
                <a:gd name="T61" fmla="*/ 543 h 1153"/>
                <a:gd name="T62" fmla="*/ 1181 w 2130"/>
                <a:gd name="T63" fmla="*/ 729 h 1153"/>
                <a:gd name="T64" fmla="*/ 1218 w 2130"/>
                <a:gd name="T65" fmla="*/ 858 h 1153"/>
                <a:gd name="T66" fmla="*/ 1255 w 2130"/>
                <a:gd name="T67" fmla="*/ 948 h 1153"/>
                <a:gd name="T68" fmla="*/ 1293 w 2130"/>
                <a:gd name="T69" fmla="*/ 1011 h 1153"/>
                <a:gd name="T70" fmla="*/ 1330 w 2130"/>
                <a:gd name="T71" fmla="*/ 1054 h 1153"/>
                <a:gd name="T72" fmla="*/ 1367 w 2130"/>
                <a:gd name="T73" fmla="*/ 1084 h 1153"/>
                <a:gd name="T74" fmla="*/ 1404 w 2130"/>
                <a:gd name="T75" fmla="*/ 1106 h 1153"/>
                <a:gd name="T76" fmla="*/ 1441 w 2130"/>
                <a:gd name="T77" fmla="*/ 1120 h 1153"/>
                <a:gd name="T78" fmla="*/ 1479 w 2130"/>
                <a:gd name="T79" fmla="*/ 1130 h 1153"/>
                <a:gd name="T80" fmla="*/ 1516 w 2130"/>
                <a:gd name="T81" fmla="*/ 1137 h 1153"/>
                <a:gd name="T82" fmla="*/ 1553 w 2130"/>
                <a:gd name="T83" fmla="*/ 1142 h 1153"/>
                <a:gd name="T84" fmla="*/ 1590 w 2130"/>
                <a:gd name="T85" fmla="*/ 1146 h 1153"/>
                <a:gd name="T86" fmla="*/ 1628 w 2130"/>
                <a:gd name="T87" fmla="*/ 1148 h 1153"/>
                <a:gd name="T88" fmla="*/ 1665 w 2130"/>
                <a:gd name="T89" fmla="*/ 1150 h 1153"/>
                <a:gd name="T90" fmla="*/ 1702 w 2130"/>
                <a:gd name="T91" fmla="*/ 1151 h 1153"/>
                <a:gd name="T92" fmla="*/ 1739 w 2130"/>
                <a:gd name="T93" fmla="*/ 1152 h 1153"/>
                <a:gd name="T94" fmla="*/ 1776 w 2130"/>
                <a:gd name="T95" fmla="*/ 1152 h 1153"/>
                <a:gd name="T96" fmla="*/ 1814 w 2130"/>
                <a:gd name="T97" fmla="*/ 1153 h 1153"/>
                <a:gd name="T98" fmla="*/ 1851 w 2130"/>
                <a:gd name="T99" fmla="*/ 1153 h 1153"/>
                <a:gd name="T100" fmla="*/ 1888 w 2130"/>
                <a:gd name="T101" fmla="*/ 1153 h 1153"/>
                <a:gd name="T102" fmla="*/ 1925 w 2130"/>
                <a:gd name="T103" fmla="*/ 1153 h 1153"/>
                <a:gd name="T104" fmla="*/ 1962 w 2130"/>
                <a:gd name="T105" fmla="*/ 1153 h 1153"/>
                <a:gd name="T106" fmla="*/ 2000 w 2130"/>
                <a:gd name="T107" fmla="*/ 1153 h 1153"/>
                <a:gd name="T108" fmla="*/ 2037 w 2130"/>
                <a:gd name="T109" fmla="*/ 1153 h 1153"/>
                <a:gd name="T110" fmla="*/ 2074 w 2130"/>
                <a:gd name="T111" fmla="*/ 1153 h 1153"/>
                <a:gd name="T112" fmla="*/ 2111 w 2130"/>
                <a:gd name="T113" fmla="*/ 1153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30" h="1153">
                  <a:moveTo>
                    <a:pt x="0" y="1153"/>
                  </a:moveTo>
                  <a:lnTo>
                    <a:pt x="0" y="1153"/>
                  </a:lnTo>
                  <a:lnTo>
                    <a:pt x="4" y="1153"/>
                  </a:lnTo>
                  <a:lnTo>
                    <a:pt x="9" y="1153"/>
                  </a:lnTo>
                  <a:lnTo>
                    <a:pt x="14" y="1153"/>
                  </a:lnTo>
                  <a:lnTo>
                    <a:pt x="18" y="1153"/>
                  </a:lnTo>
                  <a:lnTo>
                    <a:pt x="23" y="1153"/>
                  </a:lnTo>
                  <a:lnTo>
                    <a:pt x="28" y="1153"/>
                  </a:lnTo>
                  <a:lnTo>
                    <a:pt x="32" y="1153"/>
                  </a:lnTo>
                  <a:lnTo>
                    <a:pt x="37" y="1153"/>
                  </a:lnTo>
                  <a:lnTo>
                    <a:pt x="42" y="1153"/>
                  </a:lnTo>
                  <a:lnTo>
                    <a:pt x="46" y="1153"/>
                  </a:lnTo>
                  <a:lnTo>
                    <a:pt x="51" y="1153"/>
                  </a:lnTo>
                  <a:lnTo>
                    <a:pt x="56" y="1153"/>
                  </a:lnTo>
                  <a:lnTo>
                    <a:pt x="60" y="1153"/>
                  </a:lnTo>
                  <a:lnTo>
                    <a:pt x="65" y="1153"/>
                  </a:lnTo>
                  <a:lnTo>
                    <a:pt x="70" y="1153"/>
                  </a:lnTo>
                  <a:lnTo>
                    <a:pt x="74" y="1153"/>
                  </a:lnTo>
                  <a:lnTo>
                    <a:pt x="79" y="1153"/>
                  </a:lnTo>
                  <a:lnTo>
                    <a:pt x="83" y="1153"/>
                  </a:lnTo>
                  <a:lnTo>
                    <a:pt x="88" y="1153"/>
                  </a:lnTo>
                  <a:lnTo>
                    <a:pt x="93" y="1153"/>
                  </a:lnTo>
                  <a:lnTo>
                    <a:pt x="97" y="1153"/>
                  </a:lnTo>
                  <a:lnTo>
                    <a:pt x="102" y="1153"/>
                  </a:lnTo>
                  <a:lnTo>
                    <a:pt x="107" y="1153"/>
                  </a:lnTo>
                  <a:lnTo>
                    <a:pt x="111" y="1153"/>
                  </a:lnTo>
                  <a:lnTo>
                    <a:pt x="116" y="1153"/>
                  </a:lnTo>
                  <a:lnTo>
                    <a:pt x="121" y="1153"/>
                  </a:lnTo>
                  <a:lnTo>
                    <a:pt x="125" y="1153"/>
                  </a:lnTo>
                  <a:lnTo>
                    <a:pt x="130" y="1153"/>
                  </a:lnTo>
                  <a:lnTo>
                    <a:pt x="135" y="1153"/>
                  </a:lnTo>
                  <a:lnTo>
                    <a:pt x="139" y="1153"/>
                  </a:lnTo>
                  <a:lnTo>
                    <a:pt x="144" y="1153"/>
                  </a:lnTo>
                  <a:lnTo>
                    <a:pt x="149" y="1153"/>
                  </a:lnTo>
                  <a:lnTo>
                    <a:pt x="153" y="1153"/>
                  </a:lnTo>
                  <a:lnTo>
                    <a:pt x="158" y="1153"/>
                  </a:lnTo>
                  <a:lnTo>
                    <a:pt x="163" y="1153"/>
                  </a:lnTo>
                  <a:lnTo>
                    <a:pt x="167" y="1153"/>
                  </a:lnTo>
                  <a:lnTo>
                    <a:pt x="172" y="1153"/>
                  </a:lnTo>
                  <a:lnTo>
                    <a:pt x="176" y="1153"/>
                  </a:lnTo>
                  <a:lnTo>
                    <a:pt x="181" y="1153"/>
                  </a:lnTo>
                  <a:lnTo>
                    <a:pt x="186" y="1153"/>
                  </a:lnTo>
                  <a:lnTo>
                    <a:pt x="190" y="1153"/>
                  </a:lnTo>
                  <a:lnTo>
                    <a:pt x="195" y="1153"/>
                  </a:lnTo>
                  <a:lnTo>
                    <a:pt x="200" y="1153"/>
                  </a:lnTo>
                  <a:lnTo>
                    <a:pt x="204" y="1153"/>
                  </a:lnTo>
                  <a:lnTo>
                    <a:pt x="209" y="1153"/>
                  </a:lnTo>
                  <a:lnTo>
                    <a:pt x="214" y="1153"/>
                  </a:lnTo>
                  <a:lnTo>
                    <a:pt x="218" y="1153"/>
                  </a:lnTo>
                  <a:lnTo>
                    <a:pt x="223" y="1153"/>
                  </a:lnTo>
                  <a:lnTo>
                    <a:pt x="228" y="1153"/>
                  </a:lnTo>
                  <a:lnTo>
                    <a:pt x="232" y="1153"/>
                  </a:lnTo>
                  <a:lnTo>
                    <a:pt x="237" y="1153"/>
                  </a:lnTo>
                  <a:lnTo>
                    <a:pt x="242" y="1153"/>
                  </a:lnTo>
                  <a:lnTo>
                    <a:pt x="246" y="1153"/>
                  </a:lnTo>
                  <a:lnTo>
                    <a:pt x="251" y="1153"/>
                  </a:lnTo>
                  <a:lnTo>
                    <a:pt x="256" y="1153"/>
                  </a:lnTo>
                  <a:lnTo>
                    <a:pt x="260" y="1153"/>
                  </a:lnTo>
                  <a:lnTo>
                    <a:pt x="265" y="1153"/>
                  </a:lnTo>
                  <a:lnTo>
                    <a:pt x="270" y="1153"/>
                  </a:lnTo>
                  <a:lnTo>
                    <a:pt x="274" y="1153"/>
                  </a:lnTo>
                  <a:lnTo>
                    <a:pt x="279" y="1153"/>
                  </a:lnTo>
                  <a:lnTo>
                    <a:pt x="283" y="1153"/>
                  </a:lnTo>
                  <a:lnTo>
                    <a:pt x="288" y="1153"/>
                  </a:lnTo>
                  <a:lnTo>
                    <a:pt x="293" y="1153"/>
                  </a:lnTo>
                  <a:lnTo>
                    <a:pt x="297" y="1153"/>
                  </a:lnTo>
                  <a:lnTo>
                    <a:pt x="302" y="1153"/>
                  </a:lnTo>
                  <a:lnTo>
                    <a:pt x="307" y="1153"/>
                  </a:lnTo>
                  <a:lnTo>
                    <a:pt x="311" y="1153"/>
                  </a:lnTo>
                  <a:lnTo>
                    <a:pt x="316" y="1153"/>
                  </a:lnTo>
                  <a:lnTo>
                    <a:pt x="321" y="1153"/>
                  </a:lnTo>
                  <a:lnTo>
                    <a:pt x="325" y="1153"/>
                  </a:lnTo>
                  <a:lnTo>
                    <a:pt x="330" y="1153"/>
                  </a:lnTo>
                  <a:lnTo>
                    <a:pt x="335" y="1152"/>
                  </a:lnTo>
                  <a:lnTo>
                    <a:pt x="339" y="1152"/>
                  </a:lnTo>
                  <a:lnTo>
                    <a:pt x="344" y="1152"/>
                  </a:lnTo>
                  <a:lnTo>
                    <a:pt x="349" y="1152"/>
                  </a:lnTo>
                  <a:lnTo>
                    <a:pt x="353" y="1152"/>
                  </a:lnTo>
                  <a:lnTo>
                    <a:pt x="358" y="1152"/>
                  </a:lnTo>
                  <a:lnTo>
                    <a:pt x="363" y="1152"/>
                  </a:lnTo>
                  <a:lnTo>
                    <a:pt x="367" y="1152"/>
                  </a:lnTo>
                  <a:lnTo>
                    <a:pt x="372" y="1152"/>
                  </a:lnTo>
                  <a:lnTo>
                    <a:pt x="377" y="1152"/>
                  </a:lnTo>
                  <a:lnTo>
                    <a:pt x="381" y="1152"/>
                  </a:lnTo>
                  <a:lnTo>
                    <a:pt x="386" y="1152"/>
                  </a:lnTo>
                  <a:lnTo>
                    <a:pt x="390" y="1152"/>
                  </a:lnTo>
                  <a:lnTo>
                    <a:pt x="395" y="1151"/>
                  </a:lnTo>
                  <a:lnTo>
                    <a:pt x="400" y="1151"/>
                  </a:lnTo>
                  <a:lnTo>
                    <a:pt x="404" y="1151"/>
                  </a:lnTo>
                  <a:lnTo>
                    <a:pt x="409" y="1151"/>
                  </a:lnTo>
                  <a:lnTo>
                    <a:pt x="414" y="1151"/>
                  </a:lnTo>
                  <a:lnTo>
                    <a:pt x="418" y="1151"/>
                  </a:lnTo>
                  <a:lnTo>
                    <a:pt x="423" y="1151"/>
                  </a:lnTo>
                  <a:lnTo>
                    <a:pt x="428" y="1151"/>
                  </a:lnTo>
                  <a:lnTo>
                    <a:pt x="432" y="1151"/>
                  </a:lnTo>
                  <a:lnTo>
                    <a:pt x="437" y="1151"/>
                  </a:lnTo>
                  <a:lnTo>
                    <a:pt x="442" y="1150"/>
                  </a:lnTo>
                  <a:lnTo>
                    <a:pt x="446" y="1150"/>
                  </a:lnTo>
                  <a:lnTo>
                    <a:pt x="451" y="1150"/>
                  </a:lnTo>
                  <a:lnTo>
                    <a:pt x="456" y="1150"/>
                  </a:lnTo>
                  <a:lnTo>
                    <a:pt x="460" y="1150"/>
                  </a:lnTo>
                  <a:lnTo>
                    <a:pt x="465" y="1150"/>
                  </a:lnTo>
                  <a:lnTo>
                    <a:pt x="470" y="1150"/>
                  </a:lnTo>
                  <a:lnTo>
                    <a:pt x="474" y="1149"/>
                  </a:lnTo>
                  <a:lnTo>
                    <a:pt x="479" y="1149"/>
                  </a:lnTo>
                  <a:lnTo>
                    <a:pt x="483" y="1149"/>
                  </a:lnTo>
                  <a:lnTo>
                    <a:pt x="488" y="1149"/>
                  </a:lnTo>
                  <a:lnTo>
                    <a:pt x="493" y="1149"/>
                  </a:lnTo>
                  <a:lnTo>
                    <a:pt x="497" y="1148"/>
                  </a:lnTo>
                  <a:lnTo>
                    <a:pt x="502" y="1148"/>
                  </a:lnTo>
                  <a:lnTo>
                    <a:pt x="507" y="1148"/>
                  </a:lnTo>
                  <a:lnTo>
                    <a:pt x="511" y="1148"/>
                  </a:lnTo>
                  <a:lnTo>
                    <a:pt x="516" y="1147"/>
                  </a:lnTo>
                  <a:lnTo>
                    <a:pt x="521" y="1147"/>
                  </a:lnTo>
                  <a:lnTo>
                    <a:pt x="525" y="1147"/>
                  </a:lnTo>
                  <a:lnTo>
                    <a:pt x="530" y="1146"/>
                  </a:lnTo>
                  <a:lnTo>
                    <a:pt x="535" y="1146"/>
                  </a:lnTo>
                  <a:lnTo>
                    <a:pt x="539" y="1146"/>
                  </a:lnTo>
                  <a:lnTo>
                    <a:pt x="544" y="1145"/>
                  </a:lnTo>
                  <a:lnTo>
                    <a:pt x="549" y="1145"/>
                  </a:lnTo>
                  <a:lnTo>
                    <a:pt x="553" y="1145"/>
                  </a:lnTo>
                  <a:lnTo>
                    <a:pt x="558" y="1144"/>
                  </a:lnTo>
                  <a:lnTo>
                    <a:pt x="563" y="1144"/>
                  </a:lnTo>
                  <a:lnTo>
                    <a:pt x="567" y="1143"/>
                  </a:lnTo>
                  <a:lnTo>
                    <a:pt x="572" y="1143"/>
                  </a:lnTo>
                  <a:lnTo>
                    <a:pt x="577" y="1142"/>
                  </a:lnTo>
                  <a:lnTo>
                    <a:pt x="581" y="1142"/>
                  </a:lnTo>
                  <a:lnTo>
                    <a:pt x="586" y="1141"/>
                  </a:lnTo>
                  <a:lnTo>
                    <a:pt x="590" y="1141"/>
                  </a:lnTo>
                  <a:lnTo>
                    <a:pt x="595" y="1140"/>
                  </a:lnTo>
                  <a:lnTo>
                    <a:pt x="600" y="1139"/>
                  </a:lnTo>
                  <a:lnTo>
                    <a:pt x="604" y="1139"/>
                  </a:lnTo>
                  <a:lnTo>
                    <a:pt x="609" y="1138"/>
                  </a:lnTo>
                  <a:lnTo>
                    <a:pt x="614" y="1137"/>
                  </a:lnTo>
                  <a:lnTo>
                    <a:pt x="618" y="1137"/>
                  </a:lnTo>
                  <a:lnTo>
                    <a:pt x="623" y="1136"/>
                  </a:lnTo>
                  <a:lnTo>
                    <a:pt x="628" y="1135"/>
                  </a:lnTo>
                  <a:lnTo>
                    <a:pt x="632" y="1134"/>
                  </a:lnTo>
                  <a:lnTo>
                    <a:pt x="637" y="1133"/>
                  </a:lnTo>
                  <a:lnTo>
                    <a:pt x="642" y="1132"/>
                  </a:lnTo>
                  <a:lnTo>
                    <a:pt x="646" y="1131"/>
                  </a:lnTo>
                  <a:lnTo>
                    <a:pt x="651" y="1130"/>
                  </a:lnTo>
                  <a:lnTo>
                    <a:pt x="656" y="1129"/>
                  </a:lnTo>
                  <a:lnTo>
                    <a:pt x="660" y="1128"/>
                  </a:lnTo>
                  <a:lnTo>
                    <a:pt x="665" y="1127"/>
                  </a:lnTo>
                  <a:lnTo>
                    <a:pt x="670" y="1126"/>
                  </a:lnTo>
                  <a:lnTo>
                    <a:pt x="674" y="1124"/>
                  </a:lnTo>
                  <a:lnTo>
                    <a:pt x="679" y="1123"/>
                  </a:lnTo>
                  <a:lnTo>
                    <a:pt x="683" y="1122"/>
                  </a:lnTo>
                  <a:lnTo>
                    <a:pt x="688" y="1120"/>
                  </a:lnTo>
                  <a:lnTo>
                    <a:pt x="693" y="1119"/>
                  </a:lnTo>
                  <a:lnTo>
                    <a:pt x="697" y="1117"/>
                  </a:lnTo>
                  <a:lnTo>
                    <a:pt x="702" y="1115"/>
                  </a:lnTo>
                  <a:lnTo>
                    <a:pt x="707" y="1113"/>
                  </a:lnTo>
                  <a:lnTo>
                    <a:pt x="711" y="1112"/>
                  </a:lnTo>
                  <a:lnTo>
                    <a:pt x="716" y="1110"/>
                  </a:lnTo>
                  <a:lnTo>
                    <a:pt x="721" y="1108"/>
                  </a:lnTo>
                  <a:lnTo>
                    <a:pt x="725" y="1106"/>
                  </a:lnTo>
                  <a:lnTo>
                    <a:pt x="730" y="1103"/>
                  </a:lnTo>
                  <a:lnTo>
                    <a:pt x="735" y="1101"/>
                  </a:lnTo>
                  <a:lnTo>
                    <a:pt x="739" y="1098"/>
                  </a:lnTo>
                  <a:lnTo>
                    <a:pt x="744" y="1096"/>
                  </a:lnTo>
                  <a:lnTo>
                    <a:pt x="749" y="1093"/>
                  </a:lnTo>
                  <a:lnTo>
                    <a:pt x="753" y="1090"/>
                  </a:lnTo>
                  <a:lnTo>
                    <a:pt x="758" y="1088"/>
                  </a:lnTo>
                  <a:lnTo>
                    <a:pt x="763" y="1084"/>
                  </a:lnTo>
                  <a:lnTo>
                    <a:pt x="767" y="1081"/>
                  </a:lnTo>
                  <a:lnTo>
                    <a:pt x="772" y="1078"/>
                  </a:lnTo>
                  <a:lnTo>
                    <a:pt x="777" y="1074"/>
                  </a:lnTo>
                  <a:lnTo>
                    <a:pt x="781" y="1071"/>
                  </a:lnTo>
                  <a:lnTo>
                    <a:pt x="786" y="1067"/>
                  </a:lnTo>
                  <a:lnTo>
                    <a:pt x="790" y="1063"/>
                  </a:lnTo>
                  <a:lnTo>
                    <a:pt x="795" y="1059"/>
                  </a:lnTo>
                  <a:lnTo>
                    <a:pt x="800" y="1054"/>
                  </a:lnTo>
                  <a:lnTo>
                    <a:pt x="804" y="1050"/>
                  </a:lnTo>
                  <a:lnTo>
                    <a:pt x="809" y="1045"/>
                  </a:lnTo>
                  <a:lnTo>
                    <a:pt x="814" y="1040"/>
                  </a:lnTo>
                  <a:lnTo>
                    <a:pt x="818" y="1035"/>
                  </a:lnTo>
                  <a:lnTo>
                    <a:pt x="823" y="1029"/>
                  </a:lnTo>
                  <a:lnTo>
                    <a:pt x="827" y="1023"/>
                  </a:lnTo>
                  <a:lnTo>
                    <a:pt x="832" y="1017"/>
                  </a:lnTo>
                  <a:lnTo>
                    <a:pt x="837" y="1011"/>
                  </a:lnTo>
                  <a:lnTo>
                    <a:pt x="841" y="1004"/>
                  </a:lnTo>
                  <a:lnTo>
                    <a:pt x="846" y="997"/>
                  </a:lnTo>
                  <a:lnTo>
                    <a:pt x="851" y="990"/>
                  </a:lnTo>
                  <a:lnTo>
                    <a:pt x="855" y="982"/>
                  </a:lnTo>
                  <a:lnTo>
                    <a:pt x="860" y="975"/>
                  </a:lnTo>
                  <a:lnTo>
                    <a:pt x="865" y="966"/>
                  </a:lnTo>
                  <a:lnTo>
                    <a:pt x="869" y="957"/>
                  </a:lnTo>
                  <a:lnTo>
                    <a:pt x="874" y="948"/>
                  </a:lnTo>
                  <a:lnTo>
                    <a:pt x="879" y="939"/>
                  </a:lnTo>
                  <a:lnTo>
                    <a:pt x="883" y="929"/>
                  </a:lnTo>
                  <a:lnTo>
                    <a:pt x="888" y="918"/>
                  </a:lnTo>
                  <a:lnTo>
                    <a:pt x="893" y="908"/>
                  </a:lnTo>
                  <a:lnTo>
                    <a:pt x="897" y="896"/>
                  </a:lnTo>
                  <a:lnTo>
                    <a:pt x="902" y="884"/>
                  </a:lnTo>
                  <a:lnTo>
                    <a:pt x="907" y="872"/>
                  </a:lnTo>
                  <a:lnTo>
                    <a:pt x="911" y="858"/>
                  </a:lnTo>
                  <a:lnTo>
                    <a:pt x="916" y="845"/>
                  </a:lnTo>
                  <a:lnTo>
                    <a:pt x="921" y="830"/>
                  </a:lnTo>
                  <a:lnTo>
                    <a:pt x="925" y="815"/>
                  </a:lnTo>
                  <a:lnTo>
                    <a:pt x="930" y="800"/>
                  </a:lnTo>
                  <a:lnTo>
                    <a:pt x="934" y="783"/>
                  </a:lnTo>
                  <a:lnTo>
                    <a:pt x="939" y="766"/>
                  </a:lnTo>
                  <a:lnTo>
                    <a:pt x="944" y="748"/>
                  </a:lnTo>
                  <a:lnTo>
                    <a:pt x="948" y="729"/>
                  </a:lnTo>
                  <a:lnTo>
                    <a:pt x="953" y="709"/>
                  </a:lnTo>
                  <a:lnTo>
                    <a:pt x="958" y="689"/>
                  </a:lnTo>
                  <a:lnTo>
                    <a:pt x="962" y="667"/>
                  </a:lnTo>
                  <a:lnTo>
                    <a:pt x="967" y="645"/>
                  </a:lnTo>
                  <a:lnTo>
                    <a:pt x="972" y="621"/>
                  </a:lnTo>
                  <a:lnTo>
                    <a:pt x="976" y="596"/>
                  </a:lnTo>
                  <a:lnTo>
                    <a:pt x="981" y="570"/>
                  </a:lnTo>
                  <a:lnTo>
                    <a:pt x="986" y="543"/>
                  </a:lnTo>
                  <a:lnTo>
                    <a:pt x="990" y="515"/>
                  </a:lnTo>
                  <a:lnTo>
                    <a:pt x="995" y="485"/>
                  </a:lnTo>
                  <a:lnTo>
                    <a:pt x="1000" y="454"/>
                  </a:lnTo>
                  <a:lnTo>
                    <a:pt x="1004" y="421"/>
                  </a:lnTo>
                  <a:lnTo>
                    <a:pt x="1009" y="387"/>
                  </a:lnTo>
                  <a:lnTo>
                    <a:pt x="1014" y="352"/>
                  </a:lnTo>
                  <a:lnTo>
                    <a:pt x="1018" y="314"/>
                  </a:lnTo>
                  <a:lnTo>
                    <a:pt x="1023" y="276"/>
                  </a:lnTo>
                  <a:lnTo>
                    <a:pt x="1027" y="235"/>
                  </a:lnTo>
                  <a:lnTo>
                    <a:pt x="1032" y="192"/>
                  </a:lnTo>
                  <a:lnTo>
                    <a:pt x="1037" y="147"/>
                  </a:lnTo>
                  <a:lnTo>
                    <a:pt x="1041" y="101"/>
                  </a:lnTo>
                  <a:lnTo>
                    <a:pt x="1046" y="52"/>
                  </a:lnTo>
                  <a:lnTo>
                    <a:pt x="1051" y="0"/>
                  </a:lnTo>
                  <a:lnTo>
                    <a:pt x="1055" y="1050"/>
                  </a:lnTo>
                  <a:lnTo>
                    <a:pt x="1060" y="1102"/>
                  </a:lnTo>
                  <a:lnTo>
                    <a:pt x="1065" y="1153"/>
                  </a:lnTo>
                  <a:lnTo>
                    <a:pt x="1069" y="1102"/>
                  </a:lnTo>
                  <a:lnTo>
                    <a:pt x="1074" y="1050"/>
                  </a:lnTo>
                  <a:lnTo>
                    <a:pt x="1079" y="0"/>
                  </a:lnTo>
                  <a:lnTo>
                    <a:pt x="1083" y="52"/>
                  </a:lnTo>
                  <a:lnTo>
                    <a:pt x="1088" y="101"/>
                  </a:lnTo>
                  <a:lnTo>
                    <a:pt x="1093" y="147"/>
                  </a:lnTo>
                  <a:lnTo>
                    <a:pt x="1097" y="192"/>
                  </a:lnTo>
                  <a:lnTo>
                    <a:pt x="1102" y="235"/>
                  </a:lnTo>
                  <a:lnTo>
                    <a:pt x="1107" y="276"/>
                  </a:lnTo>
                  <a:lnTo>
                    <a:pt x="1111" y="314"/>
                  </a:lnTo>
                  <a:lnTo>
                    <a:pt x="1116" y="352"/>
                  </a:lnTo>
                  <a:lnTo>
                    <a:pt x="1121" y="387"/>
                  </a:lnTo>
                  <a:lnTo>
                    <a:pt x="1125" y="421"/>
                  </a:lnTo>
                  <a:lnTo>
                    <a:pt x="1130" y="454"/>
                  </a:lnTo>
                  <a:lnTo>
                    <a:pt x="1134" y="485"/>
                  </a:lnTo>
                  <a:lnTo>
                    <a:pt x="1139" y="515"/>
                  </a:lnTo>
                  <a:lnTo>
                    <a:pt x="1144" y="543"/>
                  </a:lnTo>
                  <a:lnTo>
                    <a:pt x="1148" y="570"/>
                  </a:lnTo>
                  <a:lnTo>
                    <a:pt x="1153" y="596"/>
                  </a:lnTo>
                  <a:lnTo>
                    <a:pt x="1158" y="621"/>
                  </a:lnTo>
                  <a:lnTo>
                    <a:pt x="1162" y="645"/>
                  </a:lnTo>
                  <a:lnTo>
                    <a:pt x="1167" y="667"/>
                  </a:lnTo>
                  <a:lnTo>
                    <a:pt x="1172" y="689"/>
                  </a:lnTo>
                  <a:lnTo>
                    <a:pt x="1176" y="709"/>
                  </a:lnTo>
                  <a:lnTo>
                    <a:pt x="1181" y="729"/>
                  </a:lnTo>
                  <a:lnTo>
                    <a:pt x="1186" y="748"/>
                  </a:lnTo>
                  <a:lnTo>
                    <a:pt x="1190" y="766"/>
                  </a:lnTo>
                  <a:lnTo>
                    <a:pt x="1195" y="783"/>
                  </a:lnTo>
                  <a:lnTo>
                    <a:pt x="1200" y="800"/>
                  </a:lnTo>
                  <a:lnTo>
                    <a:pt x="1204" y="815"/>
                  </a:lnTo>
                  <a:lnTo>
                    <a:pt x="1209" y="830"/>
                  </a:lnTo>
                  <a:lnTo>
                    <a:pt x="1214" y="845"/>
                  </a:lnTo>
                  <a:lnTo>
                    <a:pt x="1218" y="858"/>
                  </a:lnTo>
                  <a:lnTo>
                    <a:pt x="1223" y="872"/>
                  </a:lnTo>
                  <a:lnTo>
                    <a:pt x="1227" y="884"/>
                  </a:lnTo>
                  <a:lnTo>
                    <a:pt x="1232" y="896"/>
                  </a:lnTo>
                  <a:lnTo>
                    <a:pt x="1237" y="908"/>
                  </a:lnTo>
                  <a:lnTo>
                    <a:pt x="1241" y="918"/>
                  </a:lnTo>
                  <a:lnTo>
                    <a:pt x="1246" y="929"/>
                  </a:lnTo>
                  <a:lnTo>
                    <a:pt x="1251" y="939"/>
                  </a:lnTo>
                  <a:lnTo>
                    <a:pt x="1255" y="948"/>
                  </a:lnTo>
                  <a:lnTo>
                    <a:pt x="1260" y="957"/>
                  </a:lnTo>
                  <a:lnTo>
                    <a:pt x="1265" y="966"/>
                  </a:lnTo>
                  <a:lnTo>
                    <a:pt x="1269" y="975"/>
                  </a:lnTo>
                  <a:lnTo>
                    <a:pt x="1274" y="982"/>
                  </a:lnTo>
                  <a:lnTo>
                    <a:pt x="1279" y="990"/>
                  </a:lnTo>
                  <a:lnTo>
                    <a:pt x="1283" y="997"/>
                  </a:lnTo>
                  <a:lnTo>
                    <a:pt x="1288" y="1004"/>
                  </a:lnTo>
                  <a:lnTo>
                    <a:pt x="1293" y="1011"/>
                  </a:lnTo>
                  <a:lnTo>
                    <a:pt x="1297" y="1017"/>
                  </a:lnTo>
                  <a:lnTo>
                    <a:pt x="1302" y="1023"/>
                  </a:lnTo>
                  <a:lnTo>
                    <a:pt x="1307" y="1029"/>
                  </a:lnTo>
                  <a:lnTo>
                    <a:pt x="1311" y="1035"/>
                  </a:lnTo>
                  <a:lnTo>
                    <a:pt x="1316" y="1040"/>
                  </a:lnTo>
                  <a:lnTo>
                    <a:pt x="1321" y="1045"/>
                  </a:lnTo>
                  <a:lnTo>
                    <a:pt x="1325" y="1050"/>
                  </a:lnTo>
                  <a:lnTo>
                    <a:pt x="1330" y="1054"/>
                  </a:lnTo>
                  <a:lnTo>
                    <a:pt x="1334" y="1059"/>
                  </a:lnTo>
                  <a:lnTo>
                    <a:pt x="1339" y="1063"/>
                  </a:lnTo>
                  <a:lnTo>
                    <a:pt x="1344" y="1067"/>
                  </a:lnTo>
                  <a:lnTo>
                    <a:pt x="1348" y="1071"/>
                  </a:lnTo>
                  <a:lnTo>
                    <a:pt x="1353" y="1074"/>
                  </a:lnTo>
                  <a:lnTo>
                    <a:pt x="1358" y="1078"/>
                  </a:lnTo>
                  <a:lnTo>
                    <a:pt x="1362" y="1081"/>
                  </a:lnTo>
                  <a:lnTo>
                    <a:pt x="1367" y="1084"/>
                  </a:lnTo>
                  <a:lnTo>
                    <a:pt x="1372" y="1088"/>
                  </a:lnTo>
                  <a:lnTo>
                    <a:pt x="1376" y="1090"/>
                  </a:lnTo>
                  <a:lnTo>
                    <a:pt x="1381" y="1093"/>
                  </a:lnTo>
                  <a:lnTo>
                    <a:pt x="1386" y="1096"/>
                  </a:lnTo>
                  <a:lnTo>
                    <a:pt x="1390" y="1098"/>
                  </a:lnTo>
                  <a:lnTo>
                    <a:pt x="1395" y="1101"/>
                  </a:lnTo>
                  <a:lnTo>
                    <a:pt x="1400" y="1103"/>
                  </a:lnTo>
                  <a:lnTo>
                    <a:pt x="1404" y="1106"/>
                  </a:lnTo>
                  <a:lnTo>
                    <a:pt x="1409" y="1108"/>
                  </a:lnTo>
                  <a:lnTo>
                    <a:pt x="1414" y="1110"/>
                  </a:lnTo>
                  <a:lnTo>
                    <a:pt x="1418" y="1112"/>
                  </a:lnTo>
                  <a:lnTo>
                    <a:pt x="1423" y="1113"/>
                  </a:lnTo>
                  <a:lnTo>
                    <a:pt x="1427" y="1115"/>
                  </a:lnTo>
                  <a:lnTo>
                    <a:pt x="1432" y="1117"/>
                  </a:lnTo>
                  <a:lnTo>
                    <a:pt x="1437" y="1119"/>
                  </a:lnTo>
                  <a:lnTo>
                    <a:pt x="1441" y="1120"/>
                  </a:lnTo>
                  <a:lnTo>
                    <a:pt x="1446" y="1122"/>
                  </a:lnTo>
                  <a:lnTo>
                    <a:pt x="1451" y="1123"/>
                  </a:lnTo>
                  <a:lnTo>
                    <a:pt x="1455" y="1124"/>
                  </a:lnTo>
                  <a:lnTo>
                    <a:pt x="1460" y="1126"/>
                  </a:lnTo>
                  <a:lnTo>
                    <a:pt x="1465" y="1127"/>
                  </a:lnTo>
                  <a:lnTo>
                    <a:pt x="1469" y="1128"/>
                  </a:lnTo>
                  <a:lnTo>
                    <a:pt x="1474" y="1129"/>
                  </a:lnTo>
                  <a:lnTo>
                    <a:pt x="1479" y="1130"/>
                  </a:lnTo>
                  <a:lnTo>
                    <a:pt x="1483" y="1131"/>
                  </a:lnTo>
                  <a:lnTo>
                    <a:pt x="1488" y="1132"/>
                  </a:lnTo>
                  <a:lnTo>
                    <a:pt x="1493" y="1133"/>
                  </a:lnTo>
                  <a:lnTo>
                    <a:pt x="1497" y="1134"/>
                  </a:lnTo>
                  <a:lnTo>
                    <a:pt x="1502" y="1135"/>
                  </a:lnTo>
                  <a:lnTo>
                    <a:pt x="1507" y="1136"/>
                  </a:lnTo>
                  <a:lnTo>
                    <a:pt x="1511" y="1137"/>
                  </a:lnTo>
                  <a:lnTo>
                    <a:pt x="1516" y="1137"/>
                  </a:lnTo>
                  <a:lnTo>
                    <a:pt x="1521" y="1138"/>
                  </a:lnTo>
                  <a:lnTo>
                    <a:pt x="1525" y="1139"/>
                  </a:lnTo>
                  <a:lnTo>
                    <a:pt x="1530" y="1139"/>
                  </a:lnTo>
                  <a:lnTo>
                    <a:pt x="1534" y="1140"/>
                  </a:lnTo>
                  <a:lnTo>
                    <a:pt x="1539" y="1141"/>
                  </a:lnTo>
                  <a:lnTo>
                    <a:pt x="1544" y="1141"/>
                  </a:lnTo>
                  <a:lnTo>
                    <a:pt x="1548" y="1142"/>
                  </a:lnTo>
                  <a:lnTo>
                    <a:pt x="1553" y="1142"/>
                  </a:lnTo>
                  <a:lnTo>
                    <a:pt x="1558" y="1143"/>
                  </a:lnTo>
                  <a:lnTo>
                    <a:pt x="1562" y="1143"/>
                  </a:lnTo>
                  <a:lnTo>
                    <a:pt x="1567" y="1144"/>
                  </a:lnTo>
                  <a:lnTo>
                    <a:pt x="1572" y="1144"/>
                  </a:lnTo>
                  <a:lnTo>
                    <a:pt x="1576" y="1145"/>
                  </a:lnTo>
                  <a:lnTo>
                    <a:pt x="1581" y="1145"/>
                  </a:lnTo>
                  <a:lnTo>
                    <a:pt x="1586" y="1145"/>
                  </a:lnTo>
                  <a:lnTo>
                    <a:pt x="1590" y="1146"/>
                  </a:lnTo>
                  <a:lnTo>
                    <a:pt x="1595" y="1146"/>
                  </a:lnTo>
                  <a:lnTo>
                    <a:pt x="1600" y="1146"/>
                  </a:lnTo>
                  <a:lnTo>
                    <a:pt x="1604" y="1147"/>
                  </a:lnTo>
                  <a:lnTo>
                    <a:pt x="1609" y="1147"/>
                  </a:lnTo>
                  <a:lnTo>
                    <a:pt x="1614" y="1147"/>
                  </a:lnTo>
                  <a:lnTo>
                    <a:pt x="1618" y="1148"/>
                  </a:lnTo>
                  <a:lnTo>
                    <a:pt x="1623" y="1148"/>
                  </a:lnTo>
                  <a:lnTo>
                    <a:pt x="1628" y="1148"/>
                  </a:lnTo>
                  <a:lnTo>
                    <a:pt x="1632" y="1148"/>
                  </a:lnTo>
                  <a:lnTo>
                    <a:pt x="1637" y="1149"/>
                  </a:lnTo>
                  <a:lnTo>
                    <a:pt x="1641" y="1149"/>
                  </a:lnTo>
                  <a:lnTo>
                    <a:pt x="1646" y="1149"/>
                  </a:lnTo>
                  <a:lnTo>
                    <a:pt x="1651" y="1149"/>
                  </a:lnTo>
                  <a:lnTo>
                    <a:pt x="1655" y="1149"/>
                  </a:lnTo>
                  <a:lnTo>
                    <a:pt x="1660" y="1150"/>
                  </a:lnTo>
                  <a:lnTo>
                    <a:pt x="1665" y="1150"/>
                  </a:lnTo>
                  <a:lnTo>
                    <a:pt x="1669" y="1150"/>
                  </a:lnTo>
                  <a:lnTo>
                    <a:pt x="1674" y="1150"/>
                  </a:lnTo>
                  <a:lnTo>
                    <a:pt x="1679" y="1150"/>
                  </a:lnTo>
                  <a:lnTo>
                    <a:pt x="1683" y="1150"/>
                  </a:lnTo>
                  <a:lnTo>
                    <a:pt x="1688" y="1150"/>
                  </a:lnTo>
                  <a:lnTo>
                    <a:pt x="1693" y="1151"/>
                  </a:lnTo>
                  <a:lnTo>
                    <a:pt x="1697" y="1151"/>
                  </a:lnTo>
                  <a:lnTo>
                    <a:pt x="1702" y="1151"/>
                  </a:lnTo>
                  <a:lnTo>
                    <a:pt x="1707" y="1151"/>
                  </a:lnTo>
                  <a:lnTo>
                    <a:pt x="1711" y="1151"/>
                  </a:lnTo>
                  <a:lnTo>
                    <a:pt x="1716" y="1151"/>
                  </a:lnTo>
                  <a:lnTo>
                    <a:pt x="1721" y="1151"/>
                  </a:lnTo>
                  <a:lnTo>
                    <a:pt x="1725" y="1151"/>
                  </a:lnTo>
                  <a:lnTo>
                    <a:pt x="1730" y="1151"/>
                  </a:lnTo>
                  <a:lnTo>
                    <a:pt x="1734" y="1151"/>
                  </a:lnTo>
                  <a:lnTo>
                    <a:pt x="1739" y="1152"/>
                  </a:lnTo>
                  <a:lnTo>
                    <a:pt x="1744" y="1152"/>
                  </a:lnTo>
                  <a:lnTo>
                    <a:pt x="1748" y="1152"/>
                  </a:lnTo>
                  <a:lnTo>
                    <a:pt x="1753" y="1152"/>
                  </a:lnTo>
                  <a:lnTo>
                    <a:pt x="1758" y="1152"/>
                  </a:lnTo>
                  <a:lnTo>
                    <a:pt x="1762" y="1152"/>
                  </a:lnTo>
                  <a:lnTo>
                    <a:pt x="1767" y="1152"/>
                  </a:lnTo>
                  <a:lnTo>
                    <a:pt x="1772" y="1152"/>
                  </a:lnTo>
                  <a:lnTo>
                    <a:pt x="1776" y="1152"/>
                  </a:lnTo>
                  <a:lnTo>
                    <a:pt x="1781" y="1152"/>
                  </a:lnTo>
                  <a:lnTo>
                    <a:pt x="1786" y="1152"/>
                  </a:lnTo>
                  <a:lnTo>
                    <a:pt x="1790" y="1152"/>
                  </a:lnTo>
                  <a:lnTo>
                    <a:pt x="1795" y="1152"/>
                  </a:lnTo>
                  <a:lnTo>
                    <a:pt x="1800" y="1153"/>
                  </a:lnTo>
                  <a:lnTo>
                    <a:pt x="1804" y="1153"/>
                  </a:lnTo>
                  <a:lnTo>
                    <a:pt x="1809" y="1153"/>
                  </a:lnTo>
                  <a:lnTo>
                    <a:pt x="1814" y="1153"/>
                  </a:lnTo>
                  <a:lnTo>
                    <a:pt x="1818" y="1153"/>
                  </a:lnTo>
                  <a:lnTo>
                    <a:pt x="1823" y="1153"/>
                  </a:lnTo>
                  <a:lnTo>
                    <a:pt x="1828" y="1153"/>
                  </a:lnTo>
                  <a:lnTo>
                    <a:pt x="1832" y="1153"/>
                  </a:lnTo>
                  <a:lnTo>
                    <a:pt x="1837" y="1153"/>
                  </a:lnTo>
                  <a:lnTo>
                    <a:pt x="1841" y="1153"/>
                  </a:lnTo>
                  <a:lnTo>
                    <a:pt x="1846" y="1153"/>
                  </a:lnTo>
                  <a:lnTo>
                    <a:pt x="1851" y="1153"/>
                  </a:lnTo>
                  <a:lnTo>
                    <a:pt x="1855" y="1153"/>
                  </a:lnTo>
                  <a:lnTo>
                    <a:pt x="1860" y="1153"/>
                  </a:lnTo>
                  <a:lnTo>
                    <a:pt x="1865" y="1153"/>
                  </a:lnTo>
                  <a:lnTo>
                    <a:pt x="1869" y="1153"/>
                  </a:lnTo>
                  <a:lnTo>
                    <a:pt x="1874" y="1153"/>
                  </a:lnTo>
                  <a:lnTo>
                    <a:pt x="1879" y="1153"/>
                  </a:lnTo>
                  <a:lnTo>
                    <a:pt x="1883" y="1153"/>
                  </a:lnTo>
                  <a:lnTo>
                    <a:pt x="1888" y="1153"/>
                  </a:lnTo>
                  <a:lnTo>
                    <a:pt x="1893" y="1153"/>
                  </a:lnTo>
                  <a:lnTo>
                    <a:pt x="1897" y="1153"/>
                  </a:lnTo>
                  <a:lnTo>
                    <a:pt x="1902" y="1153"/>
                  </a:lnTo>
                  <a:lnTo>
                    <a:pt x="1907" y="1153"/>
                  </a:lnTo>
                  <a:lnTo>
                    <a:pt x="1911" y="1153"/>
                  </a:lnTo>
                  <a:lnTo>
                    <a:pt x="1916" y="1153"/>
                  </a:lnTo>
                  <a:lnTo>
                    <a:pt x="1921" y="1153"/>
                  </a:lnTo>
                  <a:lnTo>
                    <a:pt x="1925" y="1153"/>
                  </a:lnTo>
                  <a:lnTo>
                    <a:pt x="1930" y="1153"/>
                  </a:lnTo>
                  <a:lnTo>
                    <a:pt x="1934" y="1153"/>
                  </a:lnTo>
                  <a:lnTo>
                    <a:pt x="1939" y="1153"/>
                  </a:lnTo>
                  <a:lnTo>
                    <a:pt x="1944" y="1153"/>
                  </a:lnTo>
                  <a:lnTo>
                    <a:pt x="1948" y="1153"/>
                  </a:lnTo>
                  <a:lnTo>
                    <a:pt x="1953" y="1153"/>
                  </a:lnTo>
                  <a:lnTo>
                    <a:pt x="1958" y="1153"/>
                  </a:lnTo>
                  <a:lnTo>
                    <a:pt x="1962" y="1153"/>
                  </a:lnTo>
                  <a:lnTo>
                    <a:pt x="1967" y="1153"/>
                  </a:lnTo>
                  <a:lnTo>
                    <a:pt x="1972" y="1153"/>
                  </a:lnTo>
                  <a:lnTo>
                    <a:pt x="1976" y="1153"/>
                  </a:lnTo>
                  <a:lnTo>
                    <a:pt x="1981" y="1153"/>
                  </a:lnTo>
                  <a:lnTo>
                    <a:pt x="1986" y="1153"/>
                  </a:lnTo>
                  <a:lnTo>
                    <a:pt x="1990" y="1153"/>
                  </a:lnTo>
                  <a:lnTo>
                    <a:pt x="1995" y="1153"/>
                  </a:lnTo>
                  <a:lnTo>
                    <a:pt x="2000" y="1153"/>
                  </a:lnTo>
                  <a:lnTo>
                    <a:pt x="2004" y="1153"/>
                  </a:lnTo>
                  <a:lnTo>
                    <a:pt x="2009" y="1153"/>
                  </a:lnTo>
                  <a:lnTo>
                    <a:pt x="2014" y="1153"/>
                  </a:lnTo>
                  <a:lnTo>
                    <a:pt x="2018" y="1153"/>
                  </a:lnTo>
                  <a:lnTo>
                    <a:pt x="2023" y="1153"/>
                  </a:lnTo>
                  <a:lnTo>
                    <a:pt x="2028" y="1153"/>
                  </a:lnTo>
                  <a:lnTo>
                    <a:pt x="2032" y="1153"/>
                  </a:lnTo>
                  <a:lnTo>
                    <a:pt x="2037" y="1153"/>
                  </a:lnTo>
                  <a:lnTo>
                    <a:pt x="2041" y="1153"/>
                  </a:lnTo>
                  <a:lnTo>
                    <a:pt x="2046" y="1153"/>
                  </a:lnTo>
                  <a:lnTo>
                    <a:pt x="2051" y="1153"/>
                  </a:lnTo>
                  <a:lnTo>
                    <a:pt x="2055" y="1153"/>
                  </a:lnTo>
                  <a:lnTo>
                    <a:pt x="2060" y="1153"/>
                  </a:lnTo>
                  <a:lnTo>
                    <a:pt x="2065" y="1153"/>
                  </a:lnTo>
                  <a:lnTo>
                    <a:pt x="2069" y="1153"/>
                  </a:lnTo>
                  <a:lnTo>
                    <a:pt x="2074" y="1153"/>
                  </a:lnTo>
                  <a:lnTo>
                    <a:pt x="2079" y="1153"/>
                  </a:lnTo>
                  <a:lnTo>
                    <a:pt x="2083" y="1153"/>
                  </a:lnTo>
                  <a:lnTo>
                    <a:pt x="2088" y="1153"/>
                  </a:lnTo>
                  <a:lnTo>
                    <a:pt x="2093" y="1153"/>
                  </a:lnTo>
                  <a:lnTo>
                    <a:pt x="2097" y="1153"/>
                  </a:lnTo>
                  <a:lnTo>
                    <a:pt x="2102" y="1153"/>
                  </a:lnTo>
                  <a:lnTo>
                    <a:pt x="2107" y="1153"/>
                  </a:lnTo>
                  <a:lnTo>
                    <a:pt x="2111" y="1153"/>
                  </a:lnTo>
                  <a:lnTo>
                    <a:pt x="2116" y="1153"/>
                  </a:lnTo>
                  <a:lnTo>
                    <a:pt x="2121" y="1153"/>
                  </a:lnTo>
                  <a:lnTo>
                    <a:pt x="2125" y="1153"/>
                  </a:lnTo>
                  <a:lnTo>
                    <a:pt x="2130" y="1153"/>
                  </a:lnTo>
                  <a:lnTo>
                    <a:pt x="2130" y="1153"/>
                  </a:lnTo>
                </a:path>
              </a:pathLst>
            </a:custGeom>
            <a:noFill/>
            <a:ln w="2063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8143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24" name="Picture 8" descr="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03" y="4051078"/>
            <a:ext cx="3333750" cy="26479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z="3200" dirty="0"/>
              <a:t>Guiding Light with Long-Range Plasmons</a:t>
            </a:r>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7</a:t>
            </a:fld>
            <a:endParaRPr lang="en-US" dirty="0"/>
          </a:p>
        </p:txBody>
      </p:sp>
      <p:pic>
        <p:nvPicPr>
          <p:cNvPr id="60418" name="Picture 2" descr="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2" y="1671363"/>
            <a:ext cx="2667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60420" name="Picture 4" descr="fig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4607" y="1396096"/>
            <a:ext cx="333375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60422" name="Picture 6" descr="fig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3125" y="1442763"/>
            <a:ext cx="3333750" cy="2743201"/>
          </a:xfrm>
          <a:prstGeom prst="rect">
            <a:avLst/>
          </a:prstGeom>
          <a:noFill/>
          <a:extLst>
            <a:ext uri="{909E8E84-426E-40DD-AFC4-6F175D3DCCD1}">
              <a14:hiddenFill xmlns:a14="http://schemas.microsoft.com/office/drawing/2010/main">
                <a:solidFill>
                  <a:srgbClr val="FFFFFF"/>
                </a:solidFill>
              </a14:hiddenFill>
            </a:ext>
          </a:extLst>
        </p:spPr>
      </p:pic>
      <p:pic>
        <p:nvPicPr>
          <p:cNvPr id="60426" name="Picture 10" descr="figur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4515" y="4249257"/>
            <a:ext cx="2863131" cy="24541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07016" y="6166117"/>
            <a:ext cx="1377300" cy="369332"/>
          </a:xfrm>
          <a:prstGeom prst="rect">
            <a:avLst/>
          </a:prstGeom>
          <a:noFill/>
        </p:spPr>
        <p:txBody>
          <a:bodyPr wrap="none" rtlCol="0">
            <a:spAutoFit/>
          </a:bodyPr>
          <a:lstStyle/>
          <a:p>
            <a:r>
              <a:rPr lang="en-US" dirty="0" smtClean="0"/>
              <a:t>MZI Sensor</a:t>
            </a:r>
            <a:endParaRPr lang="en-US" dirty="0"/>
          </a:p>
        </p:txBody>
      </p:sp>
      <p:sp>
        <p:nvSpPr>
          <p:cNvPr id="12" name="TextBox 11"/>
          <p:cNvSpPr txBox="1"/>
          <p:nvPr/>
        </p:nvSpPr>
        <p:spPr>
          <a:xfrm>
            <a:off x="3451891" y="6440599"/>
            <a:ext cx="2634054" cy="369332"/>
          </a:xfrm>
          <a:prstGeom prst="rect">
            <a:avLst/>
          </a:prstGeom>
          <a:noFill/>
        </p:spPr>
        <p:txBody>
          <a:bodyPr wrap="none" rtlCol="0">
            <a:spAutoFit/>
          </a:bodyPr>
          <a:lstStyle/>
          <a:p>
            <a:r>
              <a:rPr lang="en-US" dirty="0" smtClean="0"/>
              <a:t>Thermo optic attenuator</a:t>
            </a:r>
            <a:endParaRPr lang="en-US" dirty="0"/>
          </a:p>
        </p:txBody>
      </p:sp>
      <p:sp>
        <p:nvSpPr>
          <p:cNvPr id="8" name="Rectangle 7"/>
          <p:cNvSpPr/>
          <p:nvPr/>
        </p:nvSpPr>
        <p:spPr>
          <a:xfrm>
            <a:off x="6060294" y="4576958"/>
            <a:ext cx="3007506" cy="1954381"/>
          </a:xfrm>
          <a:prstGeom prst="rect">
            <a:avLst/>
          </a:prstGeom>
        </p:spPr>
        <p:txBody>
          <a:bodyPr wrap="square">
            <a:spAutoFit/>
          </a:bodyPr>
          <a:lstStyle/>
          <a:p>
            <a:r>
              <a:rPr lang="en-US" sz="1100" dirty="0">
                <a:solidFill>
                  <a:srgbClr val="333333"/>
                </a:solidFill>
                <a:latin typeface="Noto Sans"/>
              </a:rPr>
              <a:t>The thermo-optic attenuator depicted here consists of a metal stripe sandwiched between a layer of SiO</a:t>
            </a:r>
            <a:r>
              <a:rPr lang="en-US" sz="1100" baseline="-25000" dirty="0">
                <a:solidFill>
                  <a:srgbClr val="333333"/>
                </a:solidFill>
                <a:latin typeface="Noto Sans"/>
              </a:rPr>
              <a:t>2</a:t>
            </a:r>
            <a:r>
              <a:rPr lang="en-US" sz="1100" dirty="0">
                <a:solidFill>
                  <a:srgbClr val="333333"/>
                </a:solidFill>
                <a:latin typeface="Noto Sans"/>
              </a:rPr>
              <a:t> and a polymer having different thermo-optic properties. At room temperature, the long-range plasmon can propagate because the chosen polymer is index-matched to SiO</a:t>
            </a:r>
            <a:r>
              <a:rPr lang="en-US" sz="1100" baseline="-25000" dirty="0">
                <a:solidFill>
                  <a:srgbClr val="333333"/>
                </a:solidFill>
                <a:latin typeface="Noto Sans"/>
              </a:rPr>
              <a:t>2</a:t>
            </a:r>
            <a:r>
              <a:rPr lang="en-US" sz="1100" dirty="0">
                <a:solidFill>
                  <a:srgbClr val="333333"/>
                </a:solidFill>
                <a:latin typeface="Noto Sans"/>
              </a:rPr>
              <a:t>. When the temperature rises, the index of the polymer becomes different than that of the SiO</a:t>
            </a:r>
            <a:r>
              <a:rPr lang="en-US" sz="1100" baseline="-25000" dirty="0">
                <a:solidFill>
                  <a:srgbClr val="333333"/>
                </a:solidFill>
                <a:latin typeface="Noto Sans"/>
              </a:rPr>
              <a:t>2</a:t>
            </a:r>
            <a:r>
              <a:rPr lang="en-US" sz="1100" dirty="0">
                <a:solidFill>
                  <a:srgbClr val="333333"/>
                </a:solidFill>
                <a:latin typeface="Noto Sans"/>
              </a:rPr>
              <a:t>. The resulting asymmetry strongly attenuates the mode, which becomes radiative</a:t>
            </a:r>
            <a:endParaRPr lang="en-US" sz="1100" dirty="0"/>
          </a:p>
        </p:txBody>
      </p:sp>
    </p:spTree>
    <p:extLst>
      <p:ext uri="{BB962C8B-B14F-4D97-AF65-F5344CB8AC3E}">
        <p14:creationId xmlns:p14="http://schemas.microsoft.com/office/powerpoint/2010/main" val="10930143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895" y="-278310"/>
            <a:ext cx="8229600" cy="1143000"/>
          </a:xfrm>
        </p:spPr>
        <p:txBody>
          <a:bodyPr/>
          <a:lstStyle/>
          <a:p>
            <a:r>
              <a:rPr lang="en-US" sz="3200" dirty="0" smtClean="0"/>
              <a:t>Gap (slot) SPP</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8</a:t>
            </a:fld>
            <a:endParaRPr lang="en-US"/>
          </a:p>
        </p:txBody>
      </p:sp>
      <p:grpSp>
        <p:nvGrpSpPr>
          <p:cNvPr id="11" name="Group 10"/>
          <p:cNvGrpSpPr/>
          <p:nvPr/>
        </p:nvGrpSpPr>
        <p:grpSpPr>
          <a:xfrm>
            <a:off x="4676072" y="917623"/>
            <a:ext cx="3124903" cy="1049290"/>
            <a:chOff x="4676072" y="917623"/>
            <a:chExt cx="3124903" cy="1049290"/>
          </a:xfrm>
        </p:grpSpPr>
        <p:sp>
          <p:nvSpPr>
            <p:cNvPr id="18" name="TextBox 17"/>
            <p:cNvSpPr txBox="1"/>
            <p:nvPr/>
          </p:nvSpPr>
          <p:spPr>
            <a:xfrm>
              <a:off x="4676072" y="917623"/>
              <a:ext cx="2454518" cy="338554"/>
            </a:xfrm>
            <a:prstGeom prst="rect">
              <a:avLst/>
            </a:prstGeom>
            <a:noFill/>
          </p:spPr>
          <p:txBody>
            <a:bodyPr wrap="none" rtlCol="0">
              <a:spAutoFit/>
            </a:bodyPr>
            <a:lstStyle/>
            <a:p>
              <a:r>
                <a:rPr lang="en-US" sz="1600" dirty="0"/>
                <a:t>I</a:t>
              </a:r>
              <a:r>
                <a:rPr lang="en-US" sz="1600" dirty="0" smtClean="0"/>
                <a:t>nside the dielectric gap  </a:t>
              </a:r>
              <a:endParaRPr lang="en-US" sz="1600" dirty="0"/>
            </a:p>
          </p:txBody>
        </p:sp>
        <p:graphicFrame>
          <p:nvGraphicFramePr>
            <p:cNvPr id="19" name="Object 18"/>
            <p:cNvGraphicFramePr>
              <a:graphicFrameLocks noChangeAspect="1"/>
            </p:cNvGraphicFramePr>
            <p:nvPr>
              <p:extLst>
                <p:ext uri="{D42A27DB-BD31-4B8C-83A1-F6EECF244321}">
                  <p14:modId xmlns:p14="http://schemas.microsoft.com/office/powerpoint/2010/main" val="1429520480"/>
                </p:ext>
              </p:extLst>
            </p:nvPr>
          </p:nvGraphicFramePr>
          <p:xfrm>
            <a:off x="4743450" y="1331913"/>
            <a:ext cx="3057525" cy="635000"/>
          </p:xfrm>
          <a:graphic>
            <a:graphicData uri="http://schemas.openxmlformats.org/presentationml/2006/ole">
              <mc:AlternateContent xmlns:mc="http://schemas.openxmlformats.org/markup-compatibility/2006">
                <mc:Choice xmlns:v="urn:schemas-microsoft-com:vml" Requires="v">
                  <p:oleObj spid="_x0000_s54934" name="Equation" r:id="rId3" imgW="3327120" imgH="685800" progId="Equation.DSMT4">
                    <p:embed/>
                  </p:oleObj>
                </mc:Choice>
                <mc:Fallback>
                  <p:oleObj name="Equation" r:id="rId3" imgW="3327120" imgH="685800" progId="Equation.DSMT4">
                    <p:embed/>
                    <p:pic>
                      <p:nvPicPr>
                        <p:cNvPr id="34" name="Object 33"/>
                        <p:cNvPicPr/>
                        <p:nvPr/>
                      </p:nvPicPr>
                      <p:blipFill>
                        <a:blip r:embed="rId4"/>
                        <a:stretch>
                          <a:fillRect/>
                        </a:stretch>
                      </p:blipFill>
                      <p:spPr>
                        <a:xfrm>
                          <a:off x="4743450" y="1331913"/>
                          <a:ext cx="3057525" cy="635000"/>
                        </a:xfrm>
                        <a:prstGeom prst="rect">
                          <a:avLst/>
                        </a:prstGeom>
                      </p:spPr>
                    </p:pic>
                  </p:oleObj>
                </mc:Fallback>
              </mc:AlternateContent>
            </a:graphicData>
          </a:graphic>
        </p:graphicFrame>
      </p:grpSp>
      <p:grpSp>
        <p:nvGrpSpPr>
          <p:cNvPr id="34" name="Group 33"/>
          <p:cNvGrpSpPr/>
          <p:nvPr/>
        </p:nvGrpSpPr>
        <p:grpSpPr>
          <a:xfrm>
            <a:off x="4248150" y="1861721"/>
            <a:ext cx="4076700" cy="1399004"/>
            <a:chOff x="4248150" y="1861721"/>
            <a:chExt cx="4076700" cy="1399004"/>
          </a:xfrm>
        </p:grpSpPr>
        <p:sp>
          <p:nvSpPr>
            <p:cNvPr id="20" name="TextBox 19"/>
            <p:cNvSpPr txBox="1"/>
            <p:nvPr/>
          </p:nvSpPr>
          <p:spPr>
            <a:xfrm>
              <a:off x="4578312" y="1861721"/>
              <a:ext cx="2077813" cy="338554"/>
            </a:xfrm>
            <a:prstGeom prst="rect">
              <a:avLst/>
            </a:prstGeom>
            <a:noFill/>
          </p:spPr>
          <p:txBody>
            <a:bodyPr wrap="none" rtlCol="0">
              <a:spAutoFit/>
            </a:bodyPr>
            <a:lstStyle/>
            <a:p>
              <a:r>
                <a:rPr lang="en-US" sz="1600" dirty="0" smtClean="0"/>
                <a:t>In the metal cladding</a:t>
              </a:r>
              <a:endParaRPr lang="en-US" sz="1600" dirty="0"/>
            </a:p>
          </p:txBody>
        </p:sp>
        <p:graphicFrame>
          <p:nvGraphicFramePr>
            <p:cNvPr id="21" name="Object 20"/>
            <p:cNvGraphicFramePr>
              <a:graphicFrameLocks noChangeAspect="1"/>
            </p:cNvGraphicFramePr>
            <p:nvPr>
              <p:extLst>
                <p:ext uri="{D42A27DB-BD31-4B8C-83A1-F6EECF244321}">
                  <p14:modId xmlns:p14="http://schemas.microsoft.com/office/powerpoint/2010/main" val="2711392029"/>
                </p:ext>
              </p:extLst>
            </p:nvPr>
          </p:nvGraphicFramePr>
          <p:xfrm>
            <a:off x="4248150" y="2422525"/>
            <a:ext cx="4076700" cy="838200"/>
          </p:xfrm>
          <a:graphic>
            <a:graphicData uri="http://schemas.openxmlformats.org/presentationml/2006/ole">
              <mc:AlternateContent xmlns:mc="http://schemas.openxmlformats.org/markup-compatibility/2006">
                <mc:Choice xmlns:v="urn:schemas-microsoft-com:vml" Requires="v">
                  <p:oleObj spid="_x0000_s54935" name="Equation" r:id="rId5" imgW="4076640" imgH="838080" progId="Equation.DSMT4">
                    <p:embed/>
                  </p:oleObj>
                </mc:Choice>
                <mc:Fallback>
                  <p:oleObj name="Equation" r:id="rId5" imgW="4076640" imgH="838080" progId="Equation.DSMT4">
                    <p:embed/>
                    <p:pic>
                      <p:nvPicPr>
                        <p:cNvPr id="36" name="Object 35"/>
                        <p:cNvPicPr/>
                        <p:nvPr/>
                      </p:nvPicPr>
                      <p:blipFill>
                        <a:blip r:embed="rId6"/>
                        <a:stretch>
                          <a:fillRect/>
                        </a:stretch>
                      </p:blipFill>
                      <p:spPr>
                        <a:xfrm>
                          <a:off x="4248150" y="2422525"/>
                          <a:ext cx="4076700" cy="838200"/>
                        </a:xfrm>
                        <a:prstGeom prst="rect">
                          <a:avLst/>
                        </a:prstGeom>
                      </p:spPr>
                    </p:pic>
                  </p:oleObj>
                </mc:Fallback>
              </mc:AlternateContent>
            </a:graphicData>
          </a:graphic>
        </p:graphicFrame>
      </p:grpSp>
      <p:graphicFrame>
        <p:nvGraphicFramePr>
          <p:cNvPr id="22" name="Object 21"/>
          <p:cNvGraphicFramePr>
            <a:graphicFrameLocks noChangeAspect="1"/>
          </p:cNvGraphicFramePr>
          <p:nvPr>
            <p:extLst>
              <p:ext uri="{D42A27DB-BD31-4B8C-83A1-F6EECF244321}">
                <p14:modId xmlns:p14="http://schemas.microsoft.com/office/powerpoint/2010/main" val="1201793470"/>
              </p:ext>
            </p:extLst>
          </p:nvPr>
        </p:nvGraphicFramePr>
        <p:xfrm>
          <a:off x="5391943" y="3299606"/>
          <a:ext cx="1762125" cy="342900"/>
        </p:xfrm>
        <a:graphic>
          <a:graphicData uri="http://schemas.openxmlformats.org/presentationml/2006/ole">
            <mc:AlternateContent xmlns:mc="http://schemas.openxmlformats.org/markup-compatibility/2006">
              <mc:Choice xmlns:v="urn:schemas-microsoft-com:vml" Requires="v">
                <p:oleObj spid="_x0000_s54936" name="Equation" r:id="rId7" imgW="1762131" imgH="342900" progId="Equation.DSMT4">
                  <p:embed/>
                </p:oleObj>
              </mc:Choice>
              <mc:Fallback>
                <p:oleObj name="Equation" r:id="rId7" imgW="1762131" imgH="342900" progId="Equation.DSMT4">
                  <p:embed/>
                  <p:pic>
                    <p:nvPicPr>
                      <p:cNvPr id="37" name="Object 36"/>
                      <p:cNvPicPr/>
                      <p:nvPr/>
                    </p:nvPicPr>
                    <p:blipFill>
                      <a:blip r:embed="rId8"/>
                      <a:stretch>
                        <a:fillRect/>
                      </a:stretch>
                    </p:blipFill>
                    <p:spPr>
                      <a:xfrm>
                        <a:off x="5391943" y="3299606"/>
                        <a:ext cx="1762125" cy="342900"/>
                      </a:xfrm>
                      <a:prstGeom prst="rect">
                        <a:avLst/>
                      </a:prstGeom>
                    </p:spPr>
                  </p:pic>
                </p:oleObj>
              </mc:Fallback>
            </mc:AlternateContent>
          </a:graphicData>
        </a:graphic>
      </p:graphicFrame>
      <p:grpSp>
        <p:nvGrpSpPr>
          <p:cNvPr id="40" name="Group 39"/>
          <p:cNvGrpSpPr/>
          <p:nvPr/>
        </p:nvGrpSpPr>
        <p:grpSpPr>
          <a:xfrm>
            <a:off x="113725" y="3616325"/>
            <a:ext cx="6607750" cy="939800"/>
            <a:chOff x="113725" y="3616325"/>
            <a:chExt cx="6607750" cy="939800"/>
          </a:xfrm>
        </p:grpSpPr>
        <p:sp>
          <p:nvSpPr>
            <p:cNvPr id="23" name="TextBox 22"/>
            <p:cNvSpPr txBox="1"/>
            <p:nvPr/>
          </p:nvSpPr>
          <p:spPr>
            <a:xfrm>
              <a:off x="113725" y="3959330"/>
              <a:ext cx="2484976" cy="338554"/>
            </a:xfrm>
            <a:prstGeom prst="rect">
              <a:avLst/>
            </a:prstGeom>
            <a:noFill/>
          </p:spPr>
          <p:txBody>
            <a:bodyPr wrap="none" rtlCol="0">
              <a:spAutoFit/>
            </a:bodyPr>
            <a:lstStyle/>
            <a:p>
              <a:r>
                <a:rPr lang="en-US" sz="1600" dirty="0" smtClean="0"/>
                <a:t>Longitudinal electric field </a:t>
              </a:r>
              <a:endParaRPr lang="en-US" sz="1600" dirty="0"/>
            </a:p>
          </p:txBody>
        </p:sp>
        <p:graphicFrame>
          <p:nvGraphicFramePr>
            <p:cNvPr id="24" name="Object 23"/>
            <p:cNvGraphicFramePr>
              <a:graphicFrameLocks noChangeAspect="1"/>
            </p:cNvGraphicFramePr>
            <p:nvPr>
              <p:extLst>
                <p:ext uri="{D42A27DB-BD31-4B8C-83A1-F6EECF244321}">
                  <p14:modId xmlns:p14="http://schemas.microsoft.com/office/powerpoint/2010/main" val="3206469818"/>
                </p:ext>
              </p:extLst>
            </p:nvPr>
          </p:nvGraphicFramePr>
          <p:xfrm>
            <a:off x="2720975" y="3616325"/>
            <a:ext cx="4000500" cy="939800"/>
          </p:xfrm>
          <a:graphic>
            <a:graphicData uri="http://schemas.openxmlformats.org/presentationml/2006/ole">
              <mc:AlternateContent xmlns:mc="http://schemas.openxmlformats.org/markup-compatibility/2006">
                <mc:Choice xmlns:v="urn:schemas-microsoft-com:vml" Requires="v">
                  <p:oleObj spid="_x0000_s54937" name="Equation" r:id="rId9" imgW="4000320" imgH="939600" progId="Equation.DSMT4">
                    <p:embed/>
                  </p:oleObj>
                </mc:Choice>
                <mc:Fallback>
                  <p:oleObj name="Equation" r:id="rId9" imgW="4000320" imgH="939600" progId="Equation.DSMT4">
                    <p:embed/>
                    <p:pic>
                      <p:nvPicPr>
                        <p:cNvPr id="39" name="Object 38"/>
                        <p:cNvPicPr/>
                        <p:nvPr/>
                      </p:nvPicPr>
                      <p:blipFill>
                        <a:blip r:embed="rId10"/>
                        <a:stretch>
                          <a:fillRect/>
                        </a:stretch>
                      </p:blipFill>
                      <p:spPr>
                        <a:xfrm>
                          <a:off x="2720975" y="3616325"/>
                          <a:ext cx="4000500" cy="939800"/>
                        </a:xfrm>
                        <a:prstGeom prst="rect">
                          <a:avLst/>
                        </a:prstGeom>
                      </p:spPr>
                    </p:pic>
                  </p:oleObj>
                </mc:Fallback>
              </mc:AlternateContent>
            </a:graphicData>
          </a:graphic>
        </p:graphicFrame>
      </p:grpSp>
      <p:grpSp>
        <p:nvGrpSpPr>
          <p:cNvPr id="41" name="Group 40"/>
          <p:cNvGrpSpPr/>
          <p:nvPr/>
        </p:nvGrpSpPr>
        <p:grpSpPr>
          <a:xfrm>
            <a:off x="-124749" y="4567238"/>
            <a:ext cx="6011199" cy="547687"/>
            <a:chOff x="-124749" y="4567238"/>
            <a:chExt cx="6011199" cy="547687"/>
          </a:xfrm>
        </p:grpSpPr>
        <p:graphicFrame>
          <p:nvGraphicFramePr>
            <p:cNvPr id="25" name="Object 24"/>
            <p:cNvGraphicFramePr>
              <a:graphicFrameLocks noChangeAspect="1"/>
            </p:cNvGraphicFramePr>
            <p:nvPr>
              <p:extLst>
                <p:ext uri="{D42A27DB-BD31-4B8C-83A1-F6EECF244321}">
                  <p14:modId xmlns:p14="http://schemas.microsoft.com/office/powerpoint/2010/main" val="3573838015"/>
                </p:ext>
              </p:extLst>
            </p:nvPr>
          </p:nvGraphicFramePr>
          <p:xfrm>
            <a:off x="3702050" y="4567238"/>
            <a:ext cx="2184400" cy="547687"/>
          </p:xfrm>
          <a:graphic>
            <a:graphicData uri="http://schemas.openxmlformats.org/presentationml/2006/ole">
              <mc:AlternateContent xmlns:mc="http://schemas.openxmlformats.org/markup-compatibility/2006">
                <mc:Choice xmlns:v="urn:schemas-microsoft-com:vml" Requires="v">
                  <p:oleObj spid="_x0000_s54938" name="Equation" r:id="rId11" imgW="1879560" imgH="469800" progId="Equation.DSMT4">
                    <p:embed/>
                  </p:oleObj>
                </mc:Choice>
                <mc:Fallback>
                  <p:oleObj name="Equation" r:id="rId11" imgW="1879560" imgH="469800" progId="Equation.DSMT4">
                    <p:embed/>
                    <p:pic>
                      <p:nvPicPr>
                        <p:cNvPr id="40" name="Object 39"/>
                        <p:cNvPicPr/>
                        <p:nvPr/>
                      </p:nvPicPr>
                      <p:blipFill>
                        <a:blip r:embed="rId12"/>
                        <a:stretch>
                          <a:fillRect/>
                        </a:stretch>
                      </p:blipFill>
                      <p:spPr>
                        <a:xfrm>
                          <a:off x="3702050" y="4567238"/>
                          <a:ext cx="2184400" cy="547687"/>
                        </a:xfrm>
                        <a:prstGeom prst="rect">
                          <a:avLst/>
                        </a:prstGeom>
                      </p:spPr>
                    </p:pic>
                  </p:oleObj>
                </mc:Fallback>
              </mc:AlternateContent>
            </a:graphicData>
          </a:graphic>
        </p:graphicFrame>
        <p:sp>
          <p:nvSpPr>
            <p:cNvPr id="26" name="TextBox 25"/>
            <p:cNvSpPr txBox="1"/>
            <p:nvPr/>
          </p:nvSpPr>
          <p:spPr>
            <a:xfrm>
              <a:off x="-124749" y="4660692"/>
              <a:ext cx="3397084" cy="338554"/>
            </a:xfrm>
            <a:prstGeom prst="rect">
              <a:avLst/>
            </a:prstGeom>
            <a:noFill/>
          </p:spPr>
          <p:txBody>
            <a:bodyPr wrap="none" rtlCol="0">
              <a:spAutoFit/>
            </a:bodyPr>
            <a:lstStyle/>
            <a:p>
              <a:r>
                <a:rPr lang="en-US" sz="1600" dirty="0" smtClean="0"/>
                <a:t>Boundary condition –continuous </a:t>
              </a:r>
              <a:r>
                <a:rPr lang="en-US" sz="1600" dirty="0" err="1" smtClean="0"/>
                <a:t>E</a:t>
              </a:r>
              <a:r>
                <a:rPr lang="en-US" sz="1600" baseline="-25000" dirty="0" err="1" smtClean="0"/>
                <a:t>z</a:t>
              </a:r>
              <a:endParaRPr lang="en-US" sz="1600" baseline="-25000" dirty="0"/>
            </a:p>
          </p:txBody>
        </p:sp>
      </p:grpSp>
      <p:grpSp>
        <p:nvGrpSpPr>
          <p:cNvPr id="42" name="Group 41"/>
          <p:cNvGrpSpPr/>
          <p:nvPr/>
        </p:nvGrpSpPr>
        <p:grpSpPr>
          <a:xfrm>
            <a:off x="222406" y="5239306"/>
            <a:ext cx="2944409" cy="369332"/>
            <a:chOff x="222406" y="5239306"/>
            <a:chExt cx="2944409" cy="369332"/>
          </a:xfrm>
        </p:grpSpPr>
        <p:sp>
          <p:nvSpPr>
            <p:cNvPr id="27" name="TextBox 26"/>
            <p:cNvSpPr txBox="1"/>
            <p:nvPr/>
          </p:nvSpPr>
          <p:spPr>
            <a:xfrm>
              <a:off x="222406" y="5239306"/>
              <a:ext cx="1210588" cy="369332"/>
            </a:xfrm>
            <a:prstGeom prst="rect">
              <a:avLst/>
            </a:prstGeom>
            <a:noFill/>
          </p:spPr>
          <p:txBody>
            <a:bodyPr wrap="none" rtlCol="0">
              <a:spAutoFit/>
            </a:bodyPr>
            <a:lstStyle/>
            <a:p>
              <a:r>
                <a:rPr lang="en-US" dirty="0" smtClean="0"/>
                <a:t>Introduce </a:t>
              </a:r>
              <a:endParaRPr lang="en-US" dirty="0"/>
            </a:p>
          </p:txBody>
        </p:sp>
        <p:graphicFrame>
          <p:nvGraphicFramePr>
            <p:cNvPr id="28" name="Object 27"/>
            <p:cNvGraphicFramePr>
              <a:graphicFrameLocks noChangeAspect="1"/>
            </p:cNvGraphicFramePr>
            <p:nvPr>
              <p:extLst>
                <p:ext uri="{D42A27DB-BD31-4B8C-83A1-F6EECF244321}">
                  <p14:modId xmlns:p14="http://schemas.microsoft.com/office/powerpoint/2010/main" val="4162596133"/>
                </p:ext>
              </p:extLst>
            </p:nvPr>
          </p:nvGraphicFramePr>
          <p:xfrm>
            <a:off x="1769815" y="5285005"/>
            <a:ext cx="1397000" cy="228600"/>
          </p:xfrm>
          <a:graphic>
            <a:graphicData uri="http://schemas.openxmlformats.org/presentationml/2006/ole">
              <mc:AlternateContent xmlns:mc="http://schemas.openxmlformats.org/markup-compatibility/2006">
                <mc:Choice xmlns:v="urn:schemas-microsoft-com:vml" Requires="v">
                  <p:oleObj spid="_x0000_s54939" name="Equation" r:id="rId13" imgW="1396800" imgH="228600" progId="Equation.DSMT4">
                    <p:embed/>
                  </p:oleObj>
                </mc:Choice>
                <mc:Fallback>
                  <p:oleObj name="Equation" r:id="rId13" imgW="1396800" imgH="228600" progId="Equation.DSMT4">
                    <p:embed/>
                    <p:pic>
                      <p:nvPicPr>
                        <p:cNvPr id="45" name="Object 44"/>
                        <p:cNvPicPr/>
                        <p:nvPr/>
                      </p:nvPicPr>
                      <p:blipFill>
                        <a:blip r:embed="rId14"/>
                        <a:stretch>
                          <a:fillRect/>
                        </a:stretch>
                      </p:blipFill>
                      <p:spPr>
                        <a:xfrm>
                          <a:off x="1769815" y="5285005"/>
                          <a:ext cx="1397000" cy="228600"/>
                        </a:xfrm>
                        <a:prstGeom prst="rect">
                          <a:avLst/>
                        </a:prstGeom>
                      </p:spPr>
                    </p:pic>
                  </p:oleObj>
                </mc:Fallback>
              </mc:AlternateContent>
            </a:graphicData>
          </a:graphic>
        </p:graphicFrame>
      </p:grpSp>
      <p:graphicFrame>
        <p:nvGraphicFramePr>
          <p:cNvPr id="29" name="Object 28"/>
          <p:cNvGraphicFramePr>
            <a:graphicFrameLocks noChangeAspect="1"/>
          </p:cNvGraphicFramePr>
          <p:nvPr>
            <p:extLst>
              <p:ext uri="{D42A27DB-BD31-4B8C-83A1-F6EECF244321}">
                <p14:modId xmlns:p14="http://schemas.microsoft.com/office/powerpoint/2010/main" val="4186466428"/>
              </p:ext>
            </p:extLst>
          </p:nvPr>
        </p:nvGraphicFramePr>
        <p:xfrm>
          <a:off x="3622675" y="5153025"/>
          <a:ext cx="1054100" cy="492125"/>
        </p:xfrm>
        <a:graphic>
          <a:graphicData uri="http://schemas.openxmlformats.org/presentationml/2006/ole">
            <mc:AlternateContent xmlns:mc="http://schemas.openxmlformats.org/markup-compatibility/2006">
              <mc:Choice xmlns:v="urn:schemas-microsoft-com:vml" Requires="v">
                <p:oleObj spid="_x0000_s54940" name="Equation" r:id="rId15" imgW="977760" imgH="457200" progId="Equation.DSMT4">
                  <p:embed/>
                </p:oleObj>
              </mc:Choice>
              <mc:Fallback>
                <p:oleObj name="Equation" r:id="rId15" imgW="977760" imgH="457200" progId="Equation.DSMT4">
                  <p:embed/>
                  <p:pic>
                    <p:nvPicPr>
                      <p:cNvPr id="46" name="Object 45"/>
                      <p:cNvPicPr/>
                      <p:nvPr/>
                    </p:nvPicPr>
                    <p:blipFill>
                      <a:blip r:embed="rId16"/>
                      <a:stretch>
                        <a:fillRect/>
                      </a:stretch>
                    </p:blipFill>
                    <p:spPr>
                      <a:xfrm>
                        <a:off x="3622675" y="5153025"/>
                        <a:ext cx="1054100" cy="492125"/>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235146281"/>
              </p:ext>
            </p:extLst>
          </p:nvPr>
        </p:nvGraphicFramePr>
        <p:xfrm>
          <a:off x="5143500" y="5103813"/>
          <a:ext cx="2819400" cy="508000"/>
        </p:xfrm>
        <a:graphic>
          <a:graphicData uri="http://schemas.openxmlformats.org/presentationml/2006/ole">
            <mc:AlternateContent xmlns:mc="http://schemas.openxmlformats.org/markup-compatibility/2006">
              <mc:Choice xmlns:v="urn:schemas-microsoft-com:vml" Requires="v">
                <p:oleObj spid="_x0000_s54941" name="Equation" r:id="rId17" imgW="2819160" imgH="507960" progId="Equation.DSMT4">
                  <p:embed/>
                </p:oleObj>
              </mc:Choice>
              <mc:Fallback>
                <p:oleObj name="Equation" r:id="rId17" imgW="2819160" imgH="507960" progId="Equation.DSMT4">
                  <p:embed/>
                  <p:pic>
                    <p:nvPicPr>
                      <p:cNvPr id="47" name="Object 46"/>
                      <p:cNvPicPr/>
                      <p:nvPr/>
                    </p:nvPicPr>
                    <p:blipFill>
                      <a:blip r:embed="rId18"/>
                      <a:stretch>
                        <a:fillRect/>
                      </a:stretch>
                    </p:blipFill>
                    <p:spPr>
                      <a:xfrm>
                        <a:off x="5143500" y="5103813"/>
                        <a:ext cx="2819400" cy="508000"/>
                      </a:xfrm>
                      <a:prstGeom prst="rect">
                        <a:avLst/>
                      </a:prstGeom>
                    </p:spPr>
                  </p:pic>
                </p:oleObj>
              </mc:Fallback>
            </mc:AlternateContent>
          </a:graphicData>
        </a:graphic>
      </p:graphicFrame>
      <p:grpSp>
        <p:nvGrpSpPr>
          <p:cNvPr id="44" name="Group 43"/>
          <p:cNvGrpSpPr/>
          <p:nvPr/>
        </p:nvGrpSpPr>
        <p:grpSpPr>
          <a:xfrm>
            <a:off x="731255" y="5929480"/>
            <a:ext cx="2573456" cy="457200"/>
            <a:chOff x="731255" y="5929480"/>
            <a:chExt cx="2573456" cy="457200"/>
          </a:xfrm>
        </p:grpSpPr>
        <p:sp>
          <p:nvSpPr>
            <p:cNvPr id="31" name="TextBox 30"/>
            <p:cNvSpPr txBox="1"/>
            <p:nvPr/>
          </p:nvSpPr>
          <p:spPr>
            <a:xfrm>
              <a:off x="731255" y="5943600"/>
              <a:ext cx="1685077" cy="369332"/>
            </a:xfrm>
            <a:prstGeom prst="rect">
              <a:avLst/>
            </a:prstGeom>
            <a:noFill/>
          </p:spPr>
          <p:txBody>
            <a:bodyPr wrap="none" rtlCol="0">
              <a:spAutoFit/>
            </a:bodyPr>
            <a:lstStyle/>
            <a:p>
              <a:r>
                <a:rPr lang="en-US" dirty="0" smtClean="0"/>
                <a:t>For odd mode </a:t>
              </a:r>
              <a:endParaRPr lang="en-US" dirty="0"/>
            </a:p>
          </p:txBody>
        </p:sp>
        <p:graphicFrame>
          <p:nvGraphicFramePr>
            <p:cNvPr id="32" name="Object 31"/>
            <p:cNvGraphicFramePr>
              <a:graphicFrameLocks noChangeAspect="1"/>
            </p:cNvGraphicFramePr>
            <p:nvPr>
              <p:extLst>
                <p:ext uri="{D42A27DB-BD31-4B8C-83A1-F6EECF244321}">
                  <p14:modId xmlns:p14="http://schemas.microsoft.com/office/powerpoint/2010/main" val="4286438885"/>
                </p:ext>
              </p:extLst>
            </p:nvPr>
          </p:nvGraphicFramePr>
          <p:xfrm>
            <a:off x="2390311" y="5929480"/>
            <a:ext cx="914400" cy="457200"/>
          </p:xfrm>
          <a:graphic>
            <a:graphicData uri="http://schemas.openxmlformats.org/presentationml/2006/ole">
              <mc:AlternateContent xmlns:mc="http://schemas.openxmlformats.org/markup-compatibility/2006">
                <mc:Choice xmlns:v="urn:schemas-microsoft-com:vml" Requires="v">
                  <p:oleObj spid="_x0000_s54942" name="Equation" r:id="rId19" imgW="914400" imgH="457200" progId="Equation.DSMT4">
                    <p:embed/>
                  </p:oleObj>
                </mc:Choice>
                <mc:Fallback>
                  <p:oleObj name="Equation" r:id="rId19" imgW="914400" imgH="457200" progId="Equation.DSMT4">
                    <p:embed/>
                    <p:pic>
                      <p:nvPicPr>
                        <p:cNvPr id="49" name="Object 48"/>
                        <p:cNvPicPr/>
                        <p:nvPr/>
                      </p:nvPicPr>
                      <p:blipFill>
                        <a:blip r:embed="rId20"/>
                        <a:stretch>
                          <a:fillRect/>
                        </a:stretch>
                      </p:blipFill>
                      <p:spPr>
                        <a:xfrm>
                          <a:off x="2390311" y="5929480"/>
                          <a:ext cx="914400" cy="457200"/>
                        </a:xfrm>
                        <a:prstGeom prst="rect">
                          <a:avLst/>
                        </a:prstGeom>
                      </p:spPr>
                    </p:pic>
                  </p:oleObj>
                </mc:Fallback>
              </mc:AlternateContent>
            </a:graphicData>
          </a:graphic>
        </p:graphicFrame>
      </p:grpSp>
      <p:graphicFrame>
        <p:nvGraphicFramePr>
          <p:cNvPr id="33" name="Object 32"/>
          <p:cNvGraphicFramePr>
            <a:graphicFrameLocks noChangeAspect="1"/>
          </p:cNvGraphicFramePr>
          <p:nvPr>
            <p:extLst>
              <p:ext uri="{D42A27DB-BD31-4B8C-83A1-F6EECF244321}">
                <p14:modId xmlns:p14="http://schemas.microsoft.com/office/powerpoint/2010/main" val="99317104"/>
              </p:ext>
            </p:extLst>
          </p:nvPr>
        </p:nvGraphicFramePr>
        <p:xfrm>
          <a:off x="4667250" y="5608638"/>
          <a:ext cx="2616200" cy="469900"/>
        </p:xfrm>
        <a:graphic>
          <a:graphicData uri="http://schemas.openxmlformats.org/presentationml/2006/ole">
            <mc:AlternateContent xmlns:mc="http://schemas.openxmlformats.org/markup-compatibility/2006">
              <mc:Choice xmlns:v="urn:schemas-microsoft-com:vml" Requires="v">
                <p:oleObj spid="_x0000_s54943" name="Equation" r:id="rId21" imgW="2616120" imgH="469800" progId="Equation.DSMT4">
                  <p:embed/>
                </p:oleObj>
              </mc:Choice>
              <mc:Fallback>
                <p:oleObj name="Equation" r:id="rId21" imgW="2616120" imgH="469800" progId="Equation.DSMT4">
                  <p:embed/>
                  <p:pic>
                    <p:nvPicPr>
                      <p:cNvPr id="50" name="Object 49"/>
                      <p:cNvPicPr/>
                      <p:nvPr/>
                    </p:nvPicPr>
                    <p:blipFill>
                      <a:blip r:embed="rId22"/>
                      <a:stretch>
                        <a:fillRect/>
                      </a:stretch>
                    </p:blipFill>
                    <p:spPr>
                      <a:xfrm>
                        <a:off x="4667250" y="5608638"/>
                        <a:ext cx="2616200" cy="469900"/>
                      </a:xfrm>
                      <a:prstGeom prst="rect">
                        <a:avLst/>
                      </a:prstGeom>
                    </p:spPr>
                  </p:pic>
                </p:oleObj>
              </mc:Fallback>
            </mc:AlternateContent>
          </a:graphicData>
        </a:graphic>
      </p:graphicFrame>
      <p:grpSp>
        <p:nvGrpSpPr>
          <p:cNvPr id="43" name="Group 42"/>
          <p:cNvGrpSpPr/>
          <p:nvPr/>
        </p:nvGrpSpPr>
        <p:grpSpPr>
          <a:xfrm>
            <a:off x="3962638" y="6134555"/>
            <a:ext cx="4315440" cy="730174"/>
            <a:chOff x="3962638" y="6134555"/>
            <a:chExt cx="4315440" cy="730174"/>
          </a:xfrm>
        </p:grpSpPr>
        <p:graphicFrame>
          <p:nvGraphicFramePr>
            <p:cNvPr id="35" name="Object 34"/>
            <p:cNvGraphicFramePr>
              <a:graphicFrameLocks noChangeAspect="1"/>
            </p:cNvGraphicFramePr>
            <p:nvPr>
              <p:extLst>
                <p:ext uri="{D42A27DB-BD31-4B8C-83A1-F6EECF244321}">
                  <p14:modId xmlns:p14="http://schemas.microsoft.com/office/powerpoint/2010/main" val="1987096905"/>
                </p:ext>
              </p:extLst>
            </p:nvPr>
          </p:nvGraphicFramePr>
          <p:xfrm>
            <a:off x="5669345" y="6515479"/>
            <a:ext cx="1601787" cy="349250"/>
          </p:xfrm>
          <a:graphic>
            <a:graphicData uri="http://schemas.openxmlformats.org/presentationml/2006/ole">
              <mc:AlternateContent xmlns:mc="http://schemas.openxmlformats.org/markup-compatibility/2006">
                <mc:Choice xmlns:v="urn:schemas-microsoft-com:vml" Requires="v">
                  <p:oleObj spid="_x0000_s54944" name="Equation" r:id="rId23" imgW="1104840" imgH="241200" progId="Equation.DSMT4">
                    <p:embed/>
                  </p:oleObj>
                </mc:Choice>
                <mc:Fallback>
                  <p:oleObj name="Equation" r:id="rId23" imgW="1104840" imgH="241200" progId="Equation.DSMT4">
                    <p:embed/>
                    <p:pic>
                      <p:nvPicPr>
                        <p:cNvPr id="53" name="Object 52"/>
                        <p:cNvPicPr/>
                        <p:nvPr/>
                      </p:nvPicPr>
                      <p:blipFill>
                        <a:blip r:embed="rId24"/>
                        <a:stretch>
                          <a:fillRect/>
                        </a:stretch>
                      </p:blipFill>
                      <p:spPr>
                        <a:xfrm>
                          <a:off x="5669345" y="6515479"/>
                          <a:ext cx="1601787" cy="349250"/>
                        </a:xfrm>
                        <a:prstGeom prst="rect">
                          <a:avLst/>
                        </a:prstGeom>
                      </p:spPr>
                    </p:pic>
                  </p:oleObj>
                </mc:Fallback>
              </mc:AlternateContent>
            </a:graphicData>
          </a:graphic>
        </p:graphicFrame>
        <p:sp>
          <p:nvSpPr>
            <p:cNvPr id="36" name="TextBox 35"/>
            <p:cNvSpPr txBox="1"/>
            <p:nvPr/>
          </p:nvSpPr>
          <p:spPr>
            <a:xfrm>
              <a:off x="3962638" y="6158080"/>
              <a:ext cx="1274708" cy="369332"/>
            </a:xfrm>
            <a:prstGeom prst="rect">
              <a:avLst/>
            </a:prstGeom>
            <a:noFill/>
          </p:spPr>
          <p:txBody>
            <a:bodyPr wrap="none" rtlCol="0">
              <a:spAutoFit/>
            </a:bodyPr>
            <a:lstStyle/>
            <a:p>
              <a:r>
                <a:rPr lang="en-US" dirty="0" smtClean="0"/>
                <a:t>Skin depth</a:t>
              </a:r>
              <a:endParaRPr lang="en-US" dirty="0"/>
            </a:p>
          </p:txBody>
        </p:sp>
        <p:graphicFrame>
          <p:nvGraphicFramePr>
            <p:cNvPr id="37" name="Object 36"/>
            <p:cNvGraphicFramePr>
              <a:graphicFrameLocks noChangeAspect="1"/>
            </p:cNvGraphicFramePr>
            <p:nvPr>
              <p:extLst>
                <p:ext uri="{D42A27DB-BD31-4B8C-83A1-F6EECF244321}">
                  <p14:modId xmlns:p14="http://schemas.microsoft.com/office/powerpoint/2010/main" val="3458831458"/>
                </p:ext>
              </p:extLst>
            </p:nvPr>
          </p:nvGraphicFramePr>
          <p:xfrm>
            <a:off x="5301515" y="6134555"/>
            <a:ext cx="2976563" cy="339725"/>
          </p:xfrm>
          <a:graphic>
            <a:graphicData uri="http://schemas.openxmlformats.org/presentationml/2006/ole">
              <mc:AlternateContent xmlns:mc="http://schemas.openxmlformats.org/markup-compatibility/2006">
                <mc:Choice xmlns:v="urn:schemas-microsoft-com:vml" Requires="v">
                  <p:oleObj spid="_x0000_s54945" name="Equation" r:id="rId25" imgW="2209680" imgH="253800" progId="Equation.DSMT4">
                    <p:embed/>
                  </p:oleObj>
                </mc:Choice>
                <mc:Fallback>
                  <p:oleObj name="Equation" r:id="rId25" imgW="2209680" imgH="253800" progId="Equation.DSMT4">
                    <p:embed/>
                    <p:pic>
                      <p:nvPicPr>
                        <p:cNvPr id="55" name="Object 54"/>
                        <p:cNvPicPr/>
                        <p:nvPr/>
                      </p:nvPicPr>
                      <p:blipFill>
                        <a:blip r:embed="rId26"/>
                        <a:stretch>
                          <a:fillRect/>
                        </a:stretch>
                      </p:blipFill>
                      <p:spPr>
                        <a:xfrm>
                          <a:off x="5301515" y="6134555"/>
                          <a:ext cx="2976563" cy="339725"/>
                        </a:xfrm>
                        <a:prstGeom prst="rect">
                          <a:avLst/>
                        </a:prstGeom>
                      </p:spPr>
                    </p:pic>
                  </p:oleObj>
                </mc:Fallback>
              </mc:AlternateContent>
            </a:graphicData>
          </a:graphic>
        </p:graphicFrame>
      </p:grpSp>
      <p:grpSp>
        <p:nvGrpSpPr>
          <p:cNvPr id="52" name="Group 51"/>
          <p:cNvGrpSpPr/>
          <p:nvPr/>
        </p:nvGrpSpPr>
        <p:grpSpPr>
          <a:xfrm>
            <a:off x="96810" y="863127"/>
            <a:ext cx="4532907" cy="2306852"/>
            <a:chOff x="96810" y="863127"/>
            <a:chExt cx="4532907" cy="2306852"/>
          </a:xfrm>
        </p:grpSpPr>
        <p:grpSp>
          <p:nvGrpSpPr>
            <p:cNvPr id="3" name="Group 2"/>
            <p:cNvGrpSpPr/>
            <p:nvPr/>
          </p:nvGrpSpPr>
          <p:grpSpPr>
            <a:xfrm>
              <a:off x="96810" y="863127"/>
              <a:ext cx="4434705" cy="2306852"/>
              <a:chOff x="96810" y="863127"/>
              <a:chExt cx="4434705" cy="2306852"/>
            </a:xfrm>
          </p:grpSpPr>
          <p:grpSp>
            <p:nvGrpSpPr>
              <p:cNvPr id="5" name="Group 4"/>
              <p:cNvGrpSpPr/>
              <p:nvPr/>
            </p:nvGrpSpPr>
            <p:grpSpPr>
              <a:xfrm>
                <a:off x="96810" y="1221079"/>
                <a:ext cx="3657600" cy="1878501"/>
                <a:chOff x="609600" y="3531699"/>
                <a:chExt cx="3657600" cy="1878501"/>
              </a:xfrm>
            </p:grpSpPr>
            <p:sp>
              <p:nvSpPr>
                <p:cNvPr id="6" name="Rectangle 5"/>
                <p:cNvSpPr/>
                <p:nvPr/>
              </p:nvSpPr>
              <p:spPr bwMode="auto">
                <a:xfrm>
                  <a:off x="609600" y="4206904"/>
                  <a:ext cx="3657600" cy="464723"/>
                </a:xfrm>
                <a:prstGeom prst="rect">
                  <a:avLst/>
                </a:prstGeom>
                <a:solidFill>
                  <a:srgbClr val="00B0F0">
                    <a:alpha val="47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 name="Rectangle 6"/>
                <p:cNvSpPr/>
                <p:nvPr/>
              </p:nvSpPr>
              <p:spPr bwMode="auto">
                <a:xfrm>
                  <a:off x="609600" y="4671627"/>
                  <a:ext cx="3657600" cy="738573"/>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1095822637"/>
                    </p:ext>
                  </p:extLst>
                </p:nvPr>
              </p:nvGraphicFramePr>
              <p:xfrm>
                <a:off x="942685" y="4879296"/>
                <a:ext cx="602720" cy="319087"/>
              </p:xfrm>
              <a:graphic>
                <a:graphicData uri="http://schemas.openxmlformats.org/presentationml/2006/ole">
                  <mc:AlternateContent xmlns:mc="http://schemas.openxmlformats.org/markup-compatibility/2006">
                    <mc:Choice xmlns:v="urn:schemas-microsoft-com:vml" Requires="v">
                      <p:oleObj spid="_x0000_s54946" name="Equation" r:id="rId27" imgW="431640" imgH="228600" progId="Equation.DSMT4">
                        <p:embed/>
                      </p:oleObj>
                    </mc:Choice>
                    <mc:Fallback>
                      <p:oleObj name="Equation" r:id="rId27" imgW="431640" imgH="228600" progId="Equation.DSMT4">
                        <p:embed/>
                        <p:pic>
                          <p:nvPicPr>
                            <p:cNvPr id="15" name="Object 14"/>
                            <p:cNvPicPr/>
                            <p:nvPr/>
                          </p:nvPicPr>
                          <p:blipFill>
                            <a:blip r:embed="rId28"/>
                            <a:stretch>
                              <a:fillRect/>
                            </a:stretch>
                          </p:blipFill>
                          <p:spPr>
                            <a:xfrm>
                              <a:off x="942685" y="4879296"/>
                              <a:ext cx="602720" cy="319087"/>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939303515"/>
                    </p:ext>
                  </p:extLst>
                </p:nvPr>
              </p:nvGraphicFramePr>
              <p:xfrm>
                <a:off x="1662631" y="4350678"/>
                <a:ext cx="590550" cy="322262"/>
              </p:xfrm>
              <a:graphic>
                <a:graphicData uri="http://schemas.openxmlformats.org/presentationml/2006/ole">
                  <mc:AlternateContent xmlns:mc="http://schemas.openxmlformats.org/markup-compatibility/2006">
                    <mc:Choice xmlns:v="urn:schemas-microsoft-com:vml" Requires="v">
                      <p:oleObj spid="_x0000_s54947" name="Equation" r:id="rId29" imgW="419040" imgH="228600" progId="Equation.DSMT4">
                        <p:embed/>
                      </p:oleObj>
                    </mc:Choice>
                    <mc:Fallback>
                      <p:oleObj name="Equation" r:id="rId29" imgW="419040" imgH="228600" progId="Equation.DSMT4">
                        <p:embed/>
                        <p:pic>
                          <p:nvPicPr>
                            <p:cNvPr id="16" name="Object 15"/>
                            <p:cNvPicPr/>
                            <p:nvPr/>
                          </p:nvPicPr>
                          <p:blipFill>
                            <a:blip r:embed="rId30"/>
                            <a:stretch>
                              <a:fillRect/>
                            </a:stretch>
                          </p:blipFill>
                          <p:spPr>
                            <a:xfrm>
                              <a:off x="1662631" y="4350678"/>
                              <a:ext cx="590550" cy="322262"/>
                            </a:xfrm>
                            <a:prstGeom prst="rect">
                              <a:avLst/>
                            </a:prstGeom>
                          </p:spPr>
                        </p:pic>
                      </p:oleObj>
                    </mc:Fallback>
                  </mc:AlternateContent>
                </a:graphicData>
              </a:graphic>
            </p:graphicFrame>
            <p:sp>
              <p:nvSpPr>
                <p:cNvPr id="10" name="Rectangle 9"/>
                <p:cNvSpPr/>
                <p:nvPr/>
              </p:nvSpPr>
              <p:spPr bwMode="auto">
                <a:xfrm>
                  <a:off x="609600" y="3531699"/>
                  <a:ext cx="3657600" cy="701644"/>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12" name="Straight Arrow Connector 11"/>
              <p:cNvCxnSpPr/>
              <p:nvPr/>
            </p:nvCxnSpPr>
            <p:spPr bwMode="auto">
              <a:xfrm flipV="1">
                <a:off x="4218992" y="1154155"/>
                <a:ext cx="0" cy="195470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 name="TextBox 12"/>
              <p:cNvSpPr txBox="1"/>
              <p:nvPr/>
            </p:nvSpPr>
            <p:spPr>
              <a:xfrm>
                <a:off x="4231433" y="863127"/>
                <a:ext cx="300082" cy="369332"/>
              </a:xfrm>
              <a:prstGeom prst="rect">
                <a:avLst/>
              </a:prstGeom>
              <a:noFill/>
            </p:spPr>
            <p:txBody>
              <a:bodyPr wrap="none" rtlCol="0">
                <a:spAutoFit/>
              </a:bodyPr>
              <a:lstStyle/>
              <a:p>
                <a:r>
                  <a:rPr lang="en-US" dirty="0" smtClean="0"/>
                  <a:t>x</a:t>
                </a:r>
                <a:endParaRPr lang="en-US" dirty="0"/>
              </a:p>
            </p:txBody>
          </p:sp>
          <p:cxnSp>
            <p:nvCxnSpPr>
              <p:cNvPr id="14" name="Straight Connector 13"/>
              <p:cNvCxnSpPr>
                <a:stCxn id="6" idx="1"/>
              </p:cNvCxnSpPr>
              <p:nvPr/>
            </p:nvCxnSpPr>
            <p:spPr bwMode="auto">
              <a:xfrm flipV="1">
                <a:off x="96810" y="2122229"/>
                <a:ext cx="4419600" cy="6417"/>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sp>
            <p:nvSpPr>
              <p:cNvPr id="15" name="TextBox 14"/>
              <p:cNvSpPr txBox="1"/>
              <p:nvPr/>
            </p:nvSpPr>
            <p:spPr>
              <a:xfrm>
                <a:off x="3918527" y="2131505"/>
                <a:ext cx="312906" cy="369332"/>
              </a:xfrm>
              <a:prstGeom prst="rect">
                <a:avLst/>
              </a:prstGeom>
              <a:noFill/>
            </p:spPr>
            <p:txBody>
              <a:bodyPr wrap="none" rtlCol="0">
                <a:spAutoFit/>
              </a:bodyPr>
              <a:lstStyle/>
              <a:p>
                <a:r>
                  <a:rPr lang="en-US" dirty="0" smtClean="0"/>
                  <a:t>0</a:t>
                </a:r>
                <a:endParaRPr lang="en-US" dirty="0"/>
              </a:p>
            </p:txBody>
          </p:sp>
          <p:sp>
            <p:nvSpPr>
              <p:cNvPr id="16" name="TextBox 15"/>
              <p:cNvSpPr txBox="1"/>
              <p:nvPr/>
            </p:nvSpPr>
            <p:spPr>
              <a:xfrm>
                <a:off x="3435061" y="1645993"/>
                <a:ext cx="639919" cy="369332"/>
              </a:xfrm>
              <a:prstGeom prst="rect">
                <a:avLst/>
              </a:prstGeom>
              <a:noFill/>
            </p:spPr>
            <p:txBody>
              <a:bodyPr wrap="none" rtlCol="0">
                <a:spAutoFit/>
              </a:bodyPr>
              <a:lstStyle/>
              <a:p>
                <a:r>
                  <a:rPr lang="en-US" dirty="0" smtClean="0"/>
                  <a:t>+a/2</a:t>
                </a:r>
                <a:endParaRPr lang="en-US" dirty="0"/>
              </a:p>
            </p:txBody>
          </p:sp>
          <p:sp>
            <p:nvSpPr>
              <p:cNvPr id="17" name="TextBox 16"/>
              <p:cNvSpPr txBox="1"/>
              <p:nvPr/>
            </p:nvSpPr>
            <p:spPr>
              <a:xfrm>
                <a:off x="3471799" y="2316171"/>
                <a:ext cx="784930" cy="369332"/>
              </a:xfrm>
              <a:prstGeom prst="rect">
                <a:avLst/>
              </a:prstGeom>
              <a:noFill/>
            </p:spPr>
            <p:txBody>
              <a:bodyPr wrap="square" rtlCol="0">
                <a:spAutoFit/>
              </a:bodyPr>
              <a:lstStyle/>
              <a:p>
                <a:r>
                  <a:rPr lang="en-US" dirty="0" smtClean="0"/>
                  <a:t>-a/2</a:t>
                </a:r>
                <a:endParaRPr lang="en-US" dirty="0"/>
              </a:p>
            </p:txBody>
          </p:sp>
          <p:graphicFrame>
            <p:nvGraphicFramePr>
              <p:cNvPr id="39" name="Object 38"/>
              <p:cNvGraphicFramePr>
                <a:graphicFrameLocks noChangeAspect="1"/>
              </p:cNvGraphicFramePr>
              <p:nvPr>
                <p:extLst>
                  <p:ext uri="{D42A27DB-BD31-4B8C-83A1-F6EECF244321}">
                    <p14:modId xmlns:p14="http://schemas.microsoft.com/office/powerpoint/2010/main" val="2510613438"/>
                  </p:ext>
                </p:extLst>
              </p:nvPr>
            </p:nvGraphicFramePr>
            <p:xfrm>
              <a:off x="222406" y="1374611"/>
              <a:ext cx="590550" cy="304800"/>
            </p:xfrm>
            <a:graphic>
              <a:graphicData uri="http://schemas.openxmlformats.org/presentationml/2006/ole">
                <mc:AlternateContent xmlns:mc="http://schemas.openxmlformats.org/markup-compatibility/2006">
                  <mc:Choice xmlns:v="urn:schemas-microsoft-com:vml" Requires="v">
                    <p:oleObj spid="_x0000_s54948" name="Equation" r:id="rId31" imgW="590537" imgH="304936" progId="Equation.DSMT4">
                      <p:embed/>
                    </p:oleObj>
                  </mc:Choice>
                  <mc:Fallback>
                    <p:oleObj name="Equation" r:id="rId31" imgW="590537" imgH="304936" progId="Equation.DSMT4">
                      <p:embed/>
                      <p:pic>
                        <p:nvPicPr>
                          <p:cNvPr id="0" name=""/>
                          <p:cNvPicPr/>
                          <p:nvPr/>
                        </p:nvPicPr>
                        <p:blipFill>
                          <a:blip r:embed="rId32"/>
                          <a:stretch>
                            <a:fillRect/>
                          </a:stretch>
                        </p:blipFill>
                        <p:spPr>
                          <a:xfrm>
                            <a:off x="222406" y="1374611"/>
                            <a:ext cx="590550" cy="304800"/>
                          </a:xfrm>
                          <a:prstGeom prst="rect">
                            <a:avLst/>
                          </a:prstGeom>
                        </p:spPr>
                      </p:pic>
                    </p:oleObj>
                  </mc:Fallback>
                </mc:AlternateContent>
              </a:graphicData>
            </a:graphic>
          </p:graphicFrame>
          <p:sp>
            <p:nvSpPr>
              <p:cNvPr id="38" name="Freeform 59"/>
              <p:cNvSpPr>
                <a:spLocks/>
              </p:cNvSpPr>
              <p:nvPr/>
            </p:nvSpPr>
            <p:spPr bwMode="auto">
              <a:xfrm rot="5400000">
                <a:off x="1317096" y="1307198"/>
                <a:ext cx="2015824" cy="1709738"/>
              </a:xfrm>
              <a:custGeom>
                <a:avLst/>
                <a:gdLst>
                  <a:gd name="T0" fmla="*/ 18 w 1320"/>
                  <a:gd name="T1" fmla="*/ 1076 h 1077"/>
                  <a:gd name="T2" fmla="*/ 40 w 1320"/>
                  <a:gd name="T3" fmla="*/ 1075 h 1077"/>
                  <a:gd name="T4" fmla="*/ 61 w 1320"/>
                  <a:gd name="T5" fmla="*/ 1074 h 1077"/>
                  <a:gd name="T6" fmla="*/ 82 w 1320"/>
                  <a:gd name="T7" fmla="*/ 1073 h 1077"/>
                  <a:gd name="T8" fmla="*/ 103 w 1320"/>
                  <a:gd name="T9" fmla="*/ 1072 h 1077"/>
                  <a:gd name="T10" fmla="*/ 124 w 1320"/>
                  <a:gd name="T11" fmla="*/ 1070 h 1077"/>
                  <a:gd name="T12" fmla="*/ 145 w 1320"/>
                  <a:gd name="T13" fmla="*/ 1069 h 1077"/>
                  <a:gd name="T14" fmla="*/ 166 w 1320"/>
                  <a:gd name="T15" fmla="*/ 1067 h 1077"/>
                  <a:gd name="T16" fmla="*/ 187 w 1320"/>
                  <a:gd name="T17" fmla="*/ 1065 h 1077"/>
                  <a:gd name="T18" fmla="*/ 209 w 1320"/>
                  <a:gd name="T19" fmla="*/ 1062 h 1077"/>
                  <a:gd name="T20" fmla="*/ 230 w 1320"/>
                  <a:gd name="T21" fmla="*/ 1059 h 1077"/>
                  <a:gd name="T22" fmla="*/ 251 w 1320"/>
                  <a:gd name="T23" fmla="*/ 1056 h 1077"/>
                  <a:gd name="T24" fmla="*/ 272 w 1320"/>
                  <a:gd name="T25" fmla="*/ 1053 h 1077"/>
                  <a:gd name="T26" fmla="*/ 293 w 1320"/>
                  <a:gd name="T27" fmla="*/ 1048 h 1077"/>
                  <a:gd name="T28" fmla="*/ 314 w 1320"/>
                  <a:gd name="T29" fmla="*/ 1044 h 1077"/>
                  <a:gd name="T30" fmla="*/ 335 w 1320"/>
                  <a:gd name="T31" fmla="*/ 1038 h 1077"/>
                  <a:gd name="T32" fmla="*/ 356 w 1320"/>
                  <a:gd name="T33" fmla="*/ 1032 h 1077"/>
                  <a:gd name="T34" fmla="*/ 378 w 1320"/>
                  <a:gd name="T35" fmla="*/ 1026 h 1077"/>
                  <a:gd name="T36" fmla="*/ 399 w 1320"/>
                  <a:gd name="T37" fmla="*/ 1018 h 1077"/>
                  <a:gd name="T38" fmla="*/ 420 w 1320"/>
                  <a:gd name="T39" fmla="*/ 1008 h 1077"/>
                  <a:gd name="T40" fmla="*/ 441 w 1320"/>
                  <a:gd name="T41" fmla="*/ 998 h 1077"/>
                  <a:gd name="T42" fmla="*/ 462 w 1320"/>
                  <a:gd name="T43" fmla="*/ 986 h 1077"/>
                  <a:gd name="T44" fmla="*/ 483 w 1320"/>
                  <a:gd name="T45" fmla="*/ 973 h 1077"/>
                  <a:gd name="T46" fmla="*/ 504 w 1320"/>
                  <a:gd name="T47" fmla="*/ 957 h 1077"/>
                  <a:gd name="T48" fmla="*/ 525 w 1320"/>
                  <a:gd name="T49" fmla="*/ 10 h 1077"/>
                  <a:gd name="T50" fmla="*/ 547 w 1320"/>
                  <a:gd name="T51" fmla="*/ 25 h 1077"/>
                  <a:gd name="T52" fmla="*/ 568 w 1320"/>
                  <a:gd name="T53" fmla="*/ 36 h 1077"/>
                  <a:gd name="T54" fmla="*/ 589 w 1320"/>
                  <a:gd name="T55" fmla="*/ 46 h 1077"/>
                  <a:gd name="T56" fmla="*/ 610 w 1320"/>
                  <a:gd name="T57" fmla="*/ 52 h 1077"/>
                  <a:gd name="T58" fmla="*/ 631 w 1320"/>
                  <a:gd name="T59" fmla="*/ 57 h 1077"/>
                  <a:gd name="T60" fmla="*/ 652 w 1320"/>
                  <a:gd name="T61" fmla="*/ 59 h 1077"/>
                  <a:gd name="T62" fmla="*/ 673 w 1320"/>
                  <a:gd name="T63" fmla="*/ 59 h 1077"/>
                  <a:gd name="T64" fmla="*/ 694 w 1320"/>
                  <a:gd name="T65" fmla="*/ 56 h 1077"/>
                  <a:gd name="T66" fmla="*/ 716 w 1320"/>
                  <a:gd name="T67" fmla="*/ 51 h 1077"/>
                  <a:gd name="T68" fmla="*/ 737 w 1320"/>
                  <a:gd name="T69" fmla="*/ 44 h 1077"/>
                  <a:gd name="T70" fmla="*/ 758 w 1320"/>
                  <a:gd name="T71" fmla="*/ 34 h 1077"/>
                  <a:gd name="T72" fmla="*/ 779 w 1320"/>
                  <a:gd name="T73" fmla="*/ 21 h 1077"/>
                  <a:gd name="T74" fmla="*/ 800 w 1320"/>
                  <a:gd name="T75" fmla="*/ 7 h 1077"/>
                  <a:gd name="T76" fmla="*/ 821 w 1320"/>
                  <a:gd name="T77" fmla="*/ 961 h 1077"/>
                  <a:gd name="T78" fmla="*/ 842 w 1320"/>
                  <a:gd name="T79" fmla="*/ 976 h 1077"/>
                  <a:gd name="T80" fmla="*/ 863 w 1320"/>
                  <a:gd name="T81" fmla="*/ 989 h 1077"/>
                  <a:gd name="T82" fmla="*/ 885 w 1320"/>
                  <a:gd name="T83" fmla="*/ 1001 h 1077"/>
                  <a:gd name="T84" fmla="*/ 906 w 1320"/>
                  <a:gd name="T85" fmla="*/ 1011 h 1077"/>
                  <a:gd name="T86" fmla="*/ 927 w 1320"/>
                  <a:gd name="T87" fmla="*/ 1020 h 1077"/>
                  <a:gd name="T88" fmla="*/ 948 w 1320"/>
                  <a:gd name="T89" fmla="*/ 1027 h 1077"/>
                  <a:gd name="T90" fmla="*/ 969 w 1320"/>
                  <a:gd name="T91" fmla="*/ 1034 h 1077"/>
                  <a:gd name="T92" fmla="*/ 990 w 1320"/>
                  <a:gd name="T93" fmla="*/ 1040 h 1077"/>
                  <a:gd name="T94" fmla="*/ 1011 w 1320"/>
                  <a:gd name="T95" fmla="*/ 1045 h 1077"/>
                  <a:gd name="T96" fmla="*/ 1032 w 1320"/>
                  <a:gd name="T97" fmla="*/ 1050 h 1077"/>
                  <a:gd name="T98" fmla="*/ 1054 w 1320"/>
                  <a:gd name="T99" fmla="*/ 1054 h 1077"/>
                  <a:gd name="T100" fmla="*/ 1075 w 1320"/>
                  <a:gd name="T101" fmla="*/ 1057 h 1077"/>
                  <a:gd name="T102" fmla="*/ 1096 w 1320"/>
                  <a:gd name="T103" fmla="*/ 1060 h 1077"/>
                  <a:gd name="T104" fmla="*/ 1117 w 1320"/>
                  <a:gd name="T105" fmla="*/ 1063 h 1077"/>
                  <a:gd name="T106" fmla="*/ 1138 w 1320"/>
                  <a:gd name="T107" fmla="*/ 1065 h 1077"/>
                  <a:gd name="T108" fmla="*/ 1159 w 1320"/>
                  <a:gd name="T109" fmla="*/ 1067 h 1077"/>
                  <a:gd name="T110" fmla="*/ 1180 w 1320"/>
                  <a:gd name="T111" fmla="*/ 1069 h 1077"/>
                  <a:gd name="T112" fmla="*/ 1201 w 1320"/>
                  <a:gd name="T113" fmla="*/ 1071 h 1077"/>
                  <a:gd name="T114" fmla="*/ 1223 w 1320"/>
                  <a:gd name="T115" fmla="*/ 1072 h 1077"/>
                  <a:gd name="T116" fmla="*/ 1244 w 1320"/>
                  <a:gd name="T117" fmla="*/ 1073 h 1077"/>
                  <a:gd name="T118" fmla="*/ 1265 w 1320"/>
                  <a:gd name="T119" fmla="*/ 1074 h 1077"/>
                  <a:gd name="T120" fmla="*/ 1286 w 1320"/>
                  <a:gd name="T121" fmla="*/ 1075 h 1077"/>
                  <a:gd name="T122" fmla="*/ 1307 w 1320"/>
                  <a:gd name="T123" fmla="*/ 1076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20" h="1077">
                    <a:moveTo>
                      <a:pt x="0" y="1077"/>
                    </a:moveTo>
                    <a:lnTo>
                      <a:pt x="2" y="1076"/>
                    </a:lnTo>
                    <a:lnTo>
                      <a:pt x="5" y="1076"/>
                    </a:lnTo>
                    <a:lnTo>
                      <a:pt x="8" y="1076"/>
                    </a:lnTo>
                    <a:lnTo>
                      <a:pt x="10" y="1076"/>
                    </a:lnTo>
                    <a:lnTo>
                      <a:pt x="13" y="1076"/>
                    </a:lnTo>
                    <a:lnTo>
                      <a:pt x="16" y="1076"/>
                    </a:lnTo>
                    <a:lnTo>
                      <a:pt x="18" y="1076"/>
                    </a:lnTo>
                    <a:lnTo>
                      <a:pt x="21" y="1076"/>
                    </a:lnTo>
                    <a:lnTo>
                      <a:pt x="24" y="1076"/>
                    </a:lnTo>
                    <a:lnTo>
                      <a:pt x="26" y="1076"/>
                    </a:lnTo>
                    <a:lnTo>
                      <a:pt x="29" y="1076"/>
                    </a:lnTo>
                    <a:lnTo>
                      <a:pt x="32" y="1075"/>
                    </a:lnTo>
                    <a:lnTo>
                      <a:pt x="34" y="1075"/>
                    </a:lnTo>
                    <a:lnTo>
                      <a:pt x="37" y="1075"/>
                    </a:lnTo>
                    <a:lnTo>
                      <a:pt x="40" y="1075"/>
                    </a:lnTo>
                    <a:lnTo>
                      <a:pt x="42" y="1075"/>
                    </a:lnTo>
                    <a:lnTo>
                      <a:pt x="45" y="1075"/>
                    </a:lnTo>
                    <a:lnTo>
                      <a:pt x="47" y="1075"/>
                    </a:lnTo>
                    <a:lnTo>
                      <a:pt x="50" y="1075"/>
                    </a:lnTo>
                    <a:lnTo>
                      <a:pt x="53" y="1074"/>
                    </a:lnTo>
                    <a:lnTo>
                      <a:pt x="55" y="1074"/>
                    </a:lnTo>
                    <a:lnTo>
                      <a:pt x="58" y="1074"/>
                    </a:lnTo>
                    <a:lnTo>
                      <a:pt x="61" y="1074"/>
                    </a:lnTo>
                    <a:lnTo>
                      <a:pt x="63" y="1074"/>
                    </a:lnTo>
                    <a:lnTo>
                      <a:pt x="66" y="1074"/>
                    </a:lnTo>
                    <a:lnTo>
                      <a:pt x="69" y="1074"/>
                    </a:lnTo>
                    <a:lnTo>
                      <a:pt x="71" y="1073"/>
                    </a:lnTo>
                    <a:lnTo>
                      <a:pt x="74" y="1073"/>
                    </a:lnTo>
                    <a:lnTo>
                      <a:pt x="76" y="1073"/>
                    </a:lnTo>
                    <a:lnTo>
                      <a:pt x="79" y="1073"/>
                    </a:lnTo>
                    <a:lnTo>
                      <a:pt x="82" y="1073"/>
                    </a:lnTo>
                    <a:lnTo>
                      <a:pt x="84" y="1073"/>
                    </a:lnTo>
                    <a:lnTo>
                      <a:pt x="87" y="1073"/>
                    </a:lnTo>
                    <a:lnTo>
                      <a:pt x="90" y="1073"/>
                    </a:lnTo>
                    <a:lnTo>
                      <a:pt x="92" y="1072"/>
                    </a:lnTo>
                    <a:lnTo>
                      <a:pt x="95" y="1072"/>
                    </a:lnTo>
                    <a:lnTo>
                      <a:pt x="98" y="1072"/>
                    </a:lnTo>
                    <a:lnTo>
                      <a:pt x="100" y="1072"/>
                    </a:lnTo>
                    <a:lnTo>
                      <a:pt x="103" y="1072"/>
                    </a:lnTo>
                    <a:lnTo>
                      <a:pt x="105" y="1072"/>
                    </a:lnTo>
                    <a:lnTo>
                      <a:pt x="108" y="1071"/>
                    </a:lnTo>
                    <a:lnTo>
                      <a:pt x="111" y="1071"/>
                    </a:lnTo>
                    <a:lnTo>
                      <a:pt x="113" y="1071"/>
                    </a:lnTo>
                    <a:lnTo>
                      <a:pt x="116" y="1071"/>
                    </a:lnTo>
                    <a:lnTo>
                      <a:pt x="119" y="1071"/>
                    </a:lnTo>
                    <a:lnTo>
                      <a:pt x="121" y="1071"/>
                    </a:lnTo>
                    <a:lnTo>
                      <a:pt x="124" y="1070"/>
                    </a:lnTo>
                    <a:lnTo>
                      <a:pt x="127" y="1070"/>
                    </a:lnTo>
                    <a:lnTo>
                      <a:pt x="129" y="1070"/>
                    </a:lnTo>
                    <a:lnTo>
                      <a:pt x="132" y="1070"/>
                    </a:lnTo>
                    <a:lnTo>
                      <a:pt x="135" y="1069"/>
                    </a:lnTo>
                    <a:lnTo>
                      <a:pt x="137" y="1069"/>
                    </a:lnTo>
                    <a:lnTo>
                      <a:pt x="140" y="1069"/>
                    </a:lnTo>
                    <a:lnTo>
                      <a:pt x="143" y="1069"/>
                    </a:lnTo>
                    <a:lnTo>
                      <a:pt x="145" y="1069"/>
                    </a:lnTo>
                    <a:lnTo>
                      <a:pt x="148" y="1068"/>
                    </a:lnTo>
                    <a:lnTo>
                      <a:pt x="150" y="1068"/>
                    </a:lnTo>
                    <a:lnTo>
                      <a:pt x="153" y="1068"/>
                    </a:lnTo>
                    <a:lnTo>
                      <a:pt x="156" y="1068"/>
                    </a:lnTo>
                    <a:lnTo>
                      <a:pt x="158" y="1068"/>
                    </a:lnTo>
                    <a:lnTo>
                      <a:pt x="161" y="1067"/>
                    </a:lnTo>
                    <a:lnTo>
                      <a:pt x="164" y="1067"/>
                    </a:lnTo>
                    <a:lnTo>
                      <a:pt x="166" y="1067"/>
                    </a:lnTo>
                    <a:lnTo>
                      <a:pt x="169" y="1066"/>
                    </a:lnTo>
                    <a:lnTo>
                      <a:pt x="171" y="1066"/>
                    </a:lnTo>
                    <a:lnTo>
                      <a:pt x="174" y="1066"/>
                    </a:lnTo>
                    <a:lnTo>
                      <a:pt x="177" y="1066"/>
                    </a:lnTo>
                    <a:lnTo>
                      <a:pt x="179" y="1066"/>
                    </a:lnTo>
                    <a:lnTo>
                      <a:pt x="182" y="1065"/>
                    </a:lnTo>
                    <a:lnTo>
                      <a:pt x="185" y="1065"/>
                    </a:lnTo>
                    <a:lnTo>
                      <a:pt x="187" y="1065"/>
                    </a:lnTo>
                    <a:lnTo>
                      <a:pt x="190" y="1064"/>
                    </a:lnTo>
                    <a:lnTo>
                      <a:pt x="193" y="1064"/>
                    </a:lnTo>
                    <a:lnTo>
                      <a:pt x="195" y="1064"/>
                    </a:lnTo>
                    <a:lnTo>
                      <a:pt x="198" y="1063"/>
                    </a:lnTo>
                    <a:lnTo>
                      <a:pt x="201" y="1063"/>
                    </a:lnTo>
                    <a:lnTo>
                      <a:pt x="203" y="1063"/>
                    </a:lnTo>
                    <a:lnTo>
                      <a:pt x="206" y="1063"/>
                    </a:lnTo>
                    <a:lnTo>
                      <a:pt x="209" y="1062"/>
                    </a:lnTo>
                    <a:lnTo>
                      <a:pt x="211" y="1062"/>
                    </a:lnTo>
                    <a:lnTo>
                      <a:pt x="214" y="1062"/>
                    </a:lnTo>
                    <a:lnTo>
                      <a:pt x="217" y="1061"/>
                    </a:lnTo>
                    <a:lnTo>
                      <a:pt x="219" y="1061"/>
                    </a:lnTo>
                    <a:lnTo>
                      <a:pt x="222" y="1061"/>
                    </a:lnTo>
                    <a:lnTo>
                      <a:pt x="224" y="1060"/>
                    </a:lnTo>
                    <a:lnTo>
                      <a:pt x="227" y="1060"/>
                    </a:lnTo>
                    <a:lnTo>
                      <a:pt x="230" y="1059"/>
                    </a:lnTo>
                    <a:lnTo>
                      <a:pt x="232" y="1059"/>
                    </a:lnTo>
                    <a:lnTo>
                      <a:pt x="235" y="1059"/>
                    </a:lnTo>
                    <a:lnTo>
                      <a:pt x="238" y="1058"/>
                    </a:lnTo>
                    <a:lnTo>
                      <a:pt x="240" y="1058"/>
                    </a:lnTo>
                    <a:lnTo>
                      <a:pt x="243" y="1058"/>
                    </a:lnTo>
                    <a:lnTo>
                      <a:pt x="245" y="1057"/>
                    </a:lnTo>
                    <a:lnTo>
                      <a:pt x="248" y="1057"/>
                    </a:lnTo>
                    <a:lnTo>
                      <a:pt x="251" y="1056"/>
                    </a:lnTo>
                    <a:lnTo>
                      <a:pt x="253" y="1056"/>
                    </a:lnTo>
                    <a:lnTo>
                      <a:pt x="256" y="1056"/>
                    </a:lnTo>
                    <a:lnTo>
                      <a:pt x="259" y="1055"/>
                    </a:lnTo>
                    <a:lnTo>
                      <a:pt x="261" y="1055"/>
                    </a:lnTo>
                    <a:lnTo>
                      <a:pt x="264" y="1054"/>
                    </a:lnTo>
                    <a:lnTo>
                      <a:pt x="267" y="1054"/>
                    </a:lnTo>
                    <a:lnTo>
                      <a:pt x="269" y="1053"/>
                    </a:lnTo>
                    <a:lnTo>
                      <a:pt x="272" y="1053"/>
                    </a:lnTo>
                    <a:lnTo>
                      <a:pt x="275" y="1052"/>
                    </a:lnTo>
                    <a:lnTo>
                      <a:pt x="277" y="1052"/>
                    </a:lnTo>
                    <a:lnTo>
                      <a:pt x="280" y="1051"/>
                    </a:lnTo>
                    <a:lnTo>
                      <a:pt x="282" y="1051"/>
                    </a:lnTo>
                    <a:lnTo>
                      <a:pt x="285" y="1050"/>
                    </a:lnTo>
                    <a:lnTo>
                      <a:pt x="288" y="1050"/>
                    </a:lnTo>
                    <a:lnTo>
                      <a:pt x="290" y="1049"/>
                    </a:lnTo>
                    <a:lnTo>
                      <a:pt x="293" y="1048"/>
                    </a:lnTo>
                    <a:lnTo>
                      <a:pt x="296" y="1048"/>
                    </a:lnTo>
                    <a:lnTo>
                      <a:pt x="298" y="1047"/>
                    </a:lnTo>
                    <a:lnTo>
                      <a:pt x="301" y="1047"/>
                    </a:lnTo>
                    <a:lnTo>
                      <a:pt x="304" y="1046"/>
                    </a:lnTo>
                    <a:lnTo>
                      <a:pt x="306" y="1046"/>
                    </a:lnTo>
                    <a:lnTo>
                      <a:pt x="309" y="1045"/>
                    </a:lnTo>
                    <a:lnTo>
                      <a:pt x="312" y="1044"/>
                    </a:lnTo>
                    <a:lnTo>
                      <a:pt x="314" y="1044"/>
                    </a:lnTo>
                    <a:lnTo>
                      <a:pt x="317" y="1043"/>
                    </a:lnTo>
                    <a:lnTo>
                      <a:pt x="319" y="1043"/>
                    </a:lnTo>
                    <a:lnTo>
                      <a:pt x="322" y="1042"/>
                    </a:lnTo>
                    <a:lnTo>
                      <a:pt x="325" y="1041"/>
                    </a:lnTo>
                    <a:lnTo>
                      <a:pt x="327" y="1041"/>
                    </a:lnTo>
                    <a:lnTo>
                      <a:pt x="330" y="1040"/>
                    </a:lnTo>
                    <a:lnTo>
                      <a:pt x="333" y="1039"/>
                    </a:lnTo>
                    <a:lnTo>
                      <a:pt x="335" y="1038"/>
                    </a:lnTo>
                    <a:lnTo>
                      <a:pt x="338" y="1038"/>
                    </a:lnTo>
                    <a:lnTo>
                      <a:pt x="340" y="1037"/>
                    </a:lnTo>
                    <a:lnTo>
                      <a:pt x="343" y="1036"/>
                    </a:lnTo>
                    <a:lnTo>
                      <a:pt x="346" y="1036"/>
                    </a:lnTo>
                    <a:lnTo>
                      <a:pt x="348" y="1035"/>
                    </a:lnTo>
                    <a:lnTo>
                      <a:pt x="351" y="1034"/>
                    </a:lnTo>
                    <a:lnTo>
                      <a:pt x="354" y="1033"/>
                    </a:lnTo>
                    <a:lnTo>
                      <a:pt x="356" y="1032"/>
                    </a:lnTo>
                    <a:lnTo>
                      <a:pt x="359" y="1032"/>
                    </a:lnTo>
                    <a:lnTo>
                      <a:pt x="362" y="1031"/>
                    </a:lnTo>
                    <a:lnTo>
                      <a:pt x="364" y="1030"/>
                    </a:lnTo>
                    <a:lnTo>
                      <a:pt x="367" y="1029"/>
                    </a:lnTo>
                    <a:lnTo>
                      <a:pt x="370" y="1028"/>
                    </a:lnTo>
                    <a:lnTo>
                      <a:pt x="372" y="1027"/>
                    </a:lnTo>
                    <a:lnTo>
                      <a:pt x="375" y="1026"/>
                    </a:lnTo>
                    <a:lnTo>
                      <a:pt x="378" y="1026"/>
                    </a:lnTo>
                    <a:lnTo>
                      <a:pt x="380" y="1024"/>
                    </a:lnTo>
                    <a:lnTo>
                      <a:pt x="383" y="1023"/>
                    </a:lnTo>
                    <a:lnTo>
                      <a:pt x="386" y="1023"/>
                    </a:lnTo>
                    <a:lnTo>
                      <a:pt x="388" y="1022"/>
                    </a:lnTo>
                    <a:lnTo>
                      <a:pt x="391" y="1021"/>
                    </a:lnTo>
                    <a:lnTo>
                      <a:pt x="393" y="1020"/>
                    </a:lnTo>
                    <a:lnTo>
                      <a:pt x="396" y="1018"/>
                    </a:lnTo>
                    <a:lnTo>
                      <a:pt x="399" y="1018"/>
                    </a:lnTo>
                    <a:lnTo>
                      <a:pt x="401" y="1016"/>
                    </a:lnTo>
                    <a:lnTo>
                      <a:pt x="404" y="1015"/>
                    </a:lnTo>
                    <a:lnTo>
                      <a:pt x="407" y="1014"/>
                    </a:lnTo>
                    <a:lnTo>
                      <a:pt x="409" y="1013"/>
                    </a:lnTo>
                    <a:lnTo>
                      <a:pt x="412" y="1012"/>
                    </a:lnTo>
                    <a:lnTo>
                      <a:pt x="414" y="1011"/>
                    </a:lnTo>
                    <a:lnTo>
                      <a:pt x="417" y="1010"/>
                    </a:lnTo>
                    <a:lnTo>
                      <a:pt x="420" y="1008"/>
                    </a:lnTo>
                    <a:lnTo>
                      <a:pt x="422" y="1007"/>
                    </a:lnTo>
                    <a:lnTo>
                      <a:pt x="425" y="1006"/>
                    </a:lnTo>
                    <a:lnTo>
                      <a:pt x="428" y="1005"/>
                    </a:lnTo>
                    <a:lnTo>
                      <a:pt x="430" y="1003"/>
                    </a:lnTo>
                    <a:lnTo>
                      <a:pt x="433" y="1002"/>
                    </a:lnTo>
                    <a:lnTo>
                      <a:pt x="436" y="1001"/>
                    </a:lnTo>
                    <a:lnTo>
                      <a:pt x="438" y="999"/>
                    </a:lnTo>
                    <a:lnTo>
                      <a:pt x="441" y="998"/>
                    </a:lnTo>
                    <a:lnTo>
                      <a:pt x="444" y="997"/>
                    </a:lnTo>
                    <a:lnTo>
                      <a:pt x="446" y="995"/>
                    </a:lnTo>
                    <a:lnTo>
                      <a:pt x="449" y="994"/>
                    </a:lnTo>
                    <a:lnTo>
                      <a:pt x="451" y="992"/>
                    </a:lnTo>
                    <a:lnTo>
                      <a:pt x="454" y="991"/>
                    </a:lnTo>
                    <a:lnTo>
                      <a:pt x="457" y="989"/>
                    </a:lnTo>
                    <a:lnTo>
                      <a:pt x="459" y="988"/>
                    </a:lnTo>
                    <a:lnTo>
                      <a:pt x="462" y="986"/>
                    </a:lnTo>
                    <a:lnTo>
                      <a:pt x="465" y="985"/>
                    </a:lnTo>
                    <a:lnTo>
                      <a:pt x="467" y="983"/>
                    </a:lnTo>
                    <a:lnTo>
                      <a:pt x="470" y="981"/>
                    </a:lnTo>
                    <a:lnTo>
                      <a:pt x="473" y="980"/>
                    </a:lnTo>
                    <a:lnTo>
                      <a:pt x="475" y="978"/>
                    </a:lnTo>
                    <a:lnTo>
                      <a:pt x="478" y="976"/>
                    </a:lnTo>
                    <a:lnTo>
                      <a:pt x="481" y="975"/>
                    </a:lnTo>
                    <a:lnTo>
                      <a:pt x="483" y="973"/>
                    </a:lnTo>
                    <a:lnTo>
                      <a:pt x="486" y="971"/>
                    </a:lnTo>
                    <a:lnTo>
                      <a:pt x="488" y="969"/>
                    </a:lnTo>
                    <a:lnTo>
                      <a:pt x="491" y="967"/>
                    </a:lnTo>
                    <a:lnTo>
                      <a:pt x="494" y="965"/>
                    </a:lnTo>
                    <a:lnTo>
                      <a:pt x="496" y="963"/>
                    </a:lnTo>
                    <a:lnTo>
                      <a:pt x="499" y="961"/>
                    </a:lnTo>
                    <a:lnTo>
                      <a:pt x="502" y="959"/>
                    </a:lnTo>
                    <a:lnTo>
                      <a:pt x="504" y="957"/>
                    </a:lnTo>
                    <a:lnTo>
                      <a:pt x="507" y="955"/>
                    </a:lnTo>
                    <a:lnTo>
                      <a:pt x="509" y="953"/>
                    </a:lnTo>
                    <a:lnTo>
                      <a:pt x="512" y="0"/>
                    </a:lnTo>
                    <a:lnTo>
                      <a:pt x="515" y="2"/>
                    </a:lnTo>
                    <a:lnTo>
                      <a:pt x="517" y="4"/>
                    </a:lnTo>
                    <a:lnTo>
                      <a:pt x="520" y="7"/>
                    </a:lnTo>
                    <a:lnTo>
                      <a:pt x="523" y="9"/>
                    </a:lnTo>
                    <a:lnTo>
                      <a:pt x="525" y="10"/>
                    </a:lnTo>
                    <a:lnTo>
                      <a:pt x="528" y="12"/>
                    </a:lnTo>
                    <a:lnTo>
                      <a:pt x="531" y="14"/>
                    </a:lnTo>
                    <a:lnTo>
                      <a:pt x="533" y="16"/>
                    </a:lnTo>
                    <a:lnTo>
                      <a:pt x="536" y="18"/>
                    </a:lnTo>
                    <a:lnTo>
                      <a:pt x="539" y="20"/>
                    </a:lnTo>
                    <a:lnTo>
                      <a:pt x="541" y="21"/>
                    </a:lnTo>
                    <a:lnTo>
                      <a:pt x="544" y="23"/>
                    </a:lnTo>
                    <a:lnTo>
                      <a:pt x="547" y="25"/>
                    </a:lnTo>
                    <a:lnTo>
                      <a:pt x="549" y="26"/>
                    </a:lnTo>
                    <a:lnTo>
                      <a:pt x="552" y="28"/>
                    </a:lnTo>
                    <a:lnTo>
                      <a:pt x="554" y="29"/>
                    </a:lnTo>
                    <a:lnTo>
                      <a:pt x="557" y="31"/>
                    </a:lnTo>
                    <a:lnTo>
                      <a:pt x="560" y="32"/>
                    </a:lnTo>
                    <a:lnTo>
                      <a:pt x="562" y="34"/>
                    </a:lnTo>
                    <a:lnTo>
                      <a:pt x="565" y="35"/>
                    </a:lnTo>
                    <a:lnTo>
                      <a:pt x="568" y="36"/>
                    </a:lnTo>
                    <a:lnTo>
                      <a:pt x="570" y="38"/>
                    </a:lnTo>
                    <a:lnTo>
                      <a:pt x="573" y="39"/>
                    </a:lnTo>
                    <a:lnTo>
                      <a:pt x="575" y="40"/>
                    </a:lnTo>
                    <a:lnTo>
                      <a:pt x="578" y="41"/>
                    </a:lnTo>
                    <a:lnTo>
                      <a:pt x="581" y="42"/>
                    </a:lnTo>
                    <a:lnTo>
                      <a:pt x="583" y="44"/>
                    </a:lnTo>
                    <a:lnTo>
                      <a:pt x="586" y="45"/>
                    </a:lnTo>
                    <a:lnTo>
                      <a:pt x="589" y="46"/>
                    </a:lnTo>
                    <a:lnTo>
                      <a:pt x="591" y="47"/>
                    </a:lnTo>
                    <a:lnTo>
                      <a:pt x="594" y="48"/>
                    </a:lnTo>
                    <a:lnTo>
                      <a:pt x="597" y="49"/>
                    </a:lnTo>
                    <a:lnTo>
                      <a:pt x="599" y="49"/>
                    </a:lnTo>
                    <a:lnTo>
                      <a:pt x="602" y="50"/>
                    </a:lnTo>
                    <a:lnTo>
                      <a:pt x="605" y="51"/>
                    </a:lnTo>
                    <a:lnTo>
                      <a:pt x="607" y="52"/>
                    </a:lnTo>
                    <a:lnTo>
                      <a:pt x="610" y="52"/>
                    </a:lnTo>
                    <a:lnTo>
                      <a:pt x="613" y="53"/>
                    </a:lnTo>
                    <a:lnTo>
                      <a:pt x="615" y="54"/>
                    </a:lnTo>
                    <a:lnTo>
                      <a:pt x="618" y="55"/>
                    </a:lnTo>
                    <a:lnTo>
                      <a:pt x="621" y="55"/>
                    </a:lnTo>
                    <a:lnTo>
                      <a:pt x="623" y="56"/>
                    </a:lnTo>
                    <a:lnTo>
                      <a:pt x="626" y="56"/>
                    </a:lnTo>
                    <a:lnTo>
                      <a:pt x="628" y="57"/>
                    </a:lnTo>
                    <a:lnTo>
                      <a:pt x="631" y="57"/>
                    </a:lnTo>
                    <a:lnTo>
                      <a:pt x="634" y="57"/>
                    </a:lnTo>
                    <a:lnTo>
                      <a:pt x="636" y="58"/>
                    </a:lnTo>
                    <a:lnTo>
                      <a:pt x="639" y="58"/>
                    </a:lnTo>
                    <a:lnTo>
                      <a:pt x="642" y="58"/>
                    </a:lnTo>
                    <a:lnTo>
                      <a:pt x="644" y="59"/>
                    </a:lnTo>
                    <a:lnTo>
                      <a:pt x="647" y="59"/>
                    </a:lnTo>
                    <a:lnTo>
                      <a:pt x="649" y="59"/>
                    </a:lnTo>
                    <a:lnTo>
                      <a:pt x="652" y="59"/>
                    </a:lnTo>
                    <a:lnTo>
                      <a:pt x="655" y="59"/>
                    </a:lnTo>
                    <a:lnTo>
                      <a:pt x="657" y="59"/>
                    </a:lnTo>
                    <a:lnTo>
                      <a:pt x="660" y="59"/>
                    </a:lnTo>
                    <a:lnTo>
                      <a:pt x="663" y="59"/>
                    </a:lnTo>
                    <a:lnTo>
                      <a:pt x="665" y="59"/>
                    </a:lnTo>
                    <a:lnTo>
                      <a:pt x="668" y="59"/>
                    </a:lnTo>
                    <a:lnTo>
                      <a:pt x="671" y="59"/>
                    </a:lnTo>
                    <a:lnTo>
                      <a:pt x="673" y="59"/>
                    </a:lnTo>
                    <a:lnTo>
                      <a:pt x="676" y="59"/>
                    </a:lnTo>
                    <a:lnTo>
                      <a:pt x="679" y="58"/>
                    </a:lnTo>
                    <a:lnTo>
                      <a:pt x="681" y="58"/>
                    </a:lnTo>
                    <a:lnTo>
                      <a:pt x="684" y="58"/>
                    </a:lnTo>
                    <a:lnTo>
                      <a:pt x="686" y="57"/>
                    </a:lnTo>
                    <a:lnTo>
                      <a:pt x="689" y="57"/>
                    </a:lnTo>
                    <a:lnTo>
                      <a:pt x="692" y="57"/>
                    </a:lnTo>
                    <a:lnTo>
                      <a:pt x="694" y="56"/>
                    </a:lnTo>
                    <a:lnTo>
                      <a:pt x="697" y="56"/>
                    </a:lnTo>
                    <a:lnTo>
                      <a:pt x="700" y="55"/>
                    </a:lnTo>
                    <a:lnTo>
                      <a:pt x="702" y="55"/>
                    </a:lnTo>
                    <a:lnTo>
                      <a:pt x="705" y="54"/>
                    </a:lnTo>
                    <a:lnTo>
                      <a:pt x="708" y="53"/>
                    </a:lnTo>
                    <a:lnTo>
                      <a:pt x="710" y="52"/>
                    </a:lnTo>
                    <a:lnTo>
                      <a:pt x="713" y="52"/>
                    </a:lnTo>
                    <a:lnTo>
                      <a:pt x="716" y="51"/>
                    </a:lnTo>
                    <a:lnTo>
                      <a:pt x="718" y="50"/>
                    </a:lnTo>
                    <a:lnTo>
                      <a:pt x="721" y="49"/>
                    </a:lnTo>
                    <a:lnTo>
                      <a:pt x="723" y="49"/>
                    </a:lnTo>
                    <a:lnTo>
                      <a:pt x="726" y="48"/>
                    </a:lnTo>
                    <a:lnTo>
                      <a:pt x="729" y="47"/>
                    </a:lnTo>
                    <a:lnTo>
                      <a:pt x="731" y="46"/>
                    </a:lnTo>
                    <a:lnTo>
                      <a:pt x="734" y="45"/>
                    </a:lnTo>
                    <a:lnTo>
                      <a:pt x="737" y="44"/>
                    </a:lnTo>
                    <a:lnTo>
                      <a:pt x="739" y="42"/>
                    </a:lnTo>
                    <a:lnTo>
                      <a:pt x="742" y="41"/>
                    </a:lnTo>
                    <a:lnTo>
                      <a:pt x="744" y="40"/>
                    </a:lnTo>
                    <a:lnTo>
                      <a:pt x="747" y="39"/>
                    </a:lnTo>
                    <a:lnTo>
                      <a:pt x="750" y="38"/>
                    </a:lnTo>
                    <a:lnTo>
                      <a:pt x="752" y="36"/>
                    </a:lnTo>
                    <a:lnTo>
                      <a:pt x="755" y="35"/>
                    </a:lnTo>
                    <a:lnTo>
                      <a:pt x="758" y="34"/>
                    </a:lnTo>
                    <a:lnTo>
                      <a:pt x="760" y="32"/>
                    </a:lnTo>
                    <a:lnTo>
                      <a:pt x="763" y="31"/>
                    </a:lnTo>
                    <a:lnTo>
                      <a:pt x="766" y="29"/>
                    </a:lnTo>
                    <a:lnTo>
                      <a:pt x="768" y="28"/>
                    </a:lnTo>
                    <a:lnTo>
                      <a:pt x="771" y="26"/>
                    </a:lnTo>
                    <a:lnTo>
                      <a:pt x="774" y="25"/>
                    </a:lnTo>
                    <a:lnTo>
                      <a:pt x="776" y="23"/>
                    </a:lnTo>
                    <a:lnTo>
                      <a:pt x="779" y="21"/>
                    </a:lnTo>
                    <a:lnTo>
                      <a:pt x="782" y="20"/>
                    </a:lnTo>
                    <a:lnTo>
                      <a:pt x="784" y="18"/>
                    </a:lnTo>
                    <a:lnTo>
                      <a:pt x="787" y="16"/>
                    </a:lnTo>
                    <a:lnTo>
                      <a:pt x="790" y="14"/>
                    </a:lnTo>
                    <a:lnTo>
                      <a:pt x="792" y="12"/>
                    </a:lnTo>
                    <a:lnTo>
                      <a:pt x="795" y="10"/>
                    </a:lnTo>
                    <a:lnTo>
                      <a:pt x="797" y="9"/>
                    </a:lnTo>
                    <a:lnTo>
                      <a:pt x="800" y="7"/>
                    </a:lnTo>
                    <a:lnTo>
                      <a:pt x="803" y="4"/>
                    </a:lnTo>
                    <a:lnTo>
                      <a:pt x="805" y="2"/>
                    </a:lnTo>
                    <a:lnTo>
                      <a:pt x="808" y="0"/>
                    </a:lnTo>
                    <a:lnTo>
                      <a:pt x="811" y="953"/>
                    </a:lnTo>
                    <a:lnTo>
                      <a:pt x="813" y="955"/>
                    </a:lnTo>
                    <a:lnTo>
                      <a:pt x="816" y="957"/>
                    </a:lnTo>
                    <a:lnTo>
                      <a:pt x="818" y="959"/>
                    </a:lnTo>
                    <a:lnTo>
                      <a:pt x="821" y="961"/>
                    </a:lnTo>
                    <a:lnTo>
                      <a:pt x="824" y="963"/>
                    </a:lnTo>
                    <a:lnTo>
                      <a:pt x="826" y="965"/>
                    </a:lnTo>
                    <a:lnTo>
                      <a:pt x="829" y="967"/>
                    </a:lnTo>
                    <a:lnTo>
                      <a:pt x="832" y="969"/>
                    </a:lnTo>
                    <a:lnTo>
                      <a:pt x="834" y="971"/>
                    </a:lnTo>
                    <a:lnTo>
                      <a:pt x="837" y="973"/>
                    </a:lnTo>
                    <a:lnTo>
                      <a:pt x="840" y="975"/>
                    </a:lnTo>
                    <a:lnTo>
                      <a:pt x="842" y="976"/>
                    </a:lnTo>
                    <a:lnTo>
                      <a:pt x="845" y="978"/>
                    </a:lnTo>
                    <a:lnTo>
                      <a:pt x="848" y="980"/>
                    </a:lnTo>
                    <a:lnTo>
                      <a:pt x="850" y="981"/>
                    </a:lnTo>
                    <a:lnTo>
                      <a:pt x="853" y="983"/>
                    </a:lnTo>
                    <a:lnTo>
                      <a:pt x="855" y="985"/>
                    </a:lnTo>
                    <a:lnTo>
                      <a:pt x="858" y="986"/>
                    </a:lnTo>
                    <a:lnTo>
                      <a:pt x="861" y="988"/>
                    </a:lnTo>
                    <a:lnTo>
                      <a:pt x="863" y="989"/>
                    </a:lnTo>
                    <a:lnTo>
                      <a:pt x="866" y="991"/>
                    </a:lnTo>
                    <a:lnTo>
                      <a:pt x="869" y="992"/>
                    </a:lnTo>
                    <a:lnTo>
                      <a:pt x="871" y="994"/>
                    </a:lnTo>
                    <a:lnTo>
                      <a:pt x="874" y="995"/>
                    </a:lnTo>
                    <a:lnTo>
                      <a:pt x="877" y="997"/>
                    </a:lnTo>
                    <a:lnTo>
                      <a:pt x="879" y="998"/>
                    </a:lnTo>
                    <a:lnTo>
                      <a:pt x="882" y="999"/>
                    </a:lnTo>
                    <a:lnTo>
                      <a:pt x="885" y="1001"/>
                    </a:lnTo>
                    <a:lnTo>
                      <a:pt x="887" y="1002"/>
                    </a:lnTo>
                    <a:lnTo>
                      <a:pt x="890" y="1003"/>
                    </a:lnTo>
                    <a:lnTo>
                      <a:pt x="892" y="1005"/>
                    </a:lnTo>
                    <a:lnTo>
                      <a:pt x="895" y="1006"/>
                    </a:lnTo>
                    <a:lnTo>
                      <a:pt x="898" y="1007"/>
                    </a:lnTo>
                    <a:lnTo>
                      <a:pt x="900" y="1008"/>
                    </a:lnTo>
                    <a:lnTo>
                      <a:pt x="903" y="1010"/>
                    </a:lnTo>
                    <a:lnTo>
                      <a:pt x="906" y="1011"/>
                    </a:lnTo>
                    <a:lnTo>
                      <a:pt x="908" y="1012"/>
                    </a:lnTo>
                    <a:lnTo>
                      <a:pt x="911" y="1013"/>
                    </a:lnTo>
                    <a:lnTo>
                      <a:pt x="913" y="1014"/>
                    </a:lnTo>
                    <a:lnTo>
                      <a:pt x="916" y="1015"/>
                    </a:lnTo>
                    <a:lnTo>
                      <a:pt x="919" y="1016"/>
                    </a:lnTo>
                    <a:lnTo>
                      <a:pt x="921" y="1018"/>
                    </a:lnTo>
                    <a:lnTo>
                      <a:pt x="924" y="1018"/>
                    </a:lnTo>
                    <a:lnTo>
                      <a:pt x="927" y="1020"/>
                    </a:lnTo>
                    <a:lnTo>
                      <a:pt x="929" y="1021"/>
                    </a:lnTo>
                    <a:lnTo>
                      <a:pt x="932" y="1022"/>
                    </a:lnTo>
                    <a:lnTo>
                      <a:pt x="935" y="1023"/>
                    </a:lnTo>
                    <a:lnTo>
                      <a:pt x="937" y="1023"/>
                    </a:lnTo>
                    <a:lnTo>
                      <a:pt x="940" y="1024"/>
                    </a:lnTo>
                    <a:lnTo>
                      <a:pt x="943" y="1026"/>
                    </a:lnTo>
                    <a:lnTo>
                      <a:pt x="945" y="1026"/>
                    </a:lnTo>
                    <a:lnTo>
                      <a:pt x="948" y="1027"/>
                    </a:lnTo>
                    <a:lnTo>
                      <a:pt x="951" y="1028"/>
                    </a:lnTo>
                    <a:lnTo>
                      <a:pt x="953" y="1029"/>
                    </a:lnTo>
                    <a:lnTo>
                      <a:pt x="956" y="1030"/>
                    </a:lnTo>
                    <a:lnTo>
                      <a:pt x="959" y="1031"/>
                    </a:lnTo>
                    <a:lnTo>
                      <a:pt x="961" y="1032"/>
                    </a:lnTo>
                    <a:lnTo>
                      <a:pt x="964" y="1032"/>
                    </a:lnTo>
                    <a:lnTo>
                      <a:pt x="966" y="1033"/>
                    </a:lnTo>
                    <a:lnTo>
                      <a:pt x="969" y="1034"/>
                    </a:lnTo>
                    <a:lnTo>
                      <a:pt x="972" y="1035"/>
                    </a:lnTo>
                    <a:lnTo>
                      <a:pt x="974" y="1036"/>
                    </a:lnTo>
                    <a:lnTo>
                      <a:pt x="977" y="1036"/>
                    </a:lnTo>
                    <a:lnTo>
                      <a:pt x="980" y="1037"/>
                    </a:lnTo>
                    <a:lnTo>
                      <a:pt x="982" y="1038"/>
                    </a:lnTo>
                    <a:lnTo>
                      <a:pt x="985" y="1038"/>
                    </a:lnTo>
                    <a:lnTo>
                      <a:pt x="987" y="1039"/>
                    </a:lnTo>
                    <a:lnTo>
                      <a:pt x="990" y="1040"/>
                    </a:lnTo>
                    <a:lnTo>
                      <a:pt x="993" y="1041"/>
                    </a:lnTo>
                    <a:lnTo>
                      <a:pt x="995" y="1041"/>
                    </a:lnTo>
                    <a:lnTo>
                      <a:pt x="998" y="1042"/>
                    </a:lnTo>
                    <a:lnTo>
                      <a:pt x="1001" y="1043"/>
                    </a:lnTo>
                    <a:lnTo>
                      <a:pt x="1003" y="1043"/>
                    </a:lnTo>
                    <a:lnTo>
                      <a:pt x="1006" y="1044"/>
                    </a:lnTo>
                    <a:lnTo>
                      <a:pt x="1009" y="1044"/>
                    </a:lnTo>
                    <a:lnTo>
                      <a:pt x="1011" y="1045"/>
                    </a:lnTo>
                    <a:lnTo>
                      <a:pt x="1014" y="1046"/>
                    </a:lnTo>
                    <a:lnTo>
                      <a:pt x="1017" y="1046"/>
                    </a:lnTo>
                    <a:lnTo>
                      <a:pt x="1019" y="1047"/>
                    </a:lnTo>
                    <a:lnTo>
                      <a:pt x="1022" y="1047"/>
                    </a:lnTo>
                    <a:lnTo>
                      <a:pt x="1025" y="1048"/>
                    </a:lnTo>
                    <a:lnTo>
                      <a:pt x="1027" y="1048"/>
                    </a:lnTo>
                    <a:lnTo>
                      <a:pt x="1030" y="1049"/>
                    </a:lnTo>
                    <a:lnTo>
                      <a:pt x="1032" y="1050"/>
                    </a:lnTo>
                    <a:lnTo>
                      <a:pt x="1035" y="1050"/>
                    </a:lnTo>
                    <a:lnTo>
                      <a:pt x="1038" y="1051"/>
                    </a:lnTo>
                    <a:lnTo>
                      <a:pt x="1040" y="1051"/>
                    </a:lnTo>
                    <a:lnTo>
                      <a:pt x="1043" y="1052"/>
                    </a:lnTo>
                    <a:lnTo>
                      <a:pt x="1046" y="1052"/>
                    </a:lnTo>
                    <a:lnTo>
                      <a:pt x="1048" y="1053"/>
                    </a:lnTo>
                    <a:lnTo>
                      <a:pt x="1051" y="1053"/>
                    </a:lnTo>
                    <a:lnTo>
                      <a:pt x="1054" y="1054"/>
                    </a:lnTo>
                    <a:lnTo>
                      <a:pt x="1056" y="1054"/>
                    </a:lnTo>
                    <a:lnTo>
                      <a:pt x="1059" y="1055"/>
                    </a:lnTo>
                    <a:lnTo>
                      <a:pt x="1061" y="1055"/>
                    </a:lnTo>
                    <a:lnTo>
                      <a:pt x="1064" y="1056"/>
                    </a:lnTo>
                    <a:lnTo>
                      <a:pt x="1067" y="1056"/>
                    </a:lnTo>
                    <a:lnTo>
                      <a:pt x="1069" y="1056"/>
                    </a:lnTo>
                    <a:lnTo>
                      <a:pt x="1072" y="1057"/>
                    </a:lnTo>
                    <a:lnTo>
                      <a:pt x="1075" y="1057"/>
                    </a:lnTo>
                    <a:lnTo>
                      <a:pt x="1077" y="1058"/>
                    </a:lnTo>
                    <a:lnTo>
                      <a:pt x="1080" y="1058"/>
                    </a:lnTo>
                    <a:lnTo>
                      <a:pt x="1083" y="1058"/>
                    </a:lnTo>
                    <a:lnTo>
                      <a:pt x="1085" y="1059"/>
                    </a:lnTo>
                    <a:lnTo>
                      <a:pt x="1088" y="1059"/>
                    </a:lnTo>
                    <a:lnTo>
                      <a:pt x="1090" y="1059"/>
                    </a:lnTo>
                    <a:lnTo>
                      <a:pt x="1093" y="1060"/>
                    </a:lnTo>
                    <a:lnTo>
                      <a:pt x="1096" y="1060"/>
                    </a:lnTo>
                    <a:lnTo>
                      <a:pt x="1098" y="1061"/>
                    </a:lnTo>
                    <a:lnTo>
                      <a:pt x="1101" y="1061"/>
                    </a:lnTo>
                    <a:lnTo>
                      <a:pt x="1104" y="1061"/>
                    </a:lnTo>
                    <a:lnTo>
                      <a:pt x="1106" y="1062"/>
                    </a:lnTo>
                    <a:lnTo>
                      <a:pt x="1109" y="1062"/>
                    </a:lnTo>
                    <a:lnTo>
                      <a:pt x="1112" y="1062"/>
                    </a:lnTo>
                    <a:lnTo>
                      <a:pt x="1114" y="1063"/>
                    </a:lnTo>
                    <a:lnTo>
                      <a:pt x="1117" y="1063"/>
                    </a:lnTo>
                    <a:lnTo>
                      <a:pt x="1120" y="1063"/>
                    </a:lnTo>
                    <a:lnTo>
                      <a:pt x="1122" y="1063"/>
                    </a:lnTo>
                    <a:lnTo>
                      <a:pt x="1125" y="1064"/>
                    </a:lnTo>
                    <a:lnTo>
                      <a:pt x="1128" y="1064"/>
                    </a:lnTo>
                    <a:lnTo>
                      <a:pt x="1130" y="1064"/>
                    </a:lnTo>
                    <a:lnTo>
                      <a:pt x="1133" y="1065"/>
                    </a:lnTo>
                    <a:lnTo>
                      <a:pt x="1135" y="1065"/>
                    </a:lnTo>
                    <a:lnTo>
                      <a:pt x="1138" y="1065"/>
                    </a:lnTo>
                    <a:lnTo>
                      <a:pt x="1141" y="1066"/>
                    </a:lnTo>
                    <a:lnTo>
                      <a:pt x="1143" y="1066"/>
                    </a:lnTo>
                    <a:lnTo>
                      <a:pt x="1146" y="1066"/>
                    </a:lnTo>
                    <a:lnTo>
                      <a:pt x="1149" y="1066"/>
                    </a:lnTo>
                    <a:lnTo>
                      <a:pt x="1151" y="1066"/>
                    </a:lnTo>
                    <a:lnTo>
                      <a:pt x="1154" y="1067"/>
                    </a:lnTo>
                    <a:lnTo>
                      <a:pt x="1156" y="1067"/>
                    </a:lnTo>
                    <a:lnTo>
                      <a:pt x="1159" y="1067"/>
                    </a:lnTo>
                    <a:lnTo>
                      <a:pt x="1162" y="1068"/>
                    </a:lnTo>
                    <a:lnTo>
                      <a:pt x="1164" y="1068"/>
                    </a:lnTo>
                    <a:lnTo>
                      <a:pt x="1167" y="1068"/>
                    </a:lnTo>
                    <a:lnTo>
                      <a:pt x="1170" y="1068"/>
                    </a:lnTo>
                    <a:lnTo>
                      <a:pt x="1172" y="1068"/>
                    </a:lnTo>
                    <a:lnTo>
                      <a:pt x="1175" y="1069"/>
                    </a:lnTo>
                    <a:lnTo>
                      <a:pt x="1178" y="1069"/>
                    </a:lnTo>
                    <a:lnTo>
                      <a:pt x="1180" y="1069"/>
                    </a:lnTo>
                    <a:lnTo>
                      <a:pt x="1183" y="1069"/>
                    </a:lnTo>
                    <a:lnTo>
                      <a:pt x="1186" y="1069"/>
                    </a:lnTo>
                    <a:lnTo>
                      <a:pt x="1188" y="1070"/>
                    </a:lnTo>
                    <a:lnTo>
                      <a:pt x="1191" y="1070"/>
                    </a:lnTo>
                    <a:lnTo>
                      <a:pt x="1194" y="1070"/>
                    </a:lnTo>
                    <a:lnTo>
                      <a:pt x="1196" y="1070"/>
                    </a:lnTo>
                    <a:lnTo>
                      <a:pt x="1199" y="1071"/>
                    </a:lnTo>
                    <a:lnTo>
                      <a:pt x="1201" y="1071"/>
                    </a:lnTo>
                    <a:lnTo>
                      <a:pt x="1204" y="1071"/>
                    </a:lnTo>
                    <a:lnTo>
                      <a:pt x="1207" y="1071"/>
                    </a:lnTo>
                    <a:lnTo>
                      <a:pt x="1209" y="1071"/>
                    </a:lnTo>
                    <a:lnTo>
                      <a:pt x="1212" y="1071"/>
                    </a:lnTo>
                    <a:lnTo>
                      <a:pt x="1215" y="1072"/>
                    </a:lnTo>
                    <a:lnTo>
                      <a:pt x="1217" y="1072"/>
                    </a:lnTo>
                    <a:lnTo>
                      <a:pt x="1220" y="1072"/>
                    </a:lnTo>
                    <a:lnTo>
                      <a:pt x="1223" y="1072"/>
                    </a:lnTo>
                    <a:lnTo>
                      <a:pt x="1225" y="1072"/>
                    </a:lnTo>
                    <a:lnTo>
                      <a:pt x="1228" y="1072"/>
                    </a:lnTo>
                    <a:lnTo>
                      <a:pt x="1230" y="1073"/>
                    </a:lnTo>
                    <a:lnTo>
                      <a:pt x="1233" y="1073"/>
                    </a:lnTo>
                    <a:lnTo>
                      <a:pt x="1236" y="1073"/>
                    </a:lnTo>
                    <a:lnTo>
                      <a:pt x="1238" y="1073"/>
                    </a:lnTo>
                    <a:lnTo>
                      <a:pt x="1241" y="1073"/>
                    </a:lnTo>
                    <a:lnTo>
                      <a:pt x="1244" y="1073"/>
                    </a:lnTo>
                    <a:lnTo>
                      <a:pt x="1246" y="1073"/>
                    </a:lnTo>
                    <a:lnTo>
                      <a:pt x="1249" y="1073"/>
                    </a:lnTo>
                    <a:lnTo>
                      <a:pt x="1252" y="1074"/>
                    </a:lnTo>
                    <a:lnTo>
                      <a:pt x="1254" y="1074"/>
                    </a:lnTo>
                    <a:lnTo>
                      <a:pt x="1257" y="1074"/>
                    </a:lnTo>
                    <a:lnTo>
                      <a:pt x="1259" y="1074"/>
                    </a:lnTo>
                    <a:lnTo>
                      <a:pt x="1262" y="1074"/>
                    </a:lnTo>
                    <a:lnTo>
                      <a:pt x="1265" y="1074"/>
                    </a:lnTo>
                    <a:lnTo>
                      <a:pt x="1267" y="1074"/>
                    </a:lnTo>
                    <a:lnTo>
                      <a:pt x="1270" y="1075"/>
                    </a:lnTo>
                    <a:lnTo>
                      <a:pt x="1273" y="1075"/>
                    </a:lnTo>
                    <a:lnTo>
                      <a:pt x="1275" y="1075"/>
                    </a:lnTo>
                    <a:lnTo>
                      <a:pt x="1278" y="1075"/>
                    </a:lnTo>
                    <a:lnTo>
                      <a:pt x="1281" y="1075"/>
                    </a:lnTo>
                    <a:lnTo>
                      <a:pt x="1283" y="1075"/>
                    </a:lnTo>
                    <a:lnTo>
                      <a:pt x="1286" y="1075"/>
                    </a:lnTo>
                    <a:lnTo>
                      <a:pt x="1289" y="1075"/>
                    </a:lnTo>
                    <a:lnTo>
                      <a:pt x="1291" y="1076"/>
                    </a:lnTo>
                    <a:lnTo>
                      <a:pt x="1294" y="1076"/>
                    </a:lnTo>
                    <a:lnTo>
                      <a:pt x="1297" y="1076"/>
                    </a:lnTo>
                    <a:lnTo>
                      <a:pt x="1299" y="1076"/>
                    </a:lnTo>
                    <a:lnTo>
                      <a:pt x="1302" y="1076"/>
                    </a:lnTo>
                    <a:lnTo>
                      <a:pt x="1304" y="1076"/>
                    </a:lnTo>
                    <a:lnTo>
                      <a:pt x="1307" y="1076"/>
                    </a:lnTo>
                    <a:lnTo>
                      <a:pt x="1310" y="1076"/>
                    </a:lnTo>
                    <a:lnTo>
                      <a:pt x="1312" y="1076"/>
                    </a:lnTo>
                    <a:lnTo>
                      <a:pt x="1315" y="1076"/>
                    </a:lnTo>
                    <a:lnTo>
                      <a:pt x="1318" y="1076"/>
                    </a:lnTo>
                    <a:lnTo>
                      <a:pt x="1320" y="1077"/>
                    </a:lnTo>
                  </a:path>
                </a:pathLst>
              </a:custGeom>
              <a:noFill/>
              <a:ln w="19050" cap="flat">
                <a:solidFill>
                  <a:srgbClr val="142B8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46" name="Straight Arrow Connector 45"/>
            <p:cNvCxnSpPr/>
            <p:nvPr/>
          </p:nvCxnSpPr>
          <p:spPr bwMode="auto">
            <a:xfrm>
              <a:off x="4240571" y="2142409"/>
              <a:ext cx="227099" cy="35658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8" name="TextBox 47"/>
            <p:cNvSpPr txBox="1"/>
            <p:nvPr/>
          </p:nvSpPr>
          <p:spPr>
            <a:xfrm>
              <a:off x="4329635" y="1782247"/>
              <a:ext cx="300082" cy="369332"/>
            </a:xfrm>
            <a:prstGeom prst="rect">
              <a:avLst/>
            </a:prstGeom>
            <a:noFill/>
          </p:spPr>
          <p:txBody>
            <a:bodyPr wrap="none" rtlCol="0">
              <a:spAutoFit/>
            </a:bodyPr>
            <a:lstStyle/>
            <a:p>
              <a:r>
                <a:rPr lang="en-US" dirty="0" smtClean="0"/>
                <a:t>z</a:t>
              </a:r>
              <a:endParaRPr lang="en-US" dirty="0"/>
            </a:p>
          </p:txBody>
        </p:sp>
        <p:sp>
          <p:nvSpPr>
            <p:cNvPr id="49" name="TextBox 48"/>
            <p:cNvSpPr txBox="1"/>
            <p:nvPr/>
          </p:nvSpPr>
          <p:spPr>
            <a:xfrm>
              <a:off x="4231433" y="2368455"/>
              <a:ext cx="300082" cy="369332"/>
            </a:xfrm>
            <a:prstGeom prst="rect">
              <a:avLst/>
            </a:prstGeom>
            <a:noFill/>
          </p:spPr>
          <p:txBody>
            <a:bodyPr wrap="none" rtlCol="0">
              <a:spAutoFit/>
            </a:bodyPr>
            <a:lstStyle/>
            <a:p>
              <a:r>
                <a:rPr lang="en-US" dirty="0"/>
                <a:t>y</a:t>
              </a:r>
            </a:p>
          </p:txBody>
        </p:sp>
        <p:sp>
          <p:nvSpPr>
            <p:cNvPr id="50" name="TextBox 49"/>
            <p:cNvSpPr txBox="1"/>
            <p:nvPr/>
          </p:nvSpPr>
          <p:spPr>
            <a:xfrm>
              <a:off x="2658644" y="2015609"/>
              <a:ext cx="415498" cy="369332"/>
            </a:xfrm>
            <a:prstGeom prst="rect">
              <a:avLst/>
            </a:prstGeom>
            <a:noFill/>
          </p:spPr>
          <p:txBody>
            <a:bodyPr wrap="none" rtlCol="0">
              <a:spAutoFit/>
            </a:bodyPr>
            <a:lstStyle/>
            <a:p>
              <a:r>
                <a:rPr lang="en-US" dirty="0" smtClean="0"/>
                <a:t>E</a:t>
              </a:r>
              <a:r>
                <a:rPr lang="en-US" baseline="-25000" dirty="0" smtClean="0"/>
                <a:t>x</a:t>
              </a:r>
              <a:endParaRPr lang="en-US" dirty="0"/>
            </a:p>
          </p:txBody>
        </p:sp>
      </p:grpSp>
    </p:spTree>
    <p:extLst>
      <p:ext uri="{BB962C8B-B14F-4D97-AF65-F5344CB8AC3E}">
        <p14:creationId xmlns:p14="http://schemas.microsoft.com/office/powerpoint/2010/main" val="342693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551" y="-95989"/>
            <a:ext cx="8229600" cy="1143000"/>
          </a:xfrm>
        </p:spPr>
        <p:txBody>
          <a:bodyPr/>
          <a:lstStyle/>
          <a:p>
            <a:r>
              <a:rPr lang="en-US" sz="3200" dirty="0" smtClean="0"/>
              <a:t>Gap SPP</a:t>
            </a:r>
            <a:endParaRPr lang="en-US" sz="3200" dirty="0"/>
          </a:p>
        </p:txBody>
      </p:sp>
      <p:sp>
        <p:nvSpPr>
          <p:cNvPr id="4" name="Slide Number Placeholder 3"/>
          <p:cNvSpPr>
            <a:spLocks noGrp="1"/>
          </p:cNvSpPr>
          <p:nvPr>
            <p:ph type="sldNum" sz="quarter" idx="12"/>
          </p:nvPr>
        </p:nvSpPr>
        <p:spPr>
          <a:xfrm>
            <a:off x="6692900" y="6214890"/>
            <a:ext cx="2133600" cy="476250"/>
          </a:xfrm>
        </p:spPr>
        <p:txBody>
          <a:bodyPr/>
          <a:lstStyle/>
          <a:p>
            <a:pPr>
              <a:defRPr/>
            </a:pPr>
            <a:fld id="{7C1A4677-A278-47C8-9278-C375BD43ED18}" type="slidenum">
              <a:rPr lang="en-US" smtClean="0"/>
              <a:pPr>
                <a:defRPr/>
              </a:pPr>
              <a:t>9</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767123416"/>
              </p:ext>
            </p:extLst>
          </p:nvPr>
        </p:nvGraphicFramePr>
        <p:xfrm>
          <a:off x="2696676" y="4623539"/>
          <a:ext cx="1021260" cy="510000"/>
        </p:xfrm>
        <a:graphic>
          <a:graphicData uri="http://schemas.openxmlformats.org/presentationml/2006/ole">
            <mc:AlternateContent xmlns:mc="http://schemas.openxmlformats.org/markup-compatibility/2006">
              <mc:Choice xmlns:v="urn:schemas-microsoft-com:vml" Requires="v">
                <p:oleObj spid="_x0000_s55819" name="Equation" r:id="rId3" imgW="914400" imgH="457200" progId="Equation.DSMT4">
                  <p:embed/>
                </p:oleObj>
              </mc:Choice>
              <mc:Fallback>
                <p:oleObj name="Equation" r:id="rId3" imgW="914400" imgH="457200" progId="Equation.DSMT4">
                  <p:embed/>
                  <p:pic>
                    <p:nvPicPr>
                      <p:cNvPr id="6" name="Object 5"/>
                      <p:cNvPicPr/>
                      <p:nvPr/>
                    </p:nvPicPr>
                    <p:blipFill>
                      <a:blip r:embed="rId4"/>
                      <a:stretch>
                        <a:fillRect/>
                      </a:stretch>
                    </p:blipFill>
                    <p:spPr>
                      <a:xfrm>
                        <a:off x="2696676" y="4623539"/>
                        <a:ext cx="1021260" cy="510000"/>
                      </a:xfrm>
                      <a:prstGeom prst="rect">
                        <a:avLst/>
                      </a:prstGeom>
                    </p:spPr>
                  </p:pic>
                </p:oleObj>
              </mc:Fallback>
            </mc:AlternateContent>
          </a:graphicData>
        </a:graphic>
      </p:graphicFrame>
      <p:grpSp>
        <p:nvGrpSpPr>
          <p:cNvPr id="23" name="Group 22"/>
          <p:cNvGrpSpPr/>
          <p:nvPr/>
        </p:nvGrpSpPr>
        <p:grpSpPr>
          <a:xfrm>
            <a:off x="3932172" y="754162"/>
            <a:ext cx="1971675" cy="867585"/>
            <a:chOff x="3932172" y="754162"/>
            <a:chExt cx="1971675" cy="867585"/>
          </a:xfrm>
        </p:grpSpPr>
        <p:graphicFrame>
          <p:nvGraphicFramePr>
            <p:cNvPr id="8" name="Object 7"/>
            <p:cNvGraphicFramePr>
              <a:graphicFrameLocks noChangeAspect="1"/>
            </p:cNvGraphicFramePr>
            <p:nvPr>
              <p:extLst>
                <p:ext uri="{D42A27DB-BD31-4B8C-83A1-F6EECF244321}">
                  <p14:modId xmlns:p14="http://schemas.microsoft.com/office/powerpoint/2010/main" val="1959080147"/>
                </p:ext>
              </p:extLst>
            </p:nvPr>
          </p:nvGraphicFramePr>
          <p:xfrm>
            <a:off x="3952875" y="754162"/>
            <a:ext cx="1346200" cy="508000"/>
          </p:xfrm>
          <a:graphic>
            <a:graphicData uri="http://schemas.openxmlformats.org/presentationml/2006/ole">
              <mc:AlternateContent xmlns:mc="http://schemas.openxmlformats.org/markup-compatibility/2006">
                <mc:Choice xmlns:v="urn:schemas-microsoft-com:vml" Requires="v">
                  <p:oleObj spid="_x0000_s55820" name="Equation" r:id="rId5" imgW="1346040" imgH="507960" progId="Equation.DSMT4">
                    <p:embed/>
                  </p:oleObj>
                </mc:Choice>
                <mc:Fallback>
                  <p:oleObj name="Equation" r:id="rId5" imgW="1346040" imgH="507960" progId="Equation.DSMT4">
                    <p:embed/>
                    <p:pic>
                      <p:nvPicPr>
                        <p:cNvPr id="8" name="Object 7"/>
                        <p:cNvPicPr/>
                        <p:nvPr/>
                      </p:nvPicPr>
                      <p:blipFill>
                        <a:blip r:embed="rId6"/>
                        <a:stretch>
                          <a:fillRect/>
                        </a:stretch>
                      </p:blipFill>
                      <p:spPr>
                        <a:xfrm>
                          <a:off x="3952875" y="754162"/>
                          <a:ext cx="1346200" cy="5080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211153063"/>
                </p:ext>
              </p:extLst>
            </p:nvPr>
          </p:nvGraphicFramePr>
          <p:xfrm>
            <a:off x="3932172" y="1315797"/>
            <a:ext cx="1971675" cy="305950"/>
          </p:xfrm>
          <a:graphic>
            <a:graphicData uri="http://schemas.openxmlformats.org/presentationml/2006/ole">
              <mc:AlternateContent xmlns:mc="http://schemas.openxmlformats.org/markup-compatibility/2006">
                <mc:Choice xmlns:v="urn:schemas-microsoft-com:vml" Requires="v">
                  <p:oleObj spid="_x0000_s55821" name="Equation" r:id="rId7" imgW="1473120" imgH="228600" progId="Equation.DSMT4">
                    <p:embed/>
                  </p:oleObj>
                </mc:Choice>
                <mc:Fallback>
                  <p:oleObj name="Equation" r:id="rId7" imgW="1473120" imgH="228600" progId="Equation.DSMT4">
                    <p:embed/>
                    <p:pic>
                      <p:nvPicPr>
                        <p:cNvPr id="9" name="Object 8"/>
                        <p:cNvPicPr/>
                        <p:nvPr/>
                      </p:nvPicPr>
                      <p:blipFill>
                        <a:blip r:embed="rId8"/>
                        <a:stretch>
                          <a:fillRect/>
                        </a:stretch>
                      </p:blipFill>
                      <p:spPr>
                        <a:xfrm>
                          <a:off x="3932172" y="1315797"/>
                          <a:ext cx="1971675" cy="305950"/>
                        </a:xfrm>
                        <a:prstGeom prst="rect">
                          <a:avLst/>
                        </a:prstGeom>
                      </p:spPr>
                    </p:pic>
                  </p:oleObj>
                </mc:Fallback>
              </mc:AlternateContent>
            </a:graphicData>
          </a:graphic>
        </p:graphicFrame>
      </p:grpSp>
      <p:grpSp>
        <p:nvGrpSpPr>
          <p:cNvPr id="24" name="Group 23"/>
          <p:cNvGrpSpPr/>
          <p:nvPr/>
        </p:nvGrpSpPr>
        <p:grpSpPr>
          <a:xfrm>
            <a:off x="96722" y="1932437"/>
            <a:ext cx="3835450" cy="369332"/>
            <a:chOff x="96722" y="1932437"/>
            <a:chExt cx="3835450" cy="369332"/>
          </a:xfrm>
        </p:grpSpPr>
        <p:sp>
          <p:nvSpPr>
            <p:cNvPr id="10" name="TextBox 9"/>
            <p:cNvSpPr txBox="1"/>
            <p:nvPr/>
          </p:nvSpPr>
          <p:spPr>
            <a:xfrm>
              <a:off x="96722" y="1932437"/>
              <a:ext cx="1915909" cy="369332"/>
            </a:xfrm>
            <a:prstGeom prst="rect">
              <a:avLst/>
            </a:prstGeom>
            <a:noFill/>
          </p:spPr>
          <p:txBody>
            <a:bodyPr wrap="none" rtlCol="0">
              <a:spAutoFit/>
            </a:bodyPr>
            <a:lstStyle/>
            <a:p>
              <a:r>
                <a:rPr lang="en-US" dirty="0" smtClean="0"/>
                <a:t>Gold with air gap</a:t>
              </a:r>
              <a:endParaRPr lang="en-US" dirty="0"/>
            </a:p>
          </p:txBody>
        </p:sp>
        <p:graphicFrame>
          <p:nvGraphicFramePr>
            <p:cNvPr id="11" name="Object 10"/>
            <p:cNvGraphicFramePr>
              <a:graphicFrameLocks noChangeAspect="1"/>
            </p:cNvGraphicFramePr>
            <p:nvPr>
              <p:extLst>
                <p:ext uri="{D42A27DB-BD31-4B8C-83A1-F6EECF244321}">
                  <p14:modId xmlns:p14="http://schemas.microsoft.com/office/powerpoint/2010/main" val="2250425322"/>
                </p:ext>
              </p:extLst>
            </p:nvPr>
          </p:nvGraphicFramePr>
          <p:xfrm>
            <a:off x="2243072" y="2005128"/>
            <a:ext cx="1689100" cy="228600"/>
          </p:xfrm>
          <a:graphic>
            <a:graphicData uri="http://schemas.openxmlformats.org/presentationml/2006/ole">
              <mc:AlternateContent xmlns:mc="http://schemas.openxmlformats.org/markup-compatibility/2006">
                <mc:Choice xmlns:v="urn:schemas-microsoft-com:vml" Requires="v">
                  <p:oleObj spid="_x0000_s55822" name="Equation" r:id="rId9" imgW="1688760" imgH="228600" progId="Equation.DSMT4">
                    <p:embed/>
                  </p:oleObj>
                </mc:Choice>
                <mc:Fallback>
                  <p:oleObj name="Equation" r:id="rId9" imgW="1688760" imgH="228600" progId="Equation.DSMT4">
                    <p:embed/>
                    <p:pic>
                      <p:nvPicPr>
                        <p:cNvPr id="11" name="Object 10"/>
                        <p:cNvPicPr/>
                        <p:nvPr/>
                      </p:nvPicPr>
                      <p:blipFill>
                        <a:blip r:embed="rId10"/>
                        <a:stretch>
                          <a:fillRect/>
                        </a:stretch>
                      </p:blipFill>
                      <p:spPr>
                        <a:xfrm>
                          <a:off x="2243072" y="2005128"/>
                          <a:ext cx="1689100" cy="228600"/>
                        </a:xfrm>
                        <a:prstGeom prst="rect">
                          <a:avLst/>
                        </a:prstGeom>
                      </p:spPr>
                    </p:pic>
                  </p:oleObj>
                </mc:Fallback>
              </mc:AlternateContent>
            </a:graphicData>
          </a:graphic>
        </p:graphicFrame>
      </p:grpSp>
      <p:grpSp>
        <p:nvGrpSpPr>
          <p:cNvPr id="31" name="Group 30"/>
          <p:cNvGrpSpPr/>
          <p:nvPr/>
        </p:nvGrpSpPr>
        <p:grpSpPr>
          <a:xfrm>
            <a:off x="3632556" y="2245339"/>
            <a:ext cx="3298637" cy="2440200"/>
            <a:chOff x="3632556" y="2245339"/>
            <a:chExt cx="3298637" cy="2440200"/>
          </a:xfrm>
        </p:grpSpPr>
        <p:pic>
          <p:nvPicPr>
            <p:cNvPr id="32" name="Picture 31"/>
            <p:cNvPicPr>
              <a:picLocks noChangeAspect="1"/>
            </p:cNvPicPr>
            <p:nvPr/>
          </p:nvPicPr>
          <p:blipFill>
            <a:blip r:embed="rId11"/>
            <a:stretch>
              <a:fillRect/>
            </a:stretch>
          </p:blipFill>
          <p:spPr>
            <a:xfrm>
              <a:off x="3632556" y="2245339"/>
              <a:ext cx="3298637" cy="2440200"/>
            </a:xfrm>
            <a:prstGeom prst="rect">
              <a:avLst/>
            </a:prstGeom>
          </p:spPr>
        </p:pic>
        <p:sp>
          <p:nvSpPr>
            <p:cNvPr id="14" name="TextBox 13"/>
            <p:cNvSpPr txBox="1"/>
            <p:nvPr/>
          </p:nvSpPr>
          <p:spPr>
            <a:xfrm>
              <a:off x="5083400" y="2880755"/>
              <a:ext cx="558166" cy="307777"/>
            </a:xfrm>
            <a:prstGeom prst="rect">
              <a:avLst/>
            </a:prstGeom>
            <a:noFill/>
          </p:spPr>
          <p:txBody>
            <a:bodyPr wrap="none" rtlCol="0">
              <a:spAutoFit/>
            </a:bodyPr>
            <a:lstStyle/>
            <a:p>
              <a:r>
                <a:rPr lang="en-US" sz="1400" b="1" dirty="0" smtClean="0"/>
                <a:t>W=1</a:t>
              </a:r>
              <a:endParaRPr lang="en-US" sz="1400" b="1" dirty="0"/>
            </a:p>
          </p:txBody>
        </p:sp>
        <p:sp>
          <p:nvSpPr>
            <p:cNvPr id="15" name="TextBox 14"/>
            <p:cNvSpPr txBox="1"/>
            <p:nvPr/>
          </p:nvSpPr>
          <p:spPr>
            <a:xfrm>
              <a:off x="4955526" y="3431755"/>
              <a:ext cx="707245" cy="307777"/>
            </a:xfrm>
            <a:prstGeom prst="rect">
              <a:avLst/>
            </a:prstGeom>
            <a:noFill/>
          </p:spPr>
          <p:txBody>
            <a:bodyPr wrap="none" rtlCol="0">
              <a:spAutoFit/>
            </a:bodyPr>
            <a:lstStyle/>
            <a:p>
              <a:r>
                <a:rPr lang="en-US" sz="1400" b="1" dirty="0" smtClean="0"/>
                <a:t>W=0.5</a:t>
              </a:r>
              <a:endParaRPr lang="en-US" sz="1400" b="1" dirty="0"/>
            </a:p>
          </p:txBody>
        </p:sp>
        <p:sp>
          <p:nvSpPr>
            <p:cNvPr id="16" name="TextBox 15"/>
            <p:cNvSpPr txBox="1"/>
            <p:nvPr/>
          </p:nvSpPr>
          <p:spPr>
            <a:xfrm>
              <a:off x="4736174" y="3718992"/>
              <a:ext cx="806631" cy="307777"/>
            </a:xfrm>
            <a:prstGeom prst="rect">
              <a:avLst/>
            </a:prstGeom>
            <a:noFill/>
          </p:spPr>
          <p:txBody>
            <a:bodyPr wrap="none" rtlCol="0">
              <a:spAutoFit/>
            </a:bodyPr>
            <a:lstStyle/>
            <a:p>
              <a:r>
                <a:rPr lang="en-US" sz="1400" b="1" dirty="0" smtClean="0"/>
                <a:t>W=0.25</a:t>
              </a:r>
              <a:endParaRPr lang="en-US" sz="1400" b="1" dirty="0"/>
            </a:p>
          </p:txBody>
        </p:sp>
        <p:sp>
          <p:nvSpPr>
            <p:cNvPr id="17" name="TextBox 16"/>
            <p:cNvSpPr txBox="1"/>
            <p:nvPr/>
          </p:nvSpPr>
          <p:spPr>
            <a:xfrm>
              <a:off x="4655238" y="4064758"/>
              <a:ext cx="707245" cy="307777"/>
            </a:xfrm>
            <a:prstGeom prst="rect">
              <a:avLst/>
            </a:prstGeom>
            <a:noFill/>
          </p:spPr>
          <p:txBody>
            <a:bodyPr wrap="none" rtlCol="0">
              <a:spAutoFit/>
            </a:bodyPr>
            <a:lstStyle/>
            <a:p>
              <a:r>
                <a:rPr lang="en-US" sz="1400" b="1" dirty="0" smtClean="0"/>
                <a:t>W=0.1</a:t>
              </a:r>
              <a:endParaRPr lang="en-US" sz="1400" b="1" dirty="0"/>
            </a:p>
          </p:txBody>
        </p:sp>
      </p:grpSp>
      <p:grpSp>
        <p:nvGrpSpPr>
          <p:cNvPr id="29" name="Group 28"/>
          <p:cNvGrpSpPr/>
          <p:nvPr/>
        </p:nvGrpSpPr>
        <p:grpSpPr>
          <a:xfrm>
            <a:off x="112524" y="2289989"/>
            <a:ext cx="3257682" cy="2409903"/>
            <a:chOff x="96722" y="2683916"/>
            <a:chExt cx="3257682" cy="2409903"/>
          </a:xfrm>
        </p:grpSpPr>
        <p:pic>
          <p:nvPicPr>
            <p:cNvPr id="26" name="Picture 25"/>
            <p:cNvPicPr>
              <a:picLocks noChangeAspect="1"/>
            </p:cNvPicPr>
            <p:nvPr/>
          </p:nvPicPr>
          <p:blipFill>
            <a:blip r:embed="rId12"/>
            <a:stretch>
              <a:fillRect/>
            </a:stretch>
          </p:blipFill>
          <p:spPr>
            <a:xfrm>
              <a:off x="96722" y="2683916"/>
              <a:ext cx="3257682" cy="2409903"/>
            </a:xfrm>
            <a:prstGeom prst="rect">
              <a:avLst/>
            </a:prstGeom>
          </p:spPr>
        </p:pic>
        <p:sp>
          <p:nvSpPr>
            <p:cNvPr id="18" name="TextBox 17"/>
            <p:cNvSpPr txBox="1"/>
            <p:nvPr/>
          </p:nvSpPr>
          <p:spPr>
            <a:xfrm>
              <a:off x="1927339" y="3698271"/>
              <a:ext cx="684803" cy="369332"/>
            </a:xfrm>
            <a:prstGeom prst="rect">
              <a:avLst/>
            </a:prstGeom>
            <a:noFill/>
          </p:spPr>
          <p:txBody>
            <a:bodyPr wrap="none" rtlCol="0">
              <a:spAutoFit/>
            </a:bodyPr>
            <a:lstStyle/>
            <a:p>
              <a:r>
                <a:rPr lang="en-US" dirty="0" smtClean="0"/>
                <a:t>even</a:t>
              </a:r>
              <a:endParaRPr lang="en-US" dirty="0"/>
            </a:p>
          </p:txBody>
        </p:sp>
        <p:sp>
          <p:nvSpPr>
            <p:cNvPr id="19" name="TextBox 18"/>
            <p:cNvSpPr txBox="1"/>
            <p:nvPr/>
          </p:nvSpPr>
          <p:spPr>
            <a:xfrm>
              <a:off x="1176593" y="3112441"/>
              <a:ext cx="569387" cy="369332"/>
            </a:xfrm>
            <a:prstGeom prst="rect">
              <a:avLst/>
            </a:prstGeom>
            <a:noFill/>
          </p:spPr>
          <p:txBody>
            <a:bodyPr wrap="none" rtlCol="0">
              <a:spAutoFit/>
            </a:bodyPr>
            <a:lstStyle/>
            <a:p>
              <a:r>
                <a:rPr lang="en-US" dirty="0" smtClean="0"/>
                <a:t>odd</a:t>
              </a:r>
              <a:endParaRPr lang="en-US" dirty="0"/>
            </a:p>
          </p:txBody>
        </p:sp>
      </p:grpSp>
      <p:sp>
        <p:nvSpPr>
          <p:cNvPr id="20" name="TextBox 19"/>
          <p:cNvSpPr txBox="1"/>
          <p:nvPr/>
        </p:nvSpPr>
        <p:spPr>
          <a:xfrm>
            <a:off x="4715737" y="1884292"/>
            <a:ext cx="4322271" cy="307777"/>
          </a:xfrm>
          <a:prstGeom prst="rect">
            <a:avLst/>
          </a:prstGeom>
          <a:noFill/>
        </p:spPr>
        <p:txBody>
          <a:bodyPr wrap="square" rtlCol="0">
            <a:spAutoFit/>
          </a:bodyPr>
          <a:lstStyle/>
          <a:p>
            <a:r>
              <a:rPr lang="en-US" sz="1400" dirty="0" smtClean="0"/>
              <a:t>Odd solution does not exist! </a:t>
            </a:r>
            <a:endParaRPr lang="en-US" sz="1400" dirty="0"/>
          </a:p>
        </p:txBody>
      </p:sp>
      <p:grpSp>
        <p:nvGrpSpPr>
          <p:cNvPr id="25" name="Group 24"/>
          <p:cNvGrpSpPr/>
          <p:nvPr/>
        </p:nvGrpSpPr>
        <p:grpSpPr>
          <a:xfrm>
            <a:off x="262196" y="4743019"/>
            <a:ext cx="1978198" cy="307777"/>
            <a:chOff x="262196" y="4743019"/>
            <a:chExt cx="1978198" cy="307777"/>
          </a:xfrm>
        </p:grpSpPr>
        <p:sp>
          <p:nvSpPr>
            <p:cNvPr id="21" name="TextBox 20"/>
            <p:cNvSpPr txBox="1"/>
            <p:nvPr/>
          </p:nvSpPr>
          <p:spPr>
            <a:xfrm>
              <a:off x="262196" y="4743019"/>
              <a:ext cx="1071127" cy="307777"/>
            </a:xfrm>
            <a:prstGeom prst="rect">
              <a:avLst/>
            </a:prstGeom>
            <a:noFill/>
          </p:spPr>
          <p:txBody>
            <a:bodyPr wrap="none" rtlCol="0">
              <a:spAutoFit/>
            </a:bodyPr>
            <a:lstStyle/>
            <a:p>
              <a:r>
                <a:rPr lang="en-US" sz="1400" dirty="0" smtClean="0"/>
                <a:t>As long as </a:t>
              </a:r>
              <a:endParaRPr lang="en-US" sz="1400" dirty="0"/>
            </a:p>
          </p:txBody>
        </p:sp>
        <p:graphicFrame>
          <p:nvGraphicFramePr>
            <p:cNvPr id="22" name="Object 21"/>
            <p:cNvGraphicFramePr>
              <a:graphicFrameLocks noChangeAspect="1"/>
            </p:cNvGraphicFramePr>
            <p:nvPr>
              <p:extLst>
                <p:ext uri="{D42A27DB-BD31-4B8C-83A1-F6EECF244321}">
                  <p14:modId xmlns:p14="http://schemas.microsoft.com/office/powerpoint/2010/main" val="2186289139"/>
                </p:ext>
              </p:extLst>
            </p:nvPr>
          </p:nvGraphicFramePr>
          <p:xfrm>
            <a:off x="1370830" y="4791495"/>
            <a:ext cx="869564" cy="252454"/>
          </p:xfrm>
          <a:graphic>
            <a:graphicData uri="http://schemas.openxmlformats.org/presentationml/2006/ole">
              <mc:AlternateContent xmlns:mc="http://schemas.openxmlformats.org/markup-compatibility/2006">
                <mc:Choice xmlns:v="urn:schemas-microsoft-com:vml" Requires="v">
                  <p:oleObj spid="_x0000_s55823" name="Equation" r:id="rId13" imgW="787320" imgH="228600" progId="Equation.DSMT4">
                    <p:embed/>
                  </p:oleObj>
                </mc:Choice>
                <mc:Fallback>
                  <p:oleObj name="Equation" r:id="rId13" imgW="787320" imgH="228600" progId="Equation.DSMT4">
                    <p:embed/>
                    <p:pic>
                      <p:nvPicPr>
                        <p:cNvPr id="22" name="Object 21"/>
                        <p:cNvPicPr/>
                        <p:nvPr/>
                      </p:nvPicPr>
                      <p:blipFill>
                        <a:blip r:embed="rId14"/>
                        <a:stretch>
                          <a:fillRect/>
                        </a:stretch>
                      </p:blipFill>
                      <p:spPr>
                        <a:xfrm>
                          <a:off x="1370830" y="4791495"/>
                          <a:ext cx="869564" cy="252454"/>
                        </a:xfrm>
                        <a:prstGeom prst="rect">
                          <a:avLst/>
                        </a:prstGeom>
                      </p:spPr>
                    </p:pic>
                  </p:oleObj>
                </mc:Fallback>
              </mc:AlternateContent>
            </a:graphicData>
          </a:graphic>
        </p:graphicFrame>
      </p:grpSp>
      <p:graphicFrame>
        <p:nvGraphicFramePr>
          <p:cNvPr id="27" name="Object 26"/>
          <p:cNvGraphicFramePr>
            <a:graphicFrameLocks noChangeAspect="1"/>
          </p:cNvGraphicFramePr>
          <p:nvPr>
            <p:extLst>
              <p:ext uri="{D42A27DB-BD31-4B8C-83A1-F6EECF244321}">
                <p14:modId xmlns:p14="http://schemas.microsoft.com/office/powerpoint/2010/main" val="2914378715"/>
              </p:ext>
            </p:extLst>
          </p:nvPr>
        </p:nvGraphicFramePr>
        <p:xfrm>
          <a:off x="2451100" y="5142592"/>
          <a:ext cx="4241800" cy="520700"/>
        </p:xfrm>
        <a:graphic>
          <a:graphicData uri="http://schemas.openxmlformats.org/presentationml/2006/ole">
            <mc:AlternateContent xmlns:mc="http://schemas.openxmlformats.org/markup-compatibility/2006">
              <mc:Choice xmlns:v="urn:schemas-microsoft-com:vml" Requires="v">
                <p:oleObj spid="_x0000_s55824" name="Equation" r:id="rId15" imgW="4241520" imgH="520560" progId="Equation.DSMT4">
                  <p:embed/>
                </p:oleObj>
              </mc:Choice>
              <mc:Fallback>
                <p:oleObj name="Equation" r:id="rId15" imgW="4241520" imgH="520560" progId="Equation.DSMT4">
                  <p:embed/>
                  <p:pic>
                    <p:nvPicPr>
                      <p:cNvPr id="27" name="Object 26"/>
                      <p:cNvPicPr/>
                      <p:nvPr/>
                    </p:nvPicPr>
                    <p:blipFill>
                      <a:blip r:embed="rId16"/>
                      <a:stretch>
                        <a:fillRect/>
                      </a:stretch>
                    </p:blipFill>
                    <p:spPr>
                      <a:xfrm>
                        <a:off x="2451100" y="5142592"/>
                        <a:ext cx="4241800" cy="520700"/>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3179070581"/>
              </p:ext>
            </p:extLst>
          </p:nvPr>
        </p:nvGraphicFramePr>
        <p:xfrm>
          <a:off x="2051216" y="5725657"/>
          <a:ext cx="2108200" cy="482600"/>
        </p:xfrm>
        <a:graphic>
          <a:graphicData uri="http://schemas.openxmlformats.org/presentationml/2006/ole">
            <mc:AlternateContent xmlns:mc="http://schemas.openxmlformats.org/markup-compatibility/2006">
              <mc:Choice xmlns:v="urn:schemas-microsoft-com:vml" Requires="v">
                <p:oleObj spid="_x0000_s55825" name="Equation" r:id="rId17" imgW="2108160" imgH="482400" progId="Equation.DSMT4">
                  <p:embed/>
                </p:oleObj>
              </mc:Choice>
              <mc:Fallback>
                <p:oleObj name="Equation" r:id="rId17" imgW="2108160" imgH="482400" progId="Equation.DSMT4">
                  <p:embed/>
                  <p:pic>
                    <p:nvPicPr>
                      <p:cNvPr id="28" name="Object 27"/>
                      <p:cNvPicPr/>
                      <p:nvPr/>
                    </p:nvPicPr>
                    <p:blipFill>
                      <a:blip r:embed="rId18"/>
                      <a:stretch>
                        <a:fillRect/>
                      </a:stretch>
                    </p:blipFill>
                    <p:spPr>
                      <a:xfrm>
                        <a:off x="2051216" y="5725657"/>
                        <a:ext cx="2108200" cy="482600"/>
                      </a:xfrm>
                      <a:prstGeom prst="rect">
                        <a:avLst/>
                      </a:prstGeom>
                    </p:spPr>
                  </p:pic>
                </p:oleObj>
              </mc:Fallback>
            </mc:AlternateContent>
          </a:graphicData>
        </a:graphic>
      </p:graphicFrame>
      <p:grpSp>
        <p:nvGrpSpPr>
          <p:cNvPr id="13" name="Group 12"/>
          <p:cNvGrpSpPr/>
          <p:nvPr/>
        </p:nvGrpSpPr>
        <p:grpSpPr>
          <a:xfrm>
            <a:off x="106225" y="690907"/>
            <a:ext cx="3223014" cy="1133337"/>
            <a:chOff x="106225" y="690907"/>
            <a:chExt cx="3223014" cy="1133337"/>
          </a:xfrm>
        </p:grpSpPr>
        <p:sp>
          <p:nvSpPr>
            <p:cNvPr id="5" name="TextBox 4"/>
            <p:cNvSpPr txBox="1"/>
            <p:nvPr/>
          </p:nvSpPr>
          <p:spPr>
            <a:xfrm>
              <a:off x="106225" y="974103"/>
              <a:ext cx="1851789" cy="369332"/>
            </a:xfrm>
            <a:prstGeom prst="rect">
              <a:avLst/>
            </a:prstGeom>
            <a:noFill/>
          </p:spPr>
          <p:txBody>
            <a:bodyPr wrap="none" rtlCol="0">
              <a:spAutoFit/>
            </a:bodyPr>
            <a:lstStyle/>
            <a:p>
              <a:r>
                <a:rPr lang="en-US" dirty="0" smtClean="0"/>
                <a:t>Graphic solution</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144025891"/>
                </p:ext>
              </p:extLst>
            </p:nvPr>
          </p:nvGraphicFramePr>
          <p:xfrm>
            <a:off x="2010026" y="1260681"/>
            <a:ext cx="1319213" cy="563563"/>
          </p:xfrm>
          <a:graphic>
            <a:graphicData uri="http://schemas.openxmlformats.org/presentationml/2006/ole">
              <mc:AlternateContent xmlns:mc="http://schemas.openxmlformats.org/markup-compatibility/2006">
                <mc:Choice xmlns:v="urn:schemas-microsoft-com:vml" Requires="v">
                  <p:oleObj spid="_x0000_s55826" name="Equation" r:id="rId19" imgW="1066680" imgH="457200" progId="Equation.DSMT4">
                    <p:embed/>
                  </p:oleObj>
                </mc:Choice>
                <mc:Fallback>
                  <p:oleObj name="Equation" r:id="rId19" imgW="1066680" imgH="457200" progId="Equation.DSMT4">
                    <p:embed/>
                    <p:pic>
                      <p:nvPicPr>
                        <p:cNvPr id="7" name="Object 6"/>
                        <p:cNvPicPr/>
                        <p:nvPr/>
                      </p:nvPicPr>
                      <p:blipFill>
                        <a:blip r:embed="rId20"/>
                        <a:stretch>
                          <a:fillRect/>
                        </a:stretch>
                      </p:blipFill>
                      <p:spPr>
                        <a:xfrm>
                          <a:off x="2010026" y="1260681"/>
                          <a:ext cx="1319213" cy="563563"/>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465584318"/>
                </p:ext>
              </p:extLst>
            </p:nvPr>
          </p:nvGraphicFramePr>
          <p:xfrm>
            <a:off x="2051216" y="690907"/>
            <a:ext cx="1155700" cy="457200"/>
          </p:xfrm>
          <a:graphic>
            <a:graphicData uri="http://schemas.openxmlformats.org/presentationml/2006/ole">
              <mc:AlternateContent xmlns:mc="http://schemas.openxmlformats.org/markup-compatibility/2006">
                <mc:Choice xmlns:v="urn:schemas-microsoft-com:vml" Requires="v">
                  <p:oleObj spid="_x0000_s55827" name="Equation" r:id="rId21" imgW="1155600" imgH="457200" progId="Equation.DSMT4">
                    <p:embed/>
                  </p:oleObj>
                </mc:Choice>
                <mc:Fallback>
                  <p:oleObj name="Equation" r:id="rId21" imgW="1155600" imgH="457200" progId="Equation.DSMT4">
                    <p:embed/>
                    <p:pic>
                      <p:nvPicPr>
                        <p:cNvPr id="30" name="Object 29"/>
                        <p:cNvPicPr/>
                        <p:nvPr/>
                      </p:nvPicPr>
                      <p:blipFill>
                        <a:blip r:embed="rId22"/>
                        <a:stretch>
                          <a:fillRect/>
                        </a:stretch>
                      </p:blipFill>
                      <p:spPr>
                        <a:xfrm>
                          <a:off x="2051216" y="690907"/>
                          <a:ext cx="1155700" cy="457200"/>
                        </a:xfrm>
                        <a:prstGeom prst="rect">
                          <a:avLst/>
                        </a:prstGeom>
                      </p:spPr>
                    </p:pic>
                  </p:oleObj>
                </mc:Fallback>
              </mc:AlternateContent>
            </a:graphicData>
          </a:graphic>
        </p:graphicFrame>
      </p:grpSp>
      <p:graphicFrame>
        <p:nvGraphicFramePr>
          <p:cNvPr id="33" name="Object 32"/>
          <p:cNvGraphicFramePr>
            <a:graphicFrameLocks noChangeAspect="1"/>
          </p:cNvGraphicFramePr>
          <p:nvPr>
            <p:extLst>
              <p:ext uri="{D42A27DB-BD31-4B8C-83A1-F6EECF244321}">
                <p14:modId xmlns:p14="http://schemas.microsoft.com/office/powerpoint/2010/main" val="168922673"/>
              </p:ext>
            </p:extLst>
          </p:nvPr>
        </p:nvGraphicFramePr>
        <p:xfrm>
          <a:off x="3933825" y="4614863"/>
          <a:ext cx="736600" cy="495300"/>
        </p:xfrm>
        <a:graphic>
          <a:graphicData uri="http://schemas.openxmlformats.org/presentationml/2006/ole">
            <mc:AlternateContent xmlns:mc="http://schemas.openxmlformats.org/markup-compatibility/2006">
              <mc:Choice xmlns:v="urn:schemas-microsoft-com:vml" Requires="v">
                <p:oleObj spid="_x0000_s55828" name="Equation" r:id="rId23" imgW="736560" imgH="495000" progId="Equation.DSMT4">
                  <p:embed/>
                </p:oleObj>
              </mc:Choice>
              <mc:Fallback>
                <p:oleObj name="Equation" r:id="rId23" imgW="736560" imgH="495000" progId="Equation.DSMT4">
                  <p:embed/>
                  <p:pic>
                    <p:nvPicPr>
                      <p:cNvPr id="0" name=""/>
                      <p:cNvPicPr/>
                      <p:nvPr/>
                    </p:nvPicPr>
                    <p:blipFill>
                      <a:blip r:embed="rId24"/>
                      <a:stretch>
                        <a:fillRect/>
                      </a:stretch>
                    </p:blipFill>
                    <p:spPr>
                      <a:xfrm>
                        <a:off x="3933825" y="4614863"/>
                        <a:ext cx="736600" cy="495300"/>
                      </a:xfrm>
                      <a:prstGeom prst="rect">
                        <a:avLst/>
                      </a:prstGeom>
                    </p:spPr>
                  </p:pic>
                </p:oleObj>
              </mc:Fallback>
            </mc:AlternateContent>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val="3502223918"/>
              </p:ext>
            </p:extLst>
          </p:nvPr>
        </p:nvGraphicFramePr>
        <p:xfrm>
          <a:off x="453413" y="5187170"/>
          <a:ext cx="1358900" cy="444500"/>
        </p:xfrm>
        <a:graphic>
          <a:graphicData uri="http://schemas.openxmlformats.org/presentationml/2006/ole">
            <mc:AlternateContent xmlns:mc="http://schemas.openxmlformats.org/markup-compatibility/2006">
              <mc:Choice xmlns:v="urn:schemas-microsoft-com:vml" Requires="v">
                <p:oleObj spid="_x0000_s55829" name="Equation" r:id="rId25" imgW="1358640" imgH="444240" progId="Equation.DSMT4">
                  <p:embed/>
                </p:oleObj>
              </mc:Choice>
              <mc:Fallback>
                <p:oleObj name="Equation" r:id="rId25" imgW="1358640" imgH="444240" progId="Equation.DSMT4">
                  <p:embed/>
                  <p:pic>
                    <p:nvPicPr>
                      <p:cNvPr id="0" name=""/>
                      <p:cNvPicPr/>
                      <p:nvPr/>
                    </p:nvPicPr>
                    <p:blipFill>
                      <a:blip r:embed="rId26"/>
                      <a:stretch>
                        <a:fillRect/>
                      </a:stretch>
                    </p:blipFill>
                    <p:spPr>
                      <a:xfrm>
                        <a:off x="453413" y="5187170"/>
                        <a:ext cx="1358900" cy="4445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522611023"/>
              </p:ext>
            </p:extLst>
          </p:nvPr>
        </p:nvGraphicFramePr>
        <p:xfrm>
          <a:off x="4281755" y="5744945"/>
          <a:ext cx="1206500" cy="482600"/>
        </p:xfrm>
        <a:graphic>
          <a:graphicData uri="http://schemas.openxmlformats.org/presentationml/2006/ole">
            <mc:AlternateContent xmlns:mc="http://schemas.openxmlformats.org/markup-compatibility/2006">
              <mc:Choice xmlns:v="urn:schemas-microsoft-com:vml" Requires="v">
                <p:oleObj spid="_x0000_s55830" name="Equation" r:id="rId27" imgW="1206360" imgH="482400" progId="Equation.DSMT4">
                  <p:embed/>
                </p:oleObj>
              </mc:Choice>
              <mc:Fallback>
                <p:oleObj name="Equation" r:id="rId27" imgW="1206360" imgH="482400" progId="Equation.DSMT4">
                  <p:embed/>
                  <p:pic>
                    <p:nvPicPr>
                      <p:cNvPr id="0" name=""/>
                      <p:cNvPicPr/>
                      <p:nvPr/>
                    </p:nvPicPr>
                    <p:blipFill>
                      <a:blip r:embed="rId28"/>
                      <a:stretch>
                        <a:fillRect/>
                      </a:stretch>
                    </p:blipFill>
                    <p:spPr>
                      <a:xfrm>
                        <a:off x="4281755" y="5744945"/>
                        <a:ext cx="1206500" cy="482600"/>
                      </a:xfrm>
                      <a:prstGeom prst="rect">
                        <a:avLst/>
                      </a:prstGeom>
                    </p:spPr>
                  </p:pic>
                </p:oleObj>
              </mc:Fallback>
            </mc:AlternateContent>
          </a:graphicData>
        </a:graphic>
      </p:graphicFrame>
      <p:sp>
        <p:nvSpPr>
          <p:cNvPr id="12" name="TextBox 11"/>
          <p:cNvSpPr txBox="1"/>
          <p:nvPr/>
        </p:nvSpPr>
        <p:spPr>
          <a:xfrm>
            <a:off x="106225" y="6345604"/>
            <a:ext cx="7907036" cy="523220"/>
          </a:xfrm>
          <a:prstGeom prst="rect">
            <a:avLst/>
          </a:prstGeom>
          <a:noFill/>
        </p:spPr>
        <p:txBody>
          <a:bodyPr wrap="square" rtlCol="0">
            <a:spAutoFit/>
          </a:bodyPr>
          <a:lstStyle/>
          <a:p>
            <a:r>
              <a:rPr lang="en-US" sz="1400" dirty="0" smtClean="0"/>
              <a:t>The effective index of gap mode </a:t>
            </a:r>
            <a:r>
              <a:rPr lang="en-US" sz="1400" dirty="0" err="1" smtClean="0"/>
              <a:t>n</a:t>
            </a:r>
            <a:r>
              <a:rPr lang="en-US" sz="1400" baseline="-25000" dirty="0" err="1" smtClean="0"/>
              <a:t>eff</a:t>
            </a:r>
            <a:r>
              <a:rPr lang="en-US" sz="1400" dirty="0" smtClean="0"/>
              <a:t>=</a:t>
            </a:r>
            <a:r>
              <a:rPr lang="el-GR" sz="1400" dirty="0" smtClean="0"/>
              <a:t>β</a:t>
            </a:r>
            <a:r>
              <a:rPr lang="en-US" sz="1400" dirty="0" smtClean="0"/>
              <a:t>/k</a:t>
            </a:r>
            <a:r>
              <a:rPr lang="en-US" sz="1400" baseline="-25000" dirty="0" smtClean="0"/>
              <a:t>0</a:t>
            </a:r>
            <a:r>
              <a:rPr lang="en-US" sz="1400" dirty="0" smtClean="0"/>
              <a:t> has a very weak frequency dependence for as long as gap is larger than skin depth </a:t>
            </a:r>
            <a:endParaRPr lang="en-US" sz="1400" dirty="0"/>
          </a:p>
        </p:txBody>
      </p:sp>
    </p:spTree>
    <p:extLst>
      <p:ext uri="{BB962C8B-B14F-4D97-AF65-F5344CB8AC3E}">
        <p14:creationId xmlns:p14="http://schemas.microsoft.com/office/powerpoint/2010/main" val="156522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2"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12413</TotalTime>
  <Words>562</Words>
  <Application>Microsoft Office PowerPoint</Application>
  <PresentationFormat>On-screen Show (4:3)</PresentationFormat>
  <Paragraphs>219</Paragraphs>
  <Slides>18</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2" baseType="lpstr">
      <vt:lpstr>Arial</vt:lpstr>
      <vt:lpstr>Noto Sans</vt:lpstr>
      <vt:lpstr>Default Design</vt:lpstr>
      <vt:lpstr>Equation</vt:lpstr>
      <vt:lpstr>Lecture 33</vt:lpstr>
      <vt:lpstr>SPP’s in thin metal layers</vt:lpstr>
      <vt:lpstr>Slab SPP</vt:lpstr>
      <vt:lpstr>Slab SPP</vt:lpstr>
      <vt:lpstr>Slab SPP</vt:lpstr>
      <vt:lpstr>Dispersion of Slab SPP’s</vt:lpstr>
      <vt:lpstr>Guiding Light with Long-Range Plasmons</vt:lpstr>
      <vt:lpstr>Gap (slot) SPP</vt:lpstr>
      <vt:lpstr>Gap SPP</vt:lpstr>
      <vt:lpstr>Gap SPP</vt:lpstr>
      <vt:lpstr>Where is the odd solution?</vt:lpstr>
      <vt:lpstr>Other TM solutions</vt:lpstr>
      <vt:lpstr>Plasmonic circuits</vt:lpstr>
      <vt:lpstr>Confinement vs. Loss</vt:lpstr>
      <vt:lpstr>Confinement vs. Loss</vt:lpstr>
      <vt:lpstr>Plasmonic nanolasers</vt:lpstr>
      <vt:lpstr>Plasmonic modulators</vt:lpstr>
      <vt:lpstr>Hybrid mode modulator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dc:creator>
  <cp:lastModifiedBy>jacob khurgin</cp:lastModifiedBy>
  <cp:revision>440</cp:revision>
  <cp:lastPrinted>1601-01-01T00:00:00Z</cp:lastPrinted>
  <dcterms:created xsi:type="dcterms:W3CDTF">1601-01-01T00:00:00Z</dcterms:created>
  <dcterms:modified xsi:type="dcterms:W3CDTF">2022-01-09T16:35:49Z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