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6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59" r:id="rId11"/>
    <p:sldId id="260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5" r:id="rId25"/>
    <p:sldId id="296" r:id="rId26"/>
    <p:sldId id="297" r:id="rId27"/>
    <p:sldId id="298" r:id="rId28"/>
    <p:sldId id="303" r:id="rId29"/>
    <p:sldId id="304" r:id="rId30"/>
    <p:sldId id="30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FF66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1" autoAdjust="0"/>
    <p:restoredTop sz="86412" autoAdjust="0"/>
  </p:normalViewPr>
  <p:slideViewPr>
    <p:cSldViewPr>
      <p:cViewPr varScale="1">
        <p:scale>
          <a:sx n="94" d="100"/>
          <a:sy n="94" d="100"/>
        </p:scale>
        <p:origin x="17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6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18" Type="http://schemas.openxmlformats.org/officeDocument/2006/relationships/image" Target="../media/image2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19" Type="http://schemas.openxmlformats.org/officeDocument/2006/relationships/image" Target="../media/image29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10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8.wmf"/><Relationship Id="rId3" Type="http://schemas.openxmlformats.org/officeDocument/2006/relationships/image" Target="../media/image34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1.wmf"/><Relationship Id="rId15" Type="http://schemas.openxmlformats.org/officeDocument/2006/relationships/image" Target="../media/image36.wmf"/><Relationship Id="rId10" Type="http://schemas.openxmlformats.org/officeDocument/2006/relationships/image" Target="../media/image19.wmf"/><Relationship Id="rId4" Type="http://schemas.openxmlformats.org/officeDocument/2006/relationships/image" Target="../media/image35.wmf"/><Relationship Id="rId9" Type="http://schemas.openxmlformats.org/officeDocument/2006/relationships/image" Target="../media/image18.wmf"/><Relationship Id="rId1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89.wmf"/><Relationship Id="rId7" Type="http://schemas.openxmlformats.org/officeDocument/2006/relationships/image" Target="../media/image95.wmf"/><Relationship Id="rId2" Type="http://schemas.openxmlformats.org/officeDocument/2006/relationships/image" Target="../media/image88.wmf"/><Relationship Id="rId1" Type="http://schemas.openxmlformats.org/officeDocument/2006/relationships/image" Target="../media/image91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59CE603-FFE7-42AD-B3BB-41E12BFCA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D59DB7-BCF7-4650-9E43-23745BCE7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E2A8F-FF24-4825-A840-7326F4E8FD96}" type="slidenum">
              <a:rPr lang="en-US"/>
              <a:pPr/>
              <a:t>3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350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65BF88-D58E-40C8-B6E8-6E6ED33658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57F9C-102D-45E0-B2E4-3BCABC980D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9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C7E5C-B093-47DF-8F2F-01BD3FFE72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59DB7-BCF7-4650-9E43-23745BCE723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C7E5C-B093-47DF-8F2F-01BD3FFE72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EEEA2-5631-4886-904D-B7797AF616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EEEA2-5631-4886-904D-B7797AF616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1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EEEA2-5631-4886-904D-B7797AF616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5605A-3C7E-423D-9D8B-5FA8CF6DA1D4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0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5605A-3C7E-423D-9D8B-5FA8CF6DA1D4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FB006-0D2F-4AA5-916A-74A92E89E087}" type="slidenum">
              <a:rPr lang="en-US"/>
              <a:pPr/>
              <a:t>5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500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5605A-3C7E-423D-9D8B-5FA8CF6DA1D4}" type="slidenum">
              <a:rPr lang="en-US"/>
              <a:pPr/>
              <a:t>27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66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11C0D-3C7B-4233-BD31-A14BDB7448CA}" type="slidenum">
              <a:rPr lang="en-US"/>
              <a:pPr/>
              <a:t>28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39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EEEA2-5631-4886-904D-B7797AF616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FB905-76EB-460F-84F4-B553045352F6}" type="slidenum">
              <a:rPr lang="en-US"/>
              <a:pPr/>
              <a:t>7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08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97A33-FB3D-43B2-BFE6-EB08D457D1AF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562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BF0A0-FF8C-44D8-BBC0-ECA42680B2F4}" type="slidenum">
              <a:rPr lang="en-US"/>
              <a:pPr/>
              <a:t>9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33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80470-C483-4215-A47B-00ED85F8ED62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15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8911E-6400-44AE-8EE6-513FA61AF0AB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8911E-6400-44AE-8EE6-513FA61AF0AB}" type="slidenum">
              <a:rPr lang="en-US"/>
              <a:pPr/>
              <a:t>13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7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59DB7-BCF7-4650-9E43-23745BCE72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5107-7461-4051-947C-82034898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C291D-6792-496C-BEDC-492A26F9B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F3451-560E-4627-83BE-A9A76F256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CF70D9-3AD0-4F87-B980-1130C4522CB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85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C62BFC-4533-4056-BA74-B443E9F098E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2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AF4D9-BFB9-4980-BFE9-0CDEE58902A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98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98652-790C-40BE-9AC4-13509F8757D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38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88D4C0-F883-4E04-8C0D-62B36F57FF8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301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3C9248-4C3D-4FF8-B2F2-44F8B9CC57A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923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5D4A86-AF92-4277-BCDF-1B75056A46A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51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4CAA4-EA10-4921-93F3-A515C177B9B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B387B-5191-4843-A89F-27A0753E1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AD8DD-BB2F-42DD-B36B-793F6EF3580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22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9C629A-1DA3-47BF-B91E-705219CC10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588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FC8B7B-EDC6-4302-B803-611128F072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81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498E3B-7EB4-4825-B9E6-F5FDE00BEE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D367A-E158-4100-902B-C8313E8B089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12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5C99-EC8D-4A84-8D6F-94804D9BC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73EEB-E144-4CA7-B4C7-8F3D750DA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56DFE-4740-4AE3-96E0-D20F8DEBE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A352-A2C7-4516-A0C8-DFF3FB3D1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DBB43-D7FA-4B0E-8463-A5DD99DB1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BB792-B5A2-4844-922C-F3AA1EFFB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71D1D-A903-440C-93A0-AF4388234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34241795-86E7-4AF9-9654-88B62DB62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D50A69-4C91-4789-8AA1-015E8F8D4C9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23" Type="http://schemas.openxmlformats.org/officeDocument/2006/relationships/image" Target="../media/image79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9.bin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5.wmf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5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09.bin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108.jpeg"/><Relationship Id="rId7" Type="http://schemas.openxmlformats.org/officeDocument/2006/relationships/image" Target="../media/image106.png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107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5.wmf"/><Relationship Id="rId4" Type="http://schemas.openxmlformats.org/officeDocument/2006/relationships/image" Target="../media/image98.wmf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29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7.wmf"/><Relationship Id="rId25" Type="http://schemas.openxmlformats.org/officeDocument/2006/relationships/image" Target="../media/image13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4.wmf"/><Relationship Id="rId24" Type="http://schemas.openxmlformats.org/officeDocument/2006/relationships/oleObject" Target="../embeddings/oleObject132.bin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2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1.wmf"/><Relationship Id="rId5" Type="http://schemas.openxmlformats.org/officeDocument/2006/relationships/image" Target="../media/image136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8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1.wmf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5.bin"/><Relationship Id="rId11" Type="http://schemas.openxmlformats.org/officeDocument/2006/relationships/oleObject" Target="../embeddings/oleObject157.bin"/><Relationship Id="rId5" Type="http://schemas.openxmlformats.org/officeDocument/2006/relationships/image" Target="../media/image150.wmf"/><Relationship Id="rId10" Type="http://schemas.openxmlformats.org/officeDocument/2006/relationships/image" Target="../media/image154.gi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6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6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6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6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73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171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6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71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182.bin"/><Relationship Id="rId26" Type="http://schemas.openxmlformats.org/officeDocument/2006/relationships/image" Target="../media/image182.wmf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80.wmf"/><Relationship Id="rId34" Type="http://schemas.openxmlformats.org/officeDocument/2006/relationships/image" Target="../media/image186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78.wmf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5.wmf"/><Relationship Id="rId24" Type="http://schemas.openxmlformats.org/officeDocument/2006/relationships/image" Target="../media/image181.wmf"/><Relationship Id="rId32" Type="http://schemas.openxmlformats.org/officeDocument/2006/relationships/image" Target="../media/image18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83.w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79.wmf"/><Relationship Id="rId31" Type="http://schemas.openxmlformats.org/officeDocument/2006/relationships/oleObject" Target="../embeddings/oleObject189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84.wmf"/><Relationship Id="rId8" Type="http://schemas.openxmlformats.org/officeDocument/2006/relationships/oleObject" Target="../embeddings/oleObject17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200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97.wmf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196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02.wmf"/><Relationship Id="rId18" Type="http://schemas.openxmlformats.org/officeDocument/2006/relationships/oleObject" Target="../embeddings/oleObject209.bin"/><Relationship Id="rId26" Type="http://schemas.openxmlformats.org/officeDocument/2006/relationships/oleObject" Target="../embeddings/oleObject213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206.wmf"/><Relationship Id="rId7" Type="http://schemas.openxmlformats.org/officeDocument/2006/relationships/image" Target="../media/image199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204.wmf"/><Relationship Id="rId25" Type="http://schemas.openxmlformats.org/officeDocument/2006/relationships/image" Target="../media/image208.wmf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29" Type="http://schemas.openxmlformats.org/officeDocument/2006/relationships/image" Target="../media/image210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01.wmf"/><Relationship Id="rId24" Type="http://schemas.openxmlformats.org/officeDocument/2006/relationships/oleObject" Target="../embeddings/oleObject212.bin"/><Relationship Id="rId5" Type="http://schemas.openxmlformats.org/officeDocument/2006/relationships/image" Target="../media/image198.wmf"/><Relationship Id="rId15" Type="http://schemas.openxmlformats.org/officeDocument/2006/relationships/image" Target="../media/image203.wmf"/><Relationship Id="rId23" Type="http://schemas.openxmlformats.org/officeDocument/2006/relationships/image" Target="../media/image207.wmf"/><Relationship Id="rId28" Type="http://schemas.openxmlformats.org/officeDocument/2006/relationships/oleObject" Target="../embeddings/oleObject214.bin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205.wmf"/><Relationship Id="rId31" Type="http://schemas.openxmlformats.org/officeDocument/2006/relationships/image" Target="../media/image211.e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00.w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209.wmf"/><Relationship Id="rId30" Type="http://schemas.openxmlformats.org/officeDocument/2006/relationships/oleObject" Target="../embeddings/oleObject2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1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15.e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217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24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3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2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22.bin"/><Relationship Id="rId39" Type="http://schemas.openxmlformats.org/officeDocument/2006/relationships/image" Target="../media/image28.wmf"/><Relationship Id="rId21" Type="http://schemas.openxmlformats.org/officeDocument/2006/relationships/oleObject" Target="../embeddings/oleObject20.bin"/><Relationship Id="rId34" Type="http://schemas.openxmlformats.org/officeDocument/2006/relationships/oleObject" Target="../embeddings/oleObject26.bin"/><Relationship Id="rId42" Type="http://schemas.openxmlformats.org/officeDocument/2006/relationships/oleObject" Target="../embeddings/oleObject3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image" Target="../media/image23.wmf"/><Relationship Id="rId41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27.wmf"/><Relationship Id="rId40" Type="http://schemas.openxmlformats.org/officeDocument/2006/relationships/oleObject" Target="../embeddings/oleObject29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31" Type="http://schemas.openxmlformats.org/officeDocument/2006/relationships/image" Target="../media/image2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6.wmf"/><Relationship Id="rId43" Type="http://schemas.openxmlformats.org/officeDocument/2006/relationships/image" Target="../media/image30.wmf"/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31.e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wmf"/><Relationship Id="rId34" Type="http://schemas.openxmlformats.org/officeDocument/2006/relationships/image" Target="../media/image36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32" Type="http://schemas.openxmlformats.org/officeDocument/2006/relationships/image" Target="../media/image30.wmf"/><Relationship Id="rId5" Type="http://schemas.openxmlformats.org/officeDocument/2006/relationships/image" Target="../media/image32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image" Target="../media/image31.e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17.wmf"/><Relationship Id="rId31" Type="http://schemas.openxmlformats.org/officeDocument/2006/relationships/oleObject" Target="../embeddings/oleObject4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21.wmf"/><Relationship Id="rId30" Type="http://schemas.openxmlformats.org/officeDocument/2006/relationships/image" Target="../media/image28.wmf"/><Relationship Id="rId35" Type="http://schemas.openxmlformats.org/officeDocument/2006/relationships/image" Target="../media/image37.jpeg"/><Relationship Id="rId8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3.wmf"/><Relationship Id="rId14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6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6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Emission of Light, Light Pressure and Photo-Electric Effect : Concept of Photons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Lecture 35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590800" y="381000"/>
            <a:ext cx="1014413" cy="1524000"/>
            <a:chOff x="1632" y="240"/>
            <a:chExt cx="639" cy="960"/>
          </a:xfrm>
        </p:grpSpPr>
        <p:sp>
          <p:nvSpPr>
            <p:cNvPr id="7202" name="AutoShape 4"/>
            <p:cNvSpPr>
              <a:spLocks noChangeArrowheads="1"/>
            </p:cNvSpPr>
            <p:nvPr/>
          </p:nvSpPr>
          <p:spPr bwMode="auto">
            <a:xfrm rot="16200000" flipV="1">
              <a:off x="1296" y="576"/>
              <a:ext cx="960" cy="288"/>
            </a:xfrm>
            <a:prstGeom prst="parallelogram">
              <a:avLst>
                <a:gd name="adj" fmla="val 8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Text Box 5"/>
            <p:cNvSpPr txBox="1">
              <a:spLocks noChangeArrowheads="1"/>
            </p:cNvSpPr>
            <p:nvPr/>
          </p:nvSpPr>
          <p:spPr bwMode="auto">
            <a:xfrm>
              <a:off x="1920" y="240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err="1">
                  <a:latin typeface="Symbol" pitchFamily="18" charset="2"/>
                </a:rPr>
                <a:t>d</a:t>
              </a:r>
              <a:r>
                <a:rPr lang="en-US" b="0" dirty="0" err="1"/>
                <a:t>A</a:t>
              </a:r>
              <a:endParaRPr lang="en-US" b="0" dirty="0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1000"/>
            <a:ext cx="2819400" cy="2209800"/>
            <a:chOff x="144" y="240"/>
            <a:chExt cx="1776" cy="1392"/>
          </a:xfrm>
        </p:grpSpPr>
        <p:sp>
          <p:nvSpPr>
            <p:cNvPr id="7192" name="Text Box 11"/>
            <p:cNvSpPr txBox="1">
              <a:spLocks noChangeArrowheads="1"/>
            </p:cNvSpPr>
            <p:nvPr/>
          </p:nvSpPr>
          <p:spPr bwMode="auto">
            <a:xfrm>
              <a:off x="768" y="134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i="1" dirty="0" err="1"/>
                <a:t>c</a:t>
              </a:r>
              <a:r>
                <a:rPr lang="en-US" b="0" i="1" dirty="0" err="1">
                  <a:latin typeface="Symbol" pitchFamily="18" charset="2"/>
                </a:rPr>
                <a:t>d</a:t>
              </a:r>
              <a:r>
                <a:rPr lang="en-US" b="0" i="1" dirty="0" err="1"/>
                <a:t>t</a:t>
              </a:r>
              <a:r>
                <a:rPr lang="en-US" b="0" i="1" dirty="0"/>
                <a:t>/n</a:t>
              </a:r>
            </a:p>
          </p:txBody>
        </p:sp>
        <p:grpSp>
          <p:nvGrpSpPr>
            <p:cNvPr id="7193" name="Group 26"/>
            <p:cNvGrpSpPr>
              <a:grpSpLocks/>
            </p:cNvGrpSpPr>
            <p:nvPr/>
          </p:nvGrpSpPr>
          <p:grpSpPr bwMode="auto">
            <a:xfrm>
              <a:off x="144" y="240"/>
              <a:ext cx="1776" cy="1104"/>
              <a:chOff x="144" y="240"/>
              <a:chExt cx="1776" cy="1104"/>
            </a:xfrm>
          </p:grpSpPr>
          <p:sp>
            <p:nvSpPr>
              <p:cNvPr id="7194" name="Line 2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5" name="AutoShape 6"/>
              <p:cNvSpPr>
                <a:spLocks noChangeArrowheads="1"/>
              </p:cNvSpPr>
              <p:nvPr/>
            </p:nvSpPr>
            <p:spPr bwMode="auto">
              <a:xfrm rot="16200000" flipV="1">
                <a:off x="-192" y="576"/>
                <a:ext cx="960" cy="288"/>
              </a:xfrm>
              <a:prstGeom prst="parallelogram">
                <a:avLst>
                  <a:gd name="adj" fmla="val 83333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6" name="Line 7"/>
              <p:cNvSpPr>
                <a:spLocks noChangeShapeType="1"/>
              </p:cNvSpPr>
              <p:nvPr/>
            </p:nvSpPr>
            <p:spPr bwMode="auto">
              <a:xfrm>
                <a:off x="144" y="120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7" name="Line 8"/>
              <p:cNvSpPr>
                <a:spLocks noChangeShapeType="1"/>
              </p:cNvSpPr>
              <p:nvPr/>
            </p:nvSpPr>
            <p:spPr bwMode="auto">
              <a:xfrm>
                <a:off x="144" y="48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8" name="Line 9"/>
              <p:cNvSpPr>
                <a:spLocks noChangeShapeType="1"/>
              </p:cNvSpPr>
              <p:nvPr/>
            </p:nvSpPr>
            <p:spPr bwMode="auto">
              <a:xfrm>
                <a:off x="432" y="24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10"/>
              <p:cNvSpPr>
                <a:spLocks noChangeShapeType="1"/>
              </p:cNvSpPr>
              <p:nvPr/>
            </p:nvSpPr>
            <p:spPr bwMode="auto">
              <a:xfrm>
                <a:off x="144" y="134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Text Box 12"/>
              <p:cNvSpPr txBox="1">
                <a:spLocks noChangeArrowheads="1"/>
              </p:cNvSpPr>
              <p:nvPr/>
            </p:nvSpPr>
            <p:spPr bwMode="auto">
              <a:xfrm>
                <a:off x="768" y="672"/>
                <a:ext cx="3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i="1" dirty="0" err="1">
                    <a:latin typeface="Symbol" pitchFamily="18" charset="2"/>
                  </a:rPr>
                  <a:t>d</a:t>
                </a:r>
                <a:r>
                  <a:rPr lang="en-US" dirty="0" err="1" smtClean="0"/>
                  <a:t>p</a:t>
                </a:r>
                <a:endParaRPr lang="en-US" dirty="0"/>
              </a:p>
            </p:txBody>
          </p:sp>
          <p:sp>
            <p:nvSpPr>
              <p:cNvPr id="7201" name="Line 13"/>
              <p:cNvSpPr>
                <a:spLocks noChangeShapeType="1"/>
              </p:cNvSpPr>
              <p:nvPr/>
            </p:nvSpPr>
            <p:spPr bwMode="auto">
              <a:xfrm>
                <a:off x="768" y="7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95374" y="3451521"/>
            <a:ext cx="3906839" cy="952500"/>
            <a:chOff x="36" y="1942"/>
            <a:chExt cx="2461" cy="600"/>
          </a:xfrm>
        </p:grpSpPr>
        <p:graphicFrame>
          <p:nvGraphicFramePr>
            <p:cNvPr id="7173" name="Object 22"/>
            <p:cNvGraphicFramePr>
              <a:graphicFrameLocks noChangeAspect="1"/>
            </p:cNvGraphicFramePr>
            <p:nvPr/>
          </p:nvGraphicFramePr>
          <p:xfrm>
            <a:off x="36" y="2160"/>
            <a:ext cx="2329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" name="Equation" r:id="rId4" imgW="2400120" imgH="393480" progId="Equation.DSMT4">
                    <p:embed/>
                  </p:oleObj>
                </mc:Choice>
                <mc:Fallback>
                  <p:oleObj name="Equation" r:id="rId4" imgW="2400120" imgH="3934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" y="2160"/>
                          <a:ext cx="2329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192" y="1942"/>
              <a:ext cx="2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+mj-lt"/>
                </a:rPr>
                <a:t>Change of Momentum of </a:t>
              </a:r>
              <a:r>
                <a:rPr lang="en-US" sz="1800" b="0" dirty="0" smtClean="0">
                  <a:latin typeface="+mj-lt"/>
                </a:rPr>
                <a:t> area </a:t>
              </a:r>
              <a:r>
                <a:rPr lang="en-US" sz="1800" b="0" dirty="0" err="1" smtClean="0">
                  <a:latin typeface="Symbol" pitchFamily="18" charset="2"/>
                </a:rPr>
                <a:t>d</a:t>
              </a:r>
              <a:r>
                <a:rPr lang="en-US" sz="1800" b="0" dirty="0" err="1" smtClean="0">
                  <a:latin typeface="+mj-lt"/>
                </a:rPr>
                <a:t>A</a:t>
              </a:r>
              <a:endParaRPr lang="en-US" sz="1800" b="0" dirty="0">
                <a:latin typeface="+mj-lt"/>
              </a:endParaRPr>
            </a:p>
          </p:txBody>
        </p:sp>
      </p:grp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619938" y="4544643"/>
          <a:ext cx="4081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" name="Equation" r:id="rId6" imgW="2616120" imgH="431640" progId="Equation.DSMT4">
                  <p:embed/>
                </p:oleObj>
              </mc:Choice>
              <mc:Fallback>
                <p:oleObj name="Equation" r:id="rId6" imgW="261612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38" y="4544643"/>
                        <a:ext cx="40814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47330" y="5167824"/>
            <a:ext cx="4873625" cy="709613"/>
            <a:chOff x="192" y="3100"/>
            <a:chExt cx="3070" cy="447"/>
          </a:xfrm>
        </p:grpSpPr>
        <p:sp>
          <p:nvSpPr>
            <p:cNvPr id="7182" name="Text Box 28"/>
            <p:cNvSpPr txBox="1">
              <a:spLocks noChangeArrowheads="1"/>
            </p:cNvSpPr>
            <p:nvPr/>
          </p:nvSpPr>
          <p:spPr bwMode="auto">
            <a:xfrm>
              <a:off x="192" y="3168"/>
              <a:ext cx="13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+mj-lt"/>
                </a:rPr>
                <a:t>Momentum density</a:t>
              </a:r>
            </a:p>
          </p:txBody>
        </p:sp>
        <p:graphicFrame>
          <p:nvGraphicFramePr>
            <p:cNvPr id="7172" name="Object 29"/>
            <p:cNvGraphicFramePr>
              <a:graphicFrameLocks noChangeAspect="1"/>
            </p:cNvGraphicFramePr>
            <p:nvPr/>
          </p:nvGraphicFramePr>
          <p:xfrm>
            <a:off x="1635" y="3100"/>
            <a:ext cx="1627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9" name="Equation" r:id="rId8" imgW="1434960" imgH="393480" progId="Equation.DSMT4">
                    <p:embed/>
                  </p:oleObj>
                </mc:Choice>
                <mc:Fallback>
                  <p:oleObj name="Equation" r:id="rId8" imgW="1434960" imgH="3934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" y="3100"/>
                          <a:ext cx="1627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392645" y="5993978"/>
            <a:ext cx="6721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latin typeface="+mj-lt"/>
              </a:rPr>
              <a:t>Photons: particles with energy E</a:t>
            </a:r>
            <a:r>
              <a:rPr lang="en-US" sz="1800" b="0" baseline="-25000" dirty="0">
                <a:latin typeface="+mj-lt"/>
              </a:rPr>
              <a:t>ph       </a:t>
            </a:r>
            <a:r>
              <a:rPr lang="en-US" sz="1800" b="0" dirty="0" smtClean="0">
                <a:latin typeface="+mj-lt"/>
              </a:rPr>
              <a:t>U</a:t>
            </a:r>
            <a:r>
              <a:rPr lang="en-US" sz="1800" b="0" i="1" dirty="0" smtClean="0">
                <a:latin typeface="+mj-lt"/>
              </a:rPr>
              <a:t>=</a:t>
            </a:r>
            <a:r>
              <a:rPr lang="en-US" sz="1800" b="0" i="1" dirty="0" err="1" smtClean="0">
                <a:latin typeface="+mj-lt"/>
              </a:rPr>
              <a:t>N</a:t>
            </a:r>
            <a:r>
              <a:rPr lang="en-US" sz="1800" b="0" i="1" baseline="-25000" dirty="0" err="1" smtClean="0">
                <a:latin typeface="+mj-lt"/>
              </a:rPr>
              <a:t>ph</a:t>
            </a:r>
            <a:r>
              <a:rPr lang="en-US" sz="1800" b="0" i="1" baseline="-25000" dirty="0" smtClean="0">
                <a:latin typeface="+mj-lt"/>
              </a:rPr>
              <a:t> </a:t>
            </a:r>
            <a:r>
              <a:rPr lang="en-US" sz="1800" b="0" dirty="0">
                <a:latin typeface="+mj-lt"/>
              </a:rPr>
              <a:t>E</a:t>
            </a:r>
            <a:r>
              <a:rPr lang="en-US" sz="1800" b="0" baseline="-25000" dirty="0">
                <a:latin typeface="+mj-lt"/>
              </a:rPr>
              <a:t>ph</a:t>
            </a:r>
          </a:p>
        </p:txBody>
      </p:sp>
      <p:graphicFrame>
        <p:nvGraphicFramePr>
          <p:cNvPr id="10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86369"/>
              </p:ext>
            </p:extLst>
          </p:nvPr>
        </p:nvGraphicFramePr>
        <p:xfrm>
          <a:off x="696433" y="6232525"/>
          <a:ext cx="2362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" name="Equation" r:id="rId10" imgW="1485720" imgH="393480" progId="Equation.DSMT4">
                  <p:embed/>
                </p:oleObj>
              </mc:Choice>
              <mc:Fallback>
                <p:oleObj name="Equation" r:id="rId10" imgW="148572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3" y="6232525"/>
                        <a:ext cx="2362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3512362" y="148856"/>
            <a:ext cx="3804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 dirty="0" smtClean="0">
                <a:latin typeface="+mn-lt"/>
              </a:rPr>
              <a:t>Momentum of Light </a:t>
            </a:r>
            <a:endParaRPr lang="en-US" sz="3200" b="0" dirty="0">
              <a:latin typeface="+mn-lt"/>
            </a:endParaRPr>
          </a:p>
        </p:txBody>
      </p:sp>
      <p:graphicFrame>
        <p:nvGraphicFramePr>
          <p:cNvPr id="92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91400"/>
              </p:ext>
            </p:extLst>
          </p:nvPr>
        </p:nvGraphicFramePr>
        <p:xfrm>
          <a:off x="670959" y="2781338"/>
          <a:ext cx="3660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1" name="Equation" r:id="rId12" imgW="2184120" imgH="393480" progId="Equation.DSMT4">
                  <p:embed/>
                </p:oleObj>
              </mc:Choice>
              <mc:Fallback>
                <p:oleObj name="Equation" r:id="rId12" imgW="2184120" imgH="393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59" y="2781338"/>
                        <a:ext cx="36607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297711" y="2445488"/>
            <a:ext cx="5044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+mj-lt"/>
              </a:rPr>
              <a:t>At normal incidence the force acting on area </a:t>
            </a:r>
            <a:r>
              <a:rPr lang="en-US" sz="1800" b="0" dirty="0" err="1" smtClean="0">
                <a:latin typeface="Symbol" pitchFamily="18" charset="2"/>
              </a:rPr>
              <a:t>d</a:t>
            </a:r>
            <a:r>
              <a:rPr lang="en-US" sz="1800" b="0" dirty="0" err="1" smtClean="0">
                <a:latin typeface="+mj-lt"/>
              </a:rPr>
              <a:t>A</a:t>
            </a:r>
            <a:endParaRPr lang="en-US" sz="1800" b="0" dirty="0">
              <a:latin typeface="+mj-lt"/>
            </a:endParaRPr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5019122" y="4586694"/>
          <a:ext cx="13081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" name="Equation" r:id="rId14" imgW="838080" imgH="393480" progId="Equation.DSMT4">
                  <p:embed/>
                </p:oleObj>
              </mc:Choice>
              <mc:Fallback>
                <p:oleObj name="Equation" r:id="rId14" imgW="8380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122" y="4586694"/>
                        <a:ext cx="13081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01255" y="4267200"/>
            <a:ext cx="4992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+mj-lt"/>
              </a:rPr>
              <a:t>Over time interval </a:t>
            </a:r>
            <a:r>
              <a:rPr lang="en-US" sz="1800" b="0" dirty="0" err="1" smtClean="0">
                <a:latin typeface="Symbol" pitchFamily="18" charset="2"/>
              </a:rPr>
              <a:t>d</a:t>
            </a:r>
            <a:r>
              <a:rPr lang="en-US" sz="1800" b="0" dirty="0" err="1" smtClean="0">
                <a:latin typeface="+mj-lt"/>
              </a:rPr>
              <a:t>t</a:t>
            </a:r>
            <a:r>
              <a:rPr lang="en-US" sz="1800" b="0" dirty="0" smtClean="0">
                <a:latin typeface="+mj-lt"/>
              </a:rPr>
              <a:t>  area </a:t>
            </a:r>
            <a:r>
              <a:rPr lang="en-US" sz="1800" b="0" dirty="0" err="1" smtClean="0">
                <a:latin typeface="Symbol" pitchFamily="18" charset="2"/>
              </a:rPr>
              <a:t>d</a:t>
            </a:r>
            <a:r>
              <a:rPr lang="en-US" sz="1800" b="0" dirty="0" err="1" smtClean="0">
                <a:latin typeface="+mj-lt"/>
              </a:rPr>
              <a:t>A</a:t>
            </a:r>
            <a:r>
              <a:rPr lang="en-US" sz="1800" b="0" dirty="0" smtClean="0">
                <a:latin typeface="+mj-lt"/>
              </a:rPr>
              <a:t> gains momentum</a:t>
            </a:r>
            <a:endParaRPr lang="en-US" sz="1800" b="0" dirty="0">
              <a:latin typeface="+mj-lt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6379028" y="4286692"/>
            <a:ext cx="24492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smtClean="0">
                <a:latin typeface="+mj-lt"/>
              </a:rPr>
              <a:t>is the volume containing all the light absorbed by </a:t>
            </a:r>
            <a:r>
              <a:rPr lang="en-US" sz="1800" b="0" dirty="0" err="1" smtClean="0">
                <a:latin typeface="+mj-lt"/>
              </a:rPr>
              <a:t>dA</a:t>
            </a:r>
            <a:r>
              <a:rPr lang="en-US" sz="1800" b="0" dirty="0" smtClean="0">
                <a:latin typeface="+mj-lt"/>
              </a:rPr>
              <a:t> during time interval </a:t>
            </a:r>
            <a:r>
              <a:rPr lang="en-US" sz="1800" b="0" dirty="0" err="1" smtClean="0">
                <a:latin typeface="+mj-lt"/>
              </a:rPr>
              <a:t>dt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That light must have carried momentum </a:t>
            </a:r>
            <a:r>
              <a:rPr lang="en-US" sz="1800" b="0" dirty="0" err="1" smtClean="0">
                <a:latin typeface="Symbol" pitchFamily="18" charset="2"/>
              </a:rPr>
              <a:t>d</a:t>
            </a:r>
            <a:r>
              <a:rPr lang="en-US" sz="1800" dirty="0" err="1" smtClean="0">
                <a:latin typeface="+mj-lt"/>
              </a:rPr>
              <a:t>p</a:t>
            </a:r>
            <a:endParaRPr lang="en-US" sz="1800" dirty="0">
              <a:latin typeface="+mj-lt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486400" y="838200"/>
            <a:ext cx="3505200" cy="3121026"/>
            <a:chOff x="5638800" y="838200"/>
            <a:chExt cx="3746942" cy="3121026"/>
          </a:xfrm>
        </p:grpSpPr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7239000" y="2819400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Electron dispersion</a:t>
              </a:r>
              <a:endParaRPr lang="en-US" sz="1800" b="0" dirty="0">
                <a:latin typeface="+mj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638800" y="838200"/>
              <a:ext cx="2819400" cy="3121026"/>
              <a:chOff x="2673351" y="1803400"/>
              <a:chExt cx="3965575" cy="3121026"/>
            </a:xfrm>
          </p:grpSpPr>
          <p:sp>
            <p:nvSpPr>
              <p:cNvPr id="45" name="Freeform 137"/>
              <p:cNvSpPr>
                <a:spLocks/>
              </p:cNvSpPr>
              <p:nvPr/>
            </p:nvSpPr>
            <p:spPr bwMode="auto">
              <a:xfrm>
                <a:off x="2673351" y="3662363"/>
                <a:ext cx="2514600" cy="1262063"/>
              </a:xfrm>
              <a:custGeom>
                <a:avLst/>
                <a:gdLst/>
                <a:ahLst/>
                <a:cxnLst>
                  <a:cxn ang="0">
                    <a:pos x="25" y="790"/>
                  </a:cxn>
                  <a:cxn ang="0">
                    <a:pos x="60" y="790"/>
                  </a:cxn>
                  <a:cxn ang="0">
                    <a:pos x="99" y="790"/>
                  </a:cxn>
                  <a:cxn ang="0">
                    <a:pos x="134" y="785"/>
                  </a:cxn>
                  <a:cxn ang="0">
                    <a:pos x="174" y="785"/>
                  </a:cxn>
                  <a:cxn ang="0">
                    <a:pos x="209" y="780"/>
                  </a:cxn>
                  <a:cxn ang="0">
                    <a:pos x="248" y="775"/>
                  </a:cxn>
                  <a:cxn ang="0">
                    <a:pos x="283" y="765"/>
                  </a:cxn>
                  <a:cxn ang="0">
                    <a:pos x="323" y="760"/>
                  </a:cxn>
                  <a:cxn ang="0">
                    <a:pos x="358" y="750"/>
                  </a:cxn>
                  <a:cxn ang="0">
                    <a:pos x="397" y="740"/>
                  </a:cxn>
                  <a:cxn ang="0">
                    <a:pos x="437" y="730"/>
                  </a:cxn>
                  <a:cxn ang="0">
                    <a:pos x="472" y="720"/>
                  </a:cxn>
                  <a:cxn ang="0">
                    <a:pos x="512" y="710"/>
                  </a:cxn>
                  <a:cxn ang="0">
                    <a:pos x="546" y="696"/>
                  </a:cxn>
                  <a:cxn ang="0">
                    <a:pos x="586" y="686"/>
                  </a:cxn>
                  <a:cxn ang="0">
                    <a:pos x="621" y="671"/>
                  </a:cxn>
                  <a:cxn ang="0">
                    <a:pos x="661" y="656"/>
                  </a:cxn>
                  <a:cxn ang="0">
                    <a:pos x="695" y="636"/>
                  </a:cxn>
                  <a:cxn ang="0">
                    <a:pos x="735" y="621"/>
                  </a:cxn>
                  <a:cxn ang="0">
                    <a:pos x="770" y="601"/>
                  </a:cxn>
                  <a:cxn ang="0">
                    <a:pos x="810" y="586"/>
                  </a:cxn>
                  <a:cxn ang="0">
                    <a:pos x="849" y="566"/>
                  </a:cxn>
                  <a:cxn ang="0">
                    <a:pos x="884" y="547"/>
                  </a:cxn>
                  <a:cxn ang="0">
                    <a:pos x="924" y="522"/>
                  </a:cxn>
                  <a:cxn ang="0">
                    <a:pos x="959" y="502"/>
                  </a:cxn>
                  <a:cxn ang="0">
                    <a:pos x="998" y="477"/>
                  </a:cxn>
                  <a:cxn ang="0">
                    <a:pos x="1033" y="452"/>
                  </a:cxn>
                  <a:cxn ang="0">
                    <a:pos x="1073" y="427"/>
                  </a:cxn>
                  <a:cxn ang="0">
                    <a:pos x="1108" y="403"/>
                  </a:cxn>
                  <a:cxn ang="0">
                    <a:pos x="1147" y="378"/>
                  </a:cxn>
                  <a:cxn ang="0">
                    <a:pos x="1182" y="348"/>
                  </a:cxn>
                  <a:cxn ang="0">
                    <a:pos x="1222" y="318"/>
                  </a:cxn>
                  <a:cxn ang="0">
                    <a:pos x="1262" y="293"/>
                  </a:cxn>
                  <a:cxn ang="0">
                    <a:pos x="1296" y="259"/>
                  </a:cxn>
                  <a:cxn ang="0">
                    <a:pos x="1336" y="229"/>
                  </a:cxn>
                  <a:cxn ang="0">
                    <a:pos x="1371" y="199"/>
                  </a:cxn>
                  <a:cxn ang="0">
                    <a:pos x="1411" y="164"/>
                  </a:cxn>
                  <a:cxn ang="0">
                    <a:pos x="1445" y="130"/>
                  </a:cxn>
                  <a:cxn ang="0">
                    <a:pos x="1485" y="95"/>
                  </a:cxn>
                  <a:cxn ang="0">
                    <a:pos x="1520" y="60"/>
                  </a:cxn>
                  <a:cxn ang="0">
                    <a:pos x="1560" y="25"/>
                  </a:cxn>
                </a:cxnLst>
                <a:rect l="0" t="0" r="r" b="b"/>
                <a:pathLst>
                  <a:path w="1584" h="795">
                    <a:moveTo>
                      <a:pt x="0" y="795"/>
                    </a:moveTo>
                    <a:lnTo>
                      <a:pt x="10" y="790"/>
                    </a:lnTo>
                    <a:lnTo>
                      <a:pt x="25" y="790"/>
                    </a:lnTo>
                    <a:lnTo>
                      <a:pt x="35" y="790"/>
                    </a:lnTo>
                    <a:lnTo>
                      <a:pt x="50" y="790"/>
                    </a:lnTo>
                    <a:lnTo>
                      <a:pt x="60" y="790"/>
                    </a:lnTo>
                    <a:lnTo>
                      <a:pt x="75" y="790"/>
                    </a:lnTo>
                    <a:lnTo>
                      <a:pt x="85" y="790"/>
                    </a:lnTo>
                    <a:lnTo>
                      <a:pt x="99" y="790"/>
                    </a:lnTo>
                    <a:lnTo>
                      <a:pt x="109" y="790"/>
                    </a:lnTo>
                    <a:lnTo>
                      <a:pt x="124" y="790"/>
                    </a:lnTo>
                    <a:lnTo>
                      <a:pt x="134" y="785"/>
                    </a:lnTo>
                    <a:lnTo>
                      <a:pt x="149" y="785"/>
                    </a:lnTo>
                    <a:lnTo>
                      <a:pt x="159" y="785"/>
                    </a:lnTo>
                    <a:lnTo>
                      <a:pt x="174" y="785"/>
                    </a:lnTo>
                    <a:lnTo>
                      <a:pt x="184" y="780"/>
                    </a:lnTo>
                    <a:lnTo>
                      <a:pt x="199" y="780"/>
                    </a:lnTo>
                    <a:lnTo>
                      <a:pt x="209" y="780"/>
                    </a:lnTo>
                    <a:lnTo>
                      <a:pt x="224" y="775"/>
                    </a:lnTo>
                    <a:lnTo>
                      <a:pt x="234" y="775"/>
                    </a:lnTo>
                    <a:lnTo>
                      <a:pt x="248" y="775"/>
                    </a:lnTo>
                    <a:lnTo>
                      <a:pt x="258" y="770"/>
                    </a:lnTo>
                    <a:lnTo>
                      <a:pt x="273" y="770"/>
                    </a:lnTo>
                    <a:lnTo>
                      <a:pt x="283" y="765"/>
                    </a:lnTo>
                    <a:lnTo>
                      <a:pt x="298" y="765"/>
                    </a:lnTo>
                    <a:lnTo>
                      <a:pt x="308" y="760"/>
                    </a:lnTo>
                    <a:lnTo>
                      <a:pt x="323" y="760"/>
                    </a:lnTo>
                    <a:lnTo>
                      <a:pt x="333" y="755"/>
                    </a:lnTo>
                    <a:lnTo>
                      <a:pt x="348" y="755"/>
                    </a:lnTo>
                    <a:lnTo>
                      <a:pt x="358" y="750"/>
                    </a:lnTo>
                    <a:lnTo>
                      <a:pt x="373" y="750"/>
                    </a:lnTo>
                    <a:lnTo>
                      <a:pt x="383" y="745"/>
                    </a:lnTo>
                    <a:lnTo>
                      <a:pt x="397" y="740"/>
                    </a:lnTo>
                    <a:lnTo>
                      <a:pt x="407" y="740"/>
                    </a:lnTo>
                    <a:lnTo>
                      <a:pt x="422" y="735"/>
                    </a:lnTo>
                    <a:lnTo>
                      <a:pt x="437" y="730"/>
                    </a:lnTo>
                    <a:lnTo>
                      <a:pt x="447" y="730"/>
                    </a:lnTo>
                    <a:lnTo>
                      <a:pt x="462" y="725"/>
                    </a:lnTo>
                    <a:lnTo>
                      <a:pt x="472" y="720"/>
                    </a:lnTo>
                    <a:lnTo>
                      <a:pt x="487" y="715"/>
                    </a:lnTo>
                    <a:lnTo>
                      <a:pt x="497" y="715"/>
                    </a:lnTo>
                    <a:lnTo>
                      <a:pt x="512" y="710"/>
                    </a:lnTo>
                    <a:lnTo>
                      <a:pt x="522" y="705"/>
                    </a:lnTo>
                    <a:lnTo>
                      <a:pt x="536" y="700"/>
                    </a:lnTo>
                    <a:lnTo>
                      <a:pt x="546" y="696"/>
                    </a:lnTo>
                    <a:lnTo>
                      <a:pt x="561" y="691"/>
                    </a:lnTo>
                    <a:lnTo>
                      <a:pt x="571" y="691"/>
                    </a:lnTo>
                    <a:lnTo>
                      <a:pt x="586" y="686"/>
                    </a:lnTo>
                    <a:lnTo>
                      <a:pt x="596" y="681"/>
                    </a:lnTo>
                    <a:lnTo>
                      <a:pt x="611" y="676"/>
                    </a:lnTo>
                    <a:lnTo>
                      <a:pt x="621" y="671"/>
                    </a:lnTo>
                    <a:lnTo>
                      <a:pt x="636" y="666"/>
                    </a:lnTo>
                    <a:lnTo>
                      <a:pt x="646" y="661"/>
                    </a:lnTo>
                    <a:lnTo>
                      <a:pt x="661" y="656"/>
                    </a:lnTo>
                    <a:lnTo>
                      <a:pt x="671" y="651"/>
                    </a:lnTo>
                    <a:lnTo>
                      <a:pt x="685" y="646"/>
                    </a:lnTo>
                    <a:lnTo>
                      <a:pt x="695" y="636"/>
                    </a:lnTo>
                    <a:lnTo>
                      <a:pt x="710" y="631"/>
                    </a:lnTo>
                    <a:lnTo>
                      <a:pt x="720" y="626"/>
                    </a:lnTo>
                    <a:lnTo>
                      <a:pt x="735" y="621"/>
                    </a:lnTo>
                    <a:lnTo>
                      <a:pt x="745" y="616"/>
                    </a:lnTo>
                    <a:lnTo>
                      <a:pt x="760" y="611"/>
                    </a:lnTo>
                    <a:lnTo>
                      <a:pt x="770" y="601"/>
                    </a:lnTo>
                    <a:lnTo>
                      <a:pt x="785" y="596"/>
                    </a:lnTo>
                    <a:lnTo>
                      <a:pt x="795" y="591"/>
                    </a:lnTo>
                    <a:lnTo>
                      <a:pt x="810" y="586"/>
                    </a:lnTo>
                    <a:lnTo>
                      <a:pt x="820" y="576"/>
                    </a:lnTo>
                    <a:lnTo>
                      <a:pt x="834" y="571"/>
                    </a:lnTo>
                    <a:lnTo>
                      <a:pt x="849" y="566"/>
                    </a:lnTo>
                    <a:lnTo>
                      <a:pt x="859" y="556"/>
                    </a:lnTo>
                    <a:lnTo>
                      <a:pt x="874" y="552"/>
                    </a:lnTo>
                    <a:lnTo>
                      <a:pt x="884" y="547"/>
                    </a:lnTo>
                    <a:lnTo>
                      <a:pt x="899" y="537"/>
                    </a:lnTo>
                    <a:lnTo>
                      <a:pt x="909" y="532"/>
                    </a:lnTo>
                    <a:lnTo>
                      <a:pt x="924" y="522"/>
                    </a:lnTo>
                    <a:lnTo>
                      <a:pt x="934" y="517"/>
                    </a:lnTo>
                    <a:lnTo>
                      <a:pt x="949" y="507"/>
                    </a:lnTo>
                    <a:lnTo>
                      <a:pt x="959" y="502"/>
                    </a:lnTo>
                    <a:lnTo>
                      <a:pt x="974" y="492"/>
                    </a:lnTo>
                    <a:lnTo>
                      <a:pt x="983" y="487"/>
                    </a:lnTo>
                    <a:lnTo>
                      <a:pt x="998" y="477"/>
                    </a:lnTo>
                    <a:lnTo>
                      <a:pt x="1008" y="472"/>
                    </a:lnTo>
                    <a:lnTo>
                      <a:pt x="1023" y="462"/>
                    </a:lnTo>
                    <a:lnTo>
                      <a:pt x="1033" y="452"/>
                    </a:lnTo>
                    <a:lnTo>
                      <a:pt x="1048" y="447"/>
                    </a:lnTo>
                    <a:lnTo>
                      <a:pt x="1058" y="437"/>
                    </a:lnTo>
                    <a:lnTo>
                      <a:pt x="1073" y="427"/>
                    </a:lnTo>
                    <a:lnTo>
                      <a:pt x="1083" y="422"/>
                    </a:lnTo>
                    <a:lnTo>
                      <a:pt x="1098" y="413"/>
                    </a:lnTo>
                    <a:lnTo>
                      <a:pt x="1108" y="403"/>
                    </a:lnTo>
                    <a:lnTo>
                      <a:pt x="1123" y="393"/>
                    </a:lnTo>
                    <a:lnTo>
                      <a:pt x="1132" y="388"/>
                    </a:lnTo>
                    <a:lnTo>
                      <a:pt x="1147" y="378"/>
                    </a:lnTo>
                    <a:lnTo>
                      <a:pt x="1157" y="368"/>
                    </a:lnTo>
                    <a:lnTo>
                      <a:pt x="1172" y="358"/>
                    </a:lnTo>
                    <a:lnTo>
                      <a:pt x="1182" y="348"/>
                    </a:lnTo>
                    <a:lnTo>
                      <a:pt x="1197" y="338"/>
                    </a:lnTo>
                    <a:lnTo>
                      <a:pt x="1207" y="328"/>
                    </a:lnTo>
                    <a:lnTo>
                      <a:pt x="1222" y="318"/>
                    </a:lnTo>
                    <a:lnTo>
                      <a:pt x="1232" y="308"/>
                    </a:lnTo>
                    <a:lnTo>
                      <a:pt x="1247" y="303"/>
                    </a:lnTo>
                    <a:lnTo>
                      <a:pt x="1262" y="293"/>
                    </a:lnTo>
                    <a:lnTo>
                      <a:pt x="1271" y="283"/>
                    </a:lnTo>
                    <a:lnTo>
                      <a:pt x="1286" y="269"/>
                    </a:lnTo>
                    <a:lnTo>
                      <a:pt x="1296" y="259"/>
                    </a:lnTo>
                    <a:lnTo>
                      <a:pt x="1311" y="249"/>
                    </a:lnTo>
                    <a:lnTo>
                      <a:pt x="1321" y="239"/>
                    </a:lnTo>
                    <a:lnTo>
                      <a:pt x="1336" y="229"/>
                    </a:lnTo>
                    <a:lnTo>
                      <a:pt x="1346" y="219"/>
                    </a:lnTo>
                    <a:lnTo>
                      <a:pt x="1361" y="209"/>
                    </a:lnTo>
                    <a:lnTo>
                      <a:pt x="1371" y="199"/>
                    </a:lnTo>
                    <a:lnTo>
                      <a:pt x="1386" y="189"/>
                    </a:lnTo>
                    <a:lnTo>
                      <a:pt x="1396" y="174"/>
                    </a:lnTo>
                    <a:lnTo>
                      <a:pt x="1411" y="164"/>
                    </a:lnTo>
                    <a:lnTo>
                      <a:pt x="1420" y="154"/>
                    </a:lnTo>
                    <a:lnTo>
                      <a:pt x="1435" y="144"/>
                    </a:lnTo>
                    <a:lnTo>
                      <a:pt x="1445" y="130"/>
                    </a:lnTo>
                    <a:lnTo>
                      <a:pt x="1460" y="120"/>
                    </a:lnTo>
                    <a:lnTo>
                      <a:pt x="1470" y="110"/>
                    </a:lnTo>
                    <a:lnTo>
                      <a:pt x="1485" y="95"/>
                    </a:lnTo>
                    <a:lnTo>
                      <a:pt x="1495" y="85"/>
                    </a:lnTo>
                    <a:lnTo>
                      <a:pt x="1510" y="75"/>
                    </a:lnTo>
                    <a:lnTo>
                      <a:pt x="1520" y="60"/>
                    </a:lnTo>
                    <a:lnTo>
                      <a:pt x="1535" y="50"/>
                    </a:lnTo>
                    <a:lnTo>
                      <a:pt x="1545" y="35"/>
                    </a:lnTo>
                    <a:lnTo>
                      <a:pt x="1560" y="25"/>
                    </a:lnTo>
                    <a:lnTo>
                      <a:pt x="1569" y="10"/>
                    </a:lnTo>
                    <a:lnTo>
                      <a:pt x="1584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38"/>
              <p:cNvSpPr>
                <a:spLocks/>
              </p:cNvSpPr>
              <p:nvPr/>
            </p:nvSpPr>
            <p:spPr bwMode="auto">
              <a:xfrm>
                <a:off x="5187951" y="1803400"/>
                <a:ext cx="1450975" cy="1858963"/>
              </a:xfrm>
              <a:custGeom>
                <a:avLst/>
                <a:gdLst/>
                <a:ahLst/>
                <a:cxnLst>
                  <a:cxn ang="0">
                    <a:pos x="10" y="1157"/>
                  </a:cxn>
                  <a:cxn ang="0">
                    <a:pos x="35" y="1132"/>
                  </a:cxn>
                  <a:cxn ang="0">
                    <a:pos x="60" y="1107"/>
                  </a:cxn>
                  <a:cxn ang="0">
                    <a:pos x="90" y="1082"/>
                  </a:cxn>
                  <a:cxn ang="0">
                    <a:pos x="115" y="1052"/>
                  </a:cxn>
                  <a:cxn ang="0">
                    <a:pos x="139" y="1027"/>
                  </a:cxn>
                  <a:cxn ang="0">
                    <a:pos x="164" y="998"/>
                  </a:cxn>
                  <a:cxn ang="0">
                    <a:pos x="189" y="973"/>
                  </a:cxn>
                  <a:cxn ang="0">
                    <a:pos x="214" y="943"/>
                  </a:cxn>
                  <a:cxn ang="0">
                    <a:pos x="239" y="913"/>
                  </a:cxn>
                  <a:cxn ang="0">
                    <a:pos x="264" y="888"/>
                  </a:cxn>
                  <a:cxn ang="0">
                    <a:pos x="288" y="859"/>
                  </a:cxn>
                  <a:cxn ang="0">
                    <a:pos x="313" y="829"/>
                  </a:cxn>
                  <a:cxn ang="0">
                    <a:pos x="338" y="799"/>
                  </a:cxn>
                  <a:cxn ang="0">
                    <a:pos x="363" y="769"/>
                  </a:cxn>
                  <a:cxn ang="0">
                    <a:pos x="388" y="735"/>
                  </a:cxn>
                  <a:cxn ang="0">
                    <a:pos x="413" y="705"/>
                  </a:cxn>
                  <a:cxn ang="0">
                    <a:pos x="437" y="675"/>
                  </a:cxn>
                  <a:cxn ang="0">
                    <a:pos x="462" y="640"/>
                  </a:cxn>
                  <a:cxn ang="0">
                    <a:pos x="487" y="610"/>
                  </a:cxn>
                  <a:cxn ang="0">
                    <a:pos x="512" y="576"/>
                  </a:cxn>
                  <a:cxn ang="0">
                    <a:pos x="537" y="541"/>
                  </a:cxn>
                  <a:cxn ang="0">
                    <a:pos x="562" y="511"/>
                  </a:cxn>
                  <a:cxn ang="0">
                    <a:pos x="586" y="476"/>
                  </a:cxn>
                  <a:cxn ang="0">
                    <a:pos x="611" y="442"/>
                  </a:cxn>
                  <a:cxn ang="0">
                    <a:pos x="636" y="407"/>
                  </a:cxn>
                  <a:cxn ang="0">
                    <a:pos x="661" y="372"/>
                  </a:cxn>
                  <a:cxn ang="0">
                    <a:pos x="686" y="337"/>
                  </a:cxn>
                  <a:cxn ang="0">
                    <a:pos x="711" y="298"/>
                  </a:cxn>
                  <a:cxn ang="0">
                    <a:pos x="735" y="263"/>
                  </a:cxn>
                  <a:cxn ang="0">
                    <a:pos x="760" y="228"/>
                  </a:cxn>
                  <a:cxn ang="0">
                    <a:pos x="785" y="188"/>
                  </a:cxn>
                  <a:cxn ang="0">
                    <a:pos x="810" y="154"/>
                  </a:cxn>
                  <a:cxn ang="0">
                    <a:pos x="835" y="114"/>
                  </a:cxn>
                  <a:cxn ang="0">
                    <a:pos x="859" y="74"/>
                  </a:cxn>
                  <a:cxn ang="0">
                    <a:pos x="884" y="34"/>
                  </a:cxn>
                  <a:cxn ang="0">
                    <a:pos x="914" y="0"/>
                  </a:cxn>
                </a:cxnLst>
                <a:rect l="0" t="0" r="r" b="b"/>
                <a:pathLst>
                  <a:path w="914" h="1171">
                    <a:moveTo>
                      <a:pt x="0" y="1171"/>
                    </a:moveTo>
                    <a:lnTo>
                      <a:pt x="10" y="1157"/>
                    </a:lnTo>
                    <a:lnTo>
                      <a:pt x="25" y="1147"/>
                    </a:lnTo>
                    <a:lnTo>
                      <a:pt x="35" y="1132"/>
                    </a:lnTo>
                    <a:lnTo>
                      <a:pt x="50" y="1122"/>
                    </a:lnTo>
                    <a:lnTo>
                      <a:pt x="60" y="1107"/>
                    </a:lnTo>
                    <a:lnTo>
                      <a:pt x="75" y="1092"/>
                    </a:lnTo>
                    <a:lnTo>
                      <a:pt x="90" y="1082"/>
                    </a:lnTo>
                    <a:lnTo>
                      <a:pt x="100" y="1067"/>
                    </a:lnTo>
                    <a:lnTo>
                      <a:pt x="115" y="1052"/>
                    </a:lnTo>
                    <a:lnTo>
                      <a:pt x="125" y="1042"/>
                    </a:lnTo>
                    <a:lnTo>
                      <a:pt x="139" y="1027"/>
                    </a:lnTo>
                    <a:lnTo>
                      <a:pt x="149" y="1013"/>
                    </a:lnTo>
                    <a:lnTo>
                      <a:pt x="164" y="998"/>
                    </a:lnTo>
                    <a:lnTo>
                      <a:pt x="174" y="988"/>
                    </a:lnTo>
                    <a:lnTo>
                      <a:pt x="189" y="973"/>
                    </a:lnTo>
                    <a:lnTo>
                      <a:pt x="199" y="958"/>
                    </a:lnTo>
                    <a:lnTo>
                      <a:pt x="214" y="943"/>
                    </a:lnTo>
                    <a:lnTo>
                      <a:pt x="224" y="928"/>
                    </a:lnTo>
                    <a:lnTo>
                      <a:pt x="239" y="913"/>
                    </a:lnTo>
                    <a:lnTo>
                      <a:pt x="249" y="903"/>
                    </a:lnTo>
                    <a:lnTo>
                      <a:pt x="264" y="888"/>
                    </a:lnTo>
                    <a:lnTo>
                      <a:pt x="273" y="874"/>
                    </a:lnTo>
                    <a:lnTo>
                      <a:pt x="288" y="859"/>
                    </a:lnTo>
                    <a:lnTo>
                      <a:pt x="298" y="844"/>
                    </a:lnTo>
                    <a:lnTo>
                      <a:pt x="313" y="829"/>
                    </a:lnTo>
                    <a:lnTo>
                      <a:pt x="323" y="814"/>
                    </a:lnTo>
                    <a:lnTo>
                      <a:pt x="338" y="799"/>
                    </a:lnTo>
                    <a:lnTo>
                      <a:pt x="348" y="784"/>
                    </a:lnTo>
                    <a:lnTo>
                      <a:pt x="363" y="769"/>
                    </a:lnTo>
                    <a:lnTo>
                      <a:pt x="373" y="749"/>
                    </a:lnTo>
                    <a:lnTo>
                      <a:pt x="388" y="735"/>
                    </a:lnTo>
                    <a:lnTo>
                      <a:pt x="398" y="720"/>
                    </a:lnTo>
                    <a:lnTo>
                      <a:pt x="413" y="705"/>
                    </a:lnTo>
                    <a:lnTo>
                      <a:pt x="422" y="690"/>
                    </a:lnTo>
                    <a:lnTo>
                      <a:pt x="437" y="675"/>
                    </a:lnTo>
                    <a:lnTo>
                      <a:pt x="447" y="655"/>
                    </a:lnTo>
                    <a:lnTo>
                      <a:pt x="462" y="640"/>
                    </a:lnTo>
                    <a:lnTo>
                      <a:pt x="472" y="625"/>
                    </a:lnTo>
                    <a:lnTo>
                      <a:pt x="487" y="610"/>
                    </a:lnTo>
                    <a:lnTo>
                      <a:pt x="502" y="591"/>
                    </a:lnTo>
                    <a:lnTo>
                      <a:pt x="512" y="576"/>
                    </a:lnTo>
                    <a:lnTo>
                      <a:pt x="527" y="561"/>
                    </a:lnTo>
                    <a:lnTo>
                      <a:pt x="537" y="541"/>
                    </a:lnTo>
                    <a:lnTo>
                      <a:pt x="552" y="526"/>
                    </a:lnTo>
                    <a:lnTo>
                      <a:pt x="562" y="511"/>
                    </a:lnTo>
                    <a:lnTo>
                      <a:pt x="576" y="491"/>
                    </a:lnTo>
                    <a:lnTo>
                      <a:pt x="586" y="476"/>
                    </a:lnTo>
                    <a:lnTo>
                      <a:pt x="601" y="456"/>
                    </a:lnTo>
                    <a:lnTo>
                      <a:pt x="611" y="442"/>
                    </a:lnTo>
                    <a:lnTo>
                      <a:pt x="626" y="422"/>
                    </a:lnTo>
                    <a:lnTo>
                      <a:pt x="636" y="407"/>
                    </a:lnTo>
                    <a:lnTo>
                      <a:pt x="651" y="387"/>
                    </a:lnTo>
                    <a:lnTo>
                      <a:pt x="661" y="372"/>
                    </a:lnTo>
                    <a:lnTo>
                      <a:pt x="676" y="352"/>
                    </a:lnTo>
                    <a:lnTo>
                      <a:pt x="686" y="337"/>
                    </a:lnTo>
                    <a:lnTo>
                      <a:pt x="701" y="317"/>
                    </a:lnTo>
                    <a:lnTo>
                      <a:pt x="711" y="298"/>
                    </a:lnTo>
                    <a:lnTo>
                      <a:pt x="725" y="283"/>
                    </a:lnTo>
                    <a:lnTo>
                      <a:pt x="735" y="263"/>
                    </a:lnTo>
                    <a:lnTo>
                      <a:pt x="750" y="243"/>
                    </a:lnTo>
                    <a:lnTo>
                      <a:pt x="760" y="228"/>
                    </a:lnTo>
                    <a:lnTo>
                      <a:pt x="775" y="208"/>
                    </a:lnTo>
                    <a:lnTo>
                      <a:pt x="785" y="188"/>
                    </a:lnTo>
                    <a:lnTo>
                      <a:pt x="800" y="169"/>
                    </a:lnTo>
                    <a:lnTo>
                      <a:pt x="810" y="154"/>
                    </a:lnTo>
                    <a:lnTo>
                      <a:pt x="825" y="134"/>
                    </a:lnTo>
                    <a:lnTo>
                      <a:pt x="835" y="114"/>
                    </a:lnTo>
                    <a:lnTo>
                      <a:pt x="850" y="94"/>
                    </a:lnTo>
                    <a:lnTo>
                      <a:pt x="859" y="74"/>
                    </a:lnTo>
                    <a:lnTo>
                      <a:pt x="874" y="54"/>
                    </a:lnTo>
                    <a:lnTo>
                      <a:pt x="884" y="34"/>
                    </a:lnTo>
                    <a:lnTo>
                      <a:pt x="899" y="15"/>
                    </a:lnTo>
                    <a:lnTo>
                      <a:pt x="914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649743"/>
                </p:ext>
              </p:extLst>
            </p:nvPr>
          </p:nvGraphicFramePr>
          <p:xfrm>
            <a:off x="6858000" y="3124200"/>
            <a:ext cx="1963569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3" name="Equation" r:id="rId16" imgW="901440" imgH="241200" progId="Equation.DSMT4">
                    <p:embed/>
                  </p:oleObj>
                </mc:Choice>
                <mc:Fallback>
                  <p:oleObj name="Equation" r:id="rId16" imgW="90144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3124200"/>
                          <a:ext cx="1963569" cy="525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2895600" y="914400"/>
            <a:ext cx="1212850" cy="431800"/>
            <a:chOff x="2895600" y="914400"/>
            <a:chExt cx="1212850" cy="431800"/>
          </a:xfrm>
        </p:grpSpPr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3352800" y="914400"/>
            <a:ext cx="7556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4" name="Equation" r:id="rId18" imgW="444240" imgH="253800" progId="Equation.DSMT4">
                    <p:embed/>
                  </p:oleObj>
                </mc:Choice>
                <mc:Fallback>
                  <p:oleObj name="Equation" r:id="rId18" imgW="444240" imgH="2538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914400"/>
                          <a:ext cx="7556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Straight Arrow Connector 50"/>
            <p:cNvCxnSpPr/>
            <p:nvPr/>
          </p:nvCxnSpPr>
          <p:spPr bwMode="auto">
            <a:xfrm>
              <a:off x="2895600" y="11430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81000" y="1447800"/>
          <a:ext cx="63772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Equation" r:id="rId20" imgW="241200" imgH="177480" progId="Equation.DSMT4">
                  <p:embed/>
                </p:oleObj>
              </mc:Choice>
              <mc:Fallback>
                <p:oleObj name="Equation" r:id="rId20" imgW="24120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637721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24984" y="705627"/>
            <a:ext cx="3384550" cy="3417332"/>
            <a:chOff x="5424984" y="705627"/>
            <a:chExt cx="3384550" cy="3417332"/>
          </a:xfrm>
        </p:grpSpPr>
        <p:grpSp>
          <p:nvGrpSpPr>
            <p:cNvPr id="54" name="Group 53"/>
            <p:cNvGrpSpPr/>
            <p:nvPr/>
          </p:nvGrpSpPr>
          <p:grpSpPr>
            <a:xfrm>
              <a:off x="5424984" y="705627"/>
              <a:ext cx="3384550" cy="3417332"/>
              <a:chOff x="5638800" y="697468"/>
              <a:chExt cx="3384550" cy="3417332"/>
            </a:xfrm>
          </p:grpSpPr>
          <p:sp>
            <p:nvSpPr>
              <p:cNvPr id="7184" name="Line 14"/>
              <p:cNvSpPr>
                <a:spLocks noChangeShapeType="1"/>
              </p:cNvSpPr>
              <p:nvPr/>
            </p:nvSpPr>
            <p:spPr bwMode="auto">
              <a:xfrm flipV="1">
                <a:off x="5638800" y="838200"/>
                <a:ext cx="0" cy="3124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15"/>
              <p:cNvSpPr>
                <a:spLocks noChangeShapeType="1"/>
              </p:cNvSpPr>
              <p:nvPr/>
            </p:nvSpPr>
            <p:spPr bwMode="auto">
              <a:xfrm>
                <a:off x="5638800" y="3962400"/>
                <a:ext cx="3048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17"/>
              <p:cNvSpPr>
                <a:spLocks noChangeShapeType="1"/>
              </p:cNvSpPr>
              <p:nvPr/>
            </p:nvSpPr>
            <p:spPr bwMode="auto">
              <a:xfrm flipH="1">
                <a:off x="5638800" y="1025569"/>
                <a:ext cx="1450019" cy="29566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" name="Text Box 18"/>
              <p:cNvSpPr txBox="1">
                <a:spLocks noChangeArrowheads="1"/>
              </p:cNvSpPr>
              <p:nvPr/>
            </p:nvSpPr>
            <p:spPr bwMode="auto">
              <a:xfrm>
                <a:off x="8686800" y="36576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p</a:t>
                </a:r>
              </a:p>
            </p:txBody>
          </p:sp>
          <p:sp>
            <p:nvSpPr>
              <p:cNvPr id="7189" name="Text Box 19"/>
              <p:cNvSpPr txBox="1">
                <a:spLocks noChangeArrowheads="1"/>
              </p:cNvSpPr>
              <p:nvPr/>
            </p:nvSpPr>
            <p:spPr bwMode="auto">
              <a:xfrm>
                <a:off x="5715000" y="914400"/>
                <a:ext cx="33813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+mj-lt"/>
                  </a:rPr>
                  <a:t>E</a:t>
                </a:r>
              </a:p>
            </p:txBody>
          </p:sp>
          <p:sp>
            <p:nvSpPr>
              <p:cNvPr id="7191" name="Text Box 21"/>
              <p:cNvSpPr txBox="1">
                <a:spLocks noChangeArrowheads="1"/>
              </p:cNvSpPr>
              <p:nvPr/>
            </p:nvSpPr>
            <p:spPr bwMode="auto">
              <a:xfrm>
                <a:off x="6123304" y="697468"/>
                <a:ext cx="180049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latin typeface="+mj-lt"/>
                  </a:rPr>
                  <a:t>Light dispersion</a:t>
                </a:r>
                <a:endParaRPr lang="en-US" sz="1800" b="0" dirty="0">
                  <a:latin typeface="+mj-lt"/>
                </a:endParaRPr>
              </a:p>
            </p:txBody>
          </p:sp>
        </p:grp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61092"/>
                </p:ext>
              </p:extLst>
            </p:nvPr>
          </p:nvGraphicFramePr>
          <p:xfrm>
            <a:off x="6149320" y="1175266"/>
            <a:ext cx="1304940" cy="697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6" name="Equation" r:id="rId22" imgW="736560" imgH="393480" progId="Equation.DSMT4">
                    <p:embed/>
                  </p:oleObj>
                </mc:Choice>
                <mc:Fallback>
                  <p:oleObj name="Equation" r:id="rId22" imgW="736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149320" y="1175266"/>
                          <a:ext cx="1304940" cy="697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" grpId="0" autoUpdateAnimBg="0"/>
      <p:bldP spid="38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191000" y="3886200"/>
            <a:ext cx="762000" cy="725424"/>
            <a:chOff x="4191000" y="3886200"/>
            <a:chExt cx="762000" cy="725424"/>
          </a:xfrm>
        </p:grpSpPr>
        <p:cxnSp>
          <p:nvCxnSpPr>
            <p:cNvPr id="28" name="Straight Connector 27"/>
            <p:cNvCxnSpPr/>
            <p:nvPr/>
          </p:nvCxnSpPr>
          <p:spPr bwMode="auto">
            <a:xfrm flipV="1">
              <a:off x="4267200" y="43434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133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4191000" y="38862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+2p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24000" y="3276600"/>
            <a:ext cx="685800" cy="725424"/>
            <a:chOff x="1524000" y="3276600"/>
            <a:chExt cx="685800" cy="725424"/>
          </a:xfrm>
        </p:grpSpPr>
        <p:cxnSp>
          <p:nvCxnSpPr>
            <p:cNvPr id="29" name="Straight Connector 28"/>
            <p:cNvCxnSpPr/>
            <p:nvPr/>
          </p:nvCxnSpPr>
          <p:spPr bwMode="auto">
            <a:xfrm flipV="1">
              <a:off x="1524000" y="37338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676400" y="3276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+p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62600" y="3657600"/>
            <a:ext cx="2219325" cy="2590801"/>
            <a:chOff x="5562600" y="3657600"/>
            <a:chExt cx="2219325" cy="2590801"/>
          </a:xfrm>
        </p:grpSpPr>
        <p:pic>
          <p:nvPicPr>
            <p:cNvPr id="58372" name="Picture 4" descr="http://t1.gstatic.com/images?q=tbn:ANd9GcSUOwWGaaq79W_nNVWnhN8Tr_f6BlYCBBoLZ0m-11POr2vMNfc&amp;t=1&amp;usg=__TTJo9WmtE17fK9mGKd8fhnDhvmI=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191000"/>
              <a:ext cx="2219325" cy="205740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172200" y="36576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Solar sail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4400" y="3657600"/>
            <a:ext cx="3657600" cy="2667000"/>
            <a:chOff x="914400" y="3657600"/>
            <a:chExt cx="3657600" cy="2667000"/>
          </a:xfrm>
        </p:grpSpPr>
        <p:cxnSp>
          <p:nvCxnSpPr>
            <p:cNvPr id="14" name="Straight Connector 13"/>
            <p:cNvCxnSpPr/>
            <p:nvPr/>
          </p:nvCxnSpPr>
          <p:spPr bwMode="auto">
            <a:xfrm rot="5400000" flipH="1" flipV="1">
              <a:off x="1447800" y="5029200"/>
              <a:ext cx="2590800" cy="0"/>
            </a:xfrm>
            <a:prstGeom prst="line">
              <a:avLst/>
            </a:prstGeom>
            <a:solidFill>
              <a:schemeClr val="accent1"/>
            </a:solidFill>
            <a:ln w="666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143000" y="3886200"/>
              <a:ext cx="3124200" cy="762000"/>
            </a:xfrm>
            <a:prstGeom prst="line">
              <a:avLst/>
            </a:prstGeom>
            <a:solidFill>
              <a:schemeClr val="accent1"/>
            </a:solidFill>
            <a:ln w="539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Parallelogram 18"/>
            <p:cNvSpPr/>
            <p:nvPr/>
          </p:nvSpPr>
          <p:spPr bwMode="auto">
            <a:xfrm rot="16200000">
              <a:off x="763524" y="3808476"/>
              <a:ext cx="1216152" cy="914400"/>
            </a:xfrm>
            <a:prstGeom prst="parallelogram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Parallelogram 19"/>
            <p:cNvSpPr/>
            <p:nvPr/>
          </p:nvSpPr>
          <p:spPr bwMode="auto">
            <a:xfrm rot="16200000">
              <a:off x="3506724" y="4494276"/>
              <a:ext cx="1216152" cy="914400"/>
            </a:xfrm>
            <a:prstGeom prst="parallelogram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4800" y="3962400"/>
            <a:ext cx="3505200" cy="1030224"/>
            <a:chOff x="304800" y="3962400"/>
            <a:chExt cx="3505200" cy="1030224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381000" y="42672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124200" y="47244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04800" y="39624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+p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0" y="4419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+p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57600" y="4724400"/>
            <a:ext cx="762000" cy="496824"/>
            <a:chOff x="3657600" y="4724400"/>
            <a:chExt cx="762000" cy="496824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3733800" y="49530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3657600" y="47244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-p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" y="5181600"/>
            <a:ext cx="2286000" cy="902732"/>
            <a:chOff x="304800" y="5181600"/>
            <a:chExt cx="2286000" cy="902732"/>
          </a:xfrm>
        </p:grpSpPr>
        <p:cxnSp>
          <p:nvCxnSpPr>
            <p:cNvPr id="32" name="Straight Connector 31"/>
            <p:cNvCxnSpPr/>
            <p:nvPr/>
          </p:nvCxnSpPr>
          <p:spPr bwMode="auto">
            <a:xfrm flipV="1">
              <a:off x="304800" y="51816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1905000" y="55626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1143000" y="5334000"/>
              <a:ext cx="685800" cy="268224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04800" y="5715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Radiation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533400"/>
            <a:ext cx="2514600" cy="2819400"/>
            <a:chOff x="304800" y="0"/>
            <a:chExt cx="2857500" cy="3188732"/>
          </a:xfrm>
        </p:grpSpPr>
        <p:pic>
          <p:nvPicPr>
            <p:cNvPr id="58370" name="Picture 2" descr="http://www.thinkgeek.com/images/products/frontsquare/radiomete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0"/>
              <a:ext cx="2857500" cy="28575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990600" y="28194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Radiometer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60396" y="3429000"/>
            <a:ext cx="1350095" cy="728221"/>
            <a:chOff x="2460396" y="3429000"/>
            <a:chExt cx="1350095" cy="728221"/>
          </a:xfrm>
        </p:grpSpPr>
        <p:sp>
          <p:nvSpPr>
            <p:cNvPr id="46" name="Freeform 45"/>
            <p:cNvSpPr/>
            <p:nvPr/>
          </p:nvSpPr>
          <p:spPr bwMode="auto">
            <a:xfrm>
              <a:off x="2460396" y="3657600"/>
              <a:ext cx="765142" cy="499621"/>
            </a:xfrm>
            <a:custGeom>
              <a:avLst/>
              <a:gdLst>
                <a:gd name="connsiteX0" fmla="*/ 725864 w 765142"/>
                <a:gd name="connsiteY0" fmla="*/ 608029 h 608029"/>
                <a:gd name="connsiteX1" fmla="*/ 697583 w 765142"/>
                <a:gd name="connsiteY1" fmla="*/ 212103 h 608029"/>
                <a:gd name="connsiteX2" fmla="*/ 320511 w 765142"/>
                <a:gd name="connsiteY2" fmla="*/ 23567 h 608029"/>
                <a:gd name="connsiteX3" fmla="*/ 0 w 765142"/>
                <a:gd name="connsiteY3" fmla="*/ 70701 h 60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142" h="608029">
                  <a:moveTo>
                    <a:pt x="725864" y="608029"/>
                  </a:moveTo>
                  <a:cubicBezTo>
                    <a:pt x="745503" y="458771"/>
                    <a:pt x="765142" y="309513"/>
                    <a:pt x="697583" y="212103"/>
                  </a:cubicBezTo>
                  <a:cubicBezTo>
                    <a:pt x="630024" y="114693"/>
                    <a:pt x="436775" y="47134"/>
                    <a:pt x="320511" y="23567"/>
                  </a:cubicBezTo>
                  <a:cubicBezTo>
                    <a:pt x="204247" y="0"/>
                    <a:pt x="102123" y="35350"/>
                    <a:pt x="0" y="70701"/>
                  </a:cubicBezTo>
                </a:path>
              </a:pathLst>
            </a:custGeom>
            <a:noFill/>
            <a:ln w="254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71800" y="34290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torque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15000" y="1219200"/>
            <a:ext cx="1697901" cy="2246531"/>
            <a:chOff x="5638800" y="152400"/>
            <a:chExt cx="1697901" cy="2246531"/>
          </a:xfrm>
        </p:grpSpPr>
        <p:pic>
          <p:nvPicPr>
            <p:cNvPr id="58374" name="Picture 6" descr="http://t0.gstatic.com/images?q=tbn:ANd9GcR4Z512KGJHcCJBG2S_n5R2oiRwNeFGOf0vPhenSP337P9BzZw&amp;t=1&amp;usg=__fzJOJP3LMspYe-BI__tEgCQSEIQ=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0" y="152400"/>
              <a:ext cx="1524000" cy="2238376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5638800" y="1752600"/>
              <a:ext cx="1697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FF00"/>
                  </a:solidFill>
                  <a:latin typeface="+mn-lt"/>
                </a:rPr>
                <a:t>Petr</a:t>
              </a:r>
              <a:r>
                <a:rPr lang="en-US" sz="1800" dirty="0" smtClean="0">
                  <a:solidFill>
                    <a:srgbClr val="FFFF00"/>
                  </a:solidFill>
                  <a:latin typeface="+mn-lt"/>
                </a:rPr>
                <a:t> </a:t>
              </a:r>
              <a:r>
                <a:rPr lang="en-US" sz="1800" dirty="0" err="1" smtClean="0">
                  <a:solidFill>
                    <a:srgbClr val="FFFF00"/>
                  </a:solidFill>
                  <a:latin typeface="+mn-lt"/>
                </a:rPr>
                <a:t>Lebedev</a:t>
              </a:r>
              <a:r>
                <a:rPr lang="en-US" sz="1800" dirty="0" smtClean="0">
                  <a:solidFill>
                    <a:srgbClr val="FFFF00"/>
                  </a:solidFill>
                  <a:latin typeface="+mn-lt"/>
                </a:rPr>
                <a:t> </a:t>
              </a:r>
            </a:p>
            <a:p>
              <a:r>
                <a:rPr lang="en-US" sz="1800" dirty="0" smtClean="0">
                  <a:solidFill>
                    <a:srgbClr val="FFFF00"/>
                  </a:solidFill>
                  <a:latin typeface="+mn-lt"/>
                </a:rPr>
                <a:t>1866-1912</a:t>
              </a:r>
              <a:endParaRPr lang="en-US" sz="1800" dirty="0">
                <a:solidFill>
                  <a:srgbClr val="FFFF00"/>
                </a:solidFill>
                <a:latin typeface="+mn-lt"/>
              </a:endParaRPr>
            </a:p>
          </p:txBody>
        </p:sp>
      </p:grp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2743200" y="232321"/>
            <a:ext cx="3736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 dirty="0" smtClean="0">
                <a:latin typeface="+mn-lt"/>
              </a:rPr>
              <a:t>Radiation pressure </a:t>
            </a:r>
            <a:endParaRPr lang="en-US" sz="32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65C-8A14-4788-A167-0EC103DB912D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57200" y="457200"/>
            <a:ext cx="2970213" cy="2667000"/>
            <a:chOff x="432" y="1200"/>
            <a:chExt cx="1871" cy="1680"/>
          </a:xfrm>
        </p:grpSpPr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912" y="244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432" y="1200"/>
              <a:ext cx="1871" cy="1584"/>
              <a:chOff x="432" y="1200"/>
              <a:chExt cx="1871" cy="1584"/>
            </a:xfrm>
          </p:grpSpPr>
          <p:sp>
            <p:nvSpPr>
              <p:cNvPr id="12290" name="Line 2"/>
              <p:cNvSpPr>
                <a:spLocks noChangeShapeType="1"/>
              </p:cNvSpPr>
              <p:nvPr/>
            </p:nvSpPr>
            <p:spPr bwMode="auto">
              <a:xfrm>
                <a:off x="864" y="18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" name="Line 3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" name="Oval 4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1200" cy="6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 flipH="1">
                <a:off x="432" y="19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432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Line 12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336" cy="336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14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3" name="Line 15"/>
              <p:cNvSpPr>
                <a:spLocks noChangeShapeType="1"/>
              </p:cNvSpPr>
              <p:nvPr/>
            </p:nvSpPr>
            <p:spPr bwMode="auto">
              <a:xfrm flipV="1">
                <a:off x="1680" y="254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Text Box 16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2305" name="Text Box 17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+</a:t>
                </a:r>
              </a:p>
            </p:txBody>
          </p:sp>
          <p:sp>
            <p:nvSpPr>
              <p:cNvPr id="12308" name="Line 20"/>
              <p:cNvSpPr>
                <a:spLocks noChangeShapeType="1"/>
              </p:cNvSpPr>
              <p:nvPr/>
            </p:nvSpPr>
            <p:spPr bwMode="auto">
              <a:xfrm>
                <a:off x="672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576" cy="5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24"/>
              <p:cNvSpPr>
                <a:spLocks noChangeShapeType="1"/>
              </p:cNvSpPr>
              <p:nvPr/>
            </p:nvSpPr>
            <p:spPr bwMode="auto">
              <a:xfrm flipH="1">
                <a:off x="864" y="1584"/>
                <a:ext cx="576" cy="5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Line 25"/>
              <p:cNvSpPr>
                <a:spLocks noChangeShapeType="1"/>
              </p:cNvSpPr>
              <p:nvPr/>
            </p:nvSpPr>
            <p:spPr bwMode="auto">
              <a:xfrm flipH="1">
                <a:off x="912" y="1296"/>
                <a:ext cx="576" cy="5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00"/>
                <a:ext cx="4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S(</a:t>
                </a:r>
                <a:r>
                  <a:rPr lang="en-US">
                    <a:sym typeface="Symbol" pitchFamily="18" charset="2"/>
                  </a:rPr>
                  <a:t>)</a:t>
                </a:r>
                <a:endParaRPr lang="en-US"/>
              </a:p>
            </p:txBody>
          </p:sp>
          <p:sp>
            <p:nvSpPr>
              <p:cNvPr id="12320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i="1"/>
                  <a:t>I</a:t>
                </a:r>
              </a:p>
            </p:txBody>
          </p:sp>
          <p:sp>
            <p:nvSpPr>
              <p:cNvPr id="12325" name="Text Box 37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</a:p>
            </p:txBody>
          </p:sp>
        </p:grp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343400" y="762000"/>
            <a:ext cx="3886200" cy="2667000"/>
            <a:chOff x="2736" y="480"/>
            <a:chExt cx="2448" cy="1680"/>
          </a:xfrm>
        </p:grpSpPr>
        <p:sp>
          <p:nvSpPr>
            <p:cNvPr id="12328" name="Freeform 40"/>
            <p:cNvSpPr>
              <a:spLocks/>
            </p:cNvSpPr>
            <p:nvPr/>
          </p:nvSpPr>
          <p:spPr bwMode="auto">
            <a:xfrm>
              <a:off x="2736" y="816"/>
              <a:ext cx="2448" cy="1344"/>
            </a:xfrm>
            <a:custGeom>
              <a:avLst/>
              <a:gdLst/>
              <a:ahLst/>
              <a:cxnLst>
                <a:cxn ang="0">
                  <a:pos x="2448" y="8"/>
                </a:cxn>
                <a:cxn ang="0">
                  <a:pos x="1872" y="8"/>
                </a:cxn>
                <a:cxn ang="0">
                  <a:pos x="1488" y="8"/>
                </a:cxn>
                <a:cxn ang="0">
                  <a:pos x="1296" y="8"/>
                </a:cxn>
                <a:cxn ang="0">
                  <a:pos x="960" y="56"/>
                </a:cxn>
                <a:cxn ang="0">
                  <a:pos x="720" y="248"/>
                </a:cxn>
                <a:cxn ang="0">
                  <a:pos x="384" y="680"/>
                </a:cxn>
                <a:cxn ang="0">
                  <a:pos x="144" y="920"/>
                </a:cxn>
                <a:cxn ang="0">
                  <a:pos x="0" y="968"/>
                </a:cxn>
              </a:cxnLst>
              <a:rect l="0" t="0" r="r" b="b"/>
              <a:pathLst>
                <a:path w="2448" h="968">
                  <a:moveTo>
                    <a:pt x="2448" y="8"/>
                  </a:moveTo>
                  <a:cubicBezTo>
                    <a:pt x="2240" y="8"/>
                    <a:pt x="2032" y="8"/>
                    <a:pt x="1872" y="8"/>
                  </a:cubicBezTo>
                  <a:cubicBezTo>
                    <a:pt x="1712" y="8"/>
                    <a:pt x="1584" y="8"/>
                    <a:pt x="1488" y="8"/>
                  </a:cubicBezTo>
                  <a:cubicBezTo>
                    <a:pt x="1392" y="8"/>
                    <a:pt x="1384" y="0"/>
                    <a:pt x="1296" y="8"/>
                  </a:cubicBezTo>
                  <a:cubicBezTo>
                    <a:pt x="1208" y="16"/>
                    <a:pt x="1056" y="16"/>
                    <a:pt x="960" y="56"/>
                  </a:cubicBezTo>
                  <a:cubicBezTo>
                    <a:pt x="864" y="96"/>
                    <a:pt x="816" y="144"/>
                    <a:pt x="720" y="248"/>
                  </a:cubicBezTo>
                  <a:cubicBezTo>
                    <a:pt x="624" y="352"/>
                    <a:pt x="480" y="568"/>
                    <a:pt x="384" y="680"/>
                  </a:cubicBezTo>
                  <a:cubicBezTo>
                    <a:pt x="288" y="792"/>
                    <a:pt x="208" y="872"/>
                    <a:pt x="144" y="920"/>
                  </a:cubicBezTo>
                  <a:cubicBezTo>
                    <a:pt x="80" y="968"/>
                    <a:pt x="40" y="968"/>
                    <a:pt x="0" y="96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4560" y="480"/>
              <a:ext cx="5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/>
                <a:t>&gt;S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graphicFrame>
        <p:nvGraphicFramePr>
          <p:cNvPr id="1233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95831"/>
              </p:ext>
            </p:extLst>
          </p:nvPr>
        </p:nvGraphicFramePr>
        <p:xfrm>
          <a:off x="3222625" y="3657600"/>
          <a:ext cx="20351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4" name="Equation" r:id="rId4" imgW="1180800" imgH="419040" progId="Equation.DSMT4">
                  <p:embed/>
                </p:oleObj>
              </mc:Choice>
              <mc:Fallback>
                <p:oleObj name="Equation" r:id="rId4" imgW="118080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657600"/>
                        <a:ext cx="203517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4114800" y="838200"/>
            <a:ext cx="4343400" cy="3009900"/>
            <a:chOff x="2592" y="528"/>
            <a:chExt cx="2736" cy="1896"/>
          </a:xfrm>
        </p:grpSpPr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2592" y="216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 flipV="1">
              <a:off x="3648" y="576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3408" y="52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/>
                <a:t>I</a:t>
              </a:r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5029" y="213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auto">
            <a:xfrm>
              <a:off x="2736" y="1192"/>
              <a:ext cx="2448" cy="968"/>
            </a:xfrm>
            <a:custGeom>
              <a:avLst/>
              <a:gdLst/>
              <a:ahLst/>
              <a:cxnLst>
                <a:cxn ang="0">
                  <a:pos x="2448" y="8"/>
                </a:cxn>
                <a:cxn ang="0">
                  <a:pos x="1872" y="8"/>
                </a:cxn>
                <a:cxn ang="0">
                  <a:pos x="1488" y="8"/>
                </a:cxn>
                <a:cxn ang="0">
                  <a:pos x="1296" y="8"/>
                </a:cxn>
                <a:cxn ang="0">
                  <a:pos x="960" y="56"/>
                </a:cxn>
                <a:cxn ang="0">
                  <a:pos x="720" y="248"/>
                </a:cxn>
                <a:cxn ang="0">
                  <a:pos x="384" y="680"/>
                </a:cxn>
                <a:cxn ang="0">
                  <a:pos x="144" y="920"/>
                </a:cxn>
                <a:cxn ang="0">
                  <a:pos x="0" y="968"/>
                </a:cxn>
              </a:cxnLst>
              <a:rect l="0" t="0" r="r" b="b"/>
              <a:pathLst>
                <a:path w="2448" h="968">
                  <a:moveTo>
                    <a:pt x="2448" y="8"/>
                  </a:moveTo>
                  <a:cubicBezTo>
                    <a:pt x="2240" y="8"/>
                    <a:pt x="2032" y="8"/>
                    <a:pt x="1872" y="8"/>
                  </a:cubicBezTo>
                  <a:cubicBezTo>
                    <a:pt x="1712" y="8"/>
                    <a:pt x="1584" y="8"/>
                    <a:pt x="1488" y="8"/>
                  </a:cubicBezTo>
                  <a:cubicBezTo>
                    <a:pt x="1392" y="8"/>
                    <a:pt x="1384" y="0"/>
                    <a:pt x="1296" y="8"/>
                  </a:cubicBezTo>
                  <a:cubicBezTo>
                    <a:pt x="1208" y="16"/>
                    <a:pt x="1056" y="16"/>
                    <a:pt x="960" y="56"/>
                  </a:cubicBezTo>
                  <a:cubicBezTo>
                    <a:pt x="864" y="96"/>
                    <a:pt x="816" y="144"/>
                    <a:pt x="720" y="248"/>
                  </a:cubicBezTo>
                  <a:cubicBezTo>
                    <a:pt x="624" y="352"/>
                    <a:pt x="480" y="568"/>
                    <a:pt x="384" y="680"/>
                  </a:cubicBezTo>
                  <a:cubicBezTo>
                    <a:pt x="288" y="792"/>
                    <a:pt x="208" y="872"/>
                    <a:pt x="144" y="920"/>
                  </a:cubicBezTo>
                  <a:cubicBezTo>
                    <a:pt x="80" y="968"/>
                    <a:pt x="40" y="968"/>
                    <a:pt x="0" y="968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4848" y="91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2640" y="2112"/>
              <a:ext cx="3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457200" y="3429000"/>
            <a:ext cx="3048000" cy="1066800"/>
            <a:chOff x="336" y="288"/>
            <a:chExt cx="1920" cy="672"/>
          </a:xfrm>
        </p:grpSpPr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336" y="288"/>
              <a:ext cx="1920" cy="672"/>
              <a:chOff x="336" y="288"/>
              <a:chExt cx="1920" cy="672"/>
            </a:xfrm>
          </p:grpSpPr>
          <p:sp>
            <p:nvSpPr>
              <p:cNvPr id="12341" name="Line 53"/>
              <p:cNvSpPr>
                <a:spLocks noChangeShapeType="1"/>
              </p:cNvSpPr>
              <p:nvPr/>
            </p:nvSpPr>
            <p:spPr bwMode="auto">
              <a:xfrm>
                <a:off x="336" y="2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Line 54"/>
              <p:cNvSpPr>
                <a:spLocks noChangeShapeType="1"/>
              </p:cNvSpPr>
              <p:nvPr/>
            </p:nvSpPr>
            <p:spPr bwMode="auto">
              <a:xfrm>
                <a:off x="624" y="28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Line 55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Line 56"/>
              <p:cNvSpPr>
                <a:spLocks noChangeShapeType="1"/>
              </p:cNvSpPr>
              <p:nvPr/>
            </p:nvSpPr>
            <p:spPr bwMode="auto">
              <a:xfrm flipV="1">
                <a:off x="1920" y="28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6" name="Line 58"/>
              <p:cNvSpPr>
                <a:spLocks noChangeShapeType="1"/>
              </p:cNvSpPr>
              <p:nvPr/>
            </p:nvSpPr>
            <p:spPr bwMode="auto">
              <a:xfrm>
                <a:off x="1920" y="2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 flipV="1">
              <a:off x="1776" y="2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Text Box 61"/>
            <p:cNvSpPr txBox="1">
              <a:spLocks noChangeArrowheads="1"/>
            </p:cNvSpPr>
            <p:nvPr/>
          </p:nvSpPr>
          <p:spPr bwMode="auto">
            <a:xfrm>
              <a:off x="1392" y="576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  <a:r>
                <a:rPr lang="en-US">
                  <a:sym typeface="Symbol" pitchFamily="18" charset="2"/>
                </a:rPr>
                <a:t></a:t>
              </a:r>
              <a:endParaRPr lang="en-US"/>
            </a:p>
          </p:txBody>
        </p:sp>
        <p:sp>
          <p:nvSpPr>
            <p:cNvPr id="12350" name="Oval 62"/>
            <p:cNvSpPr>
              <a:spLocks noChangeArrowheads="1"/>
            </p:cNvSpPr>
            <p:nvPr/>
          </p:nvSpPr>
          <p:spPr bwMode="auto">
            <a:xfrm>
              <a:off x="1680" y="8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3505200" y="152400"/>
            <a:ext cx="3868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latin typeface="+mn-lt"/>
              </a:rPr>
              <a:t>Photo Electric Effect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3962400"/>
            <a:ext cx="22358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37907"/>
              </p:ext>
            </p:extLst>
          </p:nvPr>
        </p:nvGraphicFramePr>
        <p:xfrm>
          <a:off x="3124200" y="4267200"/>
          <a:ext cx="21669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5" name="Equation" r:id="rId7" imgW="1257120" imgH="419040" progId="Equation.DSMT4">
                  <p:embed/>
                </p:oleObj>
              </mc:Choice>
              <mc:Fallback>
                <p:oleObj name="Equation" r:id="rId7" imgW="125712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216693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077913" y="5410200"/>
          <a:ext cx="17287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6" name="Equation" r:id="rId9" imgW="1002960" imgH="419040" progId="Equation.DSMT4">
                  <p:embed/>
                </p:oleObj>
              </mc:Choice>
              <mc:Fallback>
                <p:oleObj name="Equation" r:id="rId9" imgW="1002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410200"/>
                        <a:ext cx="172878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381000" y="4953000"/>
            <a:ext cx="4370387" cy="425450"/>
            <a:chOff x="-1219200" y="5181600"/>
            <a:chExt cx="4370387" cy="425450"/>
          </a:xfrm>
        </p:grpSpPr>
        <p:sp>
          <p:nvSpPr>
            <p:cNvPr id="69" name="TextBox 68"/>
            <p:cNvSpPr txBox="1"/>
            <p:nvPr/>
          </p:nvSpPr>
          <p:spPr>
            <a:xfrm>
              <a:off x="-1219200" y="5181600"/>
              <a:ext cx="1890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Blocking Voltage</a:t>
              </a:r>
              <a:endParaRPr lang="en-US" sz="1800" b="0" dirty="0">
                <a:latin typeface="+mn-lt"/>
              </a:endParaRPr>
            </a:p>
          </p:txBody>
        </p:sp>
        <p:graphicFrame>
          <p:nvGraphicFramePr>
            <p:cNvPr id="69637" name="Object 5"/>
            <p:cNvGraphicFramePr>
              <a:graphicFrameLocks noChangeAspect="1"/>
            </p:cNvGraphicFramePr>
            <p:nvPr/>
          </p:nvGraphicFramePr>
          <p:xfrm>
            <a:off x="685800" y="5181600"/>
            <a:ext cx="2465387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7" name="Equation" r:id="rId11" imgW="1396800" imgH="241200" progId="Equation.DSMT4">
                    <p:embed/>
                  </p:oleObj>
                </mc:Choice>
                <mc:Fallback>
                  <p:oleObj name="Equation" r:id="rId11" imgW="1396800" imgH="241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5181600"/>
                          <a:ext cx="2465387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685800" y="6135688"/>
          <a:ext cx="26685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8" name="Equation" r:id="rId13" imgW="1549080" imgH="419040" progId="Equation.DSMT4">
                  <p:embed/>
                </p:oleObj>
              </mc:Choice>
              <mc:Fallback>
                <p:oleObj name="Equation" r:id="rId13" imgW="154908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135688"/>
                        <a:ext cx="2668588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505200" y="54864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Blocking Voltage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is not </a:t>
            </a:r>
            <a:r>
              <a:rPr lang="en-US" sz="1800" b="0" dirty="0" smtClean="0">
                <a:latin typeface="+mn-lt"/>
              </a:rPr>
              <a:t>a function of light’s power!</a:t>
            </a:r>
            <a:endParaRPr lang="en-US" sz="1800" b="0" dirty="0">
              <a:latin typeface="+mn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905000" y="1676400"/>
            <a:ext cx="609600" cy="533400"/>
            <a:chOff x="1905000" y="1676400"/>
            <a:chExt cx="609600" cy="533400"/>
          </a:xfrm>
        </p:grpSpPr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1905000" y="1676400"/>
            <a:ext cx="3778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9" name="Equation" r:id="rId15" imgW="203040" imgH="228600" progId="Equation.DSMT4">
                    <p:embed/>
                  </p:oleObj>
                </mc:Choice>
                <mc:Fallback>
                  <p:oleObj name="Equation" r:id="rId15" imgW="20304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1676400"/>
                          <a:ext cx="3778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Straight Arrow Connector 77"/>
            <p:cNvCxnSpPr/>
            <p:nvPr/>
          </p:nvCxnSpPr>
          <p:spPr bwMode="auto">
            <a:xfrm>
              <a:off x="2133600" y="19050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1219200" y="1600200"/>
            <a:ext cx="609600" cy="528637"/>
            <a:chOff x="3733800" y="1681163"/>
            <a:chExt cx="609600" cy="528637"/>
          </a:xfrm>
        </p:grpSpPr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3733800" y="1681163"/>
            <a:ext cx="421155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20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681163"/>
                          <a:ext cx="421155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1" name="Straight Arrow Connector 80"/>
            <p:cNvCxnSpPr/>
            <p:nvPr/>
          </p:nvCxnSpPr>
          <p:spPr bwMode="auto">
            <a:xfrm>
              <a:off x="3962400" y="1985963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/>
          <a:p>
            <a:fld id="{CAFC065C-8A14-4788-A167-0EC103DB912D}" type="slidenum">
              <a:rPr lang="en-US"/>
              <a:pPr/>
              <a:t>13</a:t>
            </a:fld>
            <a:endParaRPr lang="en-US" dirty="0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870200" y="1369218"/>
            <a:ext cx="5740400" cy="1833563"/>
            <a:chOff x="1824" y="2784"/>
            <a:chExt cx="3616" cy="1155"/>
          </a:xfrm>
        </p:grpSpPr>
        <p:sp>
          <p:nvSpPr>
            <p:cNvPr id="12334" name="Freeform 46"/>
            <p:cNvSpPr>
              <a:spLocks/>
            </p:cNvSpPr>
            <p:nvPr/>
          </p:nvSpPr>
          <p:spPr bwMode="auto">
            <a:xfrm>
              <a:off x="2320" y="2980"/>
              <a:ext cx="3120" cy="824"/>
            </a:xfrm>
            <a:custGeom>
              <a:avLst/>
              <a:gdLst/>
              <a:ahLst/>
              <a:cxnLst>
                <a:cxn ang="0">
                  <a:pos x="2448" y="8"/>
                </a:cxn>
                <a:cxn ang="0">
                  <a:pos x="1872" y="8"/>
                </a:cxn>
                <a:cxn ang="0">
                  <a:pos x="1488" y="8"/>
                </a:cxn>
                <a:cxn ang="0">
                  <a:pos x="1296" y="8"/>
                </a:cxn>
                <a:cxn ang="0">
                  <a:pos x="960" y="56"/>
                </a:cxn>
                <a:cxn ang="0">
                  <a:pos x="720" y="248"/>
                </a:cxn>
                <a:cxn ang="0">
                  <a:pos x="384" y="680"/>
                </a:cxn>
                <a:cxn ang="0">
                  <a:pos x="144" y="920"/>
                </a:cxn>
                <a:cxn ang="0">
                  <a:pos x="0" y="968"/>
                </a:cxn>
              </a:cxnLst>
              <a:rect l="0" t="0" r="r" b="b"/>
              <a:pathLst>
                <a:path w="2448" h="968">
                  <a:moveTo>
                    <a:pt x="2448" y="8"/>
                  </a:moveTo>
                  <a:cubicBezTo>
                    <a:pt x="2240" y="8"/>
                    <a:pt x="2032" y="8"/>
                    <a:pt x="1872" y="8"/>
                  </a:cubicBezTo>
                  <a:cubicBezTo>
                    <a:pt x="1712" y="8"/>
                    <a:pt x="1584" y="8"/>
                    <a:pt x="1488" y="8"/>
                  </a:cubicBezTo>
                  <a:cubicBezTo>
                    <a:pt x="1392" y="8"/>
                    <a:pt x="1384" y="0"/>
                    <a:pt x="1296" y="8"/>
                  </a:cubicBezTo>
                  <a:cubicBezTo>
                    <a:pt x="1208" y="16"/>
                    <a:pt x="1056" y="16"/>
                    <a:pt x="960" y="56"/>
                  </a:cubicBezTo>
                  <a:cubicBezTo>
                    <a:pt x="864" y="96"/>
                    <a:pt x="816" y="144"/>
                    <a:pt x="720" y="248"/>
                  </a:cubicBezTo>
                  <a:cubicBezTo>
                    <a:pt x="624" y="352"/>
                    <a:pt x="480" y="568"/>
                    <a:pt x="384" y="680"/>
                  </a:cubicBezTo>
                  <a:cubicBezTo>
                    <a:pt x="288" y="792"/>
                    <a:pt x="208" y="872"/>
                    <a:pt x="144" y="920"/>
                  </a:cubicBezTo>
                  <a:cubicBezTo>
                    <a:pt x="80" y="968"/>
                    <a:pt x="40" y="968"/>
                    <a:pt x="0" y="968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Text Box 47"/>
            <p:cNvSpPr txBox="1">
              <a:spLocks noChangeArrowheads="1"/>
            </p:cNvSpPr>
            <p:nvPr/>
          </p:nvSpPr>
          <p:spPr bwMode="auto">
            <a:xfrm>
              <a:off x="2880" y="2784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</a:t>
              </a:r>
              <a:r>
                <a:rPr lang="en-US" baseline="-25000" dirty="0"/>
                <a:t> 2</a:t>
              </a:r>
              <a:r>
                <a:rPr lang="en-US" dirty="0"/>
                <a:t>&gt; </a:t>
              </a:r>
              <a:r>
                <a:rPr lang="en-US" dirty="0">
                  <a:sym typeface="Symbol" pitchFamily="18" charset="2"/>
                </a:rPr>
                <a:t></a:t>
              </a:r>
              <a:r>
                <a:rPr lang="en-US" dirty="0"/>
                <a:t> 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1824" y="3648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r>
                <a:rPr lang="en-US" baseline="-25000" dirty="0" smtClean="0"/>
                <a:t>0,2</a:t>
              </a:r>
              <a:endParaRPr lang="en-US" dirty="0"/>
            </a:p>
          </p:txBody>
        </p:sp>
      </p:grp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3505200" y="152400"/>
            <a:ext cx="3868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latin typeface="+mn-lt"/>
              </a:rPr>
              <a:t>Photo Electric Effect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505200"/>
            <a:ext cx="188277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8"/>
          <p:cNvSpPr txBox="1"/>
          <p:nvPr/>
        </p:nvSpPr>
        <p:spPr>
          <a:xfrm>
            <a:off x="2895600" y="3810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Blocking Voltage is  a function of light’s frequency!</a:t>
            </a:r>
            <a:endParaRPr lang="en-US" sz="1800" b="0" dirty="0">
              <a:latin typeface="+mn-lt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42834"/>
              </p:ext>
            </p:extLst>
          </p:nvPr>
        </p:nvGraphicFramePr>
        <p:xfrm>
          <a:off x="4038600" y="6324600"/>
          <a:ext cx="1530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1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324600"/>
                        <a:ext cx="15303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6"/>
          <p:cNvGrpSpPr/>
          <p:nvPr/>
        </p:nvGrpSpPr>
        <p:grpSpPr>
          <a:xfrm>
            <a:off x="152400" y="228600"/>
            <a:ext cx="3048000" cy="4038600"/>
            <a:chOff x="152400" y="228600"/>
            <a:chExt cx="3048000" cy="4038600"/>
          </a:xfrm>
        </p:grpSpPr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228600" y="228600"/>
              <a:ext cx="2970213" cy="2667000"/>
              <a:chOff x="432" y="1200"/>
              <a:chExt cx="1871" cy="1680"/>
            </a:xfrm>
          </p:grpSpPr>
          <p:sp>
            <p:nvSpPr>
              <p:cNvPr id="12299" name="Line 11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64"/>
              <p:cNvGrpSpPr>
                <a:grpSpLocks/>
              </p:cNvGrpSpPr>
              <p:nvPr/>
            </p:nvGrpSpPr>
            <p:grpSpPr bwMode="auto">
              <a:xfrm>
                <a:off x="432" y="1200"/>
                <a:ext cx="1871" cy="1584"/>
                <a:chOff x="432" y="1200"/>
                <a:chExt cx="1871" cy="1584"/>
              </a:xfrm>
            </p:grpSpPr>
            <p:sp>
              <p:nvSpPr>
                <p:cNvPr id="12290" name="Line 2"/>
                <p:cNvSpPr>
                  <a:spLocks noChangeShapeType="1"/>
                </p:cNvSpPr>
                <p:nvPr/>
              </p:nvSpPr>
              <p:spPr bwMode="auto">
                <a:xfrm>
                  <a:off x="864" y="182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1" name="Line 3"/>
                <p:cNvSpPr>
                  <a:spLocks noChangeShapeType="1"/>
                </p:cNvSpPr>
                <p:nvPr/>
              </p:nvSpPr>
              <p:spPr bwMode="auto">
                <a:xfrm>
                  <a:off x="1632" y="182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2" name="Oval 4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1200" cy="62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432" y="196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4" name="Line 6"/>
                <p:cNvSpPr>
                  <a:spLocks noChangeShapeType="1"/>
                </p:cNvSpPr>
                <p:nvPr/>
              </p:nvSpPr>
              <p:spPr bwMode="auto">
                <a:xfrm>
                  <a:off x="1632" y="196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5" name="Line 7"/>
                <p:cNvSpPr>
                  <a:spLocks noChangeShapeType="1"/>
                </p:cNvSpPr>
                <p:nvPr/>
              </p:nvSpPr>
              <p:spPr bwMode="auto">
                <a:xfrm>
                  <a:off x="432" y="1968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6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968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7" name="Line 9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8" name="Line 10"/>
                <p:cNvSpPr>
                  <a:spLocks noChangeShapeType="1"/>
                </p:cNvSpPr>
                <p:nvPr/>
              </p:nvSpPr>
              <p:spPr bwMode="auto">
                <a:xfrm>
                  <a:off x="432" y="268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0" name="Line 12"/>
                <p:cNvSpPr>
                  <a:spLocks noChangeShapeType="1"/>
                </p:cNvSpPr>
                <p:nvPr/>
              </p:nvSpPr>
              <p:spPr bwMode="auto">
                <a:xfrm>
                  <a:off x="912" y="268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1" name="Oval 13"/>
                <p:cNvSpPr>
                  <a:spLocks noChangeArrowheads="1"/>
                </p:cNvSpPr>
                <p:nvPr/>
              </p:nvSpPr>
              <p:spPr bwMode="auto">
                <a:xfrm>
                  <a:off x="1584" y="2448"/>
                  <a:ext cx="336" cy="336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2" name="Line 14"/>
                <p:cNvSpPr>
                  <a:spLocks noChangeShapeType="1"/>
                </p:cNvSpPr>
                <p:nvPr/>
              </p:nvSpPr>
              <p:spPr bwMode="auto">
                <a:xfrm>
                  <a:off x="1920" y="26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68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584" y="240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123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12" y="2496"/>
                  <a:ext cx="22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+</a:t>
                  </a:r>
                </a:p>
              </p:txBody>
            </p:sp>
            <p:sp>
              <p:nvSpPr>
                <p:cNvPr id="12308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54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12" y="1392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64" y="1584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12" y="1296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Line 26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536" y="1200"/>
                  <a:ext cx="4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S(</a:t>
                  </a:r>
                  <a:r>
                    <a:rPr lang="en-US">
                      <a:sym typeface="Symbol" pitchFamily="18" charset="2"/>
                    </a:rPr>
                    <a:t>)</a:t>
                  </a:r>
                  <a:endParaRPr lang="en-US"/>
                </a:p>
              </p:txBody>
            </p:sp>
            <p:sp>
              <p:nvSpPr>
                <p:cNvPr id="123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12" y="2160"/>
                  <a:ext cx="19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/>
                    <a:t>I</a:t>
                  </a:r>
                </a:p>
              </p:txBody>
            </p:sp>
            <p:sp>
              <p:nvSpPr>
                <p:cNvPr id="1232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72" y="216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2400" y="3200400"/>
              <a:ext cx="3048000" cy="1066800"/>
              <a:chOff x="336" y="288"/>
              <a:chExt cx="1920" cy="672"/>
            </a:xfrm>
          </p:grpSpPr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>
                <a:off x="336" y="288"/>
                <a:ext cx="1920" cy="672"/>
                <a:chOff x="336" y="288"/>
                <a:chExt cx="1920" cy="672"/>
              </a:xfrm>
            </p:grpSpPr>
            <p:sp>
              <p:nvSpPr>
                <p:cNvPr id="12341" name="Line 53"/>
                <p:cNvSpPr>
                  <a:spLocks noChangeShapeType="1"/>
                </p:cNvSpPr>
                <p:nvPr/>
              </p:nvSpPr>
              <p:spPr bwMode="auto">
                <a:xfrm>
                  <a:off x="336" y="28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2" name="Line 54"/>
                <p:cNvSpPr>
                  <a:spLocks noChangeShapeType="1"/>
                </p:cNvSpPr>
                <p:nvPr/>
              </p:nvSpPr>
              <p:spPr bwMode="auto">
                <a:xfrm>
                  <a:off x="624" y="2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3" name="Line 55"/>
                <p:cNvSpPr>
                  <a:spLocks noChangeShapeType="1"/>
                </p:cNvSpPr>
                <p:nvPr/>
              </p:nvSpPr>
              <p:spPr bwMode="auto">
                <a:xfrm>
                  <a:off x="624" y="96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920" y="2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6" name="Line 58"/>
                <p:cNvSpPr>
                  <a:spLocks noChangeShapeType="1"/>
                </p:cNvSpPr>
                <p:nvPr/>
              </p:nvSpPr>
              <p:spPr bwMode="auto">
                <a:xfrm>
                  <a:off x="1920" y="2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48" name="Line 60"/>
              <p:cNvSpPr>
                <a:spLocks noChangeShapeType="1"/>
              </p:cNvSpPr>
              <p:nvPr/>
            </p:nvSpPr>
            <p:spPr bwMode="auto">
              <a:xfrm flipV="1">
                <a:off x="1776" y="28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Text Box 61"/>
              <p:cNvSpPr txBox="1">
                <a:spLocks noChangeArrowheads="1"/>
              </p:cNvSpPr>
              <p:nvPr/>
            </p:nvSpPr>
            <p:spPr bwMode="auto">
              <a:xfrm>
                <a:off x="1392" y="576"/>
                <a:ext cx="3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  <a:r>
                  <a:rPr lang="en-US">
                    <a:sym typeface="Symbol" pitchFamily="18" charset="2"/>
                  </a:rPr>
                  <a:t></a:t>
                </a:r>
                <a:endParaRPr lang="en-US"/>
              </a:p>
            </p:txBody>
          </p:sp>
          <p:sp>
            <p:nvSpPr>
              <p:cNvPr id="12350" name="Oval 62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1752600" y="1447799"/>
              <a:ext cx="609600" cy="537883"/>
              <a:chOff x="1905000" y="1600199"/>
              <a:chExt cx="609600" cy="537883"/>
            </a:xfrm>
          </p:grpSpPr>
          <p:graphicFrame>
            <p:nvGraphicFramePr>
              <p:cNvPr id="72" name="Object 8"/>
              <p:cNvGraphicFramePr>
                <a:graphicFrameLocks noChangeAspect="1"/>
              </p:cNvGraphicFramePr>
              <p:nvPr/>
            </p:nvGraphicFramePr>
            <p:xfrm>
              <a:off x="1905000" y="1600199"/>
              <a:ext cx="381000" cy="5378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2" name="Equation" r:id="rId7" imgW="203040" imgH="228600" progId="Equation.DSMT4">
                      <p:embed/>
                    </p:oleObj>
                  </mc:Choice>
                  <mc:Fallback>
                    <p:oleObj name="Equation" r:id="rId7" imgW="203040" imgH="2286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5000" y="1600199"/>
                            <a:ext cx="381000" cy="5378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2133600" y="1905000"/>
                <a:ext cx="381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1" name="Group 73"/>
            <p:cNvGrpSpPr/>
            <p:nvPr/>
          </p:nvGrpSpPr>
          <p:grpSpPr>
            <a:xfrm>
              <a:off x="1143000" y="1524000"/>
              <a:ext cx="609600" cy="528637"/>
              <a:chOff x="3733800" y="1681163"/>
              <a:chExt cx="609600" cy="528637"/>
            </a:xfrm>
          </p:grpSpPr>
          <p:graphicFrame>
            <p:nvGraphicFramePr>
              <p:cNvPr id="75" name="Object 7"/>
              <p:cNvGraphicFramePr>
                <a:graphicFrameLocks noChangeAspect="1"/>
              </p:cNvGraphicFramePr>
              <p:nvPr/>
            </p:nvGraphicFramePr>
            <p:xfrm>
              <a:off x="3733800" y="1681163"/>
              <a:ext cx="421155" cy="528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3" name="Equation" r:id="rId9" imgW="228600" imgH="228600" progId="Equation.DSMT4">
                      <p:embed/>
                    </p:oleObj>
                  </mc:Choice>
                  <mc:Fallback>
                    <p:oleObj name="Equation" r:id="rId9" imgW="228600" imgH="2286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3800" y="1681163"/>
                            <a:ext cx="421155" cy="528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3962400" y="1985963"/>
                <a:ext cx="381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048000" y="3276600"/>
          <a:ext cx="227407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4"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27407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048000" y="4419600"/>
          <a:ext cx="2743200" cy="45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5" name="Equation" r:id="rId13" imgW="1447560" imgH="241200" progId="Equation.DSMT4">
                  <p:embed/>
                </p:oleObj>
              </mc:Choice>
              <mc:Fallback>
                <p:oleObj name="Equation" r:id="rId13" imgW="14475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743200" cy="457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0"/>
          <p:cNvGrpSpPr/>
          <p:nvPr/>
        </p:nvGrpSpPr>
        <p:grpSpPr>
          <a:xfrm>
            <a:off x="304800" y="4267200"/>
            <a:ext cx="3000375" cy="2281238"/>
            <a:chOff x="762000" y="2514600"/>
            <a:chExt cx="3000375" cy="2281238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990600" y="4343400"/>
              <a:ext cx="24384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5400000" flipH="1" flipV="1">
              <a:off x="342106" y="3695700"/>
              <a:ext cx="1296194" cy="79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84" name="Object 83"/>
            <p:cNvGraphicFramePr>
              <a:graphicFrameLocks noChangeAspect="1"/>
            </p:cNvGraphicFramePr>
            <p:nvPr/>
          </p:nvGraphicFramePr>
          <p:xfrm>
            <a:off x="762000" y="2514600"/>
            <a:ext cx="361950" cy="50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6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2514600"/>
                          <a:ext cx="361950" cy="501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3"/>
            <p:cNvGraphicFramePr>
              <a:graphicFrameLocks noChangeAspect="1"/>
            </p:cNvGraphicFramePr>
            <p:nvPr/>
          </p:nvGraphicFramePr>
          <p:xfrm>
            <a:off x="3429000" y="4191000"/>
            <a:ext cx="333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7" name="Equation" r:id="rId17" imgW="152280" imgH="139680" progId="Equation.DSMT4">
                    <p:embed/>
                  </p:oleObj>
                </mc:Choice>
                <mc:Fallback>
                  <p:oleObj name="Equation" r:id="rId17" imgW="152280" imgH="139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4191000"/>
                          <a:ext cx="333375" cy="306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Straight Connector 85"/>
            <p:cNvCxnSpPr/>
            <p:nvPr/>
          </p:nvCxnSpPr>
          <p:spPr bwMode="auto">
            <a:xfrm flipV="1">
              <a:off x="1676400" y="3429000"/>
              <a:ext cx="1524000" cy="914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87" name="Object 4"/>
            <p:cNvGraphicFramePr>
              <a:graphicFrameLocks noChangeAspect="1"/>
            </p:cNvGraphicFramePr>
            <p:nvPr/>
          </p:nvGraphicFramePr>
          <p:xfrm>
            <a:off x="1371600" y="4267200"/>
            <a:ext cx="806450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8" name="Equation" r:id="rId19" imgW="368280" imgH="241200" progId="Equation.DSMT4">
                    <p:embed/>
                  </p:oleObj>
                </mc:Choice>
                <mc:Fallback>
                  <p:oleObj name="Equation" r:id="rId19" imgW="3682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267200"/>
                          <a:ext cx="806450" cy="528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TextBox 87"/>
          <p:cNvSpPr txBox="1"/>
          <p:nvPr/>
        </p:nvSpPr>
        <p:spPr>
          <a:xfrm>
            <a:off x="2971800" y="4800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Linear function!</a:t>
            </a:r>
            <a:endParaRPr lang="en-US" sz="1800" b="0" dirty="0">
              <a:latin typeface="+mn-lt"/>
            </a:endParaRPr>
          </a:p>
        </p:txBody>
      </p:sp>
      <p:grpSp>
        <p:nvGrpSpPr>
          <p:cNvPr id="13" name="Group 91"/>
          <p:cNvGrpSpPr/>
          <p:nvPr/>
        </p:nvGrpSpPr>
        <p:grpSpPr>
          <a:xfrm>
            <a:off x="3048000" y="5410200"/>
            <a:ext cx="3048000" cy="528638"/>
            <a:chOff x="3048000" y="5410200"/>
            <a:chExt cx="3048000" cy="528638"/>
          </a:xfrm>
        </p:grpSpPr>
        <p:sp>
          <p:nvSpPr>
            <p:cNvPr id="90" name="TextBox 89"/>
            <p:cNvSpPr txBox="1"/>
            <p:nvPr/>
          </p:nvSpPr>
          <p:spPr>
            <a:xfrm>
              <a:off x="3048000" y="54864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No current below </a:t>
              </a:r>
              <a:endParaRPr lang="en-US" sz="1800" b="0" dirty="0">
                <a:latin typeface="+mn-lt"/>
              </a:endParaRPr>
            </a:p>
          </p:txBody>
        </p:sp>
        <p:graphicFrame>
          <p:nvGraphicFramePr>
            <p:cNvPr id="91" name="Object 4"/>
            <p:cNvGraphicFramePr>
              <a:graphicFrameLocks noChangeAspect="1"/>
            </p:cNvGraphicFramePr>
            <p:nvPr/>
          </p:nvGraphicFramePr>
          <p:xfrm>
            <a:off x="4876800" y="5410200"/>
            <a:ext cx="806450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9" name="Equation" r:id="rId21" imgW="368280" imgH="241200" progId="Equation.DSMT4">
                    <p:embed/>
                  </p:oleObj>
                </mc:Choice>
                <mc:Fallback>
                  <p:oleObj name="Equation" r:id="rId21" imgW="36828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5410200"/>
                          <a:ext cx="806450" cy="528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TextBox 77"/>
          <p:cNvSpPr txBox="1"/>
          <p:nvPr/>
        </p:nvSpPr>
        <p:spPr>
          <a:xfrm>
            <a:off x="48768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The light is quantized!</a:t>
            </a:r>
            <a:endParaRPr lang="en-US" sz="1800" b="0" dirty="0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200" y="609599"/>
            <a:ext cx="5510213" cy="2971800"/>
            <a:chOff x="3505200" y="609599"/>
            <a:chExt cx="5510213" cy="2971800"/>
          </a:xfrm>
        </p:grpSpPr>
        <p:grpSp>
          <p:nvGrpSpPr>
            <p:cNvPr id="2" name="Group 77"/>
            <p:cNvGrpSpPr/>
            <p:nvPr/>
          </p:nvGrpSpPr>
          <p:grpSpPr>
            <a:xfrm>
              <a:off x="3505200" y="609599"/>
              <a:ext cx="5510213" cy="2971800"/>
              <a:chOff x="3505200" y="609599"/>
              <a:chExt cx="5510213" cy="2971800"/>
            </a:xfrm>
          </p:grpSpPr>
          <p:sp>
            <p:nvSpPr>
              <p:cNvPr id="12323" name="Line 35"/>
              <p:cNvSpPr>
                <a:spLocks noChangeShapeType="1"/>
              </p:cNvSpPr>
              <p:nvPr/>
            </p:nvSpPr>
            <p:spPr bwMode="auto">
              <a:xfrm flipV="1">
                <a:off x="5791200" y="609599"/>
                <a:ext cx="0" cy="2514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73"/>
              <p:cNvGrpSpPr>
                <a:grpSpLocks/>
              </p:cNvGrpSpPr>
              <p:nvPr/>
            </p:nvGrpSpPr>
            <p:grpSpPr bwMode="auto">
              <a:xfrm>
                <a:off x="3505200" y="1422399"/>
                <a:ext cx="5510213" cy="2159000"/>
                <a:chOff x="2208" y="2816"/>
                <a:chExt cx="3471" cy="1360"/>
              </a:xfrm>
            </p:grpSpPr>
            <p:sp>
              <p:nvSpPr>
                <p:cNvPr id="12322" name="Line 34"/>
                <p:cNvSpPr>
                  <a:spLocks noChangeShapeType="1"/>
                </p:cNvSpPr>
                <p:nvPr/>
              </p:nvSpPr>
              <p:spPr bwMode="auto">
                <a:xfrm>
                  <a:off x="2208" y="3888"/>
                  <a:ext cx="32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1" name="Freeform 43"/>
                <p:cNvSpPr>
                  <a:spLocks/>
                </p:cNvSpPr>
                <p:nvPr/>
              </p:nvSpPr>
              <p:spPr bwMode="auto">
                <a:xfrm>
                  <a:off x="2800" y="2816"/>
                  <a:ext cx="2448" cy="1080"/>
                </a:xfrm>
                <a:custGeom>
                  <a:avLst/>
                  <a:gdLst/>
                  <a:ahLst/>
                  <a:cxnLst>
                    <a:cxn ang="0">
                      <a:pos x="2448" y="8"/>
                    </a:cxn>
                    <a:cxn ang="0">
                      <a:pos x="1872" y="8"/>
                    </a:cxn>
                    <a:cxn ang="0">
                      <a:pos x="1488" y="8"/>
                    </a:cxn>
                    <a:cxn ang="0">
                      <a:pos x="1296" y="8"/>
                    </a:cxn>
                    <a:cxn ang="0">
                      <a:pos x="960" y="56"/>
                    </a:cxn>
                    <a:cxn ang="0">
                      <a:pos x="720" y="248"/>
                    </a:cxn>
                    <a:cxn ang="0">
                      <a:pos x="384" y="680"/>
                    </a:cxn>
                    <a:cxn ang="0">
                      <a:pos x="144" y="920"/>
                    </a:cxn>
                    <a:cxn ang="0">
                      <a:pos x="0" y="968"/>
                    </a:cxn>
                  </a:cxnLst>
                  <a:rect l="0" t="0" r="r" b="b"/>
                  <a:pathLst>
                    <a:path w="2448" h="968">
                      <a:moveTo>
                        <a:pt x="2448" y="8"/>
                      </a:moveTo>
                      <a:cubicBezTo>
                        <a:pt x="2240" y="8"/>
                        <a:pt x="2032" y="8"/>
                        <a:pt x="1872" y="8"/>
                      </a:cubicBezTo>
                      <a:cubicBezTo>
                        <a:pt x="1712" y="8"/>
                        <a:pt x="1584" y="8"/>
                        <a:pt x="1488" y="8"/>
                      </a:cubicBezTo>
                      <a:cubicBezTo>
                        <a:pt x="1392" y="8"/>
                        <a:pt x="1384" y="0"/>
                        <a:pt x="1296" y="8"/>
                      </a:cubicBezTo>
                      <a:cubicBezTo>
                        <a:pt x="1208" y="16"/>
                        <a:pt x="1056" y="16"/>
                        <a:pt x="960" y="56"/>
                      </a:cubicBezTo>
                      <a:cubicBezTo>
                        <a:pt x="864" y="96"/>
                        <a:pt x="816" y="144"/>
                        <a:pt x="720" y="248"/>
                      </a:cubicBezTo>
                      <a:cubicBezTo>
                        <a:pt x="624" y="352"/>
                        <a:pt x="480" y="568"/>
                        <a:pt x="384" y="680"/>
                      </a:cubicBezTo>
                      <a:cubicBezTo>
                        <a:pt x="288" y="792"/>
                        <a:pt x="208" y="872"/>
                        <a:pt x="144" y="920"/>
                      </a:cubicBezTo>
                      <a:cubicBezTo>
                        <a:pt x="80" y="968"/>
                        <a:pt x="40" y="968"/>
                        <a:pt x="0" y="968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045" y="3600"/>
                  <a:ext cx="3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ym typeface="Symbol" pitchFamily="18" charset="2"/>
                    </a:rPr>
                    <a:t></a:t>
                  </a:r>
                  <a:r>
                    <a:rPr lang="en-US" baseline="-25000" dirty="0"/>
                    <a:t> 1</a:t>
                  </a:r>
                </a:p>
              </p:txBody>
            </p:sp>
            <p:sp>
              <p:nvSpPr>
                <p:cNvPr id="123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424" y="388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233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544" y="3552"/>
                  <a:ext cx="48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-V</a:t>
                  </a:r>
                  <a:r>
                    <a:rPr lang="en-US" baseline="-25000" dirty="0" smtClean="0"/>
                    <a:t>0,1</a:t>
                  </a:r>
                  <a:endParaRPr lang="en-US" dirty="0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5440160" y="662343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8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172200"/>
            <a:ext cx="1905000" cy="457200"/>
          </a:xfrm>
        </p:spPr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2271643" y="5255"/>
            <a:ext cx="56675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 smtClean="0">
                <a:latin typeface="+mn-lt"/>
              </a:rPr>
              <a:t>Planck’s Hypothesis - photons</a:t>
            </a:r>
            <a:endParaRPr lang="en-US" sz="3200" b="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0" y="548643"/>
            <a:ext cx="8229600" cy="1140773"/>
            <a:chOff x="304800" y="762000"/>
            <a:chExt cx="8229600" cy="1140773"/>
          </a:xfrm>
        </p:grpSpPr>
        <p:sp>
          <p:nvSpPr>
            <p:cNvPr id="5" name="Rectangle 4"/>
            <p:cNvSpPr/>
            <p:nvPr/>
          </p:nvSpPr>
          <p:spPr>
            <a:xfrm>
              <a:off x="304800" y="762000"/>
              <a:ext cx="82296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According to Max Planck (1899) Electromagnetic energy can only be emitted only in quantized form, in other words, the energy could only be a multiple of an elementary unit </a:t>
              </a:r>
              <a:r>
                <a:rPr lang="en-US" b="0" dirty="0" smtClean="0">
                  <a:latin typeface="+mj-lt"/>
                </a:rPr>
                <a:t>  </a:t>
              </a:r>
              <a:endParaRPr lang="en-US" dirty="0">
                <a:latin typeface="+mj-lt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4560388"/>
                </p:ext>
              </p:extLst>
            </p:nvPr>
          </p:nvGraphicFramePr>
          <p:xfrm>
            <a:off x="2039937" y="1407387"/>
            <a:ext cx="1447800" cy="495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6" name="Equation" r:id="rId3" imgW="927000" imgH="241200" progId="Equation.DSMT4">
                    <p:embed/>
                  </p:oleObj>
                </mc:Choice>
                <mc:Fallback>
                  <p:oleObj name="Equation" r:id="rId3" imgW="927000" imgH="241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937" y="1407387"/>
                          <a:ext cx="1447800" cy="495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907426"/>
                </p:ext>
              </p:extLst>
            </p:nvPr>
          </p:nvGraphicFramePr>
          <p:xfrm>
            <a:off x="3649980" y="1412987"/>
            <a:ext cx="1828800" cy="368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7" name="Equation" r:id="rId5" imgW="1218960" imgH="203040" progId="Equation.DSMT4">
                    <p:embed/>
                  </p:oleObj>
                </mc:Choice>
                <mc:Fallback>
                  <p:oleObj name="Equation" r:id="rId5" imgW="121896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980" y="1412987"/>
                          <a:ext cx="1828800" cy="368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0" y="1524000"/>
            <a:ext cx="1714500" cy="2552700"/>
            <a:chOff x="152400" y="1524000"/>
            <a:chExt cx="1714500" cy="2552700"/>
          </a:xfrm>
        </p:grpSpPr>
        <p:pic>
          <p:nvPicPr>
            <p:cNvPr id="72709" name="Picture 5" descr="http://upload.wikimedia.org/wikipedia/commons/thumb/3/32/Max_Planck.png/180px-Max_Planck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" y="1524000"/>
              <a:ext cx="1714500" cy="2552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381000" y="350520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+mj-lt"/>
                </a:rPr>
                <a:t>1858-1947</a:t>
              </a:r>
              <a:endParaRPr lang="en-US" sz="18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3848" y="1768475"/>
            <a:ext cx="5867400" cy="648712"/>
            <a:chOff x="1600200" y="2286000"/>
            <a:chExt cx="5867400" cy="648712"/>
          </a:xfrm>
        </p:grpSpPr>
        <p:sp>
          <p:nvSpPr>
            <p:cNvPr id="13" name="Rectangle 12"/>
            <p:cNvSpPr/>
            <p:nvPr/>
          </p:nvSpPr>
          <p:spPr>
            <a:xfrm>
              <a:off x="1600200" y="2286000"/>
              <a:ext cx="5867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Einstein (1905) explained Lenard’s experiments and introduced the term “photon” with energy  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727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450352"/>
                </p:ext>
              </p:extLst>
            </p:nvPr>
          </p:nvGraphicFramePr>
          <p:xfrm>
            <a:off x="6032141" y="2509262"/>
            <a:ext cx="1074821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8" name="Equation" r:id="rId8" imgW="609480" imgH="241200" progId="Equation.DSMT4">
                    <p:embed/>
                  </p:oleObj>
                </mc:Choice>
                <mc:Fallback>
                  <p:oleObj name="Equation" r:id="rId8" imgW="60948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141" y="2509262"/>
                          <a:ext cx="1074821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1828800" y="3048000"/>
            <a:ext cx="3181350" cy="2281238"/>
            <a:chOff x="1828800" y="3048000"/>
            <a:chExt cx="3181350" cy="2281238"/>
          </a:xfrm>
        </p:grpSpPr>
        <p:grpSp>
          <p:nvGrpSpPr>
            <p:cNvPr id="15" name="Group 80"/>
            <p:cNvGrpSpPr/>
            <p:nvPr/>
          </p:nvGrpSpPr>
          <p:grpSpPr>
            <a:xfrm>
              <a:off x="1828800" y="3048000"/>
              <a:ext cx="3181350" cy="2281238"/>
              <a:chOff x="665163" y="2514600"/>
              <a:chExt cx="3181350" cy="2281238"/>
            </a:xfrm>
          </p:grpSpPr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990600" y="4343400"/>
                <a:ext cx="2438400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 rot="5400000" flipH="1" flipV="1">
                <a:off x="342106" y="3695700"/>
                <a:ext cx="1296194" cy="794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18" name="Object 17"/>
              <p:cNvGraphicFramePr>
                <a:graphicFrameLocks noChangeAspect="1"/>
              </p:cNvGraphicFramePr>
              <p:nvPr/>
            </p:nvGraphicFramePr>
            <p:xfrm>
              <a:off x="665163" y="2514600"/>
              <a:ext cx="557212" cy="501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39" name="Equation" r:id="rId10" imgW="253800" imgH="228600" progId="Equation.DSMT4">
                      <p:embed/>
                    </p:oleObj>
                  </mc:Choice>
                  <mc:Fallback>
                    <p:oleObj name="Equation" r:id="rId10" imgW="253800" imgH="2286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163" y="2514600"/>
                            <a:ext cx="557212" cy="501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3"/>
              <p:cNvGraphicFramePr>
                <a:graphicFrameLocks noChangeAspect="1"/>
              </p:cNvGraphicFramePr>
              <p:nvPr/>
            </p:nvGraphicFramePr>
            <p:xfrm>
              <a:off x="3346450" y="4149725"/>
              <a:ext cx="500063" cy="388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0" name="Equation" r:id="rId12" imgW="228600" imgH="177480" progId="Equation.DSMT4">
                      <p:embed/>
                    </p:oleObj>
                  </mc:Choice>
                  <mc:Fallback>
                    <p:oleObj name="Equation" r:id="rId12" imgW="228600" imgH="17748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6450" y="4149725"/>
                            <a:ext cx="500063" cy="3889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0" name="Straight Connector 19"/>
              <p:cNvCxnSpPr/>
              <p:nvPr/>
            </p:nvCxnSpPr>
            <p:spPr bwMode="auto">
              <a:xfrm flipV="1">
                <a:off x="1676400" y="3124200"/>
                <a:ext cx="1295400" cy="1219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21" name="Object 4"/>
              <p:cNvGraphicFramePr>
                <a:graphicFrameLocks noChangeAspect="1"/>
              </p:cNvGraphicFramePr>
              <p:nvPr/>
            </p:nvGraphicFramePr>
            <p:xfrm>
              <a:off x="900113" y="4267200"/>
              <a:ext cx="1751013" cy="528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1" name="Equation" r:id="rId14" imgW="799920" imgH="241200" progId="Equation.DSMT4">
                      <p:embed/>
                    </p:oleObj>
                  </mc:Choice>
                  <mc:Fallback>
                    <p:oleObj name="Equation" r:id="rId14" imgW="799920" imgH="2412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113" y="4267200"/>
                            <a:ext cx="1751013" cy="5286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2714" name="Object 10"/>
            <p:cNvGraphicFramePr>
              <a:graphicFrameLocks noChangeAspect="1"/>
            </p:cNvGraphicFramePr>
            <p:nvPr/>
          </p:nvGraphicFramePr>
          <p:xfrm>
            <a:off x="3962400" y="3581400"/>
            <a:ext cx="9842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2" name="Equation" r:id="rId16" imgW="558720" imgH="177480" progId="Equation.DSMT4">
                    <p:embed/>
                  </p:oleObj>
                </mc:Choice>
                <mc:Fallback>
                  <p:oleObj name="Equation" r:id="rId16" imgW="55872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3581400"/>
                          <a:ext cx="9842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1981200" y="2590800"/>
          <a:ext cx="20478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3" name="Equation" r:id="rId18" imgW="927000" imgH="228600" progId="Equation.DSMT4">
                  <p:embed/>
                </p:oleObj>
              </mc:Choice>
              <mc:Fallback>
                <p:oleObj name="Equation" r:id="rId18" imgW="9270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20478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391400" y="1219200"/>
            <a:ext cx="1600200" cy="2508069"/>
            <a:chOff x="6781800" y="3130731"/>
            <a:chExt cx="1600200" cy="2508069"/>
          </a:xfrm>
        </p:grpSpPr>
        <p:pic>
          <p:nvPicPr>
            <p:cNvPr id="72719" name="Picture 15" descr="http://t3.gstatic.com/images?q=tbn:ANd9GcSBMPey0nzwtRBaZ1r1K0gHpX4nOU4wcBYbv6KqFrbL-ORYW4Y&amp;t=1&amp;usg=__p2Mw_JcT1VkVV8_Ikv2_ng7vJug=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81800" y="3130731"/>
              <a:ext cx="1600200" cy="2508069"/>
            </a:xfrm>
            <a:prstGeom prst="rect">
              <a:avLst/>
            </a:prstGeom>
            <a:noFill/>
          </p:spPr>
        </p:pic>
        <p:sp>
          <p:nvSpPr>
            <p:cNvPr id="28" name="Rectangle 27"/>
            <p:cNvSpPr/>
            <p:nvPr/>
          </p:nvSpPr>
          <p:spPr>
            <a:xfrm>
              <a:off x="6934200" y="518160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+mj-lt"/>
                </a:rPr>
                <a:t>1879-1955</a:t>
              </a:r>
              <a:endParaRPr lang="en-US" sz="1800" dirty="0">
                <a:solidFill>
                  <a:srgbClr val="FFFF00"/>
                </a:solidFill>
                <a:latin typeface="+mj-l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5257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Robert </a:t>
            </a:r>
            <a:r>
              <a:rPr lang="en-US" sz="1800" b="0" dirty="0" err="1" smtClean="0">
                <a:latin typeface="+mn-lt"/>
              </a:rPr>
              <a:t>Millican</a:t>
            </a:r>
            <a:r>
              <a:rPr lang="en-US" sz="1800" b="0" dirty="0" smtClean="0">
                <a:latin typeface="+mn-lt"/>
              </a:rPr>
              <a:t> did not believe Einstein and did experiments to disprove it but ended up proving it and measuring Planck’s constant</a:t>
            </a:r>
            <a:endParaRPr lang="en-US" sz="1800" b="0" dirty="0"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05400" y="4419600"/>
            <a:ext cx="1447800" cy="1817132"/>
            <a:chOff x="5105400" y="4419600"/>
            <a:chExt cx="1447800" cy="1817132"/>
          </a:xfrm>
        </p:grpSpPr>
        <p:pic>
          <p:nvPicPr>
            <p:cNvPr id="72721" name="Picture 17" descr="http://www.launc.tased.edu.au/online/sciences/physics/millikan.jp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105400" y="4419600"/>
              <a:ext cx="1447800" cy="1809751"/>
            </a:xfrm>
            <a:prstGeom prst="rect">
              <a:avLst/>
            </a:prstGeom>
            <a:noFill/>
          </p:spPr>
        </p:pic>
        <p:sp>
          <p:nvSpPr>
            <p:cNvPr id="33" name="Rectangle 32"/>
            <p:cNvSpPr/>
            <p:nvPr/>
          </p:nvSpPr>
          <p:spPr>
            <a:xfrm>
              <a:off x="5181600" y="5867400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+mj-lt"/>
                </a:rPr>
                <a:t>1868-1953</a:t>
              </a:r>
              <a:endParaRPr lang="en-US" sz="1800" dirty="0">
                <a:solidFill>
                  <a:srgbClr val="FFFF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1549965" y="-120996"/>
            <a:ext cx="64011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 smtClean="0">
                <a:latin typeface="+mn-lt"/>
              </a:rPr>
              <a:t>Photons – Energy and Momentum</a:t>
            </a:r>
            <a:endParaRPr lang="en-US" sz="3200" b="0" dirty="0">
              <a:latin typeface="+mn-lt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62000" y="1143000"/>
          <a:ext cx="2057400" cy="63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3" name="Equation" r:id="rId3" imgW="927000" imgH="241200" progId="Equation.DSMT4">
                  <p:embed/>
                </p:oleObj>
              </mc:Choice>
              <mc:Fallback>
                <p:oleObj name="Equation" r:id="rId3" imgW="9270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057400" cy="631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685800" y="1905000"/>
          <a:ext cx="345336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4"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45336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2"/>
          <p:cNvGraphicFramePr>
            <a:graphicFrameLocks noChangeAspect="1"/>
          </p:cNvGraphicFramePr>
          <p:nvPr/>
        </p:nvGraphicFramePr>
        <p:xfrm>
          <a:off x="4038600" y="2133600"/>
          <a:ext cx="7969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5" name="Equation" r:id="rId7" imgW="342720" imgH="164880" progId="Equation.DSMT4">
                  <p:embed/>
                </p:oleObj>
              </mc:Choice>
              <mc:Fallback>
                <p:oleObj name="Equation" r:id="rId7" imgW="34272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33600"/>
                        <a:ext cx="7969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410200" y="381000"/>
            <a:ext cx="3248293" cy="4419600"/>
            <a:chOff x="5410200" y="762000"/>
            <a:chExt cx="3248293" cy="4419600"/>
          </a:xfrm>
        </p:grpSpPr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5410200" y="1295400"/>
              <a:ext cx="0" cy="3124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410200" y="4419600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5410200" y="1219200"/>
              <a:ext cx="1676400" cy="3276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6858000" y="762000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Light dispersion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5486400" y="1066800"/>
            <a:ext cx="554074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06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066800"/>
                          <a:ext cx="554074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4" name="Object 14"/>
            <p:cNvGraphicFramePr>
              <a:graphicFrameLocks noChangeAspect="1"/>
            </p:cNvGraphicFramePr>
            <p:nvPr/>
          </p:nvGraphicFramePr>
          <p:xfrm>
            <a:off x="8077200" y="3810000"/>
            <a:ext cx="46196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07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0" y="3810000"/>
                          <a:ext cx="461962" cy="541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Arc 42"/>
            <p:cNvSpPr/>
            <p:nvPr/>
          </p:nvSpPr>
          <p:spPr bwMode="auto">
            <a:xfrm>
              <a:off x="5486400" y="3581400"/>
              <a:ext cx="838200" cy="1600200"/>
            </a:xfrm>
            <a:prstGeom prst="arc">
              <a:avLst/>
            </a:prstGeom>
            <a:noFill/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76815" name="Object 15"/>
            <p:cNvGraphicFramePr>
              <a:graphicFrameLocks noChangeAspect="1"/>
            </p:cNvGraphicFramePr>
            <p:nvPr/>
          </p:nvGraphicFramePr>
          <p:xfrm>
            <a:off x="6296025" y="3328988"/>
            <a:ext cx="398467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08" name="Equation" r:id="rId13" imgW="152280" imgH="393480" progId="Equation.DSMT4">
                    <p:embed/>
                  </p:oleObj>
                </mc:Choice>
                <mc:Fallback>
                  <p:oleObj name="Equation" r:id="rId13" imgW="152280" imgH="39348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6025" y="3328988"/>
                          <a:ext cx="398467" cy="862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4724400" y="533400"/>
          <a:ext cx="64168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9" name="Equation" r:id="rId15" imgW="253800" imgH="241200" progId="Equation.DSMT4">
                  <p:embed/>
                </p:oleObj>
              </mc:Choice>
              <mc:Fallback>
                <p:oleObj name="Equation" r:id="rId15" imgW="253800" imgH="24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"/>
                        <a:ext cx="64168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382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+mj-lt"/>
              </a:rPr>
              <a:t>Does it make sense?</a:t>
            </a:r>
            <a:endParaRPr lang="en-US" sz="1800" b="0" dirty="0">
              <a:latin typeface="+mj-lt"/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304800" y="3276600"/>
            <a:ext cx="457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smtClean="0">
                <a:latin typeface="+mj-lt"/>
              </a:rPr>
              <a:t>Let us look at the diffraction experiment from the wave point of view</a:t>
            </a:r>
            <a:endParaRPr lang="en-US" sz="1800" b="0" dirty="0">
              <a:latin typeface="+mj-lt"/>
            </a:endParaRPr>
          </a:p>
        </p:txBody>
      </p:sp>
      <p:graphicFrame>
        <p:nvGraphicFramePr>
          <p:cNvPr id="768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471858"/>
              </p:ext>
            </p:extLst>
          </p:nvPr>
        </p:nvGraphicFramePr>
        <p:xfrm>
          <a:off x="2209800" y="5172075"/>
          <a:ext cx="14970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0" name="Equation" r:id="rId17" imgW="901440" imgH="419040" progId="Equation.DSMT4">
                  <p:embed/>
                </p:oleObj>
              </mc:Choice>
              <mc:Fallback>
                <p:oleObj name="Equation" r:id="rId17" imgW="901440" imgH="419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72075"/>
                        <a:ext cx="14970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0" y="4114800"/>
            <a:ext cx="2743200" cy="1676400"/>
            <a:chOff x="0" y="4495800"/>
            <a:chExt cx="2743200" cy="1676400"/>
          </a:xfrm>
        </p:grpSpPr>
        <p:grpSp>
          <p:nvGrpSpPr>
            <p:cNvPr id="56" name="Group 55"/>
            <p:cNvGrpSpPr/>
            <p:nvPr/>
          </p:nvGrpSpPr>
          <p:grpSpPr>
            <a:xfrm>
              <a:off x="914400" y="4495800"/>
              <a:ext cx="0" cy="1676400"/>
              <a:chOff x="914400" y="4495800"/>
              <a:chExt cx="0" cy="1676400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 rot="5400000" flipH="1" flipV="1">
                <a:off x="685800" y="59436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>
                <a:off x="685800" y="47244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0" y="4724400"/>
              <a:ext cx="2743200" cy="1371600"/>
              <a:chOff x="0" y="4724400"/>
              <a:chExt cx="2743200" cy="1371600"/>
            </a:xfrm>
          </p:grpSpPr>
          <p:cxnSp>
            <p:nvCxnSpPr>
              <p:cNvPr id="58" name="Straight Arrow Connector 57"/>
              <p:cNvCxnSpPr/>
              <p:nvPr/>
            </p:nvCxnSpPr>
            <p:spPr bwMode="auto">
              <a:xfrm>
                <a:off x="0" y="4953000"/>
                <a:ext cx="990600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0" y="5715000"/>
                <a:ext cx="990600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>
                <a:off x="990600" y="4953000"/>
                <a:ext cx="1752600" cy="38100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990600" y="5715000"/>
                <a:ext cx="1600200" cy="38100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 flipV="1">
                <a:off x="990600" y="5486400"/>
                <a:ext cx="1219200" cy="22860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990600" y="4724400"/>
                <a:ext cx="1219200" cy="22860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72" name="Straight Connector 71"/>
            <p:cNvCxnSpPr/>
            <p:nvPr/>
          </p:nvCxnSpPr>
          <p:spPr bwMode="auto">
            <a:xfrm>
              <a:off x="914400" y="5715000"/>
              <a:ext cx="152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Freeform 72"/>
            <p:cNvSpPr/>
            <p:nvPr/>
          </p:nvSpPr>
          <p:spPr bwMode="auto">
            <a:xfrm>
              <a:off x="1981200" y="5735782"/>
              <a:ext cx="93518" cy="207818"/>
            </a:xfrm>
            <a:custGeom>
              <a:avLst/>
              <a:gdLst>
                <a:gd name="connsiteX0" fmla="*/ 0 w 93518"/>
                <a:gd name="connsiteY0" fmla="*/ 207818 h 207818"/>
                <a:gd name="connsiteX1" fmla="*/ 62345 w 93518"/>
                <a:gd name="connsiteY1" fmla="*/ 124691 h 207818"/>
                <a:gd name="connsiteX2" fmla="*/ 93518 w 93518"/>
                <a:gd name="connsiteY2" fmla="*/ 0 h 2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18" h="207818">
                  <a:moveTo>
                    <a:pt x="0" y="207818"/>
                  </a:moveTo>
                  <a:cubicBezTo>
                    <a:pt x="23379" y="183572"/>
                    <a:pt x="46759" y="159327"/>
                    <a:pt x="62345" y="124691"/>
                  </a:cubicBezTo>
                  <a:cubicBezTo>
                    <a:pt x="77931" y="90055"/>
                    <a:pt x="85724" y="45027"/>
                    <a:pt x="93518" y="0"/>
                  </a:cubicBezTo>
                </a:path>
              </a:pathLst>
            </a:cu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0" y="593467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C00000"/>
                </a:solidFill>
                <a:latin typeface="+mn-lt"/>
              </a:rPr>
              <a:t>The larger is the k the more difficult it is to change the direction of propagation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276600" y="4191000"/>
            <a:ext cx="419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smtClean="0">
                <a:latin typeface="+mj-lt"/>
              </a:rPr>
              <a:t>And from the particle point of view….</a:t>
            </a:r>
            <a:endParaRPr lang="en-US" sz="1800" b="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8300" y="4740275"/>
            <a:ext cx="1079500" cy="412750"/>
            <a:chOff x="368300" y="4740275"/>
            <a:chExt cx="1079500" cy="412750"/>
          </a:xfrm>
        </p:grpSpPr>
        <p:cxnSp>
          <p:nvCxnSpPr>
            <p:cNvPr id="83" name="Straight Arrow Connector 82"/>
            <p:cNvCxnSpPr/>
            <p:nvPr/>
          </p:nvCxnSpPr>
          <p:spPr bwMode="auto">
            <a:xfrm>
              <a:off x="685800" y="50292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768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877015"/>
                </p:ext>
              </p:extLst>
            </p:nvPr>
          </p:nvGraphicFramePr>
          <p:xfrm>
            <a:off x="368300" y="4740275"/>
            <a:ext cx="298450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11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00" y="4740275"/>
                          <a:ext cx="298450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Group 97"/>
          <p:cNvGrpSpPr/>
          <p:nvPr/>
        </p:nvGrpSpPr>
        <p:grpSpPr>
          <a:xfrm>
            <a:off x="4391025" y="4876800"/>
            <a:ext cx="1905000" cy="717550"/>
            <a:chOff x="4495800" y="5638800"/>
            <a:chExt cx="1905000" cy="717550"/>
          </a:xfrm>
        </p:grpSpPr>
        <p:sp>
          <p:nvSpPr>
            <p:cNvPr id="78" name="Oval 77"/>
            <p:cNvSpPr/>
            <p:nvPr/>
          </p:nvSpPr>
          <p:spPr bwMode="auto">
            <a:xfrm>
              <a:off x="4495800" y="5638800"/>
              <a:ext cx="381000" cy="3810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172200" y="5791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675187" y="5851525"/>
              <a:ext cx="762000" cy="504825"/>
              <a:chOff x="685800" y="5029200"/>
              <a:chExt cx="762000" cy="504825"/>
            </a:xfrm>
          </p:grpSpPr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685800" y="5029200"/>
                <a:ext cx="762000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88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2294636"/>
                  </p:ext>
                </p:extLst>
              </p:nvPr>
            </p:nvGraphicFramePr>
            <p:xfrm>
              <a:off x="914401" y="5121275"/>
              <a:ext cx="271462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312" name="Equation" r:id="rId21" imgW="126720" imgH="164880" progId="Equation.DSMT4">
                      <p:embed/>
                    </p:oleObj>
                  </mc:Choice>
                  <mc:Fallback>
                    <p:oleObj name="Equation" r:id="rId21" imgW="126720" imgH="164880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4401" y="5121275"/>
                            <a:ext cx="271462" cy="412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7924800" y="3962400"/>
          <a:ext cx="608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3" name="Equation" r:id="rId23" imgW="241200" imgH="241200" progId="Equation.DSMT4">
                  <p:embed/>
                </p:oleObj>
              </mc:Choice>
              <mc:Fallback>
                <p:oleObj name="Equation" r:id="rId23" imgW="24120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962400"/>
                        <a:ext cx="6080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6781800" y="4495800"/>
            <a:ext cx="1501775" cy="1447800"/>
            <a:chOff x="6781800" y="4800600"/>
            <a:chExt cx="1501775" cy="1447800"/>
          </a:xfrm>
        </p:grpSpPr>
        <p:sp>
          <p:nvSpPr>
            <p:cNvPr id="80" name="Oval 79"/>
            <p:cNvSpPr/>
            <p:nvPr/>
          </p:nvSpPr>
          <p:spPr bwMode="auto">
            <a:xfrm>
              <a:off x="6781800" y="5943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934200" y="4800600"/>
              <a:ext cx="990600" cy="457200"/>
              <a:chOff x="7086600" y="5562600"/>
              <a:chExt cx="990600" cy="457200"/>
            </a:xfrm>
            <a:solidFill>
              <a:srgbClr val="0070C0"/>
            </a:solidFill>
          </p:grpSpPr>
          <p:cxnSp>
            <p:nvCxnSpPr>
              <p:cNvPr id="82" name="Straight Arrow Connector 81"/>
              <p:cNvCxnSpPr/>
              <p:nvPr/>
            </p:nvCxnSpPr>
            <p:spPr bwMode="auto">
              <a:xfrm flipV="1">
                <a:off x="7315200" y="5562600"/>
                <a:ext cx="762000" cy="228600"/>
              </a:xfrm>
              <a:prstGeom prst="straightConnector1">
                <a:avLst/>
              </a:prstGeom>
              <a:grp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9" name="Oval 88"/>
              <p:cNvSpPr/>
              <p:nvPr/>
            </p:nvSpPr>
            <p:spPr bwMode="auto">
              <a:xfrm>
                <a:off x="7086600" y="5638800"/>
                <a:ext cx="381000" cy="3810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93" name="Straight Connector 92"/>
            <p:cNvCxnSpPr/>
            <p:nvPr/>
          </p:nvCxnSpPr>
          <p:spPr bwMode="auto">
            <a:xfrm>
              <a:off x="7239000" y="5181600"/>
              <a:ext cx="914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Freeform 93"/>
            <p:cNvSpPr/>
            <p:nvPr/>
          </p:nvSpPr>
          <p:spPr bwMode="auto">
            <a:xfrm>
              <a:off x="7543800" y="4953000"/>
              <a:ext cx="145473" cy="218209"/>
            </a:xfrm>
            <a:custGeom>
              <a:avLst/>
              <a:gdLst>
                <a:gd name="connsiteX0" fmla="*/ 145473 w 145473"/>
                <a:gd name="connsiteY0" fmla="*/ 218209 h 218209"/>
                <a:gd name="connsiteX1" fmla="*/ 103909 w 145473"/>
                <a:gd name="connsiteY1" fmla="*/ 62345 h 218209"/>
                <a:gd name="connsiteX2" fmla="*/ 0 w 145473"/>
                <a:gd name="connsiteY2" fmla="*/ 0 h 21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473" h="218209">
                  <a:moveTo>
                    <a:pt x="145473" y="218209"/>
                  </a:moveTo>
                  <a:cubicBezTo>
                    <a:pt x="136813" y="158461"/>
                    <a:pt x="128154" y="98713"/>
                    <a:pt x="103909" y="62345"/>
                  </a:cubicBezTo>
                  <a:cubicBezTo>
                    <a:pt x="79664" y="25977"/>
                    <a:pt x="39832" y="12988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76822" name="Object 22"/>
            <p:cNvGraphicFramePr>
              <a:graphicFrameLocks noChangeAspect="1"/>
            </p:cNvGraphicFramePr>
            <p:nvPr/>
          </p:nvGraphicFramePr>
          <p:xfrm>
            <a:off x="7924800" y="5029200"/>
            <a:ext cx="3587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14" name="Equation" r:id="rId25" imgW="215640" imgH="177480" progId="Equation.DSMT4">
                    <p:embed/>
                  </p:oleObj>
                </mc:Choice>
                <mc:Fallback>
                  <p:oleObj name="Equation" r:id="rId25" imgW="215640" imgH="17748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4800" y="5029200"/>
                          <a:ext cx="3587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Straight Arrow Connector 96"/>
            <p:cNvCxnSpPr>
              <a:stCxn id="80" idx="6"/>
            </p:cNvCxnSpPr>
            <p:nvPr/>
          </p:nvCxnSpPr>
          <p:spPr bwMode="auto">
            <a:xfrm>
              <a:off x="7010400" y="6057900"/>
              <a:ext cx="152400" cy="1905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4419600" y="59346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C00000"/>
                </a:solidFill>
                <a:latin typeface="+mn-lt"/>
              </a:rPr>
              <a:t>The larger is the p the more difficult it is to change the propagation direction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76" grpId="0"/>
      <p:bldP spid="77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 bwMode="auto">
          <a:xfrm>
            <a:off x="6668414" y="5943988"/>
            <a:ext cx="206611" cy="473526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10" y="-323676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photons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0026" y="6245341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C62BFC-4533-4056-BA74-B443E9F098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560" y="683732"/>
            <a:ext cx="9055100" cy="1339109"/>
            <a:chOff x="35560" y="1113100"/>
            <a:chExt cx="9055100" cy="1339109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53340" y="1113100"/>
              <a:ext cx="9037320" cy="1307477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560" y="1195863"/>
              <a:ext cx="880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Previously we have shown that the (averaged) energy density of EM field is 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aphicFrame>
          <p:nvGraphicFramePr>
            <p:cNvPr id="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125928"/>
                </p:ext>
              </p:extLst>
            </p:nvPr>
          </p:nvGraphicFramePr>
          <p:xfrm>
            <a:off x="178252" y="1452511"/>
            <a:ext cx="4578351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2" name="Equation" r:id="rId4" imgW="3911400" imgH="444240" progId="Equation.DSMT4">
                    <p:embed/>
                  </p:oleObj>
                </mc:Choice>
                <mc:Fallback>
                  <p:oleObj name="Equation" r:id="rId4" imgW="3911400" imgH="444240" progId="Equation.DSMT4">
                    <p:embed/>
                    <p:pic>
                      <p:nvPicPr>
                        <p:cNvPr id="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52" y="1452511"/>
                          <a:ext cx="4578351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8145844"/>
                </p:ext>
              </p:extLst>
            </p:nvPr>
          </p:nvGraphicFramePr>
          <p:xfrm>
            <a:off x="560562" y="1732021"/>
            <a:ext cx="3341615" cy="72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3" name="Equation" r:id="rId6" imgW="2171520" imgH="469800" progId="Equation.DSMT4">
                    <p:embed/>
                  </p:oleObj>
                </mc:Choice>
                <mc:Fallback>
                  <p:oleObj name="Equation" r:id="rId6" imgW="2171520" imgH="469800" progId="Equation.DSMT4">
                    <p:embed/>
                    <p:pic>
                      <p:nvPicPr>
                        <p:cNvPr id="1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562" y="1732021"/>
                          <a:ext cx="3341615" cy="7201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051854" y="1527930"/>
              <a:ext cx="3581400" cy="415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 the power flow density is 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1470" y="1948284"/>
            <a:ext cx="8481060" cy="759241"/>
            <a:chOff x="-419456" y="2489596"/>
            <a:chExt cx="8481060" cy="75924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-419456" y="2523721"/>
              <a:ext cx="8481060" cy="7251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4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510" y="2743200"/>
              <a:ext cx="235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endPara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20114" y="2489596"/>
              <a:ext cx="7981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What if we assume that the energy is carried by the particles called photons whose energy is        and  whose density is     ?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398797"/>
                </p:ext>
              </p:extLst>
            </p:nvPr>
          </p:nvGraphicFramePr>
          <p:xfrm>
            <a:off x="2589894" y="2787234"/>
            <a:ext cx="547251" cy="4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4" name="Equation" r:id="rId8" imgW="241200" imgH="177480" progId="Equation.DSMT4">
                    <p:embed/>
                  </p:oleObj>
                </mc:Choice>
                <mc:Fallback>
                  <p:oleObj name="Equation" r:id="rId8" imgW="241200" imgH="17748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89894" y="2787234"/>
                          <a:ext cx="547251" cy="403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189377"/>
                </p:ext>
              </p:extLst>
            </p:nvPr>
          </p:nvGraphicFramePr>
          <p:xfrm>
            <a:off x="5665193" y="2725418"/>
            <a:ext cx="3556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5" name="Equation" r:id="rId10" imgW="177480" imgH="241200" progId="Equation.DSMT4">
                    <p:embed/>
                  </p:oleObj>
                </mc:Choice>
                <mc:Fallback>
                  <p:oleObj name="Equation" r:id="rId10" imgW="177480" imgH="241200" progId="Equation.DSMT4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65193" y="2725418"/>
                          <a:ext cx="355600" cy="48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318567" y="2749154"/>
            <a:ext cx="5340666" cy="463881"/>
            <a:chOff x="352931" y="3368696"/>
            <a:chExt cx="5340666" cy="463881"/>
          </a:xfrm>
        </p:grpSpPr>
        <p:sp>
          <p:nvSpPr>
            <p:cNvPr id="20" name="TextBox 19"/>
            <p:cNvSpPr txBox="1"/>
            <p:nvPr/>
          </p:nvSpPr>
          <p:spPr>
            <a:xfrm>
              <a:off x="352931" y="3386263"/>
              <a:ext cx="4350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Then                      and 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aphicFrame>
          <p:nvGraphicFramePr>
            <p:cNvPr id="21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1355887" y="3368696"/>
            <a:ext cx="11287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6" name="Equation" r:id="rId12" imgW="647640" imgH="241200" progId="Equation.DSMT4">
                    <p:embed/>
                  </p:oleObj>
                </mc:Choice>
                <mc:Fallback>
                  <p:oleObj name="Equation" r:id="rId12" imgW="647640" imgH="241200" progId="Equation.DSMT4">
                    <p:embed/>
                    <p:pic>
                      <p:nvPicPr>
                        <p:cNvPr id="2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87" y="3368696"/>
                          <a:ext cx="11287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624213"/>
                </p:ext>
              </p:extLst>
            </p:nvPr>
          </p:nvGraphicFramePr>
          <p:xfrm>
            <a:off x="3167884" y="3415064"/>
            <a:ext cx="2525713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7" name="Equation" r:id="rId14" imgW="1447560" imgH="241200" progId="Equation.DSMT4">
                    <p:embed/>
                  </p:oleObj>
                </mc:Choice>
                <mc:Fallback>
                  <p:oleObj name="Equation" r:id="rId14" imgW="1447560" imgH="241200" progId="Equation.DSMT4">
                    <p:embed/>
                    <p:pic>
                      <p:nvPicPr>
                        <p:cNvPr id="2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884" y="3415064"/>
                          <a:ext cx="2525713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105281" y="3273907"/>
            <a:ext cx="8621018" cy="830997"/>
          </a:xfrm>
          <a:prstGeom prst="rect">
            <a:avLst/>
          </a:prstGeom>
          <a:solidFill>
            <a:srgbClr val="808000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But in general not every “mode” of frequency </a:t>
            </a: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ω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wavevector k=n</a:t>
            </a: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ω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/c is allowed by boundary conditions. Consider a simple case of  a standing wave in  a resonator made up by 2 metal mirrors placed at distance L from each other 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-207962" y="4154297"/>
            <a:ext cx="4350385" cy="1159144"/>
            <a:chOff x="352931" y="4663632"/>
            <a:chExt cx="4350385" cy="1159144"/>
          </a:xfrm>
        </p:grpSpPr>
        <p:graphicFrame>
          <p:nvGraphicFramePr>
            <p:cNvPr id="26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1845958" y="5402088"/>
            <a:ext cx="192722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8" name="Equation" r:id="rId16" imgW="1104840" imgH="241200" progId="Equation.DSMT4">
                    <p:embed/>
                  </p:oleObj>
                </mc:Choice>
                <mc:Fallback>
                  <p:oleObj name="Equation" r:id="rId16" imgW="1104840" imgH="241200" progId="Equation.DSMT4">
                    <p:embed/>
                    <p:pic>
                      <p:nvPicPr>
                        <p:cNvPr id="2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958" y="5402088"/>
                          <a:ext cx="1927225" cy="420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Straight Connector 30"/>
            <p:cNvCxnSpPr/>
            <p:nvPr/>
          </p:nvCxnSpPr>
          <p:spPr bwMode="auto">
            <a:xfrm>
              <a:off x="914400" y="4876800"/>
              <a:ext cx="0" cy="609600"/>
            </a:xfrm>
            <a:prstGeom prst="line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2931" y="5181600"/>
              <a:ext cx="435038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551680" y="4876800"/>
              <a:ext cx="0" cy="609600"/>
            </a:xfrm>
            <a:prstGeom prst="line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990600" y="4800600"/>
              <a:ext cx="35561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2351723" y="4663632"/>
              <a:ext cx="5146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L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14400" y="4945807"/>
              <a:ext cx="3632329" cy="490285"/>
              <a:chOff x="344245" y="3388659"/>
              <a:chExt cx="6904759" cy="314433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44245" y="3388659"/>
                <a:ext cx="2753958" cy="3121025"/>
                <a:chOff x="2895600" y="2743200"/>
                <a:chExt cx="6792558" cy="3121025"/>
              </a:xfrm>
            </p:grpSpPr>
            <p:grpSp>
              <p:nvGrpSpPr>
                <p:cNvPr id="66" name="Group 166"/>
                <p:cNvGrpSpPr/>
                <p:nvPr/>
              </p:nvGrpSpPr>
              <p:grpSpPr>
                <a:xfrm>
                  <a:off x="6289320" y="2743200"/>
                  <a:ext cx="3398838" cy="3121025"/>
                  <a:chOff x="2673351" y="1803400"/>
                  <a:chExt cx="3398838" cy="3121025"/>
                </a:xfrm>
              </p:grpSpPr>
              <p:sp>
                <p:nvSpPr>
                  <p:cNvPr id="73" name="Freeform 150"/>
                  <p:cNvSpPr>
                    <a:spLocks/>
                  </p:cNvSpPr>
                  <p:nvPr/>
                </p:nvSpPr>
                <p:spPr bwMode="auto">
                  <a:xfrm>
                    <a:off x="2673351" y="3363913"/>
                    <a:ext cx="749300" cy="1528763"/>
                  </a:xfrm>
                  <a:custGeom>
                    <a:avLst/>
                    <a:gdLst/>
                    <a:ahLst/>
                    <a:cxnLst>
                      <a:cxn ang="0">
                        <a:pos x="5" y="20"/>
                      </a:cxn>
                      <a:cxn ang="0">
                        <a:pos x="15" y="49"/>
                      </a:cxn>
                      <a:cxn ang="0">
                        <a:pos x="25" y="79"/>
                      </a:cxn>
                      <a:cxn ang="0">
                        <a:pos x="35" y="109"/>
                      </a:cxn>
                      <a:cxn ang="0">
                        <a:pos x="50" y="139"/>
                      </a:cxn>
                      <a:cxn ang="0">
                        <a:pos x="60" y="174"/>
                      </a:cxn>
                      <a:cxn ang="0">
                        <a:pos x="70" y="203"/>
                      </a:cxn>
                      <a:cxn ang="0">
                        <a:pos x="80" y="233"/>
                      </a:cxn>
                      <a:cxn ang="0">
                        <a:pos x="90" y="263"/>
                      </a:cxn>
                      <a:cxn ang="0">
                        <a:pos x="99" y="293"/>
                      </a:cxn>
                      <a:cxn ang="0">
                        <a:pos x="109" y="322"/>
                      </a:cxn>
                      <a:cxn ang="0">
                        <a:pos x="124" y="347"/>
                      </a:cxn>
                      <a:cxn ang="0">
                        <a:pos x="134" y="377"/>
                      </a:cxn>
                      <a:cxn ang="0">
                        <a:pos x="144" y="407"/>
                      </a:cxn>
                      <a:cxn ang="0">
                        <a:pos x="154" y="437"/>
                      </a:cxn>
                      <a:cxn ang="0">
                        <a:pos x="164" y="461"/>
                      </a:cxn>
                      <a:cxn ang="0">
                        <a:pos x="174" y="491"/>
                      </a:cxn>
                      <a:cxn ang="0">
                        <a:pos x="189" y="516"/>
                      </a:cxn>
                      <a:cxn ang="0">
                        <a:pos x="199" y="541"/>
                      </a:cxn>
                      <a:cxn ang="0">
                        <a:pos x="209" y="566"/>
                      </a:cxn>
                      <a:cxn ang="0">
                        <a:pos x="219" y="591"/>
                      </a:cxn>
                      <a:cxn ang="0">
                        <a:pos x="229" y="615"/>
                      </a:cxn>
                      <a:cxn ang="0">
                        <a:pos x="239" y="640"/>
                      </a:cxn>
                      <a:cxn ang="0">
                        <a:pos x="253" y="665"/>
                      </a:cxn>
                      <a:cxn ang="0">
                        <a:pos x="263" y="685"/>
                      </a:cxn>
                      <a:cxn ang="0">
                        <a:pos x="273" y="705"/>
                      </a:cxn>
                      <a:cxn ang="0">
                        <a:pos x="283" y="730"/>
                      </a:cxn>
                      <a:cxn ang="0">
                        <a:pos x="293" y="749"/>
                      </a:cxn>
                      <a:cxn ang="0">
                        <a:pos x="303" y="769"/>
                      </a:cxn>
                      <a:cxn ang="0">
                        <a:pos x="313" y="784"/>
                      </a:cxn>
                      <a:cxn ang="0">
                        <a:pos x="328" y="804"/>
                      </a:cxn>
                      <a:cxn ang="0">
                        <a:pos x="338" y="824"/>
                      </a:cxn>
                      <a:cxn ang="0">
                        <a:pos x="348" y="839"/>
                      </a:cxn>
                      <a:cxn ang="0">
                        <a:pos x="358" y="854"/>
                      </a:cxn>
                      <a:cxn ang="0">
                        <a:pos x="368" y="869"/>
                      </a:cxn>
                      <a:cxn ang="0">
                        <a:pos x="378" y="884"/>
                      </a:cxn>
                      <a:cxn ang="0">
                        <a:pos x="392" y="898"/>
                      </a:cxn>
                      <a:cxn ang="0">
                        <a:pos x="402" y="913"/>
                      </a:cxn>
                      <a:cxn ang="0">
                        <a:pos x="417" y="923"/>
                      </a:cxn>
                      <a:cxn ang="0">
                        <a:pos x="432" y="938"/>
                      </a:cxn>
                      <a:cxn ang="0">
                        <a:pos x="447" y="948"/>
                      </a:cxn>
                      <a:cxn ang="0">
                        <a:pos x="462" y="958"/>
                      </a:cxn>
                    </a:cxnLst>
                    <a:rect l="0" t="0" r="r" b="b"/>
                    <a:pathLst>
                      <a:path w="472" h="963">
                        <a:moveTo>
                          <a:pt x="0" y="0"/>
                        </a:moveTo>
                        <a:lnTo>
                          <a:pt x="0" y="10"/>
                        </a:lnTo>
                        <a:lnTo>
                          <a:pt x="5" y="20"/>
                        </a:lnTo>
                        <a:lnTo>
                          <a:pt x="10" y="30"/>
                        </a:lnTo>
                        <a:lnTo>
                          <a:pt x="10" y="39"/>
                        </a:lnTo>
                        <a:lnTo>
                          <a:pt x="15" y="49"/>
                        </a:lnTo>
                        <a:lnTo>
                          <a:pt x="20" y="59"/>
                        </a:lnTo>
                        <a:lnTo>
                          <a:pt x="25" y="69"/>
                        </a:lnTo>
                        <a:lnTo>
                          <a:pt x="25" y="79"/>
                        </a:lnTo>
                        <a:lnTo>
                          <a:pt x="30" y="89"/>
                        </a:lnTo>
                        <a:lnTo>
                          <a:pt x="35" y="99"/>
                        </a:lnTo>
                        <a:lnTo>
                          <a:pt x="35" y="109"/>
                        </a:lnTo>
                        <a:lnTo>
                          <a:pt x="40" y="119"/>
                        </a:lnTo>
                        <a:lnTo>
                          <a:pt x="45" y="129"/>
                        </a:lnTo>
                        <a:lnTo>
                          <a:pt x="50" y="139"/>
                        </a:lnTo>
                        <a:lnTo>
                          <a:pt x="50" y="149"/>
                        </a:lnTo>
                        <a:lnTo>
                          <a:pt x="55" y="164"/>
                        </a:lnTo>
                        <a:lnTo>
                          <a:pt x="60" y="174"/>
                        </a:lnTo>
                        <a:lnTo>
                          <a:pt x="60" y="183"/>
                        </a:lnTo>
                        <a:lnTo>
                          <a:pt x="65" y="193"/>
                        </a:lnTo>
                        <a:lnTo>
                          <a:pt x="70" y="203"/>
                        </a:lnTo>
                        <a:lnTo>
                          <a:pt x="75" y="213"/>
                        </a:lnTo>
                        <a:lnTo>
                          <a:pt x="75" y="223"/>
                        </a:lnTo>
                        <a:lnTo>
                          <a:pt x="80" y="233"/>
                        </a:lnTo>
                        <a:lnTo>
                          <a:pt x="85" y="243"/>
                        </a:lnTo>
                        <a:lnTo>
                          <a:pt x="85" y="253"/>
                        </a:lnTo>
                        <a:lnTo>
                          <a:pt x="90" y="263"/>
                        </a:lnTo>
                        <a:lnTo>
                          <a:pt x="95" y="273"/>
                        </a:lnTo>
                        <a:lnTo>
                          <a:pt x="99" y="283"/>
                        </a:lnTo>
                        <a:lnTo>
                          <a:pt x="99" y="293"/>
                        </a:lnTo>
                        <a:lnTo>
                          <a:pt x="104" y="303"/>
                        </a:lnTo>
                        <a:lnTo>
                          <a:pt x="109" y="313"/>
                        </a:lnTo>
                        <a:lnTo>
                          <a:pt x="109" y="322"/>
                        </a:lnTo>
                        <a:lnTo>
                          <a:pt x="114" y="332"/>
                        </a:lnTo>
                        <a:lnTo>
                          <a:pt x="119" y="342"/>
                        </a:lnTo>
                        <a:lnTo>
                          <a:pt x="124" y="347"/>
                        </a:lnTo>
                        <a:lnTo>
                          <a:pt x="124" y="357"/>
                        </a:lnTo>
                        <a:lnTo>
                          <a:pt x="129" y="367"/>
                        </a:lnTo>
                        <a:lnTo>
                          <a:pt x="134" y="377"/>
                        </a:lnTo>
                        <a:lnTo>
                          <a:pt x="139" y="387"/>
                        </a:lnTo>
                        <a:lnTo>
                          <a:pt x="139" y="397"/>
                        </a:lnTo>
                        <a:lnTo>
                          <a:pt x="144" y="407"/>
                        </a:lnTo>
                        <a:lnTo>
                          <a:pt x="149" y="417"/>
                        </a:lnTo>
                        <a:lnTo>
                          <a:pt x="149" y="427"/>
                        </a:lnTo>
                        <a:lnTo>
                          <a:pt x="154" y="437"/>
                        </a:lnTo>
                        <a:lnTo>
                          <a:pt x="159" y="442"/>
                        </a:lnTo>
                        <a:lnTo>
                          <a:pt x="164" y="452"/>
                        </a:lnTo>
                        <a:lnTo>
                          <a:pt x="164" y="461"/>
                        </a:lnTo>
                        <a:lnTo>
                          <a:pt x="169" y="471"/>
                        </a:lnTo>
                        <a:lnTo>
                          <a:pt x="174" y="481"/>
                        </a:lnTo>
                        <a:lnTo>
                          <a:pt x="174" y="491"/>
                        </a:lnTo>
                        <a:lnTo>
                          <a:pt x="179" y="496"/>
                        </a:lnTo>
                        <a:lnTo>
                          <a:pt x="184" y="506"/>
                        </a:lnTo>
                        <a:lnTo>
                          <a:pt x="189" y="516"/>
                        </a:lnTo>
                        <a:lnTo>
                          <a:pt x="189" y="526"/>
                        </a:lnTo>
                        <a:lnTo>
                          <a:pt x="194" y="531"/>
                        </a:lnTo>
                        <a:lnTo>
                          <a:pt x="199" y="541"/>
                        </a:lnTo>
                        <a:lnTo>
                          <a:pt x="199" y="551"/>
                        </a:lnTo>
                        <a:lnTo>
                          <a:pt x="204" y="561"/>
                        </a:lnTo>
                        <a:lnTo>
                          <a:pt x="209" y="566"/>
                        </a:lnTo>
                        <a:lnTo>
                          <a:pt x="214" y="576"/>
                        </a:lnTo>
                        <a:lnTo>
                          <a:pt x="214" y="586"/>
                        </a:lnTo>
                        <a:lnTo>
                          <a:pt x="219" y="591"/>
                        </a:lnTo>
                        <a:lnTo>
                          <a:pt x="224" y="601"/>
                        </a:lnTo>
                        <a:lnTo>
                          <a:pt x="224" y="605"/>
                        </a:lnTo>
                        <a:lnTo>
                          <a:pt x="229" y="615"/>
                        </a:lnTo>
                        <a:lnTo>
                          <a:pt x="234" y="625"/>
                        </a:lnTo>
                        <a:lnTo>
                          <a:pt x="239" y="630"/>
                        </a:lnTo>
                        <a:lnTo>
                          <a:pt x="239" y="640"/>
                        </a:lnTo>
                        <a:lnTo>
                          <a:pt x="243" y="645"/>
                        </a:lnTo>
                        <a:lnTo>
                          <a:pt x="248" y="655"/>
                        </a:lnTo>
                        <a:lnTo>
                          <a:pt x="253" y="665"/>
                        </a:lnTo>
                        <a:lnTo>
                          <a:pt x="253" y="670"/>
                        </a:lnTo>
                        <a:lnTo>
                          <a:pt x="258" y="680"/>
                        </a:lnTo>
                        <a:lnTo>
                          <a:pt x="263" y="685"/>
                        </a:lnTo>
                        <a:lnTo>
                          <a:pt x="263" y="695"/>
                        </a:lnTo>
                        <a:lnTo>
                          <a:pt x="268" y="700"/>
                        </a:lnTo>
                        <a:lnTo>
                          <a:pt x="273" y="705"/>
                        </a:lnTo>
                        <a:lnTo>
                          <a:pt x="278" y="715"/>
                        </a:lnTo>
                        <a:lnTo>
                          <a:pt x="278" y="720"/>
                        </a:lnTo>
                        <a:lnTo>
                          <a:pt x="283" y="730"/>
                        </a:lnTo>
                        <a:lnTo>
                          <a:pt x="288" y="735"/>
                        </a:lnTo>
                        <a:lnTo>
                          <a:pt x="288" y="740"/>
                        </a:lnTo>
                        <a:lnTo>
                          <a:pt x="293" y="749"/>
                        </a:lnTo>
                        <a:lnTo>
                          <a:pt x="298" y="754"/>
                        </a:lnTo>
                        <a:lnTo>
                          <a:pt x="303" y="759"/>
                        </a:lnTo>
                        <a:lnTo>
                          <a:pt x="303" y="769"/>
                        </a:lnTo>
                        <a:lnTo>
                          <a:pt x="308" y="774"/>
                        </a:lnTo>
                        <a:lnTo>
                          <a:pt x="313" y="779"/>
                        </a:lnTo>
                        <a:lnTo>
                          <a:pt x="313" y="784"/>
                        </a:lnTo>
                        <a:lnTo>
                          <a:pt x="318" y="794"/>
                        </a:lnTo>
                        <a:lnTo>
                          <a:pt x="323" y="799"/>
                        </a:lnTo>
                        <a:lnTo>
                          <a:pt x="328" y="804"/>
                        </a:lnTo>
                        <a:lnTo>
                          <a:pt x="328" y="809"/>
                        </a:lnTo>
                        <a:lnTo>
                          <a:pt x="333" y="814"/>
                        </a:lnTo>
                        <a:lnTo>
                          <a:pt x="338" y="824"/>
                        </a:lnTo>
                        <a:lnTo>
                          <a:pt x="338" y="829"/>
                        </a:lnTo>
                        <a:lnTo>
                          <a:pt x="343" y="834"/>
                        </a:lnTo>
                        <a:lnTo>
                          <a:pt x="348" y="839"/>
                        </a:lnTo>
                        <a:lnTo>
                          <a:pt x="353" y="844"/>
                        </a:lnTo>
                        <a:lnTo>
                          <a:pt x="353" y="849"/>
                        </a:lnTo>
                        <a:lnTo>
                          <a:pt x="358" y="854"/>
                        </a:lnTo>
                        <a:lnTo>
                          <a:pt x="363" y="859"/>
                        </a:lnTo>
                        <a:lnTo>
                          <a:pt x="368" y="864"/>
                        </a:lnTo>
                        <a:lnTo>
                          <a:pt x="368" y="869"/>
                        </a:lnTo>
                        <a:lnTo>
                          <a:pt x="373" y="874"/>
                        </a:lnTo>
                        <a:lnTo>
                          <a:pt x="378" y="879"/>
                        </a:lnTo>
                        <a:lnTo>
                          <a:pt x="378" y="884"/>
                        </a:lnTo>
                        <a:lnTo>
                          <a:pt x="383" y="888"/>
                        </a:lnTo>
                        <a:lnTo>
                          <a:pt x="388" y="893"/>
                        </a:lnTo>
                        <a:lnTo>
                          <a:pt x="392" y="898"/>
                        </a:lnTo>
                        <a:lnTo>
                          <a:pt x="397" y="903"/>
                        </a:lnTo>
                        <a:lnTo>
                          <a:pt x="407" y="913"/>
                        </a:lnTo>
                        <a:lnTo>
                          <a:pt x="402" y="913"/>
                        </a:lnTo>
                        <a:lnTo>
                          <a:pt x="407" y="913"/>
                        </a:lnTo>
                        <a:lnTo>
                          <a:pt x="412" y="918"/>
                        </a:lnTo>
                        <a:lnTo>
                          <a:pt x="417" y="923"/>
                        </a:lnTo>
                        <a:lnTo>
                          <a:pt x="422" y="928"/>
                        </a:lnTo>
                        <a:lnTo>
                          <a:pt x="427" y="933"/>
                        </a:lnTo>
                        <a:lnTo>
                          <a:pt x="432" y="938"/>
                        </a:lnTo>
                        <a:lnTo>
                          <a:pt x="437" y="943"/>
                        </a:lnTo>
                        <a:lnTo>
                          <a:pt x="442" y="948"/>
                        </a:lnTo>
                        <a:lnTo>
                          <a:pt x="447" y="948"/>
                        </a:lnTo>
                        <a:lnTo>
                          <a:pt x="452" y="953"/>
                        </a:lnTo>
                        <a:lnTo>
                          <a:pt x="457" y="958"/>
                        </a:lnTo>
                        <a:lnTo>
                          <a:pt x="462" y="958"/>
                        </a:lnTo>
                        <a:lnTo>
                          <a:pt x="467" y="963"/>
                        </a:lnTo>
                        <a:lnTo>
                          <a:pt x="472" y="963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Freeform 151"/>
                  <p:cNvSpPr>
                    <a:spLocks/>
                  </p:cNvSpPr>
                  <p:nvPr/>
                </p:nvSpPr>
                <p:spPr bwMode="auto">
                  <a:xfrm>
                    <a:off x="3422651" y="3781425"/>
                    <a:ext cx="796925" cy="1143000"/>
                  </a:xfrm>
                  <a:custGeom>
                    <a:avLst/>
                    <a:gdLst/>
                    <a:ahLst/>
                    <a:cxnLst>
                      <a:cxn ang="0">
                        <a:pos x="10" y="705"/>
                      </a:cxn>
                      <a:cxn ang="0">
                        <a:pos x="25" y="710"/>
                      </a:cxn>
                      <a:cxn ang="0">
                        <a:pos x="40" y="715"/>
                      </a:cxn>
                      <a:cxn ang="0">
                        <a:pos x="55" y="715"/>
                      </a:cxn>
                      <a:cxn ang="0">
                        <a:pos x="69" y="715"/>
                      </a:cxn>
                      <a:cxn ang="0">
                        <a:pos x="84" y="715"/>
                      </a:cxn>
                      <a:cxn ang="0">
                        <a:pos x="99" y="710"/>
                      </a:cxn>
                      <a:cxn ang="0">
                        <a:pos x="114" y="705"/>
                      </a:cxn>
                      <a:cxn ang="0">
                        <a:pos x="129" y="700"/>
                      </a:cxn>
                      <a:cxn ang="0">
                        <a:pos x="144" y="690"/>
                      </a:cxn>
                      <a:cxn ang="0">
                        <a:pos x="159" y="675"/>
                      </a:cxn>
                      <a:cxn ang="0">
                        <a:pos x="179" y="660"/>
                      </a:cxn>
                      <a:cxn ang="0">
                        <a:pos x="189" y="650"/>
                      </a:cxn>
                      <a:cxn ang="0">
                        <a:pos x="194" y="645"/>
                      </a:cxn>
                      <a:cxn ang="0">
                        <a:pos x="204" y="630"/>
                      </a:cxn>
                      <a:cxn ang="0">
                        <a:pos x="218" y="616"/>
                      </a:cxn>
                      <a:cxn ang="0">
                        <a:pos x="228" y="601"/>
                      </a:cxn>
                      <a:cxn ang="0">
                        <a:pos x="238" y="586"/>
                      </a:cxn>
                      <a:cxn ang="0">
                        <a:pos x="248" y="571"/>
                      </a:cxn>
                      <a:cxn ang="0">
                        <a:pos x="263" y="551"/>
                      </a:cxn>
                      <a:cxn ang="0">
                        <a:pos x="273" y="536"/>
                      </a:cxn>
                      <a:cxn ang="0">
                        <a:pos x="283" y="516"/>
                      </a:cxn>
                      <a:cxn ang="0">
                        <a:pos x="293" y="496"/>
                      </a:cxn>
                      <a:cxn ang="0">
                        <a:pos x="303" y="477"/>
                      </a:cxn>
                      <a:cxn ang="0">
                        <a:pos x="313" y="457"/>
                      </a:cxn>
                      <a:cxn ang="0">
                        <a:pos x="323" y="437"/>
                      </a:cxn>
                      <a:cxn ang="0">
                        <a:pos x="338" y="417"/>
                      </a:cxn>
                      <a:cxn ang="0">
                        <a:pos x="348" y="392"/>
                      </a:cxn>
                      <a:cxn ang="0">
                        <a:pos x="357" y="367"/>
                      </a:cxn>
                      <a:cxn ang="0">
                        <a:pos x="367" y="342"/>
                      </a:cxn>
                      <a:cxn ang="0">
                        <a:pos x="377" y="323"/>
                      </a:cxn>
                      <a:cxn ang="0">
                        <a:pos x="387" y="298"/>
                      </a:cxn>
                      <a:cxn ang="0">
                        <a:pos x="402" y="268"/>
                      </a:cxn>
                      <a:cxn ang="0">
                        <a:pos x="412" y="243"/>
                      </a:cxn>
                      <a:cxn ang="0">
                        <a:pos x="422" y="218"/>
                      </a:cxn>
                      <a:cxn ang="0">
                        <a:pos x="432" y="189"/>
                      </a:cxn>
                      <a:cxn ang="0">
                        <a:pos x="442" y="164"/>
                      </a:cxn>
                      <a:cxn ang="0">
                        <a:pos x="452" y="134"/>
                      </a:cxn>
                      <a:cxn ang="0">
                        <a:pos x="462" y="104"/>
                      </a:cxn>
                      <a:cxn ang="0">
                        <a:pos x="477" y="79"/>
                      </a:cxn>
                      <a:cxn ang="0">
                        <a:pos x="487" y="50"/>
                      </a:cxn>
                      <a:cxn ang="0">
                        <a:pos x="497" y="20"/>
                      </a:cxn>
                    </a:cxnLst>
                    <a:rect l="0" t="0" r="r" b="b"/>
                    <a:pathLst>
                      <a:path w="502" h="720">
                        <a:moveTo>
                          <a:pt x="0" y="700"/>
                        </a:moveTo>
                        <a:lnTo>
                          <a:pt x="5" y="705"/>
                        </a:lnTo>
                        <a:lnTo>
                          <a:pt x="10" y="705"/>
                        </a:lnTo>
                        <a:lnTo>
                          <a:pt x="15" y="710"/>
                        </a:lnTo>
                        <a:lnTo>
                          <a:pt x="20" y="710"/>
                        </a:lnTo>
                        <a:lnTo>
                          <a:pt x="25" y="710"/>
                        </a:lnTo>
                        <a:lnTo>
                          <a:pt x="30" y="715"/>
                        </a:lnTo>
                        <a:lnTo>
                          <a:pt x="35" y="715"/>
                        </a:lnTo>
                        <a:lnTo>
                          <a:pt x="40" y="715"/>
                        </a:lnTo>
                        <a:lnTo>
                          <a:pt x="45" y="715"/>
                        </a:lnTo>
                        <a:lnTo>
                          <a:pt x="50" y="715"/>
                        </a:lnTo>
                        <a:lnTo>
                          <a:pt x="55" y="715"/>
                        </a:lnTo>
                        <a:lnTo>
                          <a:pt x="60" y="720"/>
                        </a:lnTo>
                        <a:lnTo>
                          <a:pt x="64" y="715"/>
                        </a:lnTo>
                        <a:lnTo>
                          <a:pt x="69" y="715"/>
                        </a:lnTo>
                        <a:lnTo>
                          <a:pt x="74" y="715"/>
                        </a:lnTo>
                        <a:lnTo>
                          <a:pt x="79" y="715"/>
                        </a:lnTo>
                        <a:lnTo>
                          <a:pt x="84" y="715"/>
                        </a:lnTo>
                        <a:lnTo>
                          <a:pt x="89" y="715"/>
                        </a:lnTo>
                        <a:lnTo>
                          <a:pt x="94" y="710"/>
                        </a:lnTo>
                        <a:lnTo>
                          <a:pt x="99" y="710"/>
                        </a:lnTo>
                        <a:lnTo>
                          <a:pt x="104" y="710"/>
                        </a:lnTo>
                        <a:lnTo>
                          <a:pt x="109" y="705"/>
                        </a:lnTo>
                        <a:lnTo>
                          <a:pt x="114" y="705"/>
                        </a:lnTo>
                        <a:lnTo>
                          <a:pt x="119" y="705"/>
                        </a:lnTo>
                        <a:lnTo>
                          <a:pt x="124" y="700"/>
                        </a:lnTo>
                        <a:lnTo>
                          <a:pt x="129" y="700"/>
                        </a:lnTo>
                        <a:lnTo>
                          <a:pt x="134" y="695"/>
                        </a:lnTo>
                        <a:lnTo>
                          <a:pt x="139" y="690"/>
                        </a:lnTo>
                        <a:lnTo>
                          <a:pt x="144" y="690"/>
                        </a:lnTo>
                        <a:lnTo>
                          <a:pt x="149" y="685"/>
                        </a:lnTo>
                        <a:lnTo>
                          <a:pt x="154" y="680"/>
                        </a:lnTo>
                        <a:lnTo>
                          <a:pt x="159" y="675"/>
                        </a:lnTo>
                        <a:lnTo>
                          <a:pt x="164" y="670"/>
                        </a:lnTo>
                        <a:lnTo>
                          <a:pt x="169" y="670"/>
                        </a:lnTo>
                        <a:lnTo>
                          <a:pt x="179" y="660"/>
                        </a:lnTo>
                        <a:lnTo>
                          <a:pt x="174" y="660"/>
                        </a:lnTo>
                        <a:lnTo>
                          <a:pt x="179" y="660"/>
                        </a:lnTo>
                        <a:lnTo>
                          <a:pt x="189" y="650"/>
                        </a:lnTo>
                        <a:lnTo>
                          <a:pt x="184" y="650"/>
                        </a:lnTo>
                        <a:lnTo>
                          <a:pt x="189" y="650"/>
                        </a:lnTo>
                        <a:lnTo>
                          <a:pt x="194" y="645"/>
                        </a:lnTo>
                        <a:lnTo>
                          <a:pt x="199" y="640"/>
                        </a:lnTo>
                        <a:lnTo>
                          <a:pt x="199" y="635"/>
                        </a:lnTo>
                        <a:lnTo>
                          <a:pt x="204" y="630"/>
                        </a:lnTo>
                        <a:lnTo>
                          <a:pt x="209" y="625"/>
                        </a:lnTo>
                        <a:lnTo>
                          <a:pt x="213" y="621"/>
                        </a:lnTo>
                        <a:lnTo>
                          <a:pt x="218" y="616"/>
                        </a:lnTo>
                        <a:lnTo>
                          <a:pt x="223" y="611"/>
                        </a:lnTo>
                        <a:lnTo>
                          <a:pt x="223" y="606"/>
                        </a:lnTo>
                        <a:lnTo>
                          <a:pt x="228" y="601"/>
                        </a:lnTo>
                        <a:lnTo>
                          <a:pt x="233" y="596"/>
                        </a:lnTo>
                        <a:lnTo>
                          <a:pt x="233" y="591"/>
                        </a:lnTo>
                        <a:lnTo>
                          <a:pt x="238" y="586"/>
                        </a:lnTo>
                        <a:lnTo>
                          <a:pt x="243" y="581"/>
                        </a:lnTo>
                        <a:lnTo>
                          <a:pt x="248" y="576"/>
                        </a:lnTo>
                        <a:lnTo>
                          <a:pt x="248" y="571"/>
                        </a:lnTo>
                        <a:lnTo>
                          <a:pt x="253" y="566"/>
                        </a:lnTo>
                        <a:lnTo>
                          <a:pt x="258" y="561"/>
                        </a:lnTo>
                        <a:lnTo>
                          <a:pt x="263" y="551"/>
                        </a:lnTo>
                        <a:lnTo>
                          <a:pt x="263" y="546"/>
                        </a:lnTo>
                        <a:lnTo>
                          <a:pt x="268" y="541"/>
                        </a:lnTo>
                        <a:lnTo>
                          <a:pt x="273" y="536"/>
                        </a:lnTo>
                        <a:lnTo>
                          <a:pt x="273" y="531"/>
                        </a:lnTo>
                        <a:lnTo>
                          <a:pt x="278" y="521"/>
                        </a:lnTo>
                        <a:lnTo>
                          <a:pt x="283" y="516"/>
                        </a:lnTo>
                        <a:lnTo>
                          <a:pt x="288" y="511"/>
                        </a:lnTo>
                        <a:lnTo>
                          <a:pt x="288" y="506"/>
                        </a:lnTo>
                        <a:lnTo>
                          <a:pt x="293" y="496"/>
                        </a:lnTo>
                        <a:lnTo>
                          <a:pt x="298" y="491"/>
                        </a:lnTo>
                        <a:lnTo>
                          <a:pt x="298" y="486"/>
                        </a:lnTo>
                        <a:lnTo>
                          <a:pt x="303" y="477"/>
                        </a:lnTo>
                        <a:lnTo>
                          <a:pt x="308" y="472"/>
                        </a:lnTo>
                        <a:lnTo>
                          <a:pt x="313" y="467"/>
                        </a:lnTo>
                        <a:lnTo>
                          <a:pt x="313" y="457"/>
                        </a:lnTo>
                        <a:lnTo>
                          <a:pt x="318" y="452"/>
                        </a:lnTo>
                        <a:lnTo>
                          <a:pt x="323" y="442"/>
                        </a:lnTo>
                        <a:lnTo>
                          <a:pt x="323" y="437"/>
                        </a:lnTo>
                        <a:lnTo>
                          <a:pt x="328" y="432"/>
                        </a:lnTo>
                        <a:lnTo>
                          <a:pt x="333" y="422"/>
                        </a:lnTo>
                        <a:lnTo>
                          <a:pt x="338" y="417"/>
                        </a:lnTo>
                        <a:lnTo>
                          <a:pt x="338" y="407"/>
                        </a:lnTo>
                        <a:lnTo>
                          <a:pt x="343" y="402"/>
                        </a:lnTo>
                        <a:lnTo>
                          <a:pt x="348" y="392"/>
                        </a:lnTo>
                        <a:lnTo>
                          <a:pt x="348" y="382"/>
                        </a:lnTo>
                        <a:lnTo>
                          <a:pt x="353" y="377"/>
                        </a:lnTo>
                        <a:lnTo>
                          <a:pt x="357" y="367"/>
                        </a:lnTo>
                        <a:lnTo>
                          <a:pt x="362" y="362"/>
                        </a:lnTo>
                        <a:lnTo>
                          <a:pt x="362" y="352"/>
                        </a:lnTo>
                        <a:lnTo>
                          <a:pt x="367" y="342"/>
                        </a:lnTo>
                        <a:lnTo>
                          <a:pt x="372" y="338"/>
                        </a:lnTo>
                        <a:lnTo>
                          <a:pt x="377" y="328"/>
                        </a:lnTo>
                        <a:lnTo>
                          <a:pt x="377" y="323"/>
                        </a:lnTo>
                        <a:lnTo>
                          <a:pt x="382" y="313"/>
                        </a:lnTo>
                        <a:lnTo>
                          <a:pt x="387" y="303"/>
                        </a:lnTo>
                        <a:lnTo>
                          <a:pt x="387" y="298"/>
                        </a:lnTo>
                        <a:lnTo>
                          <a:pt x="392" y="288"/>
                        </a:lnTo>
                        <a:lnTo>
                          <a:pt x="397" y="278"/>
                        </a:lnTo>
                        <a:lnTo>
                          <a:pt x="402" y="268"/>
                        </a:lnTo>
                        <a:lnTo>
                          <a:pt x="402" y="263"/>
                        </a:lnTo>
                        <a:lnTo>
                          <a:pt x="407" y="253"/>
                        </a:lnTo>
                        <a:lnTo>
                          <a:pt x="412" y="243"/>
                        </a:lnTo>
                        <a:lnTo>
                          <a:pt x="412" y="233"/>
                        </a:lnTo>
                        <a:lnTo>
                          <a:pt x="417" y="228"/>
                        </a:lnTo>
                        <a:lnTo>
                          <a:pt x="422" y="218"/>
                        </a:lnTo>
                        <a:lnTo>
                          <a:pt x="427" y="208"/>
                        </a:lnTo>
                        <a:lnTo>
                          <a:pt x="427" y="198"/>
                        </a:lnTo>
                        <a:lnTo>
                          <a:pt x="432" y="189"/>
                        </a:lnTo>
                        <a:lnTo>
                          <a:pt x="437" y="179"/>
                        </a:lnTo>
                        <a:lnTo>
                          <a:pt x="437" y="174"/>
                        </a:lnTo>
                        <a:lnTo>
                          <a:pt x="442" y="164"/>
                        </a:lnTo>
                        <a:lnTo>
                          <a:pt x="447" y="154"/>
                        </a:lnTo>
                        <a:lnTo>
                          <a:pt x="452" y="144"/>
                        </a:lnTo>
                        <a:lnTo>
                          <a:pt x="452" y="134"/>
                        </a:lnTo>
                        <a:lnTo>
                          <a:pt x="457" y="124"/>
                        </a:lnTo>
                        <a:lnTo>
                          <a:pt x="462" y="114"/>
                        </a:lnTo>
                        <a:lnTo>
                          <a:pt x="462" y="104"/>
                        </a:lnTo>
                        <a:lnTo>
                          <a:pt x="467" y="94"/>
                        </a:lnTo>
                        <a:lnTo>
                          <a:pt x="472" y="84"/>
                        </a:lnTo>
                        <a:lnTo>
                          <a:pt x="477" y="79"/>
                        </a:lnTo>
                        <a:lnTo>
                          <a:pt x="477" y="69"/>
                        </a:lnTo>
                        <a:lnTo>
                          <a:pt x="482" y="59"/>
                        </a:lnTo>
                        <a:lnTo>
                          <a:pt x="487" y="50"/>
                        </a:lnTo>
                        <a:lnTo>
                          <a:pt x="492" y="40"/>
                        </a:lnTo>
                        <a:lnTo>
                          <a:pt x="492" y="30"/>
                        </a:lnTo>
                        <a:lnTo>
                          <a:pt x="497" y="20"/>
                        </a:lnTo>
                        <a:lnTo>
                          <a:pt x="502" y="10"/>
                        </a:lnTo>
                        <a:lnTo>
                          <a:pt x="502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 152"/>
                  <p:cNvSpPr>
                    <a:spLocks/>
                  </p:cNvSpPr>
                  <p:nvPr/>
                </p:nvSpPr>
                <p:spPr bwMode="auto">
                  <a:xfrm>
                    <a:off x="4219576" y="2000250"/>
                    <a:ext cx="723900" cy="1781175"/>
                  </a:xfrm>
                  <a:custGeom>
                    <a:avLst/>
                    <a:gdLst/>
                    <a:ahLst/>
                    <a:cxnLst>
                      <a:cxn ang="0">
                        <a:pos x="9" y="1102"/>
                      </a:cxn>
                      <a:cxn ang="0">
                        <a:pos x="19" y="1072"/>
                      </a:cxn>
                      <a:cxn ang="0">
                        <a:pos x="29" y="1042"/>
                      </a:cxn>
                      <a:cxn ang="0">
                        <a:pos x="39" y="1008"/>
                      </a:cxn>
                      <a:cxn ang="0">
                        <a:pos x="49" y="978"/>
                      </a:cxn>
                      <a:cxn ang="0">
                        <a:pos x="64" y="948"/>
                      </a:cxn>
                      <a:cxn ang="0">
                        <a:pos x="74" y="918"/>
                      </a:cxn>
                      <a:cxn ang="0">
                        <a:pos x="84" y="889"/>
                      </a:cxn>
                      <a:cxn ang="0">
                        <a:pos x="94" y="859"/>
                      </a:cxn>
                      <a:cxn ang="0">
                        <a:pos x="104" y="824"/>
                      </a:cxn>
                      <a:cxn ang="0">
                        <a:pos x="114" y="794"/>
                      </a:cxn>
                      <a:cxn ang="0">
                        <a:pos x="129" y="764"/>
                      </a:cxn>
                      <a:cxn ang="0">
                        <a:pos x="139" y="735"/>
                      </a:cxn>
                      <a:cxn ang="0">
                        <a:pos x="149" y="705"/>
                      </a:cxn>
                      <a:cxn ang="0">
                        <a:pos x="158" y="670"/>
                      </a:cxn>
                      <a:cxn ang="0">
                        <a:pos x="168" y="640"/>
                      </a:cxn>
                      <a:cxn ang="0">
                        <a:pos x="178" y="611"/>
                      </a:cxn>
                      <a:cxn ang="0">
                        <a:pos x="188" y="581"/>
                      </a:cxn>
                      <a:cxn ang="0">
                        <a:pos x="203" y="551"/>
                      </a:cxn>
                      <a:cxn ang="0">
                        <a:pos x="213" y="521"/>
                      </a:cxn>
                      <a:cxn ang="0">
                        <a:pos x="223" y="496"/>
                      </a:cxn>
                      <a:cxn ang="0">
                        <a:pos x="233" y="467"/>
                      </a:cxn>
                      <a:cxn ang="0">
                        <a:pos x="243" y="437"/>
                      </a:cxn>
                      <a:cxn ang="0">
                        <a:pos x="253" y="412"/>
                      </a:cxn>
                      <a:cxn ang="0">
                        <a:pos x="268" y="382"/>
                      </a:cxn>
                      <a:cxn ang="0">
                        <a:pos x="278" y="357"/>
                      </a:cxn>
                      <a:cxn ang="0">
                        <a:pos x="288" y="328"/>
                      </a:cxn>
                      <a:cxn ang="0">
                        <a:pos x="297" y="303"/>
                      </a:cxn>
                      <a:cxn ang="0">
                        <a:pos x="307" y="278"/>
                      </a:cxn>
                      <a:cxn ang="0">
                        <a:pos x="317" y="253"/>
                      </a:cxn>
                      <a:cxn ang="0">
                        <a:pos x="327" y="228"/>
                      </a:cxn>
                      <a:cxn ang="0">
                        <a:pos x="342" y="208"/>
                      </a:cxn>
                      <a:cxn ang="0">
                        <a:pos x="352" y="184"/>
                      </a:cxn>
                      <a:cxn ang="0">
                        <a:pos x="362" y="159"/>
                      </a:cxn>
                      <a:cxn ang="0">
                        <a:pos x="372" y="139"/>
                      </a:cxn>
                      <a:cxn ang="0">
                        <a:pos x="382" y="119"/>
                      </a:cxn>
                      <a:cxn ang="0">
                        <a:pos x="392" y="99"/>
                      </a:cxn>
                      <a:cxn ang="0">
                        <a:pos x="407" y="79"/>
                      </a:cxn>
                      <a:cxn ang="0">
                        <a:pos x="417" y="59"/>
                      </a:cxn>
                      <a:cxn ang="0">
                        <a:pos x="427" y="45"/>
                      </a:cxn>
                      <a:cxn ang="0">
                        <a:pos x="437" y="25"/>
                      </a:cxn>
                      <a:cxn ang="0">
                        <a:pos x="446" y="10"/>
                      </a:cxn>
                    </a:cxnLst>
                    <a:rect l="0" t="0" r="r" b="b"/>
                    <a:pathLst>
                      <a:path w="456" h="1122">
                        <a:moveTo>
                          <a:pt x="0" y="1122"/>
                        </a:moveTo>
                        <a:lnTo>
                          <a:pt x="4" y="1112"/>
                        </a:lnTo>
                        <a:lnTo>
                          <a:pt x="9" y="1102"/>
                        </a:lnTo>
                        <a:lnTo>
                          <a:pt x="14" y="1092"/>
                        </a:lnTo>
                        <a:lnTo>
                          <a:pt x="14" y="1082"/>
                        </a:lnTo>
                        <a:lnTo>
                          <a:pt x="19" y="1072"/>
                        </a:lnTo>
                        <a:lnTo>
                          <a:pt x="24" y="1062"/>
                        </a:lnTo>
                        <a:lnTo>
                          <a:pt x="24" y="1052"/>
                        </a:lnTo>
                        <a:lnTo>
                          <a:pt x="29" y="1042"/>
                        </a:lnTo>
                        <a:lnTo>
                          <a:pt x="34" y="1033"/>
                        </a:lnTo>
                        <a:lnTo>
                          <a:pt x="39" y="1023"/>
                        </a:lnTo>
                        <a:lnTo>
                          <a:pt x="39" y="1008"/>
                        </a:lnTo>
                        <a:lnTo>
                          <a:pt x="44" y="998"/>
                        </a:lnTo>
                        <a:lnTo>
                          <a:pt x="49" y="988"/>
                        </a:lnTo>
                        <a:lnTo>
                          <a:pt x="49" y="978"/>
                        </a:lnTo>
                        <a:lnTo>
                          <a:pt x="54" y="968"/>
                        </a:lnTo>
                        <a:lnTo>
                          <a:pt x="59" y="958"/>
                        </a:lnTo>
                        <a:lnTo>
                          <a:pt x="64" y="948"/>
                        </a:lnTo>
                        <a:lnTo>
                          <a:pt x="64" y="938"/>
                        </a:lnTo>
                        <a:lnTo>
                          <a:pt x="69" y="928"/>
                        </a:lnTo>
                        <a:lnTo>
                          <a:pt x="74" y="918"/>
                        </a:lnTo>
                        <a:lnTo>
                          <a:pt x="74" y="908"/>
                        </a:lnTo>
                        <a:lnTo>
                          <a:pt x="79" y="898"/>
                        </a:lnTo>
                        <a:lnTo>
                          <a:pt x="84" y="889"/>
                        </a:lnTo>
                        <a:lnTo>
                          <a:pt x="89" y="879"/>
                        </a:lnTo>
                        <a:lnTo>
                          <a:pt x="89" y="869"/>
                        </a:lnTo>
                        <a:lnTo>
                          <a:pt x="94" y="859"/>
                        </a:lnTo>
                        <a:lnTo>
                          <a:pt x="99" y="844"/>
                        </a:lnTo>
                        <a:lnTo>
                          <a:pt x="104" y="834"/>
                        </a:lnTo>
                        <a:lnTo>
                          <a:pt x="104" y="824"/>
                        </a:lnTo>
                        <a:lnTo>
                          <a:pt x="109" y="814"/>
                        </a:lnTo>
                        <a:lnTo>
                          <a:pt x="114" y="804"/>
                        </a:lnTo>
                        <a:lnTo>
                          <a:pt x="114" y="794"/>
                        </a:lnTo>
                        <a:lnTo>
                          <a:pt x="119" y="784"/>
                        </a:lnTo>
                        <a:lnTo>
                          <a:pt x="124" y="774"/>
                        </a:lnTo>
                        <a:lnTo>
                          <a:pt x="129" y="764"/>
                        </a:lnTo>
                        <a:lnTo>
                          <a:pt x="129" y="754"/>
                        </a:lnTo>
                        <a:lnTo>
                          <a:pt x="134" y="745"/>
                        </a:lnTo>
                        <a:lnTo>
                          <a:pt x="139" y="735"/>
                        </a:lnTo>
                        <a:lnTo>
                          <a:pt x="139" y="725"/>
                        </a:lnTo>
                        <a:lnTo>
                          <a:pt x="144" y="715"/>
                        </a:lnTo>
                        <a:lnTo>
                          <a:pt x="149" y="705"/>
                        </a:lnTo>
                        <a:lnTo>
                          <a:pt x="153" y="690"/>
                        </a:lnTo>
                        <a:lnTo>
                          <a:pt x="153" y="680"/>
                        </a:lnTo>
                        <a:lnTo>
                          <a:pt x="158" y="670"/>
                        </a:lnTo>
                        <a:lnTo>
                          <a:pt x="163" y="660"/>
                        </a:lnTo>
                        <a:lnTo>
                          <a:pt x="163" y="650"/>
                        </a:lnTo>
                        <a:lnTo>
                          <a:pt x="168" y="640"/>
                        </a:lnTo>
                        <a:lnTo>
                          <a:pt x="173" y="630"/>
                        </a:lnTo>
                        <a:lnTo>
                          <a:pt x="178" y="620"/>
                        </a:lnTo>
                        <a:lnTo>
                          <a:pt x="178" y="611"/>
                        </a:lnTo>
                        <a:lnTo>
                          <a:pt x="183" y="601"/>
                        </a:lnTo>
                        <a:lnTo>
                          <a:pt x="188" y="591"/>
                        </a:lnTo>
                        <a:lnTo>
                          <a:pt x="188" y="581"/>
                        </a:lnTo>
                        <a:lnTo>
                          <a:pt x="193" y="571"/>
                        </a:lnTo>
                        <a:lnTo>
                          <a:pt x="198" y="561"/>
                        </a:lnTo>
                        <a:lnTo>
                          <a:pt x="203" y="551"/>
                        </a:lnTo>
                        <a:lnTo>
                          <a:pt x="203" y="541"/>
                        </a:lnTo>
                        <a:lnTo>
                          <a:pt x="208" y="531"/>
                        </a:lnTo>
                        <a:lnTo>
                          <a:pt x="213" y="521"/>
                        </a:lnTo>
                        <a:lnTo>
                          <a:pt x="218" y="511"/>
                        </a:lnTo>
                        <a:lnTo>
                          <a:pt x="218" y="506"/>
                        </a:lnTo>
                        <a:lnTo>
                          <a:pt x="223" y="496"/>
                        </a:lnTo>
                        <a:lnTo>
                          <a:pt x="228" y="486"/>
                        </a:lnTo>
                        <a:lnTo>
                          <a:pt x="228" y="476"/>
                        </a:lnTo>
                        <a:lnTo>
                          <a:pt x="233" y="467"/>
                        </a:lnTo>
                        <a:lnTo>
                          <a:pt x="238" y="457"/>
                        </a:lnTo>
                        <a:lnTo>
                          <a:pt x="243" y="447"/>
                        </a:lnTo>
                        <a:lnTo>
                          <a:pt x="243" y="437"/>
                        </a:lnTo>
                        <a:lnTo>
                          <a:pt x="248" y="427"/>
                        </a:lnTo>
                        <a:lnTo>
                          <a:pt x="253" y="417"/>
                        </a:lnTo>
                        <a:lnTo>
                          <a:pt x="253" y="412"/>
                        </a:lnTo>
                        <a:lnTo>
                          <a:pt x="258" y="402"/>
                        </a:lnTo>
                        <a:lnTo>
                          <a:pt x="263" y="392"/>
                        </a:lnTo>
                        <a:lnTo>
                          <a:pt x="268" y="382"/>
                        </a:lnTo>
                        <a:lnTo>
                          <a:pt x="268" y="372"/>
                        </a:lnTo>
                        <a:lnTo>
                          <a:pt x="273" y="367"/>
                        </a:lnTo>
                        <a:lnTo>
                          <a:pt x="278" y="357"/>
                        </a:lnTo>
                        <a:lnTo>
                          <a:pt x="278" y="347"/>
                        </a:lnTo>
                        <a:lnTo>
                          <a:pt x="283" y="337"/>
                        </a:lnTo>
                        <a:lnTo>
                          <a:pt x="288" y="328"/>
                        </a:lnTo>
                        <a:lnTo>
                          <a:pt x="293" y="323"/>
                        </a:lnTo>
                        <a:lnTo>
                          <a:pt x="293" y="313"/>
                        </a:lnTo>
                        <a:lnTo>
                          <a:pt x="297" y="303"/>
                        </a:lnTo>
                        <a:lnTo>
                          <a:pt x="302" y="293"/>
                        </a:lnTo>
                        <a:lnTo>
                          <a:pt x="302" y="288"/>
                        </a:lnTo>
                        <a:lnTo>
                          <a:pt x="307" y="278"/>
                        </a:lnTo>
                        <a:lnTo>
                          <a:pt x="312" y="268"/>
                        </a:lnTo>
                        <a:lnTo>
                          <a:pt x="317" y="263"/>
                        </a:lnTo>
                        <a:lnTo>
                          <a:pt x="317" y="253"/>
                        </a:lnTo>
                        <a:lnTo>
                          <a:pt x="322" y="248"/>
                        </a:lnTo>
                        <a:lnTo>
                          <a:pt x="327" y="238"/>
                        </a:lnTo>
                        <a:lnTo>
                          <a:pt x="327" y="228"/>
                        </a:lnTo>
                        <a:lnTo>
                          <a:pt x="332" y="223"/>
                        </a:lnTo>
                        <a:lnTo>
                          <a:pt x="337" y="213"/>
                        </a:lnTo>
                        <a:lnTo>
                          <a:pt x="342" y="208"/>
                        </a:lnTo>
                        <a:lnTo>
                          <a:pt x="342" y="198"/>
                        </a:lnTo>
                        <a:lnTo>
                          <a:pt x="347" y="188"/>
                        </a:lnTo>
                        <a:lnTo>
                          <a:pt x="352" y="184"/>
                        </a:lnTo>
                        <a:lnTo>
                          <a:pt x="357" y="174"/>
                        </a:lnTo>
                        <a:lnTo>
                          <a:pt x="357" y="169"/>
                        </a:lnTo>
                        <a:lnTo>
                          <a:pt x="362" y="159"/>
                        </a:lnTo>
                        <a:lnTo>
                          <a:pt x="367" y="154"/>
                        </a:lnTo>
                        <a:lnTo>
                          <a:pt x="367" y="149"/>
                        </a:lnTo>
                        <a:lnTo>
                          <a:pt x="372" y="139"/>
                        </a:lnTo>
                        <a:lnTo>
                          <a:pt x="377" y="134"/>
                        </a:lnTo>
                        <a:lnTo>
                          <a:pt x="382" y="124"/>
                        </a:lnTo>
                        <a:lnTo>
                          <a:pt x="382" y="119"/>
                        </a:lnTo>
                        <a:lnTo>
                          <a:pt x="387" y="114"/>
                        </a:lnTo>
                        <a:lnTo>
                          <a:pt x="392" y="104"/>
                        </a:lnTo>
                        <a:lnTo>
                          <a:pt x="392" y="99"/>
                        </a:lnTo>
                        <a:lnTo>
                          <a:pt x="397" y="94"/>
                        </a:lnTo>
                        <a:lnTo>
                          <a:pt x="402" y="84"/>
                        </a:lnTo>
                        <a:lnTo>
                          <a:pt x="407" y="79"/>
                        </a:lnTo>
                        <a:lnTo>
                          <a:pt x="407" y="74"/>
                        </a:lnTo>
                        <a:lnTo>
                          <a:pt x="412" y="69"/>
                        </a:lnTo>
                        <a:lnTo>
                          <a:pt x="417" y="59"/>
                        </a:lnTo>
                        <a:lnTo>
                          <a:pt x="417" y="54"/>
                        </a:lnTo>
                        <a:lnTo>
                          <a:pt x="422" y="49"/>
                        </a:lnTo>
                        <a:lnTo>
                          <a:pt x="427" y="45"/>
                        </a:lnTo>
                        <a:lnTo>
                          <a:pt x="432" y="40"/>
                        </a:lnTo>
                        <a:lnTo>
                          <a:pt x="432" y="30"/>
                        </a:lnTo>
                        <a:lnTo>
                          <a:pt x="437" y="25"/>
                        </a:lnTo>
                        <a:lnTo>
                          <a:pt x="442" y="20"/>
                        </a:lnTo>
                        <a:lnTo>
                          <a:pt x="442" y="15"/>
                        </a:lnTo>
                        <a:lnTo>
                          <a:pt x="446" y="10"/>
                        </a:lnTo>
                        <a:lnTo>
                          <a:pt x="451" y="5"/>
                        </a:lnTo>
                        <a:lnTo>
                          <a:pt x="456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153"/>
                  <p:cNvSpPr>
                    <a:spLocks/>
                  </p:cNvSpPr>
                  <p:nvPr/>
                </p:nvSpPr>
                <p:spPr bwMode="auto">
                  <a:xfrm>
                    <a:off x="4943476" y="1803400"/>
                    <a:ext cx="828675" cy="747713"/>
                  </a:xfrm>
                  <a:custGeom>
                    <a:avLst/>
                    <a:gdLst/>
                    <a:ahLst/>
                    <a:cxnLst>
                      <a:cxn ang="0">
                        <a:pos x="5" y="114"/>
                      </a:cxn>
                      <a:cxn ang="0">
                        <a:pos x="15" y="99"/>
                      </a:cxn>
                      <a:cxn ang="0">
                        <a:pos x="25" y="84"/>
                      </a:cxn>
                      <a:cxn ang="0">
                        <a:pos x="40" y="74"/>
                      </a:cxn>
                      <a:cxn ang="0">
                        <a:pos x="50" y="59"/>
                      </a:cxn>
                      <a:cxn ang="0">
                        <a:pos x="70" y="44"/>
                      </a:cxn>
                      <a:cxn ang="0">
                        <a:pos x="80" y="34"/>
                      </a:cxn>
                      <a:cxn ang="0">
                        <a:pos x="85" y="29"/>
                      </a:cxn>
                      <a:cxn ang="0">
                        <a:pos x="100" y="20"/>
                      </a:cxn>
                      <a:cxn ang="0">
                        <a:pos x="115" y="10"/>
                      </a:cxn>
                      <a:cxn ang="0">
                        <a:pos x="130" y="5"/>
                      </a:cxn>
                      <a:cxn ang="0">
                        <a:pos x="144" y="0"/>
                      </a:cxn>
                      <a:cxn ang="0">
                        <a:pos x="159" y="0"/>
                      </a:cxn>
                      <a:cxn ang="0">
                        <a:pos x="174" y="0"/>
                      </a:cxn>
                      <a:cxn ang="0">
                        <a:pos x="189" y="0"/>
                      </a:cxn>
                      <a:cxn ang="0">
                        <a:pos x="204" y="0"/>
                      </a:cxn>
                      <a:cxn ang="0">
                        <a:pos x="219" y="5"/>
                      </a:cxn>
                      <a:cxn ang="0">
                        <a:pos x="234" y="15"/>
                      </a:cxn>
                      <a:cxn ang="0">
                        <a:pos x="249" y="20"/>
                      </a:cxn>
                      <a:cxn ang="0">
                        <a:pos x="264" y="29"/>
                      </a:cxn>
                      <a:cxn ang="0">
                        <a:pos x="279" y="44"/>
                      </a:cxn>
                      <a:cxn ang="0">
                        <a:pos x="293" y="59"/>
                      </a:cxn>
                      <a:cxn ang="0">
                        <a:pos x="308" y="74"/>
                      </a:cxn>
                      <a:cxn ang="0">
                        <a:pos x="323" y="89"/>
                      </a:cxn>
                      <a:cxn ang="0">
                        <a:pos x="333" y="104"/>
                      </a:cxn>
                      <a:cxn ang="0">
                        <a:pos x="343" y="119"/>
                      </a:cxn>
                      <a:cxn ang="0">
                        <a:pos x="358" y="134"/>
                      </a:cxn>
                      <a:cxn ang="0">
                        <a:pos x="368" y="149"/>
                      </a:cxn>
                      <a:cxn ang="0">
                        <a:pos x="378" y="169"/>
                      </a:cxn>
                      <a:cxn ang="0">
                        <a:pos x="388" y="183"/>
                      </a:cxn>
                      <a:cxn ang="0">
                        <a:pos x="398" y="203"/>
                      </a:cxn>
                      <a:cxn ang="0">
                        <a:pos x="408" y="223"/>
                      </a:cxn>
                      <a:cxn ang="0">
                        <a:pos x="418" y="243"/>
                      </a:cxn>
                      <a:cxn ang="0">
                        <a:pos x="432" y="263"/>
                      </a:cxn>
                      <a:cxn ang="0">
                        <a:pos x="442" y="283"/>
                      </a:cxn>
                      <a:cxn ang="0">
                        <a:pos x="452" y="308"/>
                      </a:cxn>
                      <a:cxn ang="0">
                        <a:pos x="462" y="332"/>
                      </a:cxn>
                      <a:cxn ang="0">
                        <a:pos x="472" y="352"/>
                      </a:cxn>
                      <a:cxn ang="0">
                        <a:pos x="482" y="377"/>
                      </a:cxn>
                      <a:cxn ang="0">
                        <a:pos x="497" y="402"/>
                      </a:cxn>
                      <a:cxn ang="0">
                        <a:pos x="507" y="427"/>
                      </a:cxn>
                      <a:cxn ang="0">
                        <a:pos x="517" y="452"/>
                      </a:cxn>
                    </a:cxnLst>
                    <a:rect l="0" t="0" r="r" b="b"/>
                    <a:pathLst>
                      <a:path w="522" h="471">
                        <a:moveTo>
                          <a:pt x="0" y="124"/>
                        </a:moveTo>
                        <a:lnTo>
                          <a:pt x="0" y="119"/>
                        </a:lnTo>
                        <a:lnTo>
                          <a:pt x="5" y="114"/>
                        </a:lnTo>
                        <a:lnTo>
                          <a:pt x="10" y="109"/>
                        </a:lnTo>
                        <a:lnTo>
                          <a:pt x="15" y="104"/>
                        </a:lnTo>
                        <a:lnTo>
                          <a:pt x="15" y="99"/>
                        </a:lnTo>
                        <a:lnTo>
                          <a:pt x="20" y="94"/>
                        </a:lnTo>
                        <a:lnTo>
                          <a:pt x="30" y="84"/>
                        </a:lnTo>
                        <a:lnTo>
                          <a:pt x="25" y="84"/>
                        </a:lnTo>
                        <a:lnTo>
                          <a:pt x="30" y="84"/>
                        </a:lnTo>
                        <a:lnTo>
                          <a:pt x="35" y="79"/>
                        </a:lnTo>
                        <a:lnTo>
                          <a:pt x="40" y="74"/>
                        </a:lnTo>
                        <a:lnTo>
                          <a:pt x="40" y="69"/>
                        </a:lnTo>
                        <a:lnTo>
                          <a:pt x="45" y="64"/>
                        </a:lnTo>
                        <a:lnTo>
                          <a:pt x="50" y="59"/>
                        </a:lnTo>
                        <a:lnTo>
                          <a:pt x="55" y="54"/>
                        </a:lnTo>
                        <a:lnTo>
                          <a:pt x="60" y="54"/>
                        </a:lnTo>
                        <a:lnTo>
                          <a:pt x="70" y="44"/>
                        </a:lnTo>
                        <a:lnTo>
                          <a:pt x="65" y="44"/>
                        </a:lnTo>
                        <a:lnTo>
                          <a:pt x="70" y="44"/>
                        </a:lnTo>
                        <a:lnTo>
                          <a:pt x="80" y="34"/>
                        </a:lnTo>
                        <a:lnTo>
                          <a:pt x="75" y="34"/>
                        </a:lnTo>
                        <a:lnTo>
                          <a:pt x="80" y="34"/>
                        </a:lnTo>
                        <a:lnTo>
                          <a:pt x="85" y="29"/>
                        </a:lnTo>
                        <a:lnTo>
                          <a:pt x="90" y="25"/>
                        </a:lnTo>
                        <a:lnTo>
                          <a:pt x="95" y="25"/>
                        </a:lnTo>
                        <a:lnTo>
                          <a:pt x="100" y="20"/>
                        </a:lnTo>
                        <a:lnTo>
                          <a:pt x="105" y="15"/>
                        </a:lnTo>
                        <a:lnTo>
                          <a:pt x="110" y="15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5" y="10"/>
                        </a:lnTo>
                        <a:lnTo>
                          <a:pt x="130" y="5"/>
                        </a:lnTo>
                        <a:lnTo>
                          <a:pt x="134" y="5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9" y="0"/>
                        </a:lnTo>
                        <a:lnTo>
                          <a:pt x="174" y="0"/>
                        </a:lnTo>
                        <a:lnTo>
                          <a:pt x="179" y="0"/>
                        </a:lnTo>
                        <a:lnTo>
                          <a:pt x="184" y="0"/>
                        </a:lnTo>
                        <a:lnTo>
                          <a:pt x="189" y="0"/>
                        </a:lnTo>
                        <a:lnTo>
                          <a:pt x="194" y="0"/>
                        </a:lnTo>
                        <a:lnTo>
                          <a:pt x="199" y="0"/>
                        </a:lnTo>
                        <a:lnTo>
                          <a:pt x="204" y="0"/>
                        </a:lnTo>
                        <a:lnTo>
                          <a:pt x="209" y="5"/>
                        </a:lnTo>
                        <a:lnTo>
                          <a:pt x="214" y="5"/>
                        </a:lnTo>
                        <a:lnTo>
                          <a:pt x="219" y="5"/>
                        </a:lnTo>
                        <a:lnTo>
                          <a:pt x="224" y="10"/>
                        </a:lnTo>
                        <a:lnTo>
                          <a:pt x="229" y="10"/>
                        </a:lnTo>
                        <a:lnTo>
                          <a:pt x="234" y="15"/>
                        </a:lnTo>
                        <a:lnTo>
                          <a:pt x="239" y="15"/>
                        </a:lnTo>
                        <a:lnTo>
                          <a:pt x="244" y="20"/>
                        </a:lnTo>
                        <a:lnTo>
                          <a:pt x="249" y="20"/>
                        </a:lnTo>
                        <a:lnTo>
                          <a:pt x="254" y="25"/>
                        </a:lnTo>
                        <a:lnTo>
                          <a:pt x="259" y="29"/>
                        </a:lnTo>
                        <a:lnTo>
                          <a:pt x="264" y="29"/>
                        </a:lnTo>
                        <a:lnTo>
                          <a:pt x="269" y="34"/>
                        </a:lnTo>
                        <a:lnTo>
                          <a:pt x="274" y="39"/>
                        </a:lnTo>
                        <a:lnTo>
                          <a:pt x="279" y="44"/>
                        </a:lnTo>
                        <a:lnTo>
                          <a:pt x="283" y="49"/>
                        </a:lnTo>
                        <a:lnTo>
                          <a:pt x="288" y="54"/>
                        </a:lnTo>
                        <a:lnTo>
                          <a:pt x="293" y="59"/>
                        </a:lnTo>
                        <a:lnTo>
                          <a:pt x="298" y="64"/>
                        </a:lnTo>
                        <a:lnTo>
                          <a:pt x="303" y="69"/>
                        </a:lnTo>
                        <a:lnTo>
                          <a:pt x="308" y="74"/>
                        </a:lnTo>
                        <a:lnTo>
                          <a:pt x="313" y="79"/>
                        </a:lnTo>
                        <a:lnTo>
                          <a:pt x="318" y="84"/>
                        </a:lnTo>
                        <a:lnTo>
                          <a:pt x="323" y="89"/>
                        </a:lnTo>
                        <a:lnTo>
                          <a:pt x="328" y="94"/>
                        </a:lnTo>
                        <a:lnTo>
                          <a:pt x="328" y="99"/>
                        </a:lnTo>
                        <a:lnTo>
                          <a:pt x="333" y="104"/>
                        </a:lnTo>
                        <a:lnTo>
                          <a:pt x="338" y="109"/>
                        </a:lnTo>
                        <a:lnTo>
                          <a:pt x="343" y="114"/>
                        </a:lnTo>
                        <a:lnTo>
                          <a:pt x="343" y="119"/>
                        </a:lnTo>
                        <a:lnTo>
                          <a:pt x="348" y="124"/>
                        </a:lnTo>
                        <a:lnTo>
                          <a:pt x="353" y="129"/>
                        </a:lnTo>
                        <a:lnTo>
                          <a:pt x="358" y="134"/>
                        </a:lnTo>
                        <a:lnTo>
                          <a:pt x="358" y="139"/>
                        </a:lnTo>
                        <a:lnTo>
                          <a:pt x="363" y="144"/>
                        </a:lnTo>
                        <a:lnTo>
                          <a:pt x="368" y="149"/>
                        </a:lnTo>
                        <a:lnTo>
                          <a:pt x="368" y="154"/>
                        </a:lnTo>
                        <a:lnTo>
                          <a:pt x="373" y="164"/>
                        </a:lnTo>
                        <a:lnTo>
                          <a:pt x="378" y="169"/>
                        </a:lnTo>
                        <a:lnTo>
                          <a:pt x="383" y="173"/>
                        </a:lnTo>
                        <a:lnTo>
                          <a:pt x="383" y="178"/>
                        </a:lnTo>
                        <a:lnTo>
                          <a:pt x="388" y="183"/>
                        </a:lnTo>
                        <a:lnTo>
                          <a:pt x="393" y="193"/>
                        </a:lnTo>
                        <a:lnTo>
                          <a:pt x="393" y="198"/>
                        </a:lnTo>
                        <a:lnTo>
                          <a:pt x="398" y="203"/>
                        </a:lnTo>
                        <a:lnTo>
                          <a:pt x="403" y="208"/>
                        </a:lnTo>
                        <a:lnTo>
                          <a:pt x="408" y="218"/>
                        </a:lnTo>
                        <a:lnTo>
                          <a:pt x="408" y="223"/>
                        </a:lnTo>
                        <a:lnTo>
                          <a:pt x="413" y="228"/>
                        </a:lnTo>
                        <a:lnTo>
                          <a:pt x="418" y="238"/>
                        </a:lnTo>
                        <a:lnTo>
                          <a:pt x="418" y="243"/>
                        </a:lnTo>
                        <a:lnTo>
                          <a:pt x="423" y="248"/>
                        </a:lnTo>
                        <a:lnTo>
                          <a:pt x="427" y="258"/>
                        </a:lnTo>
                        <a:lnTo>
                          <a:pt x="432" y="263"/>
                        </a:lnTo>
                        <a:lnTo>
                          <a:pt x="432" y="273"/>
                        </a:lnTo>
                        <a:lnTo>
                          <a:pt x="437" y="278"/>
                        </a:lnTo>
                        <a:lnTo>
                          <a:pt x="442" y="283"/>
                        </a:lnTo>
                        <a:lnTo>
                          <a:pt x="442" y="293"/>
                        </a:lnTo>
                        <a:lnTo>
                          <a:pt x="447" y="298"/>
                        </a:lnTo>
                        <a:lnTo>
                          <a:pt x="452" y="308"/>
                        </a:lnTo>
                        <a:lnTo>
                          <a:pt x="457" y="312"/>
                        </a:lnTo>
                        <a:lnTo>
                          <a:pt x="457" y="322"/>
                        </a:lnTo>
                        <a:lnTo>
                          <a:pt x="462" y="332"/>
                        </a:lnTo>
                        <a:lnTo>
                          <a:pt x="467" y="337"/>
                        </a:lnTo>
                        <a:lnTo>
                          <a:pt x="467" y="347"/>
                        </a:lnTo>
                        <a:lnTo>
                          <a:pt x="472" y="352"/>
                        </a:lnTo>
                        <a:lnTo>
                          <a:pt x="477" y="362"/>
                        </a:lnTo>
                        <a:lnTo>
                          <a:pt x="482" y="372"/>
                        </a:lnTo>
                        <a:lnTo>
                          <a:pt x="482" y="377"/>
                        </a:lnTo>
                        <a:lnTo>
                          <a:pt x="487" y="387"/>
                        </a:lnTo>
                        <a:lnTo>
                          <a:pt x="492" y="392"/>
                        </a:lnTo>
                        <a:lnTo>
                          <a:pt x="497" y="402"/>
                        </a:lnTo>
                        <a:lnTo>
                          <a:pt x="497" y="412"/>
                        </a:lnTo>
                        <a:lnTo>
                          <a:pt x="502" y="417"/>
                        </a:lnTo>
                        <a:lnTo>
                          <a:pt x="507" y="427"/>
                        </a:lnTo>
                        <a:lnTo>
                          <a:pt x="507" y="437"/>
                        </a:lnTo>
                        <a:lnTo>
                          <a:pt x="512" y="447"/>
                        </a:lnTo>
                        <a:lnTo>
                          <a:pt x="517" y="452"/>
                        </a:lnTo>
                        <a:lnTo>
                          <a:pt x="522" y="461"/>
                        </a:lnTo>
                        <a:lnTo>
                          <a:pt x="522" y="471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154"/>
                  <p:cNvSpPr>
                    <a:spLocks/>
                  </p:cNvSpPr>
                  <p:nvPr/>
                </p:nvSpPr>
                <p:spPr bwMode="auto">
                  <a:xfrm>
                    <a:off x="5772151" y="2551113"/>
                    <a:ext cx="300038" cy="828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10"/>
                      </a:cxn>
                      <a:cxn ang="0">
                        <a:pos x="10" y="20"/>
                      </a:cxn>
                      <a:cxn ang="0">
                        <a:pos x="10" y="25"/>
                      </a:cxn>
                      <a:cxn ang="0">
                        <a:pos x="15" y="35"/>
                      </a:cxn>
                      <a:cxn ang="0">
                        <a:pos x="20" y="45"/>
                      </a:cxn>
                      <a:cxn ang="0">
                        <a:pos x="25" y="55"/>
                      </a:cxn>
                      <a:cxn ang="0">
                        <a:pos x="25" y="65"/>
                      </a:cxn>
                      <a:cxn ang="0">
                        <a:pos x="30" y="70"/>
                      </a:cxn>
                      <a:cxn ang="0">
                        <a:pos x="35" y="80"/>
                      </a:cxn>
                      <a:cxn ang="0">
                        <a:pos x="35" y="90"/>
                      </a:cxn>
                      <a:cxn ang="0">
                        <a:pos x="40" y="100"/>
                      </a:cxn>
                      <a:cxn ang="0">
                        <a:pos x="45" y="110"/>
                      </a:cxn>
                      <a:cxn ang="0">
                        <a:pos x="50" y="120"/>
                      </a:cxn>
                      <a:cxn ang="0">
                        <a:pos x="50" y="129"/>
                      </a:cxn>
                      <a:cxn ang="0">
                        <a:pos x="54" y="139"/>
                      </a:cxn>
                      <a:cxn ang="0">
                        <a:pos x="59" y="149"/>
                      </a:cxn>
                      <a:cxn ang="0">
                        <a:pos x="59" y="159"/>
                      </a:cxn>
                      <a:cxn ang="0">
                        <a:pos x="64" y="164"/>
                      </a:cxn>
                      <a:cxn ang="0">
                        <a:pos x="69" y="174"/>
                      </a:cxn>
                      <a:cxn ang="0">
                        <a:pos x="74" y="184"/>
                      </a:cxn>
                      <a:cxn ang="0">
                        <a:pos x="74" y="194"/>
                      </a:cxn>
                      <a:cxn ang="0">
                        <a:pos x="79" y="204"/>
                      </a:cxn>
                      <a:cxn ang="0">
                        <a:pos x="84" y="214"/>
                      </a:cxn>
                      <a:cxn ang="0">
                        <a:pos x="89" y="224"/>
                      </a:cxn>
                      <a:cxn ang="0">
                        <a:pos x="89" y="234"/>
                      </a:cxn>
                      <a:cxn ang="0">
                        <a:pos x="94" y="244"/>
                      </a:cxn>
                      <a:cxn ang="0">
                        <a:pos x="99" y="254"/>
                      </a:cxn>
                      <a:cxn ang="0">
                        <a:pos x="99" y="264"/>
                      </a:cxn>
                      <a:cxn ang="0">
                        <a:pos x="104" y="273"/>
                      </a:cxn>
                      <a:cxn ang="0">
                        <a:pos x="109" y="283"/>
                      </a:cxn>
                      <a:cxn ang="0">
                        <a:pos x="114" y="293"/>
                      </a:cxn>
                      <a:cxn ang="0">
                        <a:pos x="114" y="303"/>
                      </a:cxn>
                      <a:cxn ang="0">
                        <a:pos x="119" y="313"/>
                      </a:cxn>
                      <a:cxn ang="0">
                        <a:pos x="124" y="323"/>
                      </a:cxn>
                      <a:cxn ang="0">
                        <a:pos x="124" y="333"/>
                      </a:cxn>
                      <a:cxn ang="0">
                        <a:pos x="129" y="343"/>
                      </a:cxn>
                      <a:cxn ang="0">
                        <a:pos x="134" y="358"/>
                      </a:cxn>
                      <a:cxn ang="0">
                        <a:pos x="139" y="368"/>
                      </a:cxn>
                      <a:cxn ang="0">
                        <a:pos x="139" y="378"/>
                      </a:cxn>
                      <a:cxn ang="0">
                        <a:pos x="144" y="388"/>
                      </a:cxn>
                      <a:cxn ang="0">
                        <a:pos x="149" y="398"/>
                      </a:cxn>
                      <a:cxn ang="0">
                        <a:pos x="149" y="407"/>
                      </a:cxn>
                      <a:cxn ang="0">
                        <a:pos x="154" y="417"/>
                      </a:cxn>
                      <a:cxn ang="0">
                        <a:pos x="159" y="427"/>
                      </a:cxn>
                      <a:cxn ang="0">
                        <a:pos x="164" y="437"/>
                      </a:cxn>
                      <a:cxn ang="0">
                        <a:pos x="164" y="447"/>
                      </a:cxn>
                      <a:cxn ang="0">
                        <a:pos x="169" y="457"/>
                      </a:cxn>
                      <a:cxn ang="0">
                        <a:pos x="174" y="467"/>
                      </a:cxn>
                      <a:cxn ang="0">
                        <a:pos x="174" y="477"/>
                      </a:cxn>
                      <a:cxn ang="0">
                        <a:pos x="179" y="487"/>
                      </a:cxn>
                      <a:cxn ang="0">
                        <a:pos x="184" y="497"/>
                      </a:cxn>
                      <a:cxn ang="0">
                        <a:pos x="189" y="507"/>
                      </a:cxn>
                      <a:cxn ang="0">
                        <a:pos x="189" y="522"/>
                      </a:cxn>
                    </a:cxnLst>
                    <a:rect l="0" t="0" r="r" b="b"/>
                    <a:pathLst>
                      <a:path w="189" h="522">
                        <a:moveTo>
                          <a:pt x="0" y="0"/>
                        </a:moveTo>
                        <a:lnTo>
                          <a:pt x="5" y="10"/>
                        </a:lnTo>
                        <a:lnTo>
                          <a:pt x="10" y="20"/>
                        </a:lnTo>
                        <a:lnTo>
                          <a:pt x="10" y="25"/>
                        </a:lnTo>
                        <a:lnTo>
                          <a:pt x="15" y="35"/>
                        </a:lnTo>
                        <a:lnTo>
                          <a:pt x="20" y="45"/>
                        </a:lnTo>
                        <a:lnTo>
                          <a:pt x="25" y="55"/>
                        </a:lnTo>
                        <a:lnTo>
                          <a:pt x="25" y="65"/>
                        </a:lnTo>
                        <a:lnTo>
                          <a:pt x="30" y="70"/>
                        </a:lnTo>
                        <a:lnTo>
                          <a:pt x="35" y="80"/>
                        </a:lnTo>
                        <a:lnTo>
                          <a:pt x="35" y="90"/>
                        </a:lnTo>
                        <a:lnTo>
                          <a:pt x="40" y="100"/>
                        </a:lnTo>
                        <a:lnTo>
                          <a:pt x="45" y="110"/>
                        </a:lnTo>
                        <a:lnTo>
                          <a:pt x="50" y="120"/>
                        </a:lnTo>
                        <a:lnTo>
                          <a:pt x="50" y="129"/>
                        </a:lnTo>
                        <a:lnTo>
                          <a:pt x="54" y="139"/>
                        </a:lnTo>
                        <a:lnTo>
                          <a:pt x="59" y="149"/>
                        </a:lnTo>
                        <a:lnTo>
                          <a:pt x="59" y="159"/>
                        </a:lnTo>
                        <a:lnTo>
                          <a:pt x="64" y="164"/>
                        </a:lnTo>
                        <a:lnTo>
                          <a:pt x="69" y="174"/>
                        </a:lnTo>
                        <a:lnTo>
                          <a:pt x="74" y="184"/>
                        </a:lnTo>
                        <a:lnTo>
                          <a:pt x="74" y="194"/>
                        </a:lnTo>
                        <a:lnTo>
                          <a:pt x="79" y="204"/>
                        </a:lnTo>
                        <a:lnTo>
                          <a:pt x="84" y="214"/>
                        </a:lnTo>
                        <a:lnTo>
                          <a:pt x="89" y="224"/>
                        </a:lnTo>
                        <a:lnTo>
                          <a:pt x="89" y="234"/>
                        </a:lnTo>
                        <a:lnTo>
                          <a:pt x="94" y="244"/>
                        </a:lnTo>
                        <a:lnTo>
                          <a:pt x="99" y="254"/>
                        </a:lnTo>
                        <a:lnTo>
                          <a:pt x="99" y="264"/>
                        </a:lnTo>
                        <a:lnTo>
                          <a:pt x="104" y="273"/>
                        </a:lnTo>
                        <a:lnTo>
                          <a:pt x="109" y="283"/>
                        </a:lnTo>
                        <a:lnTo>
                          <a:pt x="114" y="293"/>
                        </a:lnTo>
                        <a:lnTo>
                          <a:pt x="114" y="303"/>
                        </a:lnTo>
                        <a:lnTo>
                          <a:pt x="119" y="313"/>
                        </a:lnTo>
                        <a:lnTo>
                          <a:pt x="124" y="323"/>
                        </a:lnTo>
                        <a:lnTo>
                          <a:pt x="124" y="333"/>
                        </a:lnTo>
                        <a:lnTo>
                          <a:pt x="129" y="343"/>
                        </a:lnTo>
                        <a:lnTo>
                          <a:pt x="134" y="358"/>
                        </a:lnTo>
                        <a:lnTo>
                          <a:pt x="139" y="368"/>
                        </a:lnTo>
                        <a:lnTo>
                          <a:pt x="139" y="378"/>
                        </a:lnTo>
                        <a:lnTo>
                          <a:pt x="144" y="388"/>
                        </a:lnTo>
                        <a:lnTo>
                          <a:pt x="149" y="398"/>
                        </a:lnTo>
                        <a:lnTo>
                          <a:pt x="149" y="407"/>
                        </a:lnTo>
                        <a:lnTo>
                          <a:pt x="154" y="417"/>
                        </a:lnTo>
                        <a:lnTo>
                          <a:pt x="159" y="427"/>
                        </a:lnTo>
                        <a:lnTo>
                          <a:pt x="164" y="437"/>
                        </a:lnTo>
                        <a:lnTo>
                          <a:pt x="164" y="447"/>
                        </a:lnTo>
                        <a:lnTo>
                          <a:pt x="169" y="457"/>
                        </a:lnTo>
                        <a:lnTo>
                          <a:pt x="174" y="467"/>
                        </a:lnTo>
                        <a:lnTo>
                          <a:pt x="174" y="477"/>
                        </a:lnTo>
                        <a:lnTo>
                          <a:pt x="179" y="487"/>
                        </a:lnTo>
                        <a:lnTo>
                          <a:pt x="184" y="497"/>
                        </a:lnTo>
                        <a:lnTo>
                          <a:pt x="189" y="507"/>
                        </a:lnTo>
                        <a:lnTo>
                          <a:pt x="189" y="522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7" name="Group 172"/>
                <p:cNvGrpSpPr/>
                <p:nvPr/>
              </p:nvGrpSpPr>
              <p:grpSpPr>
                <a:xfrm>
                  <a:off x="2895600" y="2743200"/>
                  <a:ext cx="3398838" cy="3121025"/>
                  <a:chOff x="2673351" y="1803400"/>
                  <a:chExt cx="3398838" cy="3121025"/>
                </a:xfrm>
              </p:grpSpPr>
              <p:sp>
                <p:nvSpPr>
                  <p:cNvPr id="68" name="Freeform 150"/>
                  <p:cNvSpPr>
                    <a:spLocks/>
                  </p:cNvSpPr>
                  <p:nvPr/>
                </p:nvSpPr>
                <p:spPr bwMode="auto">
                  <a:xfrm>
                    <a:off x="2673351" y="3363913"/>
                    <a:ext cx="749300" cy="1528763"/>
                  </a:xfrm>
                  <a:custGeom>
                    <a:avLst/>
                    <a:gdLst/>
                    <a:ahLst/>
                    <a:cxnLst>
                      <a:cxn ang="0">
                        <a:pos x="5" y="20"/>
                      </a:cxn>
                      <a:cxn ang="0">
                        <a:pos x="15" y="49"/>
                      </a:cxn>
                      <a:cxn ang="0">
                        <a:pos x="25" y="79"/>
                      </a:cxn>
                      <a:cxn ang="0">
                        <a:pos x="35" y="109"/>
                      </a:cxn>
                      <a:cxn ang="0">
                        <a:pos x="50" y="139"/>
                      </a:cxn>
                      <a:cxn ang="0">
                        <a:pos x="60" y="174"/>
                      </a:cxn>
                      <a:cxn ang="0">
                        <a:pos x="70" y="203"/>
                      </a:cxn>
                      <a:cxn ang="0">
                        <a:pos x="80" y="233"/>
                      </a:cxn>
                      <a:cxn ang="0">
                        <a:pos x="90" y="263"/>
                      </a:cxn>
                      <a:cxn ang="0">
                        <a:pos x="99" y="293"/>
                      </a:cxn>
                      <a:cxn ang="0">
                        <a:pos x="109" y="322"/>
                      </a:cxn>
                      <a:cxn ang="0">
                        <a:pos x="124" y="347"/>
                      </a:cxn>
                      <a:cxn ang="0">
                        <a:pos x="134" y="377"/>
                      </a:cxn>
                      <a:cxn ang="0">
                        <a:pos x="144" y="407"/>
                      </a:cxn>
                      <a:cxn ang="0">
                        <a:pos x="154" y="437"/>
                      </a:cxn>
                      <a:cxn ang="0">
                        <a:pos x="164" y="461"/>
                      </a:cxn>
                      <a:cxn ang="0">
                        <a:pos x="174" y="491"/>
                      </a:cxn>
                      <a:cxn ang="0">
                        <a:pos x="189" y="516"/>
                      </a:cxn>
                      <a:cxn ang="0">
                        <a:pos x="199" y="541"/>
                      </a:cxn>
                      <a:cxn ang="0">
                        <a:pos x="209" y="566"/>
                      </a:cxn>
                      <a:cxn ang="0">
                        <a:pos x="219" y="591"/>
                      </a:cxn>
                      <a:cxn ang="0">
                        <a:pos x="229" y="615"/>
                      </a:cxn>
                      <a:cxn ang="0">
                        <a:pos x="239" y="640"/>
                      </a:cxn>
                      <a:cxn ang="0">
                        <a:pos x="253" y="665"/>
                      </a:cxn>
                      <a:cxn ang="0">
                        <a:pos x="263" y="685"/>
                      </a:cxn>
                      <a:cxn ang="0">
                        <a:pos x="273" y="705"/>
                      </a:cxn>
                      <a:cxn ang="0">
                        <a:pos x="283" y="730"/>
                      </a:cxn>
                      <a:cxn ang="0">
                        <a:pos x="293" y="749"/>
                      </a:cxn>
                      <a:cxn ang="0">
                        <a:pos x="303" y="769"/>
                      </a:cxn>
                      <a:cxn ang="0">
                        <a:pos x="313" y="784"/>
                      </a:cxn>
                      <a:cxn ang="0">
                        <a:pos x="328" y="804"/>
                      </a:cxn>
                      <a:cxn ang="0">
                        <a:pos x="338" y="824"/>
                      </a:cxn>
                      <a:cxn ang="0">
                        <a:pos x="348" y="839"/>
                      </a:cxn>
                      <a:cxn ang="0">
                        <a:pos x="358" y="854"/>
                      </a:cxn>
                      <a:cxn ang="0">
                        <a:pos x="368" y="869"/>
                      </a:cxn>
                      <a:cxn ang="0">
                        <a:pos x="378" y="884"/>
                      </a:cxn>
                      <a:cxn ang="0">
                        <a:pos x="392" y="898"/>
                      </a:cxn>
                      <a:cxn ang="0">
                        <a:pos x="402" y="913"/>
                      </a:cxn>
                      <a:cxn ang="0">
                        <a:pos x="417" y="923"/>
                      </a:cxn>
                      <a:cxn ang="0">
                        <a:pos x="432" y="938"/>
                      </a:cxn>
                      <a:cxn ang="0">
                        <a:pos x="447" y="948"/>
                      </a:cxn>
                      <a:cxn ang="0">
                        <a:pos x="462" y="958"/>
                      </a:cxn>
                    </a:cxnLst>
                    <a:rect l="0" t="0" r="r" b="b"/>
                    <a:pathLst>
                      <a:path w="472" h="963">
                        <a:moveTo>
                          <a:pt x="0" y="0"/>
                        </a:moveTo>
                        <a:lnTo>
                          <a:pt x="0" y="10"/>
                        </a:lnTo>
                        <a:lnTo>
                          <a:pt x="5" y="20"/>
                        </a:lnTo>
                        <a:lnTo>
                          <a:pt x="10" y="30"/>
                        </a:lnTo>
                        <a:lnTo>
                          <a:pt x="10" y="39"/>
                        </a:lnTo>
                        <a:lnTo>
                          <a:pt x="15" y="49"/>
                        </a:lnTo>
                        <a:lnTo>
                          <a:pt x="20" y="59"/>
                        </a:lnTo>
                        <a:lnTo>
                          <a:pt x="25" y="69"/>
                        </a:lnTo>
                        <a:lnTo>
                          <a:pt x="25" y="79"/>
                        </a:lnTo>
                        <a:lnTo>
                          <a:pt x="30" y="89"/>
                        </a:lnTo>
                        <a:lnTo>
                          <a:pt x="35" y="99"/>
                        </a:lnTo>
                        <a:lnTo>
                          <a:pt x="35" y="109"/>
                        </a:lnTo>
                        <a:lnTo>
                          <a:pt x="40" y="119"/>
                        </a:lnTo>
                        <a:lnTo>
                          <a:pt x="45" y="129"/>
                        </a:lnTo>
                        <a:lnTo>
                          <a:pt x="50" y="139"/>
                        </a:lnTo>
                        <a:lnTo>
                          <a:pt x="50" y="149"/>
                        </a:lnTo>
                        <a:lnTo>
                          <a:pt x="55" y="164"/>
                        </a:lnTo>
                        <a:lnTo>
                          <a:pt x="60" y="174"/>
                        </a:lnTo>
                        <a:lnTo>
                          <a:pt x="60" y="183"/>
                        </a:lnTo>
                        <a:lnTo>
                          <a:pt x="65" y="193"/>
                        </a:lnTo>
                        <a:lnTo>
                          <a:pt x="70" y="203"/>
                        </a:lnTo>
                        <a:lnTo>
                          <a:pt x="75" y="213"/>
                        </a:lnTo>
                        <a:lnTo>
                          <a:pt x="75" y="223"/>
                        </a:lnTo>
                        <a:lnTo>
                          <a:pt x="80" y="233"/>
                        </a:lnTo>
                        <a:lnTo>
                          <a:pt x="85" y="243"/>
                        </a:lnTo>
                        <a:lnTo>
                          <a:pt x="85" y="253"/>
                        </a:lnTo>
                        <a:lnTo>
                          <a:pt x="90" y="263"/>
                        </a:lnTo>
                        <a:lnTo>
                          <a:pt x="95" y="273"/>
                        </a:lnTo>
                        <a:lnTo>
                          <a:pt x="99" y="283"/>
                        </a:lnTo>
                        <a:lnTo>
                          <a:pt x="99" y="293"/>
                        </a:lnTo>
                        <a:lnTo>
                          <a:pt x="104" y="303"/>
                        </a:lnTo>
                        <a:lnTo>
                          <a:pt x="109" y="313"/>
                        </a:lnTo>
                        <a:lnTo>
                          <a:pt x="109" y="322"/>
                        </a:lnTo>
                        <a:lnTo>
                          <a:pt x="114" y="332"/>
                        </a:lnTo>
                        <a:lnTo>
                          <a:pt x="119" y="342"/>
                        </a:lnTo>
                        <a:lnTo>
                          <a:pt x="124" y="347"/>
                        </a:lnTo>
                        <a:lnTo>
                          <a:pt x="124" y="357"/>
                        </a:lnTo>
                        <a:lnTo>
                          <a:pt x="129" y="367"/>
                        </a:lnTo>
                        <a:lnTo>
                          <a:pt x="134" y="377"/>
                        </a:lnTo>
                        <a:lnTo>
                          <a:pt x="139" y="387"/>
                        </a:lnTo>
                        <a:lnTo>
                          <a:pt x="139" y="397"/>
                        </a:lnTo>
                        <a:lnTo>
                          <a:pt x="144" y="407"/>
                        </a:lnTo>
                        <a:lnTo>
                          <a:pt x="149" y="417"/>
                        </a:lnTo>
                        <a:lnTo>
                          <a:pt x="149" y="427"/>
                        </a:lnTo>
                        <a:lnTo>
                          <a:pt x="154" y="437"/>
                        </a:lnTo>
                        <a:lnTo>
                          <a:pt x="159" y="442"/>
                        </a:lnTo>
                        <a:lnTo>
                          <a:pt x="164" y="452"/>
                        </a:lnTo>
                        <a:lnTo>
                          <a:pt x="164" y="461"/>
                        </a:lnTo>
                        <a:lnTo>
                          <a:pt x="169" y="471"/>
                        </a:lnTo>
                        <a:lnTo>
                          <a:pt x="174" y="481"/>
                        </a:lnTo>
                        <a:lnTo>
                          <a:pt x="174" y="491"/>
                        </a:lnTo>
                        <a:lnTo>
                          <a:pt x="179" y="496"/>
                        </a:lnTo>
                        <a:lnTo>
                          <a:pt x="184" y="506"/>
                        </a:lnTo>
                        <a:lnTo>
                          <a:pt x="189" y="516"/>
                        </a:lnTo>
                        <a:lnTo>
                          <a:pt x="189" y="526"/>
                        </a:lnTo>
                        <a:lnTo>
                          <a:pt x="194" y="531"/>
                        </a:lnTo>
                        <a:lnTo>
                          <a:pt x="199" y="541"/>
                        </a:lnTo>
                        <a:lnTo>
                          <a:pt x="199" y="551"/>
                        </a:lnTo>
                        <a:lnTo>
                          <a:pt x="204" y="561"/>
                        </a:lnTo>
                        <a:lnTo>
                          <a:pt x="209" y="566"/>
                        </a:lnTo>
                        <a:lnTo>
                          <a:pt x="214" y="576"/>
                        </a:lnTo>
                        <a:lnTo>
                          <a:pt x="214" y="586"/>
                        </a:lnTo>
                        <a:lnTo>
                          <a:pt x="219" y="591"/>
                        </a:lnTo>
                        <a:lnTo>
                          <a:pt x="224" y="601"/>
                        </a:lnTo>
                        <a:lnTo>
                          <a:pt x="224" y="605"/>
                        </a:lnTo>
                        <a:lnTo>
                          <a:pt x="229" y="615"/>
                        </a:lnTo>
                        <a:lnTo>
                          <a:pt x="234" y="625"/>
                        </a:lnTo>
                        <a:lnTo>
                          <a:pt x="239" y="630"/>
                        </a:lnTo>
                        <a:lnTo>
                          <a:pt x="239" y="640"/>
                        </a:lnTo>
                        <a:lnTo>
                          <a:pt x="243" y="645"/>
                        </a:lnTo>
                        <a:lnTo>
                          <a:pt x="248" y="655"/>
                        </a:lnTo>
                        <a:lnTo>
                          <a:pt x="253" y="665"/>
                        </a:lnTo>
                        <a:lnTo>
                          <a:pt x="253" y="670"/>
                        </a:lnTo>
                        <a:lnTo>
                          <a:pt x="258" y="680"/>
                        </a:lnTo>
                        <a:lnTo>
                          <a:pt x="263" y="685"/>
                        </a:lnTo>
                        <a:lnTo>
                          <a:pt x="263" y="695"/>
                        </a:lnTo>
                        <a:lnTo>
                          <a:pt x="268" y="700"/>
                        </a:lnTo>
                        <a:lnTo>
                          <a:pt x="273" y="705"/>
                        </a:lnTo>
                        <a:lnTo>
                          <a:pt x="278" y="715"/>
                        </a:lnTo>
                        <a:lnTo>
                          <a:pt x="278" y="720"/>
                        </a:lnTo>
                        <a:lnTo>
                          <a:pt x="283" y="730"/>
                        </a:lnTo>
                        <a:lnTo>
                          <a:pt x="288" y="735"/>
                        </a:lnTo>
                        <a:lnTo>
                          <a:pt x="288" y="740"/>
                        </a:lnTo>
                        <a:lnTo>
                          <a:pt x="293" y="749"/>
                        </a:lnTo>
                        <a:lnTo>
                          <a:pt x="298" y="754"/>
                        </a:lnTo>
                        <a:lnTo>
                          <a:pt x="303" y="759"/>
                        </a:lnTo>
                        <a:lnTo>
                          <a:pt x="303" y="769"/>
                        </a:lnTo>
                        <a:lnTo>
                          <a:pt x="308" y="774"/>
                        </a:lnTo>
                        <a:lnTo>
                          <a:pt x="313" y="779"/>
                        </a:lnTo>
                        <a:lnTo>
                          <a:pt x="313" y="784"/>
                        </a:lnTo>
                        <a:lnTo>
                          <a:pt x="318" y="794"/>
                        </a:lnTo>
                        <a:lnTo>
                          <a:pt x="323" y="799"/>
                        </a:lnTo>
                        <a:lnTo>
                          <a:pt x="328" y="804"/>
                        </a:lnTo>
                        <a:lnTo>
                          <a:pt x="328" y="809"/>
                        </a:lnTo>
                        <a:lnTo>
                          <a:pt x="333" y="814"/>
                        </a:lnTo>
                        <a:lnTo>
                          <a:pt x="338" y="824"/>
                        </a:lnTo>
                        <a:lnTo>
                          <a:pt x="338" y="829"/>
                        </a:lnTo>
                        <a:lnTo>
                          <a:pt x="343" y="834"/>
                        </a:lnTo>
                        <a:lnTo>
                          <a:pt x="348" y="839"/>
                        </a:lnTo>
                        <a:lnTo>
                          <a:pt x="353" y="844"/>
                        </a:lnTo>
                        <a:lnTo>
                          <a:pt x="353" y="849"/>
                        </a:lnTo>
                        <a:lnTo>
                          <a:pt x="358" y="854"/>
                        </a:lnTo>
                        <a:lnTo>
                          <a:pt x="363" y="859"/>
                        </a:lnTo>
                        <a:lnTo>
                          <a:pt x="368" y="864"/>
                        </a:lnTo>
                        <a:lnTo>
                          <a:pt x="368" y="869"/>
                        </a:lnTo>
                        <a:lnTo>
                          <a:pt x="373" y="874"/>
                        </a:lnTo>
                        <a:lnTo>
                          <a:pt x="378" y="879"/>
                        </a:lnTo>
                        <a:lnTo>
                          <a:pt x="378" y="884"/>
                        </a:lnTo>
                        <a:lnTo>
                          <a:pt x="383" y="888"/>
                        </a:lnTo>
                        <a:lnTo>
                          <a:pt x="388" y="893"/>
                        </a:lnTo>
                        <a:lnTo>
                          <a:pt x="392" y="898"/>
                        </a:lnTo>
                        <a:lnTo>
                          <a:pt x="397" y="903"/>
                        </a:lnTo>
                        <a:lnTo>
                          <a:pt x="407" y="913"/>
                        </a:lnTo>
                        <a:lnTo>
                          <a:pt x="402" y="913"/>
                        </a:lnTo>
                        <a:lnTo>
                          <a:pt x="407" y="913"/>
                        </a:lnTo>
                        <a:lnTo>
                          <a:pt x="412" y="918"/>
                        </a:lnTo>
                        <a:lnTo>
                          <a:pt x="417" y="923"/>
                        </a:lnTo>
                        <a:lnTo>
                          <a:pt x="422" y="928"/>
                        </a:lnTo>
                        <a:lnTo>
                          <a:pt x="427" y="933"/>
                        </a:lnTo>
                        <a:lnTo>
                          <a:pt x="432" y="938"/>
                        </a:lnTo>
                        <a:lnTo>
                          <a:pt x="437" y="943"/>
                        </a:lnTo>
                        <a:lnTo>
                          <a:pt x="442" y="948"/>
                        </a:lnTo>
                        <a:lnTo>
                          <a:pt x="447" y="948"/>
                        </a:lnTo>
                        <a:lnTo>
                          <a:pt x="452" y="953"/>
                        </a:lnTo>
                        <a:lnTo>
                          <a:pt x="457" y="958"/>
                        </a:lnTo>
                        <a:lnTo>
                          <a:pt x="462" y="958"/>
                        </a:lnTo>
                        <a:lnTo>
                          <a:pt x="467" y="963"/>
                        </a:lnTo>
                        <a:lnTo>
                          <a:pt x="472" y="963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151"/>
                  <p:cNvSpPr>
                    <a:spLocks/>
                  </p:cNvSpPr>
                  <p:nvPr/>
                </p:nvSpPr>
                <p:spPr bwMode="auto">
                  <a:xfrm>
                    <a:off x="3422651" y="3781425"/>
                    <a:ext cx="796925" cy="1143000"/>
                  </a:xfrm>
                  <a:custGeom>
                    <a:avLst/>
                    <a:gdLst/>
                    <a:ahLst/>
                    <a:cxnLst>
                      <a:cxn ang="0">
                        <a:pos x="10" y="705"/>
                      </a:cxn>
                      <a:cxn ang="0">
                        <a:pos x="25" y="710"/>
                      </a:cxn>
                      <a:cxn ang="0">
                        <a:pos x="40" y="715"/>
                      </a:cxn>
                      <a:cxn ang="0">
                        <a:pos x="55" y="715"/>
                      </a:cxn>
                      <a:cxn ang="0">
                        <a:pos x="69" y="715"/>
                      </a:cxn>
                      <a:cxn ang="0">
                        <a:pos x="84" y="715"/>
                      </a:cxn>
                      <a:cxn ang="0">
                        <a:pos x="99" y="710"/>
                      </a:cxn>
                      <a:cxn ang="0">
                        <a:pos x="114" y="705"/>
                      </a:cxn>
                      <a:cxn ang="0">
                        <a:pos x="129" y="700"/>
                      </a:cxn>
                      <a:cxn ang="0">
                        <a:pos x="144" y="690"/>
                      </a:cxn>
                      <a:cxn ang="0">
                        <a:pos x="159" y="675"/>
                      </a:cxn>
                      <a:cxn ang="0">
                        <a:pos x="179" y="660"/>
                      </a:cxn>
                      <a:cxn ang="0">
                        <a:pos x="189" y="650"/>
                      </a:cxn>
                      <a:cxn ang="0">
                        <a:pos x="194" y="645"/>
                      </a:cxn>
                      <a:cxn ang="0">
                        <a:pos x="204" y="630"/>
                      </a:cxn>
                      <a:cxn ang="0">
                        <a:pos x="218" y="616"/>
                      </a:cxn>
                      <a:cxn ang="0">
                        <a:pos x="228" y="601"/>
                      </a:cxn>
                      <a:cxn ang="0">
                        <a:pos x="238" y="586"/>
                      </a:cxn>
                      <a:cxn ang="0">
                        <a:pos x="248" y="571"/>
                      </a:cxn>
                      <a:cxn ang="0">
                        <a:pos x="263" y="551"/>
                      </a:cxn>
                      <a:cxn ang="0">
                        <a:pos x="273" y="536"/>
                      </a:cxn>
                      <a:cxn ang="0">
                        <a:pos x="283" y="516"/>
                      </a:cxn>
                      <a:cxn ang="0">
                        <a:pos x="293" y="496"/>
                      </a:cxn>
                      <a:cxn ang="0">
                        <a:pos x="303" y="477"/>
                      </a:cxn>
                      <a:cxn ang="0">
                        <a:pos x="313" y="457"/>
                      </a:cxn>
                      <a:cxn ang="0">
                        <a:pos x="323" y="437"/>
                      </a:cxn>
                      <a:cxn ang="0">
                        <a:pos x="338" y="417"/>
                      </a:cxn>
                      <a:cxn ang="0">
                        <a:pos x="348" y="392"/>
                      </a:cxn>
                      <a:cxn ang="0">
                        <a:pos x="357" y="367"/>
                      </a:cxn>
                      <a:cxn ang="0">
                        <a:pos x="367" y="342"/>
                      </a:cxn>
                      <a:cxn ang="0">
                        <a:pos x="377" y="323"/>
                      </a:cxn>
                      <a:cxn ang="0">
                        <a:pos x="387" y="298"/>
                      </a:cxn>
                      <a:cxn ang="0">
                        <a:pos x="402" y="268"/>
                      </a:cxn>
                      <a:cxn ang="0">
                        <a:pos x="412" y="243"/>
                      </a:cxn>
                      <a:cxn ang="0">
                        <a:pos x="422" y="218"/>
                      </a:cxn>
                      <a:cxn ang="0">
                        <a:pos x="432" y="189"/>
                      </a:cxn>
                      <a:cxn ang="0">
                        <a:pos x="442" y="164"/>
                      </a:cxn>
                      <a:cxn ang="0">
                        <a:pos x="452" y="134"/>
                      </a:cxn>
                      <a:cxn ang="0">
                        <a:pos x="462" y="104"/>
                      </a:cxn>
                      <a:cxn ang="0">
                        <a:pos x="477" y="79"/>
                      </a:cxn>
                      <a:cxn ang="0">
                        <a:pos x="487" y="50"/>
                      </a:cxn>
                      <a:cxn ang="0">
                        <a:pos x="497" y="20"/>
                      </a:cxn>
                    </a:cxnLst>
                    <a:rect l="0" t="0" r="r" b="b"/>
                    <a:pathLst>
                      <a:path w="502" h="720">
                        <a:moveTo>
                          <a:pt x="0" y="700"/>
                        </a:moveTo>
                        <a:lnTo>
                          <a:pt x="5" y="705"/>
                        </a:lnTo>
                        <a:lnTo>
                          <a:pt x="10" y="705"/>
                        </a:lnTo>
                        <a:lnTo>
                          <a:pt x="15" y="710"/>
                        </a:lnTo>
                        <a:lnTo>
                          <a:pt x="20" y="710"/>
                        </a:lnTo>
                        <a:lnTo>
                          <a:pt x="25" y="710"/>
                        </a:lnTo>
                        <a:lnTo>
                          <a:pt x="30" y="715"/>
                        </a:lnTo>
                        <a:lnTo>
                          <a:pt x="35" y="715"/>
                        </a:lnTo>
                        <a:lnTo>
                          <a:pt x="40" y="715"/>
                        </a:lnTo>
                        <a:lnTo>
                          <a:pt x="45" y="715"/>
                        </a:lnTo>
                        <a:lnTo>
                          <a:pt x="50" y="715"/>
                        </a:lnTo>
                        <a:lnTo>
                          <a:pt x="55" y="715"/>
                        </a:lnTo>
                        <a:lnTo>
                          <a:pt x="60" y="720"/>
                        </a:lnTo>
                        <a:lnTo>
                          <a:pt x="64" y="715"/>
                        </a:lnTo>
                        <a:lnTo>
                          <a:pt x="69" y="715"/>
                        </a:lnTo>
                        <a:lnTo>
                          <a:pt x="74" y="715"/>
                        </a:lnTo>
                        <a:lnTo>
                          <a:pt x="79" y="715"/>
                        </a:lnTo>
                        <a:lnTo>
                          <a:pt x="84" y="715"/>
                        </a:lnTo>
                        <a:lnTo>
                          <a:pt x="89" y="715"/>
                        </a:lnTo>
                        <a:lnTo>
                          <a:pt x="94" y="710"/>
                        </a:lnTo>
                        <a:lnTo>
                          <a:pt x="99" y="710"/>
                        </a:lnTo>
                        <a:lnTo>
                          <a:pt x="104" y="710"/>
                        </a:lnTo>
                        <a:lnTo>
                          <a:pt x="109" y="705"/>
                        </a:lnTo>
                        <a:lnTo>
                          <a:pt x="114" y="705"/>
                        </a:lnTo>
                        <a:lnTo>
                          <a:pt x="119" y="705"/>
                        </a:lnTo>
                        <a:lnTo>
                          <a:pt x="124" y="700"/>
                        </a:lnTo>
                        <a:lnTo>
                          <a:pt x="129" y="700"/>
                        </a:lnTo>
                        <a:lnTo>
                          <a:pt x="134" y="695"/>
                        </a:lnTo>
                        <a:lnTo>
                          <a:pt x="139" y="690"/>
                        </a:lnTo>
                        <a:lnTo>
                          <a:pt x="144" y="690"/>
                        </a:lnTo>
                        <a:lnTo>
                          <a:pt x="149" y="685"/>
                        </a:lnTo>
                        <a:lnTo>
                          <a:pt x="154" y="680"/>
                        </a:lnTo>
                        <a:lnTo>
                          <a:pt x="159" y="675"/>
                        </a:lnTo>
                        <a:lnTo>
                          <a:pt x="164" y="670"/>
                        </a:lnTo>
                        <a:lnTo>
                          <a:pt x="169" y="670"/>
                        </a:lnTo>
                        <a:lnTo>
                          <a:pt x="179" y="660"/>
                        </a:lnTo>
                        <a:lnTo>
                          <a:pt x="174" y="660"/>
                        </a:lnTo>
                        <a:lnTo>
                          <a:pt x="179" y="660"/>
                        </a:lnTo>
                        <a:lnTo>
                          <a:pt x="189" y="650"/>
                        </a:lnTo>
                        <a:lnTo>
                          <a:pt x="184" y="650"/>
                        </a:lnTo>
                        <a:lnTo>
                          <a:pt x="189" y="650"/>
                        </a:lnTo>
                        <a:lnTo>
                          <a:pt x="194" y="645"/>
                        </a:lnTo>
                        <a:lnTo>
                          <a:pt x="199" y="640"/>
                        </a:lnTo>
                        <a:lnTo>
                          <a:pt x="199" y="635"/>
                        </a:lnTo>
                        <a:lnTo>
                          <a:pt x="204" y="630"/>
                        </a:lnTo>
                        <a:lnTo>
                          <a:pt x="209" y="625"/>
                        </a:lnTo>
                        <a:lnTo>
                          <a:pt x="213" y="621"/>
                        </a:lnTo>
                        <a:lnTo>
                          <a:pt x="218" y="616"/>
                        </a:lnTo>
                        <a:lnTo>
                          <a:pt x="223" y="611"/>
                        </a:lnTo>
                        <a:lnTo>
                          <a:pt x="223" y="606"/>
                        </a:lnTo>
                        <a:lnTo>
                          <a:pt x="228" y="601"/>
                        </a:lnTo>
                        <a:lnTo>
                          <a:pt x="233" y="596"/>
                        </a:lnTo>
                        <a:lnTo>
                          <a:pt x="233" y="591"/>
                        </a:lnTo>
                        <a:lnTo>
                          <a:pt x="238" y="586"/>
                        </a:lnTo>
                        <a:lnTo>
                          <a:pt x="243" y="581"/>
                        </a:lnTo>
                        <a:lnTo>
                          <a:pt x="248" y="576"/>
                        </a:lnTo>
                        <a:lnTo>
                          <a:pt x="248" y="571"/>
                        </a:lnTo>
                        <a:lnTo>
                          <a:pt x="253" y="566"/>
                        </a:lnTo>
                        <a:lnTo>
                          <a:pt x="258" y="561"/>
                        </a:lnTo>
                        <a:lnTo>
                          <a:pt x="263" y="551"/>
                        </a:lnTo>
                        <a:lnTo>
                          <a:pt x="263" y="546"/>
                        </a:lnTo>
                        <a:lnTo>
                          <a:pt x="268" y="541"/>
                        </a:lnTo>
                        <a:lnTo>
                          <a:pt x="273" y="536"/>
                        </a:lnTo>
                        <a:lnTo>
                          <a:pt x="273" y="531"/>
                        </a:lnTo>
                        <a:lnTo>
                          <a:pt x="278" y="521"/>
                        </a:lnTo>
                        <a:lnTo>
                          <a:pt x="283" y="516"/>
                        </a:lnTo>
                        <a:lnTo>
                          <a:pt x="288" y="511"/>
                        </a:lnTo>
                        <a:lnTo>
                          <a:pt x="288" y="506"/>
                        </a:lnTo>
                        <a:lnTo>
                          <a:pt x="293" y="496"/>
                        </a:lnTo>
                        <a:lnTo>
                          <a:pt x="298" y="491"/>
                        </a:lnTo>
                        <a:lnTo>
                          <a:pt x="298" y="486"/>
                        </a:lnTo>
                        <a:lnTo>
                          <a:pt x="303" y="477"/>
                        </a:lnTo>
                        <a:lnTo>
                          <a:pt x="308" y="472"/>
                        </a:lnTo>
                        <a:lnTo>
                          <a:pt x="313" y="467"/>
                        </a:lnTo>
                        <a:lnTo>
                          <a:pt x="313" y="457"/>
                        </a:lnTo>
                        <a:lnTo>
                          <a:pt x="318" y="452"/>
                        </a:lnTo>
                        <a:lnTo>
                          <a:pt x="323" y="442"/>
                        </a:lnTo>
                        <a:lnTo>
                          <a:pt x="323" y="437"/>
                        </a:lnTo>
                        <a:lnTo>
                          <a:pt x="328" y="432"/>
                        </a:lnTo>
                        <a:lnTo>
                          <a:pt x="333" y="422"/>
                        </a:lnTo>
                        <a:lnTo>
                          <a:pt x="338" y="417"/>
                        </a:lnTo>
                        <a:lnTo>
                          <a:pt x="338" y="407"/>
                        </a:lnTo>
                        <a:lnTo>
                          <a:pt x="343" y="402"/>
                        </a:lnTo>
                        <a:lnTo>
                          <a:pt x="348" y="392"/>
                        </a:lnTo>
                        <a:lnTo>
                          <a:pt x="348" y="382"/>
                        </a:lnTo>
                        <a:lnTo>
                          <a:pt x="353" y="377"/>
                        </a:lnTo>
                        <a:lnTo>
                          <a:pt x="357" y="367"/>
                        </a:lnTo>
                        <a:lnTo>
                          <a:pt x="362" y="362"/>
                        </a:lnTo>
                        <a:lnTo>
                          <a:pt x="362" y="352"/>
                        </a:lnTo>
                        <a:lnTo>
                          <a:pt x="367" y="342"/>
                        </a:lnTo>
                        <a:lnTo>
                          <a:pt x="372" y="338"/>
                        </a:lnTo>
                        <a:lnTo>
                          <a:pt x="377" y="328"/>
                        </a:lnTo>
                        <a:lnTo>
                          <a:pt x="377" y="323"/>
                        </a:lnTo>
                        <a:lnTo>
                          <a:pt x="382" y="313"/>
                        </a:lnTo>
                        <a:lnTo>
                          <a:pt x="387" y="303"/>
                        </a:lnTo>
                        <a:lnTo>
                          <a:pt x="387" y="298"/>
                        </a:lnTo>
                        <a:lnTo>
                          <a:pt x="392" y="288"/>
                        </a:lnTo>
                        <a:lnTo>
                          <a:pt x="397" y="278"/>
                        </a:lnTo>
                        <a:lnTo>
                          <a:pt x="402" y="268"/>
                        </a:lnTo>
                        <a:lnTo>
                          <a:pt x="402" y="263"/>
                        </a:lnTo>
                        <a:lnTo>
                          <a:pt x="407" y="253"/>
                        </a:lnTo>
                        <a:lnTo>
                          <a:pt x="412" y="243"/>
                        </a:lnTo>
                        <a:lnTo>
                          <a:pt x="412" y="233"/>
                        </a:lnTo>
                        <a:lnTo>
                          <a:pt x="417" y="228"/>
                        </a:lnTo>
                        <a:lnTo>
                          <a:pt x="422" y="218"/>
                        </a:lnTo>
                        <a:lnTo>
                          <a:pt x="427" y="208"/>
                        </a:lnTo>
                        <a:lnTo>
                          <a:pt x="427" y="198"/>
                        </a:lnTo>
                        <a:lnTo>
                          <a:pt x="432" y="189"/>
                        </a:lnTo>
                        <a:lnTo>
                          <a:pt x="437" y="179"/>
                        </a:lnTo>
                        <a:lnTo>
                          <a:pt x="437" y="174"/>
                        </a:lnTo>
                        <a:lnTo>
                          <a:pt x="442" y="164"/>
                        </a:lnTo>
                        <a:lnTo>
                          <a:pt x="447" y="154"/>
                        </a:lnTo>
                        <a:lnTo>
                          <a:pt x="452" y="144"/>
                        </a:lnTo>
                        <a:lnTo>
                          <a:pt x="452" y="134"/>
                        </a:lnTo>
                        <a:lnTo>
                          <a:pt x="457" y="124"/>
                        </a:lnTo>
                        <a:lnTo>
                          <a:pt x="462" y="114"/>
                        </a:lnTo>
                        <a:lnTo>
                          <a:pt x="462" y="104"/>
                        </a:lnTo>
                        <a:lnTo>
                          <a:pt x="467" y="94"/>
                        </a:lnTo>
                        <a:lnTo>
                          <a:pt x="472" y="84"/>
                        </a:lnTo>
                        <a:lnTo>
                          <a:pt x="477" y="79"/>
                        </a:lnTo>
                        <a:lnTo>
                          <a:pt x="477" y="69"/>
                        </a:lnTo>
                        <a:lnTo>
                          <a:pt x="482" y="59"/>
                        </a:lnTo>
                        <a:lnTo>
                          <a:pt x="487" y="50"/>
                        </a:lnTo>
                        <a:lnTo>
                          <a:pt x="492" y="40"/>
                        </a:lnTo>
                        <a:lnTo>
                          <a:pt x="492" y="30"/>
                        </a:lnTo>
                        <a:lnTo>
                          <a:pt x="497" y="20"/>
                        </a:lnTo>
                        <a:lnTo>
                          <a:pt x="502" y="10"/>
                        </a:lnTo>
                        <a:lnTo>
                          <a:pt x="502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Freeform 152"/>
                  <p:cNvSpPr>
                    <a:spLocks/>
                  </p:cNvSpPr>
                  <p:nvPr/>
                </p:nvSpPr>
                <p:spPr bwMode="auto">
                  <a:xfrm>
                    <a:off x="4219576" y="2000250"/>
                    <a:ext cx="723900" cy="1781175"/>
                  </a:xfrm>
                  <a:custGeom>
                    <a:avLst/>
                    <a:gdLst/>
                    <a:ahLst/>
                    <a:cxnLst>
                      <a:cxn ang="0">
                        <a:pos x="9" y="1102"/>
                      </a:cxn>
                      <a:cxn ang="0">
                        <a:pos x="19" y="1072"/>
                      </a:cxn>
                      <a:cxn ang="0">
                        <a:pos x="29" y="1042"/>
                      </a:cxn>
                      <a:cxn ang="0">
                        <a:pos x="39" y="1008"/>
                      </a:cxn>
                      <a:cxn ang="0">
                        <a:pos x="49" y="978"/>
                      </a:cxn>
                      <a:cxn ang="0">
                        <a:pos x="64" y="948"/>
                      </a:cxn>
                      <a:cxn ang="0">
                        <a:pos x="74" y="918"/>
                      </a:cxn>
                      <a:cxn ang="0">
                        <a:pos x="84" y="889"/>
                      </a:cxn>
                      <a:cxn ang="0">
                        <a:pos x="94" y="859"/>
                      </a:cxn>
                      <a:cxn ang="0">
                        <a:pos x="104" y="824"/>
                      </a:cxn>
                      <a:cxn ang="0">
                        <a:pos x="114" y="794"/>
                      </a:cxn>
                      <a:cxn ang="0">
                        <a:pos x="129" y="764"/>
                      </a:cxn>
                      <a:cxn ang="0">
                        <a:pos x="139" y="735"/>
                      </a:cxn>
                      <a:cxn ang="0">
                        <a:pos x="149" y="705"/>
                      </a:cxn>
                      <a:cxn ang="0">
                        <a:pos x="158" y="670"/>
                      </a:cxn>
                      <a:cxn ang="0">
                        <a:pos x="168" y="640"/>
                      </a:cxn>
                      <a:cxn ang="0">
                        <a:pos x="178" y="611"/>
                      </a:cxn>
                      <a:cxn ang="0">
                        <a:pos x="188" y="581"/>
                      </a:cxn>
                      <a:cxn ang="0">
                        <a:pos x="203" y="551"/>
                      </a:cxn>
                      <a:cxn ang="0">
                        <a:pos x="213" y="521"/>
                      </a:cxn>
                      <a:cxn ang="0">
                        <a:pos x="223" y="496"/>
                      </a:cxn>
                      <a:cxn ang="0">
                        <a:pos x="233" y="467"/>
                      </a:cxn>
                      <a:cxn ang="0">
                        <a:pos x="243" y="437"/>
                      </a:cxn>
                      <a:cxn ang="0">
                        <a:pos x="253" y="412"/>
                      </a:cxn>
                      <a:cxn ang="0">
                        <a:pos x="268" y="382"/>
                      </a:cxn>
                      <a:cxn ang="0">
                        <a:pos x="278" y="357"/>
                      </a:cxn>
                      <a:cxn ang="0">
                        <a:pos x="288" y="328"/>
                      </a:cxn>
                      <a:cxn ang="0">
                        <a:pos x="297" y="303"/>
                      </a:cxn>
                      <a:cxn ang="0">
                        <a:pos x="307" y="278"/>
                      </a:cxn>
                      <a:cxn ang="0">
                        <a:pos x="317" y="253"/>
                      </a:cxn>
                      <a:cxn ang="0">
                        <a:pos x="327" y="228"/>
                      </a:cxn>
                      <a:cxn ang="0">
                        <a:pos x="342" y="208"/>
                      </a:cxn>
                      <a:cxn ang="0">
                        <a:pos x="352" y="184"/>
                      </a:cxn>
                      <a:cxn ang="0">
                        <a:pos x="362" y="159"/>
                      </a:cxn>
                      <a:cxn ang="0">
                        <a:pos x="372" y="139"/>
                      </a:cxn>
                      <a:cxn ang="0">
                        <a:pos x="382" y="119"/>
                      </a:cxn>
                      <a:cxn ang="0">
                        <a:pos x="392" y="99"/>
                      </a:cxn>
                      <a:cxn ang="0">
                        <a:pos x="407" y="79"/>
                      </a:cxn>
                      <a:cxn ang="0">
                        <a:pos x="417" y="59"/>
                      </a:cxn>
                      <a:cxn ang="0">
                        <a:pos x="427" y="45"/>
                      </a:cxn>
                      <a:cxn ang="0">
                        <a:pos x="437" y="25"/>
                      </a:cxn>
                      <a:cxn ang="0">
                        <a:pos x="446" y="10"/>
                      </a:cxn>
                    </a:cxnLst>
                    <a:rect l="0" t="0" r="r" b="b"/>
                    <a:pathLst>
                      <a:path w="456" h="1122">
                        <a:moveTo>
                          <a:pt x="0" y="1122"/>
                        </a:moveTo>
                        <a:lnTo>
                          <a:pt x="4" y="1112"/>
                        </a:lnTo>
                        <a:lnTo>
                          <a:pt x="9" y="1102"/>
                        </a:lnTo>
                        <a:lnTo>
                          <a:pt x="14" y="1092"/>
                        </a:lnTo>
                        <a:lnTo>
                          <a:pt x="14" y="1082"/>
                        </a:lnTo>
                        <a:lnTo>
                          <a:pt x="19" y="1072"/>
                        </a:lnTo>
                        <a:lnTo>
                          <a:pt x="24" y="1062"/>
                        </a:lnTo>
                        <a:lnTo>
                          <a:pt x="24" y="1052"/>
                        </a:lnTo>
                        <a:lnTo>
                          <a:pt x="29" y="1042"/>
                        </a:lnTo>
                        <a:lnTo>
                          <a:pt x="34" y="1033"/>
                        </a:lnTo>
                        <a:lnTo>
                          <a:pt x="39" y="1023"/>
                        </a:lnTo>
                        <a:lnTo>
                          <a:pt x="39" y="1008"/>
                        </a:lnTo>
                        <a:lnTo>
                          <a:pt x="44" y="998"/>
                        </a:lnTo>
                        <a:lnTo>
                          <a:pt x="49" y="988"/>
                        </a:lnTo>
                        <a:lnTo>
                          <a:pt x="49" y="978"/>
                        </a:lnTo>
                        <a:lnTo>
                          <a:pt x="54" y="968"/>
                        </a:lnTo>
                        <a:lnTo>
                          <a:pt x="59" y="958"/>
                        </a:lnTo>
                        <a:lnTo>
                          <a:pt x="64" y="948"/>
                        </a:lnTo>
                        <a:lnTo>
                          <a:pt x="64" y="938"/>
                        </a:lnTo>
                        <a:lnTo>
                          <a:pt x="69" y="928"/>
                        </a:lnTo>
                        <a:lnTo>
                          <a:pt x="74" y="918"/>
                        </a:lnTo>
                        <a:lnTo>
                          <a:pt x="74" y="908"/>
                        </a:lnTo>
                        <a:lnTo>
                          <a:pt x="79" y="898"/>
                        </a:lnTo>
                        <a:lnTo>
                          <a:pt x="84" y="889"/>
                        </a:lnTo>
                        <a:lnTo>
                          <a:pt x="89" y="879"/>
                        </a:lnTo>
                        <a:lnTo>
                          <a:pt x="89" y="869"/>
                        </a:lnTo>
                        <a:lnTo>
                          <a:pt x="94" y="859"/>
                        </a:lnTo>
                        <a:lnTo>
                          <a:pt x="99" y="844"/>
                        </a:lnTo>
                        <a:lnTo>
                          <a:pt x="104" y="834"/>
                        </a:lnTo>
                        <a:lnTo>
                          <a:pt x="104" y="824"/>
                        </a:lnTo>
                        <a:lnTo>
                          <a:pt x="109" y="814"/>
                        </a:lnTo>
                        <a:lnTo>
                          <a:pt x="114" y="804"/>
                        </a:lnTo>
                        <a:lnTo>
                          <a:pt x="114" y="794"/>
                        </a:lnTo>
                        <a:lnTo>
                          <a:pt x="119" y="784"/>
                        </a:lnTo>
                        <a:lnTo>
                          <a:pt x="124" y="774"/>
                        </a:lnTo>
                        <a:lnTo>
                          <a:pt x="129" y="764"/>
                        </a:lnTo>
                        <a:lnTo>
                          <a:pt x="129" y="754"/>
                        </a:lnTo>
                        <a:lnTo>
                          <a:pt x="134" y="745"/>
                        </a:lnTo>
                        <a:lnTo>
                          <a:pt x="139" y="735"/>
                        </a:lnTo>
                        <a:lnTo>
                          <a:pt x="139" y="725"/>
                        </a:lnTo>
                        <a:lnTo>
                          <a:pt x="144" y="715"/>
                        </a:lnTo>
                        <a:lnTo>
                          <a:pt x="149" y="705"/>
                        </a:lnTo>
                        <a:lnTo>
                          <a:pt x="153" y="690"/>
                        </a:lnTo>
                        <a:lnTo>
                          <a:pt x="153" y="680"/>
                        </a:lnTo>
                        <a:lnTo>
                          <a:pt x="158" y="670"/>
                        </a:lnTo>
                        <a:lnTo>
                          <a:pt x="163" y="660"/>
                        </a:lnTo>
                        <a:lnTo>
                          <a:pt x="163" y="650"/>
                        </a:lnTo>
                        <a:lnTo>
                          <a:pt x="168" y="640"/>
                        </a:lnTo>
                        <a:lnTo>
                          <a:pt x="173" y="630"/>
                        </a:lnTo>
                        <a:lnTo>
                          <a:pt x="178" y="620"/>
                        </a:lnTo>
                        <a:lnTo>
                          <a:pt x="178" y="611"/>
                        </a:lnTo>
                        <a:lnTo>
                          <a:pt x="183" y="601"/>
                        </a:lnTo>
                        <a:lnTo>
                          <a:pt x="188" y="591"/>
                        </a:lnTo>
                        <a:lnTo>
                          <a:pt x="188" y="581"/>
                        </a:lnTo>
                        <a:lnTo>
                          <a:pt x="193" y="571"/>
                        </a:lnTo>
                        <a:lnTo>
                          <a:pt x="198" y="561"/>
                        </a:lnTo>
                        <a:lnTo>
                          <a:pt x="203" y="551"/>
                        </a:lnTo>
                        <a:lnTo>
                          <a:pt x="203" y="541"/>
                        </a:lnTo>
                        <a:lnTo>
                          <a:pt x="208" y="531"/>
                        </a:lnTo>
                        <a:lnTo>
                          <a:pt x="213" y="521"/>
                        </a:lnTo>
                        <a:lnTo>
                          <a:pt x="218" y="511"/>
                        </a:lnTo>
                        <a:lnTo>
                          <a:pt x="218" y="506"/>
                        </a:lnTo>
                        <a:lnTo>
                          <a:pt x="223" y="496"/>
                        </a:lnTo>
                        <a:lnTo>
                          <a:pt x="228" y="486"/>
                        </a:lnTo>
                        <a:lnTo>
                          <a:pt x="228" y="476"/>
                        </a:lnTo>
                        <a:lnTo>
                          <a:pt x="233" y="467"/>
                        </a:lnTo>
                        <a:lnTo>
                          <a:pt x="238" y="457"/>
                        </a:lnTo>
                        <a:lnTo>
                          <a:pt x="243" y="447"/>
                        </a:lnTo>
                        <a:lnTo>
                          <a:pt x="243" y="437"/>
                        </a:lnTo>
                        <a:lnTo>
                          <a:pt x="248" y="427"/>
                        </a:lnTo>
                        <a:lnTo>
                          <a:pt x="253" y="417"/>
                        </a:lnTo>
                        <a:lnTo>
                          <a:pt x="253" y="412"/>
                        </a:lnTo>
                        <a:lnTo>
                          <a:pt x="258" y="402"/>
                        </a:lnTo>
                        <a:lnTo>
                          <a:pt x="263" y="392"/>
                        </a:lnTo>
                        <a:lnTo>
                          <a:pt x="268" y="382"/>
                        </a:lnTo>
                        <a:lnTo>
                          <a:pt x="268" y="372"/>
                        </a:lnTo>
                        <a:lnTo>
                          <a:pt x="273" y="367"/>
                        </a:lnTo>
                        <a:lnTo>
                          <a:pt x="278" y="357"/>
                        </a:lnTo>
                        <a:lnTo>
                          <a:pt x="278" y="347"/>
                        </a:lnTo>
                        <a:lnTo>
                          <a:pt x="283" y="337"/>
                        </a:lnTo>
                        <a:lnTo>
                          <a:pt x="288" y="328"/>
                        </a:lnTo>
                        <a:lnTo>
                          <a:pt x="293" y="323"/>
                        </a:lnTo>
                        <a:lnTo>
                          <a:pt x="293" y="313"/>
                        </a:lnTo>
                        <a:lnTo>
                          <a:pt x="297" y="303"/>
                        </a:lnTo>
                        <a:lnTo>
                          <a:pt x="302" y="293"/>
                        </a:lnTo>
                        <a:lnTo>
                          <a:pt x="302" y="288"/>
                        </a:lnTo>
                        <a:lnTo>
                          <a:pt x="307" y="278"/>
                        </a:lnTo>
                        <a:lnTo>
                          <a:pt x="312" y="268"/>
                        </a:lnTo>
                        <a:lnTo>
                          <a:pt x="317" y="263"/>
                        </a:lnTo>
                        <a:lnTo>
                          <a:pt x="317" y="253"/>
                        </a:lnTo>
                        <a:lnTo>
                          <a:pt x="322" y="248"/>
                        </a:lnTo>
                        <a:lnTo>
                          <a:pt x="327" y="238"/>
                        </a:lnTo>
                        <a:lnTo>
                          <a:pt x="327" y="228"/>
                        </a:lnTo>
                        <a:lnTo>
                          <a:pt x="332" y="223"/>
                        </a:lnTo>
                        <a:lnTo>
                          <a:pt x="337" y="213"/>
                        </a:lnTo>
                        <a:lnTo>
                          <a:pt x="342" y="208"/>
                        </a:lnTo>
                        <a:lnTo>
                          <a:pt x="342" y="198"/>
                        </a:lnTo>
                        <a:lnTo>
                          <a:pt x="347" y="188"/>
                        </a:lnTo>
                        <a:lnTo>
                          <a:pt x="352" y="184"/>
                        </a:lnTo>
                        <a:lnTo>
                          <a:pt x="357" y="174"/>
                        </a:lnTo>
                        <a:lnTo>
                          <a:pt x="357" y="169"/>
                        </a:lnTo>
                        <a:lnTo>
                          <a:pt x="362" y="159"/>
                        </a:lnTo>
                        <a:lnTo>
                          <a:pt x="367" y="154"/>
                        </a:lnTo>
                        <a:lnTo>
                          <a:pt x="367" y="149"/>
                        </a:lnTo>
                        <a:lnTo>
                          <a:pt x="372" y="139"/>
                        </a:lnTo>
                        <a:lnTo>
                          <a:pt x="377" y="134"/>
                        </a:lnTo>
                        <a:lnTo>
                          <a:pt x="382" y="124"/>
                        </a:lnTo>
                        <a:lnTo>
                          <a:pt x="382" y="119"/>
                        </a:lnTo>
                        <a:lnTo>
                          <a:pt x="387" y="114"/>
                        </a:lnTo>
                        <a:lnTo>
                          <a:pt x="392" y="104"/>
                        </a:lnTo>
                        <a:lnTo>
                          <a:pt x="392" y="99"/>
                        </a:lnTo>
                        <a:lnTo>
                          <a:pt x="397" y="94"/>
                        </a:lnTo>
                        <a:lnTo>
                          <a:pt x="402" y="84"/>
                        </a:lnTo>
                        <a:lnTo>
                          <a:pt x="407" y="79"/>
                        </a:lnTo>
                        <a:lnTo>
                          <a:pt x="407" y="74"/>
                        </a:lnTo>
                        <a:lnTo>
                          <a:pt x="412" y="69"/>
                        </a:lnTo>
                        <a:lnTo>
                          <a:pt x="417" y="59"/>
                        </a:lnTo>
                        <a:lnTo>
                          <a:pt x="417" y="54"/>
                        </a:lnTo>
                        <a:lnTo>
                          <a:pt x="422" y="49"/>
                        </a:lnTo>
                        <a:lnTo>
                          <a:pt x="427" y="45"/>
                        </a:lnTo>
                        <a:lnTo>
                          <a:pt x="432" y="40"/>
                        </a:lnTo>
                        <a:lnTo>
                          <a:pt x="432" y="30"/>
                        </a:lnTo>
                        <a:lnTo>
                          <a:pt x="437" y="25"/>
                        </a:lnTo>
                        <a:lnTo>
                          <a:pt x="442" y="20"/>
                        </a:lnTo>
                        <a:lnTo>
                          <a:pt x="442" y="15"/>
                        </a:lnTo>
                        <a:lnTo>
                          <a:pt x="446" y="10"/>
                        </a:lnTo>
                        <a:lnTo>
                          <a:pt x="451" y="5"/>
                        </a:lnTo>
                        <a:lnTo>
                          <a:pt x="456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Freeform 153"/>
                  <p:cNvSpPr>
                    <a:spLocks/>
                  </p:cNvSpPr>
                  <p:nvPr/>
                </p:nvSpPr>
                <p:spPr bwMode="auto">
                  <a:xfrm>
                    <a:off x="4943476" y="1803400"/>
                    <a:ext cx="828675" cy="747713"/>
                  </a:xfrm>
                  <a:custGeom>
                    <a:avLst/>
                    <a:gdLst/>
                    <a:ahLst/>
                    <a:cxnLst>
                      <a:cxn ang="0">
                        <a:pos x="5" y="114"/>
                      </a:cxn>
                      <a:cxn ang="0">
                        <a:pos x="15" y="99"/>
                      </a:cxn>
                      <a:cxn ang="0">
                        <a:pos x="25" y="84"/>
                      </a:cxn>
                      <a:cxn ang="0">
                        <a:pos x="40" y="74"/>
                      </a:cxn>
                      <a:cxn ang="0">
                        <a:pos x="50" y="59"/>
                      </a:cxn>
                      <a:cxn ang="0">
                        <a:pos x="70" y="44"/>
                      </a:cxn>
                      <a:cxn ang="0">
                        <a:pos x="80" y="34"/>
                      </a:cxn>
                      <a:cxn ang="0">
                        <a:pos x="85" y="29"/>
                      </a:cxn>
                      <a:cxn ang="0">
                        <a:pos x="100" y="20"/>
                      </a:cxn>
                      <a:cxn ang="0">
                        <a:pos x="115" y="10"/>
                      </a:cxn>
                      <a:cxn ang="0">
                        <a:pos x="130" y="5"/>
                      </a:cxn>
                      <a:cxn ang="0">
                        <a:pos x="144" y="0"/>
                      </a:cxn>
                      <a:cxn ang="0">
                        <a:pos x="159" y="0"/>
                      </a:cxn>
                      <a:cxn ang="0">
                        <a:pos x="174" y="0"/>
                      </a:cxn>
                      <a:cxn ang="0">
                        <a:pos x="189" y="0"/>
                      </a:cxn>
                      <a:cxn ang="0">
                        <a:pos x="204" y="0"/>
                      </a:cxn>
                      <a:cxn ang="0">
                        <a:pos x="219" y="5"/>
                      </a:cxn>
                      <a:cxn ang="0">
                        <a:pos x="234" y="15"/>
                      </a:cxn>
                      <a:cxn ang="0">
                        <a:pos x="249" y="20"/>
                      </a:cxn>
                      <a:cxn ang="0">
                        <a:pos x="264" y="29"/>
                      </a:cxn>
                      <a:cxn ang="0">
                        <a:pos x="279" y="44"/>
                      </a:cxn>
                      <a:cxn ang="0">
                        <a:pos x="293" y="59"/>
                      </a:cxn>
                      <a:cxn ang="0">
                        <a:pos x="308" y="74"/>
                      </a:cxn>
                      <a:cxn ang="0">
                        <a:pos x="323" y="89"/>
                      </a:cxn>
                      <a:cxn ang="0">
                        <a:pos x="333" y="104"/>
                      </a:cxn>
                      <a:cxn ang="0">
                        <a:pos x="343" y="119"/>
                      </a:cxn>
                      <a:cxn ang="0">
                        <a:pos x="358" y="134"/>
                      </a:cxn>
                      <a:cxn ang="0">
                        <a:pos x="368" y="149"/>
                      </a:cxn>
                      <a:cxn ang="0">
                        <a:pos x="378" y="169"/>
                      </a:cxn>
                      <a:cxn ang="0">
                        <a:pos x="388" y="183"/>
                      </a:cxn>
                      <a:cxn ang="0">
                        <a:pos x="398" y="203"/>
                      </a:cxn>
                      <a:cxn ang="0">
                        <a:pos x="408" y="223"/>
                      </a:cxn>
                      <a:cxn ang="0">
                        <a:pos x="418" y="243"/>
                      </a:cxn>
                      <a:cxn ang="0">
                        <a:pos x="432" y="263"/>
                      </a:cxn>
                      <a:cxn ang="0">
                        <a:pos x="442" y="283"/>
                      </a:cxn>
                      <a:cxn ang="0">
                        <a:pos x="452" y="308"/>
                      </a:cxn>
                      <a:cxn ang="0">
                        <a:pos x="462" y="332"/>
                      </a:cxn>
                      <a:cxn ang="0">
                        <a:pos x="472" y="352"/>
                      </a:cxn>
                      <a:cxn ang="0">
                        <a:pos x="482" y="377"/>
                      </a:cxn>
                      <a:cxn ang="0">
                        <a:pos x="497" y="402"/>
                      </a:cxn>
                      <a:cxn ang="0">
                        <a:pos x="507" y="427"/>
                      </a:cxn>
                      <a:cxn ang="0">
                        <a:pos x="517" y="452"/>
                      </a:cxn>
                    </a:cxnLst>
                    <a:rect l="0" t="0" r="r" b="b"/>
                    <a:pathLst>
                      <a:path w="522" h="471">
                        <a:moveTo>
                          <a:pt x="0" y="124"/>
                        </a:moveTo>
                        <a:lnTo>
                          <a:pt x="0" y="119"/>
                        </a:lnTo>
                        <a:lnTo>
                          <a:pt x="5" y="114"/>
                        </a:lnTo>
                        <a:lnTo>
                          <a:pt x="10" y="109"/>
                        </a:lnTo>
                        <a:lnTo>
                          <a:pt x="15" y="104"/>
                        </a:lnTo>
                        <a:lnTo>
                          <a:pt x="15" y="99"/>
                        </a:lnTo>
                        <a:lnTo>
                          <a:pt x="20" y="94"/>
                        </a:lnTo>
                        <a:lnTo>
                          <a:pt x="30" y="84"/>
                        </a:lnTo>
                        <a:lnTo>
                          <a:pt x="25" y="84"/>
                        </a:lnTo>
                        <a:lnTo>
                          <a:pt x="30" y="84"/>
                        </a:lnTo>
                        <a:lnTo>
                          <a:pt x="35" y="79"/>
                        </a:lnTo>
                        <a:lnTo>
                          <a:pt x="40" y="74"/>
                        </a:lnTo>
                        <a:lnTo>
                          <a:pt x="40" y="69"/>
                        </a:lnTo>
                        <a:lnTo>
                          <a:pt x="45" y="64"/>
                        </a:lnTo>
                        <a:lnTo>
                          <a:pt x="50" y="59"/>
                        </a:lnTo>
                        <a:lnTo>
                          <a:pt x="55" y="54"/>
                        </a:lnTo>
                        <a:lnTo>
                          <a:pt x="60" y="54"/>
                        </a:lnTo>
                        <a:lnTo>
                          <a:pt x="70" y="44"/>
                        </a:lnTo>
                        <a:lnTo>
                          <a:pt x="65" y="44"/>
                        </a:lnTo>
                        <a:lnTo>
                          <a:pt x="70" y="44"/>
                        </a:lnTo>
                        <a:lnTo>
                          <a:pt x="80" y="34"/>
                        </a:lnTo>
                        <a:lnTo>
                          <a:pt x="75" y="34"/>
                        </a:lnTo>
                        <a:lnTo>
                          <a:pt x="80" y="34"/>
                        </a:lnTo>
                        <a:lnTo>
                          <a:pt x="85" y="29"/>
                        </a:lnTo>
                        <a:lnTo>
                          <a:pt x="90" y="25"/>
                        </a:lnTo>
                        <a:lnTo>
                          <a:pt x="95" y="25"/>
                        </a:lnTo>
                        <a:lnTo>
                          <a:pt x="100" y="20"/>
                        </a:lnTo>
                        <a:lnTo>
                          <a:pt x="105" y="15"/>
                        </a:lnTo>
                        <a:lnTo>
                          <a:pt x="110" y="15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5" y="10"/>
                        </a:lnTo>
                        <a:lnTo>
                          <a:pt x="130" y="5"/>
                        </a:lnTo>
                        <a:lnTo>
                          <a:pt x="134" y="5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9" y="0"/>
                        </a:lnTo>
                        <a:lnTo>
                          <a:pt x="174" y="0"/>
                        </a:lnTo>
                        <a:lnTo>
                          <a:pt x="179" y="0"/>
                        </a:lnTo>
                        <a:lnTo>
                          <a:pt x="184" y="0"/>
                        </a:lnTo>
                        <a:lnTo>
                          <a:pt x="189" y="0"/>
                        </a:lnTo>
                        <a:lnTo>
                          <a:pt x="194" y="0"/>
                        </a:lnTo>
                        <a:lnTo>
                          <a:pt x="199" y="0"/>
                        </a:lnTo>
                        <a:lnTo>
                          <a:pt x="204" y="0"/>
                        </a:lnTo>
                        <a:lnTo>
                          <a:pt x="209" y="5"/>
                        </a:lnTo>
                        <a:lnTo>
                          <a:pt x="214" y="5"/>
                        </a:lnTo>
                        <a:lnTo>
                          <a:pt x="219" y="5"/>
                        </a:lnTo>
                        <a:lnTo>
                          <a:pt x="224" y="10"/>
                        </a:lnTo>
                        <a:lnTo>
                          <a:pt x="229" y="10"/>
                        </a:lnTo>
                        <a:lnTo>
                          <a:pt x="234" y="15"/>
                        </a:lnTo>
                        <a:lnTo>
                          <a:pt x="239" y="15"/>
                        </a:lnTo>
                        <a:lnTo>
                          <a:pt x="244" y="20"/>
                        </a:lnTo>
                        <a:lnTo>
                          <a:pt x="249" y="20"/>
                        </a:lnTo>
                        <a:lnTo>
                          <a:pt x="254" y="25"/>
                        </a:lnTo>
                        <a:lnTo>
                          <a:pt x="259" y="29"/>
                        </a:lnTo>
                        <a:lnTo>
                          <a:pt x="264" y="29"/>
                        </a:lnTo>
                        <a:lnTo>
                          <a:pt x="269" y="34"/>
                        </a:lnTo>
                        <a:lnTo>
                          <a:pt x="274" y="39"/>
                        </a:lnTo>
                        <a:lnTo>
                          <a:pt x="279" y="44"/>
                        </a:lnTo>
                        <a:lnTo>
                          <a:pt x="283" y="49"/>
                        </a:lnTo>
                        <a:lnTo>
                          <a:pt x="288" y="54"/>
                        </a:lnTo>
                        <a:lnTo>
                          <a:pt x="293" y="59"/>
                        </a:lnTo>
                        <a:lnTo>
                          <a:pt x="298" y="64"/>
                        </a:lnTo>
                        <a:lnTo>
                          <a:pt x="303" y="69"/>
                        </a:lnTo>
                        <a:lnTo>
                          <a:pt x="308" y="74"/>
                        </a:lnTo>
                        <a:lnTo>
                          <a:pt x="313" y="79"/>
                        </a:lnTo>
                        <a:lnTo>
                          <a:pt x="318" y="84"/>
                        </a:lnTo>
                        <a:lnTo>
                          <a:pt x="323" y="89"/>
                        </a:lnTo>
                        <a:lnTo>
                          <a:pt x="328" y="94"/>
                        </a:lnTo>
                        <a:lnTo>
                          <a:pt x="328" y="99"/>
                        </a:lnTo>
                        <a:lnTo>
                          <a:pt x="333" y="104"/>
                        </a:lnTo>
                        <a:lnTo>
                          <a:pt x="338" y="109"/>
                        </a:lnTo>
                        <a:lnTo>
                          <a:pt x="343" y="114"/>
                        </a:lnTo>
                        <a:lnTo>
                          <a:pt x="343" y="119"/>
                        </a:lnTo>
                        <a:lnTo>
                          <a:pt x="348" y="124"/>
                        </a:lnTo>
                        <a:lnTo>
                          <a:pt x="353" y="129"/>
                        </a:lnTo>
                        <a:lnTo>
                          <a:pt x="358" y="134"/>
                        </a:lnTo>
                        <a:lnTo>
                          <a:pt x="358" y="139"/>
                        </a:lnTo>
                        <a:lnTo>
                          <a:pt x="363" y="144"/>
                        </a:lnTo>
                        <a:lnTo>
                          <a:pt x="368" y="149"/>
                        </a:lnTo>
                        <a:lnTo>
                          <a:pt x="368" y="154"/>
                        </a:lnTo>
                        <a:lnTo>
                          <a:pt x="373" y="164"/>
                        </a:lnTo>
                        <a:lnTo>
                          <a:pt x="378" y="169"/>
                        </a:lnTo>
                        <a:lnTo>
                          <a:pt x="383" y="173"/>
                        </a:lnTo>
                        <a:lnTo>
                          <a:pt x="383" y="178"/>
                        </a:lnTo>
                        <a:lnTo>
                          <a:pt x="388" y="183"/>
                        </a:lnTo>
                        <a:lnTo>
                          <a:pt x="393" y="193"/>
                        </a:lnTo>
                        <a:lnTo>
                          <a:pt x="393" y="198"/>
                        </a:lnTo>
                        <a:lnTo>
                          <a:pt x="398" y="203"/>
                        </a:lnTo>
                        <a:lnTo>
                          <a:pt x="403" y="208"/>
                        </a:lnTo>
                        <a:lnTo>
                          <a:pt x="408" y="218"/>
                        </a:lnTo>
                        <a:lnTo>
                          <a:pt x="408" y="223"/>
                        </a:lnTo>
                        <a:lnTo>
                          <a:pt x="413" y="228"/>
                        </a:lnTo>
                        <a:lnTo>
                          <a:pt x="418" y="238"/>
                        </a:lnTo>
                        <a:lnTo>
                          <a:pt x="418" y="243"/>
                        </a:lnTo>
                        <a:lnTo>
                          <a:pt x="423" y="248"/>
                        </a:lnTo>
                        <a:lnTo>
                          <a:pt x="427" y="258"/>
                        </a:lnTo>
                        <a:lnTo>
                          <a:pt x="432" y="263"/>
                        </a:lnTo>
                        <a:lnTo>
                          <a:pt x="432" y="273"/>
                        </a:lnTo>
                        <a:lnTo>
                          <a:pt x="437" y="278"/>
                        </a:lnTo>
                        <a:lnTo>
                          <a:pt x="442" y="283"/>
                        </a:lnTo>
                        <a:lnTo>
                          <a:pt x="442" y="293"/>
                        </a:lnTo>
                        <a:lnTo>
                          <a:pt x="447" y="298"/>
                        </a:lnTo>
                        <a:lnTo>
                          <a:pt x="452" y="308"/>
                        </a:lnTo>
                        <a:lnTo>
                          <a:pt x="457" y="312"/>
                        </a:lnTo>
                        <a:lnTo>
                          <a:pt x="457" y="322"/>
                        </a:lnTo>
                        <a:lnTo>
                          <a:pt x="462" y="332"/>
                        </a:lnTo>
                        <a:lnTo>
                          <a:pt x="467" y="337"/>
                        </a:lnTo>
                        <a:lnTo>
                          <a:pt x="467" y="347"/>
                        </a:lnTo>
                        <a:lnTo>
                          <a:pt x="472" y="352"/>
                        </a:lnTo>
                        <a:lnTo>
                          <a:pt x="477" y="362"/>
                        </a:lnTo>
                        <a:lnTo>
                          <a:pt x="482" y="372"/>
                        </a:lnTo>
                        <a:lnTo>
                          <a:pt x="482" y="377"/>
                        </a:lnTo>
                        <a:lnTo>
                          <a:pt x="487" y="387"/>
                        </a:lnTo>
                        <a:lnTo>
                          <a:pt x="492" y="392"/>
                        </a:lnTo>
                        <a:lnTo>
                          <a:pt x="497" y="402"/>
                        </a:lnTo>
                        <a:lnTo>
                          <a:pt x="497" y="412"/>
                        </a:lnTo>
                        <a:lnTo>
                          <a:pt x="502" y="417"/>
                        </a:lnTo>
                        <a:lnTo>
                          <a:pt x="507" y="427"/>
                        </a:lnTo>
                        <a:lnTo>
                          <a:pt x="507" y="437"/>
                        </a:lnTo>
                        <a:lnTo>
                          <a:pt x="512" y="447"/>
                        </a:lnTo>
                        <a:lnTo>
                          <a:pt x="517" y="452"/>
                        </a:lnTo>
                        <a:lnTo>
                          <a:pt x="522" y="461"/>
                        </a:lnTo>
                        <a:lnTo>
                          <a:pt x="522" y="471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Freeform 154"/>
                  <p:cNvSpPr>
                    <a:spLocks/>
                  </p:cNvSpPr>
                  <p:nvPr/>
                </p:nvSpPr>
                <p:spPr bwMode="auto">
                  <a:xfrm>
                    <a:off x="5772151" y="2551113"/>
                    <a:ext cx="300038" cy="828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10"/>
                      </a:cxn>
                      <a:cxn ang="0">
                        <a:pos x="10" y="20"/>
                      </a:cxn>
                      <a:cxn ang="0">
                        <a:pos x="10" y="25"/>
                      </a:cxn>
                      <a:cxn ang="0">
                        <a:pos x="15" y="35"/>
                      </a:cxn>
                      <a:cxn ang="0">
                        <a:pos x="20" y="45"/>
                      </a:cxn>
                      <a:cxn ang="0">
                        <a:pos x="25" y="55"/>
                      </a:cxn>
                      <a:cxn ang="0">
                        <a:pos x="25" y="65"/>
                      </a:cxn>
                      <a:cxn ang="0">
                        <a:pos x="30" y="70"/>
                      </a:cxn>
                      <a:cxn ang="0">
                        <a:pos x="35" y="80"/>
                      </a:cxn>
                      <a:cxn ang="0">
                        <a:pos x="35" y="90"/>
                      </a:cxn>
                      <a:cxn ang="0">
                        <a:pos x="40" y="100"/>
                      </a:cxn>
                      <a:cxn ang="0">
                        <a:pos x="45" y="110"/>
                      </a:cxn>
                      <a:cxn ang="0">
                        <a:pos x="50" y="120"/>
                      </a:cxn>
                      <a:cxn ang="0">
                        <a:pos x="50" y="129"/>
                      </a:cxn>
                      <a:cxn ang="0">
                        <a:pos x="54" y="139"/>
                      </a:cxn>
                      <a:cxn ang="0">
                        <a:pos x="59" y="149"/>
                      </a:cxn>
                      <a:cxn ang="0">
                        <a:pos x="59" y="159"/>
                      </a:cxn>
                      <a:cxn ang="0">
                        <a:pos x="64" y="164"/>
                      </a:cxn>
                      <a:cxn ang="0">
                        <a:pos x="69" y="174"/>
                      </a:cxn>
                      <a:cxn ang="0">
                        <a:pos x="74" y="184"/>
                      </a:cxn>
                      <a:cxn ang="0">
                        <a:pos x="74" y="194"/>
                      </a:cxn>
                      <a:cxn ang="0">
                        <a:pos x="79" y="204"/>
                      </a:cxn>
                      <a:cxn ang="0">
                        <a:pos x="84" y="214"/>
                      </a:cxn>
                      <a:cxn ang="0">
                        <a:pos x="89" y="224"/>
                      </a:cxn>
                      <a:cxn ang="0">
                        <a:pos x="89" y="234"/>
                      </a:cxn>
                      <a:cxn ang="0">
                        <a:pos x="94" y="244"/>
                      </a:cxn>
                      <a:cxn ang="0">
                        <a:pos x="99" y="254"/>
                      </a:cxn>
                      <a:cxn ang="0">
                        <a:pos x="99" y="264"/>
                      </a:cxn>
                      <a:cxn ang="0">
                        <a:pos x="104" y="273"/>
                      </a:cxn>
                      <a:cxn ang="0">
                        <a:pos x="109" y="283"/>
                      </a:cxn>
                      <a:cxn ang="0">
                        <a:pos x="114" y="293"/>
                      </a:cxn>
                      <a:cxn ang="0">
                        <a:pos x="114" y="303"/>
                      </a:cxn>
                      <a:cxn ang="0">
                        <a:pos x="119" y="313"/>
                      </a:cxn>
                      <a:cxn ang="0">
                        <a:pos x="124" y="323"/>
                      </a:cxn>
                      <a:cxn ang="0">
                        <a:pos x="124" y="333"/>
                      </a:cxn>
                      <a:cxn ang="0">
                        <a:pos x="129" y="343"/>
                      </a:cxn>
                      <a:cxn ang="0">
                        <a:pos x="134" y="358"/>
                      </a:cxn>
                      <a:cxn ang="0">
                        <a:pos x="139" y="368"/>
                      </a:cxn>
                      <a:cxn ang="0">
                        <a:pos x="139" y="378"/>
                      </a:cxn>
                      <a:cxn ang="0">
                        <a:pos x="144" y="388"/>
                      </a:cxn>
                      <a:cxn ang="0">
                        <a:pos x="149" y="398"/>
                      </a:cxn>
                      <a:cxn ang="0">
                        <a:pos x="149" y="407"/>
                      </a:cxn>
                      <a:cxn ang="0">
                        <a:pos x="154" y="417"/>
                      </a:cxn>
                      <a:cxn ang="0">
                        <a:pos x="159" y="427"/>
                      </a:cxn>
                      <a:cxn ang="0">
                        <a:pos x="164" y="437"/>
                      </a:cxn>
                      <a:cxn ang="0">
                        <a:pos x="164" y="447"/>
                      </a:cxn>
                      <a:cxn ang="0">
                        <a:pos x="169" y="457"/>
                      </a:cxn>
                      <a:cxn ang="0">
                        <a:pos x="174" y="467"/>
                      </a:cxn>
                      <a:cxn ang="0">
                        <a:pos x="174" y="477"/>
                      </a:cxn>
                      <a:cxn ang="0">
                        <a:pos x="179" y="487"/>
                      </a:cxn>
                      <a:cxn ang="0">
                        <a:pos x="184" y="497"/>
                      </a:cxn>
                      <a:cxn ang="0">
                        <a:pos x="189" y="507"/>
                      </a:cxn>
                      <a:cxn ang="0">
                        <a:pos x="189" y="522"/>
                      </a:cxn>
                    </a:cxnLst>
                    <a:rect l="0" t="0" r="r" b="b"/>
                    <a:pathLst>
                      <a:path w="189" h="522">
                        <a:moveTo>
                          <a:pt x="0" y="0"/>
                        </a:moveTo>
                        <a:lnTo>
                          <a:pt x="5" y="10"/>
                        </a:lnTo>
                        <a:lnTo>
                          <a:pt x="10" y="20"/>
                        </a:lnTo>
                        <a:lnTo>
                          <a:pt x="10" y="25"/>
                        </a:lnTo>
                        <a:lnTo>
                          <a:pt x="15" y="35"/>
                        </a:lnTo>
                        <a:lnTo>
                          <a:pt x="20" y="45"/>
                        </a:lnTo>
                        <a:lnTo>
                          <a:pt x="25" y="55"/>
                        </a:lnTo>
                        <a:lnTo>
                          <a:pt x="25" y="65"/>
                        </a:lnTo>
                        <a:lnTo>
                          <a:pt x="30" y="70"/>
                        </a:lnTo>
                        <a:lnTo>
                          <a:pt x="35" y="80"/>
                        </a:lnTo>
                        <a:lnTo>
                          <a:pt x="35" y="90"/>
                        </a:lnTo>
                        <a:lnTo>
                          <a:pt x="40" y="100"/>
                        </a:lnTo>
                        <a:lnTo>
                          <a:pt x="45" y="110"/>
                        </a:lnTo>
                        <a:lnTo>
                          <a:pt x="50" y="120"/>
                        </a:lnTo>
                        <a:lnTo>
                          <a:pt x="50" y="129"/>
                        </a:lnTo>
                        <a:lnTo>
                          <a:pt x="54" y="139"/>
                        </a:lnTo>
                        <a:lnTo>
                          <a:pt x="59" y="149"/>
                        </a:lnTo>
                        <a:lnTo>
                          <a:pt x="59" y="159"/>
                        </a:lnTo>
                        <a:lnTo>
                          <a:pt x="64" y="164"/>
                        </a:lnTo>
                        <a:lnTo>
                          <a:pt x="69" y="174"/>
                        </a:lnTo>
                        <a:lnTo>
                          <a:pt x="74" y="184"/>
                        </a:lnTo>
                        <a:lnTo>
                          <a:pt x="74" y="194"/>
                        </a:lnTo>
                        <a:lnTo>
                          <a:pt x="79" y="204"/>
                        </a:lnTo>
                        <a:lnTo>
                          <a:pt x="84" y="214"/>
                        </a:lnTo>
                        <a:lnTo>
                          <a:pt x="89" y="224"/>
                        </a:lnTo>
                        <a:lnTo>
                          <a:pt x="89" y="234"/>
                        </a:lnTo>
                        <a:lnTo>
                          <a:pt x="94" y="244"/>
                        </a:lnTo>
                        <a:lnTo>
                          <a:pt x="99" y="254"/>
                        </a:lnTo>
                        <a:lnTo>
                          <a:pt x="99" y="264"/>
                        </a:lnTo>
                        <a:lnTo>
                          <a:pt x="104" y="273"/>
                        </a:lnTo>
                        <a:lnTo>
                          <a:pt x="109" y="283"/>
                        </a:lnTo>
                        <a:lnTo>
                          <a:pt x="114" y="293"/>
                        </a:lnTo>
                        <a:lnTo>
                          <a:pt x="114" y="303"/>
                        </a:lnTo>
                        <a:lnTo>
                          <a:pt x="119" y="313"/>
                        </a:lnTo>
                        <a:lnTo>
                          <a:pt x="124" y="323"/>
                        </a:lnTo>
                        <a:lnTo>
                          <a:pt x="124" y="333"/>
                        </a:lnTo>
                        <a:lnTo>
                          <a:pt x="129" y="343"/>
                        </a:lnTo>
                        <a:lnTo>
                          <a:pt x="134" y="358"/>
                        </a:lnTo>
                        <a:lnTo>
                          <a:pt x="139" y="368"/>
                        </a:lnTo>
                        <a:lnTo>
                          <a:pt x="139" y="378"/>
                        </a:lnTo>
                        <a:lnTo>
                          <a:pt x="144" y="388"/>
                        </a:lnTo>
                        <a:lnTo>
                          <a:pt x="149" y="398"/>
                        </a:lnTo>
                        <a:lnTo>
                          <a:pt x="149" y="407"/>
                        </a:lnTo>
                        <a:lnTo>
                          <a:pt x="154" y="417"/>
                        </a:lnTo>
                        <a:lnTo>
                          <a:pt x="159" y="427"/>
                        </a:lnTo>
                        <a:lnTo>
                          <a:pt x="164" y="437"/>
                        </a:lnTo>
                        <a:lnTo>
                          <a:pt x="164" y="447"/>
                        </a:lnTo>
                        <a:lnTo>
                          <a:pt x="169" y="457"/>
                        </a:lnTo>
                        <a:lnTo>
                          <a:pt x="174" y="467"/>
                        </a:lnTo>
                        <a:lnTo>
                          <a:pt x="174" y="477"/>
                        </a:lnTo>
                        <a:lnTo>
                          <a:pt x="179" y="487"/>
                        </a:lnTo>
                        <a:lnTo>
                          <a:pt x="184" y="497"/>
                        </a:lnTo>
                        <a:lnTo>
                          <a:pt x="189" y="507"/>
                        </a:lnTo>
                        <a:lnTo>
                          <a:pt x="189" y="522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3106271" y="3411967"/>
                <a:ext cx="4142733" cy="3121025"/>
                <a:chOff x="1157344" y="0"/>
                <a:chExt cx="4142733" cy="3121025"/>
              </a:xfrm>
            </p:grpSpPr>
            <p:grpSp>
              <p:nvGrpSpPr>
                <p:cNvPr id="48" name="Group 1"/>
                <p:cNvGrpSpPr/>
                <p:nvPr/>
              </p:nvGrpSpPr>
              <p:grpSpPr>
                <a:xfrm>
                  <a:off x="2544040" y="0"/>
                  <a:ext cx="1378016" cy="3121025"/>
                  <a:chOff x="2673351" y="1803400"/>
                  <a:chExt cx="3398838" cy="3121025"/>
                </a:xfrm>
              </p:grpSpPr>
              <p:sp>
                <p:nvSpPr>
                  <p:cNvPr id="61" name="Freeform 150"/>
                  <p:cNvSpPr>
                    <a:spLocks/>
                  </p:cNvSpPr>
                  <p:nvPr/>
                </p:nvSpPr>
                <p:spPr bwMode="auto">
                  <a:xfrm>
                    <a:off x="2673351" y="3363913"/>
                    <a:ext cx="749300" cy="1528763"/>
                  </a:xfrm>
                  <a:custGeom>
                    <a:avLst/>
                    <a:gdLst/>
                    <a:ahLst/>
                    <a:cxnLst>
                      <a:cxn ang="0">
                        <a:pos x="5" y="20"/>
                      </a:cxn>
                      <a:cxn ang="0">
                        <a:pos x="15" y="49"/>
                      </a:cxn>
                      <a:cxn ang="0">
                        <a:pos x="25" y="79"/>
                      </a:cxn>
                      <a:cxn ang="0">
                        <a:pos x="35" y="109"/>
                      </a:cxn>
                      <a:cxn ang="0">
                        <a:pos x="50" y="139"/>
                      </a:cxn>
                      <a:cxn ang="0">
                        <a:pos x="60" y="174"/>
                      </a:cxn>
                      <a:cxn ang="0">
                        <a:pos x="70" y="203"/>
                      </a:cxn>
                      <a:cxn ang="0">
                        <a:pos x="80" y="233"/>
                      </a:cxn>
                      <a:cxn ang="0">
                        <a:pos x="90" y="263"/>
                      </a:cxn>
                      <a:cxn ang="0">
                        <a:pos x="99" y="293"/>
                      </a:cxn>
                      <a:cxn ang="0">
                        <a:pos x="109" y="322"/>
                      </a:cxn>
                      <a:cxn ang="0">
                        <a:pos x="124" y="347"/>
                      </a:cxn>
                      <a:cxn ang="0">
                        <a:pos x="134" y="377"/>
                      </a:cxn>
                      <a:cxn ang="0">
                        <a:pos x="144" y="407"/>
                      </a:cxn>
                      <a:cxn ang="0">
                        <a:pos x="154" y="437"/>
                      </a:cxn>
                      <a:cxn ang="0">
                        <a:pos x="164" y="461"/>
                      </a:cxn>
                      <a:cxn ang="0">
                        <a:pos x="174" y="491"/>
                      </a:cxn>
                      <a:cxn ang="0">
                        <a:pos x="189" y="516"/>
                      </a:cxn>
                      <a:cxn ang="0">
                        <a:pos x="199" y="541"/>
                      </a:cxn>
                      <a:cxn ang="0">
                        <a:pos x="209" y="566"/>
                      </a:cxn>
                      <a:cxn ang="0">
                        <a:pos x="219" y="591"/>
                      </a:cxn>
                      <a:cxn ang="0">
                        <a:pos x="229" y="615"/>
                      </a:cxn>
                      <a:cxn ang="0">
                        <a:pos x="239" y="640"/>
                      </a:cxn>
                      <a:cxn ang="0">
                        <a:pos x="253" y="665"/>
                      </a:cxn>
                      <a:cxn ang="0">
                        <a:pos x="263" y="685"/>
                      </a:cxn>
                      <a:cxn ang="0">
                        <a:pos x="273" y="705"/>
                      </a:cxn>
                      <a:cxn ang="0">
                        <a:pos x="283" y="730"/>
                      </a:cxn>
                      <a:cxn ang="0">
                        <a:pos x="293" y="749"/>
                      </a:cxn>
                      <a:cxn ang="0">
                        <a:pos x="303" y="769"/>
                      </a:cxn>
                      <a:cxn ang="0">
                        <a:pos x="313" y="784"/>
                      </a:cxn>
                      <a:cxn ang="0">
                        <a:pos x="328" y="804"/>
                      </a:cxn>
                      <a:cxn ang="0">
                        <a:pos x="338" y="824"/>
                      </a:cxn>
                      <a:cxn ang="0">
                        <a:pos x="348" y="839"/>
                      </a:cxn>
                      <a:cxn ang="0">
                        <a:pos x="358" y="854"/>
                      </a:cxn>
                      <a:cxn ang="0">
                        <a:pos x="368" y="869"/>
                      </a:cxn>
                      <a:cxn ang="0">
                        <a:pos x="378" y="884"/>
                      </a:cxn>
                      <a:cxn ang="0">
                        <a:pos x="392" y="898"/>
                      </a:cxn>
                      <a:cxn ang="0">
                        <a:pos x="402" y="913"/>
                      </a:cxn>
                      <a:cxn ang="0">
                        <a:pos x="417" y="923"/>
                      </a:cxn>
                      <a:cxn ang="0">
                        <a:pos x="432" y="938"/>
                      </a:cxn>
                      <a:cxn ang="0">
                        <a:pos x="447" y="948"/>
                      </a:cxn>
                      <a:cxn ang="0">
                        <a:pos x="462" y="958"/>
                      </a:cxn>
                    </a:cxnLst>
                    <a:rect l="0" t="0" r="r" b="b"/>
                    <a:pathLst>
                      <a:path w="472" h="963">
                        <a:moveTo>
                          <a:pt x="0" y="0"/>
                        </a:moveTo>
                        <a:lnTo>
                          <a:pt x="0" y="10"/>
                        </a:lnTo>
                        <a:lnTo>
                          <a:pt x="5" y="20"/>
                        </a:lnTo>
                        <a:lnTo>
                          <a:pt x="10" y="30"/>
                        </a:lnTo>
                        <a:lnTo>
                          <a:pt x="10" y="39"/>
                        </a:lnTo>
                        <a:lnTo>
                          <a:pt x="15" y="49"/>
                        </a:lnTo>
                        <a:lnTo>
                          <a:pt x="20" y="59"/>
                        </a:lnTo>
                        <a:lnTo>
                          <a:pt x="25" y="69"/>
                        </a:lnTo>
                        <a:lnTo>
                          <a:pt x="25" y="79"/>
                        </a:lnTo>
                        <a:lnTo>
                          <a:pt x="30" y="89"/>
                        </a:lnTo>
                        <a:lnTo>
                          <a:pt x="35" y="99"/>
                        </a:lnTo>
                        <a:lnTo>
                          <a:pt x="35" y="109"/>
                        </a:lnTo>
                        <a:lnTo>
                          <a:pt x="40" y="119"/>
                        </a:lnTo>
                        <a:lnTo>
                          <a:pt x="45" y="129"/>
                        </a:lnTo>
                        <a:lnTo>
                          <a:pt x="50" y="139"/>
                        </a:lnTo>
                        <a:lnTo>
                          <a:pt x="50" y="149"/>
                        </a:lnTo>
                        <a:lnTo>
                          <a:pt x="55" y="164"/>
                        </a:lnTo>
                        <a:lnTo>
                          <a:pt x="60" y="174"/>
                        </a:lnTo>
                        <a:lnTo>
                          <a:pt x="60" y="183"/>
                        </a:lnTo>
                        <a:lnTo>
                          <a:pt x="65" y="193"/>
                        </a:lnTo>
                        <a:lnTo>
                          <a:pt x="70" y="203"/>
                        </a:lnTo>
                        <a:lnTo>
                          <a:pt x="75" y="213"/>
                        </a:lnTo>
                        <a:lnTo>
                          <a:pt x="75" y="223"/>
                        </a:lnTo>
                        <a:lnTo>
                          <a:pt x="80" y="233"/>
                        </a:lnTo>
                        <a:lnTo>
                          <a:pt x="85" y="243"/>
                        </a:lnTo>
                        <a:lnTo>
                          <a:pt x="85" y="253"/>
                        </a:lnTo>
                        <a:lnTo>
                          <a:pt x="90" y="263"/>
                        </a:lnTo>
                        <a:lnTo>
                          <a:pt x="95" y="273"/>
                        </a:lnTo>
                        <a:lnTo>
                          <a:pt x="99" y="283"/>
                        </a:lnTo>
                        <a:lnTo>
                          <a:pt x="99" y="293"/>
                        </a:lnTo>
                        <a:lnTo>
                          <a:pt x="104" y="303"/>
                        </a:lnTo>
                        <a:lnTo>
                          <a:pt x="109" y="313"/>
                        </a:lnTo>
                        <a:lnTo>
                          <a:pt x="109" y="322"/>
                        </a:lnTo>
                        <a:lnTo>
                          <a:pt x="114" y="332"/>
                        </a:lnTo>
                        <a:lnTo>
                          <a:pt x="119" y="342"/>
                        </a:lnTo>
                        <a:lnTo>
                          <a:pt x="124" y="347"/>
                        </a:lnTo>
                        <a:lnTo>
                          <a:pt x="124" y="357"/>
                        </a:lnTo>
                        <a:lnTo>
                          <a:pt x="129" y="367"/>
                        </a:lnTo>
                        <a:lnTo>
                          <a:pt x="134" y="377"/>
                        </a:lnTo>
                        <a:lnTo>
                          <a:pt x="139" y="387"/>
                        </a:lnTo>
                        <a:lnTo>
                          <a:pt x="139" y="397"/>
                        </a:lnTo>
                        <a:lnTo>
                          <a:pt x="144" y="407"/>
                        </a:lnTo>
                        <a:lnTo>
                          <a:pt x="149" y="417"/>
                        </a:lnTo>
                        <a:lnTo>
                          <a:pt x="149" y="427"/>
                        </a:lnTo>
                        <a:lnTo>
                          <a:pt x="154" y="437"/>
                        </a:lnTo>
                        <a:lnTo>
                          <a:pt x="159" y="442"/>
                        </a:lnTo>
                        <a:lnTo>
                          <a:pt x="164" y="452"/>
                        </a:lnTo>
                        <a:lnTo>
                          <a:pt x="164" y="461"/>
                        </a:lnTo>
                        <a:lnTo>
                          <a:pt x="169" y="471"/>
                        </a:lnTo>
                        <a:lnTo>
                          <a:pt x="174" y="481"/>
                        </a:lnTo>
                        <a:lnTo>
                          <a:pt x="174" y="491"/>
                        </a:lnTo>
                        <a:lnTo>
                          <a:pt x="179" y="496"/>
                        </a:lnTo>
                        <a:lnTo>
                          <a:pt x="184" y="506"/>
                        </a:lnTo>
                        <a:lnTo>
                          <a:pt x="189" y="516"/>
                        </a:lnTo>
                        <a:lnTo>
                          <a:pt x="189" y="526"/>
                        </a:lnTo>
                        <a:lnTo>
                          <a:pt x="194" y="531"/>
                        </a:lnTo>
                        <a:lnTo>
                          <a:pt x="199" y="541"/>
                        </a:lnTo>
                        <a:lnTo>
                          <a:pt x="199" y="551"/>
                        </a:lnTo>
                        <a:lnTo>
                          <a:pt x="204" y="561"/>
                        </a:lnTo>
                        <a:lnTo>
                          <a:pt x="209" y="566"/>
                        </a:lnTo>
                        <a:lnTo>
                          <a:pt x="214" y="576"/>
                        </a:lnTo>
                        <a:lnTo>
                          <a:pt x="214" y="586"/>
                        </a:lnTo>
                        <a:lnTo>
                          <a:pt x="219" y="591"/>
                        </a:lnTo>
                        <a:lnTo>
                          <a:pt x="224" y="601"/>
                        </a:lnTo>
                        <a:lnTo>
                          <a:pt x="224" y="605"/>
                        </a:lnTo>
                        <a:lnTo>
                          <a:pt x="229" y="615"/>
                        </a:lnTo>
                        <a:lnTo>
                          <a:pt x="234" y="625"/>
                        </a:lnTo>
                        <a:lnTo>
                          <a:pt x="239" y="630"/>
                        </a:lnTo>
                        <a:lnTo>
                          <a:pt x="239" y="640"/>
                        </a:lnTo>
                        <a:lnTo>
                          <a:pt x="243" y="645"/>
                        </a:lnTo>
                        <a:lnTo>
                          <a:pt x="248" y="655"/>
                        </a:lnTo>
                        <a:lnTo>
                          <a:pt x="253" y="665"/>
                        </a:lnTo>
                        <a:lnTo>
                          <a:pt x="253" y="670"/>
                        </a:lnTo>
                        <a:lnTo>
                          <a:pt x="258" y="680"/>
                        </a:lnTo>
                        <a:lnTo>
                          <a:pt x="263" y="685"/>
                        </a:lnTo>
                        <a:lnTo>
                          <a:pt x="263" y="695"/>
                        </a:lnTo>
                        <a:lnTo>
                          <a:pt x="268" y="700"/>
                        </a:lnTo>
                        <a:lnTo>
                          <a:pt x="273" y="705"/>
                        </a:lnTo>
                        <a:lnTo>
                          <a:pt x="278" y="715"/>
                        </a:lnTo>
                        <a:lnTo>
                          <a:pt x="278" y="720"/>
                        </a:lnTo>
                        <a:lnTo>
                          <a:pt x="283" y="730"/>
                        </a:lnTo>
                        <a:lnTo>
                          <a:pt x="288" y="735"/>
                        </a:lnTo>
                        <a:lnTo>
                          <a:pt x="288" y="740"/>
                        </a:lnTo>
                        <a:lnTo>
                          <a:pt x="293" y="749"/>
                        </a:lnTo>
                        <a:lnTo>
                          <a:pt x="298" y="754"/>
                        </a:lnTo>
                        <a:lnTo>
                          <a:pt x="303" y="759"/>
                        </a:lnTo>
                        <a:lnTo>
                          <a:pt x="303" y="769"/>
                        </a:lnTo>
                        <a:lnTo>
                          <a:pt x="308" y="774"/>
                        </a:lnTo>
                        <a:lnTo>
                          <a:pt x="313" y="779"/>
                        </a:lnTo>
                        <a:lnTo>
                          <a:pt x="313" y="784"/>
                        </a:lnTo>
                        <a:lnTo>
                          <a:pt x="318" y="794"/>
                        </a:lnTo>
                        <a:lnTo>
                          <a:pt x="323" y="799"/>
                        </a:lnTo>
                        <a:lnTo>
                          <a:pt x="328" y="804"/>
                        </a:lnTo>
                        <a:lnTo>
                          <a:pt x="328" y="809"/>
                        </a:lnTo>
                        <a:lnTo>
                          <a:pt x="333" y="814"/>
                        </a:lnTo>
                        <a:lnTo>
                          <a:pt x="338" y="824"/>
                        </a:lnTo>
                        <a:lnTo>
                          <a:pt x="338" y="829"/>
                        </a:lnTo>
                        <a:lnTo>
                          <a:pt x="343" y="834"/>
                        </a:lnTo>
                        <a:lnTo>
                          <a:pt x="348" y="839"/>
                        </a:lnTo>
                        <a:lnTo>
                          <a:pt x="353" y="844"/>
                        </a:lnTo>
                        <a:lnTo>
                          <a:pt x="353" y="849"/>
                        </a:lnTo>
                        <a:lnTo>
                          <a:pt x="358" y="854"/>
                        </a:lnTo>
                        <a:lnTo>
                          <a:pt x="363" y="859"/>
                        </a:lnTo>
                        <a:lnTo>
                          <a:pt x="368" y="864"/>
                        </a:lnTo>
                        <a:lnTo>
                          <a:pt x="368" y="869"/>
                        </a:lnTo>
                        <a:lnTo>
                          <a:pt x="373" y="874"/>
                        </a:lnTo>
                        <a:lnTo>
                          <a:pt x="378" y="879"/>
                        </a:lnTo>
                        <a:lnTo>
                          <a:pt x="378" y="884"/>
                        </a:lnTo>
                        <a:lnTo>
                          <a:pt x="383" y="888"/>
                        </a:lnTo>
                        <a:lnTo>
                          <a:pt x="388" y="893"/>
                        </a:lnTo>
                        <a:lnTo>
                          <a:pt x="392" y="898"/>
                        </a:lnTo>
                        <a:lnTo>
                          <a:pt x="397" y="903"/>
                        </a:lnTo>
                        <a:lnTo>
                          <a:pt x="407" y="913"/>
                        </a:lnTo>
                        <a:lnTo>
                          <a:pt x="402" y="913"/>
                        </a:lnTo>
                        <a:lnTo>
                          <a:pt x="407" y="913"/>
                        </a:lnTo>
                        <a:lnTo>
                          <a:pt x="412" y="918"/>
                        </a:lnTo>
                        <a:lnTo>
                          <a:pt x="417" y="923"/>
                        </a:lnTo>
                        <a:lnTo>
                          <a:pt x="422" y="928"/>
                        </a:lnTo>
                        <a:lnTo>
                          <a:pt x="427" y="933"/>
                        </a:lnTo>
                        <a:lnTo>
                          <a:pt x="432" y="938"/>
                        </a:lnTo>
                        <a:lnTo>
                          <a:pt x="437" y="943"/>
                        </a:lnTo>
                        <a:lnTo>
                          <a:pt x="442" y="948"/>
                        </a:lnTo>
                        <a:lnTo>
                          <a:pt x="447" y="948"/>
                        </a:lnTo>
                        <a:lnTo>
                          <a:pt x="452" y="953"/>
                        </a:lnTo>
                        <a:lnTo>
                          <a:pt x="457" y="958"/>
                        </a:lnTo>
                        <a:lnTo>
                          <a:pt x="462" y="958"/>
                        </a:lnTo>
                        <a:lnTo>
                          <a:pt x="467" y="963"/>
                        </a:lnTo>
                        <a:lnTo>
                          <a:pt x="472" y="963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 151"/>
                  <p:cNvSpPr>
                    <a:spLocks/>
                  </p:cNvSpPr>
                  <p:nvPr/>
                </p:nvSpPr>
                <p:spPr bwMode="auto">
                  <a:xfrm>
                    <a:off x="3422651" y="3781425"/>
                    <a:ext cx="796925" cy="1143000"/>
                  </a:xfrm>
                  <a:custGeom>
                    <a:avLst/>
                    <a:gdLst/>
                    <a:ahLst/>
                    <a:cxnLst>
                      <a:cxn ang="0">
                        <a:pos x="10" y="705"/>
                      </a:cxn>
                      <a:cxn ang="0">
                        <a:pos x="25" y="710"/>
                      </a:cxn>
                      <a:cxn ang="0">
                        <a:pos x="40" y="715"/>
                      </a:cxn>
                      <a:cxn ang="0">
                        <a:pos x="55" y="715"/>
                      </a:cxn>
                      <a:cxn ang="0">
                        <a:pos x="69" y="715"/>
                      </a:cxn>
                      <a:cxn ang="0">
                        <a:pos x="84" y="715"/>
                      </a:cxn>
                      <a:cxn ang="0">
                        <a:pos x="99" y="710"/>
                      </a:cxn>
                      <a:cxn ang="0">
                        <a:pos x="114" y="705"/>
                      </a:cxn>
                      <a:cxn ang="0">
                        <a:pos x="129" y="700"/>
                      </a:cxn>
                      <a:cxn ang="0">
                        <a:pos x="144" y="690"/>
                      </a:cxn>
                      <a:cxn ang="0">
                        <a:pos x="159" y="675"/>
                      </a:cxn>
                      <a:cxn ang="0">
                        <a:pos x="179" y="660"/>
                      </a:cxn>
                      <a:cxn ang="0">
                        <a:pos x="189" y="650"/>
                      </a:cxn>
                      <a:cxn ang="0">
                        <a:pos x="194" y="645"/>
                      </a:cxn>
                      <a:cxn ang="0">
                        <a:pos x="204" y="630"/>
                      </a:cxn>
                      <a:cxn ang="0">
                        <a:pos x="218" y="616"/>
                      </a:cxn>
                      <a:cxn ang="0">
                        <a:pos x="228" y="601"/>
                      </a:cxn>
                      <a:cxn ang="0">
                        <a:pos x="238" y="586"/>
                      </a:cxn>
                      <a:cxn ang="0">
                        <a:pos x="248" y="571"/>
                      </a:cxn>
                      <a:cxn ang="0">
                        <a:pos x="263" y="551"/>
                      </a:cxn>
                      <a:cxn ang="0">
                        <a:pos x="273" y="536"/>
                      </a:cxn>
                      <a:cxn ang="0">
                        <a:pos x="283" y="516"/>
                      </a:cxn>
                      <a:cxn ang="0">
                        <a:pos x="293" y="496"/>
                      </a:cxn>
                      <a:cxn ang="0">
                        <a:pos x="303" y="477"/>
                      </a:cxn>
                      <a:cxn ang="0">
                        <a:pos x="313" y="457"/>
                      </a:cxn>
                      <a:cxn ang="0">
                        <a:pos x="323" y="437"/>
                      </a:cxn>
                      <a:cxn ang="0">
                        <a:pos x="338" y="417"/>
                      </a:cxn>
                      <a:cxn ang="0">
                        <a:pos x="348" y="392"/>
                      </a:cxn>
                      <a:cxn ang="0">
                        <a:pos x="357" y="367"/>
                      </a:cxn>
                      <a:cxn ang="0">
                        <a:pos x="367" y="342"/>
                      </a:cxn>
                      <a:cxn ang="0">
                        <a:pos x="377" y="323"/>
                      </a:cxn>
                      <a:cxn ang="0">
                        <a:pos x="387" y="298"/>
                      </a:cxn>
                      <a:cxn ang="0">
                        <a:pos x="402" y="268"/>
                      </a:cxn>
                      <a:cxn ang="0">
                        <a:pos x="412" y="243"/>
                      </a:cxn>
                      <a:cxn ang="0">
                        <a:pos x="422" y="218"/>
                      </a:cxn>
                      <a:cxn ang="0">
                        <a:pos x="432" y="189"/>
                      </a:cxn>
                      <a:cxn ang="0">
                        <a:pos x="442" y="164"/>
                      </a:cxn>
                      <a:cxn ang="0">
                        <a:pos x="452" y="134"/>
                      </a:cxn>
                      <a:cxn ang="0">
                        <a:pos x="462" y="104"/>
                      </a:cxn>
                      <a:cxn ang="0">
                        <a:pos x="477" y="79"/>
                      </a:cxn>
                      <a:cxn ang="0">
                        <a:pos x="487" y="50"/>
                      </a:cxn>
                      <a:cxn ang="0">
                        <a:pos x="497" y="20"/>
                      </a:cxn>
                    </a:cxnLst>
                    <a:rect l="0" t="0" r="r" b="b"/>
                    <a:pathLst>
                      <a:path w="502" h="720">
                        <a:moveTo>
                          <a:pt x="0" y="700"/>
                        </a:moveTo>
                        <a:lnTo>
                          <a:pt x="5" y="705"/>
                        </a:lnTo>
                        <a:lnTo>
                          <a:pt x="10" y="705"/>
                        </a:lnTo>
                        <a:lnTo>
                          <a:pt x="15" y="710"/>
                        </a:lnTo>
                        <a:lnTo>
                          <a:pt x="20" y="710"/>
                        </a:lnTo>
                        <a:lnTo>
                          <a:pt x="25" y="710"/>
                        </a:lnTo>
                        <a:lnTo>
                          <a:pt x="30" y="715"/>
                        </a:lnTo>
                        <a:lnTo>
                          <a:pt x="35" y="715"/>
                        </a:lnTo>
                        <a:lnTo>
                          <a:pt x="40" y="715"/>
                        </a:lnTo>
                        <a:lnTo>
                          <a:pt x="45" y="715"/>
                        </a:lnTo>
                        <a:lnTo>
                          <a:pt x="50" y="715"/>
                        </a:lnTo>
                        <a:lnTo>
                          <a:pt x="55" y="715"/>
                        </a:lnTo>
                        <a:lnTo>
                          <a:pt x="60" y="720"/>
                        </a:lnTo>
                        <a:lnTo>
                          <a:pt x="64" y="715"/>
                        </a:lnTo>
                        <a:lnTo>
                          <a:pt x="69" y="715"/>
                        </a:lnTo>
                        <a:lnTo>
                          <a:pt x="74" y="715"/>
                        </a:lnTo>
                        <a:lnTo>
                          <a:pt x="79" y="715"/>
                        </a:lnTo>
                        <a:lnTo>
                          <a:pt x="84" y="715"/>
                        </a:lnTo>
                        <a:lnTo>
                          <a:pt x="89" y="715"/>
                        </a:lnTo>
                        <a:lnTo>
                          <a:pt x="94" y="710"/>
                        </a:lnTo>
                        <a:lnTo>
                          <a:pt x="99" y="710"/>
                        </a:lnTo>
                        <a:lnTo>
                          <a:pt x="104" y="710"/>
                        </a:lnTo>
                        <a:lnTo>
                          <a:pt x="109" y="705"/>
                        </a:lnTo>
                        <a:lnTo>
                          <a:pt x="114" y="705"/>
                        </a:lnTo>
                        <a:lnTo>
                          <a:pt x="119" y="705"/>
                        </a:lnTo>
                        <a:lnTo>
                          <a:pt x="124" y="700"/>
                        </a:lnTo>
                        <a:lnTo>
                          <a:pt x="129" y="700"/>
                        </a:lnTo>
                        <a:lnTo>
                          <a:pt x="134" y="695"/>
                        </a:lnTo>
                        <a:lnTo>
                          <a:pt x="139" y="690"/>
                        </a:lnTo>
                        <a:lnTo>
                          <a:pt x="144" y="690"/>
                        </a:lnTo>
                        <a:lnTo>
                          <a:pt x="149" y="685"/>
                        </a:lnTo>
                        <a:lnTo>
                          <a:pt x="154" y="680"/>
                        </a:lnTo>
                        <a:lnTo>
                          <a:pt x="159" y="675"/>
                        </a:lnTo>
                        <a:lnTo>
                          <a:pt x="164" y="670"/>
                        </a:lnTo>
                        <a:lnTo>
                          <a:pt x="169" y="670"/>
                        </a:lnTo>
                        <a:lnTo>
                          <a:pt x="179" y="660"/>
                        </a:lnTo>
                        <a:lnTo>
                          <a:pt x="174" y="660"/>
                        </a:lnTo>
                        <a:lnTo>
                          <a:pt x="179" y="660"/>
                        </a:lnTo>
                        <a:lnTo>
                          <a:pt x="189" y="650"/>
                        </a:lnTo>
                        <a:lnTo>
                          <a:pt x="184" y="650"/>
                        </a:lnTo>
                        <a:lnTo>
                          <a:pt x="189" y="650"/>
                        </a:lnTo>
                        <a:lnTo>
                          <a:pt x="194" y="645"/>
                        </a:lnTo>
                        <a:lnTo>
                          <a:pt x="199" y="640"/>
                        </a:lnTo>
                        <a:lnTo>
                          <a:pt x="199" y="635"/>
                        </a:lnTo>
                        <a:lnTo>
                          <a:pt x="204" y="630"/>
                        </a:lnTo>
                        <a:lnTo>
                          <a:pt x="209" y="625"/>
                        </a:lnTo>
                        <a:lnTo>
                          <a:pt x="213" y="621"/>
                        </a:lnTo>
                        <a:lnTo>
                          <a:pt x="218" y="616"/>
                        </a:lnTo>
                        <a:lnTo>
                          <a:pt x="223" y="611"/>
                        </a:lnTo>
                        <a:lnTo>
                          <a:pt x="223" y="606"/>
                        </a:lnTo>
                        <a:lnTo>
                          <a:pt x="228" y="601"/>
                        </a:lnTo>
                        <a:lnTo>
                          <a:pt x="233" y="596"/>
                        </a:lnTo>
                        <a:lnTo>
                          <a:pt x="233" y="591"/>
                        </a:lnTo>
                        <a:lnTo>
                          <a:pt x="238" y="586"/>
                        </a:lnTo>
                        <a:lnTo>
                          <a:pt x="243" y="581"/>
                        </a:lnTo>
                        <a:lnTo>
                          <a:pt x="248" y="576"/>
                        </a:lnTo>
                        <a:lnTo>
                          <a:pt x="248" y="571"/>
                        </a:lnTo>
                        <a:lnTo>
                          <a:pt x="253" y="566"/>
                        </a:lnTo>
                        <a:lnTo>
                          <a:pt x="258" y="561"/>
                        </a:lnTo>
                        <a:lnTo>
                          <a:pt x="263" y="551"/>
                        </a:lnTo>
                        <a:lnTo>
                          <a:pt x="263" y="546"/>
                        </a:lnTo>
                        <a:lnTo>
                          <a:pt x="268" y="541"/>
                        </a:lnTo>
                        <a:lnTo>
                          <a:pt x="273" y="536"/>
                        </a:lnTo>
                        <a:lnTo>
                          <a:pt x="273" y="531"/>
                        </a:lnTo>
                        <a:lnTo>
                          <a:pt x="278" y="521"/>
                        </a:lnTo>
                        <a:lnTo>
                          <a:pt x="283" y="516"/>
                        </a:lnTo>
                        <a:lnTo>
                          <a:pt x="288" y="511"/>
                        </a:lnTo>
                        <a:lnTo>
                          <a:pt x="288" y="506"/>
                        </a:lnTo>
                        <a:lnTo>
                          <a:pt x="293" y="496"/>
                        </a:lnTo>
                        <a:lnTo>
                          <a:pt x="298" y="491"/>
                        </a:lnTo>
                        <a:lnTo>
                          <a:pt x="298" y="486"/>
                        </a:lnTo>
                        <a:lnTo>
                          <a:pt x="303" y="477"/>
                        </a:lnTo>
                        <a:lnTo>
                          <a:pt x="308" y="472"/>
                        </a:lnTo>
                        <a:lnTo>
                          <a:pt x="313" y="467"/>
                        </a:lnTo>
                        <a:lnTo>
                          <a:pt x="313" y="457"/>
                        </a:lnTo>
                        <a:lnTo>
                          <a:pt x="318" y="452"/>
                        </a:lnTo>
                        <a:lnTo>
                          <a:pt x="323" y="442"/>
                        </a:lnTo>
                        <a:lnTo>
                          <a:pt x="323" y="437"/>
                        </a:lnTo>
                        <a:lnTo>
                          <a:pt x="328" y="432"/>
                        </a:lnTo>
                        <a:lnTo>
                          <a:pt x="333" y="422"/>
                        </a:lnTo>
                        <a:lnTo>
                          <a:pt x="338" y="417"/>
                        </a:lnTo>
                        <a:lnTo>
                          <a:pt x="338" y="407"/>
                        </a:lnTo>
                        <a:lnTo>
                          <a:pt x="343" y="402"/>
                        </a:lnTo>
                        <a:lnTo>
                          <a:pt x="348" y="392"/>
                        </a:lnTo>
                        <a:lnTo>
                          <a:pt x="348" y="382"/>
                        </a:lnTo>
                        <a:lnTo>
                          <a:pt x="353" y="377"/>
                        </a:lnTo>
                        <a:lnTo>
                          <a:pt x="357" y="367"/>
                        </a:lnTo>
                        <a:lnTo>
                          <a:pt x="362" y="362"/>
                        </a:lnTo>
                        <a:lnTo>
                          <a:pt x="362" y="352"/>
                        </a:lnTo>
                        <a:lnTo>
                          <a:pt x="367" y="342"/>
                        </a:lnTo>
                        <a:lnTo>
                          <a:pt x="372" y="338"/>
                        </a:lnTo>
                        <a:lnTo>
                          <a:pt x="377" y="328"/>
                        </a:lnTo>
                        <a:lnTo>
                          <a:pt x="377" y="323"/>
                        </a:lnTo>
                        <a:lnTo>
                          <a:pt x="382" y="313"/>
                        </a:lnTo>
                        <a:lnTo>
                          <a:pt x="387" y="303"/>
                        </a:lnTo>
                        <a:lnTo>
                          <a:pt x="387" y="298"/>
                        </a:lnTo>
                        <a:lnTo>
                          <a:pt x="392" y="288"/>
                        </a:lnTo>
                        <a:lnTo>
                          <a:pt x="397" y="278"/>
                        </a:lnTo>
                        <a:lnTo>
                          <a:pt x="402" y="268"/>
                        </a:lnTo>
                        <a:lnTo>
                          <a:pt x="402" y="263"/>
                        </a:lnTo>
                        <a:lnTo>
                          <a:pt x="407" y="253"/>
                        </a:lnTo>
                        <a:lnTo>
                          <a:pt x="412" y="243"/>
                        </a:lnTo>
                        <a:lnTo>
                          <a:pt x="412" y="233"/>
                        </a:lnTo>
                        <a:lnTo>
                          <a:pt x="417" y="228"/>
                        </a:lnTo>
                        <a:lnTo>
                          <a:pt x="422" y="218"/>
                        </a:lnTo>
                        <a:lnTo>
                          <a:pt x="427" y="208"/>
                        </a:lnTo>
                        <a:lnTo>
                          <a:pt x="427" y="198"/>
                        </a:lnTo>
                        <a:lnTo>
                          <a:pt x="432" y="189"/>
                        </a:lnTo>
                        <a:lnTo>
                          <a:pt x="437" y="179"/>
                        </a:lnTo>
                        <a:lnTo>
                          <a:pt x="437" y="174"/>
                        </a:lnTo>
                        <a:lnTo>
                          <a:pt x="442" y="164"/>
                        </a:lnTo>
                        <a:lnTo>
                          <a:pt x="447" y="154"/>
                        </a:lnTo>
                        <a:lnTo>
                          <a:pt x="452" y="144"/>
                        </a:lnTo>
                        <a:lnTo>
                          <a:pt x="452" y="134"/>
                        </a:lnTo>
                        <a:lnTo>
                          <a:pt x="457" y="124"/>
                        </a:lnTo>
                        <a:lnTo>
                          <a:pt x="462" y="114"/>
                        </a:lnTo>
                        <a:lnTo>
                          <a:pt x="462" y="104"/>
                        </a:lnTo>
                        <a:lnTo>
                          <a:pt x="467" y="94"/>
                        </a:lnTo>
                        <a:lnTo>
                          <a:pt x="472" y="84"/>
                        </a:lnTo>
                        <a:lnTo>
                          <a:pt x="477" y="79"/>
                        </a:lnTo>
                        <a:lnTo>
                          <a:pt x="477" y="69"/>
                        </a:lnTo>
                        <a:lnTo>
                          <a:pt x="482" y="59"/>
                        </a:lnTo>
                        <a:lnTo>
                          <a:pt x="487" y="50"/>
                        </a:lnTo>
                        <a:lnTo>
                          <a:pt x="492" y="40"/>
                        </a:lnTo>
                        <a:lnTo>
                          <a:pt x="492" y="30"/>
                        </a:lnTo>
                        <a:lnTo>
                          <a:pt x="497" y="20"/>
                        </a:lnTo>
                        <a:lnTo>
                          <a:pt x="502" y="10"/>
                        </a:lnTo>
                        <a:lnTo>
                          <a:pt x="502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152"/>
                  <p:cNvSpPr>
                    <a:spLocks/>
                  </p:cNvSpPr>
                  <p:nvPr/>
                </p:nvSpPr>
                <p:spPr bwMode="auto">
                  <a:xfrm>
                    <a:off x="4219576" y="2000250"/>
                    <a:ext cx="723900" cy="1781175"/>
                  </a:xfrm>
                  <a:custGeom>
                    <a:avLst/>
                    <a:gdLst/>
                    <a:ahLst/>
                    <a:cxnLst>
                      <a:cxn ang="0">
                        <a:pos x="9" y="1102"/>
                      </a:cxn>
                      <a:cxn ang="0">
                        <a:pos x="19" y="1072"/>
                      </a:cxn>
                      <a:cxn ang="0">
                        <a:pos x="29" y="1042"/>
                      </a:cxn>
                      <a:cxn ang="0">
                        <a:pos x="39" y="1008"/>
                      </a:cxn>
                      <a:cxn ang="0">
                        <a:pos x="49" y="978"/>
                      </a:cxn>
                      <a:cxn ang="0">
                        <a:pos x="64" y="948"/>
                      </a:cxn>
                      <a:cxn ang="0">
                        <a:pos x="74" y="918"/>
                      </a:cxn>
                      <a:cxn ang="0">
                        <a:pos x="84" y="889"/>
                      </a:cxn>
                      <a:cxn ang="0">
                        <a:pos x="94" y="859"/>
                      </a:cxn>
                      <a:cxn ang="0">
                        <a:pos x="104" y="824"/>
                      </a:cxn>
                      <a:cxn ang="0">
                        <a:pos x="114" y="794"/>
                      </a:cxn>
                      <a:cxn ang="0">
                        <a:pos x="129" y="764"/>
                      </a:cxn>
                      <a:cxn ang="0">
                        <a:pos x="139" y="735"/>
                      </a:cxn>
                      <a:cxn ang="0">
                        <a:pos x="149" y="705"/>
                      </a:cxn>
                      <a:cxn ang="0">
                        <a:pos x="158" y="670"/>
                      </a:cxn>
                      <a:cxn ang="0">
                        <a:pos x="168" y="640"/>
                      </a:cxn>
                      <a:cxn ang="0">
                        <a:pos x="178" y="611"/>
                      </a:cxn>
                      <a:cxn ang="0">
                        <a:pos x="188" y="581"/>
                      </a:cxn>
                      <a:cxn ang="0">
                        <a:pos x="203" y="551"/>
                      </a:cxn>
                      <a:cxn ang="0">
                        <a:pos x="213" y="521"/>
                      </a:cxn>
                      <a:cxn ang="0">
                        <a:pos x="223" y="496"/>
                      </a:cxn>
                      <a:cxn ang="0">
                        <a:pos x="233" y="467"/>
                      </a:cxn>
                      <a:cxn ang="0">
                        <a:pos x="243" y="437"/>
                      </a:cxn>
                      <a:cxn ang="0">
                        <a:pos x="253" y="412"/>
                      </a:cxn>
                      <a:cxn ang="0">
                        <a:pos x="268" y="382"/>
                      </a:cxn>
                      <a:cxn ang="0">
                        <a:pos x="278" y="357"/>
                      </a:cxn>
                      <a:cxn ang="0">
                        <a:pos x="288" y="328"/>
                      </a:cxn>
                      <a:cxn ang="0">
                        <a:pos x="297" y="303"/>
                      </a:cxn>
                      <a:cxn ang="0">
                        <a:pos x="307" y="278"/>
                      </a:cxn>
                      <a:cxn ang="0">
                        <a:pos x="317" y="253"/>
                      </a:cxn>
                      <a:cxn ang="0">
                        <a:pos x="327" y="228"/>
                      </a:cxn>
                      <a:cxn ang="0">
                        <a:pos x="342" y="208"/>
                      </a:cxn>
                      <a:cxn ang="0">
                        <a:pos x="352" y="184"/>
                      </a:cxn>
                      <a:cxn ang="0">
                        <a:pos x="362" y="159"/>
                      </a:cxn>
                      <a:cxn ang="0">
                        <a:pos x="372" y="139"/>
                      </a:cxn>
                      <a:cxn ang="0">
                        <a:pos x="382" y="119"/>
                      </a:cxn>
                      <a:cxn ang="0">
                        <a:pos x="392" y="99"/>
                      </a:cxn>
                      <a:cxn ang="0">
                        <a:pos x="407" y="79"/>
                      </a:cxn>
                      <a:cxn ang="0">
                        <a:pos x="417" y="59"/>
                      </a:cxn>
                      <a:cxn ang="0">
                        <a:pos x="427" y="45"/>
                      </a:cxn>
                      <a:cxn ang="0">
                        <a:pos x="437" y="25"/>
                      </a:cxn>
                      <a:cxn ang="0">
                        <a:pos x="446" y="10"/>
                      </a:cxn>
                    </a:cxnLst>
                    <a:rect l="0" t="0" r="r" b="b"/>
                    <a:pathLst>
                      <a:path w="456" h="1122">
                        <a:moveTo>
                          <a:pt x="0" y="1122"/>
                        </a:moveTo>
                        <a:lnTo>
                          <a:pt x="4" y="1112"/>
                        </a:lnTo>
                        <a:lnTo>
                          <a:pt x="9" y="1102"/>
                        </a:lnTo>
                        <a:lnTo>
                          <a:pt x="14" y="1092"/>
                        </a:lnTo>
                        <a:lnTo>
                          <a:pt x="14" y="1082"/>
                        </a:lnTo>
                        <a:lnTo>
                          <a:pt x="19" y="1072"/>
                        </a:lnTo>
                        <a:lnTo>
                          <a:pt x="24" y="1062"/>
                        </a:lnTo>
                        <a:lnTo>
                          <a:pt x="24" y="1052"/>
                        </a:lnTo>
                        <a:lnTo>
                          <a:pt x="29" y="1042"/>
                        </a:lnTo>
                        <a:lnTo>
                          <a:pt x="34" y="1033"/>
                        </a:lnTo>
                        <a:lnTo>
                          <a:pt x="39" y="1023"/>
                        </a:lnTo>
                        <a:lnTo>
                          <a:pt x="39" y="1008"/>
                        </a:lnTo>
                        <a:lnTo>
                          <a:pt x="44" y="998"/>
                        </a:lnTo>
                        <a:lnTo>
                          <a:pt x="49" y="988"/>
                        </a:lnTo>
                        <a:lnTo>
                          <a:pt x="49" y="978"/>
                        </a:lnTo>
                        <a:lnTo>
                          <a:pt x="54" y="968"/>
                        </a:lnTo>
                        <a:lnTo>
                          <a:pt x="59" y="958"/>
                        </a:lnTo>
                        <a:lnTo>
                          <a:pt x="64" y="948"/>
                        </a:lnTo>
                        <a:lnTo>
                          <a:pt x="64" y="938"/>
                        </a:lnTo>
                        <a:lnTo>
                          <a:pt x="69" y="928"/>
                        </a:lnTo>
                        <a:lnTo>
                          <a:pt x="74" y="918"/>
                        </a:lnTo>
                        <a:lnTo>
                          <a:pt x="74" y="908"/>
                        </a:lnTo>
                        <a:lnTo>
                          <a:pt x="79" y="898"/>
                        </a:lnTo>
                        <a:lnTo>
                          <a:pt x="84" y="889"/>
                        </a:lnTo>
                        <a:lnTo>
                          <a:pt x="89" y="879"/>
                        </a:lnTo>
                        <a:lnTo>
                          <a:pt x="89" y="869"/>
                        </a:lnTo>
                        <a:lnTo>
                          <a:pt x="94" y="859"/>
                        </a:lnTo>
                        <a:lnTo>
                          <a:pt x="99" y="844"/>
                        </a:lnTo>
                        <a:lnTo>
                          <a:pt x="104" y="834"/>
                        </a:lnTo>
                        <a:lnTo>
                          <a:pt x="104" y="824"/>
                        </a:lnTo>
                        <a:lnTo>
                          <a:pt x="109" y="814"/>
                        </a:lnTo>
                        <a:lnTo>
                          <a:pt x="114" y="804"/>
                        </a:lnTo>
                        <a:lnTo>
                          <a:pt x="114" y="794"/>
                        </a:lnTo>
                        <a:lnTo>
                          <a:pt x="119" y="784"/>
                        </a:lnTo>
                        <a:lnTo>
                          <a:pt x="124" y="774"/>
                        </a:lnTo>
                        <a:lnTo>
                          <a:pt x="129" y="764"/>
                        </a:lnTo>
                        <a:lnTo>
                          <a:pt x="129" y="754"/>
                        </a:lnTo>
                        <a:lnTo>
                          <a:pt x="134" y="745"/>
                        </a:lnTo>
                        <a:lnTo>
                          <a:pt x="139" y="735"/>
                        </a:lnTo>
                        <a:lnTo>
                          <a:pt x="139" y="725"/>
                        </a:lnTo>
                        <a:lnTo>
                          <a:pt x="144" y="715"/>
                        </a:lnTo>
                        <a:lnTo>
                          <a:pt x="149" y="705"/>
                        </a:lnTo>
                        <a:lnTo>
                          <a:pt x="153" y="690"/>
                        </a:lnTo>
                        <a:lnTo>
                          <a:pt x="153" y="680"/>
                        </a:lnTo>
                        <a:lnTo>
                          <a:pt x="158" y="670"/>
                        </a:lnTo>
                        <a:lnTo>
                          <a:pt x="163" y="660"/>
                        </a:lnTo>
                        <a:lnTo>
                          <a:pt x="163" y="650"/>
                        </a:lnTo>
                        <a:lnTo>
                          <a:pt x="168" y="640"/>
                        </a:lnTo>
                        <a:lnTo>
                          <a:pt x="173" y="630"/>
                        </a:lnTo>
                        <a:lnTo>
                          <a:pt x="178" y="620"/>
                        </a:lnTo>
                        <a:lnTo>
                          <a:pt x="178" y="611"/>
                        </a:lnTo>
                        <a:lnTo>
                          <a:pt x="183" y="601"/>
                        </a:lnTo>
                        <a:lnTo>
                          <a:pt x="188" y="591"/>
                        </a:lnTo>
                        <a:lnTo>
                          <a:pt x="188" y="581"/>
                        </a:lnTo>
                        <a:lnTo>
                          <a:pt x="193" y="571"/>
                        </a:lnTo>
                        <a:lnTo>
                          <a:pt x="198" y="561"/>
                        </a:lnTo>
                        <a:lnTo>
                          <a:pt x="203" y="551"/>
                        </a:lnTo>
                        <a:lnTo>
                          <a:pt x="203" y="541"/>
                        </a:lnTo>
                        <a:lnTo>
                          <a:pt x="208" y="531"/>
                        </a:lnTo>
                        <a:lnTo>
                          <a:pt x="213" y="521"/>
                        </a:lnTo>
                        <a:lnTo>
                          <a:pt x="218" y="511"/>
                        </a:lnTo>
                        <a:lnTo>
                          <a:pt x="218" y="506"/>
                        </a:lnTo>
                        <a:lnTo>
                          <a:pt x="223" y="496"/>
                        </a:lnTo>
                        <a:lnTo>
                          <a:pt x="228" y="486"/>
                        </a:lnTo>
                        <a:lnTo>
                          <a:pt x="228" y="476"/>
                        </a:lnTo>
                        <a:lnTo>
                          <a:pt x="233" y="467"/>
                        </a:lnTo>
                        <a:lnTo>
                          <a:pt x="238" y="457"/>
                        </a:lnTo>
                        <a:lnTo>
                          <a:pt x="243" y="447"/>
                        </a:lnTo>
                        <a:lnTo>
                          <a:pt x="243" y="437"/>
                        </a:lnTo>
                        <a:lnTo>
                          <a:pt x="248" y="427"/>
                        </a:lnTo>
                        <a:lnTo>
                          <a:pt x="253" y="417"/>
                        </a:lnTo>
                        <a:lnTo>
                          <a:pt x="253" y="412"/>
                        </a:lnTo>
                        <a:lnTo>
                          <a:pt x="258" y="402"/>
                        </a:lnTo>
                        <a:lnTo>
                          <a:pt x="263" y="392"/>
                        </a:lnTo>
                        <a:lnTo>
                          <a:pt x="268" y="382"/>
                        </a:lnTo>
                        <a:lnTo>
                          <a:pt x="268" y="372"/>
                        </a:lnTo>
                        <a:lnTo>
                          <a:pt x="273" y="367"/>
                        </a:lnTo>
                        <a:lnTo>
                          <a:pt x="278" y="357"/>
                        </a:lnTo>
                        <a:lnTo>
                          <a:pt x="278" y="347"/>
                        </a:lnTo>
                        <a:lnTo>
                          <a:pt x="283" y="337"/>
                        </a:lnTo>
                        <a:lnTo>
                          <a:pt x="288" y="328"/>
                        </a:lnTo>
                        <a:lnTo>
                          <a:pt x="293" y="323"/>
                        </a:lnTo>
                        <a:lnTo>
                          <a:pt x="293" y="313"/>
                        </a:lnTo>
                        <a:lnTo>
                          <a:pt x="297" y="303"/>
                        </a:lnTo>
                        <a:lnTo>
                          <a:pt x="302" y="293"/>
                        </a:lnTo>
                        <a:lnTo>
                          <a:pt x="302" y="288"/>
                        </a:lnTo>
                        <a:lnTo>
                          <a:pt x="307" y="278"/>
                        </a:lnTo>
                        <a:lnTo>
                          <a:pt x="312" y="268"/>
                        </a:lnTo>
                        <a:lnTo>
                          <a:pt x="317" y="263"/>
                        </a:lnTo>
                        <a:lnTo>
                          <a:pt x="317" y="253"/>
                        </a:lnTo>
                        <a:lnTo>
                          <a:pt x="322" y="248"/>
                        </a:lnTo>
                        <a:lnTo>
                          <a:pt x="327" y="238"/>
                        </a:lnTo>
                        <a:lnTo>
                          <a:pt x="327" y="228"/>
                        </a:lnTo>
                        <a:lnTo>
                          <a:pt x="332" y="223"/>
                        </a:lnTo>
                        <a:lnTo>
                          <a:pt x="337" y="213"/>
                        </a:lnTo>
                        <a:lnTo>
                          <a:pt x="342" y="208"/>
                        </a:lnTo>
                        <a:lnTo>
                          <a:pt x="342" y="198"/>
                        </a:lnTo>
                        <a:lnTo>
                          <a:pt x="347" y="188"/>
                        </a:lnTo>
                        <a:lnTo>
                          <a:pt x="352" y="184"/>
                        </a:lnTo>
                        <a:lnTo>
                          <a:pt x="357" y="174"/>
                        </a:lnTo>
                        <a:lnTo>
                          <a:pt x="357" y="169"/>
                        </a:lnTo>
                        <a:lnTo>
                          <a:pt x="362" y="159"/>
                        </a:lnTo>
                        <a:lnTo>
                          <a:pt x="367" y="154"/>
                        </a:lnTo>
                        <a:lnTo>
                          <a:pt x="367" y="149"/>
                        </a:lnTo>
                        <a:lnTo>
                          <a:pt x="372" y="139"/>
                        </a:lnTo>
                        <a:lnTo>
                          <a:pt x="377" y="134"/>
                        </a:lnTo>
                        <a:lnTo>
                          <a:pt x="382" y="124"/>
                        </a:lnTo>
                        <a:lnTo>
                          <a:pt x="382" y="119"/>
                        </a:lnTo>
                        <a:lnTo>
                          <a:pt x="387" y="114"/>
                        </a:lnTo>
                        <a:lnTo>
                          <a:pt x="392" y="104"/>
                        </a:lnTo>
                        <a:lnTo>
                          <a:pt x="392" y="99"/>
                        </a:lnTo>
                        <a:lnTo>
                          <a:pt x="397" y="94"/>
                        </a:lnTo>
                        <a:lnTo>
                          <a:pt x="402" y="84"/>
                        </a:lnTo>
                        <a:lnTo>
                          <a:pt x="407" y="79"/>
                        </a:lnTo>
                        <a:lnTo>
                          <a:pt x="407" y="74"/>
                        </a:lnTo>
                        <a:lnTo>
                          <a:pt x="412" y="69"/>
                        </a:lnTo>
                        <a:lnTo>
                          <a:pt x="417" y="59"/>
                        </a:lnTo>
                        <a:lnTo>
                          <a:pt x="417" y="54"/>
                        </a:lnTo>
                        <a:lnTo>
                          <a:pt x="422" y="49"/>
                        </a:lnTo>
                        <a:lnTo>
                          <a:pt x="427" y="45"/>
                        </a:lnTo>
                        <a:lnTo>
                          <a:pt x="432" y="40"/>
                        </a:lnTo>
                        <a:lnTo>
                          <a:pt x="432" y="30"/>
                        </a:lnTo>
                        <a:lnTo>
                          <a:pt x="437" y="25"/>
                        </a:lnTo>
                        <a:lnTo>
                          <a:pt x="442" y="20"/>
                        </a:lnTo>
                        <a:lnTo>
                          <a:pt x="442" y="15"/>
                        </a:lnTo>
                        <a:lnTo>
                          <a:pt x="446" y="10"/>
                        </a:lnTo>
                        <a:lnTo>
                          <a:pt x="451" y="5"/>
                        </a:lnTo>
                        <a:lnTo>
                          <a:pt x="456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153"/>
                  <p:cNvSpPr>
                    <a:spLocks/>
                  </p:cNvSpPr>
                  <p:nvPr/>
                </p:nvSpPr>
                <p:spPr bwMode="auto">
                  <a:xfrm>
                    <a:off x="4943476" y="1803400"/>
                    <a:ext cx="828675" cy="747713"/>
                  </a:xfrm>
                  <a:custGeom>
                    <a:avLst/>
                    <a:gdLst/>
                    <a:ahLst/>
                    <a:cxnLst>
                      <a:cxn ang="0">
                        <a:pos x="5" y="114"/>
                      </a:cxn>
                      <a:cxn ang="0">
                        <a:pos x="15" y="99"/>
                      </a:cxn>
                      <a:cxn ang="0">
                        <a:pos x="25" y="84"/>
                      </a:cxn>
                      <a:cxn ang="0">
                        <a:pos x="40" y="74"/>
                      </a:cxn>
                      <a:cxn ang="0">
                        <a:pos x="50" y="59"/>
                      </a:cxn>
                      <a:cxn ang="0">
                        <a:pos x="70" y="44"/>
                      </a:cxn>
                      <a:cxn ang="0">
                        <a:pos x="80" y="34"/>
                      </a:cxn>
                      <a:cxn ang="0">
                        <a:pos x="85" y="29"/>
                      </a:cxn>
                      <a:cxn ang="0">
                        <a:pos x="100" y="20"/>
                      </a:cxn>
                      <a:cxn ang="0">
                        <a:pos x="115" y="10"/>
                      </a:cxn>
                      <a:cxn ang="0">
                        <a:pos x="130" y="5"/>
                      </a:cxn>
                      <a:cxn ang="0">
                        <a:pos x="144" y="0"/>
                      </a:cxn>
                      <a:cxn ang="0">
                        <a:pos x="159" y="0"/>
                      </a:cxn>
                      <a:cxn ang="0">
                        <a:pos x="174" y="0"/>
                      </a:cxn>
                      <a:cxn ang="0">
                        <a:pos x="189" y="0"/>
                      </a:cxn>
                      <a:cxn ang="0">
                        <a:pos x="204" y="0"/>
                      </a:cxn>
                      <a:cxn ang="0">
                        <a:pos x="219" y="5"/>
                      </a:cxn>
                      <a:cxn ang="0">
                        <a:pos x="234" y="15"/>
                      </a:cxn>
                      <a:cxn ang="0">
                        <a:pos x="249" y="20"/>
                      </a:cxn>
                      <a:cxn ang="0">
                        <a:pos x="264" y="29"/>
                      </a:cxn>
                      <a:cxn ang="0">
                        <a:pos x="279" y="44"/>
                      </a:cxn>
                      <a:cxn ang="0">
                        <a:pos x="293" y="59"/>
                      </a:cxn>
                      <a:cxn ang="0">
                        <a:pos x="308" y="74"/>
                      </a:cxn>
                      <a:cxn ang="0">
                        <a:pos x="323" y="89"/>
                      </a:cxn>
                      <a:cxn ang="0">
                        <a:pos x="333" y="104"/>
                      </a:cxn>
                      <a:cxn ang="0">
                        <a:pos x="343" y="119"/>
                      </a:cxn>
                      <a:cxn ang="0">
                        <a:pos x="358" y="134"/>
                      </a:cxn>
                      <a:cxn ang="0">
                        <a:pos x="368" y="149"/>
                      </a:cxn>
                      <a:cxn ang="0">
                        <a:pos x="378" y="169"/>
                      </a:cxn>
                      <a:cxn ang="0">
                        <a:pos x="388" y="183"/>
                      </a:cxn>
                      <a:cxn ang="0">
                        <a:pos x="398" y="203"/>
                      </a:cxn>
                      <a:cxn ang="0">
                        <a:pos x="408" y="223"/>
                      </a:cxn>
                      <a:cxn ang="0">
                        <a:pos x="418" y="243"/>
                      </a:cxn>
                      <a:cxn ang="0">
                        <a:pos x="432" y="263"/>
                      </a:cxn>
                      <a:cxn ang="0">
                        <a:pos x="442" y="283"/>
                      </a:cxn>
                      <a:cxn ang="0">
                        <a:pos x="452" y="308"/>
                      </a:cxn>
                      <a:cxn ang="0">
                        <a:pos x="462" y="332"/>
                      </a:cxn>
                      <a:cxn ang="0">
                        <a:pos x="472" y="352"/>
                      </a:cxn>
                      <a:cxn ang="0">
                        <a:pos x="482" y="377"/>
                      </a:cxn>
                      <a:cxn ang="0">
                        <a:pos x="497" y="402"/>
                      </a:cxn>
                      <a:cxn ang="0">
                        <a:pos x="507" y="427"/>
                      </a:cxn>
                      <a:cxn ang="0">
                        <a:pos x="517" y="452"/>
                      </a:cxn>
                    </a:cxnLst>
                    <a:rect l="0" t="0" r="r" b="b"/>
                    <a:pathLst>
                      <a:path w="522" h="471">
                        <a:moveTo>
                          <a:pt x="0" y="124"/>
                        </a:moveTo>
                        <a:lnTo>
                          <a:pt x="0" y="119"/>
                        </a:lnTo>
                        <a:lnTo>
                          <a:pt x="5" y="114"/>
                        </a:lnTo>
                        <a:lnTo>
                          <a:pt x="10" y="109"/>
                        </a:lnTo>
                        <a:lnTo>
                          <a:pt x="15" y="104"/>
                        </a:lnTo>
                        <a:lnTo>
                          <a:pt x="15" y="99"/>
                        </a:lnTo>
                        <a:lnTo>
                          <a:pt x="20" y="94"/>
                        </a:lnTo>
                        <a:lnTo>
                          <a:pt x="30" y="84"/>
                        </a:lnTo>
                        <a:lnTo>
                          <a:pt x="25" y="84"/>
                        </a:lnTo>
                        <a:lnTo>
                          <a:pt x="30" y="84"/>
                        </a:lnTo>
                        <a:lnTo>
                          <a:pt x="35" y="79"/>
                        </a:lnTo>
                        <a:lnTo>
                          <a:pt x="40" y="74"/>
                        </a:lnTo>
                        <a:lnTo>
                          <a:pt x="40" y="69"/>
                        </a:lnTo>
                        <a:lnTo>
                          <a:pt x="45" y="64"/>
                        </a:lnTo>
                        <a:lnTo>
                          <a:pt x="50" y="59"/>
                        </a:lnTo>
                        <a:lnTo>
                          <a:pt x="55" y="54"/>
                        </a:lnTo>
                        <a:lnTo>
                          <a:pt x="60" y="54"/>
                        </a:lnTo>
                        <a:lnTo>
                          <a:pt x="70" y="44"/>
                        </a:lnTo>
                        <a:lnTo>
                          <a:pt x="65" y="44"/>
                        </a:lnTo>
                        <a:lnTo>
                          <a:pt x="70" y="44"/>
                        </a:lnTo>
                        <a:lnTo>
                          <a:pt x="80" y="34"/>
                        </a:lnTo>
                        <a:lnTo>
                          <a:pt x="75" y="34"/>
                        </a:lnTo>
                        <a:lnTo>
                          <a:pt x="80" y="34"/>
                        </a:lnTo>
                        <a:lnTo>
                          <a:pt x="85" y="29"/>
                        </a:lnTo>
                        <a:lnTo>
                          <a:pt x="90" y="25"/>
                        </a:lnTo>
                        <a:lnTo>
                          <a:pt x="95" y="25"/>
                        </a:lnTo>
                        <a:lnTo>
                          <a:pt x="100" y="20"/>
                        </a:lnTo>
                        <a:lnTo>
                          <a:pt x="105" y="15"/>
                        </a:lnTo>
                        <a:lnTo>
                          <a:pt x="110" y="15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5" y="10"/>
                        </a:lnTo>
                        <a:lnTo>
                          <a:pt x="130" y="5"/>
                        </a:lnTo>
                        <a:lnTo>
                          <a:pt x="134" y="5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9" y="0"/>
                        </a:lnTo>
                        <a:lnTo>
                          <a:pt x="174" y="0"/>
                        </a:lnTo>
                        <a:lnTo>
                          <a:pt x="179" y="0"/>
                        </a:lnTo>
                        <a:lnTo>
                          <a:pt x="184" y="0"/>
                        </a:lnTo>
                        <a:lnTo>
                          <a:pt x="189" y="0"/>
                        </a:lnTo>
                        <a:lnTo>
                          <a:pt x="194" y="0"/>
                        </a:lnTo>
                        <a:lnTo>
                          <a:pt x="199" y="0"/>
                        </a:lnTo>
                        <a:lnTo>
                          <a:pt x="204" y="0"/>
                        </a:lnTo>
                        <a:lnTo>
                          <a:pt x="209" y="5"/>
                        </a:lnTo>
                        <a:lnTo>
                          <a:pt x="214" y="5"/>
                        </a:lnTo>
                        <a:lnTo>
                          <a:pt x="219" y="5"/>
                        </a:lnTo>
                        <a:lnTo>
                          <a:pt x="224" y="10"/>
                        </a:lnTo>
                        <a:lnTo>
                          <a:pt x="229" y="10"/>
                        </a:lnTo>
                        <a:lnTo>
                          <a:pt x="234" y="15"/>
                        </a:lnTo>
                        <a:lnTo>
                          <a:pt x="239" y="15"/>
                        </a:lnTo>
                        <a:lnTo>
                          <a:pt x="244" y="20"/>
                        </a:lnTo>
                        <a:lnTo>
                          <a:pt x="249" y="20"/>
                        </a:lnTo>
                        <a:lnTo>
                          <a:pt x="254" y="25"/>
                        </a:lnTo>
                        <a:lnTo>
                          <a:pt x="259" y="29"/>
                        </a:lnTo>
                        <a:lnTo>
                          <a:pt x="264" y="29"/>
                        </a:lnTo>
                        <a:lnTo>
                          <a:pt x="269" y="34"/>
                        </a:lnTo>
                        <a:lnTo>
                          <a:pt x="274" y="39"/>
                        </a:lnTo>
                        <a:lnTo>
                          <a:pt x="279" y="44"/>
                        </a:lnTo>
                        <a:lnTo>
                          <a:pt x="283" y="49"/>
                        </a:lnTo>
                        <a:lnTo>
                          <a:pt x="288" y="54"/>
                        </a:lnTo>
                        <a:lnTo>
                          <a:pt x="293" y="59"/>
                        </a:lnTo>
                        <a:lnTo>
                          <a:pt x="298" y="64"/>
                        </a:lnTo>
                        <a:lnTo>
                          <a:pt x="303" y="69"/>
                        </a:lnTo>
                        <a:lnTo>
                          <a:pt x="308" y="74"/>
                        </a:lnTo>
                        <a:lnTo>
                          <a:pt x="313" y="79"/>
                        </a:lnTo>
                        <a:lnTo>
                          <a:pt x="318" y="84"/>
                        </a:lnTo>
                        <a:lnTo>
                          <a:pt x="323" y="89"/>
                        </a:lnTo>
                        <a:lnTo>
                          <a:pt x="328" y="94"/>
                        </a:lnTo>
                        <a:lnTo>
                          <a:pt x="328" y="99"/>
                        </a:lnTo>
                        <a:lnTo>
                          <a:pt x="333" y="104"/>
                        </a:lnTo>
                        <a:lnTo>
                          <a:pt x="338" y="109"/>
                        </a:lnTo>
                        <a:lnTo>
                          <a:pt x="343" y="114"/>
                        </a:lnTo>
                        <a:lnTo>
                          <a:pt x="343" y="119"/>
                        </a:lnTo>
                        <a:lnTo>
                          <a:pt x="348" y="124"/>
                        </a:lnTo>
                        <a:lnTo>
                          <a:pt x="353" y="129"/>
                        </a:lnTo>
                        <a:lnTo>
                          <a:pt x="358" y="134"/>
                        </a:lnTo>
                        <a:lnTo>
                          <a:pt x="358" y="139"/>
                        </a:lnTo>
                        <a:lnTo>
                          <a:pt x="363" y="144"/>
                        </a:lnTo>
                        <a:lnTo>
                          <a:pt x="368" y="149"/>
                        </a:lnTo>
                        <a:lnTo>
                          <a:pt x="368" y="154"/>
                        </a:lnTo>
                        <a:lnTo>
                          <a:pt x="373" y="164"/>
                        </a:lnTo>
                        <a:lnTo>
                          <a:pt x="378" y="169"/>
                        </a:lnTo>
                        <a:lnTo>
                          <a:pt x="383" y="173"/>
                        </a:lnTo>
                        <a:lnTo>
                          <a:pt x="383" y="178"/>
                        </a:lnTo>
                        <a:lnTo>
                          <a:pt x="388" y="183"/>
                        </a:lnTo>
                        <a:lnTo>
                          <a:pt x="393" y="193"/>
                        </a:lnTo>
                        <a:lnTo>
                          <a:pt x="393" y="198"/>
                        </a:lnTo>
                        <a:lnTo>
                          <a:pt x="398" y="203"/>
                        </a:lnTo>
                        <a:lnTo>
                          <a:pt x="403" y="208"/>
                        </a:lnTo>
                        <a:lnTo>
                          <a:pt x="408" y="218"/>
                        </a:lnTo>
                        <a:lnTo>
                          <a:pt x="408" y="223"/>
                        </a:lnTo>
                        <a:lnTo>
                          <a:pt x="413" y="228"/>
                        </a:lnTo>
                        <a:lnTo>
                          <a:pt x="418" y="238"/>
                        </a:lnTo>
                        <a:lnTo>
                          <a:pt x="418" y="243"/>
                        </a:lnTo>
                        <a:lnTo>
                          <a:pt x="423" y="248"/>
                        </a:lnTo>
                        <a:lnTo>
                          <a:pt x="427" y="258"/>
                        </a:lnTo>
                        <a:lnTo>
                          <a:pt x="432" y="263"/>
                        </a:lnTo>
                        <a:lnTo>
                          <a:pt x="432" y="273"/>
                        </a:lnTo>
                        <a:lnTo>
                          <a:pt x="437" y="278"/>
                        </a:lnTo>
                        <a:lnTo>
                          <a:pt x="442" y="283"/>
                        </a:lnTo>
                        <a:lnTo>
                          <a:pt x="442" y="293"/>
                        </a:lnTo>
                        <a:lnTo>
                          <a:pt x="447" y="298"/>
                        </a:lnTo>
                        <a:lnTo>
                          <a:pt x="452" y="308"/>
                        </a:lnTo>
                        <a:lnTo>
                          <a:pt x="457" y="312"/>
                        </a:lnTo>
                        <a:lnTo>
                          <a:pt x="457" y="322"/>
                        </a:lnTo>
                        <a:lnTo>
                          <a:pt x="462" y="332"/>
                        </a:lnTo>
                        <a:lnTo>
                          <a:pt x="467" y="337"/>
                        </a:lnTo>
                        <a:lnTo>
                          <a:pt x="467" y="347"/>
                        </a:lnTo>
                        <a:lnTo>
                          <a:pt x="472" y="352"/>
                        </a:lnTo>
                        <a:lnTo>
                          <a:pt x="477" y="362"/>
                        </a:lnTo>
                        <a:lnTo>
                          <a:pt x="482" y="372"/>
                        </a:lnTo>
                        <a:lnTo>
                          <a:pt x="482" y="377"/>
                        </a:lnTo>
                        <a:lnTo>
                          <a:pt x="487" y="387"/>
                        </a:lnTo>
                        <a:lnTo>
                          <a:pt x="492" y="392"/>
                        </a:lnTo>
                        <a:lnTo>
                          <a:pt x="497" y="402"/>
                        </a:lnTo>
                        <a:lnTo>
                          <a:pt x="497" y="412"/>
                        </a:lnTo>
                        <a:lnTo>
                          <a:pt x="502" y="417"/>
                        </a:lnTo>
                        <a:lnTo>
                          <a:pt x="507" y="427"/>
                        </a:lnTo>
                        <a:lnTo>
                          <a:pt x="507" y="437"/>
                        </a:lnTo>
                        <a:lnTo>
                          <a:pt x="512" y="447"/>
                        </a:lnTo>
                        <a:lnTo>
                          <a:pt x="517" y="452"/>
                        </a:lnTo>
                        <a:lnTo>
                          <a:pt x="522" y="461"/>
                        </a:lnTo>
                        <a:lnTo>
                          <a:pt x="522" y="471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154"/>
                  <p:cNvSpPr>
                    <a:spLocks/>
                  </p:cNvSpPr>
                  <p:nvPr/>
                </p:nvSpPr>
                <p:spPr bwMode="auto">
                  <a:xfrm>
                    <a:off x="5772151" y="2551113"/>
                    <a:ext cx="300038" cy="828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10"/>
                      </a:cxn>
                      <a:cxn ang="0">
                        <a:pos x="10" y="20"/>
                      </a:cxn>
                      <a:cxn ang="0">
                        <a:pos x="10" y="25"/>
                      </a:cxn>
                      <a:cxn ang="0">
                        <a:pos x="15" y="35"/>
                      </a:cxn>
                      <a:cxn ang="0">
                        <a:pos x="20" y="45"/>
                      </a:cxn>
                      <a:cxn ang="0">
                        <a:pos x="25" y="55"/>
                      </a:cxn>
                      <a:cxn ang="0">
                        <a:pos x="25" y="65"/>
                      </a:cxn>
                      <a:cxn ang="0">
                        <a:pos x="30" y="70"/>
                      </a:cxn>
                      <a:cxn ang="0">
                        <a:pos x="35" y="80"/>
                      </a:cxn>
                      <a:cxn ang="0">
                        <a:pos x="35" y="90"/>
                      </a:cxn>
                      <a:cxn ang="0">
                        <a:pos x="40" y="100"/>
                      </a:cxn>
                      <a:cxn ang="0">
                        <a:pos x="45" y="110"/>
                      </a:cxn>
                      <a:cxn ang="0">
                        <a:pos x="50" y="120"/>
                      </a:cxn>
                      <a:cxn ang="0">
                        <a:pos x="50" y="129"/>
                      </a:cxn>
                      <a:cxn ang="0">
                        <a:pos x="54" y="139"/>
                      </a:cxn>
                      <a:cxn ang="0">
                        <a:pos x="59" y="149"/>
                      </a:cxn>
                      <a:cxn ang="0">
                        <a:pos x="59" y="159"/>
                      </a:cxn>
                      <a:cxn ang="0">
                        <a:pos x="64" y="164"/>
                      </a:cxn>
                      <a:cxn ang="0">
                        <a:pos x="69" y="174"/>
                      </a:cxn>
                      <a:cxn ang="0">
                        <a:pos x="74" y="184"/>
                      </a:cxn>
                      <a:cxn ang="0">
                        <a:pos x="74" y="194"/>
                      </a:cxn>
                      <a:cxn ang="0">
                        <a:pos x="79" y="204"/>
                      </a:cxn>
                      <a:cxn ang="0">
                        <a:pos x="84" y="214"/>
                      </a:cxn>
                      <a:cxn ang="0">
                        <a:pos x="89" y="224"/>
                      </a:cxn>
                      <a:cxn ang="0">
                        <a:pos x="89" y="234"/>
                      </a:cxn>
                      <a:cxn ang="0">
                        <a:pos x="94" y="244"/>
                      </a:cxn>
                      <a:cxn ang="0">
                        <a:pos x="99" y="254"/>
                      </a:cxn>
                      <a:cxn ang="0">
                        <a:pos x="99" y="264"/>
                      </a:cxn>
                      <a:cxn ang="0">
                        <a:pos x="104" y="273"/>
                      </a:cxn>
                      <a:cxn ang="0">
                        <a:pos x="109" y="283"/>
                      </a:cxn>
                      <a:cxn ang="0">
                        <a:pos x="114" y="293"/>
                      </a:cxn>
                      <a:cxn ang="0">
                        <a:pos x="114" y="303"/>
                      </a:cxn>
                      <a:cxn ang="0">
                        <a:pos x="119" y="313"/>
                      </a:cxn>
                      <a:cxn ang="0">
                        <a:pos x="124" y="323"/>
                      </a:cxn>
                      <a:cxn ang="0">
                        <a:pos x="124" y="333"/>
                      </a:cxn>
                      <a:cxn ang="0">
                        <a:pos x="129" y="343"/>
                      </a:cxn>
                      <a:cxn ang="0">
                        <a:pos x="134" y="358"/>
                      </a:cxn>
                      <a:cxn ang="0">
                        <a:pos x="139" y="368"/>
                      </a:cxn>
                      <a:cxn ang="0">
                        <a:pos x="139" y="378"/>
                      </a:cxn>
                      <a:cxn ang="0">
                        <a:pos x="144" y="388"/>
                      </a:cxn>
                      <a:cxn ang="0">
                        <a:pos x="149" y="398"/>
                      </a:cxn>
                      <a:cxn ang="0">
                        <a:pos x="149" y="407"/>
                      </a:cxn>
                      <a:cxn ang="0">
                        <a:pos x="154" y="417"/>
                      </a:cxn>
                      <a:cxn ang="0">
                        <a:pos x="159" y="427"/>
                      </a:cxn>
                      <a:cxn ang="0">
                        <a:pos x="164" y="437"/>
                      </a:cxn>
                      <a:cxn ang="0">
                        <a:pos x="164" y="447"/>
                      </a:cxn>
                      <a:cxn ang="0">
                        <a:pos x="169" y="457"/>
                      </a:cxn>
                      <a:cxn ang="0">
                        <a:pos x="174" y="467"/>
                      </a:cxn>
                      <a:cxn ang="0">
                        <a:pos x="174" y="477"/>
                      </a:cxn>
                      <a:cxn ang="0">
                        <a:pos x="179" y="487"/>
                      </a:cxn>
                      <a:cxn ang="0">
                        <a:pos x="184" y="497"/>
                      </a:cxn>
                      <a:cxn ang="0">
                        <a:pos x="189" y="507"/>
                      </a:cxn>
                      <a:cxn ang="0">
                        <a:pos x="189" y="522"/>
                      </a:cxn>
                    </a:cxnLst>
                    <a:rect l="0" t="0" r="r" b="b"/>
                    <a:pathLst>
                      <a:path w="189" h="522">
                        <a:moveTo>
                          <a:pt x="0" y="0"/>
                        </a:moveTo>
                        <a:lnTo>
                          <a:pt x="5" y="10"/>
                        </a:lnTo>
                        <a:lnTo>
                          <a:pt x="10" y="20"/>
                        </a:lnTo>
                        <a:lnTo>
                          <a:pt x="10" y="25"/>
                        </a:lnTo>
                        <a:lnTo>
                          <a:pt x="15" y="35"/>
                        </a:lnTo>
                        <a:lnTo>
                          <a:pt x="20" y="45"/>
                        </a:lnTo>
                        <a:lnTo>
                          <a:pt x="25" y="55"/>
                        </a:lnTo>
                        <a:lnTo>
                          <a:pt x="25" y="65"/>
                        </a:lnTo>
                        <a:lnTo>
                          <a:pt x="30" y="70"/>
                        </a:lnTo>
                        <a:lnTo>
                          <a:pt x="35" y="80"/>
                        </a:lnTo>
                        <a:lnTo>
                          <a:pt x="35" y="90"/>
                        </a:lnTo>
                        <a:lnTo>
                          <a:pt x="40" y="100"/>
                        </a:lnTo>
                        <a:lnTo>
                          <a:pt x="45" y="110"/>
                        </a:lnTo>
                        <a:lnTo>
                          <a:pt x="50" y="120"/>
                        </a:lnTo>
                        <a:lnTo>
                          <a:pt x="50" y="129"/>
                        </a:lnTo>
                        <a:lnTo>
                          <a:pt x="54" y="139"/>
                        </a:lnTo>
                        <a:lnTo>
                          <a:pt x="59" y="149"/>
                        </a:lnTo>
                        <a:lnTo>
                          <a:pt x="59" y="159"/>
                        </a:lnTo>
                        <a:lnTo>
                          <a:pt x="64" y="164"/>
                        </a:lnTo>
                        <a:lnTo>
                          <a:pt x="69" y="174"/>
                        </a:lnTo>
                        <a:lnTo>
                          <a:pt x="74" y="184"/>
                        </a:lnTo>
                        <a:lnTo>
                          <a:pt x="74" y="194"/>
                        </a:lnTo>
                        <a:lnTo>
                          <a:pt x="79" y="204"/>
                        </a:lnTo>
                        <a:lnTo>
                          <a:pt x="84" y="214"/>
                        </a:lnTo>
                        <a:lnTo>
                          <a:pt x="89" y="224"/>
                        </a:lnTo>
                        <a:lnTo>
                          <a:pt x="89" y="234"/>
                        </a:lnTo>
                        <a:lnTo>
                          <a:pt x="94" y="244"/>
                        </a:lnTo>
                        <a:lnTo>
                          <a:pt x="99" y="254"/>
                        </a:lnTo>
                        <a:lnTo>
                          <a:pt x="99" y="264"/>
                        </a:lnTo>
                        <a:lnTo>
                          <a:pt x="104" y="273"/>
                        </a:lnTo>
                        <a:lnTo>
                          <a:pt x="109" y="283"/>
                        </a:lnTo>
                        <a:lnTo>
                          <a:pt x="114" y="293"/>
                        </a:lnTo>
                        <a:lnTo>
                          <a:pt x="114" y="303"/>
                        </a:lnTo>
                        <a:lnTo>
                          <a:pt x="119" y="313"/>
                        </a:lnTo>
                        <a:lnTo>
                          <a:pt x="124" y="323"/>
                        </a:lnTo>
                        <a:lnTo>
                          <a:pt x="124" y="333"/>
                        </a:lnTo>
                        <a:lnTo>
                          <a:pt x="129" y="343"/>
                        </a:lnTo>
                        <a:lnTo>
                          <a:pt x="134" y="358"/>
                        </a:lnTo>
                        <a:lnTo>
                          <a:pt x="139" y="368"/>
                        </a:lnTo>
                        <a:lnTo>
                          <a:pt x="139" y="378"/>
                        </a:lnTo>
                        <a:lnTo>
                          <a:pt x="144" y="388"/>
                        </a:lnTo>
                        <a:lnTo>
                          <a:pt x="149" y="398"/>
                        </a:lnTo>
                        <a:lnTo>
                          <a:pt x="149" y="407"/>
                        </a:lnTo>
                        <a:lnTo>
                          <a:pt x="154" y="417"/>
                        </a:lnTo>
                        <a:lnTo>
                          <a:pt x="159" y="427"/>
                        </a:lnTo>
                        <a:lnTo>
                          <a:pt x="164" y="437"/>
                        </a:lnTo>
                        <a:lnTo>
                          <a:pt x="164" y="447"/>
                        </a:lnTo>
                        <a:lnTo>
                          <a:pt x="169" y="457"/>
                        </a:lnTo>
                        <a:lnTo>
                          <a:pt x="174" y="467"/>
                        </a:lnTo>
                        <a:lnTo>
                          <a:pt x="174" y="477"/>
                        </a:lnTo>
                        <a:lnTo>
                          <a:pt x="179" y="487"/>
                        </a:lnTo>
                        <a:lnTo>
                          <a:pt x="184" y="497"/>
                        </a:lnTo>
                        <a:lnTo>
                          <a:pt x="189" y="507"/>
                        </a:lnTo>
                        <a:lnTo>
                          <a:pt x="189" y="522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9" name="Group 7"/>
                <p:cNvGrpSpPr/>
                <p:nvPr/>
              </p:nvGrpSpPr>
              <p:grpSpPr>
                <a:xfrm>
                  <a:off x="1157341" y="0"/>
                  <a:ext cx="1378016" cy="3121025"/>
                  <a:chOff x="2673351" y="1803400"/>
                  <a:chExt cx="3398838" cy="3121025"/>
                </a:xfrm>
              </p:grpSpPr>
              <p:sp>
                <p:nvSpPr>
                  <p:cNvPr id="56" name="Freeform 150"/>
                  <p:cNvSpPr>
                    <a:spLocks/>
                  </p:cNvSpPr>
                  <p:nvPr/>
                </p:nvSpPr>
                <p:spPr bwMode="auto">
                  <a:xfrm>
                    <a:off x="2673351" y="3363913"/>
                    <a:ext cx="749300" cy="1528763"/>
                  </a:xfrm>
                  <a:custGeom>
                    <a:avLst/>
                    <a:gdLst/>
                    <a:ahLst/>
                    <a:cxnLst>
                      <a:cxn ang="0">
                        <a:pos x="5" y="20"/>
                      </a:cxn>
                      <a:cxn ang="0">
                        <a:pos x="15" y="49"/>
                      </a:cxn>
                      <a:cxn ang="0">
                        <a:pos x="25" y="79"/>
                      </a:cxn>
                      <a:cxn ang="0">
                        <a:pos x="35" y="109"/>
                      </a:cxn>
                      <a:cxn ang="0">
                        <a:pos x="50" y="139"/>
                      </a:cxn>
                      <a:cxn ang="0">
                        <a:pos x="60" y="174"/>
                      </a:cxn>
                      <a:cxn ang="0">
                        <a:pos x="70" y="203"/>
                      </a:cxn>
                      <a:cxn ang="0">
                        <a:pos x="80" y="233"/>
                      </a:cxn>
                      <a:cxn ang="0">
                        <a:pos x="90" y="263"/>
                      </a:cxn>
                      <a:cxn ang="0">
                        <a:pos x="99" y="293"/>
                      </a:cxn>
                      <a:cxn ang="0">
                        <a:pos x="109" y="322"/>
                      </a:cxn>
                      <a:cxn ang="0">
                        <a:pos x="124" y="347"/>
                      </a:cxn>
                      <a:cxn ang="0">
                        <a:pos x="134" y="377"/>
                      </a:cxn>
                      <a:cxn ang="0">
                        <a:pos x="144" y="407"/>
                      </a:cxn>
                      <a:cxn ang="0">
                        <a:pos x="154" y="437"/>
                      </a:cxn>
                      <a:cxn ang="0">
                        <a:pos x="164" y="461"/>
                      </a:cxn>
                      <a:cxn ang="0">
                        <a:pos x="174" y="491"/>
                      </a:cxn>
                      <a:cxn ang="0">
                        <a:pos x="189" y="516"/>
                      </a:cxn>
                      <a:cxn ang="0">
                        <a:pos x="199" y="541"/>
                      </a:cxn>
                      <a:cxn ang="0">
                        <a:pos x="209" y="566"/>
                      </a:cxn>
                      <a:cxn ang="0">
                        <a:pos x="219" y="591"/>
                      </a:cxn>
                      <a:cxn ang="0">
                        <a:pos x="229" y="615"/>
                      </a:cxn>
                      <a:cxn ang="0">
                        <a:pos x="239" y="640"/>
                      </a:cxn>
                      <a:cxn ang="0">
                        <a:pos x="253" y="665"/>
                      </a:cxn>
                      <a:cxn ang="0">
                        <a:pos x="263" y="685"/>
                      </a:cxn>
                      <a:cxn ang="0">
                        <a:pos x="273" y="705"/>
                      </a:cxn>
                      <a:cxn ang="0">
                        <a:pos x="283" y="730"/>
                      </a:cxn>
                      <a:cxn ang="0">
                        <a:pos x="293" y="749"/>
                      </a:cxn>
                      <a:cxn ang="0">
                        <a:pos x="303" y="769"/>
                      </a:cxn>
                      <a:cxn ang="0">
                        <a:pos x="313" y="784"/>
                      </a:cxn>
                      <a:cxn ang="0">
                        <a:pos x="328" y="804"/>
                      </a:cxn>
                      <a:cxn ang="0">
                        <a:pos x="338" y="824"/>
                      </a:cxn>
                      <a:cxn ang="0">
                        <a:pos x="348" y="839"/>
                      </a:cxn>
                      <a:cxn ang="0">
                        <a:pos x="358" y="854"/>
                      </a:cxn>
                      <a:cxn ang="0">
                        <a:pos x="368" y="869"/>
                      </a:cxn>
                      <a:cxn ang="0">
                        <a:pos x="378" y="884"/>
                      </a:cxn>
                      <a:cxn ang="0">
                        <a:pos x="392" y="898"/>
                      </a:cxn>
                      <a:cxn ang="0">
                        <a:pos x="402" y="913"/>
                      </a:cxn>
                      <a:cxn ang="0">
                        <a:pos x="417" y="923"/>
                      </a:cxn>
                      <a:cxn ang="0">
                        <a:pos x="432" y="938"/>
                      </a:cxn>
                      <a:cxn ang="0">
                        <a:pos x="447" y="948"/>
                      </a:cxn>
                      <a:cxn ang="0">
                        <a:pos x="462" y="958"/>
                      </a:cxn>
                    </a:cxnLst>
                    <a:rect l="0" t="0" r="r" b="b"/>
                    <a:pathLst>
                      <a:path w="472" h="963">
                        <a:moveTo>
                          <a:pt x="0" y="0"/>
                        </a:moveTo>
                        <a:lnTo>
                          <a:pt x="0" y="10"/>
                        </a:lnTo>
                        <a:lnTo>
                          <a:pt x="5" y="20"/>
                        </a:lnTo>
                        <a:lnTo>
                          <a:pt x="10" y="30"/>
                        </a:lnTo>
                        <a:lnTo>
                          <a:pt x="10" y="39"/>
                        </a:lnTo>
                        <a:lnTo>
                          <a:pt x="15" y="49"/>
                        </a:lnTo>
                        <a:lnTo>
                          <a:pt x="20" y="59"/>
                        </a:lnTo>
                        <a:lnTo>
                          <a:pt x="25" y="69"/>
                        </a:lnTo>
                        <a:lnTo>
                          <a:pt x="25" y="79"/>
                        </a:lnTo>
                        <a:lnTo>
                          <a:pt x="30" y="89"/>
                        </a:lnTo>
                        <a:lnTo>
                          <a:pt x="35" y="99"/>
                        </a:lnTo>
                        <a:lnTo>
                          <a:pt x="35" y="109"/>
                        </a:lnTo>
                        <a:lnTo>
                          <a:pt x="40" y="119"/>
                        </a:lnTo>
                        <a:lnTo>
                          <a:pt x="45" y="129"/>
                        </a:lnTo>
                        <a:lnTo>
                          <a:pt x="50" y="139"/>
                        </a:lnTo>
                        <a:lnTo>
                          <a:pt x="50" y="149"/>
                        </a:lnTo>
                        <a:lnTo>
                          <a:pt x="55" y="164"/>
                        </a:lnTo>
                        <a:lnTo>
                          <a:pt x="60" y="174"/>
                        </a:lnTo>
                        <a:lnTo>
                          <a:pt x="60" y="183"/>
                        </a:lnTo>
                        <a:lnTo>
                          <a:pt x="65" y="193"/>
                        </a:lnTo>
                        <a:lnTo>
                          <a:pt x="70" y="203"/>
                        </a:lnTo>
                        <a:lnTo>
                          <a:pt x="75" y="213"/>
                        </a:lnTo>
                        <a:lnTo>
                          <a:pt x="75" y="223"/>
                        </a:lnTo>
                        <a:lnTo>
                          <a:pt x="80" y="233"/>
                        </a:lnTo>
                        <a:lnTo>
                          <a:pt x="85" y="243"/>
                        </a:lnTo>
                        <a:lnTo>
                          <a:pt x="85" y="253"/>
                        </a:lnTo>
                        <a:lnTo>
                          <a:pt x="90" y="263"/>
                        </a:lnTo>
                        <a:lnTo>
                          <a:pt x="95" y="273"/>
                        </a:lnTo>
                        <a:lnTo>
                          <a:pt x="99" y="283"/>
                        </a:lnTo>
                        <a:lnTo>
                          <a:pt x="99" y="293"/>
                        </a:lnTo>
                        <a:lnTo>
                          <a:pt x="104" y="303"/>
                        </a:lnTo>
                        <a:lnTo>
                          <a:pt x="109" y="313"/>
                        </a:lnTo>
                        <a:lnTo>
                          <a:pt x="109" y="322"/>
                        </a:lnTo>
                        <a:lnTo>
                          <a:pt x="114" y="332"/>
                        </a:lnTo>
                        <a:lnTo>
                          <a:pt x="119" y="342"/>
                        </a:lnTo>
                        <a:lnTo>
                          <a:pt x="124" y="347"/>
                        </a:lnTo>
                        <a:lnTo>
                          <a:pt x="124" y="357"/>
                        </a:lnTo>
                        <a:lnTo>
                          <a:pt x="129" y="367"/>
                        </a:lnTo>
                        <a:lnTo>
                          <a:pt x="134" y="377"/>
                        </a:lnTo>
                        <a:lnTo>
                          <a:pt x="139" y="387"/>
                        </a:lnTo>
                        <a:lnTo>
                          <a:pt x="139" y="397"/>
                        </a:lnTo>
                        <a:lnTo>
                          <a:pt x="144" y="407"/>
                        </a:lnTo>
                        <a:lnTo>
                          <a:pt x="149" y="417"/>
                        </a:lnTo>
                        <a:lnTo>
                          <a:pt x="149" y="427"/>
                        </a:lnTo>
                        <a:lnTo>
                          <a:pt x="154" y="437"/>
                        </a:lnTo>
                        <a:lnTo>
                          <a:pt x="159" y="442"/>
                        </a:lnTo>
                        <a:lnTo>
                          <a:pt x="164" y="452"/>
                        </a:lnTo>
                        <a:lnTo>
                          <a:pt x="164" y="461"/>
                        </a:lnTo>
                        <a:lnTo>
                          <a:pt x="169" y="471"/>
                        </a:lnTo>
                        <a:lnTo>
                          <a:pt x="174" y="481"/>
                        </a:lnTo>
                        <a:lnTo>
                          <a:pt x="174" y="491"/>
                        </a:lnTo>
                        <a:lnTo>
                          <a:pt x="179" y="496"/>
                        </a:lnTo>
                        <a:lnTo>
                          <a:pt x="184" y="506"/>
                        </a:lnTo>
                        <a:lnTo>
                          <a:pt x="189" y="516"/>
                        </a:lnTo>
                        <a:lnTo>
                          <a:pt x="189" y="526"/>
                        </a:lnTo>
                        <a:lnTo>
                          <a:pt x="194" y="531"/>
                        </a:lnTo>
                        <a:lnTo>
                          <a:pt x="199" y="541"/>
                        </a:lnTo>
                        <a:lnTo>
                          <a:pt x="199" y="551"/>
                        </a:lnTo>
                        <a:lnTo>
                          <a:pt x="204" y="561"/>
                        </a:lnTo>
                        <a:lnTo>
                          <a:pt x="209" y="566"/>
                        </a:lnTo>
                        <a:lnTo>
                          <a:pt x="214" y="576"/>
                        </a:lnTo>
                        <a:lnTo>
                          <a:pt x="214" y="586"/>
                        </a:lnTo>
                        <a:lnTo>
                          <a:pt x="219" y="591"/>
                        </a:lnTo>
                        <a:lnTo>
                          <a:pt x="224" y="601"/>
                        </a:lnTo>
                        <a:lnTo>
                          <a:pt x="224" y="605"/>
                        </a:lnTo>
                        <a:lnTo>
                          <a:pt x="229" y="615"/>
                        </a:lnTo>
                        <a:lnTo>
                          <a:pt x="234" y="625"/>
                        </a:lnTo>
                        <a:lnTo>
                          <a:pt x="239" y="630"/>
                        </a:lnTo>
                        <a:lnTo>
                          <a:pt x="239" y="640"/>
                        </a:lnTo>
                        <a:lnTo>
                          <a:pt x="243" y="645"/>
                        </a:lnTo>
                        <a:lnTo>
                          <a:pt x="248" y="655"/>
                        </a:lnTo>
                        <a:lnTo>
                          <a:pt x="253" y="665"/>
                        </a:lnTo>
                        <a:lnTo>
                          <a:pt x="253" y="670"/>
                        </a:lnTo>
                        <a:lnTo>
                          <a:pt x="258" y="680"/>
                        </a:lnTo>
                        <a:lnTo>
                          <a:pt x="263" y="685"/>
                        </a:lnTo>
                        <a:lnTo>
                          <a:pt x="263" y="695"/>
                        </a:lnTo>
                        <a:lnTo>
                          <a:pt x="268" y="700"/>
                        </a:lnTo>
                        <a:lnTo>
                          <a:pt x="273" y="705"/>
                        </a:lnTo>
                        <a:lnTo>
                          <a:pt x="278" y="715"/>
                        </a:lnTo>
                        <a:lnTo>
                          <a:pt x="278" y="720"/>
                        </a:lnTo>
                        <a:lnTo>
                          <a:pt x="283" y="730"/>
                        </a:lnTo>
                        <a:lnTo>
                          <a:pt x="288" y="735"/>
                        </a:lnTo>
                        <a:lnTo>
                          <a:pt x="288" y="740"/>
                        </a:lnTo>
                        <a:lnTo>
                          <a:pt x="293" y="749"/>
                        </a:lnTo>
                        <a:lnTo>
                          <a:pt x="298" y="754"/>
                        </a:lnTo>
                        <a:lnTo>
                          <a:pt x="303" y="759"/>
                        </a:lnTo>
                        <a:lnTo>
                          <a:pt x="303" y="769"/>
                        </a:lnTo>
                        <a:lnTo>
                          <a:pt x="308" y="774"/>
                        </a:lnTo>
                        <a:lnTo>
                          <a:pt x="313" y="779"/>
                        </a:lnTo>
                        <a:lnTo>
                          <a:pt x="313" y="784"/>
                        </a:lnTo>
                        <a:lnTo>
                          <a:pt x="318" y="794"/>
                        </a:lnTo>
                        <a:lnTo>
                          <a:pt x="323" y="799"/>
                        </a:lnTo>
                        <a:lnTo>
                          <a:pt x="328" y="804"/>
                        </a:lnTo>
                        <a:lnTo>
                          <a:pt x="328" y="809"/>
                        </a:lnTo>
                        <a:lnTo>
                          <a:pt x="333" y="814"/>
                        </a:lnTo>
                        <a:lnTo>
                          <a:pt x="338" y="824"/>
                        </a:lnTo>
                        <a:lnTo>
                          <a:pt x="338" y="829"/>
                        </a:lnTo>
                        <a:lnTo>
                          <a:pt x="343" y="834"/>
                        </a:lnTo>
                        <a:lnTo>
                          <a:pt x="348" y="839"/>
                        </a:lnTo>
                        <a:lnTo>
                          <a:pt x="353" y="844"/>
                        </a:lnTo>
                        <a:lnTo>
                          <a:pt x="353" y="849"/>
                        </a:lnTo>
                        <a:lnTo>
                          <a:pt x="358" y="854"/>
                        </a:lnTo>
                        <a:lnTo>
                          <a:pt x="363" y="859"/>
                        </a:lnTo>
                        <a:lnTo>
                          <a:pt x="368" y="864"/>
                        </a:lnTo>
                        <a:lnTo>
                          <a:pt x="368" y="869"/>
                        </a:lnTo>
                        <a:lnTo>
                          <a:pt x="373" y="874"/>
                        </a:lnTo>
                        <a:lnTo>
                          <a:pt x="378" y="879"/>
                        </a:lnTo>
                        <a:lnTo>
                          <a:pt x="378" y="884"/>
                        </a:lnTo>
                        <a:lnTo>
                          <a:pt x="383" y="888"/>
                        </a:lnTo>
                        <a:lnTo>
                          <a:pt x="388" y="893"/>
                        </a:lnTo>
                        <a:lnTo>
                          <a:pt x="392" y="898"/>
                        </a:lnTo>
                        <a:lnTo>
                          <a:pt x="397" y="903"/>
                        </a:lnTo>
                        <a:lnTo>
                          <a:pt x="407" y="913"/>
                        </a:lnTo>
                        <a:lnTo>
                          <a:pt x="402" y="913"/>
                        </a:lnTo>
                        <a:lnTo>
                          <a:pt x="407" y="913"/>
                        </a:lnTo>
                        <a:lnTo>
                          <a:pt x="412" y="918"/>
                        </a:lnTo>
                        <a:lnTo>
                          <a:pt x="417" y="923"/>
                        </a:lnTo>
                        <a:lnTo>
                          <a:pt x="422" y="928"/>
                        </a:lnTo>
                        <a:lnTo>
                          <a:pt x="427" y="933"/>
                        </a:lnTo>
                        <a:lnTo>
                          <a:pt x="432" y="938"/>
                        </a:lnTo>
                        <a:lnTo>
                          <a:pt x="437" y="943"/>
                        </a:lnTo>
                        <a:lnTo>
                          <a:pt x="442" y="948"/>
                        </a:lnTo>
                        <a:lnTo>
                          <a:pt x="447" y="948"/>
                        </a:lnTo>
                        <a:lnTo>
                          <a:pt x="452" y="953"/>
                        </a:lnTo>
                        <a:lnTo>
                          <a:pt x="457" y="958"/>
                        </a:lnTo>
                        <a:lnTo>
                          <a:pt x="462" y="958"/>
                        </a:lnTo>
                        <a:lnTo>
                          <a:pt x="467" y="963"/>
                        </a:lnTo>
                        <a:lnTo>
                          <a:pt x="472" y="963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Freeform 151"/>
                  <p:cNvSpPr>
                    <a:spLocks/>
                  </p:cNvSpPr>
                  <p:nvPr/>
                </p:nvSpPr>
                <p:spPr bwMode="auto">
                  <a:xfrm>
                    <a:off x="3422651" y="3781425"/>
                    <a:ext cx="796925" cy="1143000"/>
                  </a:xfrm>
                  <a:custGeom>
                    <a:avLst/>
                    <a:gdLst/>
                    <a:ahLst/>
                    <a:cxnLst>
                      <a:cxn ang="0">
                        <a:pos x="10" y="705"/>
                      </a:cxn>
                      <a:cxn ang="0">
                        <a:pos x="25" y="710"/>
                      </a:cxn>
                      <a:cxn ang="0">
                        <a:pos x="40" y="715"/>
                      </a:cxn>
                      <a:cxn ang="0">
                        <a:pos x="55" y="715"/>
                      </a:cxn>
                      <a:cxn ang="0">
                        <a:pos x="69" y="715"/>
                      </a:cxn>
                      <a:cxn ang="0">
                        <a:pos x="84" y="715"/>
                      </a:cxn>
                      <a:cxn ang="0">
                        <a:pos x="99" y="710"/>
                      </a:cxn>
                      <a:cxn ang="0">
                        <a:pos x="114" y="705"/>
                      </a:cxn>
                      <a:cxn ang="0">
                        <a:pos x="129" y="700"/>
                      </a:cxn>
                      <a:cxn ang="0">
                        <a:pos x="144" y="690"/>
                      </a:cxn>
                      <a:cxn ang="0">
                        <a:pos x="159" y="675"/>
                      </a:cxn>
                      <a:cxn ang="0">
                        <a:pos x="179" y="660"/>
                      </a:cxn>
                      <a:cxn ang="0">
                        <a:pos x="189" y="650"/>
                      </a:cxn>
                      <a:cxn ang="0">
                        <a:pos x="194" y="645"/>
                      </a:cxn>
                      <a:cxn ang="0">
                        <a:pos x="204" y="630"/>
                      </a:cxn>
                      <a:cxn ang="0">
                        <a:pos x="218" y="616"/>
                      </a:cxn>
                      <a:cxn ang="0">
                        <a:pos x="228" y="601"/>
                      </a:cxn>
                      <a:cxn ang="0">
                        <a:pos x="238" y="586"/>
                      </a:cxn>
                      <a:cxn ang="0">
                        <a:pos x="248" y="571"/>
                      </a:cxn>
                      <a:cxn ang="0">
                        <a:pos x="263" y="551"/>
                      </a:cxn>
                      <a:cxn ang="0">
                        <a:pos x="273" y="536"/>
                      </a:cxn>
                      <a:cxn ang="0">
                        <a:pos x="283" y="516"/>
                      </a:cxn>
                      <a:cxn ang="0">
                        <a:pos x="293" y="496"/>
                      </a:cxn>
                      <a:cxn ang="0">
                        <a:pos x="303" y="477"/>
                      </a:cxn>
                      <a:cxn ang="0">
                        <a:pos x="313" y="457"/>
                      </a:cxn>
                      <a:cxn ang="0">
                        <a:pos x="323" y="437"/>
                      </a:cxn>
                      <a:cxn ang="0">
                        <a:pos x="338" y="417"/>
                      </a:cxn>
                      <a:cxn ang="0">
                        <a:pos x="348" y="392"/>
                      </a:cxn>
                      <a:cxn ang="0">
                        <a:pos x="357" y="367"/>
                      </a:cxn>
                      <a:cxn ang="0">
                        <a:pos x="367" y="342"/>
                      </a:cxn>
                      <a:cxn ang="0">
                        <a:pos x="377" y="323"/>
                      </a:cxn>
                      <a:cxn ang="0">
                        <a:pos x="387" y="298"/>
                      </a:cxn>
                      <a:cxn ang="0">
                        <a:pos x="402" y="268"/>
                      </a:cxn>
                      <a:cxn ang="0">
                        <a:pos x="412" y="243"/>
                      </a:cxn>
                      <a:cxn ang="0">
                        <a:pos x="422" y="218"/>
                      </a:cxn>
                      <a:cxn ang="0">
                        <a:pos x="432" y="189"/>
                      </a:cxn>
                      <a:cxn ang="0">
                        <a:pos x="442" y="164"/>
                      </a:cxn>
                      <a:cxn ang="0">
                        <a:pos x="452" y="134"/>
                      </a:cxn>
                      <a:cxn ang="0">
                        <a:pos x="462" y="104"/>
                      </a:cxn>
                      <a:cxn ang="0">
                        <a:pos x="477" y="79"/>
                      </a:cxn>
                      <a:cxn ang="0">
                        <a:pos x="487" y="50"/>
                      </a:cxn>
                      <a:cxn ang="0">
                        <a:pos x="497" y="20"/>
                      </a:cxn>
                    </a:cxnLst>
                    <a:rect l="0" t="0" r="r" b="b"/>
                    <a:pathLst>
                      <a:path w="502" h="720">
                        <a:moveTo>
                          <a:pt x="0" y="700"/>
                        </a:moveTo>
                        <a:lnTo>
                          <a:pt x="5" y="705"/>
                        </a:lnTo>
                        <a:lnTo>
                          <a:pt x="10" y="705"/>
                        </a:lnTo>
                        <a:lnTo>
                          <a:pt x="15" y="710"/>
                        </a:lnTo>
                        <a:lnTo>
                          <a:pt x="20" y="710"/>
                        </a:lnTo>
                        <a:lnTo>
                          <a:pt x="25" y="710"/>
                        </a:lnTo>
                        <a:lnTo>
                          <a:pt x="30" y="715"/>
                        </a:lnTo>
                        <a:lnTo>
                          <a:pt x="35" y="715"/>
                        </a:lnTo>
                        <a:lnTo>
                          <a:pt x="40" y="715"/>
                        </a:lnTo>
                        <a:lnTo>
                          <a:pt x="45" y="715"/>
                        </a:lnTo>
                        <a:lnTo>
                          <a:pt x="50" y="715"/>
                        </a:lnTo>
                        <a:lnTo>
                          <a:pt x="55" y="715"/>
                        </a:lnTo>
                        <a:lnTo>
                          <a:pt x="60" y="720"/>
                        </a:lnTo>
                        <a:lnTo>
                          <a:pt x="64" y="715"/>
                        </a:lnTo>
                        <a:lnTo>
                          <a:pt x="69" y="715"/>
                        </a:lnTo>
                        <a:lnTo>
                          <a:pt x="74" y="715"/>
                        </a:lnTo>
                        <a:lnTo>
                          <a:pt x="79" y="715"/>
                        </a:lnTo>
                        <a:lnTo>
                          <a:pt x="84" y="715"/>
                        </a:lnTo>
                        <a:lnTo>
                          <a:pt x="89" y="715"/>
                        </a:lnTo>
                        <a:lnTo>
                          <a:pt x="94" y="710"/>
                        </a:lnTo>
                        <a:lnTo>
                          <a:pt x="99" y="710"/>
                        </a:lnTo>
                        <a:lnTo>
                          <a:pt x="104" y="710"/>
                        </a:lnTo>
                        <a:lnTo>
                          <a:pt x="109" y="705"/>
                        </a:lnTo>
                        <a:lnTo>
                          <a:pt x="114" y="705"/>
                        </a:lnTo>
                        <a:lnTo>
                          <a:pt x="119" y="705"/>
                        </a:lnTo>
                        <a:lnTo>
                          <a:pt x="124" y="700"/>
                        </a:lnTo>
                        <a:lnTo>
                          <a:pt x="129" y="700"/>
                        </a:lnTo>
                        <a:lnTo>
                          <a:pt x="134" y="695"/>
                        </a:lnTo>
                        <a:lnTo>
                          <a:pt x="139" y="690"/>
                        </a:lnTo>
                        <a:lnTo>
                          <a:pt x="144" y="690"/>
                        </a:lnTo>
                        <a:lnTo>
                          <a:pt x="149" y="685"/>
                        </a:lnTo>
                        <a:lnTo>
                          <a:pt x="154" y="680"/>
                        </a:lnTo>
                        <a:lnTo>
                          <a:pt x="159" y="675"/>
                        </a:lnTo>
                        <a:lnTo>
                          <a:pt x="164" y="670"/>
                        </a:lnTo>
                        <a:lnTo>
                          <a:pt x="169" y="670"/>
                        </a:lnTo>
                        <a:lnTo>
                          <a:pt x="179" y="660"/>
                        </a:lnTo>
                        <a:lnTo>
                          <a:pt x="174" y="660"/>
                        </a:lnTo>
                        <a:lnTo>
                          <a:pt x="179" y="660"/>
                        </a:lnTo>
                        <a:lnTo>
                          <a:pt x="189" y="650"/>
                        </a:lnTo>
                        <a:lnTo>
                          <a:pt x="184" y="650"/>
                        </a:lnTo>
                        <a:lnTo>
                          <a:pt x="189" y="650"/>
                        </a:lnTo>
                        <a:lnTo>
                          <a:pt x="194" y="645"/>
                        </a:lnTo>
                        <a:lnTo>
                          <a:pt x="199" y="640"/>
                        </a:lnTo>
                        <a:lnTo>
                          <a:pt x="199" y="635"/>
                        </a:lnTo>
                        <a:lnTo>
                          <a:pt x="204" y="630"/>
                        </a:lnTo>
                        <a:lnTo>
                          <a:pt x="209" y="625"/>
                        </a:lnTo>
                        <a:lnTo>
                          <a:pt x="213" y="621"/>
                        </a:lnTo>
                        <a:lnTo>
                          <a:pt x="218" y="616"/>
                        </a:lnTo>
                        <a:lnTo>
                          <a:pt x="223" y="611"/>
                        </a:lnTo>
                        <a:lnTo>
                          <a:pt x="223" y="606"/>
                        </a:lnTo>
                        <a:lnTo>
                          <a:pt x="228" y="601"/>
                        </a:lnTo>
                        <a:lnTo>
                          <a:pt x="233" y="596"/>
                        </a:lnTo>
                        <a:lnTo>
                          <a:pt x="233" y="591"/>
                        </a:lnTo>
                        <a:lnTo>
                          <a:pt x="238" y="586"/>
                        </a:lnTo>
                        <a:lnTo>
                          <a:pt x="243" y="581"/>
                        </a:lnTo>
                        <a:lnTo>
                          <a:pt x="248" y="576"/>
                        </a:lnTo>
                        <a:lnTo>
                          <a:pt x="248" y="571"/>
                        </a:lnTo>
                        <a:lnTo>
                          <a:pt x="253" y="566"/>
                        </a:lnTo>
                        <a:lnTo>
                          <a:pt x="258" y="561"/>
                        </a:lnTo>
                        <a:lnTo>
                          <a:pt x="263" y="551"/>
                        </a:lnTo>
                        <a:lnTo>
                          <a:pt x="263" y="546"/>
                        </a:lnTo>
                        <a:lnTo>
                          <a:pt x="268" y="541"/>
                        </a:lnTo>
                        <a:lnTo>
                          <a:pt x="273" y="536"/>
                        </a:lnTo>
                        <a:lnTo>
                          <a:pt x="273" y="531"/>
                        </a:lnTo>
                        <a:lnTo>
                          <a:pt x="278" y="521"/>
                        </a:lnTo>
                        <a:lnTo>
                          <a:pt x="283" y="516"/>
                        </a:lnTo>
                        <a:lnTo>
                          <a:pt x="288" y="511"/>
                        </a:lnTo>
                        <a:lnTo>
                          <a:pt x="288" y="506"/>
                        </a:lnTo>
                        <a:lnTo>
                          <a:pt x="293" y="496"/>
                        </a:lnTo>
                        <a:lnTo>
                          <a:pt x="298" y="491"/>
                        </a:lnTo>
                        <a:lnTo>
                          <a:pt x="298" y="486"/>
                        </a:lnTo>
                        <a:lnTo>
                          <a:pt x="303" y="477"/>
                        </a:lnTo>
                        <a:lnTo>
                          <a:pt x="308" y="472"/>
                        </a:lnTo>
                        <a:lnTo>
                          <a:pt x="313" y="467"/>
                        </a:lnTo>
                        <a:lnTo>
                          <a:pt x="313" y="457"/>
                        </a:lnTo>
                        <a:lnTo>
                          <a:pt x="318" y="452"/>
                        </a:lnTo>
                        <a:lnTo>
                          <a:pt x="323" y="442"/>
                        </a:lnTo>
                        <a:lnTo>
                          <a:pt x="323" y="437"/>
                        </a:lnTo>
                        <a:lnTo>
                          <a:pt x="328" y="432"/>
                        </a:lnTo>
                        <a:lnTo>
                          <a:pt x="333" y="422"/>
                        </a:lnTo>
                        <a:lnTo>
                          <a:pt x="338" y="417"/>
                        </a:lnTo>
                        <a:lnTo>
                          <a:pt x="338" y="407"/>
                        </a:lnTo>
                        <a:lnTo>
                          <a:pt x="343" y="402"/>
                        </a:lnTo>
                        <a:lnTo>
                          <a:pt x="348" y="392"/>
                        </a:lnTo>
                        <a:lnTo>
                          <a:pt x="348" y="382"/>
                        </a:lnTo>
                        <a:lnTo>
                          <a:pt x="353" y="377"/>
                        </a:lnTo>
                        <a:lnTo>
                          <a:pt x="357" y="367"/>
                        </a:lnTo>
                        <a:lnTo>
                          <a:pt x="362" y="362"/>
                        </a:lnTo>
                        <a:lnTo>
                          <a:pt x="362" y="352"/>
                        </a:lnTo>
                        <a:lnTo>
                          <a:pt x="367" y="342"/>
                        </a:lnTo>
                        <a:lnTo>
                          <a:pt x="372" y="338"/>
                        </a:lnTo>
                        <a:lnTo>
                          <a:pt x="377" y="328"/>
                        </a:lnTo>
                        <a:lnTo>
                          <a:pt x="377" y="323"/>
                        </a:lnTo>
                        <a:lnTo>
                          <a:pt x="382" y="313"/>
                        </a:lnTo>
                        <a:lnTo>
                          <a:pt x="387" y="303"/>
                        </a:lnTo>
                        <a:lnTo>
                          <a:pt x="387" y="298"/>
                        </a:lnTo>
                        <a:lnTo>
                          <a:pt x="392" y="288"/>
                        </a:lnTo>
                        <a:lnTo>
                          <a:pt x="397" y="278"/>
                        </a:lnTo>
                        <a:lnTo>
                          <a:pt x="402" y="268"/>
                        </a:lnTo>
                        <a:lnTo>
                          <a:pt x="402" y="263"/>
                        </a:lnTo>
                        <a:lnTo>
                          <a:pt x="407" y="253"/>
                        </a:lnTo>
                        <a:lnTo>
                          <a:pt x="412" y="243"/>
                        </a:lnTo>
                        <a:lnTo>
                          <a:pt x="412" y="233"/>
                        </a:lnTo>
                        <a:lnTo>
                          <a:pt x="417" y="228"/>
                        </a:lnTo>
                        <a:lnTo>
                          <a:pt x="422" y="218"/>
                        </a:lnTo>
                        <a:lnTo>
                          <a:pt x="427" y="208"/>
                        </a:lnTo>
                        <a:lnTo>
                          <a:pt x="427" y="198"/>
                        </a:lnTo>
                        <a:lnTo>
                          <a:pt x="432" y="189"/>
                        </a:lnTo>
                        <a:lnTo>
                          <a:pt x="437" y="179"/>
                        </a:lnTo>
                        <a:lnTo>
                          <a:pt x="437" y="174"/>
                        </a:lnTo>
                        <a:lnTo>
                          <a:pt x="442" y="164"/>
                        </a:lnTo>
                        <a:lnTo>
                          <a:pt x="447" y="154"/>
                        </a:lnTo>
                        <a:lnTo>
                          <a:pt x="452" y="144"/>
                        </a:lnTo>
                        <a:lnTo>
                          <a:pt x="452" y="134"/>
                        </a:lnTo>
                        <a:lnTo>
                          <a:pt x="457" y="124"/>
                        </a:lnTo>
                        <a:lnTo>
                          <a:pt x="462" y="114"/>
                        </a:lnTo>
                        <a:lnTo>
                          <a:pt x="462" y="104"/>
                        </a:lnTo>
                        <a:lnTo>
                          <a:pt x="467" y="94"/>
                        </a:lnTo>
                        <a:lnTo>
                          <a:pt x="472" y="84"/>
                        </a:lnTo>
                        <a:lnTo>
                          <a:pt x="477" y="79"/>
                        </a:lnTo>
                        <a:lnTo>
                          <a:pt x="477" y="69"/>
                        </a:lnTo>
                        <a:lnTo>
                          <a:pt x="482" y="59"/>
                        </a:lnTo>
                        <a:lnTo>
                          <a:pt x="487" y="50"/>
                        </a:lnTo>
                        <a:lnTo>
                          <a:pt x="492" y="40"/>
                        </a:lnTo>
                        <a:lnTo>
                          <a:pt x="492" y="30"/>
                        </a:lnTo>
                        <a:lnTo>
                          <a:pt x="497" y="20"/>
                        </a:lnTo>
                        <a:lnTo>
                          <a:pt x="502" y="10"/>
                        </a:lnTo>
                        <a:lnTo>
                          <a:pt x="502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 152"/>
                  <p:cNvSpPr>
                    <a:spLocks/>
                  </p:cNvSpPr>
                  <p:nvPr/>
                </p:nvSpPr>
                <p:spPr bwMode="auto">
                  <a:xfrm>
                    <a:off x="4219576" y="2000250"/>
                    <a:ext cx="723900" cy="1781175"/>
                  </a:xfrm>
                  <a:custGeom>
                    <a:avLst/>
                    <a:gdLst/>
                    <a:ahLst/>
                    <a:cxnLst>
                      <a:cxn ang="0">
                        <a:pos x="9" y="1102"/>
                      </a:cxn>
                      <a:cxn ang="0">
                        <a:pos x="19" y="1072"/>
                      </a:cxn>
                      <a:cxn ang="0">
                        <a:pos x="29" y="1042"/>
                      </a:cxn>
                      <a:cxn ang="0">
                        <a:pos x="39" y="1008"/>
                      </a:cxn>
                      <a:cxn ang="0">
                        <a:pos x="49" y="978"/>
                      </a:cxn>
                      <a:cxn ang="0">
                        <a:pos x="64" y="948"/>
                      </a:cxn>
                      <a:cxn ang="0">
                        <a:pos x="74" y="918"/>
                      </a:cxn>
                      <a:cxn ang="0">
                        <a:pos x="84" y="889"/>
                      </a:cxn>
                      <a:cxn ang="0">
                        <a:pos x="94" y="859"/>
                      </a:cxn>
                      <a:cxn ang="0">
                        <a:pos x="104" y="824"/>
                      </a:cxn>
                      <a:cxn ang="0">
                        <a:pos x="114" y="794"/>
                      </a:cxn>
                      <a:cxn ang="0">
                        <a:pos x="129" y="764"/>
                      </a:cxn>
                      <a:cxn ang="0">
                        <a:pos x="139" y="735"/>
                      </a:cxn>
                      <a:cxn ang="0">
                        <a:pos x="149" y="705"/>
                      </a:cxn>
                      <a:cxn ang="0">
                        <a:pos x="158" y="670"/>
                      </a:cxn>
                      <a:cxn ang="0">
                        <a:pos x="168" y="640"/>
                      </a:cxn>
                      <a:cxn ang="0">
                        <a:pos x="178" y="611"/>
                      </a:cxn>
                      <a:cxn ang="0">
                        <a:pos x="188" y="581"/>
                      </a:cxn>
                      <a:cxn ang="0">
                        <a:pos x="203" y="551"/>
                      </a:cxn>
                      <a:cxn ang="0">
                        <a:pos x="213" y="521"/>
                      </a:cxn>
                      <a:cxn ang="0">
                        <a:pos x="223" y="496"/>
                      </a:cxn>
                      <a:cxn ang="0">
                        <a:pos x="233" y="467"/>
                      </a:cxn>
                      <a:cxn ang="0">
                        <a:pos x="243" y="437"/>
                      </a:cxn>
                      <a:cxn ang="0">
                        <a:pos x="253" y="412"/>
                      </a:cxn>
                      <a:cxn ang="0">
                        <a:pos x="268" y="382"/>
                      </a:cxn>
                      <a:cxn ang="0">
                        <a:pos x="278" y="357"/>
                      </a:cxn>
                      <a:cxn ang="0">
                        <a:pos x="288" y="328"/>
                      </a:cxn>
                      <a:cxn ang="0">
                        <a:pos x="297" y="303"/>
                      </a:cxn>
                      <a:cxn ang="0">
                        <a:pos x="307" y="278"/>
                      </a:cxn>
                      <a:cxn ang="0">
                        <a:pos x="317" y="253"/>
                      </a:cxn>
                      <a:cxn ang="0">
                        <a:pos x="327" y="228"/>
                      </a:cxn>
                      <a:cxn ang="0">
                        <a:pos x="342" y="208"/>
                      </a:cxn>
                      <a:cxn ang="0">
                        <a:pos x="352" y="184"/>
                      </a:cxn>
                      <a:cxn ang="0">
                        <a:pos x="362" y="159"/>
                      </a:cxn>
                      <a:cxn ang="0">
                        <a:pos x="372" y="139"/>
                      </a:cxn>
                      <a:cxn ang="0">
                        <a:pos x="382" y="119"/>
                      </a:cxn>
                      <a:cxn ang="0">
                        <a:pos x="392" y="99"/>
                      </a:cxn>
                      <a:cxn ang="0">
                        <a:pos x="407" y="79"/>
                      </a:cxn>
                      <a:cxn ang="0">
                        <a:pos x="417" y="59"/>
                      </a:cxn>
                      <a:cxn ang="0">
                        <a:pos x="427" y="45"/>
                      </a:cxn>
                      <a:cxn ang="0">
                        <a:pos x="437" y="25"/>
                      </a:cxn>
                      <a:cxn ang="0">
                        <a:pos x="446" y="10"/>
                      </a:cxn>
                    </a:cxnLst>
                    <a:rect l="0" t="0" r="r" b="b"/>
                    <a:pathLst>
                      <a:path w="456" h="1122">
                        <a:moveTo>
                          <a:pt x="0" y="1122"/>
                        </a:moveTo>
                        <a:lnTo>
                          <a:pt x="4" y="1112"/>
                        </a:lnTo>
                        <a:lnTo>
                          <a:pt x="9" y="1102"/>
                        </a:lnTo>
                        <a:lnTo>
                          <a:pt x="14" y="1092"/>
                        </a:lnTo>
                        <a:lnTo>
                          <a:pt x="14" y="1082"/>
                        </a:lnTo>
                        <a:lnTo>
                          <a:pt x="19" y="1072"/>
                        </a:lnTo>
                        <a:lnTo>
                          <a:pt x="24" y="1062"/>
                        </a:lnTo>
                        <a:lnTo>
                          <a:pt x="24" y="1052"/>
                        </a:lnTo>
                        <a:lnTo>
                          <a:pt x="29" y="1042"/>
                        </a:lnTo>
                        <a:lnTo>
                          <a:pt x="34" y="1033"/>
                        </a:lnTo>
                        <a:lnTo>
                          <a:pt x="39" y="1023"/>
                        </a:lnTo>
                        <a:lnTo>
                          <a:pt x="39" y="1008"/>
                        </a:lnTo>
                        <a:lnTo>
                          <a:pt x="44" y="998"/>
                        </a:lnTo>
                        <a:lnTo>
                          <a:pt x="49" y="988"/>
                        </a:lnTo>
                        <a:lnTo>
                          <a:pt x="49" y="978"/>
                        </a:lnTo>
                        <a:lnTo>
                          <a:pt x="54" y="968"/>
                        </a:lnTo>
                        <a:lnTo>
                          <a:pt x="59" y="958"/>
                        </a:lnTo>
                        <a:lnTo>
                          <a:pt x="64" y="948"/>
                        </a:lnTo>
                        <a:lnTo>
                          <a:pt x="64" y="938"/>
                        </a:lnTo>
                        <a:lnTo>
                          <a:pt x="69" y="928"/>
                        </a:lnTo>
                        <a:lnTo>
                          <a:pt x="74" y="918"/>
                        </a:lnTo>
                        <a:lnTo>
                          <a:pt x="74" y="908"/>
                        </a:lnTo>
                        <a:lnTo>
                          <a:pt x="79" y="898"/>
                        </a:lnTo>
                        <a:lnTo>
                          <a:pt x="84" y="889"/>
                        </a:lnTo>
                        <a:lnTo>
                          <a:pt x="89" y="879"/>
                        </a:lnTo>
                        <a:lnTo>
                          <a:pt x="89" y="869"/>
                        </a:lnTo>
                        <a:lnTo>
                          <a:pt x="94" y="859"/>
                        </a:lnTo>
                        <a:lnTo>
                          <a:pt x="99" y="844"/>
                        </a:lnTo>
                        <a:lnTo>
                          <a:pt x="104" y="834"/>
                        </a:lnTo>
                        <a:lnTo>
                          <a:pt x="104" y="824"/>
                        </a:lnTo>
                        <a:lnTo>
                          <a:pt x="109" y="814"/>
                        </a:lnTo>
                        <a:lnTo>
                          <a:pt x="114" y="804"/>
                        </a:lnTo>
                        <a:lnTo>
                          <a:pt x="114" y="794"/>
                        </a:lnTo>
                        <a:lnTo>
                          <a:pt x="119" y="784"/>
                        </a:lnTo>
                        <a:lnTo>
                          <a:pt x="124" y="774"/>
                        </a:lnTo>
                        <a:lnTo>
                          <a:pt x="129" y="764"/>
                        </a:lnTo>
                        <a:lnTo>
                          <a:pt x="129" y="754"/>
                        </a:lnTo>
                        <a:lnTo>
                          <a:pt x="134" y="745"/>
                        </a:lnTo>
                        <a:lnTo>
                          <a:pt x="139" y="735"/>
                        </a:lnTo>
                        <a:lnTo>
                          <a:pt x="139" y="725"/>
                        </a:lnTo>
                        <a:lnTo>
                          <a:pt x="144" y="715"/>
                        </a:lnTo>
                        <a:lnTo>
                          <a:pt x="149" y="705"/>
                        </a:lnTo>
                        <a:lnTo>
                          <a:pt x="153" y="690"/>
                        </a:lnTo>
                        <a:lnTo>
                          <a:pt x="153" y="680"/>
                        </a:lnTo>
                        <a:lnTo>
                          <a:pt x="158" y="670"/>
                        </a:lnTo>
                        <a:lnTo>
                          <a:pt x="163" y="660"/>
                        </a:lnTo>
                        <a:lnTo>
                          <a:pt x="163" y="650"/>
                        </a:lnTo>
                        <a:lnTo>
                          <a:pt x="168" y="640"/>
                        </a:lnTo>
                        <a:lnTo>
                          <a:pt x="173" y="630"/>
                        </a:lnTo>
                        <a:lnTo>
                          <a:pt x="178" y="620"/>
                        </a:lnTo>
                        <a:lnTo>
                          <a:pt x="178" y="611"/>
                        </a:lnTo>
                        <a:lnTo>
                          <a:pt x="183" y="601"/>
                        </a:lnTo>
                        <a:lnTo>
                          <a:pt x="188" y="591"/>
                        </a:lnTo>
                        <a:lnTo>
                          <a:pt x="188" y="581"/>
                        </a:lnTo>
                        <a:lnTo>
                          <a:pt x="193" y="571"/>
                        </a:lnTo>
                        <a:lnTo>
                          <a:pt x="198" y="561"/>
                        </a:lnTo>
                        <a:lnTo>
                          <a:pt x="203" y="551"/>
                        </a:lnTo>
                        <a:lnTo>
                          <a:pt x="203" y="541"/>
                        </a:lnTo>
                        <a:lnTo>
                          <a:pt x="208" y="531"/>
                        </a:lnTo>
                        <a:lnTo>
                          <a:pt x="213" y="521"/>
                        </a:lnTo>
                        <a:lnTo>
                          <a:pt x="218" y="511"/>
                        </a:lnTo>
                        <a:lnTo>
                          <a:pt x="218" y="506"/>
                        </a:lnTo>
                        <a:lnTo>
                          <a:pt x="223" y="496"/>
                        </a:lnTo>
                        <a:lnTo>
                          <a:pt x="228" y="486"/>
                        </a:lnTo>
                        <a:lnTo>
                          <a:pt x="228" y="476"/>
                        </a:lnTo>
                        <a:lnTo>
                          <a:pt x="233" y="467"/>
                        </a:lnTo>
                        <a:lnTo>
                          <a:pt x="238" y="457"/>
                        </a:lnTo>
                        <a:lnTo>
                          <a:pt x="243" y="447"/>
                        </a:lnTo>
                        <a:lnTo>
                          <a:pt x="243" y="437"/>
                        </a:lnTo>
                        <a:lnTo>
                          <a:pt x="248" y="427"/>
                        </a:lnTo>
                        <a:lnTo>
                          <a:pt x="253" y="417"/>
                        </a:lnTo>
                        <a:lnTo>
                          <a:pt x="253" y="412"/>
                        </a:lnTo>
                        <a:lnTo>
                          <a:pt x="258" y="402"/>
                        </a:lnTo>
                        <a:lnTo>
                          <a:pt x="263" y="392"/>
                        </a:lnTo>
                        <a:lnTo>
                          <a:pt x="268" y="382"/>
                        </a:lnTo>
                        <a:lnTo>
                          <a:pt x="268" y="372"/>
                        </a:lnTo>
                        <a:lnTo>
                          <a:pt x="273" y="367"/>
                        </a:lnTo>
                        <a:lnTo>
                          <a:pt x="278" y="357"/>
                        </a:lnTo>
                        <a:lnTo>
                          <a:pt x="278" y="347"/>
                        </a:lnTo>
                        <a:lnTo>
                          <a:pt x="283" y="337"/>
                        </a:lnTo>
                        <a:lnTo>
                          <a:pt x="288" y="328"/>
                        </a:lnTo>
                        <a:lnTo>
                          <a:pt x="293" y="323"/>
                        </a:lnTo>
                        <a:lnTo>
                          <a:pt x="293" y="313"/>
                        </a:lnTo>
                        <a:lnTo>
                          <a:pt x="297" y="303"/>
                        </a:lnTo>
                        <a:lnTo>
                          <a:pt x="302" y="293"/>
                        </a:lnTo>
                        <a:lnTo>
                          <a:pt x="302" y="288"/>
                        </a:lnTo>
                        <a:lnTo>
                          <a:pt x="307" y="278"/>
                        </a:lnTo>
                        <a:lnTo>
                          <a:pt x="312" y="268"/>
                        </a:lnTo>
                        <a:lnTo>
                          <a:pt x="317" y="263"/>
                        </a:lnTo>
                        <a:lnTo>
                          <a:pt x="317" y="253"/>
                        </a:lnTo>
                        <a:lnTo>
                          <a:pt x="322" y="248"/>
                        </a:lnTo>
                        <a:lnTo>
                          <a:pt x="327" y="238"/>
                        </a:lnTo>
                        <a:lnTo>
                          <a:pt x="327" y="228"/>
                        </a:lnTo>
                        <a:lnTo>
                          <a:pt x="332" y="223"/>
                        </a:lnTo>
                        <a:lnTo>
                          <a:pt x="337" y="213"/>
                        </a:lnTo>
                        <a:lnTo>
                          <a:pt x="342" y="208"/>
                        </a:lnTo>
                        <a:lnTo>
                          <a:pt x="342" y="198"/>
                        </a:lnTo>
                        <a:lnTo>
                          <a:pt x="347" y="188"/>
                        </a:lnTo>
                        <a:lnTo>
                          <a:pt x="352" y="184"/>
                        </a:lnTo>
                        <a:lnTo>
                          <a:pt x="357" y="174"/>
                        </a:lnTo>
                        <a:lnTo>
                          <a:pt x="357" y="169"/>
                        </a:lnTo>
                        <a:lnTo>
                          <a:pt x="362" y="159"/>
                        </a:lnTo>
                        <a:lnTo>
                          <a:pt x="367" y="154"/>
                        </a:lnTo>
                        <a:lnTo>
                          <a:pt x="367" y="149"/>
                        </a:lnTo>
                        <a:lnTo>
                          <a:pt x="372" y="139"/>
                        </a:lnTo>
                        <a:lnTo>
                          <a:pt x="377" y="134"/>
                        </a:lnTo>
                        <a:lnTo>
                          <a:pt x="382" y="124"/>
                        </a:lnTo>
                        <a:lnTo>
                          <a:pt x="382" y="119"/>
                        </a:lnTo>
                        <a:lnTo>
                          <a:pt x="387" y="114"/>
                        </a:lnTo>
                        <a:lnTo>
                          <a:pt x="392" y="104"/>
                        </a:lnTo>
                        <a:lnTo>
                          <a:pt x="392" y="99"/>
                        </a:lnTo>
                        <a:lnTo>
                          <a:pt x="397" y="94"/>
                        </a:lnTo>
                        <a:lnTo>
                          <a:pt x="402" y="84"/>
                        </a:lnTo>
                        <a:lnTo>
                          <a:pt x="407" y="79"/>
                        </a:lnTo>
                        <a:lnTo>
                          <a:pt x="407" y="74"/>
                        </a:lnTo>
                        <a:lnTo>
                          <a:pt x="412" y="69"/>
                        </a:lnTo>
                        <a:lnTo>
                          <a:pt x="417" y="59"/>
                        </a:lnTo>
                        <a:lnTo>
                          <a:pt x="417" y="54"/>
                        </a:lnTo>
                        <a:lnTo>
                          <a:pt x="422" y="49"/>
                        </a:lnTo>
                        <a:lnTo>
                          <a:pt x="427" y="45"/>
                        </a:lnTo>
                        <a:lnTo>
                          <a:pt x="432" y="40"/>
                        </a:lnTo>
                        <a:lnTo>
                          <a:pt x="432" y="30"/>
                        </a:lnTo>
                        <a:lnTo>
                          <a:pt x="437" y="25"/>
                        </a:lnTo>
                        <a:lnTo>
                          <a:pt x="442" y="20"/>
                        </a:lnTo>
                        <a:lnTo>
                          <a:pt x="442" y="15"/>
                        </a:lnTo>
                        <a:lnTo>
                          <a:pt x="446" y="10"/>
                        </a:lnTo>
                        <a:lnTo>
                          <a:pt x="451" y="5"/>
                        </a:lnTo>
                        <a:lnTo>
                          <a:pt x="456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Freeform 153"/>
                  <p:cNvSpPr>
                    <a:spLocks/>
                  </p:cNvSpPr>
                  <p:nvPr/>
                </p:nvSpPr>
                <p:spPr bwMode="auto">
                  <a:xfrm>
                    <a:off x="4943476" y="1803400"/>
                    <a:ext cx="828675" cy="747713"/>
                  </a:xfrm>
                  <a:custGeom>
                    <a:avLst/>
                    <a:gdLst/>
                    <a:ahLst/>
                    <a:cxnLst>
                      <a:cxn ang="0">
                        <a:pos x="5" y="114"/>
                      </a:cxn>
                      <a:cxn ang="0">
                        <a:pos x="15" y="99"/>
                      </a:cxn>
                      <a:cxn ang="0">
                        <a:pos x="25" y="84"/>
                      </a:cxn>
                      <a:cxn ang="0">
                        <a:pos x="40" y="74"/>
                      </a:cxn>
                      <a:cxn ang="0">
                        <a:pos x="50" y="59"/>
                      </a:cxn>
                      <a:cxn ang="0">
                        <a:pos x="70" y="44"/>
                      </a:cxn>
                      <a:cxn ang="0">
                        <a:pos x="80" y="34"/>
                      </a:cxn>
                      <a:cxn ang="0">
                        <a:pos x="85" y="29"/>
                      </a:cxn>
                      <a:cxn ang="0">
                        <a:pos x="100" y="20"/>
                      </a:cxn>
                      <a:cxn ang="0">
                        <a:pos x="115" y="10"/>
                      </a:cxn>
                      <a:cxn ang="0">
                        <a:pos x="130" y="5"/>
                      </a:cxn>
                      <a:cxn ang="0">
                        <a:pos x="144" y="0"/>
                      </a:cxn>
                      <a:cxn ang="0">
                        <a:pos x="159" y="0"/>
                      </a:cxn>
                      <a:cxn ang="0">
                        <a:pos x="174" y="0"/>
                      </a:cxn>
                      <a:cxn ang="0">
                        <a:pos x="189" y="0"/>
                      </a:cxn>
                      <a:cxn ang="0">
                        <a:pos x="204" y="0"/>
                      </a:cxn>
                      <a:cxn ang="0">
                        <a:pos x="219" y="5"/>
                      </a:cxn>
                      <a:cxn ang="0">
                        <a:pos x="234" y="15"/>
                      </a:cxn>
                      <a:cxn ang="0">
                        <a:pos x="249" y="20"/>
                      </a:cxn>
                      <a:cxn ang="0">
                        <a:pos x="264" y="29"/>
                      </a:cxn>
                      <a:cxn ang="0">
                        <a:pos x="279" y="44"/>
                      </a:cxn>
                      <a:cxn ang="0">
                        <a:pos x="293" y="59"/>
                      </a:cxn>
                      <a:cxn ang="0">
                        <a:pos x="308" y="74"/>
                      </a:cxn>
                      <a:cxn ang="0">
                        <a:pos x="323" y="89"/>
                      </a:cxn>
                      <a:cxn ang="0">
                        <a:pos x="333" y="104"/>
                      </a:cxn>
                      <a:cxn ang="0">
                        <a:pos x="343" y="119"/>
                      </a:cxn>
                      <a:cxn ang="0">
                        <a:pos x="358" y="134"/>
                      </a:cxn>
                      <a:cxn ang="0">
                        <a:pos x="368" y="149"/>
                      </a:cxn>
                      <a:cxn ang="0">
                        <a:pos x="378" y="169"/>
                      </a:cxn>
                      <a:cxn ang="0">
                        <a:pos x="388" y="183"/>
                      </a:cxn>
                      <a:cxn ang="0">
                        <a:pos x="398" y="203"/>
                      </a:cxn>
                      <a:cxn ang="0">
                        <a:pos x="408" y="223"/>
                      </a:cxn>
                      <a:cxn ang="0">
                        <a:pos x="418" y="243"/>
                      </a:cxn>
                      <a:cxn ang="0">
                        <a:pos x="432" y="263"/>
                      </a:cxn>
                      <a:cxn ang="0">
                        <a:pos x="442" y="283"/>
                      </a:cxn>
                      <a:cxn ang="0">
                        <a:pos x="452" y="308"/>
                      </a:cxn>
                      <a:cxn ang="0">
                        <a:pos x="462" y="332"/>
                      </a:cxn>
                      <a:cxn ang="0">
                        <a:pos x="472" y="352"/>
                      </a:cxn>
                      <a:cxn ang="0">
                        <a:pos x="482" y="377"/>
                      </a:cxn>
                      <a:cxn ang="0">
                        <a:pos x="497" y="402"/>
                      </a:cxn>
                      <a:cxn ang="0">
                        <a:pos x="507" y="427"/>
                      </a:cxn>
                      <a:cxn ang="0">
                        <a:pos x="517" y="452"/>
                      </a:cxn>
                    </a:cxnLst>
                    <a:rect l="0" t="0" r="r" b="b"/>
                    <a:pathLst>
                      <a:path w="522" h="471">
                        <a:moveTo>
                          <a:pt x="0" y="124"/>
                        </a:moveTo>
                        <a:lnTo>
                          <a:pt x="0" y="119"/>
                        </a:lnTo>
                        <a:lnTo>
                          <a:pt x="5" y="114"/>
                        </a:lnTo>
                        <a:lnTo>
                          <a:pt x="10" y="109"/>
                        </a:lnTo>
                        <a:lnTo>
                          <a:pt x="15" y="104"/>
                        </a:lnTo>
                        <a:lnTo>
                          <a:pt x="15" y="99"/>
                        </a:lnTo>
                        <a:lnTo>
                          <a:pt x="20" y="94"/>
                        </a:lnTo>
                        <a:lnTo>
                          <a:pt x="30" y="84"/>
                        </a:lnTo>
                        <a:lnTo>
                          <a:pt x="25" y="84"/>
                        </a:lnTo>
                        <a:lnTo>
                          <a:pt x="30" y="84"/>
                        </a:lnTo>
                        <a:lnTo>
                          <a:pt x="35" y="79"/>
                        </a:lnTo>
                        <a:lnTo>
                          <a:pt x="40" y="74"/>
                        </a:lnTo>
                        <a:lnTo>
                          <a:pt x="40" y="69"/>
                        </a:lnTo>
                        <a:lnTo>
                          <a:pt x="45" y="64"/>
                        </a:lnTo>
                        <a:lnTo>
                          <a:pt x="50" y="59"/>
                        </a:lnTo>
                        <a:lnTo>
                          <a:pt x="55" y="54"/>
                        </a:lnTo>
                        <a:lnTo>
                          <a:pt x="60" y="54"/>
                        </a:lnTo>
                        <a:lnTo>
                          <a:pt x="70" y="44"/>
                        </a:lnTo>
                        <a:lnTo>
                          <a:pt x="65" y="44"/>
                        </a:lnTo>
                        <a:lnTo>
                          <a:pt x="70" y="44"/>
                        </a:lnTo>
                        <a:lnTo>
                          <a:pt x="80" y="34"/>
                        </a:lnTo>
                        <a:lnTo>
                          <a:pt x="75" y="34"/>
                        </a:lnTo>
                        <a:lnTo>
                          <a:pt x="80" y="34"/>
                        </a:lnTo>
                        <a:lnTo>
                          <a:pt x="85" y="29"/>
                        </a:lnTo>
                        <a:lnTo>
                          <a:pt x="90" y="25"/>
                        </a:lnTo>
                        <a:lnTo>
                          <a:pt x="95" y="25"/>
                        </a:lnTo>
                        <a:lnTo>
                          <a:pt x="100" y="20"/>
                        </a:lnTo>
                        <a:lnTo>
                          <a:pt x="105" y="15"/>
                        </a:lnTo>
                        <a:lnTo>
                          <a:pt x="110" y="15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5" y="10"/>
                        </a:lnTo>
                        <a:lnTo>
                          <a:pt x="130" y="5"/>
                        </a:lnTo>
                        <a:lnTo>
                          <a:pt x="134" y="5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9" y="0"/>
                        </a:lnTo>
                        <a:lnTo>
                          <a:pt x="174" y="0"/>
                        </a:lnTo>
                        <a:lnTo>
                          <a:pt x="179" y="0"/>
                        </a:lnTo>
                        <a:lnTo>
                          <a:pt x="184" y="0"/>
                        </a:lnTo>
                        <a:lnTo>
                          <a:pt x="189" y="0"/>
                        </a:lnTo>
                        <a:lnTo>
                          <a:pt x="194" y="0"/>
                        </a:lnTo>
                        <a:lnTo>
                          <a:pt x="199" y="0"/>
                        </a:lnTo>
                        <a:lnTo>
                          <a:pt x="204" y="0"/>
                        </a:lnTo>
                        <a:lnTo>
                          <a:pt x="209" y="5"/>
                        </a:lnTo>
                        <a:lnTo>
                          <a:pt x="214" y="5"/>
                        </a:lnTo>
                        <a:lnTo>
                          <a:pt x="219" y="5"/>
                        </a:lnTo>
                        <a:lnTo>
                          <a:pt x="224" y="10"/>
                        </a:lnTo>
                        <a:lnTo>
                          <a:pt x="229" y="10"/>
                        </a:lnTo>
                        <a:lnTo>
                          <a:pt x="234" y="15"/>
                        </a:lnTo>
                        <a:lnTo>
                          <a:pt x="239" y="15"/>
                        </a:lnTo>
                        <a:lnTo>
                          <a:pt x="244" y="20"/>
                        </a:lnTo>
                        <a:lnTo>
                          <a:pt x="249" y="20"/>
                        </a:lnTo>
                        <a:lnTo>
                          <a:pt x="254" y="25"/>
                        </a:lnTo>
                        <a:lnTo>
                          <a:pt x="259" y="29"/>
                        </a:lnTo>
                        <a:lnTo>
                          <a:pt x="264" y="29"/>
                        </a:lnTo>
                        <a:lnTo>
                          <a:pt x="269" y="34"/>
                        </a:lnTo>
                        <a:lnTo>
                          <a:pt x="274" y="39"/>
                        </a:lnTo>
                        <a:lnTo>
                          <a:pt x="279" y="44"/>
                        </a:lnTo>
                        <a:lnTo>
                          <a:pt x="283" y="49"/>
                        </a:lnTo>
                        <a:lnTo>
                          <a:pt x="288" y="54"/>
                        </a:lnTo>
                        <a:lnTo>
                          <a:pt x="293" y="59"/>
                        </a:lnTo>
                        <a:lnTo>
                          <a:pt x="298" y="64"/>
                        </a:lnTo>
                        <a:lnTo>
                          <a:pt x="303" y="69"/>
                        </a:lnTo>
                        <a:lnTo>
                          <a:pt x="308" y="74"/>
                        </a:lnTo>
                        <a:lnTo>
                          <a:pt x="313" y="79"/>
                        </a:lnTo>
                        <a:lnTo>
                          <a:pt x="318" y="84"/>
                        </a:lnTo>
                        <a:lnTo>
                          <a:pt x="323" y="89"/>
                        </a:lnTo>
                        <a:lnTo>
                          <a:pt x="328" y="94"/>
                        </a:lnTo>
                        <a:lnTo>
                          <a:pt x="328" y="99"/>
                        </a:lnTo>
                        <a:lnTo>
                          <a:pt x="333" y="104"/>
                        </a:lnTo>
                        <a:lnTo>
                          <a:pt x="338" y="109"/>
                        </a:lnTo>
                        <a:lnTo>
                          <a:pt x="343" y="114"/>
                        </a:lnTo>
                        <a:lnTo>
                          <a:pt x="343" y="119"/>
                        </a:lnTo>
                        <a:lnTo>
                          <a:pt x="348" y="124"/>
                        </a:lnTo>
                        <a:lnTo>
                          <a:pt x="353" y="129"/>
                        </a:lnTo>
                        <a:lnTo>
                          <a:pt x="358" y="134"/>
                        </a:lnTo>
                        <a:lnTo>
                          <a:pt x="358" y="139"/>
                        </a:lnTo>
                        <a:lnTo>
                          <a:pt x="363" y="144"/>
                        </a:lnTo>
                        <a:lnTo>
                          <a:pt x="368" y="149"/>
                        </a:lnTo>
                        <a:lnTo>
                          <a:pt x="368" y="154"/>
                        </a:lnTo>
                        <a:lnTo>
                          <a:pt x="373" y="164"/>
                        </a:lnTo>
                        <a:lnTo>
                          <a:pt x="378" y="169"/>
                        </a:lnTo>
                        <a:lnTo>
                          <a:pt x="383" y="173"/>
                        </a:lnTo>
                        <a:lnTo>
                          <a:pt x="383" y="178"/>
                        </a:lnTo>
                        <a:lnTo>
                          <a:pt x="388" y="183"/>
                        </a:lnTo>
                        <a:lnTo>
                          <a:pt x="393" y="193"/>
                        </a:lnTo>
                        <a:lnTo>
                          <a:pt x="393" y="198"/>
                        </a:lnTo>
                        <a:lnTo>
                          <a:pt x="398" y="203"/>
                        </a:lnTo>
                        <a:lnTo>
                          <a:pt x="403" y="208"/>
                        </a:lnTo>
                        <a:lnTo>
                          <a:pt x="408" y="218"/>
                        </a:lnTo>
                        <a:lnTo>
                          <a:pt x="408" y="223"/>
                        </a:lnTo>
                        <a:lnTo>
                          <a:pt x="413" y="228"/>
                        </a:lnTo>
                        <a:lnTo>
                          <a:pt x="418" y="238"/>
                        </a:lnTo>
                        <a:lnTo>
                          <a:pt x="418" y="243"/>
                        </a:lnTo>
                        <a:lnTo>
                          <a:pt x="423" y="248"/>
                        </a:lnTo>
                        <a:lnTo>
                          <a:pt x="427" y="258"/>
                        </a:lnTo>
                        <a:lnTo>
                          <a:pt x="432" y="263"/>
                        </a:lnTo>
                        <a:lnTo>
                          <a:pt x="432" y="273"/>
                        </a:lnTo>
                        <a:lnTo>
                          <a:pt x="437" y="278"/>
                        </a:lnTo>
                        <a:lnTo>
                          <a:pt x="442" y="283"/>
                        </a:lnTo>
                        <a:lnTo>
                          <a:pt x="442" y="293"/>
                        </a:lnTo>
                        <a:lnTo>
                          <a:pt x="447" y="298"/>
                        </a:lnTo>
                        <a:lnTo>
                          <a:pt x="452" y="308"/>
                        </a:lnTo>
                        <a:lnTo>
                          <a:pt x="457" y="312"/>
                        </a:lnTo>
                        <a:lnTo>
                          <a:pt x="457" y="322"/>
                        </a:lnTo>
                        <a:lnTo>
                          <a:pt x="462" y="332"/>
                        </a:lnTo>
                        <a:lnTo>
                          <a:pt x="467" y="337"/>
                        </a:lnTo>
                        <a:lnTo>
                          <a:pt x="467" y="347"/>
                        </a:lnTo>
                        <a:lnTo>
                          <a:pt x="472" y="352"/>
                        </a:lnTo>
                        <a:lnTo>
                          <a:pt x="477" y="362"/>
                        </a:lnTo>
                        <a:lnTo>
                          <a:pt x="482" y="372"/>
                        </a:lnTo>
                        <a:lnTo>
                          <a:pt x="482" y="377"/>
                        </a:lnTo>
                        <a:lnTo>
                          <a:pt x="487" y="387"/>
                        </a:lnTo>
                        <a:lnTo>
                          <a:pt x="492" y="392"/>
                        </a:lnTo>
                        <a:lnTo>
                          <a:pt x="497" y="402"/>
                        </a:lnTo>
                        <a:lnTo>
                          <a:pt x="497" y="412"/>
                        </a:lnTo>
                        <a:lnTo>
                          <a:pt x="502" y="417"/>
                        </a:lnTo>
                        <a:lnTo>
                          <a:pt x="507" y="427"/>
                        </a:lnTo>
                        <a:lnTo>
                          <a:pt x="507" y="437"/>
                        </a:lnTo>
                        <a:lnTo>
                          <a:pt x="512" y="447"/>
                        </a:lnTo>
                        <a:lnTo>
                          <a:pt x="517" y="452"/>
                        </a:lnTo>
                        <a:lnTo>
                          <a:pt x="522" y="461"/>
                        </a:lnTo>
                        <a:lnTo>
                          <a:pt x="522" y="471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 154"/>
                  <p:cNvSpPr>
                    <a:spLocks/>
                  </p:cNvSpPr>
                  <p:nvPr/>
                </p:nvSpPr>
                <p:spPr bwMode="auto">
                  <a:xfrm>
                    <a:off x="5772151" y="2551113"/>
                    <a:ext cx="300038" cy="828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10"/>
                      </a:cxn>
                      <a:cxn ang="0">
                        <a:pos x="10" y="20"/>
                      </a:cxn>
                      <a:cxn ang="0">
                        <a:pos x="10" y="25"/>
                      </a:cxn>
                      <a:cxn ang="0">
                        <a:pos x="15" y="35"/>
                      </a:cxn>
                      <a:cxn ang="0">
                        <a:pos x="20" y="45"/>
                      </a:cxn>
                      <a:cxn ang="0">
                        <a:pos x="25" y="55"/>
                      </a:cxn>
                      <a:cxn ang="0">
                        <a:pos x="25" y="65"/>
                      </a:cxn>
                      <a:cxn ang="0">
                        <a:pos x="30" y="70"/>
                      </a:cxn>
                      <a:cxn ang="0">
                        <a:pos x="35" y="80"/>
                      </a:cxn>
                      <a:cxn ang="0">
                        <a:pos x="35" y="90"/>
                      </a:cxn>
                      <a:cxn ang="0">
                        <a:pos x="40" y="100"/>
                      </a:cxn>
                      <a:cxn ang="0">
                        <a:pos x="45" y="110"/>
                      </a:cxn>
                      <a:cxn ang="0">
                        <a:pos x="50" y="120"/>
                      </a:cxn>
                      <a:cxn ang="0">
                        <a:pos x="50" y="129"/>
                      </a:cxn>
                      <a:cxn ang="0">
                        <a:pos x="54" y="139"/>
                      </a:cxn>
                      <a:cxn ang="0">
                        <a:pos x="59" y="149"/>
                      </a:cxn>
                      <a:cxn ang="0">
                        <a:pos x="59" y="159"/>
                      </a:cxn>
                      <a:cxn ang="0">
                        <a:pos x="64" y="164"/>
                      </a:cxn>
                      <a:cxn ang="0">
                        <a:pos x="69" y="174"/>
                      </a:cxn>
                      <a:cxn ang="0">
                        <a:pos x="74" y="184"/>
                      </a:cxn>
                      <a:cxn ang="0">
                        <a:pos x="74" y="194"/>
                      </a:cxn>
                      <a:cxn ang="0">
                        <a:pos x="79" y="204"/>
                      </a:cxn>
                      <a:cxn ang="0">
                        <a:pos x="84" y="214"/>
                      </a:cxn>
                      <a:cxn ang="0">
                        <a:pos x="89" y="224"/>
                      </a:cxn>
                      <a:cxn ang="0">
                        <a:pos x="89" y="234"/>
                      </a:cxn>
                      <a:cxn ang="0">
                        <a:pos x="94" y="244"/>
                      </a:cxn>
                      <a:cxn ang="0">
                        <a:pos x="99" y="254"/>
                      </a:cxn>
                      <a:cxn ang="0">
                        <a:pos x="99" y="264"/>
                      </a:cxn>
                      <a:cxn ang="0">
                        <a:pos x="104" y="273"/>
                      </a:cxn>
                      <a:cxn ang="0">
                        <a:pos x="109" y="283"/>
                      </a:cxn>
                      <a:cxn ang="0">
                        <a:pos x="114" y="293"/>
                      </a:cxn>
                      <a:cxn ang="0">
                        <a:pos x="114" y="303"/>
                      </a:cxn>
                      <a:cxn ang="0">
                        <a:pos x="119" y="313"/>
                      </a:cxn>
                      <a:cxn ang="0">
                        <a:pos x="124" y="323"/>
                      </a:cxn>
                      <a:cxn ang="0">
                        <a:pos x="124" y="333"/>
                      </a:cxn>
                      <a:cxn ang="0">
                        <a:pos x="129" y="343"/>
                      </a:cxn>
                      <a:cxn ang="0">
                        <a:pos x="134" y="358"/>
                      </a:cxn>
                      <a:cxn ang="0">
                        <a:pos x="139" y="368"/>
                      </a:cxn>
                      <a:cxn ang="0">
                        <a:pos x="139" y="378"/>
                      </a:cxn>
                      <a:cxn ang="0">
                        <a:pos x="144" y="388"/>
                      </a:cxn>
                      <a:cxn ang="0">
                        <a:pos x="149" y="398"/>
                      </a:cxn>
                      <a:cxn ang="0">
                        <a:pos x="149" y="407"/>
                      </a:cxn>
                      <a:cxn ang="0">
                        <a:pos x="154" y="417"/>
                      </a:cxn>
                      <a:cxn ang="0">
                        <a:pos x="159" y="427"/>
                      </a:cxn>
                      <a:cxn ang="0">
                        <a:pos x="164" y="437"/>
                      </a:cxn>
                      <a:cxn ang="0">
                        <a:pos x="164" y="447"/>
                      </a:cxn>
                      <a:cxn ang="0">
                        <a:pos x="169" y="457"/>
                      </a:cxn>
                      <a:cxn ang="0">
                        <a:pos x="174" y="467"/>
                      </a:cxn>
                      <a:cxn ang="0">
                        <a:pos x="174" y="477"/>
                      </a:cxn>
                      <a:cxn ang="0">
                        <a:pos x="179" y="487"/>
                      </a:cxn>
                      <a:cxn ang="0">
                        <a:pos x="184" y="497"/>
                      </a:cxn>
                      <a:cxn ang="0">
                        <a:pos x="189" y="507"/>
                      </a:cxn>
                      <a:cxn ang="0">
                        <a:pos x="189" y="522"/>
                      </a:cxn>
                    </a:cxnLst>
                    <a:rect l="0" t="0" r="r" b="b"/>
                    <a:pathLst>
                      <a:path w="189" h="522">
                        <a:moveTo>
                          <a:pt x="0" y="0"/>
                        </a:moveTo>
                        <a:lnTo>
                          <a:pt x="5" y="10"/>
                        </a:lnTo>
                        <a:lnTo>
                          <a:pt x="10" y="20"/>
                        </a:lnTo>
                        <a:lnTo>
                          <a:pt x="10" y="25"/>
                        </a:lnTo>
                        <a:lnTo>
                          <a:pt x="15" y="35"/>
                        </a:lnTo>
                        <a:lnTo>
                          <a:pt x="20" y="45"/>
                        </a:lnTo>
                        <a:lnTo>
                          <a:pt x="25" y="55"/>
                        </a:lnTo>
                        <a:lnTo>
                          <a:pt x="25" y="65"/>
                        </a:lnTo>
                        <a:lnTo>
                          <a:pt x="30" y="70"/>
                        </a:lnTo>
                        <a:lnTo>
                          <a:pt x="35" y="80"/>
                        </a:lnTo>
                        <a:lnTo>
                          <a:pt x="35" y="90"/>
                        </a:lnTo>
                        <a:lnTo>
                          <a:pt x="40" y="100"/>
                        </a:lnTo>
                        <a:lnTo>
                          <a:pt x="45" y="110"/>
                        </a:lnTo>
                        <a:lnTo>
                          <a:pt x="50" y="120"/>
                        </a:lnTo>
                        <a:lnTo>
                          <a:pt x="50" y="129"/>
                        </a:lnTo>
                        <a:lnTo>
                          <a:pt x="54" y="139"/>
                        </a:lnTo>
                        <a:lnTo>
                          <a:pt x="59" y="149"/>
                        </a:lnTo>
                        <a:lnTo>
                          <a:pt x="59" y="159"/>
                        </a:lnTo>
                        <a:lnTo>
                          <a:pt x="64" y="164"/>
                        </a:lnTo>
                        <a:lnTo>
                          <a:pt x="69" y="174"/>
                        </a:lnTo>
                        <a:lnTo>
                          <a:pt x="74" y="184"/>
                        </a:lnTo>
                        <a:lnTo>
                          <a:pt x="74" y="194"/>
                        </a:lnTo>
                        <a:lnTo>
                          <a:pt x="79" y="204"/>
                        </a:lnTo>
                        <a:lnTo>
                          <a:pt x="84" y="214"/>
                        </a:lnTo>
                        <a:lnTo>
                          <a:pt x="89" y="224"/>
                        </a:lnTo>
                        <a:lnTo>
                          <a:pt x="89" y="234"/>
                        </a:lnTo>
                        <a:lnTo>
                          <a:pt x="94" y="244"/>
                        </a:lnTo>
                        <a:lnTo>
                          <a:pt x="99" y="254"/>
                        </a:lnTo>
                        <a:lnTo>
                          <a:pt x="99" y="264"/>
                        </a:lnTo>
                        <a:lnTo>
                          <a:pt x="104" y="273"/>
                        </a:lnTo>
                        <a:lnTo>
                          <a:pt x="109" y="283"/>
                        </a:lnTo>
                        <a:lnTo>
                          <a:pt x="114" y="293"/>
                        </a:lnTo>
                        <a:lnTo>
                          <a:pt x="114" y="303"/>
                        </a:lnTo>
                        <a:lnTo>
                          <a:pt x="119" y="313"/>
                        </a:lnTo>
                        <a:lnTo>
                          <a:pt x="124" y="323"/>
                        </a:lnTo>
                        <a:lnTo>
                          <a:pt x="124" y="333"/>
                        </a:lnTo>
                        <a:lnTo>
                          <a:pt x="129" y="343"/>
                        </a:lnTo>
                        <a:lnTo>
                          <a:pt x="134" y="358"/>
                        </a:lnTo>
                        <a:lnTo>
                          <a:pt x="139" y="368"/>
                        </a:lnTo>
                        <a:lnTo>
                          <a:pt x="139" y="378"/>
                        </a:lnTo>
                        <a:lnTo>
                          <a:pt x="144" y="388"/>
                        </a:lnTo>
                        <a:lnTo>
                          <a:pt x="149" y="398"/>
                        </a:lnTo>
                        <a:lnTo>
                          <a:pt x="149" y="407"/>
                        </a:lnTo>
                        <a:lnTo>
                          <a:pt x="154" y="417"/>
                        </a:lnTo>
                        <a:lnTo>
                          <a:pt x="159" y="427"/>
                        </a:lnTo>
                        <a:lnTo>
                          <a:pt x="164" y="437"/>
                        </a:lnTo>
                        <a:lnTo>
                          <a:pt x="164" y="447"/>
                        </a:lnTo>
                        <a:lnTo>
                          <a:pt x="169" y="457"/>
                        </a:lnTo>
                        <a:lnTo>
                          <a:pt x="174" y="467"/>
                        </a:lnTo>
                        <a:lnTo>
                          <a:pt x="174" y="477"/>
                        </a:lnTo>
                        <a:lnTo>
                          <a:pt x="179" y="487"/>
                        </a:lnTo>
                        <a:lnTo>
                          <a:pt x="184" y="497"/>
                        </a:lnTo>
                        <a:lnTo>
                          <a:pt x="189" y="507"/>
                        </a:lnTo>
                        <a:lnTo>
                          <a:pt x="189" y="522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" name="Group 172"/>
                <p:cNvGrpSpPr/>
                <p:nvPr/>
              </p:nvGrpSpPr>
              <p:grpSpPr>
                <a:xfrm>
                  <a:off x="3922057" y="0"/>
                  <a:ext cx="1378016" cy="3121025"/>
                  <a:chOff x="2673351" y="1803400"/>
                  <a:chExt cx="3398838" cy="3121025"/>
                </a:xfrm>
              </p:grpSpPr>
              <p:sp>
                <p:nvSpPr>
                  <p:cNvPr id="51" name="Freeform 150"/>
                  <p:cNvSpPr>
                    <a:spLocks/>
                  </p:cNvSpPr>
                  <p:nvPr/>
                </p:nvSpPr>
                <p:spPr bwMode="auto">
                  <a:xfrm>
                    <a:off x="2673351" y="3363913"/>
                    <a:ext cx="749300" cy="1528763"/>
                  </a:xfrm>
                  <a:custGeom>
                    <a:avLst/>
                    <a:gdLst/>
                    <a:ahLst/>
                    <a:cxnLst>
                      <a:cxn ang="0">
                        <a:pos x="5" y="20"/>
                      </a:cxn>
                      <a:cxn ang="0">
                        <a:pos x="15" y="49"/>
                      </a:cxn>
                      <a:cxn ang="0">
                        <a:pos x="25" y="79"/>
                      </a:cxn>
                      <a:cxn ang="0">
                        <a:pos x="35" y="109"/>
                      </a:cxn>
                      <a:cxn ang="0">
                        <a:pos x="50" y="139"/>
                      </a:cxn>
                      <a:cxn ang="0">
                        <a:pos x="60" y="174"/>
                      </a:cxn>
                      <a:cxn ang="0">
                        <a:pos x="70" y="203"/>
                      </a:cxn>
                      <a:cxn ang="0">
                        <a:pos x="80" y="233"/>
                      </a:cxn>
                      <a:cxn ang="0">
                        <a:pos x="90" y="263"/>
                      </a:cxn>
                      <a:cxn ang="0">
                        <a:pos x="99" y="293"/>
                      </a:cxn>
                      <a:cxn ang="0">
                        <a:pos x="109" y="322"/>
                      </a:cxn>
                      <a:cxn ang="0">
                        <a:pos x="124" y="347"/>
                      </a:cxn>
                      <a:cxn ang="0">
                        <a:pos x="134" y="377"/>
                      </a:cxn>
                      <a:cxn ang="0">
                        <a:pos x="144" y="407"/>
                      </a:cxn>
                      <a:cxn ang="0">
                        <a:pos x="154" y="437"/>
                      </a:cxn>
                      <a:cxn ang="0">
                        <a:pos x="164" y="461"/>
                      </a:cxn>
                      <a:cxn ang="0">
                        <a:pos x="174" y="491"/>
                      </a:cxn>
                      <a:cxn ang="0">
                        <a:pos x="189" y="516"/>
                      </a:cxn>
                      <a:cxn ang="0">
                        <a:pos x="199" y="541"/>
                      </a:cxn>
                      <a:cxn ang="0">
                        <a:pos x="209" y="566"/>
                      </a:cxn>
                      <a:cxn ang="0">
                        <a:pos x="219" y="591"/>
                      </a:cxn>
                      <a:cxn ang="0">
                        <a:pos x="229" y="615"/>
                      </a:cxn>
                      <a:cxn ang="0">
                        <a:pos x="239" y="640"/>
                      </a:cxn>
                      <a:cxn ang="0">
                        <a:pos x="253" y="665"/>
                      </a:cxn>
                      <a:cxn ang="0">
                        <a:pos x="263" y="685"/>
                      </a:cxn>
                      <a:cxn ang="0">
                        <a:pos x="273" y="705"/>
                      </a:cxn>
                      <a:cxn ang="0">
                        <a:pos x="283" y="730"/>
                      </a:cxn>
                      <a:cxn ang="0">
                        <a:pos x="293" y="749"/>
                      </a:cxn>
                      <a:cxn ang="0">
                        <a:pos x="303" y="769"/>
                      </a:cxn>
                      <a:cxn ang="0">
                        <a:pos x="313" y="784"/>
                      </a:cxn>
                      <a:cxn ang="0">
                        <a:pos x="328" y="804"/>
                      </a:cxn>
                      <a:cxn ang="0">
                        <a:pos x="338" y="824"/>
                      </a:cxn>
                      <a:cxn ang="0">
                        <a:pos x="348" y="839"/>
                      </a:cxn>
                      <a:cxn ang="0">
                        <a:pos x="358" y="854"/>
                      </a:cxn>
                      <a:cxn ang="0">
                        <a:pos x="368" y="869"/>
                      </a:cxn>
                      <a:cxn ang="0">
                        <a:pos x="378" y="884"/>
                      </a:cxn>
                      <a:cxn ang="0">
                        <a:pos x="392" y="898"/>
                      </a:cxn>
                      <a:cxn ang="0">
                        <a:pos x="402" y="913"/>
                      </a:cxn>
                      <a:cxn ang="0">
                        <a:pos x="417" y="923"/>
                      </a:cxn>
                      <a:cxn ang="0">
                        <a:pos x="432" y="938"/>
                      </a:cxn>
                      <a:cxn ang="0">
                        <a:pos x="447" y="948"/>
                      </a:cxn>
                      <a:cxn ang="0">
                        <a:pos x="462" y="958"/>
                      </a:cxn>
                    </a:cxnLst>
                    <a:rect l="0" t="0" r="r" b="b"/>
                    <a:pathLst>
                      <a:path w="472" h="963">
                        <a:moveTo>
                          <a:pt x="0" y="0"/>
                        </a:moveTo>
                        <a:lnTo>
                          <a:pt x="0" y="10"/>
                        </a:lnTo>
                        <a:lnTo>
                          <a:pt x="5" y="20"/>
                        </a:lnTo>
                        <a:lnTo>
                          <a:pt x="10" y="30"/>
                        </a:lnTo>
                        <a:lnTo>
                          <a:pt x="10" y="39"/>
                        </a:lnTo>
                        <a:lnTo>
                          <a:pt x="15" y="49"/>
                        </a:lnTo>
                        <a:lnTo>
                          <a:pt x="20" y="59"/>
                        </a:lnTo>
                        <a:lnTo>
                          <a:pt x="25" y="69"/>
                        </a:lnTo>
                        <a:lnTo>
                          <a:pt x="25" y="79"/>
                        </a:lnTo>
                        <a:lnTo>
                          <a:pt x="30" y="89"/>
                        </a:lnTo>
                        <a:lnTo>
                          <a:pt x="35" y="99"/>
                        </a:lnTo>
                        <a:lnTo>
                          <a:pt x="35" y="109"/>
                        </a:lnTo>
                        <a:lnTo>
                          <a:pt x="40" y="119"/>
                        </a:lnTo>
                        <a:lnTo>
                          <a:pt x="45" y="129"/>
                        </a:lnTo>
                        <a:lnTo>
                          <a:pt x="50" y="139"/>
                        </a:lnTo>
                        <a:lnTo>
                          <a:pt x="50" y="149"/>
                        </a:lnTo>
                        <a:lnTo>
                          <a:pt x="55" y="164"/>
                        </a:lnTo>
                        <a:lnTo>
                          <a:pt x="60" y="174"/>
                        </a:lnTo>
                        <a:lnTo>
                          <a:pt x="60" y="183"/>
                        </a:lnTo>
                        <a:lnTo>
                          <a:pt x="65" y="193"/>
                        </a:lnTo>
                        <a:lnTo>
                          <a:pt x="70" y="203"/>
                        </a:lnTo>
                        <a:lnTo>
                          <a:pt x="75" y="213"/>
                        </a:lnTo>
                        <a:lnTo>
                          <a:pt x="75" y="223"/>
                        </a:lnTo>
                        <a:lnTo>
                          <a:pt x="80" y="233"/>
                        </a:lnTo>
                        <a:lnTo>
                          <a:pt x="85" y="243"/>
                        </a:lnTo>
                        <a:lnTo>
                          <a:pt x="85" y="253"/>
                        </a:lnTo>
                        <a:lnTo>
                          <a:pt x="90" y="263"/>
                        </a:lnTo>
                        <a:lnTo>
                          <a:pt x="95" y="273"/>
                        </a:lnTo>
                        <a:lnTo>
                          <a:pt x="99" y="283"/>
                        </a:lnTo>
                        <a:lnTo>
                          <a:pt x="99" y="293"/>
                        </a:lnTo>
                        <a:lnTo>
                          <a:pt x="104" y="303"/>
                        </a:lnTo>
                        <a:lnTo>
                          <a:pt x="109" y="313"/>
                        </a:lnTo>
                        <a:lnTo>
                          <a:pt x="109" y="322"/>
                        </a:lnTo>
                        <a:lnTo>
                          <a:pt x="114" y="332"/>
                        </a:lnTo>
                        <a:lnTo>
                          <a:pt x="119" y="342"/>
                        </a:lnTo>
                        <a:lnTo>
                          <a:pt x="124" y="347"/>
                        </a:lnTo>
                        <a:lnTo>
                          <a:pt x="124" y="357"/>
                        </a:lnTo>
                        <a:lnTo>
                          <a:pt x="129" y="367"/>
                        </a:lnTo>
                        <a:lnTo>
                          <a:pt x="134" y="377"/>
                        </a:lnTo>
                        <a:lnTo>
                          <a:pt x="139" y="387"/>
                        </a:lnTo>
                        <a:lnTo>
                          <a:pt x="139" y="397"/>
                        </a:lnTo>
                        <a:lnTo>
                          <a:pt x="144" y="407"/>
                        </a:lnTo>
                        <a:lnTo>
                          <a:pt x="149" y="417"/>
                        </a:lnTo>
                        <a:lnTo>
                          <a:pt x="149" y="427"/>
                        </a:lnTo>
                        <a:lnTo>
                          <a:pt x="154" y="437"/>
                        </a:lnTo>
                        <a:lnTo>
                          <a:pt x="159" y="442"/>
                        </a:lnTo>
                        <a:lnTo>
                          <a:pt x="164" y="452"/>
                        </a:lnTo>
                        <a:lnTo>
                          <a:pt x="164" y="461"/>
                        </a:lnTo>
                        <a:lnTo>
                          <a:pt x="169" y="471"/>
                        </a:lnTo>
                        <a:lnTo>
                          <a:pt x="174" y="481"/>
                        </a:lnTo>
                        <a:lnTo>
                          <a:pt x="174" y="491"/>
                        </a:lnTo>
                        <a:lnTo>
                          <a:pt x="179" y="496"/>
                        </a:lnTo>
                        <a:lnTo>
                          <a:pt x="184" y="506"/>
                        </a:lnTo>
                        <a:lnTo>
                          <a:pt x="189" y="516"/>
                        </a:lnTo>
                        <a:lnTo>
                          <a:pt x="189" y="526"/>
                        </a:lnTo>
                        <a:lnTo>
                          <a:pt x="194" y="531"/>
                        </a:lnTo>
                        <a:lnTo>
                          <a:pt x="199" y="541"/>
                        </a:lnTo>
                        <a:lnTo>
                          <a:pt x="199" y="551"/>
                        </a:lnTo>
                        <a:lnTo>
                          <a:pt x="204" y="561"/>
                        </a:lnTo>
                        <a:lnTo>
                          <a:pt x="209" y="566"/>
                        </a:lnTo>
                        <a:lnTo>
                          <a:pt x="214" y="576"/>
                        </a:lnTo>
                        <a:lnTo>
                          <a:pt x="214" y="586"/>
                        </a:lnTo>
                        <a:lnTo>
                          <a:pt x="219" y="591"/>
                        </a:lnTo>
                        <a:lnTo>
                          <a:pt x="224" y="601"/>
                        </a:lnTo>
                        <a:lnTo>
                          <a:pt x="224" y="605"/>
                        </a:lnTo>
                        <a:lnTo>
                          <a:pt x="229" y="615"/>
                        </a:lnTo>
                        <a:lnTo>
                          <a:pt x="234" y="625"/>
                        </a:lnTo>
                        <a:lnTo>
                          <a:pt x="239" y="630"/>
                        </a:lnTo>
                        <a:lnTo>
                          <a:pt x="239" y="640"/>
                        </a:lnTo>
                        <a:lnTo>
                          <a:pt x="243" y="645"/>
                        </a:lnTo>
                        <a:lnTo>
                          <a:pt x="248" y="655"/>
                        </a:lnTo>
                        <a:lnTo>
                          <a:pt x="253" y="665"/>
                        </a:lnTo>
                        <a:lnTo>
                          <a:pt x="253" y="670"/>
                        </a:lnTo>
                        <a:lnTo>
                          <a:pt x="258" y="680"/>
                        </a:lnTo>
                        <a:lnTo>
                          <a:pt x="263" y="685"/>
                        </a:lnTo>
                        <a:lnTo>
                          <a:pt x="263" y="695"/>
                        </a:lnTo>
                        <a:lnTo>
                          <a:pt x="268" y="700"/>
                        </a:lnTo>
                        <a:lnTo>
                          <a:pt x="273" y="705"/>
                        </a:lnTo>
                        <a:lnTo>
                          <a:pt x="278" y="715"/>
                        </a:lnTo>
                        <a:lnTo>
                          <a:pt x="278" y="720"/>
                        </a:lnTo>
                        <a:lnTo>
                          <a:pt x="283" y="730"/>
                        </a:lnTo>
                        <a:lnTo>
                          <a:pt x="288" y="735"/>
                        </a:lnTo>
                        <a:lnTo>
                          <a:pt x="288" y="740"/>
                        </a:lnTo>
                        <a:lnTo>
                          <a:pt x="293" y="749"/>
                        </a:lnTo>
                        <a:lnTo>
                          <a:pt x="298" y="754"/>
                        </a:lnTo>
                        <a:lnTo>
                          <a:pt x="303" y="759"/>
                        </a:lnTo>
                        <a:lnTo>
                          <a:pt x="303" y="769"/>
                        </a:lnTo>
                        <a:lnTo>
                          <a:pt x="308" y="774"/>
                        </a:lnTo>
                        <a:lnTo>
                          <a:pt x="313" y="779"/>
                        </a:lnTo>
                        <a:lnTo>
                          <a:pt x="313" y="784"/>
                        </a:lnTo>
                        <a:lnTo>
                          <a:pt x="318" y="794"/>
                        </a:lnTo>
                        <a:lnTo>
                          <a:pt x="323" y="799"/>
                        </a:lnTo>
                        <a:lnTo>
                          <a:pt x="328" y="804"/>
                        </a:lnTo>
                        <a:lnTo>
                          <a:pt x="328" y="809"/>
                        </a:lnTo>
                        <a:lnTo>
                          <a:pt x="333" y="814"/>
                        </a:lnTo>
                        <a:lnTo>
                          <a:pt x="338" y="824"/>
                        </a:lnTo>
                        <a:lnTo>
                          <a:pt x="338" y="829"/>
                        </a:lnTo>
                        <a:lnTo>
                          <a:pt x="343" y="834"/>
                        </a:lnTo>
                        <a:lnTo>
                          <a:pt x="348" y="839"/>
                        </a:lnTo>
                        <a:lnTo>
                          <a:pt x="353" y="844"/>
                        </a:lnTo>
                        <a:lnTo>
                          <a:pt x="353" y="849"/>
                        </a:lnTo>
                        <a:lnTo>
                          <a:pt x="358" y="854"/>
                        </a:lnTo>
                        <a:lnTo>
                          <a:pt x="363" y="859"/>
                        </a:lnTo>
                        <a:lnTo>
                          <a:pt x="368" y="864"/>
                        </a:lnTo>
                        <a:lnTo>
                          <a:pt x="368" y="869"/>
                        </a:lnTo>
                        <a:lnTo>
                          <a:pt x="373" y="874"/>
                        </a:lnTo>
                        <a:lnTo>
                          <a:pt x="378" y="879"/>
                        </a:lnTo>
                        <a:lnTo>
                          <a:pt x="378" y="884"/>
                        </a:lnTo>
                        <a:lnTo>
                          <a:pt x="383" y="888"/>
                        </a:lnTo>
                        <a:lnTo>
                          <a:pt x="388" y="893"/>
                        </a:lnTo>
                        <a:lnTo>
                          <a:pt x="392" y="898"/>
                        </a:lnTo>
                        <a:lnTo>
                          <a:pt x="397" y="903"/>
                        </a:lnTo>
                        <a:lnTo>
                          <a:pt x="407" y="913"/>
                        </a:lnTo>
                        <a:lnTo>
                          <a:pt x="402" y="913"/>
                        </a:lnTo>
                        <a:lnTo>
                          <a:pt x="407" y="913"/>
                        </a:lnTo>
                        <a:lnTo>
                          <a:pt x="412" y="918"/>
                        </a:lnTo>
                        <a:lnTo>
                          <a:pt x="417" y="923"/>
                        </a:lnTo>
                        <a:lnTo>
                          <a:pt x="422" y="928"/>
                        </a:lnTo>
                        <a:lnTo>
                          <a:pt x="427" y="933"/>
                        </a:lnTo>
                        <a:lnTo>
                          <a:pt x="432" y="938"/>
                        </a:lnTo>
                        <a:lnTo>
                          <a:pt x="437" y="943"/>
                        </a:lnTo>
                        <a:lnTo>
                          <a:pt x="442" y="948"/>
                        </a:lnTo>
                        <a:lnTo>
                          <a:pt x="447" y="948"/>
                        </a:lnTo>
                        <a:lnTo>
                          <a:pt x="452" y="953"/>
                        </a:lnTo>
                        <a:lnTo>
                          <a:pt x="457" y="958"/>
                        </a:lnTo>
                        <a:lnTo>
                          <a:pt x="462" y="958"/>
                        </a:lnTo>
                        <a:lnTo>
                          <a:pt x="467" y="963"/>
                        </a:lnTo>
                        <a:lnTo>
                          <a:pt x="472" y="963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Freeform 151"/>
                  <p:cNvSpPr>
                    <a:spLocks/>
                  </p:cNvSpPr>
                  <p:nvPr/>
                </p:nvSpPr>
                <p:spPr bwMode="auto">
                  <a:xfrm>
                    <a:off x="3422651" y="3781425"/>
                    <a:ext cx="796925" cy="1143000"/>
                  </a:xfrm>
                  <a:custGeom>
                    <a:avLst/>
                    <a:gdLst/>
                    <a:ahLst/>
                    <a:cxnLst>
                      <a:cxn ang="0">
                        <a:pos x="10" y="705"/>
                      </a:cxn>
                      <a:cxn ang="0">
                        <a:pos x="25" y="710"/>
                      </a:cxn>
                      <a:cxn ang="0">
                        <a:pos x="40" y="715"/>
                      </a:cxn>
                      <a:cxn ang="0">
                        <a:pos x="55" y="715"/>
                      </a:cxn>
                      <a:cxn ang="0">
                        <a:pos x="69" y="715"/>
                      </a:cxn>
                      <a:cxn ang="0">
                        <a:pos x="84" y="715"/>
                      </a:cxn>
                      <a:cxn ang="0">
                        <a:pos x="99" y="710"/>
                      </a:cxn>
                      <a:cxn ang="0">
                        <a:pos x="114" y="705"/>
                      </a:cxn>
                      <a:cxn ang="0">
                        <a:pos x="129" y="700"/>
                      </a:cxn>
                      <a:cxn ang="0">
                        <a:pos x="144" y="690"/>
                      </a:cxn>
                      <a:cxn ang="0">
                        <a:pos x="159" y="675"/>
                      </a:cxn>
                      <a:cxn ang="0">
                        <a:pos x="179" y="660"/>
                      </a:cxn>
                      <a:cxn ang="0">
                        <a:pos x="189" y="650"/>
                      </a:cxn>
                      <a:cxn ang="0">
                        <a:pos x="194" y="645"/>
                      </a:cxn>
                      <a:cxn ang="0">
                        <a:pos x="204" y="630"/>
                      </a:cxn>
                      <a:cxn ang="0">
                        <a:pos x="218" y="616"/>
                      </a:cxn>
                      <a:cxn ang="0">
                        <a:pos x="228" y="601"/>
                      </a:cxn>
                      <a:cxn ang="0">
                        <a:pos x="238" y="586"/>
                      </a:cxn>
                      <a:cxn ang="0">
                        <a:pos x="248" y="571"/>
                      </a:cxn>
                      <a:cxn ang="0">
                        <a:pos x="263" y="551"/>
                      </a:cxn>
                      <a:cxn ang="0">
                        <a:pos x="273" y="536"/>
                      </a:cxn>
                      <a:cxn ang="0">
                        <a:pos x="283" y="516"/>
                      </a:cxn>
                      <a:cxn ang="0">
                        <a:pos x="293" y="496"/>
                      </a:cxn>
                      <a:cxn ang="0">
                        <a:pos x="303" y="477"/>
                      </a:cxn>
                      <a:cxn ang="0">
                        <a:pos x="313" y="457"/>
                      </a:cxn>
                      <a:cxn ang="0">
                        <a:pos x="323" y="437"/>
                      </a:cxn>
                      <a:cxn ang="0">
                        <a:pos x="338" y="417"/>
                      </a:cxn>
                      <a:cxn ang="0">
                        <a:pos x="348" y="392"/>
                      </a:cxn>
                      <a:cxn ang="0">
                        <a:pos x="357" y="367"/>
                      </a:cxn>
                      <a:cxn ang="0">
                        <a:pos x="367" y="342"/>
                      </a:cxn>
                      <a:cxn ang="0">
                        <a:pos x="377" y="323"/>
                      </a:cxn>
                      <a:cxn ang="0">
                        <a:pos x="387" y="298"/>
                      </a:cxn>
                      <a:cxn ang="0">
                        <a:pos x="402" y="268"/>
                      </a:cxn>
                      <a:cxn ang="0">
                        <a:pos x="412" y="243"/>
                      </a:cxn>
                      <a:cxn ang="0">
                        <a:pos x="422" y="218"/>
                      </a:cxn>
                      <a:cxn ang="0">
                        <a:pos x="432" y="189"/>
                      </a:cxn>
                      <a:cxn ang="0">
                        <a:pos x="442" y="164"/>
                      </a:cxn>
                      <a:cxn ang="0">
                        <a:pos x="452" y="134"/>
                      </a:cxn>
                      <a:cxn ang="0">
                        <a:pos x="462" y="104"/>
                      </a:cxn>
                      <a:cxn ang="0">
                        <a:pos x="477" y="79"/>
                      </a:cxn>
                      <a:cxn ang="0">
                        <a:pos x="487" y="50"/>
                      </a:cxn>
                      <a:cxn ang="0">
                        <a:pos x="497" y="20"/>
                      </a:cxn>
                    </a:cxnLst>
                    <a:rect l="0" t="0" r="r" b="b"/>
                    <a:pathLst>
                      <a:path w="502" h="720">
                        <a:moveTo>
                          <a:pt x="0" y="700"/>
                        </a:moveTo>
                        <a:lnTo>
                          <a:pt x="5" y="705"/>
                        </a:lnTo>
                        <a:lnTo>
                          <a:pt x="10" y="705"/>
                        </a:lnTo>
                        <a:lnTo>
                          <a:pt x="15" y="710"/>
                        </a:lnTo>
                        <a:lnTo>
                          <a:pt x="20" y="710"/>
                        </a:lnTo>
                        <a:lnTo>
                          <a:pt x="25" y="710"/>
                        </a:lnTo>
                        <a:lnTo>
                          <a:pt x="30" y="715"/>
                        </a:lnTo>
                        <a:lnTo>
                          <a:pt x="35" y="715"/>
                        </a:lnTo>
                        <a:lnTo>
                          <a:pt x="40" y="715"/>
                        </a:lnTo>
                        <a:lnTo>
                          <a:pt x="45" y="715"/>
                        </a:lnTo>
                        <a:lnTo>
                          <a:pt x="50" y="715"/>
                        </a:lnTo>
                        <a:lnTo>
                          <a:pt x="55" y="715"/>
                        </a:lnTo>
                        <a:lnTo>
                          <a:pt x="60" y="720"/>
                        </a:lnTo>
                        <a:lnTo>
                          <a:pt x="64" y="715"/>
                        </a:lnTo>
                        <a:lnTo>
                          <a:pt x="69" y="715"/>
                        </a:lnTo>
                        <a:lnTo>
                          <a:pt x="74" y="715"/>
                        </a:lnTo>
                        <a:lnTo>
                          <a:pt x="79" y="715"/>
                        </a:lnTo>
                        <a:lnTo>
                          <a:pt x="84" y="715"/>
                        </a:lnTo>
                        <a:lnTo>
                          <a:pt x="89" y="715"/>
                        </a:lnTo>
                        <a:lnTo>
                          <a:pt x="94" y="710"/>
                        </a:lnTo>
                        <a:lnTo>
                          <a:pt x="99" y="710"/>
                        </a:lnTo>
                        <a:lnTo>
                          <a:pt x="104" y="710"/>
                        </a:lnTo>
                        <a:lnTo>
                          <a:pt x="109" y="705"/>
                        </a:lnTo>
                        <a:lnTo>
                          <a:pt x="114" y="705"/>
                        </a:lnTo>
                        <a:lnTo>
                          <a:pt x="119" y="705"/>
                        </a:lnTo>
                        <a:lnTo>
                          <a:pt x="124" y="700"/>
                        </a:lnTo>
                        <a:lnTo>
                          <a:pt x="129" y="700"/>
                        </a:lnTo>
                        <a:lnTo>
                          <a:pt x="134" y="695"/>
                        </a:lnTo>
                        <a:lnTo>
                          <a:pt x="139" y="690"/>
                        </a:lnTo>
                        <a:lnTo>
                          <a:pt x="144" y="690"/>
                        </a:lnTo>
                        <a:lnTo>
                          <a:pt x="149" y="685"/>
                        </a:lnTo>
                        <a:lnTo>
                          <a:pt x="154" y="680"/>
                        </a:lnTo>
                        <a:lnTo>
                          <a:pt x="159" y="675"/>
                        </a:lnTo>
                        <a:lnTo>
                          <a:pt x="164" y="670"/>
                        </a:lnTo>
                        <a:lnTo>
                          <a:pt x="169" y="670"/>
                        </a:lnTo>
                        <a:lnTo>
                          <a:pt x="179" y="660"/>
                        </a:lnTo>
                        <a:lnTo>
                          <a:pt x="174" y="660"/>
                        </a:lnTo>
                        <a:lnTo>
                          <a:pt x="179" y="660"/>
                        </a:lnTo>
                        <a:lnTo>
                          <a:pt x="189" y="650"/>
                        </a:lnTo>
                        <a:lnTo>
                          <a:pt x="184" y="650"/>
                        </a:lnTo>
                        <a:lnTo>
                          <a:pt x="189" y="650"/>
                        </a:lnTo>
                        <a:lnTo>
                          <a:pt x="194" y="645"/>
                        </a:lnTo>
                        <a:lnTo>
                          <a:pt x="199" y="640"/>
                        </a:lnTo>
                        <a:lnTo>
                          <a:pt x="199" y="635"/>
                        </a:lnTo>
                        <a:lnTo>
                          <a:pt x="204" y="630"/>
                        </a:lnTo>
                        <a:lnTo>
                          <a:pt x="209" y="625"/>
                        </a:lnTo>
                        <a:lnTo>
                          <a:pt x="213" y="621"/>
                        </a:lnTo>
                        <a:lnTo>
                          <a:pt x="218" y="616"/>
                        </a:lnTo>
                        <a:lnTo>
                          <a:pt x="223" y="611"/>
                        </a:lnTo>
                        <a:lnTo>
                          <a:pt x="223" y="606"/>
                        </a:lnTo>
                        <a:lnTo>
                          <a:pt x="228" y="601"/>
                        </a:lnTo>
                        <a:lnTo>
                          <a:pt x="233" y="596"/>
                        </a:lnTo>
                        <a:lnTo>
                          <a:pt x="233" y="591"/>
                        </a:lnTo>
                        <a:lnTo>
                          <a:pt x="238" y="586"/>
                        </a:lnTo>
                        <a:lnTo>
                          <a:pt x="243" y="581"/>
                        </a:lnTo>
                        <a:lnTo>
                          <a:pt x="248" y="576"/>
                        </a:lnTo>
                        <a:lnTo>
                          <a:pt x="248" y="571"/>
                        </a:lnTo>
                        <a:lnTo>
                          <a:pt x="253" y="566"/>
                        </a:lnTo>
                        <a:lnTo>
                          <a:pt x="258" y="561"/>
                        </a:lnTo>
                        <a:lnTo>
                          <a:pt x="263" y="551"/>
                        </a:lnTo>
                        <a:lnTo>
                          <a:pt x="263" y="546"/>
                        </a:lnTo>
                        <a:lnTo>
                          <a:pt x="268" y="541"/>
                        </a:lnTo>
                        <a:lnTo>
                          <a:pt x="273" y="536"/>
                        </a:lnTo>
                        <a:lnTo>
                          <a:pt x="273" y="531"/>
                        </a:lnTo>
                        <a:lnTo>
                          <a:pt x="278" y="521"/>
                        </a:lnTo>
                        <a:lnTo>
                          <a:pt x="283" y="516"/>
                        </a:lnTo>
                        <a:lnTo>
                          <a:pt x="288" y="511"/>
                        </a:lnTo>
                        <a:lnTo>
                          <a:pt x="288" y="506"/>
                        </a:lnTo>
                        <a:lnTo>
                          <a:pt x="293" y="496"/>
                        </a:lnTo>
                        <a:lnTo>
                          <a:pt x="298" y="491"/>
                        </a:lnTo>
                        <a:lnTo>
                          <a:pt x="298" y="486"/>
                        </a:lnTo>
                        <a:lnTo>
                          <a:pt x="303" y="477"/>
                        </a:lnTo>
                        <a:lnTo>
                          <a:pt x="308" y="472"/>
                        </a:lnTo>
                        <a:lnTo>
                          <a:pt x="313" y="467"/>
                        </a:lnTo>
                        <a:lnTo>
                          <a:pt x="313" y="457"/>
                        </a:lnTo>
                        <a:lnTo>
                          <a:pt x="318" y="452"/>
                        </a:lnTo>
                        <a:lnTo>
                          <a:pt x="323" y="442"/>
                        </a:lnTo>
                        <a:lnTo>
                          <a:pt x="323" y="437"/>
                        </a:lnTo>
                        <a:lnTo>
                          <a:pt x="328" y="432"/>
                        </a:lnTo>
                        <a:lnTo>
                          <a:pt x="333" y="422"/>
                        </a:lnTo>
                        <a:lnTo>
                          <a:pt x="338" y="417"/>
                        </a:lnTo>
                        <a:lnTo>
                          <a:pt x="338" y="407"/>
                        </a:lnTo>
                        <a:lnTo>
                          <a:pt x="343" y="402"/>
                        </a:lnTo>
                        <a:lnTo>
                          <a:pt x="348" y="392"/>
                        </a:lnTo>
                        <a:lnTo>
                          <a:pt x="348" y="382"/>
                        </a:lnTo>
                        <a:lnTo>
                          <a:pt x="353" y="377"/>
                        </a:lnTo>
                        <a:lnTo>
                          <a:pt x="357" y="367"/>
                        </a:lnTo>
                        <a:lnTo>
                          <a:pt x="362" y="362"/>
                        </a:lnTo>
                        <a:lnTo>
                          <a:pt x="362" y="352"/>
                        </a:lnTo>
                        <a:lnTo>
                          <a:pt x="367" y="342"/>
                        </a:lnTo>
                        <a:lnTo>
                          <a:pt x="372" y="338"/>
                        </a:lnTo>
                        <a:lnTo>
                          <a:pt x="377" y="328"/>
                        </a:lnTo>
                        <a:lnTo>
                          <a:pt x="377" y="323"/>
                        </a:lnTo>
                        <a:lnTo>
                          <a:pt x="382" y="313"/>
                        </a:lnTo>
                        <a:lnTo>
                          <a:pt x="387" y="303"/>
                        </a:lnTo>
                        <a:lnTo>
                          <a:pt x="387" y="298"/>
                        </a:lnTo>
                        <a:lnTo>
                          <a:pt x="392" y="288"/>
                        </a:lnTo>
                        <a:lnTo>
                          <a:pt x="397" y="278"/>
                        </a:lnTo>
                        <a:lnTo>
                          <a:pt x="402" y="268"/>
                        </a:lnTo>
                        <a:lnTo>
                          <a:pt x="402" y="263"/>
                        </a:lnTo>
                        <a:lnTo>
                          <a:pt x="407" y="253"/>
                        </a:lnTo>
                        <a:lnTo>
                          <a:pt x="412" y="243"/>
                        </a:lnTo>
                        <a:lnTo>
                          <a:pt x="412" y="233"/>
                        </a:lnTo>
                        <a:lnTo>
                          <a:pt x="417" y="228"/>
                        </a:lnTo>
                        <a:lnTo>
                          <a:pt x="422" y="218"/>
                        </a:lnTo>
                        <a:lnTo>
                          <a:pt x="427" y="208"/>
                        </a:lnTo>
                        <a:lnTo>
                          <a:pt x="427" y="198"/>
                        </a:lnTo>
                        <a:lnTo>
                          <a:pt x="432" y="189"/>
                        </a:lnTo>
                        <a:lnTo>
                          <a:pt x="437" y="179"/>
                        </a:lnTo>
                        <a:lnTo>
                          <a:pt x="437" y="174"/>
                        </a:lnTo>
                        <a:lnTo>
                          <a:pt x="442" y="164"/>
                        </a:lnTo>
                        <a:lnTo>
                          <a:pt x="447" y="154"/>
                        </a:lnTo>
                        <a:lnTo>
                          <a:pt x="452" y="144"/>
                        </a:lnTo>
                        <a:lnTo>
                          <a:pt x="452" y="134"/>
                        </a:lnTo>
                        <a:lnTo>
                          <a:pt x="457" y="124"/>
                        </a:lnTo>
                        <a:lnTo>
                          <a:pt x="462" y="114"/>
                        </a:lnTo>
                        <a:lnTo>
                          <a:pt x="462" y="104"/>
                        </a:lnTo>
                        <a:lnTo>
                          <a:pt x="467" y="94"/>
                        </a:lnTo>
                        <a:lnTo>
                          <a:pt x="472" y="84"/>
                        </a:lnTo>
                        <a:lnTo>
                          <a:pt x="477" y="79"/>
                        </a:lnTo>
                        <a:lnTo>
                          <a:pt x="477" y="69"/>
                        </a:lnTo>
                        <a:lnTo>
                          <a:pt x="482" y="59"/>
                        </a:lnTo>
                        <a:lnTo>
                          <a:pt x="487" y="50"/>
                        </a:lnTo>
                        <a:lnTo>
                          <a:pt x="492" y="40"/>
                        </a:lnTo>
                        <a:lnTo>
                          <a:pt x="492" y="30"/>
                        </a:lnTo>
                        <a:lnTo>
                          <a:pt x="497" y="20"/>
                        </a:lnTo>
                        <a:lnTo>
                          <a:pt x="502" y="10"/>
                        </a:lnTo>
                        <a:lnTo>
                          <a:pt x="502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Freeform 152"/>
                  <p:cNvSpPr>
                    <a:spLocks/>
                  </p:cNvSpPr>
                  <p:nvPr/>
                </p:nvSpPr>
                <p:spPr bwMode="auto">
                  <a:xfrm>
                    <a:off x="4219576" y="2000250"/>
                    <a:ext cx="723900" cy="1781175"/>
                  </a:xfrm>
                  <a:custGeom>
                    <a:avLst/>
                    <a:gdLst/>
                    <a:ahLst/>
                    <a:cxnLst>
                      <a:cxn ang="0">
                        <a:pos x="9" y="1102"/>
                      </a:cxn>
                      <a:cxn ang="0">
                        <a:pos x="19" y="1072"/>
                      </a:cxn>
                      <a:cxn ang="0">
                        <a:pos x="29" y="1042"/>
                      </a:cxn>
                      <a:cxn ang="0">
                        <a:pos x="39" y="1008"/>
                      </a:cxn>
                      <a:cxn ang="0">
                        <a:pos x="49" y="978"/>
                      </a:cxn>
                      <a:cxn ang="0">
                        <a:pos x="64" y="948"/>
                      </a:cxn>
                      <a:cxn ang="0">
                        <a:pos x="74" y="918"/>
                      </a:cxn>
                      <a:cxn ang="0">
                        <a:pos x="84" y="889"/>
                      </a:cxn>
                      <a:cxn ang="0">
                        <a:pos x="94" y="859"/>
                      </a:cxn>
                      <a:cxn ang="0">
                        <a:pos x="104" y="824"/>
                      </a:cxn>
                      <a:cxn ang="0">
                        <a:pos x="114" y="794"/>
                      </a:cxn>
                      <a:cxn ang="0">
                        <a:pos x="129" y="764"/>
                      </a:cxn>
                      <a:cxn ang="0">
                        <a:pos x="139" y="735"/>
                      </a:cxn>
                      <a:cxn ang="0">
                        <a:pos x="149" y="705"/>
                      </a:cxn>
                      <a:cxn ang="0">
                        <a:pos x="158" y="670"/>
                      </a:cxn>
                      <a:cxn ang="0">
                        <a:pos x="168" y="640"/>
                      </a:cxn>
                      <a:cxn ang="0">
                        <a:pos x="178" y="611"/>
                      </a:cxn>
                      <a:cxn ang="0">
                        <a:pos x="188" y="581"/>
                      </a:cxn>
                      <a:cxn ang="0">
                        <a:pos x="203" y="551"/>
                      </a:cxn>
                      <a:cxn ang="0">
                        <a:pos x="213" y="521"/>
                      </a:cxn>
                      <a:cxn ang="0">
                        <a:pos x="223" y="496"/>
                      </a:cxn>
                      <a:cxn ang="0">
                        <a:pos x="233" y="467"/>
                      </a:cxn>
                      <a:cxn ang="0">
                        <a:pos x="243" y="437"/>
                      </a:cxn>
                      <a:cxn ang="0">
                        <a:pos x="253" y="412"/>
                      </a:cxn>
                      <a:cxn ang="0">
                        <a:pos x="268" y="382"/>
                      </a:cxn>
                      <a:cxn ang="0">
                        <a:pos x="278" y="357"/>
                      </a:cxn>
                      <a:cxn ang="0">
                        <a:pos x="288" y="328"/>
                      </a:cxn>
                      <a:cxn ang="0">
                        <a:pos x="297" y="303"/>
                      </a:cxn>
                      <a:cxn ang="0">
                        <a:pos x="307" y="278"/>
                      </a:cxn>
                      <a:cxn ang="0">
                        <a:pos x="317" y="253"/>
                      </a:cxn>
                      <a:cxn ang="0">
                        <a:pos x="327" y="228"/>
                      </a:cxn>
                      <a:cxn ang="0">
                        <a:pos x="342" y="208"/>
                      </a:cxn>
                      <a:cxn ang="0">
                        <a:pos x="352" y="184"/>
                      </a:cxn>
                      <a:cxn ang="0">
                        <a:pos x="362" y="159"/>
                      </a:cxn>
                      <a:cxn ang="0">
                        <a:pos x="372" y="139"/>
                      </a:cxn>
                      <a:cxn ang="0">
                        <a:pos x="382" y="119"/>
                      </a:cxn>
                      <a:cxn ang="0">
                        <a:pos x="392" y="99"/>
                      </a:cxn>
                      <a:cxn ang="0">
                        <a:pos x="407" y="79"/>
                      </a:cxn>
                      <a:cxn ang="0">
                        <a:pos x="417" y="59"/>
                      </a:cxn>
                      <a:cxn ang="0">
                        <a:pos x="427" y="45"/>
                      </a:cxn>
                      <a:cxn ang="0">
                        <a:pos x="437" y="25"/>
                      </a:cxn>
                      <a:cxn ang="0">
                        <a:pos x="446" y="10"/>
                      </a:cxn>
                    </a:cxnLst>
                    <a:rect l="0" t="0" r="r" b="b"/>
                    <a:pathLst>
                      <a:path w="456" h="1122">
                        <a:moveTo>
                          <a:pt x="0" y="1122"/>
                        </a:moveTo>
                        <a:lnTo>
                          <a:pt x="4" y="1112"/>
                        </a:lnTo>
                        <a:lnTo>
                          <a:pt x="9" y="1102"/>
                        </a:lnTo>
                        <a:lnTo>
                          <a:pt x="14" y="1092"/>
                        </a:lnTo>
                        <a:lnTo>
                          <a:pt x="14" y="1082"/>
                        </a:lnTo>
                        <a:lnTo>
                          <a:pt x="19" y="1072"/>
                        </a:lnTo>
                        <a:lnTo>
                          <a:pt x="24" y="1062"/>
                        </a:lnTo>
                        <a:lnTo>
                          <a:pt x="24" y="1052"/>
                        </a:lnTo>
                        <a:lnTo>
                          <a:pt x="29" y="1042"/>
                        </a:lnTo>
                        <a:lnTo>
                          <a:pt x="34" y="1033"/>
                        </a:lnTo>
                        <a:lnTo>
                          <a:pt x="39" y="1023"/>
                        </a:lnTo>
                        <a:lnTo>
                          <a:pt x="39" y="1008"/>
                        </a:lnTo>
                        <a:lnTo>
                          <a:pt x="44" y="998"/>
                        </a:lnTo>
                        <a:lnTo>
                          <a:pt x="49" y="988"/>
                        </a:lnTo>
                        <a:lnTo>
                          <a:pt x="49" y="978"/>
                        </a:lnTo>
                        <a:lnTo>
                          <a:pt x="54" y="968"/>
                        </a:lnTo>
                        <a:lnTo>
                          <a:pt x="59" y="958"/>
                        </a:lnTo>
                        <a:lnTo>
                          <a:pt x="64" y="948"/>
                        </a:lnTo>
                        <a:lnTo>
                          <a:pt x="64" y="938"/>
                        </a:lnTo>
                        <a:lnTo>
                          <a:pt x="69" y="928"/>
                        </a:lnTo>
                        <a:lnTo>
                          <a:pt x="74" y="918"/>
                        </a:lnTo>
                        <a:lnTo>
                          <a:pt x="74" y="908"/>
                        </a:lnTo>
                        <a:lnTo>
                          <a:pt x="79" y="898"/>
                        </a:lnTo>
                        <a:lnTo>
                          <a:pt x="84" y="889"/>
                        </a:lnTo>
                        <a:lnTo>
                          <a:pt x="89" y="879"/>
                        </a:lnTo>
                        <a:lnTo>
                          <a:pt x="89" y="869"/>
                        </a:lnTo>
                        <a:lnTo>
                          <a:pt x="94" y="859"/>
                        </a:lnTo>
                        <a:lnTo>
                          <a:pt x="99" y="844"/>
                        </a:lnTo>
                        <a:lnTo>
                          <a:pt x="104" y="834"/>
                        </a:lnTo>
                        <a:lnTo>
                          <a:pt x="104" y="824"/>
                        </a:lnTo>
                        <a:lnTo>
                          <a:pt x="109" y="814"/>
                        </a:lnTo>
                        <a:lnTo>
                          <a:pt x="114" y="804"/>
                        </a:lnTo>
                        <a:lnTo>
                          <a:pt x="114" y="794"/>
                        </a:lnTo>
                        <a:lnTo>
                          <a:pt x="119" y="784"/>
                        </a:lnTo>
                        <a:lnTo>
                          <a:pt x="124" y="774"/>
                        </a:lnTo>
                        <a:lnTo>
                          <a:pt x="129" y="764"/>
                        </a:lnTo>
                        <a:lnTo>
                          <a:pt x="129" y="754"/>
                        </a:lnTo>
                        <a:lnTo>
                          <a:pt x="134" y="745"/>
                        </a:lnTo>
                        <a:lnTo>
                          <a:pt x="139" y="735"/>
                        </a:lnTo>
                        <a:lnTo>
                          <a:pt x="139" y="725"/>
                        </a:lnTo>
                        <a:lnTo>
                          <a:pt x="144" y="715"/>
                        </a:lnTo>
                        <a:lnTo>
                          <a:pt x="149" y="705"/>
                        </a:lnTo>
                        <a:lnTo>
                          <a:pt x="153" y="690"/>
                        </a:lnTo>
                        <a:lnTo>
                          <a:pt x="153" y="680"/>
                        </a:lnTo>
                        <a:lnTo>
                          <a:pt x="158" y="670"/>
                        </a:lnTo>
                        <a:lnTo>
                          <a:pt x="163" y="660"/>
                        </a:lnTo>
                        <a:lnTo>
                          <a:pt x="163" y="650"/>
                        </a:lnTo>
                        <a:lnTo>
                          <a:pt x="168" y="640"/>
                        </a:lnTo>
                        <a:lnTo>
                          <a:pt x="173" y="630"/>
                        </a:lnTo>
                        <a:lnTo>
                          <a:pt x="178" y="620"/>
                        </a:lnTo>
                        <a:lnTo>
                          <a:pt x="178" y="611"/>
                        </a:lnTo>
                        <a:lnTo>
                          <a:pt x="183" y="601"/>
                        </a:lnTo>
                        <a:lnTo>
                          <a:pt x="188" y="591"/>
                        </a:lnTo>
                        <a:lnTo>
                          <a:pt x="188" y="581"/>
                        </a:lnTo>
                        <a:lnTo>
                          <a:pt x="193" y="571"/>
                        </a:lnTo>
                        <a:lnTo>
                          <a:pt x="198" y="561"/>
                        </a:lnTo>
                        <a:lnTo>
                          <a:pt x="203" y="551"/>
                        </a:lnTo>
                        <a:lnTo>
                          <a:pt x="203" y="541"/>
                        </a:lnTo>
                        <a:lnTo>
                          <a:pt x="208" y="531"/>
                        </a:lnTo>
                        <a:lnTo>
                          <a:pt x="213" y="521"/>
                        </a:lnTo>
                        <a:lnTo>
                          <a:pt x="218" y="511"/>
                        </a:lnTo>
                        <a:lnTo>
                          <a:pt x="218" y="506"/>
                        </a:lnTo>
                        <a:lnTo>
                          <a:pt x="223" y="496"/>
                        </a:lnTo>
                        <a:lnTo>
                          <a:pt x="228" y="486"/>
                        </a:lnTo>
                        <a:lnTo>
                          <a:pt x="228" y="476"/>
                        </a:lnTo>
                        <a:lnTo>
                          <a:pt x="233" y="467"/>
                        </a:lnTo>
                        <a:lnTo>
                          <a:pt x="238" y="457"/>
                        </a:lnTo>
                        <a:lnTo>
                          <a:pt x="243" y="447"/>
                        </a:lnTo>
                        <a:lnTo>
                          <a:pt x="243" y="437"/>
                        </a:lnTo>
                        <a:lnTo>
                          <a:pt x="248" y="427"/>
                        </a:lnTo>
                        <a:lnTo>
                          <a:pt x="253" y="417"/>
                        </a:lnTo>
                        <a:lnTo>
                          <a:pt x="253" y="412"/>
                        </a:lnTo>
                        <a:lnTo>
                          <a:pt x="258" y="402"/>
                        </a:lnTo>
                        <a:lnTo>
                          <a:pt x="263" y="392"/>
                        </a:lnTo>
                        <a:lnTo>
                          <a:pt x="268" y="382"/>
                        </a:lnTo>
                        <a:lnTo>
                          <a:pt x="268" y="372"/>
                        </a:lnTo>
                        <a:lnTo>
                          <a:pt x="273" y="367"/>
                        </a:lnTo>
                        <a:lnTo>
                          <a:pt x="278" y="357"/>
                        </a:lnTo>
                        <a:lnTo>
                          <a:pt x="278" y="347"/>
                        </a:lnTo>
                        <a:lnTo>
                          <a:pt x="283" y="337"/>
                        </a:lnTo>
                        <a:lnTo>
                          <a:pt x="288" y="328"/>
                        </a:lnTo>
                        <a:lnTo>
                          <a:pt x="293" y="323"/>
                        </a:lnTo>
                        <a:lnTo>
                          <a:pt x="293" y="313"/>
                        </a:lnTo>
                        <a:lnTo>
                          <a:pt x="297" y="303"/>
                        </a:lnTo>
                        <a:lnTo>
                          <a:pt x="302" y="293"/>
                        </a:lnTo>
                        <a:lnTo>
                          <a:pt x="302" y="288"/>
                        </a:lnTo>
                        <a:lnTo>
                          <a:pt x="307" y="278"/>
                        </a:lnTo>
                        <a:lnTo>
                          <a:pt x="312" y="268"/>
                        </a:lnTo>
                        <a:lnTo>
                          <a:pt x="317" y="263"/>
                        </a:lnTo>
                        <a:lnTo>
                          <a:pt x="317" y="253"/>
                        </a:lnTo>
                        <a:lnTo>
                          <a:pt x="322" y="248"/>
                        </a:lnTo>
                        <a:lnTo>
                          <a:pt x="327" y="238"/>
                        </a:lnTo>
                        <a:lnTo>
                          <a:pt x="327" y="228"/>
                        </a:lnTo>
                        <a:lnTo>
                          <a:pt x="332" y="223"/>
                        </a:lnTo>
                        <a:lnTo>
                          <a:pt x="337" y="213"/>
                        </a:lnTo>
                        <a:lnTo>
                          <a:pt x="342" y="208"/>
                        </a:lnTo>
                        <a:lnTo>
                          <a:pt x="342" y="198"/>
                        </a:lnTo>
                        <a:lnTo>
                          <a:pt x="347" y="188"/>
                        </a:lnTo>
                        <a:lnTo>
                          <a:pt x="352" y="184"/>
                        </a:lnTo>
                        <a:lnTo>
                          <a:pt x="357" y="174"/>
                        </a:lnTo>
                        <a:lnTo>
                          <a:pt x="357" y="169"/>
                        </a:lnTo>
                        <a:lnTo>
                          <a:pt x="362" y="159"/>
                        </a:lnTo>
                        <a:lnTo>
                          <a:pt x="367" y="154"/>
                        </a:lnTo>
                        <a:lnTo>
                          <a:pt x="367" y="149"/>
                        </a:lnTo>
                        <a:lnTo>
                          <a:pt x="372" y="139"/>
                        </a:lnTo>
                        <a:lnTo>
                          <a:pt x="377" y="134"/>
                        </a:lnTo>
                        <a:lnTo>
                          <a:pt x="382" y="124"/>
                        </a:lnTo>
                        <a:lnTo>
                          <a:pt x="382" y="119"/>
                        </a:lnTo>
                        <a:lnTo>
                          <a:pt x="387" y="114"/>
                        </a:lnTo>
                        <a:lnTo>
                          <a:pt x="392" y="104"/>
                        </a:lnTo>
                        <a:lnTo>
                          <a:pt x="392" y="99"/>
                        </a:lnTo>
                        <a:lnTo>
                          <a:pt x="397" y="94"/>
                        </a:lnTo>
                        <a:lnTo>
                          <a:pt x="402" y="84"/>
                        </a:lnTo>
                        <a:lnTo>
                          <a:pt x="407" y="79"/>
                        </a:lnTo>
                        <a:lnTo>
                          <a:pt x="407" y="74"/>
                        </a:lnTo>
                        <a:lnTo>
                          <a:pt x="412" y="69"/>
                        </a:lnTo>
                        <a:lnTo>
                          <a:pt x="417" y="59"/>
                        </a:lnTo>
                        <a:lnTo>
                          <a:pt x="417" y="54"/>
                        </a:lnTo>
                        <a:lnTo>
                          <a:pt x="422" y="49"/>
                        </a:lnTo>
                        <a:lnTo>
                          <a:pt x="427" y="45"/>
                        </a:lnTo>
                        <a:lnTo>
                          <a:pt x="432" y="40"/>
                        </a:lnTo>
                        <a:lnTo>
                          <a:pt x="432" y="30"/>
                        </a:lnTo>
                        <a:lnTo>
                          <a:pt x="437" y="25"/>
                        </a:lnTo>
                        <a:lnTo>
                          <a:pt x="442" y="20"/>
                        </a:lnTo>
                        <a:lnTo>
                          <a:pt x="442" y="15"/>
                        </a:lnTo>
                        <a:lnTo>
                          <a:pt x="446" y="10"/>
                        </a:lnTo>
                        <a:lnTo>
                          <a:pt x="451" y="5"/>
                        </a:lnTo>
                        <a:lnTo>
                          <a:pt x="456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Freeform 153"/>
                  <p:cNvSpPr>
                    <a:spLocks/>
                  </p:cNvSpPr>
                  <p:nvPr/>
                </p:nvSpPr>
                <p:spPr bwMode="auto">
                  <a:xfrm>
                    <a:off x="4943476" y="1803400"/>
                    <a:ext cx="828675" cy="747713"/>
                  </a:xfrm>
                  <a:custGeom>
                    <a:avLst/>
                    <a:gdLst/>
                    <a:ahLst/>
                    <a:cxnLst>
                      <a:cxn ang="0">
                        <a:pos x="5" y="114"/>
                      </a:cxn>
                      <a:cxn ang="0">
                        <a:pos x="15" y="99"/>
                      </a:cxn>
                      <a:cxn ang="0">
                        <a:pos x="25" y="84"/>
                      </a:cxn>
                      <a:cxn ang="0">
                        <a:pos x="40" y="74"/>
                      </a:cxn>
                      <a:cxn ang="0">
                        <a:pos x="50" y="59"/>
                      </a:cxn>
                      <a:cxn ang="0">
                        <a:pos x="70" y="44"/>
                      </a:cxn>
                      <a:cxn ang="0">
                        <a:pos x="80" y="34"/>
                      </a:cxn>
                      <a:cxn ang="0">
                        <a:pos x="85" y="29"/>
                      </a:cxn>
                      <a:cxn ang="0">
                        <a:pos x="100" y="20"/>
                      </a:cxn>
                      <a:cxn ang="0">
                        <a:pos x="115" y="10"/>
                      </a:cxn>
                      <a:cxn ang="0">
                        <a:pos x="130" y="5"/>
                      </a:cxn>
                      <a:cxn ang="0">
                        <a:pos x="144" y="0"/>
                      </a:cxn>
                      <a:cxn ang="0">
                        <a:pos x="159" y="0"/>
                      </a:cxn>
                      <a:cxn ang="0">
                        <a:pos x="174" y="0"/>
                      </a:cxn>
                      <a:cxn ang="0">
                        <a:pos x="189" y="0"/>
                      </a:cxn>
                      <a:cxn ang="0">
                        <a:pos x="204" y="0"/>
                      </a:cxn>
                      <a:cxn ang="0">
                        <a:pos x="219" y="5"/>
                      </a:cxn>
                      <a:cxn ang="0">
                        <a:pos x="234" y="15"/>
                      </a:cxn>
                      <a:cxn ang="0">
                        <a:pos x="249" y="20"/>
                      </a:cxn>
                      <a:cxn ang="0">
                        <a:pos x="264" y="29"/>
                      </a:cxn>
                      <a:cxn ang="0">
                        <a:pos x="279" y="44"/>
                      </a:cxn>
                      <a:cxn ang="0">
                        <a:pos x="293" y="59"/>
                      </a:cxn>
                      <a:cxn ang="0">
                        <a:pos x="308" y="74"/>
                      </a:cxn>
                      <a:cxn ang="0">
                        <a:pos x="323" y="89"/>
                      </a:cxn>
                      <a:cxn ang="0">
                        <a:pos x="333" y="104"/>
                      </a:cxn>
                      <a:cxn ang="0">
                        <a:pos x="343" y="119"/>
                      </a:cxn>
                      <a:cxn ang="0">
                        <a:pos x="358" y="134"/>
                      </a:cxn>
                      <a:cxn ang="0">
                        <a:pos x="368" y="149"/>
                      </a:cxn>
                      <a:cxn ang="0">
                        <a:pos x="378" y="169"/>
                      </a:cxn>
                      <a:cxn ang="0">
                        <a:pos x="388" y="183"/>
                      </a:cxn>
                      <a:cxn ang="0">
                        <a:pos x="398" y="203"/>
                      </a:cxn>
                      <a:cxn ang="0">
                        <a:pos x="408" y="223"/>
                      </a:cxn>
                      <a:cxn ang="0">
                        <a:pos x="418" y="243"/>
                      </a:cxn>
                      <a:cxn ang="0">
                        <a:pos x="432" y="263"/>
                      </a:cxn>
                      <a:cxn ang="0">
                        <a:pos x="442" y="283"/>
                      </a:cxn>
                      <a:cxn ang="0">
                        <a:pos x="452" y="308"/>
                      </a:cxn>
                      <a:cxn ang="0">
                        <a:pos x="462" y="332"/>
                      </a:cxn>
                      <a:cxn ang="0">
                        <a:pos x="472" y="352"/>
                      </a:cxn>
                      <a:cxn ang="0">
                        <a:pos x="482" y="377"/>
                      </a:cxn>
                      <a:cxn ang="0">
                        <a:pos x="497" y="402"/>
                      </a:cxn>
                      <a:cxn ang="0">
                        <a:pos x="507" y="427"/>
                      </a:cxn>
                      <a:cxn ang="0">
                        <a:pos x="517" y="452"/>
                      </a:cxn>
                    </a:cxnLst>
                    <a:rect l="0" t="0" r="r" b="b"/>
                    <a:pathLst>
                      <a:path w="522" h="471">
                        <a:moveTo>
                          <a:pt x="0" y="124"/>
                        </a:moveTo>
                        <a:lnTo>
                          <a:pt x="0" y="119"/>
                        </a:lnTo>
                        <a:lnTo>
                          <a:pt x="5" y="114"/>
                        </a:lnTo>
                        <a:lnTo>
                          <a:pt x="10" y="109"/>
                        </a:lnTo>
                        <a:lnTo>
                          <a:pt x="15" y="104"/>
                        </a:lnTo>
                        <a:lnTo>
                          <a:pt x="15" y="99"/>
                        </a:lnTo>
                        <a:lnTo>
                          <a:pt x="20" y="94"/>
                        </a:lnTo>
                        <a:lnTo>
                          <a:pt x="30" y="84"/>
                        </a:lnTo>
                        <a:lnTo>
                          <a:pt x="25" y="84"/>
                        </a:lnTo>
                        <a:lnTo>
                          <a:pt x="30" y="84"/>
                        </a:lnTo>
                        <a:lnTo>
                          <a:pt x="35" y="79"/>
                        </a:lnTo>
                        <a:lnTo>
                          <a:pt x="40" y="74"/>
                        </a:lnTo>
                        <a:lnTo>
                          <a:pt x="40" y="69"/>
                        </a:lnTo>
                        <a:lnTo>
                          <a:pt x="45" y="64"/>
                        </a:lnTo>
                        <a:lnTo>
                          <a:pt x="50" y="59"/>
                        </a:lnTo>
                        <a:lnTo>
                          <a:pt x="55" y="54"/>
                        </a:lnTo>
                        <a:lnTo>
                          <a:pt x="60" y="54"/>
                        </a:lnTo>
                        <a:lnTo>
                          <a:pt x="70" y="44"/>
                        </a:lnTo>
                        <a:lnTo>
                          <a:pt x="65" y="44"/>
                        </a:lnTo>
                        <a:lnTo>
                          <a:pt x="70" y="44"/>
                        </a:lnTo>
                        <a:lnTo>
                          <a:pt x="80" y="34"/>
                        </a:lnTo>
                        <a:lnTo>
                          <a:pt x="75" y="34"/>
                        </a:lnTo>
                        <a:lnTo>
                          <a:pt x="80" y="34"/>
                        </a:lnTo>
                        <a:lnTo>
                          <a:pt x="85" y="29"/>
                        </a:lnTo>
                        <a:lnTo>
                          <a:pt x="90" y="25"/>
                        </a:lnTo>
                        <a:lnTo>
                          <a:pt x="95" y="25"/>
                        </a:lnTo>
                        <a:lnTo>
                          <a:pt x="100" y="20"/>
                        </a:lnTo>
                        <a:lnTo>
                          <a:pt x="105" y="15"/>
                        </a:lnTo>
                        <a:lnTo>
                          <a:pt x="110" y="15"/>
                        </a:lnTo>
                        <a:lnTo>
                          <a:pt x="115" y="10"/>
                        </a:lnTo>
                        <a:lnTo>
                          <a:pt x="120" y="10"/>
                        </a:lnTo>
                        <a:lnTo>
                          <a:pt x="125" y="10"/>
                        </a:lnTo>
                        <a:lnTo>
                          <a:pt x="130" y="5"/>
                        </a:lnTo>
                        <a:lnTo>
                          <a:pt x="134" y="5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9" y="0"/>
                        </a:lnTo>
                        <a:lnTo>
                          <a:pt x="174" y="0"/>
                        </a:lnTo>
                        <a:lnTo>
                          <a:pt x="179" y="0"/>
                        </a:lnTo>
                        <a:lnTo>
                          <a:pt x="184" y="0"/>
                        </a:lnTo>
                        <a:lnTo>
                          <a:pt x="189" y="0"/>
                        </a:lnTo>
                        <a:lnTo>
                          <a:pt x="194" y="0"/>
                        </a:lnTo>
                        <a:lnTo>
                          <a:pt x="199" y="0"/>
                        </a:lnTo>
                        <a:lnTo>
                          <a:pt x="204" y="0"/>
                        </a:lnTo>
                        <a:lnTo>
                          <a:pt x="209" y="5"/>
                        </a:lnTo>
                        <a:lnTo>
                          <a:pt x="214" y="5"/>
                        </a:lnTo>
                        <a:lnTo>
                          <a:pt x="219" y="5"/>
                        </a:lnTo>
                        <a:lnTo>
                          <a:pt x="224" y="10"/>
                        </a:lnTo>
                        <a:lnTo>
                          <a:pt x="229" y="10"/>
                        </a:lnTo>
                        <a:lnTo>
                          <a:pt x="234" y="15"/>
                        </a:lnTo>
                        <a:lnTo>
                          <a:pt x="239" y="15"/>
                        </a:lnTo>
                        <a:lnTo>
                          <a:pt x="244" y="20"/>
                        </a:lnTo>
                        <a:lnTo>
                          <a:pt x="249" y="20"/>
                        </a:lnTo>
                        <a:lnTo>
                          <a:pt x="254" y="25"/>
                        </a:lnTo>
                        <a:lnTo>
                          <a:pt x="259" y="29"/>
                        </a:lnTo>
                        <a:lnTo>
                          <a:pt x="264" y="29"/>
                        </a:lnTo>
                        <a:lnTo>
                          <a:pt x="269" y="34"/>
                        </a:lnTo>
                        <a:lnTo>
                          <a:pt x="274" y="39"/>
                        </a:lnTo>
                        <a:lnTo>
                          <a:pt x="279" y="44"/>
                        </a:lnTo>
                        <a:lnTo>
                          <a:pt x="283" y="49"/>
                        </a:lnTo>
                        <a:lnTo>
                          <a:pt x="288" y="54"/>
                        </a:lnTo>
                        <a:lnTo>
                          <a:pt x="293" y="59"/>
                        </a:lnTo>
                        <a:lnTo>
                          <a:pt x="298" y="64"/>
                        </a:lnTo>
                        <a:lnTo>
                          <a:pt x="303" y="69"/>
                        </a:lnTo>
                        <a:lnTo>
                          <a:pt x="308" y="74"/>
                        </a:lnTo>
                        <a:lnTo>
                          <a:pt x="313" y="79"/>
                        </a:lnTo>
                        <a:lnTo>
                          <a:pt x="318" y="84"/>
                        </a:lnTo>
                        <a:lnTo>
                          <a:pt x="323" y="89"/>
                        </a:lnTo>
                        <a:lnTo>
                          <a:pt x="328" y="94"/>
                        </a:lnTo>
                        <a:lnTo>
                          <a:pt x="328" y="99"/>
                        </a:lnTo>
                        <a:lnTo>
                          <a:pt x="333" y="104"/>
                        </a:lnTo>
                        <a:lnTo>
                          <a:pt x="338" y="109"/>
                        </a:lnTo>
                        <a:lnTo>
                          <a:pt x="343" y="114"/>
                        </a:lnTo>
                        <a:lnTo>
                          <a:pt x="343" y="119"/>
                        </a:lnTo>
                        <a:lnTo>
                          <a:pt x="348" y="124"/>
                        </a:lnTo>
                        <a:lnTo>
                          <a:pt x="353" y="129"/>
                        </a:lnTo>
                        <a:lnTo>
                          <a:pt x="358" y="134"/>
                        </a:lnTo>
                        <a:lnTo>
                          <a:pt x="358" y="139"/>
                        </a:lnTo>
                        <a:lnTo>
                          <a:pt x="363" y="144"/>
                        </a:lnTo>
                        <a:lnTo>
                          <a:pt x="368" y="149"/>
                        </a:lnTo>
                        <a:lnTo>
                          <a:pt x="368" y="154"/>
                        </a:lnTo>
                        <a:lnTo>
                          <a:pt x="373" y="164"/>
                        </a:lnTo>
                        <a:lnTo>
                          <a:pt x="378" y="169"/>
                        </a:lnTo>
                        <a:lnTo>
                          <a:pt x="383" y="173"/>
                        </a:lnTo>
                        <a:lnTo>
                          <a:pt x="383" y="178"/>
                        </a:lnTo>
                        <a:lnTo>
                          <a:pt x="388" y="183"/>
                        </a:lnTo>
                        <a:lnTo>
                          <a:pt x="393" y="193"/>
                        </a:lnTo>
                        <a:lnTo>
                          <a:pt x="393" y="198"/>
                        </a:lnTo>
                        <a:lnTo>
                          <a:pt x="398" y="203"/>
                        </a:lnTo>
                        <a:lnTo>
                          <a:pt x="403" y="208"/>
                        </a:lnTo>
                        <a:lnTo>
                          <a:pt x="408" y="218"/>
                        </a:lnTo>
                        <a:lnTo>
                          <a:pt x="408" y="223"/>
                        </a:lnTo>
                        <a:lnTo>
                          <a:pt x="413" y="228"/>
                        </a:lnTo>
                        <a:lnTo>
                          <a:pt x="418" y="238"/>
                        </a:lnTo>
                        <a:lnTo>
                          <a:pt x="418" y="243"/>
                        </a:lnTo>
                        <a:lnTo>
                          <a:pt x="423" y="248"/>
                        </a:lnTo>
                        <a:lnTo>
                          <a:pt x="427" y="258"/>
                        </a:lnTo>
                        <a:lnTo>
                          <a:pt x="432" y="263"/>
                        </a:lnTo>
                        <a:lnTo>
                          <a:pt x="432" y="273"/>
                        </a:lnTo>
                        <a:lnTo>
                          <a:pt x="437" y="278"/>
                        </a:lnTo>
                        <a:lnTo>
                          <a:pt x="442" y="283"/>
                        </a:lnTo>
                        <a:lnTo>
                          <a:pt x="442" y="293"/>
                        </a:lnTo>
                        <a:lnTo>
                          <a:pt x="447" y="298"/>
                        </a:lnTo>
                        <a:lnTo>
                          <a:pt x="452" y="308"/>
                        </a:lnTo>
                        <a:lnTo>
                          <a:pt x="457" y="312"/>
                        </a:lnTo>
                        <a:lnTo>
                          <a:pt x="457" y="322"/>
                        </a:lnTo>
                        <a:lnTo>
                          <a:pt x="462" y="332"/>
                        </a:lnTo>
                        <a:lnTo>
                          <a:pt x="467" y="337"/>
                        </a:lnTo>
                        <a:lnTo>
                          <a:pt x="467" y="347"/>
                        </a:lnTo>
                        <a:lnTo>
                          <a:pt x="472" y="352"/>
                        </a:lnTo>
                        <a:lnTo>
                          <a:pt x="477" y="362"/>
                        </a:lnTo>
                        <a:lnTo>
                          <a:pt x="482" y="372"/>
                        </a:lnTo>
                        <a:lnTo>
                          <a:pt x="482" y="377"/>
                        </a:lnTo>
                        <a:lnTo>
                          <a:pt x="487" y="387"/>
                        </a:lnTo>
                        <a:lnTo>
                          <a:pt x="492" y="392"/>
                        </a:lnTo>
                        <a:lnTo>
                          <a:pt x="497" y="402"/>
                        </a:lnTo>
                        <a:lnTo>
                          <a:pt x="497" y="412"/>
                        </a:lnTo>
                        <a:lnTo>
                          <a:pt x="502" y="417"/>
                        </a:lnTo>
                        <a:lnTo>
                          <a:pt x="507" y="427"/>
                        </a:lnTo>
                        <a:lnTo>
                          <a:pt x="507" y="437"/>
                        </a:lnTo>
                        <a:lnTo>
                          <a:pt x="512" y="447"/>
                        </a:lnTo>
                        <a:lnTo>
                          <a:pt x="517" y="452"/>
                        </a:lnTo>
                        <a:lnTo>
                          <a:pt x="522" y="461"/>
                        </a:lnTo>
                        <a:lnTo>
                          <a:pt x="522" y="471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Freeform 154"/>
                  <p:cNvSpPr>
                    <a:spLocks/>
                  </p:cNvSpPr>
                  <p:nvPr/>
                </p:nvSpPr>
                <p:spPr bwMode="auto">
                  <a:xfrm>
                    <a:off x="5772151" y="2551113"/>
                    <a:ext cx="300038" cy="828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10"/>
                      </a:cxn>
                      <a:cxn ang="0">
                        <a:pos x="10" y="20"/>
                      </a:cxn>
                      <a:cxn ang="0">
                        <a:pos x="10" y="25"/>
                      </a:cxn>
                      <a:cxn ang="0">
                        <a:pos x="15" y="35"/>
                      </a:cxn>
                      <a:cxn ang="0">
                        <a:pos x="20" y="45"/>
                      </a:cxn>
                      <a:cxn ang="0">
                        <a:pos x="25" y="55"/>
                      </a:cxn>
                      <a:cxn ang="0">
                        <a:pos x="25" y="65"/>
                      </a:cxn>
                      <a:cxn ang="0">
                        <a:pos x="30" y="70"/>
                      </a:cxn>
                      <a:cxn ang="0">
                        <a:pos x="35" y="80"/>
                      </a:cxn>
                      <a:cxn ang="0">
                        <a:pos x="35" y="90"/>
                      </a:cxn>
                      <a:cxn ang="0">
                        <a:pos x="40" y="100"/>
                      </a:cxn>
                      <a:cxn ang="0">
                        <a:pos x="45" y="110"/>
                      </a:cxn>
                      <a:cxn ang="0">
                        <a:pos x="50" y="120"/>
                      </a:cxn>
                      <a:cxn ang="0">
                        <a:pos x="50" y="129"/>
                      </a:cxn>
                      <a:cxn ang="0">
                        <a:pos x="54" y="139"/>
                      </a:cxn>
                      <a:cxn ang="0">
                        <a:pos x="59" y="149"/>
                      </a:cxn>
                      <a:cxn ang="0">
                        <a:pos x="59" y="159"/>
                      </a:cxn>
                      <a:cxn ang="0">
                        <a:pos x="64" y="164"/>
                      </a:cxn>
                      <a:cxn ang="0">
                        <a:pos x="69" y="174"/>
                      </a:cxn>
                      <a:cxn ang="0">
                        <a:pos x="74" y="184"/>
                      </a:cxn>
                      <a:cxn ang="0">
                        <a:pos x="74" y="194"/>
                      </a:cxn>
                      <a:cxn ang="0">
                        <a:pos x="79" y="204"/>
                      </a:cxn>
                      <a:cxn ang="0">
                        <a:pos x="84" y="214"/>
                      </a:cxn>
                      <a:cxn ang="0">
                        <a:pos x="89" y="224"/>
                      </a:cxn>
                      <a:cxn ang="0">
                        <a:pos x="89" y="234"/>
                      </a:cxn>
                      <a:cxn ang="0">
                        <a:pos x="94" y="244"/>
                      </a:cxn>
                      <a:cxn ang="0">
                        <a:pos x="99" y="254"/>
                      </a:cxn>
                      <a:cxn ang="0">
                        <a:pos x="99" y="264"/>
                      </a:cxn>
                      <a:cxn ang="0">
                        <a:pos x="104" y="273"/>
                      </a:cxn>
                      <a:cxn ang="0">
                        <a:pos x="109" y="283"/>
                      </a:cxn>
                      <a:cxn ang="0">
                        <a:pos x="114" y="293"/>
                      </a:cxn>
                      <a:cxn ang="0">
                        <a:pos x="114" y="303"/>
                      </a:cxn>
                      <a:cxn ang="0">
                        <a:pos x="119" y="313"/>
                      </a:cxn>
                      <a:cxn ang="0">
                        <a:pos x="124" y="323"/>
                      </a:cxn>
                      <a:cxn ang="0">
                        <a:pos x="124" y="333"/>
                      </a:cxn>
                      <a:cxn ang="0">
                        <a:pos x="129" y="343"/>
                      </a:cxn>
                      <a:cxn ang="0">
                        <a:pos x="134" y="358"/>
                      </a:cxn>
                      <a:cxn ang="0">
                        <a:pos x="139" y="368"/>
                      </a:cxn>
                      <a:cxn ang="0">
                        <a:pos x="139" y="378"/>
                      </a:cxn>
                      <a:cxn ang="0">
                        <a:pos x="144" y="388"/>
                      </a:cxn>
                      <a:cxn ang="0">
                        <a:pos x="149" y="398"/>
                      </a:cxn>
                      <a:cxn ang="0">
                        <a:pos x="149" y="407"/>
                      </a:cxn>
                      <a:cxn ang="0">
                        <a:pos x="154" y="417"/>
                      </a:cxn>
                      <a:cxn ang="0">
                        <a:pos x="159" y="427"/>
                      </a:cxn>
                      <a:cxn ang="0">
                        <a:pos x="164" y="437"/>
                      </a:cxn>
                      <a:cxn ang="0">
                        <a:pos x="164" y="447"/>
                      </a:cxn>
                      <a:cxn ang="0">
                        <a:pos x="169" y="457"/>
                      </a:cxn>
                      <a:cxn ang="0">
                        <a:pos x="174" y="467"/>
                      </a:cxn>
                      <a:cxn ang="0">
                        <a:pos x="174" y="477"/>
                      </a:cxn>
                      <a:cxn ang="0">
                        <a:pos x="179" y="487"/>
                      </a:cxn>
                      <a:cxn ang="0">
                        <a:pos x="184" y="497"/>
                      </a:cxn>
                      <a:cxn ang="0">
                        <a:pos x="189" y="507"/>
                      </a:cxn>
                      <a:cxn ang="0">
                        <a:pos x="189" y="522"/>
                      </a:cxn>
                    </a:cxnLst>
                    <a:rect l="0" t="0" r="r" b="b"/>
                    <a:pathLst>
                      <a:path w="189" h="522">
                        <a:moveTo>
                          <a:pt x="0" y="0"/>
                        </a:moveTo>
                        <a:lnTo>
                          <a:pt x="5" y="10"/>
                        </a:lnTo>
                        <a:lnTo>
                          <a:pt x="10" y="20"/>
                        </a:lnTo>
                        <a:lnTo>
                          <a:pt x="10" y="25"/>
                        </a:lnTo>
                        <a:lnTo>
                          <a:pt x="15" y="35"/>
                        </a:lnTo>
                        <a:lnTo>
                          <a:pt x="20" y="45"/>
                        </a:lnTo>
                        <a:lnTo>
                          <a:pt x="25" y="55"/>
                        </a:lnTo>
                        <a:lnTo>
                          <a:pt x="25" y="65"/>
                        </a:lnTo>
                        <a:lnTo>
                          <a:pt x="30" y="70"/>
                        </a:lnTo>
                        <a:lnTo>
                          <a:pt x="35" y="80"/>
                        </a:lnTo>
                        <a:lnTo>
                          <a:pt x="35" y="90"/>
                        </a:lnTo>
                        <a:lnTo>
                          <a:pt x="40" y="100"/>
                        </a:lnTo>
                        <a:lnTo>
                          <a:pt x="45" y="110"/>
                        </a:lnTo>
                        <a:lnTo>
                          <a:pt x="50" y="120"/>
                        </a:lnTo>
                        <a:lnTo>
                          <a:pt x="50" y="129"/>
                        </a:lnTo>
                        <a:lnTo>
                          <a:pt x="54" y="139"/>
                        </a:lnTo>
                        <a:lnTo>
                          <a:pt x="59" y="149"/>
                        </a:lnTo>
                        <a:lnTo>
                          <a:pt x="59" y="159"/>
                        </a:lnTo>
                        <a:lnTo>
                          <a:pt x="64" y="164"/>
                        </a:lnTo>
                        <a:lnTo>
                          <a:pt x="69" y="174"/>
                        </a:lnTo>
                        <a:lnTo>
                          <a:pt x="74" y="184"/>
                        </a:lnTo>
                        <a:lnTo>
                          <a:pt x="74" y="194"/>
                        </a:lnTo>
                        <a:lnTo>
                          <a:pt x="79" y="204"/>
                        </a:lnTo>
                        <a:lnTo>
                          <a:pt x="84" y="214"/>
                        </a:lnTo>
                        <a:lnTo>
                          <a:pt x="89" y="224"/>
                        </a:lnTo>
                        <a:lnTo>
                          <a:pt x="89" y="234"/>
                        </a:lnTo>
                        <a:lnTo>
                          <a:pt x="94" y="244"/>
                        </a:lnTo>
                        <a:lnTo>
                          <a:pt x="99" y="254"/>
                        </a:lnTo>
                        <a:lnTo>
                          <a:pt x="99" y="264"/>
                        </a:lnTo>
                        <a:lnTo>
                          <a:pt x="104" y="273"/>
                        </a:lnTo>
                        <a:lnTo>
                          <a:pt x="109" y="283"/>
                        </a:lnTo>
                        <a:lnTo>
                          <a:pt x="114" y="293"/>
                        </a:lnTo>
                        <a:lnTo>
                          <a:pt x="114" y="303"/>
                        </a:lnTo>
                        <a:lnTo>
                          <a:pt x="119" y="313"/>
                        </a:lnTo>
                        <a:lnTo>
                          <a:pt x="124" y="323"/>
                        </a:lnTo>
                        <a:lnTo>
                          <a:pt x="124" y="333"/>
                        </a:lnTo>
                        <a:lnTo>
                          <a:pt x="129" y="343"/>
                        </a:lnTo>
                        <a:lnTo>
                          <a:pt x="134" y="358"/>
                        </a:lnTo>
                        <a:lnTo>
                          <a:pt x="139" y="368"/>
                        </a:lnTo>
                        <a:lnTo>
                          <a:pt x="139" y="378"/>
                        </a:lnTo>
                        <a:lnTo>
                          <a:pt x="144" y="388"/>
                        </a:lnTo>
                        <a:lnTo>
                          <a:pt x="149" y="398"/>
                        </a:lnTo>
                        <a:lnTo>
                          <a:pt x="149" y="407"/>
                        </a:lnTo>
                        <a:lnTo>
                          <a:pt x="154" y="417"/>
                        </a:lnTo>
                        <a:lnTo>
                          <a:pt x="159" y="427"/>
                        </a:lnTo>
                        <a:lnTo>
                          <a:pt x="164" y="437"/>
                        </a:lnTo>
                        <a:lnTo>
                          <a:pt x="164" y="447"/>
                        </a:lnTo>
                        <a:lnTo>
                          <a:pt x="169" y="457"/>
                        </a:lnTo>
                        <a:lnTo>
                          <a:pt x="174" y="467"/>
                        </a:lnTo>
                        <a:lnTo>
                          <a:pt x="174" y="477"/>
                        </a:lnTo>
                        <a:lnTo>
                          <a:pt x="179" y="487"/>
                        </a:lnTo>
                        <a:lnTo>
                          <a:pt x="184" y="497"/>
                        </a:lnTo>
                        <a:lnTo>
                          <a:pt x="189" y="507"/>
                        </a:lnTo>
                        <a:lnTo>
                          <a:pt x="189" y="522"/>
                        </a:ln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aphicFrame>
        <p:nvGraphicFramePr>
          <p:cNvPr id="82" name="Object 42"/>
          <p:cNvGraphicFramePr>
            <a:graphicFrameLocks noChangeAspect="1"/>
          </p:cNvGraphicFramePr>
          <p:nvPr>
            <p:extLst/>
          </p:nvPr>
        </p:nvGraphicFramePr>
        <p:xfrm>
          <a:off x="4065619" y="4352574"/>
          <a:ext cx="38989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9" name="Equation" r:id="rId18" imgW="2234880" imgH="228600" progId="Equation.DSMT4">
                  <p:embed/>
                </p:oleObj>
              </mc:Choice>
              <mc:Fallback>
                <p:oleObj name="Equation" r:id="rId18" imgW="2234880" imgH="228600" progId="Equation.DSMT4">
                  <p:embed/>
                  <p:pic>
                    <p:nvPicPr>
                      <p:cNvPr id="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619" y="4352574"/>
                        <a:ext cx="38989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" name="Group 122"/>
          <p:cNvGrpSpPr/>
          <p:nvPr/>
        </p:nvGrpSpPr>
        <p:grpSpPr>
          <a:xfrm>
            <a:off x="6369321" y="4672265"/>
            <a:ext cx="2286999" cy="398462"/>
            <a:chOff x="6369321" y="4672265"/>
            <a:chExt cx="2286999" cy="398462"/>
          </a:xfrm>
        </p:grpSpPr>
        <p:sp>
          <p:nvSpPr>
            <p:cNvPr id="84" name="Rectangle 83"/>
            <p:cNvSpPr/>
            <p:nvPr/>
          </p:nvSpPr>
          <p:spPr>
            <a:xfrm>
              <a:off x="6369321" y="469806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 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85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7038657" y="4672265"/>
            <a:ext cx="1617663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30" name="Equation" r:id="rId20" imgW="927000" imgH="228600" progId="Equation.DSMT4">
                    <p:embed/>
                  </p:oleObj>
                </mc:Choice>
                <mc:Fallback>
                  <p:oleObj name="Equation" r:id="rId20" imgW="927000" imgH="228600" progId="Equation.DSMT4">
                    <p:embed/>
                    <p:pic>
                      <p:nvPicPr>
                        <p:cNvPr id="8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8657" y="4672265"/>
                          <a:ext cx="1617663" cy="398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Group 110"/>
          <p:cNvGrpSpPr/>
          <p:nvPr/>
        </p:nvGrpSpPr>
        <p:grpSpPr>
          <a:xfrm>
            <a:off x="537930" y="5335715"/>
            <a:ext cx="4151841" cy="712976"/>
            <a:chOff x="855332" y="6002966"/>
            <a:chExt cx="4151841" cy="712976"/>
          </a:xfrm>
        </p:grpSpPr>
        <p:cxnSp>
          <p:nvCxnSpPr>
            <p:cNvPr id="87" name="Straight Arrow Connector 86"/>
            <p:cNvCxnSpPr/>
            <p:nvPr/>
          </p:nvCxnSpPr>
          <p:spPr bwMode="auto">
            <a:xfrm>
              <a:off x="914400" y="6553200"/>
              <a:ext cx="3657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Rectangle 89"/>
            <p:cNvSpPr/>
            <p:nvPr/>
          </p:nvSpPr>
          <p:spPr>
            <a:xfrm>
              <a:off x="4514730" y="6346610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ω 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38230" y="6021127"/>
              <a:ext cx="809071" cy="608273"/>
              <a:chOff x="1638230" y="6021127"/>
              <a:chExt cx="809071" cy="608273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 flipV="1">
                <a:off x="1638230" y="6124460"/>
                <a:ext cx="0" cy="5049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>
                <a:off x="1638230" y="6346610"/>
                <a:ext cx="80907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95" name="Rectangle 94"/>
              <p:cNvSpPr/>
              <p:nvPr/>
            </p:nvSpPr>
            <p:spPr>
              <a:xfrm>
                <a:off x="1665587" y="6021127"/>
                <a:ext cx="633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ω 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474657" y="6015624"/>
              <a:ext cx="809071" cy="608273"/>
              <a:chOff x="1638230" y="6021127"/>
              <a:chExt cx="809071" cy="608273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flipV="1">
                <a:off x="1638230" y="6124460"/>
                <a:ext cx="0" cy="5049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1638230" y="6346610"/>
                <a:ext cx="80907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00" name="Rectangle 99"/>
              <p:cNvSpPr/>
              <p:nvPr/>
            </p:nvSpPr>
            <p:spPr>
              <a:xfrm>
                <a:off x="1665587" y="6021127"/>
                <a:ext cx="633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ω 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306302" y="6002966"/>
              <a:ext cx="809071" cy="608273"/>
              <a:chOff x="1638230" y="6021127"/>
              <a:chExt cx="809071" cy="608273"/>
            </a:xfrm>
          </p:grpSpPr>
          <p:cxnSp>
            <p:nvCxnSpPr>
              <p:cNvPr id="102" name="Straight Connector 101"/>
              <p:cNvCxnSpPr/>
              <p:nvPr/>
            </p:nvCxnSpPr>
            <p:spPr bwMode="auto">
              <a:xfrm flipV="1">
                <a:off x="1638230" y="6124460"/>
                <a:ext cx="0" cy="5049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103" name="Straight Arrow Connector 102"/>
              <p:cNvCxnSpPr/>
              <p:nvPr/>
            </p:nvCxnSpPr>
            <p:spPr bwMode="auto">
              <a:xfrm>
                <a:off x="1638230" y="6346610"/>
                <a:ext cx="80907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04" name="Rectangle 103"/>
              <p:cNvSpPr/>
              <p:nvPr/>
            </p:nvSpPr>
            <p:spPr>
              <a:xfrm>
                <a:off x="1665587" y="6021127"/>
                <a:ext cx="633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ω 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55332" y="6026077"/>
              <a:ext cx="809071" cy="608273"/>
              <a:chOff x="1638230" y="6021127"/>
              <a:chExt cx="809071" cy="608273"/>
            </a:xfrm>
          </p:grpSpPr>
          <p:cxnSp>
            <p:nvCxnSpPr>
              <p:cNvPr id="106" name="Straight Connector 105"/>
              <p:cNvCxnSpPr/>
              <p:nvPr/>
            </p:nvCxnSpPr>
            <p:spPr bwMode="auto">
              <a:xfrm flipV="1">
                <a:off x="1638230" y="6124460"/>
                <a:ext cx="0" cy="5049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107" name="Straight Arrow Connector 106"/>
              <p:cNvCxnSpPr/>
              <p:nvPr/>
            </p:nvCxnSpPr>
            <p:spPr bwMode="auto">
              <a:xfrm>
                <a:off x="1638230" y="6346610"/>
                <a:ext cx="80907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1665587" y="6021127"/>
                <a:ext cx="633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ω 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9" name="Rectangle 108"/>
          <p:cNvSpPr/>
          <p:nvPr/>
        </p:nvSpPr>
        <p:spPr>
          <a:xfrm>
            <a:off x="5286359" y="406714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Boundary conditions 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588705" y="5174921"/>
            <a:ext cx="4440180" cy="553570"/>
            <a:chOff x="4509753" y="5403076"/>
            <a:chExt cx="4440180" cy="553570"/>
          </a:xfrm>
        </p:grpSpPr>
        <p:sp>
          <p:nvSpPr>
            <p:cNvPr id="81" name="Rectangle 80"/>
            <p:cNvSpPr/>
            <p:nvPr/>
          </p:nvSpPr>
          <p:spPr>
            <a:xfrm>
              <a:off x="4574567" y="5478388"/>
              <a:ext cx="2929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Modes are separated by   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88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7253822" y="5506416"/>
            <a:ext cx="1462087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31" name="Equation" r:id="rId22" imgW="838080" imgH="177480" progId="Equation.DSMT4">
                    <p:embed/>
                  </p:oleObj>
                </mc:Choice>
                <mc:Fallback>
                  <p:oleObj name="Equation" r:id="rId22" imgW="838080" imgH="177480" progId="Equation.DSMT4">
                    <p:embed/>
                    <p:pic>
                      <p:nvPicPr>
                        <p:cNvPr id="8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822" y="5506416"/>
                          <a:ext cx="1462087" cy="309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Rounded Rectangle 111"/>
            <p:cNvSpPr/>
            <p:nvPr/>
          </p:nvSpPr>
          <p:spPr bwMode="auto">
            <a:xfrm>
              <a:off x="4509753" y="5403076"/>
              <a:ext cx="4440180" cy="553570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24182" y="5916610"/>
            <a:ext cx="8348353" cy="369332"/>
            <a:chOff x="225061" y="5999560"/>
            <a:chExt cx="8348353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25061" y="5999560"/>
              <a:ext cx="6515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density of modes per unit (angular) frequency interval is  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117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6668414" y="6016729"/>
            <a:ext cx="19050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32" name="Equation" r:id="rId24" imgW="1091880" imgH="177480" progId="Equation.DSMT4">
                    <p:embed/>
                  </p:oleObj>
                </mc:Choice>
                <mc:Fallback>
                  <p:oleObj name="Equation" r:id="rId24" imgW="1091880" imgH="177480" progId="Equation.DSMT4">
                    <p:embed/>
                    <p:pic>
                      <p:nvPicPr>
                        <p:cNvPr id="117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8414" y="6016729"/>
                          <a:ext cx="1905000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" name="Rectangle 117"/>
          <p:cNvSpPr/>
          <p:nvPr/>
        </p:nvSpPr>
        <p:spPr>
          <a:xfrm>
            <a:off x="64175" y="6277555"/>
            <a:ext cx="7881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density of modes per unit (angular) frequency interval per unit length is   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1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604087"/>
              </p:ext>
            </p:extLst>
          </p:nvPr>
        </p:nvGraphicFramePr>
        <p:xfrm>
          <a:off x="7752608" y="6289731"/>
          <a:ext cx="1397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3" name="Equation" r:id="rId26" imgW="799920" imgH="228600" progId="Equation.DSMT4">
                  <p:embed/>
                </p:oleObj>
              </mc:Choice>
              <mc:Fallback>
                <p:oleObj name="Equation" r:id="rId26" imgW="799920" imgH="228600" progId="Equation.DSMT4">
                  <p:embed/>
                  <p:pic>
                    <p:nvPicPr>
                      <p:cNvPr id="11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608" y="6289731"/>
                        <a:ext cx="13970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/>
          <p:cNvSpPr/>
          <p:nvPr/>
        </p:nvSpPr>
        <p:spPr>
          <a:xfrm>
            <a:off x="6817878" y="56540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polarizations 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25" grpId="0" animBg="1"/>
      <p:bldP spid="109" grpId="0"/>
      <p:bldP spid="118" grpId="0" animBg="1"/>
      <p:bldP spid="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36840-A2BA-4DA8-B8A5-26ACF632438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1000" y="685800"/>
            <a:ext cx="4079875" cy="4348163"/>
            <a:chOff x="240" y="432"/>
            <a:chExt cx="2570" cy="2739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768" y="1632"/>
              <a:ext cx="1392" cy="1344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02" name="Oval 6" descr="Large grid"/>
            <p:cNvSpPr>
              <a:spLocks noChangeArrowheads="1"/>
            </p:cNvSpPr>
            <p:nvPr/>
          </p:nvSpPr>
          <p:spPr bwMode="auto">
            <a:xfrm>
              <a:off x="432" y="1488"/>
              <a:ext cx="1488" cy="1440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99" name="Line 3"/>
            <p:cNvSpPr>
              <a:spLocks noChangeShapeType="1"/>
            </p:cNvSpPr>
            <p:nvPr/>
          </p:nvSpPr>
          <p:spPr bwMode="auto">
            <a:xfrm>
              <a:off x="1200" y="225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 flipV="1">
              <a:off x="1200" y="672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2534" y="199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k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x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1296" y="4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k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y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432" y="2880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k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z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>
              <a:off x="240" y="2256"/>
              <a:ext cx="96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438400" y="0"/>
            <a:ext cx="3966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Photons in 3D space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874762" y="644368"/>
            <a:ext cx="2648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Modes of EM field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3008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3039061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>
            <p:extLst/>
          </p:nvPr>
        </p:nvGraphicFramePr>
        <p:xfrm>
          <a:off x="4347783" y="2550467"/>
          <a:ext cx="3733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2" name="Equation" r:id="rId4" imgW="2133600" imgH="393700" progId="Equation.DSMT4">
                  <p:embed/>
                </p:oleObj>
              </mc:Choice>
              <mc:Fallback>
                <p:oleObj name="Equation" r:id="rId4" imgW="2133600" imgH="393700" progId="Equation.DSMT4">
                  <p:embed/>
                  <p:pic>
                    <p:nvPicPr>
                      <p:cNvPr id="41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783" y="2550467"/>
                        <a:ext cx="37338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5105400" y="3505200"/>
          <a:ext cx="28956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3" name="Equation" r:id="rId6" imgW="1562100" imgH="419100" progId="Equation.DSMT4">
                  <p:embed/>
                </p:oleObj>
              </mc:Choice>
              <mc:Fallback>
                <p:oleObj name="Equation" r:id="rId6" imgW="1562100" imgH="419100" progId="Equation.DSMT4">
                  <p:embed/>
                  <p:pic>
                    <p:nvPicPr>
                      <p:cNvPr id="41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28956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5105400" y="3163242"/>
            <a:ext cx="2738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Dispersion relation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3023186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5715000" y="4648200"/>
          <a:ext cx="1066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4" name="Equation" r:id="rId8" imgW="622030" imgH="418918" progId="Equation.DSMT4">
                  <p:embed/>
                </p:oleObj>
              </mc:Choice>
              <mc:Fallback>
                <p:oleObj name="Equation" r:id="rId8" imgW="622030" imgH="418918" progId="Equation.DSMT4">
                  <p:embed/>
                  <p:pic>
                    <p:nvPicPr>
                      <p:cNvPr id="41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10668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973893" y="4267200"/>
            <a:ext cx="6330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Each mode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occupies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volume in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k-space: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0" y="3020011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>
            <p:extLst/>
          </p:nvPr>
        </p:nvGraphicFramePr>
        <p:xfrm>
          <a:off x="1526648" y="5638800"/>
          <a:ext cx="4038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5" name="Equation" r:id="rId10" imgW="2298700" imgH="393700" progId="Equation.DSMT4">
                  <p:embed/>
                </p:oleObj>
              </mc:Choice>
              <mc:Fallback>
                <p:oleObj name="Equation" r:id="rId10" imgW="2298700" imgH="393700" progId="Equation.DSMT4">
                  <p:embed/>
                  <p:pic>
                    <p:nvPicPr>
                      <p:cNvPr id="41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648" y="5638800"/>
                        <a:ext cx="4038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455403" y="5257800"/>
            <a:ext cx="8688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number of modes whose wave vector is less than some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0" y="3126373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129" name="Object 33"/>
          <p:cNvGraphicFramePr>
            <a:graphicFrameLocks noChangeAspect="1"/>
          </p:cNvGraphicFramePr>
          <p:nvPr>
            <p:extLst/>
          </p:nvPr>
        </p:nvGraphicFramePr>
        <p:xfrm>
          <a:off x="4908620" y="1042987"/>
          <a:ext cx="4267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6" name="Equation" r:id="rId12" imgW="2552700" imgH="241300" progId="Equation.DSMT4">
                  <p:embed/>
                </p:oleObj>
              </mc:Choice>
              <mc:Fallback>
                <p:oleObj name="Equation" r:id="rId12" imgW="2552700" imgH="241300" progId="Equation.DSMT4">
                  <p:embed/>
                  <p:pic>
                    <p:nvPicPr>
                      <p:cNvPr id="41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620" y="1042987"/>
                        <a:ext cx="42672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2286000" y="838200"/>
            <a:ext cx="2061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Metal cube L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057400" y="1295400"/>
            <a:ext cx="29770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Boundary conditions</a:t>
            </a:r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0" y="3150186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133" name="Object 37"/>
          <p:cNvGraphicFramePr>
            <a:graphicFrameLocks noChangeAspect="1"/>
          </p:cNvGraphicFramePr>
          <p:nvPr>
            <p:extLst/>
          </p:nvPr>
        </p:nvGraphicFramePr>
        <p:xfrm>
          <a:off x="3466411" y="2144068"/>
          <a:ext cx="502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7" name="Equation" r:id="rId14" imgW="3048000" imgH="203200" progId="Equation.DSMT4">
                  <p:embed/>
                </p:oleObj>
              </mc:Choice>
              <mc:Fallback>
                <p:oleObj name="Equation" r:id="rId14" imgW="3048000" imgH="203200" progId="Equation.DSMT4">
                  <p:embed/>
                  <p:pic>
                    <p:nvPicPr>
                      <p:cNvPr id="41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411" y="2144068"/>
                        <a:ext cx="5029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ube 32"/>
          <p:cNvSpPr/>
          <p:nvPr/>
        </p:nvSpPr>
        <p:spPr bwMode="auto">
          <a:xfrm>
            <a:off x="609600" y="381000"/>
            <a:ext cx="1216152" cy="1216152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  <p:bldP spid="4119" grpId="0"/>
      <p:bldP spid="4122" grpId="0"/>
      <p:bldP spid="4125" grpId="0"/>
      <p:bldP spid="4131" grpId="0"/>
      <p:bldP spid="41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729C0E-4DC3-4CB5-B536-0F5AF4AB78B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1000" y="990600"/>
          <a:ext cx="4724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4" imgW="2298700" imgH="393700" progId="Equation.DSMT4">
                  <p:embed/>
                </p:oleObj>
              </mc:Choice>
              <mc:Fallback>
                <p:oleObj name="Equation" r:id="rId4" imgW="2298700" imgH="39370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47244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" y="1824464"/>
            <a:ext cx="6364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number of modes per unit volume whose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frequency is less than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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=ck/n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  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/>
          </p:nvPr>
        </p:nvGraphicFramePr>
        <p:xfrm>
          <a:off x="228600" y="3255963"/>
          <a:ext cx="5257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Equation" r:id="rId6" imgW="2298600" imgH="241200" progId="Equation.DSMT4">
                  <p:embed/>
                </p:oleObj>
              </mc:Choice>
              <mc:Fallback>
                <p:oleObj name="Equation" r:id="rId6" imgW="2298600" imgH="241200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55963"/>
                        <a:ext cx="52578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04800" y="2819400"/>
            <a:ext cx="40511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density of photon states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85800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Density of photon states </a:t>
            </a:r>
          </a:p>
        </p:txBody>
      </p: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381000" y="3967620"/>
            <a:ext cx="3365500" cy="2590800"/>
            <a:chOff x="1344" y="2304"/>
            <a:chExt cx="2120" cy="1632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V="1">
              <a:off x="1344" y="2304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344" y="3840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3168" y="3600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  <a:sym typeface="Symbol" pitchFamily="18" charset="2"/>
                </a:rPr>
                <a:t>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344" y="2352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  <a:sym typeface="Symbol" pitchFamily="18" charset="2"/>
                </a:rPr>
                <a:t>()</a:t>
              </a: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344" y="2400"/>
              <a:ext cx="1872" cy="1443"/>
            </a:xfrm>
            <a:custGeom>
              <a:avLst/>
              <a:gdLst/>
              <a:ahLst/>
              <a:cxnLst>
                <a:cxn ang="0">
                  <a:pos x="23" y="2254"/>
                </a:cxn>
                <a:cxn ang="0">
                  <a:pos x="79" y="2254"/>
                </a:cxn>
                <a:cxn ang="0">
                  <a:pos x="130" y="2249"/>
                </a:cxn>
                <a:cxn ang="0">
                  <a:pos x="176" y="2243"/>
                </a:cxn>
                <a:cxn ang="0">
                  <a:pos x="227" y="2238"/>
                </a:cxn>
                <a:cxn ang="0">
                  <a:pos x="283" y="2233"/>
                </a:cxn>
                <a:cxn ang="0">
                  <a:pos x="329" y="2222"/>
                </a:cxn>
                <a:cxn ang="0">
                  <a:pos x="380" y="2206"/>
                </a:cxn>
                <a:cxn ang="0">
                  <a:pos x="437" y="2196"/>
                </a:cxn>
                <a:cxn ang="0">
                  <a:pos x="482" y="2180"/>
                </a:cxn>
                <a:cxn ang="0">
                  <a:pos x="533" y="2158"/>
                </a:cxn>
                <a:cxn ang="0">
                  <a:pos x="590" y="2142"/>
                </a:cxn>
                <a:cxn ang="0">
                  <a:pos x="635" y="2121"/>
                </a:cxn>
                <a:cxn ang="0">
                  <a:pos x="686" y="2095"/>
                </a:cxn>
                <a:cxn ang="0">
                  <a:pos x="737" y="2068"/>
                </a:cxn>
                <a:cxn ang="0">
                  <a:pos x="788" y="2041"/>
                </a:cxn>
                <a:cxn ang="0">
                  <a:pos x="839" y="2015"/>
                </a:cxn>
                <a:cxn ang="0">
                  <a:pos x="890" y="1983"/>
                </a:cxn>
                <a:cxn ang="0">
                  <a:pos x="941" y="1951"/>
                </a:cxn>
                <a:cxn ang="0">
                  <a:pos x="992" y="1914"/>
                </a:cxn>
                <a:cxn ang="0">
                  <a:pos x="1043" y="1877"/>
                </a:cxn>
                <a:cxn ang="0">
                  <a:pos x="1100" y="1845"/>
                </a:cxn>
                <a:cxn ang="0">
                  <a:pos x="1145" y="1802"/>
                </a:cxn>
                <a:cxn ang="0">
                  <a:pos x="1196" y="1760"/>
                </a:cxn>
                <a:cxn ang="0">
                  <a:pos x="1247" y="1717"/>
                </a:cxn>
                <a:cxn ang="0">
                  <a:pos x="1298" y="1675"/>
                </a:cxn>
                <a:cxn ang="0">
                  <a:pos x="1349" y="1622"/>
                </a:cxn>
                <a:cxn ang="0">
                  <a:pos x="1400" y="1574"/>
                </a:cxn>
                <a:cxn ang="0">
                  <a:pos x="1451" y="1526"/>
                </a:cxn>
                <a:cxn ang="0">
                  <a:pos x="1502" y="1473"/>
                </a:cxn>
                <a:cxn ang="0">
                  <a:pos x="1553" y="1420"/>
                </a:cxn>
                <a:cxn ang="0">
                  <a:pos x="1604" y="1361"/>
                </a:cxn>
                <a:cxn ang="0">
                  <a:pos x="1655" y="1303"/>
                </a:cxn>
                <a:cxn ang="0">
                  <a:pos x="1707" y="1244"/>
                </a:cxn>
                <a:cxn ang="0">
                  <a:pos x="1752" y="1186"/>
                </a:cxn>
                <a:cxn ang="0">
                  <a:pos x="1809" y="1117"/>
                </a:cxn>
                <a:cxn ang="0">
                  <a:pos x="1860" y="1053"/>
                </a:cxn>
                <a:cxn ang="0">
                  <a:pos x="1905" y="984"/>
                </a:cxn>
                <a:cxn ang="0">
                  <a:pos x="1962" y="920"/>
                </a:cxn>
                <a:cxn ang="0">
                  <a:pos x="2013" y="851"/>
                </a:cxn>
                <a:cxn ang="0">
                  <a:pos x="2064" y="776"/>
                </a:cxn>
                <a:cxn ang="0">
                  <a:pos x="2115" y="702"/>
                </a:cxn>
                <a:cxn ang="0">
                  <a:pos x="2166" y="628"/>
                </a:cxn>
                <a:cxn ang="0">
                  <a:pos x="2217" y="548"/>
                </a:cxn>
                <a:cxn ang="0">
                  <a:pos x="2262" y="468"/>
                </a:cxn>
                <a:cxn ang="0">
                  <a:pos x="2319" y="388"/>
                </a:cxn>
                <a:cxn ang="0">
                  <a:pos x="2370" y="303"/>
                </a:cxn>
                <a:cxn ang="0">
                  <a:pos x="2415" y="224"/>
                </a:cxn>
                <a:cxn ang="0">
                  <a:pos x="2472" y="133"/>
                </a:cxn>
                <a:cxn ang="0">
                  <a:pos x="2523" y="48"/>
                </a:cxn>
              </a:cxnLst>
              <a:rect l="0" t="0" r="r" b="b"/>
              <a:pathLst>
                <a:path w="2546" h="2259">
                  <a:moveTo>
                    <a:pt x="0" y="2259"/>
                  </a:moveTo>
                  <a:lnTo>
                    <a:pt x="23" y="2254"/>
                  </a:lnTo>
                  <a:lnTo>
                    <a:pt x="51" y="2254"/>
                  </a:lnTo>
                  <a:lnTo>
                    <a:pt x="79" y="2254"/>
                  </a:lnTo>
                  <a:lnTo>
                    <a:pt x="102" y="2254"/>
                  </a:lnTo>
                  <a:lnTo>
                    <a:pt x="130" y="2249"/>
                  </a:lnTo>
                  <a:lnTo>
                    <a:pt x="153" y="2249"/>
                  </a:lnTo>
                  <a:lnTo>
                    <a:pt x="176" y="2243"/>
                  </a:lnTo>
                  <a:lnTo>
                    <a:pt x="204" y="2243"/>
                  </a:lnTo>
                  <a:lnTo>
                    <a:pt x="227" y="2238"/>
                  </a:lnTo>
                  <a:lnTo>
                    <a:pt x="255" y="2233"/>
                  </a:lnTo>
                  <a:lnTo>
                    <a:pt x="283" y="2233"/>
                  </a:lnTo>
                  <a:lnTo>
                    <a:pt x="306" y="2227"/>
                  </a:lnTo>
                  <a:lnTo>
                    <a:pt x="329" y="2222"/>
                  </a:lnTo>
                  <a:lnTo>
                    <a:pt x="357" y="2212"/>
                  </a:lnTo>
                  <a:lnTo>
                    <a:pt x="380" y="2206"/>
                  </a:lnTo>
                  <a:lnTo>
                    <a:pt x="408" y="2201"/>
                  </a:lnTo>
                  <a:lnTo>
                    <a:pt x="437" y="2196"/>
                  </a:lnTo>
                  <a:lnTo>
                    <a:pt x="459" y="2185"/>
                  </a:lnTo>
                  <a:lnTo>
                    <a:pt x="482" y="2180"/>
                  </a:lnTo>
                  <a:lnTo>
                    <a:pt x="510" y="2169"/>
                  </a:lnTo>
                  <a:lnTo>
                    <a:pt x="533" y="2158"/>
                  </a:lnTo>
                  <a:lnTo>
                    <a:pt x="556" y="2153"/>
                  </a:lnTo>
                  <a:lnTo>
                    <a:pt x="590" y="2142"/>
                  </a:lnTo>
                  <a:lnTo>
                    <a:pt x="612" y="2132"/>
                  </a:lnTo>
                  <a:lnTo>
                    <a:pt x="635" y="2121"/>
                  </a:lnTo>
                  <a:lnTo>
                    <a:pt x="663" y="2111"/>
                  </a:lnTo>
                  <a:lnTo>
                    <a:pt x="686" y="2095"/>
                  </a:lnTo>
                  <a:lnTo>
                    <a:pt x="709" y="2079"/>
                  </a:lnTo>
                  <a:lnTo>
                    <a:pt x="737" y="2068"/>
                  </a:lnTo>
                  <a:lnTo>
                    <a:pt x="765" y="2057"/>
                  </a:lnTo>
                  <a:lnTo>
                    <a:pt x="788" y="2041"/>
                  </a:lnTo>
                  <a:lnTo>
                    <a:pt x="816" y="2026"/>
                  </a:lnTo>
                  <a:lnTo>
                    <a:pt x="839" y="2015"/>
                  </a:lnTo>
                  <a:lnTo>
                    <a:pt x="862" y="1999"/>
                  </a:lnTo>
                  <a:lnTo>
                    <a:pt x="890" y="1983"/>
                  </a:lnTo>
                  <a:lnTo>
                    <a:pt x="918" y="1967"/>
                  </a:lnTo>
                  <a:lnTo>
                    <a:pt x="941" y="1951"/>
                  </a:lnTo>
                  <a:lnTo>
                    <a:pt x="969" y="1930"/>
                  </a:lnTo>
                  <a:lnTo>
                    <a:pt x="992" y="1914"/>
                  </a:lnTo>
                  <a:lnTo>
                    <a:pt x="1020" y="1898"/>
                  </a:lnTo>
                  <a:lnTo>
                    <a:pt x="1043" y="1877"/>
                  </a:lnTo>
                  <a:lnTo>
                    <a:pt x="1066" y="1861"/>
                  </a:lnTo>
                  <a:lnTo>
                    <a:pt x="1100" y="1845"/>
                  </a:lnTo>
                  <a:lnTo>
                    <a:pt x="1123" y="1824"/>
                  </a:lnTo>
                  <a:lnTo>
                    <a:pt x="1145" y="1802"/>
                  </a:lnTo>
                  <a:lnTo>
                    <a:pt x="1174" y="1781"/>
                  </a:lnTo>
                  <a:lnTo>
                    <a:pt x="1196" y="1760"/>
                  </a:lnTo>
                  <a:lnTo>
                    <a:pt x="1219" y="1738"/>
                  </a:lnTo>
                  <a:lnTo>
                    <a:pt x="1247" y="1717"/>
                  </a:lnTo>
                  <a:lnTo>
                    <a:pt x="1276" y="1696"/>
                  </a:lnTo>
                  <a:lnTo>
                    <a:pt x="1298" y="1675"/>
                  </a:lnTo>
                  <a:lnTo>
                    <a:pt x="1327" y="1648"/>
                  </a:lnTo>
                  <a:lnTo>
                    <a:pt x="1349" y="1622"/>
                  </a:lnTo>
                  <a:lnTo>
                    <a:pt x="1372" y="1600"/>
                  </a:lnTo>
                  <a:lnTo>
                    <a:pt x="1400" y="1574"/>
                  </a:lnTo>
                  <a:lnTo>
                    <a:pt x="1429" y="1552"/>
                  </a:lnTo>
                  <a:lnTo>
                    <a:pt x="1451" y="1526"/>
                  </a:lnTo>
                  <a:lnTo>
                    <a:pt x="1480" y="1499"/>
                  </a:lnTo>
                  <a:lnTo>
                    <a:pt x="1502" y="1473"/>
                  </a:lnTo>
                  <a:lnTo>
                    <a:pt x="1525" y="1446"/>
                  </a:lnTo>
                  <a:lnTo>
                    <a:pt x="1553" y="1420"/>
                  </a:lnTo>
                  <a:lnTo>
                    <a:pt x="1576" y="1393"/>
                  </a:lnTo>
                  <a:lnTo>
                    <a:pt x="1604" y="1361"/>
                  </a:lnTo>
                  <a:lnTo>
                    <a:pt x="1633" y="1334"/>
                  </a:lnTo>
                  <a:lnTo>
                    <a:pt x="1655" y="1303"/>
                  </a:lnTo>
                  <a:lnTo>
                    <a:pt x="1678" y="1271"/>
                  </a:lnTo>
                  <a:lnTo>
                    <a:pt x="1707" y="1244"/>
                  </a:lnTo>
                  <a:lnTo>
                    <a:pt x="1729" y="1212"/>
                  </a:lnTo>
                  <a:lnTo>
                    <a:pt x="1752" y="1186"/>
                  </a:lnTo>
                  <a:lnTo>
                    <a:pt x="1786" y="1154"/>
                  </a:lnTo>
                  <a:lnTo>
                    <a:pt x="1809" y="1117"/>
                  </a:lnTo>
                  <a:lnTo>
                    <a:pt x="1831" y="1085"/>
                  </a:lnTo>
                  <a:lnTo>
                    <a:pt x="1860" y="1053"/>
                  </a:lnTo>
                  <a:lnTo>
                    <a:pt x="1882" y="1021"/>
                  </a:lnTo>
                  <a:lnTo>
                    <a:pt x="1905" y="984"/>
                  </a:lnTo>
                  <a:lnTo>
                    <a:pt x="1939" y="952"/>
                  </a:lnTo>
                  <a:lnTo>
                    <a:pt x="1962" y="920"/>
                  </a:lnTo>
                  <a:lnTo>
                    <a:pt x="1984" y="883"/>
                  </a:lnTo>
                  <a:lnTo>
                    <a:pt x="2013" y="851"/>
                  </a:lnTo>
                  <a:lnTo>
                    <a:pt x="2035" y="808"/>
                  </a:lnTo>
                  <a:lnTo>
                    <a:pt x="2064" y="776"/>
                  </a:lnTo>
                  <a:lnTo>
                    <a:pt x="2086" y="739"/>
                  </a:lnTo>
                  <a:lnTo>
                    <a:pt x="2115" y="702"/>
                  </a:lnTo>
                  <a:lnTo>
                    <a:pt x="2143" y="659"/>
                  </a:lnTo>
                  <a:lnTo>
                    <a:pt x="2166" y="628"/>
                  </a:lnTo>
                  <a:lnTo>
                    <a:pt x="2188" y="590"/>
                  </a:lnTo>
                  <a:lnTo>
                    <a:pt x="2217" y="548"/>
                  </a:lnTo>
                  <a:lnTo>
                    <a:pt x="2239" y="505"/>
                  </a:lnTo>
                  <a:lnTo>
                    <a:pt x="2262" y="468"/>
                  </a:lnTo>
                  <a:lnTo>
                    <a:pt x="2296" y="431"/>
                  </a:lnTo>
                  <a:lnTo>
                    <a:pt x="2319" y="388"/>
                  </a:lnTo>
                  <a:lnTo>
                    <a:pt x="2342" y="346"/>
                  </a:lnTo>
                  <a:lnTo>
                    <a:pt x="2370" y="303"/>
                  </a:lnTo>
                  <a:lnTo>
                    <a:pt x="2393" y="261"/>
                  </a:lnTo>
                  <a:lnTo>
                    <a:pt x="2415" y="224"/>
                  </a:lnTo>
                  <a:lnTo>
                    <a:pt x="2449" y="176"/>
                  </a:lnTo>
                  <a:lnTo>
                    <a:pt x="2472" y="133"/>
                  </a:lnTo>
                  <a:lnTo>
                    <a:pt x="2495" y="91"/>
                  </a:lnTo>
                  <a:lnTo>
                    <a:pt x="2523" y="48"/>
                  </a:lnTo>
                  <a:lnTo>
                    <a:pt x="2546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324600" y="18288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Equation" r:id="rId8" imgW="1002865" imgH="418918" progId="Equation.DSMT4">
                  <p:embed/>
                </p:oleObj>
              </mc:Choice>
              <mc:Fallback>
                <p:oleObj name="Equation" r:id="rId8" imgW="1002865" imgH="418918" progId="Equation.DSMT4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28800"/>
                        <a:ext cx="1828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962400" y="3708716"/>
            <a:ext cx="411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Each allowed more can be occupied by quanta of EM field –photons with energy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>
            <p:extLst/>
          </p:nvPr>
        </p:nvGraphicFramePr>
        <p:xfrm>
          <a:off x="7485380" y="4501020"/>
          <a:ext cx="12493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9" name="Equation" r:id="rId10" imgW="545760" imgH="177480" progId="Equation.DSMT4">
                  <p:embed/>
                </p:oleObj>
              </mc:Choice>
              <mc:Fallback>
                <p:oleObj name="Equation" r:id="rId10" imgW="545760" imgH="177480" progId="Equation.DSMT4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380" y="4501020"/>
                        <a:ext cx="1249363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000375" y="4854577"/>
            <a:ext cx="4526122" cy="762000"/>
            <a:chOff x="3000375" y="4854577"/>
            <a:chExt cx="4526122" cy="762000"/>
          </a:xfrm>
        </p:grpSpPr>
        <p:graphicFrame>
          <p:nvGraphicFramePr>
            <p:cNvPr id="21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5767547" y="4854577"/>
            <a:ext cx="175895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70" name="Equation" r:id="rId12" imgW="965160" imgH="419040" progId="Equation.DSMT4">
                    <p:embed/>
                  </p:oleObj>
                </mc:Choice>
                <mc:Fallback>
                  <p:oleObj name="Equation" r:id="rId12" imgW="965160" imgH="419040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547" y="4854577"/>
                          <a:ext cx="1758950" cy="76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000375" y="4995089"/>
              <a:ext cx="4114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  <a:sym typeface="Symbol" pitchFamily="18" charset="2"/>
                </a:rPr>
                <a:t>Using frequency </a:t>
              </a:r>
              <a:r>
                <a:rPr kumimoji="0" lang="el-GR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  <a:sym typeface="Symbol" pitchFamily="18" charset="2"/>
                </a:rPr>
                <a:t>ν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endParaRPr>
            </a:p>
          </p:txBody>
        </p:sp>
      </p:grpSp>
      <p:graphicFrame>
        <p:nvGraphicFramePr>
          <p:cNvPr id="23" name="Object 18"/>
          <p:cNvGraphicFramePr>
            <a:graphicFrameLocks noChangeAspect="1"/>
          </p:cNvGraphicFramePr>
          <p:nvPr>
            <p:extLst/>
          </p:nvPr>
        </p:nvGraphicFramePr>
        <p:xfrm>
          <a:off x="4892674" y="5486400"/>
          <a:ext cx="240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Equation" r:id="rId14" imgW="1320480" imgH="419040" progId="Equation.DSMT4">
                  <p:embed/>
                </p:oleObj>
              </mc:Choice>
              <mc:Fallback>
                <p:oleObj name="Equation" r:id="rId14" imgW="1320480" imgH="419040" progId="Equation.DSMT4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4" y="5486400"/>
                        <a:ext cx="24066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663631" y="6123694"/>
            <a:ext cx="411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Each box (</a:t>
            </a:r>
            <a:r>
              <a:rPr kumimoji="0" lang="el-G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λ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/n)</a:t>
            </a:r>
            <a:r>
              <a:rPr kumimoji="0" lang="en-US" sz="20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 contains a few modes…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17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2" grpId="0"/>
      <p:bldP spid="19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D80E3-6740-49C2-B485-CD3CDFE5DF2A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11255" y="1959924"/>
            <a:ext cx="6658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Average number of photons in each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@ T 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xfrm>
            <a:off x="931370" y="-114368"/>
            <a:ext cx="7772400" cy="6858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Planck’s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Formula</a:t>
            </a:r>
          </a:p>
        </p:txBody>
      </p: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6413171" y="861498"/>
            <a:ext cx="2619377" cy="989649"/>
            <a:chOff x="3254" y="-1789"/>
            <a:chExt cx="1650" cy="844"/>
          </a:xfrm>
        </p:grpSpPr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254" y="-1789"/>
              <a:ext cx="1650" cy="499"/>
            </a:xfrm>
            <a:prstGeom prst="rect">
              <a:avLst/>
            </a:prstGeom>
            <a:solidFill>
              <a:schemeClr val="accent2">
                <a:alpha val="31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State n –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 state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with n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photons in a given mode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aphicFrame>
          <p:nvGraphicFramePr>
            <p:cNvPr id="6159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3579" y="-1280"/>
            <a:ext cx="91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4" name="Equation" r:id="rId4" imgW="622080" imgH="228600" progId="Equation.DSMT4">
                    <p:embed/>
                  </p:oleObj>
                </mc:Choice>
                <mc:Fallback>
                  <p:oleObj name="Equation" r:id="rId4" imgW="622080" imgH="228600" progId="Equation.DSMT4">
                    <p:embed/>
                    <p:pic>
                      <p:nvPicPr>
                        <p:cNvPr id="61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-1280"/>
                          <a:ext cx="91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62" name="Object 18"/>
          <p:cNvGraphicFramePr>
            <a:graphicFrameLocks noChangeAspect="1"/>
          </p:cNvGraphicFramePr>
          <p:nvPr>
            <p:extLst/>
          </p:nvPr>
        </p:nvGraphicFramePr>
        <p:xfrm>
          <a:off x="332656" y="2257822"/>
          <a:ext cx="6594387" cy="241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5" name="Equation" r:id="rId6" imgW="4178160" imgH="1523880" progId="Equation.DSMT4">
                  <p:embed/>
                </p:oleObj>
              </mc:Choice>
              <mc:Fallback>
                <p:oleObj name="Equation" r:id="rId6" imgW="4178160" imgH="1523880" progId="Equation.DSMT4">
                  <p:embed/>
                  <p:pic>
                    <p:nvPicPr>
                      <p:cNvPr id="6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56" y="2257822"/>
                        <a:ext cx="6594387" cy="24146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762664" y="3579248"/>
            <a:ext cx="4028667" cy="461665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Bose Einstein Distribution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8828" y="4901006"/>
            <a:ext cx="3703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energy density of radiation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>
            <p:extLst/>
          </p:nvPr>
        </p:nvGraphicFramePr>
        <p:xfrm>
          <a:off x="254635" y="5307013"/>
          <a:ext cx="4759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6" name="Equation" r:id="rId8" imgW="3022560" imgH="419040" progId="Equation.DSMT4">
                  <p:embed/>
                </p:oleObj>
              </mc:Choice>
              <mc:Fallback>
                <p:oleObj name="Equation" r:id="rId8" imgW="3022560" imgH="419040" progId="Equation.DSMT4">
                  <p:embed/>
                  <p:pic>
                    <p:nvPicPr>
                      <p:cNvPr id="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" y="5307013"/>
                        <a:ext cx="47593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050925" y="6061075"/>
            <a:ext cx="2720425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Planck’s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Formula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9075" y="379414"/>
            <a:ext cx="6190758" cy="1716088"/>
            <a:chOff x="257175" y="369744"/>
            <a:chExt cx="6190758" cy="1716088"/>
          </a:xfrm>
        </p:grpSpPr>
        <p:grpSp>
          <p:nvGrpSpPr>
            <p:cNvPr id="6157" name="Group 13"/>
            <p:cNvGrpSpPr>
              <a:grpSpLocks/>
            </p:cNvGrpSpPr>
            <p:nvPr/>
          </p:nvGrpSpPr>
          <p:grpSpPr bwMode="auto">
            <a:xfrm>
              <a:off x="1645745" y="369744"/>
              <a:ext cx="4802188" cy="1716088"/>
              <a:chOff x="-932" y="1466"/>
              <a:chExt cx="3025" cy="1081"/>
            </a:xfrm>
          </p:grpSpPr>
          <p:grpSp>
            <p:nvGrpSpPr>
              <p:cNvPr id="6154" name="Group 10"/>
              <p:cNvGrpSpPr>
                <a:grpSpLocks/>
              </p:cNvGrpSpPr>
              <p:nvPr/>
            </p:nvGrpSpPr>
            <p:grpSpPr bwMode="auto">
              <a:xfrm>
                <a:off x="480" y="1466"/>
                <a:ext cx="1613" cy="1081"/>
                <a:chOff x="480" y="1466"/>
                <a:chExt cx="1613" cy="1081"/>
              </a:xfrm>
            </p:grpSpPr>
            <p:sp>
              <p:nvSpPr>
                <p:cNvPr id="6150" name="Line 6"/>
                <p:cNvSpPr>
                  <a:spLocks noChangeShapeType="1"/>
                </p:cNvSpPr>
                <p:nvPr/>
              </p:nvSpPr>
              <p:spPr bwMode="auto">
                <a:xfrm>
                  <a:off x="480" y="1632"/>
                  <a:ext cx="11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151" name="Line 7"/>
                <p:cNvSpPr>
                  <a:spLocks noChangeShapeType="1"/>
                </p:cNvSpPr>
                <p:nvPr/>
              </p:nvSpPr>
              <p:spPr bwMode="auto">
                <a:xfrm>
                  <a:off x="480" y="2448"/>
                  <a:ext cx="11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1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76" y="2256"/>
                  <a:ext cx="317" cy="29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E</a:t>
                  </a:r>
                  <a:r>
                    <a: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1</a:t>
                  </a: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1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70" y="1466"/>
                  <a:ext cx="3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E</a:t>
                  </a:r>
                  <a:r>
                    <a:rPr kumimoji="0" lang="en-US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2</a:t>
                  </a: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6155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-932" y="2179"/>
              <a:ext cx="202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57" name="Equation" r:id="rId10" imgW="1663700" imgH="228600" progId="Equation.DSMT4">
                      <p:embed/>
                    </p:oleObj>
                  </mc:Choice>
                  <mc:Fallback>
                    <p:oleObj name="Equation" r:id="rId10" imgW="1663700" imgH="228600" progId="Equation.DSMT4">
                      <p:embed/>
                      <p:pic>
                        <p:nvPicPr>
                          <p:cNvPr id="615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932" y="2179"/>
                            <a:ext cx="2022" cy="27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57175" y="727800"/>
              <a:ext cx="3259138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According to thermodynamics the probabilities of a system in thermal being in states 1 and 2 relate as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23464" y="2249489"/>
            <a:ext cx="2306857" cy="4171011"/>
            <a:chOff x="6652314" y="2197036"/>
            <a:chExt cx="2306857" cy="4171011"/>
          </a:xfrm>
        </p:grpSpPr>
        <p:grpSp>
          <p:nvGrpSpPr>
            <p:cNvPr id="8" name="Group 7"/>
            <p:cNvGrpSpPr/>
            <p:nvPr/>
          </p:nvGrpSpPr>
          <p:grpSpPr>
            <a:xfrm>
              <a:off x="6835403" y="5386041"/>
              <a:ext cx="1851397" cy="982006"/>
              <a:chOff x="6835403" y="5386041"/>
              <a:chExt cx="1851397" cy="982006"/>
            </a:xfrm>
          </p:grpSpPr>
          <p:cxnSp>
            <p:nvCxnSpPr>
              <p:cNvPr id="4" name="Straight Connector 3"/>
              <p:cNvCxnSpPr/>
              <p:nvPr/>
            </p:nvCxnSpPr>
            <p:spPr bwMode="auto">
              <a:xfrm>
                <a:off x="7391400" y="6172200"/>
                <a:ext cx="1295400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" name="Text Box 4"/>
              <p:cNvSpPr txBox="1">
                <a:spLocks noChangeArrowheads="1"/>
              </p:cNvSpPr>
              <p:nvPr/>
            </p:nvSpPr>
            <p:spPr bwMode="auto">
              <a:xfrm>
                <a:off x="6835403" y="5906382"/>
                <a:ext cx="5036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0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 flipV="1">
                <a:off x="8093075" y="5386041"/>
                <a:ext cx="0" cy="786159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graphicFrame>
            <p:nvGraphicFramePr>
              <p:cNvPr id="33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09744" y="5543991"/>
              <a:ext cx="560387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58" name="Equation" r:id="rId12" imgW="241200" imgH="177480" progId="Equation.DSMT4">
                      <p:embed/>
                    </p:oleObj>
                  </mc:Choice>
                  <mc:Fallback>
                    <p:oleObj name="Equation" r:id="rId12" imgW="241200" imgH="177480" progId="Equation.DSMT4">
                      <p:embed/>
                      <p:pic>
                        <p:nvPicPr>
                          <p:cNvPr id="3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9744" y="5543991"/>
                            <a:ext cx="560387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" name="Group 34"/>
            <p:cNvGrpSpPr/>
            <p:nvPr/>
          </p:nvGrpSpPr>
          <p:grpSpPr>
            <a:xfrm>
              <a:off x="6818734" y="4531297"/>
              <a:ext cx="1851397" cy="982006"/>
              <a:chOff x="6835403" y="5386041"/>
              <a:chExt cx="1851397" cy="982006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>
                <a:off x="7391400" y="6172200"/>
                <a:ext cx="1295400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6835403" y="5906382"/>
                <a:ext cx="5036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1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 bwMode="auto">
              <a:xfrm flipV="1">
                <a:off x="8093075" y="5386041"/>
                <a:ext cx="0" cy="786159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graphicFrame>
            <p:nvGraphicFramePr>
              <p:cNvPr id="39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09744" y="5543991"/>
              <a:ext cx="560387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59" name="Equation" r:id="rId14" imgW="241200" imgH="177480" progId="Equation.DSMT4">
                      <p:embed/>
                    </p:oleObj>
                  </mc:Choice>
                  <mc:Fallback>
                    <p:oleObj name="Equation" r:id="rId14" imgW="241200" imgH="177480" progId="Equation.DSMT4">
                      <p:embed/>
                      <p:pic>
                        <p:nvPicPr>
                          <p:cNvPr id="3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9744" y="5543991"/>
                            <a:ext cx="560387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oup 39"/>
            <p:cNvGrpSpPr/>
            <p:nvPr/>
          </p:nvGrpSpPr>
          <p:grpSpPr>
            <a:xfrm>
              <a:off x="6835403" y="3769628"/>
              <a:ext cx="1851397" cy="982006"/>
              <a:chOff x="6835403" y="5386041"/>
              <a:chExt cx="1851397" cy="982006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>
                <a:off x="7391400" y="6172200"/>
                <a:ext cx="1295400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Text Box 4"/>
              <p:cNvSpPr txBox="1">
                <a:spLocks noChangeArrowheads="1"/>
              </p:cNvSpPr>
              <p:nvPr/>
            </p:nvSpPr>
            <p:spPr bwMode="auto">
              <a:xfrm>
                <a:off x="6835403" y="5906382"/>
                <a:ext cx="5036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2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V="1">
                <a:off x="8093075" y="5386041"/>
                <a:ext cx="0" cy="786159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graphicFrame>
            <p:nvGraphicFramePr>
              <p:cNvPr id="44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09744" y="5543991"/>
              <a:ext cx="560387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60" name="Equation" r:id="rId16" imgW="241200" imgH="177480" progId="Equation.DSMT4">
                      <p:embed/>
                    </p:oleObj>
                  </mc:Choice>
                  <mc:Fallback>
                    <p:oleObj name="Equation" r:id="rId16" imgW="241200" imgH="177480" progId="Equation.DSMT4">
                      <p:embed/>
                      <p:pic>
                        <p:nvPicPr>
                          <p:cNvPr id="44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9744" y="5543991"/>
                            <a:ext cx="560387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Group 46"/>
            <p:cNvGrpSpPr/>
            <p:nvPr/>
          </p:nvGrpSpPr>
          <p:grpSpPr>
            <a:xfrm>
              <a:off x="6835403" y="2440125"/>
              <a:ext cx="1851397" cy="982006"/>
              <a:chOff x="6835403" y="5386041"/>
              <a:chExt cx="1851397" cy="982006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7391400" y="6172200"/>
                <a:ext cx="1295400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 Box 4"/>
              <p:cNvSpPr txBox="1">
                <a:spLocks noChangeArrowheads="1"/>
              </p:cNvSpPr>
              <p:nvPr/>
            </p:nvSpPr>
            <p:spPr bwMode="auto">
              <a:xfrm>
                <a:off x="6835403" y="5906382"/>
                <a:ext cx="5036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 flipV="1">
                <a:off x="8093075" y="5386041"/>
                <a:ext cx="0" cy="786159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graphicFrame>
            <p:nvGraphicFramePr>
              <p:cNvPr id="51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09744" y="5543991"/>
              <a:ext cx="560387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61" name="Equation" r:id="rId17" imgW="241200" imgH="177480" progId="Equation.DSMT4">
                      <p:embed/>
                    </p:oleObj>
                  </mc:Choice>
                  <mc:Fallback>
                    <p:oleObj name="Equation" r:id="rId17" imgW="241200" imgH="177480" progId="Equation.DSMT4">
                      <p:embed/>
                      <p:pic>
                        <p:nvPicPr>
                          <p:cNvPr id="51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9744" y="5543991"/>
                            <a:ext cx="560387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2" name="Straight Connector 51"/>
            <p:cNvCxnSpPr/>
            <p:nvPr/>
          </p:nvCxnSpPr>
          <p:spPr bwMode="auto">
            <a:xfrm>
              <a:off x="7391400" y="2462854"/>
              <a:ext cx="129540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652314" y="2197036"/>
              <a:ext cx="737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</a:t>
              </a:r>
              <a:r>
                <a:rPr kumimoji="0" lang="en-US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n+1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595971" y="3034023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327468" y="3051780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7881144" y="3044511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946231" y="5225766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8313737" y="4471632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910910" y="4446205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629344" y="2223600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360841" y="2241357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7914517" y="2234088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8445398" y="2201356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176895" y="2219113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8730571" y="2211844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8458200" y="3044276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189697" y="3062033"/>
              <a:ext cx="228600" cy="20005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2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64" grpId="0" animBg="1"/>
      <p:bldP spid="6165" grpId="0"/>
      <p:bldP spid="6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235" y="0"/>
            <a:ext cx="7772400" cy="1143000"/>
          </a:xfrm>
        </p:spPr>
        <p:txBody>
          <a:bodyPr/>
          <a:lstStyle/>
          <a:p>
            <a:r>
              <a:rPr lang="en-US" sz="3200" dirty="0" smtClean="0"/>
              <a:t>What is the origin of EM field?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93393" y="136128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Stationary charges </a:t>
            </a:r>
            <a:endParaRPr lang="en-US" sz="1800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199" y="188540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Only static electric field </a:t>
            </a:r>
            <a:endParaRPr lang="en-US" sz="18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5602" y="367509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Charges moving with constant velocity</a:t>
            </a:r>
            <a:endParaRPr lang="en-US" sz="1800" b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4948" y="453730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Static magnetic fields</a:t>
            </a:r>
            <a:endParaRPr lang="en-US" sz="1800" b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18" y="571047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Must be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accelerating</a:t>
            </a:r>
            <a:r>
              <a:rPr lang="en-US" sz="1800" b="0" dirty="0" smtClean="0">
                <a:latin typeface="+mn-lt"/>
              </a:rPr>
              <a:t> charges</a:t>
            </a:r>
            <a:endParaRPr lang="en-US" sz="1800" b="0" dirty="0">
              <a:latin typeface="+mn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B387B-5191-4843-A89F-27A0753E19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9560" y="1762812"/>
            <a:ext cx="358219" cy="377072"/>
            <a:chOff x="820132" y="1979629"/>
            <a:chExt cx="358219" cy="377072"/>
          </a:xfrm>
        </p:grpSpPr>
        <p:sp>
          <p:nvSpPr>
            <p:cNvPr id="13" name="Oval 12"/>
            <p:cNvSpPr/>
            <p:nvPr/>
          </p:nvSpPr>
          <p:spPr bwMode="auto">
            <a:xfrm>
              <a:off x="820132" y="2017336"/>
              <a:ext cx="358219" cy="33936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8412" y="19796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q</a:t>
              </a:r>
              <a:endParaRPr lang="en-US" sz="1800" b="0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0" y="763572"/>
            <a:ext cx="2322345" cy="2432909"/>
            <a:chOff x="0" y="763572"/>
            <a:chExt cx="2322345" cy="2432909"/>
          </a:xfrm>
        </p:grpSpPr>
        <p:sp>
          <p:nvSpPr>
            <p:cNvPr id="24" name="TextBox 23"/>
            <p:cNvSpPr txBox="1"/>
            <p:nvPr/>
          </p:nvSpPr>
          <p:spPr>
            <a:xfrm>
              <a:off x="1932495" y="141402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</a:t>
              </a:r>
              <a:endParaRPr lang="en-US" i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0" y="763572"/>
              <a:ext cx="2290713" cy="2432909"/>
              <a:chOff x="0" y="1008669"/>
              <a:chExt cx="2290713" cy="2432909"/>
            </a:xfrm>
          </p:grpSpPr>
          <p:cxnSp>
            <p:nvCxnSpPr>
              <p:cNvPr id="17" name="Straight Arrow Connector 16"/>
              <p:cNvCxnSpPr/>
              <p:nvPr/>
            </p:nvCxnSpPr>
            <p:spPr bwMode="auto">
              <a:xfrm flipV="1">
                <a:off x="1216058" y="1640264"/>
                <a:ext cx="688156" cy="4430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 rot="16200000" flipH="1">
                <a:off x="1154783" y="2399121"/>
                <a:ext cx="584462" cy="51847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 rot="16200000" flipV="1">
                <a:off x="202677" y="1409308"/>
                <a:ext cx="622169" cy="5373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rot="10800000" flipV="1">
                <a:off x="226244" y="2394408"/>
                <a:ext cx="612743" cy="4713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 rot="5400000" flipH="1" flipV="1">
                <a:off x="608028" y="1437588"/>
                <a:ext cx="867266" cy="942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 rot="5400000">
                <a:off x="532614" y="2974157"/>
                <a:ext cx="93325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1291472" y="2215299"/>
                <a:ext cx="9992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 rot="10800000">
                <a:off x="0" y="2158738"/>
                <a:ext cx="744718" cy="4713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2160310" y="3649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 flipV="1">
            <a:off x="565608" y="4292453"/>
            <a:ext cx="629368" cy="1758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227815" y="2999296"/>
            <a:ext cx="2290713" cy="2432909"/>
            <a:chOff x="227815" y="2999296"/>
            <a:chExt cx="2290713" cy="2432909"/>
          </a:xfrm>
        </p:grpSpPr>
        <p:grpSp>
          <p:nvGrpSpPr>
            <p:cNvPr id="35" name="Group 34"/>
            <p:cNvGrpSpPr/>
            <p:nvPr/>
          </p:nvGrpSpPr>
          <p:grpSpPr>
            <a:xfrm>
              <a:off x="1057375" y="3998536"/>
              <a:ext cx="358219" cy="377072"/>
              <a:chOff x="820132" y="1979629"/>
              <a:chExt cx="358219" cy="377072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820132" y="2017336"/>
                <a:ext cx="358219" cy="33936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8412" y="19796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 smtClean="0">
                    <a:latin typeface="+mj-lt"/>
                  </a:rPr>
                  <a:t>q</a:t>
                </a:r>
                <a:endParaRPr lang="en-US" sz="1800" b="0" dirty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27815" y="2999296"/>
              <a:ext cx="2290713" cy="2432909"/>
              <a:chOff x="0" y="1008669"/>
              <a:chExt cx="2290713" cy="2432909"/>
            </a:xfrm>
          </p:grpSpPr>
          <p:cxnSp>
            <p:nvCxnSpPr>
              <p:cNvPr id="40" name="Straight Arrow Connector 39"/>
              <p:cNvCxnSpPr/>
              <p:nvPr/>
            </p:nvCxnSpPr>
            <p:spPr bwMode="auto">
              <a:xfrm flipV="1">
                <a:off x="1216058" y="1640264"/>
                <a:ext cx="688156" cy="4430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rot="16200000" flipH="1">
                <a:off x="1154783" y="2399121"/>
                <a:ext cx="584462" cy="51847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 rot="16200000" flipV="1">
                <a:off x="202677" y="1409308"/>
                <a:ext cx="622169" cy="5373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rot="10800000" flipV="1">
                <a:off x="226244" y="2394408"/>
                <a:ext cx="612743" cy="4713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 rot="5400000" flipH="1" flipV="1">
                <a:off x="608028" y="1437588"/>
                <a:ext cx="867266" cy="942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 rot="5400000">
                <a:off x="532614" y="2974157"/>
                <a:ext cx="93325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1291472" y="2215299"/>
                <a:ext cx="9992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 rot="10800000">
                <a:off x="0" y="2158738"/>
                <a:ext cx="744718" cy="4713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367646" y="421378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v</a:t>
              </a:r>
              <a:endParaRPr lang="en-US" i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7010" y="3968684"/>
            <a:ext cx="26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801278" y="3734585"/>
            <a:ext cx="1231978" cy="934577"/>
            <a:chOff x="801278" y="3734585"/>
            <a:chExt cx="1231978" cy="934577"/>
          </a:xfrm>
        </p:grpSpPr>
        <p:grpSp>
          <p:nvGrpSpPr>
            <p:cNvPr id="65" name="Group 64"/>
            <p:cNvGrpSpPr/>
            <p:nvPr/>
          </p:nvGrpSpPr>
          <p:grpSpPr>
            <a:xfrm>
              <a:off x="801278" y="3734585"/>
              <a:ext cx="926972" cy="933254"/>
              <a:chOff x="7701699" y="2028333"/>
              <a:chExt cx="926972" cy="93325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7701699" y="2045616"/>
                <a:ext cx="915974" cy="915971"/>
                <a:chOff x="7701699" y="2045616"/>
                <a:chExt cx="915974" cy="915971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>
                  <a:off x="7701699" y="2045616"/>
                  <a:ext cx="914400" cy="914400"/>
                </a:xfrm>
                <a:prstGeom prst="arc">
                  <a:avLst/>
                </a:prstGeom>
                <a:noFill/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flipH="1">
                  <a:off x="7703273" y="2047187"/>
                  <a:ext cx="914400" cy="914400"/>
                </a:xfrm>
                <a:prstGeom prst="arc">
                  <a:avLst/>
                </a:prstGeom>
                <a:noFill/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 flipV="1">
                <a:off x="7712697" y="2028333"/>
                <a:ext cx="915974" cy="915971"/>
                <a:chOff x="7701699" y="2045616"/>
                <a:chExt cx="915974" cy="915971"/>
              </a:xfrm>
            </p:grpSpPr>
            <p:sp>
              <p:nvSpPr>
                <p:cNvPr id="63" name="Arc 62"/>
                <p:cNvSpPr/>
                <p:nvPr/>
              </p:nvSpPr>
              <p:spPr bwMode="auto">
                <a:xfrm>
                  <a:off x="7701699" y="2045616"/>
                  <a:ext cx="914400" cy="914400"/>
                </a:xfrm>
                <a:prstGeom prst="arc">
                  <a:avLst/>
                </a:prstGeom>
                <a:noFill/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4" name="Arc 63"/>
                <p:cNvSpPr/>
                <p:nvPr/>
              </p:nvSpPr>
              <p:spPr bwMode="auto">
                <a:xfrm flipH="1">
                  <a:off x="7703273" y="2047187"/>
                  <a:ext cx="914400" cy="914400"/>
                </a:xfrm>
                <a:prstGeom prst="arc">
                  <a:avLst/>
                </a:prstGeom>
                <a:noFill/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1643406" y="420749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B</a:t>
              </a:r>
              <a:endParaRPr lang="en-US" i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0961" y="5629372"/>
            <a:ext cx="1161069" cy="714619"/>
            <a:chOff x="1640264" y="5318288"/>
            <a:chExt cx="1161069" cy="714619"/>
          </a:xfrm>
        </p:grpSpPr>
        <p:grpSp>
          <p:nvGrpSpPr>
            <p:cNvPr id="68" name="Group 67"/>
            <p:cNvGrpSpPr/>
            <p:nvPr/>
          </p:nvGrpSpPr>
          <p:grpSpPr>
            <a:xfrm>
              <a:off x="2443114" y="5318288"/>
              <a:ext cx="358219" cy="377072"/>
              <a:chOff x="820132" y="1979629"/>
              <a:chExt cx="358219" cy="37707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820132" y="2017336"/>
                <a:ext cx="358219" cy="33936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48412" y="19796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 smtClean="0">
                    <a:latin typeface="+mj-lt"/>
                  </a:rPr>
                  <a:t>q</a:t>
                </a:r>
                <a:endParaRPr lang="en-US" sz="1800" b="0" dirty="0">
                  <a:latin typeface="+mj-lt"/>
                </a:endParaRPr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 bwMode="auto">
            <a:xfrm rot="10800000" flipV="1">
              <a:off x="1905785" y="5576069"/>
              <a:ext cx="629368" cy="1758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1640264" y="55712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5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8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29792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Black Body Radiation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C62BFC-4533-4056-BA74-B443E9F098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Object 22"/>
          <p:cNvGraphicFramePr>
            <a:graphicFrameLocks noChangeAspect="1"/>
          </p:cNvGraphicFramePr>
          <p:nvPr>
            <p:extLst/>
          </p:nvPr>
        </p:nvGraphicFramePr>
        <p:xfrm>
          <a:off x="4854575" y="898525"/>
          <a:ext cx="32591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0" name="Equation" r:id="rId4" imgW="2070000" imgH="419040" progId="Equation.DSMT4">
                  <p:embed/>
                </p:oleObj>
              </mc:Choice>
              <mc:Fallback>
                <p:oleObj name="Equation" r:id="rId4" imgW="2070000" imgH="419040" progId="Equation.DSMT4">
                  <p:embed/>
                  <p:pic>
                    <p:nvPicPr>
                      <p:cNvPr id="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898525"/>
                        <a:ext cx="325913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25" y="1902554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go from frequency to wavelength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/>
          </p:nvPr>
        </p:nvGraphicFramePr>
        <p:xfrm>
          <a:off x="412607" y="2382425"/>
          <a:ext cx="73167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1" name="Equation" r:id="rId6" imgW="4647960" imgH="419040" progId="Equation.DSMT4">
                  <p:embed/>
                </p:oleObj>
              </mc:Choice>
              <mc:Fallback>
                <p:oleObj name="Equation" r:id="rId6" imgW="4647960" imgH="419040" progId="Equation.DSMT4">
                  <p:embed/>
                  <p:pic>
                    <p:nvPicPr>
                      <p:cNvPr id="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07" y="2382425"/>
                        <a:ext cx="7316787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2456" y="3061183"/>
            <a:ext cx="8097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spectral brightness of “black body” – power emitted into a unit solid angle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>
            <p:extLst/>
          </p:nvPr>
        </p:nvGraphicFramePr>
        <p:xfrm>
          <a:off x="2181034" y="3532700"/>
          <a:ext cx="4098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2" name="Equation" r:id="rId8" imgW="2603160" imgH="419040" progId="Equation.DSMT4">
                  <p:embed/>
                </p:oleObj>
              </mc:Choice>
              <mc:Fallback>
                <p:oleObj name="Equation" r:id="rId8" imgW="2603160" imgH="419040" progId="Equation.DSMT4">
                  <p:embed/>
                  <p:pic>
                    <p:nvPicPr>
                      <p:cNvPr id="1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034" y="3532700"/>
                        <a:ext cx="40989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5" name="Picture 9" descr="Image result for planck's formula for blackbody radiati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9" y="4193100"/>
            <a:ext cx="3962210" cy="235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15453" y="920105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Assume that we have a “black body” (i.e. no reflections) in thermal equilibrium with the photons around it (sun is a “black body”)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20" name="Object 22"/>
          <p:cNvGraphicFramePr>
            <a:graphicFrameLocks noChangeAspect="1"/>
          </p:cNvGraphicFramePr>
          <p:nvPr>
            <p:extLst/>
          </p:nvPr>
        </p:nvGraphicFramePr>
        <p:xfrm>
          <a:off x="4382897" y="2093324"/>
          <a:ext cx="16589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3" name="Equation" r:id="rId11" imgW="1054080" imgH="241200" progId="Equation.DSMT4">
                  <p:embed/>
                </p:oleObj>
              </mc:Choice>
              <mc:Fallback>
                <p:oleObj name="Equation" r:id="rId11" imgW="1054080" imgH="241200" progId="Equation.DSMT4">
                  <p:embed/>
                  <p:pic>
                    <p:nvPicPr>
                      <p:cNvPr id="2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897" y="2093324"/>
                        <a:ext cx="16589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8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D80E3-6740-49C2-B485-CD3CDFE5DF2A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Extreme cases of Bose Einstein Statistics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>
            <p:extLst/>
          </p:nvPr>
        </p:nvGraphicFramePr>
        <p:xfrm>
          <a:off x="762000" y="1164335"/>
          <a:ext cx="32766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2" name="Equation" r:id="rId4" imgW="2082600" imgH="228600" progId="Equation.DSMT4">
                  <p:embed/>
                </p:oleObj>
              </mc:Choice>
              <mc:Fallback>
                <p:oleObj name="Equation" r:id="rId4" imgW="2082600" imgH="228600" progId="Equation.DSMT4">
                  <p:embed/>
                  <p:pic>
                    <p:nvPicPr>
                      <p:cNvPr id="2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64335"/>
                        <a:ext cx="32766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/>
          </p:nvPr>
        </p:nvGraphicFramePr>
        <p:xfrm>
          <a:off x="3372676" y="2339018"/>
          <a:ext cx="31988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3" name="Equation" r:id="rId6" imgW="2031840" imgH="419040" progId="Equation.DSMT4">
                  <p:embed/>
                </p:oleObj>
              </mc:Choice>
              <mc:Fallback>
                <p:oleObj name="Equation" r:id="rId6" imgW="2031840" imgH="419040" progId="Equation.DSMT4">
                  <p:embed/>
                  <p:pic>
                    <p:nvPicPr>
                      <p:cNvPr id="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676" y="2339018"/>
                        <a:ext cx="31988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>
            <p:extLst/>
          </p:nvPr>
        </p:nvGraphicFramePr>
        <p:xfrm>
          <a:off x="309563" y="2384425"/>
          <a:ext cx="28622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4" name="Equation" r:id="rId8" imgW="1815840" imgH="393480" progId="Equation.DSMT4">
                  <p:embed/>
                </p:oleObj>
              </mc:Choice>
              <mc:Fallback>
                <p:oleObj name="Equation" r:id="rId8" imgW="1815840" imgH="393480" progId="Equation.DSMT4">
                  <p:embed/>
                  <p:pic>
                    <p:nvPicPr>
                      <p:cNvPr id="2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384425"/>
                        <a:ext cx="2862262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6583680" y="2420363"/>
            <a:ext cx="2496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Classical result (Plank’s constant h is absent)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447800" y="3073986"/>
            <a:ext cx="6835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Performance of electronic devices is always limited by the thermal noise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063" y="1741184"/>
            <a:ext cx="6332537" cy="393812"/>
            <a:chOff x="1135063" y="1741184"/>
            <a:chExt cx="6332537" cy="393812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1740408" y="1774633"/>
            <a:ext cx="3535363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5" name="Equation" r:id="rId10" imgW="2247840" imgH="228600" progId="Equation.DSMT4">
                    <p:embed/>
                  </p:oleObj>
                </mc:Choice>
                <mc:Fallback>
                  <p:oleObj name="Equation" r:id="rId10" imgW="2247840" imgH="228600" progId="Equation.DSMT4">
                    <p:embed/>
                    <p:pic>
                      <p:nvPicPr>
                        <p:cNvPr id="2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408" y="1774633"/>
                          <a:ext cx="3535363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5829300" y="1785537"/>
              <a:ext cx="1638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Electronics, RF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5063" y="174118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aphicFrame>
        <p:nvGraphicFramePr>
          <p:cNvPr id="34" name="Object 22"/>
          <p:cNvGraphicFramePr>
            <a:graphicFrameLocks noChangeAspect="1"/>
          </p:cNvGraphicFramePr>
          <p:nvPr>
            <p:extLst/>
          </p:nvPr>
        </p:nvGraphicFramePr>
        <p:xfrm>
          <a:off x="457200" y="4175729"/>
          <a:ext cx="31416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6" name="Equation" r:id="rId12" imgW="1993680" imgH="393480" progId="Equation.DSMT4">
                  <p:embed/>
                </p:oleObj>
              </mc:Choice>
              <mc:Fallback>
                <p:oleObj name="Equation" r:id="rId12" imgW="1993680" imgH="393480" progId="Equation.DSMT4">
                  <p:embed/>
                  <p:pic>
                    <p:nvPicPr>
                      <p:cNvPr id="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75729"/>
                        <a:ext cx="3141662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2"/>
          <p:cNvGraphicFramePr>
            <a:graphicFrameLocks noChangeAspect="1"/>
          </p:cNvGraphicFramePr>
          <p:nvPr>
            <p:extLst/>
          </p:nvPr>
        </p:nvGraphicFramePr>
        <p:xfrm>
          <a:off x="5289137" y="4155885"/>
          <a:ext cx="351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7" name="Equation" r:id="rId14" imgW="2234880" imgH="419040" progId="Equation.DSMT4">
                  <p:embed/>
                </p:oleObj>
              </mc:Choice>
              <mc:Fallback>
                <p:oleObj name="Equation" r:id="rId14" imgW="2234880" imgH="419040" progId="Equation.DSMT4">
                  <p:embed/>
                  <p:pic>
                    <p:nvPicPr>
                      <p:cNvPr id="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37" y="4155885"/>
                        <a:ext cx="351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829050" y="4209064"/>
            <a:ext cx="163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Boltzmann distribution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1322470" y="4980236"/>
            <a:ext cx="6835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Performance of photonic devices up to near-IR is Shot noise limited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9176" y="3709892"/>
            <a:ext cx="7465224" cy="419602"/>
            <a:chOff x="1069176" y="3709892"/>
            <a:chExt cx="7465224" cy="419602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1730089" y="3769132"/>
            <a:ext cx="3556000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8" name="Equation" r:id="rId16" imgW="2260440" imgH="228600" progId="Equation.DSMT4">
                    <p:embed/>
                  </p:oleObj>
                </mc:Choice>
                <mc:Fallback>
                  <p:oleObj name="Equation" r:id="rId16" imgW="2260440" imgH="228600" progId="Equation.DSMT4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089" y="3769132"/>
                          <a:ext cx="3556000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5881116" y="3751506"/>
              <a:ext cx="26532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Photonics (visible, near IR)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9176" y="370989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284231"/>
            <a:ext cx="8299704" cy="584775"/>
            <a:chOff x="762000" y="5284231"/>
            <a:chExt cx="8299704" cy="584775"/>
          </a:xfrm>
        </p:grpSpPr>
        <p:sp>
          <p:nvSpPr>
            <p:cNvPr id="32" name="TextBox 31"/>
            <p:cNvSpPr txBox="1"/>
            <p:nvPr/>
          </p:nvSpPr>
          <p:spPr>
            <a:xfrm>
              <a:off x="762000" y="538956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/>
            </p:nvPr>
          </p:nvGraphicFramePr>
          <p:xfrm>
            <a:off x="1229637" y="5423233"/>
            <a:ext cx="4914900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9" name="Equation" r:id="rId18" imgW="3124080" imgH="228600" progId="Equation.DSMT4">
                    <p:embed/>
                  </p:oleObj>
                </mc:Choice>
                <mc:Fallback>
                  <p:oleObj name="Equation" r:id="rId18" imgW="3124080" imgH="228600" progId="Equation.DSMT4">
                    <p:embed/>
                    <p:pic>
                      <p:nvPicPr>
                        <p:cNvPr id="3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637" y="5423233"/>
                          <a:ext cx="4914900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6408420" y="5284231"/>
              <a:ext cx="265328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From sub-mm waves to mid-IR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1281453" y="5804172"/>
            <a:ext cx="6835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Things get complicated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7" grpId="0"/>
      <p:bldP spid="38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9429C0-F2DD-4C0B-A115-F21B8B857F0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Einstein’s coefficients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474912" y="2069131"/>
            <a:ext cx="283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Balance equation: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0" y="3537204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26937"/>
              </p:ext>
            </p:extLst>
          </p:nvPr>
        </p:nvGraphicFramePr>
        <p:xfrm>
          <a:off x="3916363" y="2438400"/>
          <a:ext cx="43592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7" name="Equation" r:id="rId4" imgW="2781000" imgH="393480" progId="Equation.DSMT4">
                  <p:embed/>
                </p:oleObj>
              </mc:Choice>
              <mc:Fallback>
                <p:oleObj name="Equation" r:id="rId4" imgW="2781000" imgH="393480" progId="Equation.DSMT4">
                  <p:embed/>
                  <p:pic>
                    <p:nvPicPr>
                      <p:cNvPr id="71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438400"/>
                        <a:ext cx="435927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7218" name="Group 50"/>
          <p:cNvGrpSpPr>
            <a:grpSpLocks/>
          </p:cNvGrpSpPr>
          <p:nvPr/>
        </p:nvGrpSpPr>
        <p:grpSpPr bwMode="auto">
          <a:xfrm>
            <a:off x="633413" y="4116053"/>
            <a:ext cx="6376988" cy="790575"/>
            <a:chOff x="495" y="2209"/>
            <a:chExt cx="4017" cy="498"/>
          </a:xfrm>
        </p:grpSpPr>
        <p:sp>
          <p:nvSpPr>
            <p:cNvPr id="7214" name="Text Box 46"/>
            <p:cNvSpPr txBox="1">
              <a:spLocks noChangeArrowheads="1"/>
            </p:cNvSpPr>
            <p:nvPr/>
          </p:nvSpPr>
          <p:spPr bwMode="auto">
            <a:xfrm>
              <a:off x="495" y="2209"/>
              <a:ext cx="125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At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equilibrium d/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dt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=0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aphicFrame>
          <p:nvGraphicFramePr>
            <p:cNvPr id="7215" name="Object 47"/>
            <p:cNvGraphicFramePr>
              <a:graphicFrameLocks noChangeAspect="1"/>
            </p:cNvGraphicFramePr>
            <p:nvPr>
              <p:extLst/>
            </p:nvPr>
          </p:nvGraphicFramePr>
          <p:xfrm>
            <a:off x="1920" y="2244"/>
            <a:ext cx="2592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58" name="Equation" r:id="rId6" imgW="2743200" imgH="482400" progId="Equation.DSMT4">
                    <p:embed/>
                  </p:oleObj>
                </mc:Choice>
                <mc:Fallback>
                  <p:oleObj name="Equation" r:id="rId6" imgW="2743200" imgH="482400" progId="Equation.DSMT4">
                    <p:embed/>
                    <p:pic>
                      <p:nvPicPr>
                        <p:cNvPr id="721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44"/>
                          <a:ext cx="2592" cy="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80111" y="3119437"/>
            <a:ext cx="4572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en-US" sz="1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–degeneracy (number of states with the same energy)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304800" y="914400"/>
            <a:ext cx="3276600" cy="2362200"/>
            <a:chOff x="192" y="240"/>
            <a:chExt cx="2064" cy="1488"/>
          </a:xfrm>
        </p:grpSpPr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1536" y="1440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N</a:t>
              </a:r>
              <a:r>
                <a:rPr kumimoji="0" lang="en-US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504" y="384"/>
              <a:ext cx="10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504" y="1464"/>
              <a:ext cx="10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1536" y="240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N</a:t>
              </a:r>
              <a:r>
                <a:rPr kumimoji="0" lang="en-US" sz="1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288" y="1392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288" y="240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648" y="384"/>
              <a:ext cx="0" cy="10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192" y="816"/>
              <a:ext cx="4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</a:t>
              </a:r>
              <a:r>
                <a:rPr kumimoji="0" lang="en-US" sz="1600" b="1" i="1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21</a:t>
              </a:r>
              <a:r>
                <a:rPr kumimoji="0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N</a:t>
              </a:r>
              <a:r>
                <a:rPr kumimoji="0" lang="en-US" sz="1600" b="1" i="1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1512" y="672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B</a:t>
              </a:r>
              <a:r>
                <a:rPr kumimoji="0" lang="en-US" sz="1600" b="1" i="1" u="none" strike="noStrike" kern="1200" cap="none" spc="0" normalizeH="0" baseline="-25000" noProof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21</a:t>
              </a:r>
              <a:r>
                <a:rPr kumimoji="0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</a:t>
              </a:r>
              <a:r>
                <a:rPr kumimoji="0" lang="en-US" sz="1600" b="1" i="1" u="none" strike="noStrike" kern="1200" cap="none" spc="0" normalizeH="0" baseline="-25000" noProof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  <a:sym typeface="Symbol" pitchFamily="18" charset="2"/>
                </a:rPr>
                <a:t></a:t>
              </a:r>
              <a:r>
                <a:rPr kumimoji="0" lang="en-US" sz="1600" b="1" i="1" u="none" strike="noStrike" kern="1200" cap="none" spc="0" normalizeH="0" baseline="0" noProof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N</a:t>
              </a:r>
              <a:r>
                <a:rPr kumimoji="0" lang="en-US" sz="1600" b="1" i="1" u="none" strike="noStrike" kern="1200" cap="none" spc="0" normalizeH="0" baseline="-25000" noProof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936" y="74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B</a:t>
              </a:r>
              <a:r>
                <a:rPr kumimoji="0" lang="en-US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12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</a:t>
              </a:r>
              <a:r>
                <a:rPr kumimoji="0" lang="en-US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  <a:sym typeface="Symbol" pitchFamily="18" charset="2"/>
                </a:rPr>
                <a:t>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N</a:t>
              </a:r>
              <a:r>
                <a:rPr kumimoji="0" lang="en-US" sz="1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V="1">
              <a:off x="936" y="384"/>
              <a:ext cx="0" cy="10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1512" y="384"/>
              <a:ext cx="0" cy="1080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189" name="Group 21"/>
            <p:cNvGrpSpPr>
              <a:grpSpLocks/>
            </p:cNvGrpSpPr>
            <p:nvPr/>
          </p:nvGrpSpPr>
          <p:grpSpPr bwMode="auto">
            <a:xfrm>
              <a:off x="1728" y="240"/>
              <a:ext cx="360" cy="1440"/>
              <a:chOff x="4860" y="3960"/>
              <a:chExt cx="900" cy="3600"/>
            </a:xfrm>
          </p:grpSpPr>
          <p:sp>
            <p:nvSpPr>
              <p:cNvPr id="7190" name="Text Box 22"/>
              <p:cNvSpPr txBox="1">
                <a:spLocks noChangeArrowheads="1"/>
              </p:cNvSpPr>
              <p:nvPr/>
            </p:nvSpPr>
            <p:spPr bwMode="auto">
              <a:xfrm>
                <a:off x="5040" y="7020"/>
                <a:ext cx="72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g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1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auto">
              <a:xfrm>
                <a:off x="4860" y="3960"/>
                <a:ext cx="72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g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2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1416" y="432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1200" y="1080"/>
              <a:ext cx="26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25" name="Group 57"/>
          <p:cNvGrpSpPr>
            <a:grpSpLocks/>
          </p:cNvGrpSpPr>
          <p:nvPr/>
        </p:nvGrpSpPr>
        <p:grpSpPr bwMode="auto">
          <a:xfrm>
            <a:off x="1371600" y="1676400"/>
            <a:ext cx="5264150" cy="1295400"/>
            <a:chOff x="864" y="768"/>
            <a:chExt cx="3316" cy="816"/>
          </a:xfrm>
        </p:grpSpPr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3312" y="1056"/>
              <a:ext cx="8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absorption</a:t>
              </a:r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3264" y="1296"/>
              <a:ext cx="768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864" y="768"/>
              <a:ext cx="57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26" name="Group 58"/>
          <p:cNvGrpSpPr>
            <a:grpSpLocks/>
          </p:cNvGrpSpPr>
          <p:nvPr/>
        </p:nvGrpSpPr>
        <p:grpSpPr bwMode="auto">
          <a:xfrm>
            <a:off x="2438400" y="1524000"/>
            <a:ext cx="6899275" cy="1447800"/>
            <a:chOff x="1536" y="672"/>
            <a:chExt cx="4346" cy="912"/>
          </a:xfrm>
        </p:grpSpPr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4368" y="1008"/>
              <a:ext cx="15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stimulated emission</a:t>
              </a:r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>
              <a:off x="4608" y="1296"/>
              <a:ext cx="768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1536" y="672"/>
              <a:ext cx="576" cy="288"/>
            </a:xfrm>
            <a:prstGeom prst="ellips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24" name="Group 56"/>
          <p:cNvGrpSpPr>
            <a:grpSpLocks/>
          </p:cNvGrpSpPr>
          <p:nvPr/>
        </p:nvGrpSpPr>
        <p:grpSpPr bwMode="auto">
          <a:xfrm>
            <a:off x="228600" y="1828800"/>
            <a:ext cx="8791577" cy="1865313"/>
            <a:chOff x="144" y="864"/>
            <a:chExt cx="5538" cy="1175"/>
          </a:xfrm>
        </p:grpSpPr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3552" y="1632"/>
              <a:ext cx="21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spontaneous 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emission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(A</a:t>
              </a:r>
              <a:r>
                <a:rPr kumimoji="0" lang="en-US" sz="18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21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-1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st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Einstein Coefficient)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4032" y="1296"/>
              <a:ext cx="528" cy="28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144" y="864"/>
              <a:ext cx="576" cy="28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23" name="Group 55"/>
          <p:cNvGrpSpPr>
            <a:grpSpLocks/>
          </p:cNvGrpSpPr>
          <p:nvPr/>
        </p:nvGrpSpPr>
        <p:grpSpPr bwMode="auto">
          <a:xfrm>
            <a:off x="6334787" y="4979144"/>
            <a:ext cx="2670175" cy="720725"/>
            <a:chOff x="4176" y="2688"/>
            <a:chExt cx="1682" cy="454"/>
          </a:xfrm>
        </p:grpSpPr>
        <p:graphicFrame>
          <p:nvGraphicFramePr>
            <p:cNvPr id="7219" name="Object 51"/>
            <p:cNvGraphicFramePr>
              <a:graphicFrameLocks noChangeAspect="1"/>
            </p:cNvGraphicFramePr>
            <p:nvPr>
              <p:extLst/>
            </p:nvPr>
          </p:nvGraphicFramePr>
          <p:xfrm>
            <a:off x="4222" y="2736"/>
            <a:ext cx="163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59" name="Equation" r:id="rId8" imgW="1587240" imgH="393480" progId="Equation.DSMT4">
                    <p:embed/>
                  </p:oleObj>
                </mc:Choice>
                <mc:Fallback>
                  <p:oleObj name="Equation" r:id="rId8" imgW="1587240" imgH="393480" progId="Equation.DSMT4">
                    <p:embed/>
                    <p:pic>
                      <p:nvPicPr>
                        <p:cNvPr id="7219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2736"/>
                          <a:ext cx="1636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H="1" flipV="1">
              <a:off x="4176" y="2688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0" y="3689604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227" name="Object 59"/>
          <p:cNvGraphicFramePr>
            <a:graphicFrameLocks noChangeAspect="1"/>
          </p:cNvGraphicFramePr>
          <p:nvPr>
            <p:extLst/>
          </p:nvPr>
        </p:nvGraphicFramePr>
        <p:xfrm>
          <a:off x="380111" y="4984250"/>
          <a:ext cx="51641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0" name="Equation" r:id="rId10" imgW="3200400" imgH="444240" progId="Equation.DSMT4">
                  <p:embed/>
                </p:oleObj>
              </mc:Choice>
              <mc:Fallback>
                <p:oleObj name="Equation" r:id="rId10" imgW="3200400" imgH="444240" progId="Equation.DSMT4">
                  <p:embed/>
                  <p:pic>
                    <p:nvPicPr>
                      <p:cNvPr id="722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11" y="4984250"/>
                        <a:ext cx="5164138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0" y="3689604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0" y="3648329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231" name="Object 63"/>
          <p:cNvGraphicFramePr>
            <a:graphicFrameLocks noChangeAspect="1"/>
          </p:cNvGraphicFramePr>
          <p:nvPr>
            <p:extLst/>
          </p:nvPr>
        </p:nvGraphicFramePr>
        <p:xfrm>
          <a:off x="985838" y="5938838"/>
          <a:ext cx="17605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1" name="Equation" r:id="rId12" imgW="838080" imgH="228600" progId="Equation.DSMT4">
                  <p:embed/>
                </p:oleObj>
              </mc:Choice>
              <mc:Fallback>
                <p:oleObj name="Equation" r:id="rId12" imgW="838080" imgH="228600" progId="Equation.DSMT4">
                  <p:embed/>
                  <p:pic>
                    <p:nvPicPr>
                      <p:cNvPr id="723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938838"/>
                        <a:ext cx="176053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0" y="3549904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233" name="Object 65"/>
          <p:cNvGraphicFramePr>
            <a:graphicFrameLocks noChangeAspect="1"/>
          </p:cNvGraphicFramePr>
          <p:nvPr>
            <p:extLst/>
          </p:nvPr>
        </p:nvGraphicFramePr>
        <p:xfrm>
          <a:off x="4527550" y="5829300"/>
          <a:ext cx="3330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2" name="Equation" r:id="rId14" imgW="2209680" imgH="419040" progId="Equation.DSMT4">
                  <p:embed/>
                </p:oleObj>
              </mc:Choice>
              <mc:Fallback>
                <p:oleObj name="Equation" r:id="rId14" imgW="2209680" imgH="419040" progId="Equation.DSMT4">
                  <p:embed/>
                  <p:pic>
                    <p:nvPicPr>
                      <p:cNvPr id="723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829300"/>
                        <a:ext cx="33305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3173186" y="526871"/>
            <a:ext cx="56660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a quantum system of N “atoms” with two states of energies E</a:t>
            </a:r>
            <a:r>
              <a:rPr kumimoji="0" lang="en-US" sz="1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E</a:t>
            </a:r>
            <a:r>
              <a:rPr kumimoji="0" lang="en-US" sz="1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&gt;E</a:t>
            </a:r>
            <a:r>
              <a:rPr kumimoji="0" lang="en-US" sz="1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that is in thermal equilibrium with photons permeating it. The question is: ”How does it settle into equilibrium?”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1191986" y="5684603"/>
            <a:ext cx="56660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only way this equilibrium can be maintained is if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31434"/>
              </p:ext>
            </p:extLst>
          </p:nvPr>
        </p:nvGraphicFramePr>
        <p:xfrm>
          <a:off x="3513137" y="1506479"/>
          <a:ext cx="17446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3" name="Equation" r:id="rId16" imgW="914400" imgH="228600" progId="Equation.DSMT4">
                  <p:embed/>
                </p:oleObj>
              </mc:Choice>
              <mc:Fallback>
                <p:oleObj name="Equation" r:id="rId16" imgW="914400" imgH="228600" progId="Equation.DSMT4">
                  <p:embed/>
                  <p:pic>
                    <p:nvPicPr>
                      <p:cNvPr id="5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7" y="1506479"/>
                        <a:ext cx="1744663" cy="44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758096" y="3701935"/>
            <a:ext cx="5747604" cy="469681"/>
            <a:chOff x="1758096" y="3701935"/>
            <a:chExt cx="5747604" cy="469681"/>
          </a:xfrm>
        </p:grpSpPr>
        <p:grpSp>
          <p:nvGrpSpPr>
            <p:cNvPr id="7213" name="Group 45"/>
            <p:cNvGrpSpPr>
              <a:grpSpLocks/>
            </p:cNvGrpSpPr>
            <p:nvPr/>
          </p:nvGrpSpPr>
          <p:grpSpPr bwMode="auto">
            <a:xfrm>
              <a:off x="1758096" y="3701935"/>
              <a:ext cx="5600702" cy="409576"/>
              <a:chOff x="816" y="1866"/>
              <a:chExt cx="3528" cy="258"/>
            </a:xfrm>
          </p:grpSpPr>
          <p:sp>
            <p:nvSpPr>
              <p:cNvPr id="7209" name="Text Box 41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352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B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12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–second Einstein’s coefficient (              </a:t>
                </a: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) </a:t>
                </a:r>
              </a:p>
            </p:txBody>
          </p:sp>
          <p:graphicFrame>
            <p:nvGraphicFramePr>
              <p:cNvPr id="7211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17102"/>
                  </p:ext>
                </p:extLst>
              </p:nvPr>
            </p:nvGraphicFramePr>
            <p:xfrm>
              <a:off x="3444" y="1866"/>
              <a:ext cx="672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64" name="Equation" r:id="rId18" imgW="596641" imgH="203112" progId="Equation.DSMT4">
                      <p:embed/>
                    </p:oleObj>
                  </mc:Choice>
                  <mc:Fallback>
                    <p:oleObj name="Equation" r:id="rId18" imgW="596641" imgH="203112" progId="Equation.DSMT4">
                      <p:embed/>
                      <p:pic>
                        <p:nvPicPr>
                          <p:cNvPr id="7211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4" y="1866"/>
                            <a:ext cx="672" cy="23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Rounded Rectangle 1"/>
            <p:cNvSpPr/>
            <p:nvPr/>
          </p:nvSpPr>
          <p:spPr bwMode="auto">
            <a:xfrm>
              <a:off x="1866106" y="3719181"/>
              <a:ext cx="5639594" cy="452435"/>
            </a:xfrm>
            <a:prstGeom prst="roundRect">
              <a:avLst/>
            </a:prstGeom>
            <a:solidFill>
              <a:schemeClr val="accent1">
                <a:alpha val="5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57800" y="1359674"/>
            <a:ext cx="3124200" cy="634915"/>
            <a:chOff x="5257800" y="1359674"/>
            <a:chExt cx="3124200" cy="634915"/>
          </a:xfrm>
        </p:grpSpPr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5257800" y="1359674"/>
              <a:ext cx="3124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Introduce</a:t>
              </a:r>
              <a:r>
                <a:rPr lang="en-US" sz="14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i="1" dirty="0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spectral energy density 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7840267"/>
                </p:ext>
              </p:extLst>
            </p:nvPr>
          </p:nvGraphicFramePr>
          <p:xfrm>
            <a:off x="5922037" y="1575489"/>
            <a:ext cx="1739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65" name="Equation" r:id="rId20" imgW="1002960" imgH="241200" progId="Equation.DSMT4">
                    <p:embed/>
                  </p:oleObj>
                </mc:Choice>
                <mc:Fallback>
                  <p:oleObj name="Equation" r:id="rId20" imgW="1002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22037" y="1575489"/>
                          <a:ext cx="17399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04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5" grpId="0"/>
      <p:bldP spid="7194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Absorption coefficient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0400" y="96589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90359" y="337039"/>
            <a:ext cx="1847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9409" y="564116"/>
            <a:ext cx="8370728" cy="424121"/>
            <a:chOff x="689409" y="564116"/>
            <a:chExt cx="8370728" cy="424121"/>
          </a:xfrm>
        </p:grpSpPr>
        <p:sp>
          <p:nvSpPr>
            <p:cNvPr id="31" name="Rectangle 30"/>
            <p:cNvSpPr/>
            <p:nvPr/>
          </p:nvSpPr>
          <p:spPr>
            <a:xfrm>
              <a:off x="689409" y="564116"/>
              <a:ext cx="55985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Let us introduce broadening of the transition as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441050"/>
                </p:ext>
              </p:extLst>
            </p:nvPr>
          </p:nvGraphicFramePr>
          <p:xfrm>
            <a:off x="5191292" y="583478"/>
            <a:ext cx="2303031" cy="30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7" name="Equation" r:id="rId4" imgW="1739880" imgH="228600" progId="Equation.DSMT4">
                    <p:embed/>
                  </p:oleObj>
                </mc:Choice>
                <mc:Fallback>
                  <p:oleObj name="Equation" r:id="rId4" imgW="1739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91292" y="583478"/>
                          <a:ext cx="2303031" cy="3025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953532"/>
                </p:ext>
              </p:extLst>
            </p:nvPr>
          </p:nvGraphicFramePr>
          <p:xfrm>
            <a:off x="7576663" y="629595"/>
            <a:ext cx="1483474" cy="358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8" name="Equation" r:id="rId6" imgW="1155600" imgH="279360" progId="Equation.DSMT4">
                    <p:embed/>
                  </p:oleObj>
                </mc:Choice>
                <mc:Fallback>
                  <p:oleObj name="Equation" r:id="rId6" imgW="11556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76663" y="629595"/>
                          <a:ext cx="1483474" cy="358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219036" y="1297834"/>
            <a:ext cx="6166393" cy="484372"/>
            <a:chOff x="219036" y="1297834"/>
            <a:chExt cx="6166393" cy="484372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55199"/>
                </p:ext>
              </p:extLst>
            </p:nvPr>
          </p:nvGraphicFramePr>
          <p:xfrm>
            <a:off x="3906584" y="1297834"/>
            <a:ext cx="2478845" cy="484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9" name="Equation" r:id="rId8" imgW="2209680" imgH="431640" progId="Equation.DSMT4">
                    <p:embed/>
                  </p:oleObj>
                </mc:Choice>
                <mc:Fallback>
                  <p:oleObj name="Equation" r:id="rId8" imgW="2209680" imgH="43164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06584" y="1297834"/>
                          <a:ext cx="2478845" cy="4843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2"/>
            <p:cNvSpPr/>
            <p:nvPr/>
          </p:nvSpPr>
          <p:spPr>
            <a:xfrm>
              <a:off x="219036" y="1346118"/>
              <a:ext cx="55985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For</a:t>
              </a:r>
              <a:r>
                <a:rPr kumimoji="0" 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example, Lorentzian broadening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9036" y="1742877"/>
            <a:ext cx="5930333" cy="826863"/>
            <a:chOff x="219036" y="1742877"/>
            <a:chExt cx="5930333" cy="826863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3889099"/>
                </p:ext>
              </p:extLst>
            </p:nvPr>
          </p:nvGraphicFramePr>
          <p:xfrm>
            <a:off x="1132869" y="2176040"/>
            <a:ext cx="5016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0" name="Equation" r:id="rId10" imgW="5016240" imgH="393480" progId="Equation.DSMT4">
                    <p:embed/>
                  </p:oleObj>
                </mc:Choice>
                <mc:Fallback>
                  <p:oleObj name="Equation" r:id="rId10" imgW="50162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32869" y="2176040"/>
                          <a:ext cx="50165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35"/>
            <p:cNvSpPr/>
            <p:nvPr/>
          </p:nvSpPr>
          <p:spPr>
            <a:xfrm>
              <a:off x="219036" y="1742877"/>
              <a:ext cx="55985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Balance</a:t>
              </a:r>
              <a:r>
                <a:rPr kumimoji="0" 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equation becomes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60441"/>
              </p:ext>
            </p:extLst>
          </p:nvPr>
        </p:nvGraphicFramePr>
        <p:xfrm>
          <a:off x="6725036" y="1078229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1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25036" y="1078229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" name="Group 7167"/>
          <p:cNvGrpSpPr/>
          <p:nvPr/>
        </p:nvGrpSpPr>
        <p:grpSpPr>
          <a:xfrm>
            <a:off x="25400" y="2569740"/>
            <a:ext cx="2628855" cy="1817132"/>
            <a:chOff x="749439" y="3505200"/>
            <a:chExt cx="2628855" cy="1817132"/>
          </a:xfrm>
        </p:grpSpPr>
        <p:grpSp>
          <p:nvGrpSpPr>
            <p:cNvPr id="29" name="Group 28"/>
            <p:cNvGrpSpPr/>
            <p:nvPr/>
          </p:nvGrpSpPr>
          <p:grpSpPr>
            <a:xfrm>
              <a:off x="749439" y="3505200"/>
              <a:ext cx="1981200" cy="1524000"/>
              <a:chOff x="749439" y="3505200"/>
              <a:chExt cx="1981200" cy="1524000"/>
            </a:xfrm>
          </p:grpSpPr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749439" y="4953000"/>
                <a:ext cx="19812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 flipV="1">
                <a:off x="800290" y="3505200"/>
                <a:ext cx="0" cy="1524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43000" y="3722790"/>
              <a:ext cx="838200" cy="1230210"/>
              <a:chOff x="1606633" y="3613995"/>
              <a:chExt cx="838200" cy="1230210"/>
            </a:xfrm>
          </p:grpSpPr>
          <p:sp>
            <p:nvSpPr>
              <p:cNvPr id="59" name="Freeform 74"/>
              <p:cNvSpPr>
                <a:spLocks/>
              </p:cNvSpPr>
              <p:nvPr/>
            </p:nvSpPr>
            <p:spPr bwMode="auto">
              <a:xfrm>
                <a:off x="1606633" y="4804950"/>
                <a:ext cx="177826" cy="39255"/>
              </a:xfrm>
              <a:custGeom>
                <a:avLst/>
                <a:gdLst/>
                <a:ahLst/>
                <a:cxnLst>
                  <a:cxn ang="0">
                    <a:pos x="15" y="56"/>
                  </a:cxn>
                  <a:cxn ang="0">
                    <a:pos x="35" y="56"/>
                  </a:cxn>
                  <a:cxn ang="0">
                    <a:pos x="55" y="56"/>
                  </a:cxn>
                  <a:cxn ang="0">
                    <a:pos x="75" y="56"/>
                  </a:cxn>
                  <a:cxn ang="0">
                    <a:pos x="95" y="56"/>
                  </a:cxn>
                  <a:cxn ang="0">
                    <a:pos x="115" y="56"/>
                  </a:cxn>
                  <a:cxn ang="0">
                    <a:pos x="134" y="49"/>
                  </a:cxn>
                  <a:cxn ang="0">
                    <a:pos x="154" y="49"/>
                  </a:cxn>
                  <a:cxn ang="0">
                    <a:pos x="174" y="49"/>
                  </a:cxn>
                  <a:cxn ang="0">
                    <a:pos x="194" y="49"/>
                  </a:cxn>
                  <a:cxn ang="0">
                    <a:pos x="214" y="49"/>
                  </a:cxn>
                  <a:cxn ang="0">
                    <a:pos x="234" y="49"/>
                  </a:cxn>
                  <a:cxn ang="0">
                    <a:pos x="254" y="49"/>
                  </a:cxn>
                  <a:cxn ang="0">
                    <a:pos x="273" y="49"/>
                  </a:cxn>
                  <a:cxn ang="0">
                    <a:pos x="293" y="42"/>
                  </a:cxn>
                  <a:cxn ang="0">
                    <a:pos x="313" y="42"/>
                  </a:cxn>
                  <a:cxn ang="0">
                    <a:pos x="333" y="42"/>
                  </a:cxn>
                  <a:cxn ang="0">
                    <a:pos x="353" y="42"/>
                  </a:cxn>
                  <a:cxn ang="0">
                    <a:pos x="373" y="42"/>
                  </a:cxn>
                  <a:cxn ang="0">
                    <a:pos x="393" y="42"/>
                  </a:cxn>
                  <a:cxn ang="0">
                    <a:pos x="412" y="42"/>
                  </a:cxn>
                  <a:cxn ang="0">
                    <a:pos x="432" y="35"/>
                  </a:cxn>
                  <a:cxn ang="0">
                    <a:pos x="452" y="35"/>
                  </a:cxn>
                  <a:cxn ang="0">
                    <a:pos x="472" y="35"/>
                  </a:cxn>
                  <a:cxn ang="0">
                    <a:pos x="492" y="35"/>
                  </a:cxn>
                  <a:cxn ang="0">
                    <a:pos x="512" y="35"/>
                  </a:cxn>
                  <a:cxn ang="0">
                    <a:pos x="532" y="28"/>
                  </a:cxn>
                  <a:cxn ang="0">
                    <a:pos x="552" y="28"/>
                  </a:cxn>
                  <a:cxn ang="0">
                    <a:pos x="571" y="28"/>
                  </a:cxn>
                  <a:cxn ang="0">
                    <a:pos x="591" y="28"/>
                  </a:cxn>
                  <a:cxn ang="0">
                    <a:pos x="611" y="28"/>
                  </a:cxn>
                  <a:cxn ang="0">
                    <a:pos x="631" y="21"/>
                  </a:cxn>
                  <a:cxn ang="0">
                    <a:pos x="651" y="21"/>
                  </a:cxn>
                  <a:cxn ang="0">
                    <a:pos x="671" y="21"/>
                  </a:cxn>
                  <a:cxn ang="0">
                    <a:pos x="691" y="14"/>
                  </a:cxn>
                  <a:cxn ang="0">
                    <a:pos x="710" y="14"/>
                  </a:cxn>
                  <a:cxn ang="0">
                    <a:pos x="730" y="14"/>
                  </a:cxn>
                  <a:cxn ang="0">
                    <a:pos x="750" y="14"/>
                  </a:cxn>
                  <a:cxn ang="0">
                    <a:pos x="770" y="7"/>
                  </a:cxn>
                  <a:cxn ang="0">
                    <a:pos x="790" y="7"/>
                  </a:cxn>
                  <a:cxn ang="0">
                    <a:pos x="810" y="0"/>
                  </a:cxn>
                  <a:cxn ang="0">
                    <a:pos x="830" y="0"/>
                  </a:cxn>
                </a:cxnLst>
                <a:rect l="0" t="0" r="r" b="b"/>
                <a:pathLst>
                  <a:path w="845" h="56">
                    <a:moveTo>
                      <a:pt x="0" y="56"/>
                    </a:moveTo>
                    <a:lnTo>
                      <a:pt x="10" y="56"/>
                    </a:lnTo>
                    <a:lnTo>
                      <a:pt x="15" y="56"/>
                    </a:lnTo>
                    <a:lnTo>
                      <a:pt x="20" y="56"/>
                    </a:lnTo>
                    <a:lnTo>
                      <a:pt x="30" y="56"/>
                    </a:lnTo>
                    <a:lnTo>
                      <a:pt x="35" y="56"/>
                    </a:lnTo>
                    <a:lnTo>
                      <a:pt x="40" y="56"/>
                    </a:lnTo>
                    <a:lnTo>
                      <a:pt x="50" y="56"/>
                    </a:lnTo>
                    <a:lnTo>
                      <a:pt x="55" y="56"/>
                    </a:lnTo>
                    <a:lnTo>
                      <a:pt x="60" y="56"/>
                    </a:lnTo>
                    <a:lnTo>
                      <a:pt x="70" y="56"/>
                    </a:lnTo>
                    <a:lnTo>
                      <a:pt x="75" y="56"/>
                    </a:lnTo>
                    <a:lnTo>
                      <a:pt x="80" y="56"/>
                    </a:lnTo>
                    <a:lnTo>
                      <a:pt x="90" y="56"/>
                    </a:lnTo>
                    <a:lnTo>
                      <a:pt x="95" y="56"/>
                    </a:lnTo>
                    <a:lnTo>
                      <a:pt x="100" y="56"/>
                    </a:lnTo>
                    <a:lnTo>
                      <a:pt x="110" y="56"/>
                    </a:lnTo>
                    <a:lnTo>
                      <a:pt x="115" y="56"/>
                    </a:lnTo>
                    <a:lnTo>
                      <a:pt x="120" y="56"/>
                    </a:lnTo>
                    <a:lnTo>
                      <a:pt x="129" y="49"/>
                    </a:lnTo>
                    <a:lnTo>
                      <a:pt x="134" y="49"/>
                    </a:lnTo>
                    <a:lnTo>
                      <a:pt x="139" y="49"/>
                    </a:lnTo>
                    <a:lnTo>
                      <a:pt x="149" y="49"/>
                    </a:lnTo>
                    <a:lnTo>
                      <a:pt x="154" y="49"/>
                    </a:lnTo>
                    <a:lnTo>
                      <a:pt x="159" y="49"/>
                    </a:lnTo>
                    <a:lnTo>
                      <a:pt x="169" y="49"/>
                    </a:lnTo>
                    <a:lnTo>
                      <a:pt x="174" y="49"/>
                    </a:lnTo>
                    <a:lnTo>
                      <a:pt x="179" y="49"/>
                    </a:lnTo>
                    <a:lnTo>
                      <a:pt x="189" y="49"/>
                    </a:lnTo>
                    <a:lnTo>
                      <a:pt x="194" y="49"/>
                    </a:lnTo>
                    <a:lnTo>
                      <a:pt x="199" y="49"/>
                    </a:lnTo>
                    <a:lnTo>
                      <a:pt x="209" y="49"/>
                    </a:lnTo>
                    <a:lnTo>
                      <a:pt x="214" y="49"/>
                    </a:lnTo>
                    <a:lnTo>
                      <a:pt x="219" y="49"/>
                    </a:lnTo>
                    <a:lnTo>
                      <a:pt x="229" y="49"/>
                    </a:lnTo>
                    <a:lnTo>
                      <a:pt x="234" y="49"/>
                    </a:lnTo>
                    <a:lnTo>
                      <a:pt x="239" y="49"/>
                    </a:lnTo>
                    <a:lnTo>
                      <a:pt x="249" y="49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8" y="49"/>
                    </a:lnTo>
                    <a:lnTo>
                      <a:pt x="273" y="49"/>
                    </a:lnTo>
                    <a:lnTo>
                      <a:pt x="278" y="49"/>
                    </a:lnTo>
                    <a:lnTo>
                      <a:pt x="288" y="49"/>
                    </a:lnTo>
                    <a:lnTo>
                      <a:pt x="293" y="42"/>
                    </a:lnTo>
                    <a:lnTo>
                      <a:pt x="298" y="42"/>
                    </a:lnTo>
                    <a:lnTo>
                      <a:pt x="308" y="42"/>
                    </a:lnTo>
                    <a:lnTo>
                      <a:pt x="313" y="42"/>
                    </a:lnTo>
                    <a:lnTo>
                      <a:pt x="318" y="42"/>
                    </a:lnTo>
                    <a:lnTo>
                      <a:pt x="328" y="42"/>
                    </a:lnTo>
                    <a:lnTo>
                      <a:pt x="333" y="42"/>
                    </a:lnTo>
                    <a:lnTo>
                      <a:pt x="338" y="42"/>
                    </a:lnTo>
                    <a:lnTo>
                      <a:pt x="348" y="42"/>
                    </a:lnTo>
                    <a:lnTo>
                      <a:pt x="353" y="42"/>
                    </a:lnTo>
                    <a:lnTo>
                      <a:pt x="358" y="42"/>
                    </a:lnTo>
                    <a:lnTo>
                      <a:pt x="368" y="42"/>
                    </a:lnTo>
                    <a:lnTo>
                      <a:pt x="373" y="42"/>
                    </a:lnTo>
                    <a:lnTo>
                      <a:pt x="378" y="42"/>
                    </a:lnTo>
                    <a:lnTo>
                      <a:pt x="388" y="42"/>
                    </a:lnTo>
                    <a:lnTo>
                      <a:pt x="393" y="42"/>
                    </a:lnTo>
                    <a:lnTo>
                      <a:pt x="398" y="42"/>
                    </a:lnTo>
                    <a:lnTo>
                      <a:pt x="408" y="42"/>
                    </a:lnTo>
                    <a:lnTo>
                      <a:pt x="412" y="42"/>
                    </a:lnTo>
                    <a:lnTo>
                      <a:pt x="417" y="42"/>
                    </a:lnTo>
                    <a:lnTo>
                      <a:pt x="427" y="35"/>
                    </a:lnTo>
                    <a:lnTo>
                      <a:pt x="432" y="35"/>
                    </a:lnTo>
                    <a:lnTo>
                      <a:pt x="437" y="35"/>
                    </a:lnTo>
                    <a:lnTo>
                      <a:pt x="447" y="35"/>
                    </a:lnTo>
                    <a:lnTo>
                      <a:pt x="452" y="35"/>
                    </a:lnTo>
                    <a:lnTo>
                      <a:pt x="457" y="35"/>
                    </a:lnTo>
                    <a:lnTo>
                      <a:pt x="467" y="35"/>
                    </a:lnTo>
                    <a:lnTo>
                      <a:pt x="472" y="35"/>
                    </a:lnTo>
                    <a:lnTo>
                      <a:pt x="477" y="35"/>
                    </a:lnTo>
                    <a:lnTo>
                      <a:pt x="487" y="35"/>
                    </a:lnTo>
                    <a:lnTo>
                      <a:pt x="492" y="35"/>
                    </a:lnTo>
                    <a:lnTo>
                      <a:pt x="497" y="35"/>
                    </a:lnTo>
                    <a:lnTo>
                      <a:pt x="507" y="35"/>
                    </a:lnTo>
                    <a:lnTo>
                      <a:pt x="512" y="35"/>
                    </a:lnTo>
                    <a:lnTo>
                      <a:pt x="517" y="35"/>
                    </a:lnTo>
                    <a:lnTo>
                      <a:pt x="527" y="35"/>
                    </a:lnTo>
                    <a:lnTo>
                      <a:pt x="532" y="28"/>
                    </a:lnTo>
                    <a:lnTo>
                      <a:pt x="537" y="28"/>
                    </a:lnTo>
                    <a:lnTo>
                      <a:pt x="547" y="28"/>
                    </a:lnTo>
                    <a:lnTo>
                      <a:pt x="552" y="28"/>
                    </a:lnTo>
                    <a:lnTo>
                      <a:pt x="556" y="28"/>
                    </a:lnTo>
                    <a:lnTo>
                      <a:pt x="566" y="28"/>
                    </a:lnTo>
                    <a:lnTo>
                      <a:pt x="571" y="28"/>
                    </a:lnTo>
                    <a:lnTo>
                      <a:pt x="576" y="28"/>
                    </a:lnTo>
                    <a:lnTo>
                      <a:pt x="586" y="28"/>
                    </a:lnTo>
                    <a:lnTo>
                      <a:pt x="591" y="28"/>
                    </a:lnTo>
                    <a:lnTo>
                      <a:pt x="596" y="28"/>
                    </a:lnTo>
                    <a:lnTo>
                      <a:pt x="606" y="28"/>
                    </a:lnTo>
                    <a:lnTo>
                      <a:pt x="611" y="28"/>
                    </a:lnTo>
                    <a:lnTo>
                      <a:pt x="616" y="21"/>
                    </a:lnTo>
                    <a:lnTo>
                      <a:pt x="626" y="21"/>
                    </a:lnTo>
                    <a:lnTo>
                      <a:pt x="631" y="21"/>
                    </a:lnTo>
                    <a:lnTo>
                      <a:pt x="636" y="21"/>
                    </a:lnTo>
                    <a:lnTo>
                      <a:pt x="646" y="21"/>
                    </a:lnTo>
                    <a:lnTo>
                      <a:pt x="651" y="21"/>
                    </a:lnTo>
                    <a:lnTo>
                      <a:pt x="656" y="21"/>
                    </a:lnTo>
                    <a:lnTo>
                      <a:pt x="666" y="21"/>
                    </a:lnTo>
                    <a:lnTo>
                      <a:pt x="671" y="21"/>
                    </a:lnTo>
                    <a:lnTo>
                      <a:pt x="676" y="21"/>
                    </a:lnTo>
                    <a:lnTo>
                      <a:pt x="686" y="21"/>
                    </a:lnTo>
                    <a:lnTo>
                      <a:pt x="691" y="14"/>
                    </a:lnTo>
                    <a:lnTo>
                      <a:pt x="696" y="14"/>
                    </a:lnTo>
                    <a:lnTo>
                      <a:pt x="705" y="14"/>
                    </a:lnTo>
                    <a:lnTo>
                      <a:pt x="710" y="14"/>
                    </a:lnTo>
                    <a:lnTo>
                      <a:pt x="715" y="14"/>
                    </a:lnTo>
                    <a:lnTo>
                      <a:pt x="725" y="14"/>
                    </a:lnTo>
                    <a:lnTo>
                      <a:pt x="730" y="14"/>
                    </a:lnTo>
                    <a:lnTo>
                      <a:pt x="735" y="14"/>
                    </a:lnTo>
                    <a:lnTo>
                      <a:pt x="745" y="14"/>
                    </a:lnTo>
                    <a:lnTo>
                      <a:pt x="750" y="14"/>
                    </a:lnTo>
                    <a:lnTo>
                      <a:pt x="755" y="7"/>
                    </a:lnTo>
                    <a:lnTo>
                      <a:pt x="765" y="7"/>
                    </a:lnTo>
                    <a:lnTo>
                      <a:pt x="770" y="7"/>
                    </a:lnTo>
                    <a:lnTo>
                      <a:pt x="775" y="7"/>
                    </a:lnTo>
                    <a:lnTo>
                      <a:pt x="785" y="7"/>
                    </a:lnTo>
                    <a:lnTo>
                      <a:pt x="790" y="7"/>
                    </a:lnTo>
                    <a:lnTo>
                      <a:pt x="795" y="7"/>
                    </a:lnTo>
                    <a:lnTo>
                      <a:pt x="805" y="7"/>
                    </a:lnTo>
                    <a:lnTo>
                      <a:pt x="810" y="0"/>
                    </a:lnTo>
                    <a:lnTo>
                      <a:pt x="815" y="0"/>
                    </a:lnTo>
                    <a:lnTo>
                      <a:pt x="825" y="0"/>
                    </a:lnTo>
                    <a:lnTo>
                      <a:pt x="830" y="0"/>
                    </a:lnTo>
                    <a:lnTo>
                      <a:pt x="835" y="0"/>
                    </a:lnTo>
                    <a:lnTo>
                      <a:pt x="845" y="0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0" name="Freeform 75"/>
              <p:cNvSpPr>
                <a:spLocks/>
              </p:cNvSpPr>
              <p:nvPr/>
            </p:nvSpPr>
            <p:spPr bwMode="auto">
              <a:xfrm>
                <a:off x="1784459" y="4359131"/>
                <a:ext cx="176563" cy="445820"/>
              </a:xfrm>
              <a:custGeom>
                <a:avLst/>
                <a:gdLst/>
                <a:ahLst/>
                <a:cxnLst>
                  <a:cxn ang="0">
                    <a:pos x="9" y="636"/>
                  </a:cxn>
                  <a:cxn ang="0">
                    <a:pos x="29" y="629"/>
                  </a:cxn>
                  <a:cxn ang="0">
                    <a:pos x="49" y="629"/>
                  </a:cxn>
                  <a:cxn ang="0">
                    <a:pos x="69" y="622"/>
                  </a:cxn>
                  <a:cxn ang="0">
                    <a:pos x="94" y="622"/>
                  </a:cxn>
                  <a:cxn ang="0">
                    <a:pos x="114" y="615"/>
                  </a:cxn>
                  <a:cxn ang="0">
                    <a:pos x="134" y="615"/>
                  </a:cxn>
                  <a:cxn ang="0">
                    <a:pos x="153" y="608"/>
                  </a:cxn>
                  <a:cxn ang="0">
                    <a:pos x="173" y="601"/>
                  </a:cxn>
                  <a:cxn ang="0">
                    <a:pos x="193" y="601"/>
                  </a:cxn>
                  <a:cxn ang="0">
                    <a:pos x="213" y="594"/>
                  </a:cxn>
                  <a:cxn ang="0">
                    <a:pos x="233" y="587"/>
                  </a:cxn>
                  <a:cxn ang="0">
                    <a:pos x="253" y="580"/>
                  </a:cxn>
                  <a:cxn ang="0">
                    <a:pos x="273" y="580"/>
                  </a:cxn>
                  <a:cxn ang="0">
                    <a:pos x="293" y="573"/>
                  </a:cxn>
                  <a:cxn ang="0">
                    <a:pos x="312" y="566"/>
                  </a:cxn>
                  <a:cxn ang="0">
                    <a:pos x="332" y="559"/>
                  </a:cxn>
                  <a:cxn ang="0">
                    <a:pos x="352" y="552"/>
                  </a:cxn>
                  <a:cxn ang="0">
                    <a:pos x="372" y="545"/>
                  </a:cxn>
                  <a:cxn ang="0">
                    <a:pos x="392" y="531"/>
                  </a:cxn>
                  <a:cxn ang="0">
                    <a:pos x="412" y="524"/>
                  </a:cxn>
                  <a:cxn ang="0">
                    <a:pos x="432" y="517"/>
                  </a:cxn>
                  <a:cxn ang="0">
                    <a:pos x="451" y="503"/>
                  </a:cxn>
                  <a:cxn ang="0">
                    <a:pos x="471" y="496"/>
                  </a:cxn>
                  <a:cxn ang="0">
                    <a:pos x="491" y="482"/>
                  </a:cxn>
                  <a:cxn ang="0">
                    <a:pos x="511" y="468"/>
                  </a:cxn>
                  <a:cxn ang="0">
                    <a:pos x="531" y="454"/>
                  </a:cxn>
                  <a:cxn ang="0">
                    <a:pos x="551" y="440"/>
                  </a:cxn>
                  <a:cxn ang="0">
                    <a:pos x="571" y="426"/>
                  </a:cxn>
                  <a:cxn ang="0">
                    <a:pos x="590" y="405"/>
                  </a:cxn>
                  <a:cxn ang="0">
                    <a:pos x="610" y="392"/>
                  </a:cxn>
                  <a:cxn ang="0">
                    <a:pos x="630" y="371"/>
                  </a:cxn>
                  <a:cxn ang="0">
                    <a:pos x="650" y="350"/>
                  </a:cxn>
                  <a:cxn ang="0">
                    <a:pos x="670" y="322"/>
                  </a:cxn>
                  <a:cxn ang="0">
                    <a:pos x="690" y="301"/>
                  </a:cxn>
                  <a:cxn ang="0">
                    <a:pos x="710" y="266"/>
                  </a:cxn>
                  <a:cxn ang="0">
                    <a:pos x="729" y="238"/>
                  </a:cxn>
                  <a:cxn ang="0">
                    <a:pos x="749" y="203"/>
                  </a:cxn>
                  <a:cxn ang="0">
                    <a:pos x="769" y="168"/>
                  </a:cxn>
                  <a:cxn ang="0">
                    <a:pos x="789" y="126"/>
                  </a:cxn>
                  <a:cxn ang="0">
                    <a:pos x="809" y="84"/>
                  </a:cxn>
                  <a:cxn ang="0">
                    <a:pos x="829" y="35"/>
                  </a:cxn>
                </a:cxnLst>
                <a:rect l="0" t="0" r="r" b="b"/>
                <a:pathLst>
                  <a:path w="839" h="636">
                    <a:moveTo>
                      <a:pt x="0" y="636"/>
                    </a:moveTo>
                    <a:lnTo>
                      <a:pt x="4" y="636"/>
                    </a:lnTo>
                    <a:lnTo>
                      <a:pt x="9" y="636"/>
                    </a:lnTo>
                    <a:lnTo>
                      <a:pt x="19" y="629"/>
                    </a:lnTo>
                    <a:lnTo>
                      <a:pt x="24" y="629"/>
                    </a:lnTo>
                    <a:lnTo>
                      <a:pt x="29" y="629"/>
                    </a:lnTo>
                    <a:lnTo>
                      <a:pt x="39" y="629"/>
                    </a:lnTo>
                    <a:lnTo>
                      <a:pt x="44" y="629"/>
                    </a:lnTo>
                    <a:lnTo>
                      <a:pt x="49" y="629"/>
                    </a:lnTo>
                    <a:lnTo>
                      <a:pt x="59" y="622"/>
                    </a:lnTo>
                    <a:lnTo>
                      <a:pt x="64" y="622"/>
                    </a:lnTo>
                    <a:lnTo>
                      <a:pt x="69" y="622"/>
                    </a:lnTo>
                    <a:lnTo>
                      <a:pt x="79" y="622"/>
                    </a:lnTo>
                    <a:lnTo>
                      <a:pt x="84" y="622"/>
                    </a:lnTo>
                    <a:lnTo>
                      <a:pt x="94" y="622"/>
                    </a:lnTo>
                    <a:lnTo>
                      <a:pt x="99" y="615"/>
                    </a:lnTo>
                    <a:lnTo>
                      <a:pt x="104" y="615"/>
                    </a:lnTo>
                    <a:lnTo>
                      <a:pt x="114" y="615"/>
                    </a:lnTo>
                    <a:lnTo>
                      <a:pt x="119" y="615"/>
                    </a:lnTo>
                    <a:lnTo>
                      <a:pt x="124" y="615"/>
                    </a:lnTo>
                    <a:lnTo>
                      <a:pt x="134" y="615"/>
                    </a:lnTo>
                    <a:lnTo>
                      <a:pt x="139" y="608"/>
                    </a:lnTo>
                    <a:lnTo>
                      <a:pt x="144" y="608"/>
                    </a:lnTo>
                    <a:lnTo>
                      <a:pt x="153" y="608"/>
                    </a:lnTo>
                    <a:lnTo>
                      <a:pt x="158" y="608"/>
                    </a:lnTo>
                    <a:lnTo>
                      <a:pt x="163" y="608"/>
                    </a:lnTo>
                    <a:lnTo>
                      <a:pt x="173" y="601"/>
                    </a:lnTo>
                    <a:lnTo>
                      <a:pt x="178" y="601"/>
                    </a:lnTo>
                    <a:lnTo>
                      <a:pt x="183" y="601"/>
                    </a:lnTo>
                    <a:lnTo>
                      <a:pt x="193" y="601"/>
                    </a:lnTo>
                    <a:lnTo>
                      <a:pt x="198" y="594"/>
                    </a:lnTo>
                    <a:lnTo>
                      <a:pt x="203" y="594"/>
                    </a:lnTo>
                    <a:lnTo>
                      <a:pt x="213" y="594"/>
                    </a:lnTo>
                    <a:lnTo>
                      <a:pt x="218" y="594"/>
                    </a:lnTo>
                    <a:lnTo>
                      <a:pt x="223" y="587"/>
                    </a:lnTo>
                    <a:lnTo>
                      <a:pt x="233" y="587"/>
                    </a:lnTo>
                    <a:lnTo>
                      <a:pt x="238" y="587"/>
                    </a:lnTo>
                    <a:lnTo>
                      <a:pt x="243" y="587"/>
                    </a:lnTo>
                    <a:lnTo>
                      <a:pt x="253" y="580"/>
                    </a:lnTo>
                    <a:lnTo>
                      <a:pt x="258" y="580"/>
                    </a:lnTo>
                    <a:lnTo>
                      <a:pt x="263" y="580"/>
                    </a:lnTo>
                    <a:lnTo>
                      <a:pt x="273" y="580"/>
                    </a:lnTo>
                    <a:lnTo>
                      <a:pt x="278" y="573"/>
                    </a:lnTo>
                    <a:lnTo>
                      <a:pt x="283" y="573"/>
                    </a:lnTo>
                    <a:lnTo>
                      <a:pt x="293" y="573"/>
                    </a:lnTo>
                    <a:lnTo>
                      <a:pt x="297" y="566"/>
                    </a:lnTo>
                    <a:lnTo>
                      <a:pt x="302" y="566"/>
                    </a:lnTo>
                    <a:lnTo>
                      <a:pt x="312" y="566"/>
                    </a:lnTo>
                    <a:lnTo>
                      <a:pt x="317" y="559"/>
                    </a:lnTo>
                    <a:lnTo>
                      <a:pt x="322" y="559"/>
                    </a:lnTo>
                    <a:lnTo>
                      <a:pt x="332" y="559"/>
                    </a:lnTo>
                    <a:lnTo>
                      <a:pt x="337" y="552"/>
                    </a:lnTo>
                    <a:lnTo>
                      <a:pt x="342" y="552"/>
                    </a:lnTo>
                    <a:lnTo>
                      <a:pt x="352" y="552"/>
                    </a:lnTo>
                    <a:lnTo>
                      <a:pt x="357" y="545"/>
                    </a:lnTo>
                    <a:lnTo>
                      <a:pt x="362" y="545"/>
                    </a:lnTo>
                    <a:lnTo>
                      <a:pt x="372" y="545"/>
                    </a:lnTo>
                    <a:lnTo>
                      <a:pt x="377" y="538"/>
                    </a:lnTo>
                    <a:lnTo>
                      <a:pt x="382" y="538"/>
                    </a:lnTo>
                    <a:lnTo>
                      <a:pt x="392" y="531"/>
                    </a:lnTo>
                    <a:lnTo>
                      <a:pt x="397" y="531"/>
                    </a:lnTo>
                    <a:lnTo>
                      <a:pt x="402" y="531"/>
                    </a:lnTo>
                    <a:lnTo>
                      <a:pt x="412" y="524"/>
                    </a:lnTo>
                    <a:lnTo>
                      <a:pt x="417" y="524"/>
                    </a:lnTo>
                    <a:lnTo>
                      <a:pt x="422" y="517"/>
                    </a:lnTo>
                    <a:lnTo>
                      <a:pt x="432" y="517"/>
                    </a:lnTo>
                    <a:lnTo>
                      <a:pt x="437" y="510"/>
                    </a:lnTo>
                    <a:lnTo>
                      <a:pt x="441" y="510"/>
                    </a:lnTo>
                    <a:lnTo>
                      <a:pt x="451" y="503"/>
                    </a:lnTo>
                    <a:lnTo>
                      <a:pt x="456" y="503"/>
                    </a:lnTo>
                    <a:lnTo>
                      <a:pt x="461" y="496"/>
                    </a:lnTo>
                    <a:lnTo>
                      <a:pt x="471" y="496"/>
                    </a:lnTo>
                    <a:lnTo>
                      <a:pt x="476" y="489"/>
                    </a:lnTo>
                    <a:lnTo>
                      <a:pt x="481" y="489"/>
                    </a:lnTo>
                    <a:lnTo>
                      <a:pt x="491" y="482"/>
                    </a:lnTo>
                    <a:lnTo>
                      <a:pt x="496" y="475"/>
                    </a:lnTo>
                    <a:lnTo>
                      <a:pt x="501" y="475"/>
                    </a:lnTo>
                    <a:lnTo>
                      <a:pt x="511" y="468"/>
                    </a:lnTo>
                    <a:lnTo>
                      <a:pt x="516" y="468"/>
                    </a:lnTo>
                    <a:lnTo>
                      <a:pt x="521" y="461"/>
                    </a:lnTo>
                    <a:lnTo>
                      <a:pt x="531" y="454"/>
                    </a:lnTo>
                    <a:lnTo>
                      <a:pt x="536" y="454"/>
                    </a:lnTo>
                    <a:lnTo>
                      <a:pt x="541" y="447"/>
                    </a:lnTo>
                    <a:lnTo>
                      <a:pt x="551" y="440"/>
                    </a:lnTo>
                    <a:lnTo>
                      <a:pt x="556" y="433"/>
                    </a:lnTo>
                    <a:lnTo>
                      <a:pt x="561" y="433"/>
                    </a:lnTo>
                    <a:lnTo>
                      <a:pt x="571" y="426"/>
                    </a:lnTo>
                    <a:lnTo>
                      <a:pt x="576" y="419"/>
                    </a:lnTo>
                    <a:lnTo>
                      <a:pt x="581" y="412"/>
                    </a:lnTo>
                    <a:lnTo>
                      <a:pt x="590" y="405"/>
                    </a:lnTo>
                    <a:lnTo>
                      <a:pt x="595" y="405"/>
                    </a:lnTo>
                    <a:lnTo>
                      <a:pt x="600" y="398"/>
                    </a:lnTo>
                    <a:lnTo>
                      <a:pt x="610" y="392"/>
                    </a:lnTo>
                    <a:lnTo>
                      <a:pt x="615" y="385"/>
                    </a:lnTo>
                    <a:lnTo>
                      <a:pt x="620" y="378"/>
                    </a:lnTo>
                    <a:lnTo>
                      <a:pt x="630" y="371"/>
                    </a:lnTo>
                    <a:lnTo>
                      <a:pt x="635" y="364"/>
                    </a:lnTo>
                    <a:lnTo>
                      <a:pt x="640" y="357"/>
                    </a:lnTo>
                    <a:lnTo>
                      <a:pt x="650" y="350"/>
                    </a:lnTo>
                    <a:lnTo>
                      <a:pt x="655" y="343"/>
                    </a:lnTo>
                    <a:lnTo>
                      <a:pt x="660" y="329"/>
                    </a:lnTo>
                    <a:lnTo>
                      <a:pt x="670" y="322"/>
                    </a:lnTo>
                    <a:lnTo>
                      <a:pt x="675" y="315"/>
                    </a:lnTo>
                    <a:lnTo>
                      <a:pt x="680" y="308"/>
                    </a:lnTo>
                    <a:lnTo>
                      <a:pt x="690" y="301"/>
                    </a:lnTo>
                    <a:lnTo>
                      <a:pt x="695" y="287"/>
                    </a:lnTo>
                    <a:lnTo>
                      <a:pt x="700" y="280"/>
                    </a:lnTo>
                    <a:lnTo>
                      <a:pt x="710" y="266"/>
                    </a:lnTo>
                    <a:lnTo>
                      <a:pt x="715" y="259"/>
                    </a:lnTo>
                    <a:lnTo>
                      <a:pt x="720" y="252"/>
                    </a:lnTo>
                    <a:lnTo>
                      <a:pt x="729" y="238"/>
                    </a:lnTo>
                    <a:lnTo>
                      <a:pt x="734" y="231"/>
                    </a:lnTo>
                    <a:lnTo>
                      <a:pt x="739" y="217"/>
                    </a:lnTo>
                    <a:lnTo>
                      <a:pt x="749" y="203"/>
                    </a:lnTo>
                    <a:lnTo>
                      <a:pt x="754" y="196"/>
                    </a:lnTo>
                    <a:lnTo>
                      <a:pt x="759" y="182"/>
                    </a:lnTo>
                    <a:lnTo>
                      <a:pt x="769" y="168"/>
                    </a:lnTo>
                    <a:lnTo>
                      <a:pt x="774" y="154"/>
                    </a:lnTo>
                    <a:lnTo>
                      <a:pt x="779" y="140"/>
                    </a:lnTo>
                    <a:lnTo>
                      <a:pt x="789" y="126"/>
                    </a:lnTo>
                    <a:lnTo>
                      <a:pt x="794" y="112"/>
                    </a:lnTo>
                    <a:lnTo>
                      <a:pt x="799" y="98"/>
                    </a:lnTo>
                    <a:lnTo>
                      <a:pt x="809" y="84"/>
                    </a:lnTo>
                    <a:lnTo>
                      <a:pt x="814" y="70"/>
                    </a:lnTo>
                    <a:lnTo>
                      <a:pt x="819" y="56"/>
                    </a:lnTo>
                    <a:lnTo>
                      <a:pt x="829" y="35"/>
                    </a:lnTo>
                    <a:lnTo>
                      <a:pt x="834" y="21"/>
                    </a:lnTo>
                    <a:lnTo>
                      <a:pt x="839" y="0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1" name="Freeform 76"/>
              <p:cNvSpPr>
                <a:spLocks/>
              </p:cNvSpPr>
              <p:nvPr/>
            </p:nvSpPr>
            <p:spPr bwMode="auto">
              <a:xfrm>
                <a:off x="1961021" y="3613995"/>
                <a:ext cx="177615" cy="980663"/>
              </a:xfrm>
              <a:custGeom>
                <a:avLst/>
                <a:gdLst/>
                <a:ahLst/>
                <a:cxnLst>
                  <a:cxn ang="0">
                    <a:pos x="15" y="1028"/>
                  </a:cxn>
                  <a:cxn ang="0">
                    <a:pos x="35" y="972"/>
                  </a:cxn>
                  <a:cxn ang="0">
                    <a:pos x="54" y="909"/>
                  </a:cxn>
                  <a:cxn ang="0">
                    <a:pos x="74" y="839"/>
                  </a:cxn>
                  <a:cxn ang="0">
                    <a:pos x="94" y="769"/>
                  </a:cxn>
                  <a:cxn ang="0">
                    <a:pos x="114" y="693"/>
                  </a:cxn>
                  <a:cxn ang="0">
                    <a:pos x="134" y="609"/>
                  </a:cxn>
                  <a:cxn ang="0">
                    <a:pos x="154" y="525"/>
                  </a:cxn>
                  <a:cxn ang="0">
                    <a:pos x="174" y="441"/>
                  </a:cxn>
                  <a:cxn ang="0">
                    <a:pos x="193" y="357"/>
                  </a:cxn>
                  <a:cxn ang="0">
                    <a:pos x="213" y="273"/>
                  </a:cxn>
                  <a:cxn ang="0">
                    <a:pos x="233" y="196"/>
                  </a:cxn>
                  <a:cxn ang="0">
                    <a:pos x="253" y="133"/>
                  </a:cxn>
                  <a:cxn ang="0">
                    <a:pos x="273" y="77"/>
                  </a:cxn>
                  <a:cxn ang="0">
                    <a:pos x="293" y="35"/>
                  </a:cxn>
                  <a:cxn ang="0">
                    <a:pos x="313" y="7"/>
                  </a:cxn>
                  <a:cxn ang="0">
                    <a:pos x="332" y="0"/>
                  </a:cxn>
                  <a:cxn ang="0">
                    <a:pos x="352" y="14"/>
                  </a:cxn>
                  <a:cxn ang="0">
                    <a:pos x="372" y="42"/>
                  </a:cxn>
                  <a:cxn ang="0">
                    <a:pos x="392" y="91"/>
                  </a:cxn>
                  <a:cxn ang="0">
                    <a:pos x="412" y="147"/>
                  </a:cxn>
                  <a:cxn ang="0">
                    <a:pos x="432" y="217"/>
                  </a:cxn>
                  <a:cxn ang="0">
                    <a:pos x="452" y="294"/>
                  </a:cxn>
                  <a:cxn ang="0">
                    <a:pos x="472" y="371"/>
                  </a:cxn>
                  <a:cxn ang="0">
                    <a:pos x="491" y="455"/>
                  </a:cxn>
                  <a:cxn ang="0">
                    <a:pos x="511" y="539"/>
                  </a:cxn>
                  <a:cxn ang="0">
                    <a:pos x="531" y="623"/>
                  </a:cxn>
                  <a:cxn ang="0">
                    <a:pos x="551" y="700"/>
                  </a:cxn>
                  <a:cxn ang="0">
                    <a:pos x="571" y="776"/>
                  </a:cxn>
                  <a:cxn ang="0">
                    <a:pos x="591" y="846"/>
                  </a:cxn>
                  <a:cxn ang="0">
                    <a:pos x="611" y="916"/>
                  </a:cxn>
                  <a:cxn ang="0">
                    <a:pos x="630" y="979"/>
                  </a:cxn>
                  <a:cxn ang="0">
                    <a:pos x="650" y="1035"/>
                  </a:cxn>
                  <a:cxn ang="0">
                    <a:pos x="670" y="1091"/>
                  </a:cxn>
                  <a:cxn ang="0">
                    <a:pos x="690" y="1140"/>
                  </a:cxn>
                  <a:cxn ang="0">
                    <a:pos x="710" y="1182"/>
                  </a:cxn>
                  <a:cxn ang="0">
                    <a:pos x="730" y="1224"/>
                  </a:cxn>
                  <a:cxn ang="0">
                    <a:pos x="750" y="1259"/>
                  </a:cxn>
                  <a:cxn ang="0">
                    <a:pos x="769" y="1294"/>
                  </a:cxn>
                  <a:cxn ang="0">
                    <a:pos x="789" y="1329"/>
                  </a:cxn>
                  <a:cxn ang="0">
                    <a:pos x="809" y="1357"/>
                  </a:cxn>
                  <a:cxn ang="0">
                    <a:pos x="829" y="1378"/>
                  </a:cxn>
                </a:cxnLst>
                <a:rect l="0" t="0" r="r" b="b"/>
                <a:pathLst>
                  <a:path w="844" h="1399">
                    <a:moveTo>
                      <a:pt x="0" y="1063"/>
                    </a:moveTo>
                    <a:lnTo>
                      <a:pt x="10" y="1049"/>
                    </a:lnTo>
                    <a:lnTo>
                      <a:pt x="15" y="1028"/>
                    </a:lnTo>
                    <a:lnTo>
                      <a:pt x="20" y="1007"/>
                    </a:lnTo>
                    <a:lnTo>
                      <a:pt x="30" y="993"/>
                    </a:lnTo>
                    <a:lnTo>
                      <a:pt x="35" y="972"/>
                    </a:lnTo>
                    <a:lnTo>
                      <a:pt x="39" y="951"/>
                    </a:lnTo>
                    <a:lnTo>
                      <a:pt x="49" y="930"/>
                    </a:lnTo>
                    <a:lnTo>
                      <a:pt x="54" y="909"/>
                    </a:lnTo>
                    <a:lnTo>
                      <a:pt x="59" y="888"/>
                    </a:lnTo>
                    <a:lnTo>
                      <a:pt x="69" y="860"/>
                    </a:lnTo>
                    <a:lnTo>
                      <a:pt x="74" y="839"/>
                    </a:lnTo>
                    <a:lnTo>
                      <a:pt x="79" y="818"/>
                    </a:lnTo>
                    <a:lnTo>
                      <a:pt x="89" y="790"/>
                    </a:lnTo>
                    <a:lnTo>
                      <a:pt x="94" y="769"/>
                    </a:lnTo>
                    <a:lnTo>
                      <a:pt x="99" y="741"/>
                    </a:lnTo>
                    <a:lnTo>
                      <a:pt x="109" y="713"/>
                    </a:lnTo>
                    <a:lnTo>
                      <a:pt x="114" y="693"/>
                    </a:lnTo>
                    <a:lnTo>
                      <a:pt x="119" y="665"/>
                    </a:lnTo>
                    <a:lnTo>
                      <a:pt x="129" y="637"/>
                    </a:lnTo>
                    <a:lnTo>
                      <a:pt x="134" y="609"/>
                    </a:lnTo>
                    <a:lnTo>
                      <a:pt x="139" y="581"/>
                    </a:lnTo>
                    <a:lnTo>
                      <a:pt x="149" y="553"/>
                    </a:lnTo>
                    <a:lnTo>
                      <a:pt x="154" y="525"/>
                    </a:lnTo>
                    <a:lnTo>
                      <a:pt x="159" y="497"/>
                    </a:lnTo>
                    <a:lnTo>
                      <a:pt x="169" y="469"/>
                    </a:lnTo>
                    <a:lnTo>
                      <a:pt x="174" y="441"/>
                    </a:lnTo>
                    <a:lnTo>
                      <a:pt x="179" y="413"/>
                    </a:lnTo>
                    <a:lnTo>
                      <a:pt x="188" y="385"/>
                    </a:lnTo>
                    <a:lnTo>
                      <a:pt x="193" y="357"/>
                    </a:lnTo>
                    <a:lnTo>
                      <a:pt x="203" y="329"/>
                    </a:lnTo>
                    <a:lnTo>
                      <a:pt x="208" y="301"/>
                    </a:lnTo>
                    <a:lnTo>
                      <a:pt x="213" y="273"/>
                    </a:lnTo>
                    <a:lnTo>
                      <a:pt x="223" y="245"/>
                    </a:lnTo>
                    <a:lnTo>
                      <a:pt x="228" y="224"/>
                    </a:lnTo>
                    <a:lnTo>
                      <a:pt x="233" y="196"/>
                    </a:lnTo>
                    <a:lnTo>
                      <a:pt x="243" y="175"/>
                    </a:lnTo>
                    <a:lnTo>
                      <a:pt x="248" y="154"/>
                    </a:lnTo>
                    <a:lnTo>
                      <a:pt x="253" y="133"/>
                    </a:lnTo>
                    <a:lnTo>
                      <a:pt x="263" y="112"/>
                    </a:lnTo>
                    <a:lnTo>
                      <a:pt x="268" y="91"/>
                    </a:lnTo>
                    <a:lnTo>
                      <a:pt x="273" y="77"/>
                    </a:lnTo>
                    <a:lnTo>
                      <a:pt x="283" y="63"/>
                    </a:lnTo>
                    <a:lnTo>
                      <a:pt x="288" y="49"/>
                    </a:lnTo>
                    <a:lnTo>
                      <a:pt x="293" y="35"/>
                    </a:lnTo>
                    <a:lnTo>
                      <a:pt x="303" y="21"/>
                    </a:lnTo>
                    <a:lnTo>
                      <a:pt x="308" y="14"/>
                    </a:lnTo>
                    <a:lnTo>
                      <a:pt x="313" y="7"/>
                    </a:lnTo>
                    <a:lnTo>
                      <a:pt x="323" y="7"/>
                    </a:lnTo>
                    <a:lnTo>
                      <a:pt x="327" y="0"/>
                    </a:lnTo>
                    <a:lnTo>
                      <a:pt x="332" y="0"/>
                    </a:lnTo>
                    <a:lnTo>
                      <a:pt x="342" y="7"/>
                    </a:lnTo>
                    <a:lnTo>
                      <a:pt x="347" y="7"/>
                    </a:lnTo>
                    <a:lnTo>
                      <a:pt x="352" y="14"/>
                    </a:lnTo>
                    <a:lnTo>
                      <a:pt x="362" y="21"/>
                    </a:lnTo>
                    <a:lnTo>
                      <a:pt x="367" y="35"/>
                    </a:lnTo>
                    <a:lnTo>
                      <a:pt x="372" y="42"/>
                    </a:lnTo>
                    <a:lnTo>
                      <a:pt x="382" y="56"/>
                    </a:lnTo>
                    <a:lnTo>
                      <a:pt x="387" y="70"/>
                    </a:lnTo>
                    <a:lnTo>
                      <a:pt x="392" y="91"/>
                    </a:lnTo>
                    <a:lnTo>
                      <a:pt x="402" y="105"/>
                    </a:lnTo>
                    <a:lnTo>
                      <a:pt x="407" y="126"/>
                    </a:lnTo>
                    <a:lnTo>
                      <a:pt x="412" y="147"/>
                    </a:lnTo>
                    <a:lnTo>
                      <a:pt x="422" y="168"/>
                    </a:lnTo>
                    <a:lnTo>
                      <a:pt x="427" y="189"/>
                    </a:lnTo>
                    <a:lnTo>
                      <a:pt x="432" y="217"/>
                    </a:lnTo>
                    <a:lnTo>
                      <a:pt x="442" y="238"/>
                    </a:lnTo>
                    <a:lnTo>
                      <a:pt x="447" y="266"/>
                    </a:lnTo>
                    <a:lnTo>
                      <a:pt x="452" y="294"/>
                    </a:lnTo>
                    <a:lnTo>
                      <a:pt x="462" y="315"/>
                    </a:lnTo>
                    <a:lnTo>
                      <a:pt x="467" y="343"/>
                    </a:lnTo>
                    <a:lnTo>
                      <a:pt x="472" y="371"/>
                    </a:lnTo>
                    <a:lnTo>
                      <a:pt x="481" y="399"/>
                    </a:lnTo>
                    <a:lnTo>
                      <a:pt x="486" y="427"/>
                    </a:lnTo>
                    <a:lnTo>
                      <a:pt x="491" y="455"/>
                    </a:lnTo>
                    <a:lnTo>
                      <a:pt x="501" y="483"/>
                    </a:lnTo>
                    <a:lnTo>
                      <a:pt x="506" y="511"/>
                    </a:lnTo>
                    <a:lnTo>
                      <a:pt x="511" y="539"/>
                    </a:lnTo>
                    <a:lnTo>
                      <a:pt x="521" y="567"/>
                    </a:lnTo>
                    <a:lnTo>
                      <a:pt x="526" y="595"/>
                    </a:lnTo>
                    <a:lnTo>
                      <a:pt x="531" y="623"/>
                    </a:lnTo>
                    <a:lnTo>
                      <a:pt x="541" y="651"/>
                    </a:lnTo>
                    <a:lnTo>
                      <a:pt x="546" y="679"/>
                    </a:lnTo>
                    <a:lnTo>
                      <a:pt x="551" y="700"/>
                    </a:lnTo>
                    <a:lnTo>
                      <a:pt x="561" y="727"/>
                    </a:lnTo>
                    <a:lnTo>
                      <a:pt x="566" y="755"/>
                    </a:lnTo>
                    <a:lnTo>
                      <a:pt x="571" y="776"/>
                    </a:lnTo>
                    <a:lnTo>
                      <a:pt x="581" y="804"/>
                    </a:lnTo>
                    <a:lnTo>
                      <a:pt x="586" y="825"/>
                    </a:lnTo>
                    <a:lnTo>
                      <a:pt x="591" y="846"/>
                    </a:lnTo>
                    <a:lnTo>
                      <a:pt x="601" y="874"/>
                    </a:lnTo>
                    <a:lnTo>
                      <a:pt x="606" y="895"/>
                    </a:lnTo>
                    <a:lnTo>
                      <a:pt x="611" y="916"/>
                    </a:lnTo>
                    <a:lnTo>
                      <a:pt x="620" y="937"/>
                    </a:lnTo>
                    <a:lnTo>
                      <a:pt x="625" y="958"/>
                    </a:lnTo>
                    <a:lnTo>
                      <a:pt x="630" y="979"/>
                    </a:lnTo>
                    <a:lnTo>
                      <a:pt x="640" y="1000"/>
                    </a:lnTo>
                    <a:lnTo>
                      <a:pt x="645" y="1014"/>
                    </a:lnTo>
                    <a:lnTo>
                      <a:pt x="650" y="1035"/>
                    </a:lnTo>
                    <a:lnTo>
                      <a:pt x="660" y="1056"/>
                    </a:lnTo>
                    <a:lnTo>
                      <a:pt x="665" y="1070"/>
                    </a:lnTo>
                    <a:lnTo>
                      <a:pt x="670" y="1091"/>
                    </a:lnTo>
                    <a:lnTo>
                      <a:pt x="680" y="1105"/>
                    </a:lnTo>
                    <a:lnTo>
                      <a:pt x="685" y="1119"/>
                    </a:lnTo>
                    <a:lnTo>
                      <a:pt x="690" y="1140"/>
                    </a:lnTo>
                    <a:lnTo>
                      <a:pt x="700" y="1154"/>
                    </a:lnTo>
                    <a:lnTo>
                      <a:pt x="705" y="1168"/>
                    </a:lnTo>
                    <a:lnTo>
                      <a:pt x="710" y="1182"/>
                    </a:lnTo>
                    <a:lnTo>
                      <a:pt x="720" y="1196"/>
                    </a:lnTo>
                    <a:lnTo>
                      <a:pt x="725" y="1210"/>
                    </a:lnTo>
                    <a:lnTo>
                      <a:pt x="730" y="1224"/>
                    </a:lnTo>
                    <a:lnTo>
                      <a:pt x="740" y="1238"/>
                    </a:lnTo>
                    <a:lnTo>
                      <a:pt x="745" y="1245"/>
                    </a:lnTo>
                    <a:lnTo>
                      <a:pt x="750" y="1259"/>
                    </a:lnTo>
                    <a:lnTo>
                      <a:pt x="760" y="1273"/>
                    </a:lnTo>
                    <a:lnTo>
                      <a:pt x="764" y="1280"/>
                    </a:lnTo>
                    <a:lnTo>
                      <a:pt x="769" y="1294"/>
                    </a:lnTo>
                    <a:lnTo>
                      <a:pt x="779" y="1308"/>
                    </a:lnTo>
                    <a:lnTo>
                      <a:pt x="784" y="1315"/>
                    </a:lnTo>
                    <a:lnTo>
                      <a:pt x="789" y="1329"/>
                    </a:lnTo>
                    <a:lnTo>
                      <a:pt x="799" y="1336"/>
                    </a:lnTo>
                    <a:lnTo>
                      <a:pt x="804" y="1343"/>
                    </a:lnTo>
                    <a:lnTo>
                      <a:pt x="809" y="1357"/>
                    </a:lnTo>
                    <a:lnTo>
                      <a:pt x="819" y="1364"/>
                    </a:lnTo>
                    <a:lnTo>
                      <a:pt x="824" y="1371"/>
                    </a:lnTo>
                    <a:lnTo>
                      <a:pt x="829" y="1378"/>
                    </a:lnTo>
                    <a:lnTo>
                      <a:pt x="839" y="1392"/>
                    </a:lnTo>
                    <a:lnTo>
                      <a:pt x="844" y="1399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3" name="Freeform 77"/>
              <p:cNvSpPr>
                <a:spLocks/>
              </p:cNvSpPr>
              <p:nvPr/>
            </p:nvSpPr>
            <p:spPr bwMode="auto">
              <a:xfrm>
                <a:off x="2138636" y="4594658"/>
                <a:ext cx="177615" cy="225013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35" y="35"/>
                  </a:cxn>
                  <a:cxn ang="0">
                    <a:pos x="55" y="56"/>
                  </a:cxn>
                  <a:cxn ang="0">
                    <a:pos x="74" y="76"/>
                  </a:cxn>
                  <a:cxn ang="0">
                    <a:pos x="94" y="90"/>
                  </a:cxn>
                  <a:cxn ang="0">
                    <a:pos x="114" y="104"/>
                  </a:cxn>
                  <a:cxn ang="0">
                    <a:pos x="134" y="118"/>
                  </a:cxn>
                  <a:cxn ang="0">
                    <a:pos x="154" y="132"/>
                  </a:cxn>
                  <a:cxn ang="0">
                    <a:pos x="174" y="146"/>
                  </a:cxn>
                  <a:cxn ang="0">
                    <a:pos x="194" y="160"/>
                  </a:cxn>
                  <a:cxn ang="0">
                    <a:pos x="213" y="167"/>
                  </a:cxn>
                  <a:cxn ang="0">
                    <a:pos x="233" y="181"/>
                  </a:cxn>
                  <a:cxn ang="0">
                    <a:pos x="253" y="188"/>
                  </a:cxn>
                  <a:cxn ang="0">
                    <a:pos x="273" y="202"/>
                  </a:cxn>
                  <a:cxn ang="0">
                    <a:pos x="293" y="209"/>
                  </a:cxn>
                  <a:cxn ang="0">
                    <a:pos x="313" y="216"/>
                  </a:cxn>
                  <a:cxn ang="0">
                    <a:pos x="333" y="223"/>
                  </a:cxn>
                  <a:cxn ang="0">
                    <a:pos x="353" y="230"/>
                  </a:cxn>
                  <a:cxn ang="0">
                    <a:pos x="372" y="237"/>
                  </a:cxn>
                  <a:cxn ang="0">
                    <a:pos x="392" y="244"/>
                  </a:cxn>
                  <a:cxn ang="0">
                    <a:pos x="412" y="251"/>
                  </a:cxn>
                  <a:cxn ang="0">
                    <a:pos x="432" y="251"/>
                  </a:cxn>
                  <a:cxn ang="0">
                    <a:pos x="452" y="258"/>
                  </a:cxn>
                  <a:cxn ang="0">
                    <a:pos x="472" y="265"/>
                  </a:cxn>
                  <a:cxn ang="0">
                    <a:pos x="492" y="265"/>
                  </a:cxn>
                  <a:cxn ang="0">
                    <a:pos x="511" y="272"/>
                  </a:cxn>
                  <a:cxn ang="0">
                    <a:pos x="531" y="279"/>
                  </a:cxn>
                  <a:cxn ang="0">
                    <a:pos x="551" y="279"/>
                  </a:cxn>
                  <a:cxn ang="0">
                    <a:pos x="571" y="286"/>
                  </a:cxn>
                  <a:cxn ang="0">
                    <a:pos x="591" y="286"/>
                  </a:cxn>
                  <a:cxn ang="0">
                    <a:pos x="611" y="293"/>
                  </a:cxn>
                  <a:cxn ang="0">
                    <a:pos x="631" y="293"/>
                  </a:cxn>
                  <a:cxn ang="0">
                    <a:pos x="650" y="300"/>
                  </a:cxn>
                  <a:cxn ang="0">
                    <a:pos x="670" y="300"/>
                  </a:cxn>
                  <a:cxn ang="0">
                    <a:pos x="690" y="300"/>
                  </a:cxn>
                  <a:cxn ang="0">
                    <a:pos x="710" y="307"/>
                  </a:cxn>
                  <a:cxn ang="0">
                    <a:pos x="730" y="307"/>
                  </a:cxn>
                  <a:cxn ang="0">
                    <a:pos x="750" y="307"/>
                  </a:cxn>
                  <a:cxn ang="0">
                    <a:pos x="770" y="314"/>
                  </a:cxn>
                  <a:cxn ang="0">
                    <a:pos x="790" y="314"/>
                  </a:cxn>
                  <a:cxn ang="0">
                    <a:pos x="809" y="314"/>
                  </a:cxn>
                  <a:cxn ang="0">
                    <a:pos x="829" y="321"/>
                  </a:cxn>
                </a:cxnLst>
                <a:rect l="0" t="0" r="r" b="b"/>
                <a:pathLst>
                  <a:path w="844" h="321">
                    <a:moveTo>
                      <a:pt x="0" y="0"/>
                    </a:moveTo>
                    <a:lnTo>
                      <a:pt x="5" y="7"/>
                    </a:lnTo>
                    <a:lnTo>
                      <a:pt x="15" y="14"/>
                    </a:lnTo>
                    <a:lnTo>
                      <a:pt x="20" y="21"/>
                    </a:lnTo>
                    <a:lnTo>
                      <a:pt x="25" y="28"/>
                    </a:lnTo>
                    <a:lnTo>
                      <a:pt x="35" y="35"/>
                    </a:lnTo>
                    <a:lnTo>
                      <a:pt x="40" y="42"/>
                    </a:lnTo>
                    <a:lnTo>
                      <a:pt x="45" y="49"/>
                    </a:lnTo>
                    <a:lnTo>
                      <a:pt x="55" y="56"/>
                    </a:lnTo>
                    <a:lnTo>
                      <a:pt x="60" y="62"/>
                    </a:lnTo>
                    <a:lnTo>
                      <a:pt x="65" y="69"/>
                    </a:lnTo>
                    <a:lnTo>
                      <a:pt x="74" y="76"/>
                    </a:lnTo>
                    <a:lnTo>
                      <a:pt x="79" y="83"/>
                    </a:lnTo>
                    <a:lnTo>
                      <a:pt x="84" y="83"/>
                    </a:lnTo>
                    <a:lnTo>
                      <a:pt x="94" y="90"/>
                    </a:lnTo>
                    <a:lnTo>
                      <a:pt x="99" y="97"/>
                    </a:lnTo>
                    <a:lnTo>
                      <a:pt x="104" y="104"/>
                    </a:lnTo>
                    <a:lnTo>
                      <a:pt x="114" y="104"/>
                    </a:lnTo>
                    <a:lnTo>
                      <a:pt x="119" y="111"/>
                    </a:lnTo>
                    <a:lnTo>
                      <a:pt x="124" y="118"/>
                    </a:lnTo>
                    <a:lnTo>
                      <a:pt x="134" y="118"/>
                    </a:lnTo>
                    <a:lnTo>
                      <a:pt x="139" y="125"/>
                    </a:lnTo>
                    <a:lnTo>
                      <a:pt x="144" y="132"/>
                    </a:lnTo>
                    <a:lnTo>
                      <a:pt x="154" y="132"/>
                    </a:lnTo>
                    <a:lnTo>
                      <a:pt x="159" y="139"/>
                    </a:lnTo>
                    <a:lnTo>
                      <a:pt x="164" y="146"/>
                    </a:lnTo>
                    <a:lnTo>
                      <a:pt x="174" y="146"/>
                    </a:lnTo>
                    <a:lnTo>
                      <a:pt x="179" y="153"/>
                    </a:lnTo>
                    <a:lnTo>
                      <a:pt x="184" y="153"/>
                    </a:lnTo>
                    <a:lnTo>
                      <a:pt x="194" y="160"/>
                    </a:lnTo>
                    <a:lnTo>
                      <a:pt x="199" y="160"/>
                    </a:lnTo>
                    <a:lnTo>
                      <a:pt x="204" y="167"/>
                    </a:lnTo>
                    <a:lnTo>
                      <a:pt x="213" y="167"/>
                    </a:lnTo>
                    <a:lnTo>
                      <a:pt x="218" y="174"/>
                    </a:lnTo>
                    <a:lnTo>
                      <a:pt x="223" y="174"/>
                    </a:lnTo>
                    <a:lnTo>
                      <a:pt x="233" y="181"/>
                    </a:lnTo>
                    <a:lnTo>
                      <a:pt x="238" y="181"/>
                    </a:lnTo>
                    <a:lnTo>
                      <a:pt x="243" y="188"/>
                    </a:lnTo>
                    <a:lnTo>
                      <a:pt x="253" y="188"/>
                    </a:lnTo>
                    <a:lnTo>
                      <a:pt x="258" y="195"/>
                    </a:lnTo>
                    <a:lnTo>
                      <a:pt x="263" y="195"/>
                    </a:lnTo>
                    <a:lnTo>
                      <a:pt x="273" y="202"/>
                    </a:lnTo>
                    <a:lnTo>
                      <a:pt x="278" y="202"/>
                    </a:lnTo>
                    <a:lnTo>
                      <a:pt x="283" y="202"/>
                    </a:lnTo>
                    <a:lnTo>
                      <a:pt x="293" y="209"/>
                    </a:lnTo>
                    <a:lnTo>
                      <a:pt x="298" y="209"/>
                    </a:lnTo>
                    <a:lnTo>
                      <a:pt x="308" y="216"/>
                    </a:lnTo>
                    <a:lnTo>
                      <a:pt x="313" y="216"/>
                    </a:lnTo>
                    <a:lnTo>
                      <a:pt x="318" y="216"/>
                    </a:lnTo>
                    <a:lnTo>
                      <a:pt x="328" y="223"/>
                    </a:lnTo>
                    <a:lnTo>
                      <a:pt x="333" y="223"/>
                    </a:lnTo>
                    <a:lnTo>
                      <a:pt x="338" y="223"/>
                    </a:lnTo>
                    <a:lnTo>
                      <a:pt x="348" y="230"/>
                    </a:lnTo>
                    <a:lnTo>
                      <a:pt x="353" y="230"/>
                    </a:lnTo>
                    <a:lnTo>
                      <a:pt x="357" y="230"/>
                    </a:lnTo>
                    <a:lnTo>
                      <a:pt x="367" y="237"/>
                    </a:lnTo>
                    <a:lnTo>
                      <a:pt x="372" y="237"/>
                    </a:lnTo>
                    <a:lnTo>
                      <a:pt x="377" y="237"/>
                    </a:lnTo>
                    <a:lnTo>
                      <a:pt x="387" y="237"/>
                    </a:lnTo>
                    <a:lnTo>
                      <a:pt x="392" y="244"/>
                    </a:lnTo>
                    <a:lnTo>
                      <a:pt x="397" y="244"/>
                    </a:lnTo>
                    <a:lnTo>
                      <a:pt x="407" y="244"/>
                    </a:lnTo>
                    <a:lnTo>
                      <a:pt x="412" y="251"/>
                    </a:lnTo>
                    <a:lnTo>
                      <a:pt x="417" y="251"/>
                    </a:lnTo>
                    <a:lnTo>
                      <a:pt x="427" y="251"/>
                    </a:lnTo>
                    <a:lnTo>
                      <a:pt x="432" y="251"/>
                    </a:lnTo>
                    <a:lnTo>
                      <a:pt x="437" y="258"/>
                    </a:lnTo>
                    <a:lnTo>
                      <a:pt x="447" y="258"/>
                    </a:lnTo>
                    <a:lnTo>
                      <a:pt x="452" y="258"/>
                    </a:lnTo>
                    <a:lnTo>
                      <a:pt x="457" y="258"/>
                    </a:lnTo>
                    <a:lnTo>
                      <a:pt x="467" y="265"/>
                    </a:lnTo>
                    <a:lnTo>
                      <a:pt x="472" y="265"/>
                    </a:lnTo>
                    <a:lnTo>
                      <a:pt x="477" y="265"/>
                    </a:lnTo>
                    <a:lnTo>
                      <a:pt x="487" y="265"/>
                    </a:lnTo>
                    <a:lnTo>
                      <a:pt x="492" y="265"/>
                    </a:lnTo>
                    <a:lnTo>
                      <a:pt x="497" y="272"/>
                    </a:lnTo>
                    <a:lnTo>
                      <a:pt x="506" y="272"/>
                    </a:lnTo>
                    <a:lnTo>
                      <a:pt x="511" y="272"/>
                    </a:lnTo>
                    <a:lnTo>
                      <a:pt x="516" y="272"/>
                    </a:lnTo>
                    <a:lnTo>
                      <a:pt x="526" y="272"/>
                    </a:lnTo>
                    <a:lnTo>
                      <a:pt x="531" y="279"/>
                    </a:lnTo>
                    <a:lnTo>
                      <a:pt x="536" y="279"/>
                    </a:lnTo>
                    <a:lnTo>
                      <a:pt x="546" y="279"/>
                    </a:lnTo>
                    <a:lnTo>
                      <a:pt x="551" y="279"/>
                    </a:lnTo>
                    <a:lnTo>
                      <a:pt x="556" y="279"/>
                    </a:lnTo>
                    <a:lnTo>
                      <a:pt x="566" y="286"/>
                    </a:lnTo>
                    <a:lnTo>
                      <a:pt x="571" y="286"/>
                    </a:lnTo>
                    <a:lnTo>
                      <a:pt x="576" y="286"/>
                    </a:lnTo>
                    <a:lnTo>
                      <a:pt x="586" y="286"/>
                    </a:lnTo>
                    <a:lnTo>
                      <a:pt x="591" y="286"/>
                    </a:lnTo>
                    <a:lnTo>
                      <a:pt x="596" y="286"/>
                    </a:lnTo>
                    <a:lnTo>
                      <a:pt x="606" y="293"/>
                    </a:lnTo>
                    <a:lnTo>
                      <a:pt x="611" y="293"/>
                    </a:lnTo>
                    <a:lnTo>
                      <a:pt x="616" y="293"/>
                    </a:lnTo>
                    <a:lnTo>
                      <a:pt x="626" y="293"/>
                    </a:lnTo>
                    <a:lnTo>
                      <a:pt x="631" y="293"/>
                    </a:lnTo>
                    <a:lnTo>
                      <a:pt x="636" y="293"/>
                    </a:lnTo>
                    <a:lnTo>
                      <a:pt x="646" y="293"/>
                    </a:lnTo>
                    <a:lnTo>
                      <a:pt x="650" y="300"/>
                    </a:lnTo>
                    <a:lnTo>
                      <a:pt x="655" y="300"/>
                    </a:lnTo>
                    <a:lnTo>
                      <a:pt x="665" y="300"/>
                    </a:lnTo>
                    <a:lnTo>
                      <a:pt x="670" y="300"/>
                    </a:lnTo>
                    <a:lnTo>
                      <a:pt x="675" y="300"/>
                    </a:lnTo>
                    <a:lnTo>
                      <a:pt x="685" y="300"/>
                    </a:lnTo>
                    <a:lnTo>
                      <a:pt x="690" y="300"/>
                    </a:lnTo>
                    <a:lnTo>
                      <a:pt x="695" y="300"/>
                    </a:lnTo>
                    <a:lnTo>
                      <a:pt x="705" y="307"/>
                    </a:lnTo>
                    <a:lnTo>
                      <a:pt x="710" y="307"/>
                    </a:lnTo>
                    <a:lnTo>
                      <a:pt x="715" y="307"/>
                    </a:lnTo>
                    <a:lnTo>
                      <a:pt x="725" y="307"/>
                    </a:lnTo>
                    <a:lnTo>
                      <a:pt x="730" y="307"/>
                    </a:lnTo>
                    <a:lnTo>
                      <a:pt x="735" y="307"/>
                    </a:lnTo>
                    <a:lnTo>
                      <a:pt x="745" y="307"/>
                    </a:lnTo>
                    <a:lnTo>
                      <a:pt x="750" y="307"/>
                    </a:lnTo>
                    <a:lnTo>
                      <a:pt x="755" y="314"/>
                    </a:lnTo>
                    <a:lnTo>
                      <a:pt x="765" y="314"/>
                    </a:lnTo>
                    <a:lnTo>
                      <a:pt x="770" y="314"/>
                    </a:lnTo>
                    <a:lnTo>
                      <a:pt x="775" y="314"/>
                    </a:lnTo>
                    <a:lnTo>
                      <a:pt x="785" y="314"/>
                    </a:lnTo>
                    <a:lnTo>
                      <a:pt x="790" y="314"/>
                    </a:lnTo>
                    <a:lnTo>
                      <a:pt x="794" y="314"/>
                    </a:lnTo>
                    <a:lnTo>
                      <a:pt x="804" y="314"/>
                    </a:lnTo>
                    <a:lnTo>
                      <a:pt x="809" y="314"/>
                    </a:lnTo>
                    <a:lnTo>
                      <a:pt x="814" y="314"/>
                    </a:lnTo>
                    <a:lnTo>
                      <a:pt x="824" y="321"/>
                    </a:lnTo>
                    <a:lnTo>
                      <a:pt x="829" y="321"/>
                    </a:lnTo>
                    <a:lnTo>
                      <a:pt x="834" y="321"/>
                    </a:lnTo>
                    <a:lnTo>
                      <a:pt x="844" y="321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4" name="Freeform 78"/>
              <p:cNvSpPr>
                <a:spLocks/>
              </p:cNvSpPr>
              <p:nvPr/>
            </p:nvSpPr>
            <p:spPr bwMode="auto">
              <a:xfrm>
                <a:off x="2316251" y="4819671"/>
                <a:ext cx="128582" cy="2453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7"/>
                  </a:cxn>
                  <a:cxn ang="0">
                    <a:pos x="70" y="7"/>
                  </a:cxn>
                  <a:cxn ang="0">
                    <a:pos x="85" y="7"/>
                  </a:cxn>
                  <a:cxn ang="0">
                    <a:pos x="99" y="7"/>
                  </a:cxn>
                  <a:cxn ang="0">
                    <a:pos x="109" y="7"/>
                  </a:cxn>
                  <a:cxn ang="0">
                    <a:pos x="124" y="7"/>
                  </a:cxn>
                  <a:cxn ang="0">
                    <a:pos x="139" y="14"/>
                  </a:cxn>
                  <a:cxn ang="0">
                    <a:pos x="149" y="14"/>
                  </a:cxn>
                  <a:cxn ang="0">
                    <a:pos x="164" y="14"/>
                  </a:cxn>
                  <a:cxn ang="0">
                    <a:pos x="179" y="14"/>
                  </a:cxn>
                  <a:cxn ang="0">
                    <a:pos x="189" y="14"/>
                  </a:cxn>
                  <a:cxn ang="0">
                    <a:pos x="204" y="14"/>
                  </a:cxn>
                  <a:cxn ang="0">
                    <a:pos x="219" y="14"/>
                  </a:cxn>
                  <a:cxn ang="0">
                    <a:pos x="229" y="14"/>
                  </a:cxn>
                  <a:cxn ang="0">
                    <a:pos x="243" y="21"/>
                  </a:cxn>
                  <a:cxn ang="0">
                    <a:pos x="258" y="21"/>
                  </a:cxn>
                  <a:cxn ang="0">
                    <a:pos x="268" y="21"/>
                  </a:cxn>
                  <a:cxn ang="0">
                    <a:pos x="283" y="21"/>
                  </a:cxn>
                  <a:cxn ang="0">
                    <a:pos x="298" y="21"/>
                  </a:cxn>
                  <a:cxn ang="0">
                    <a:pos x="308" y="21"/>
                  </a:cxn>
                  <a:cxn ang="0">
                    <a:pos x="323" y="21"/>
                  </a:cxn>
                  <a:cxn ang="0">
                    <a:pos x="338" y="21"/>
                  </a:cxn>
                  <a:cxn ang="0">
                    <a:pos x="348" y="21"/>
                  </a:cxn>
                  <a:cxn ang="0">
                    <a:pos x="363" y="21"/>
                  </a:cxn>
                  <a:cxn ang="0">
                    <a:pos x="378" y="28"/>
                  </a:cxn>
                  <a:cxn ang="0">
                    <a:pos x="387" y="28"/>
                  </a:cxn>
                  <a:cxn ang="0">
                    <a:pos x="402" y="28"/>
                  </a:cxn>
                  <a:cxn ang="0">
                    <a:pos x="417" y="28"/>
                  </a:cxn>
                  <a:cxn ang="0">
                    <a:pos x="432" y="28"/>
                  </a:cxn>
                  <a:cxn ang="0">
                    <a:pos x="442" y="28"/>
                  </a:cxn>
                  <a:cxn ang="0">
                    <a:pos x="457" y="28"/>
                  </a:cxn>
                  <a:cxn ang="0">
                    <a:pos x="472" y="28"/>
                  </a:cxn>
                  <a:cxn ang="0">
                    <a:pos x="482" y="28"/>
                  </a:cxn>
                  <a:cxn ang="0">
                    <a:pos x="497" y="28"/>
                  </a:cxn>
                  <a:cxn ang="0">
                    <a:pos x="512" y="28"/>
                  </a:cxn>
                  <a:cxn ang="0">
                    <a:pos x="522" y="28"/>
                  </a:cxn>
                  <a:cxn ang="0">
                    <a:pos x="536" y="28"/>
                  </a:cxn>
                  <a:cxn ang="0">
                    <a:pos x="551" y="35"/>
                  </a:cxn>
                  <a:cxn ang="0">
                    <a:pos x="561" y="35"/>
                  </a:cxn>
                  <a:cxn ang="0">
                    <a:pos x="576" y="35"/>
                  </a:cxn>
                  <a:cxn ang="0">
                    <a:pos x="591" y="35"/>
                  </a:cxn>
                  <a:cxn ang="0">
                    <a:pos x="601" y="35"/>
                  </a:cxn>
                </a:cxnLst>
                <a:rect l="0" t="0" r="r" b="b"/>
                <a:pathLst>
                  <a:path w="611" h="35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0" y="7"/>
                    </a:lnTo>
                    <a:lnTo>
                      <a:pt x="60" y="7"/>
                    </a:lnTo>
                    <a:lnTo>
                      <a:pt x="65" y="7"/>
                    </a:lnTo>
                    <a:lnTo>
                      <a:pt x="70" y="7"/>
                    </a:lnTo>
                    <a:lnTo>
                      <a:pt x="80" y="7"/>
                    </a:lnTo>
                    <a:lnTo>
                      <a:pt x="85" y="7"/>
                    </a:lnTo>
                    <a:lnTo>
                      <a:pt x="90" y="7"/>
                    </a:lnTo>
                    <a:lnTo>
                      <a:pt x="99" y="7"/>
                    </a:lnTo>
                    <a:lnTo>
                      <a:pt x="104" y="7"/>
                    </a:lnTo>
                    <a:lnTo>
                      <a:pt x="109" y="7"/>
                    </a:lnTo>
                    <a:lnTo>
                      <a:pt x="119" y="7"/>
                    </a:lnTo>
                    <a:lnTo>
                      <a:pt x="124" y="7"/>
                    </a:lnTo>
                    <a:lnTo>
                      <a:pt x="129" y="7"/>
                    </a:lnTo>
                    <a:lnTo>
                      <a:pt x="139" y="14"/>
                    </a:lnTo>
                    <a:lnTo>
                      <a:pt x="144" y="14"/>
                    </a:lnTo>
                    <a:lnTo>
                      <a:pt x="149" y="14"/>
                    </a:lnTo>
                    <a:lnTo>
                      <a:pt x="159" y="14"/>
                    </a:lnTo>
                    <a:lnTo>
                      <a:pt x="164" y="14"/>
                    </a:lnTo>
                    <a:lnTo>
                      <a:pt x="169" y="14"/>
                    </a:lnTo>
                    <a:lnTo>
                      <a:pt x="179" y="14"/>
                    </a:lnTo>
                    <a:lnTo>
                      <a:pt x="184" y="14"/>
                    </a:lnTo>
                    <a:lnTo>
                      <a:pt x="189" y="14"/>
                    </a:lnTo>
                    <a:lnTo>
                      <a:pt x="199" y="14"/>
                    </a:lnTo>
                    <a:lnTo>
                      <a:pt x="204" y="14"/>
                    </a:lnTo>
                    <a:lnTo>
                      <a:pt x="209" y="14"/>
                    </a:lnTo>
                    <a:lnTo>
                      <a:pt x="219" y="14"/>
                    </a:lnTo>
                    <a:lnTo>
                      <a:pt x="224" y="14"/>
                    </a:lnTo>
                    <a:lnTo>
                      <a:pt x="229" y="14"/>
                    </a:lnTo>
                    <a:lnTo>
                      <a:pt x="239" y="14"/>
                    </a:lnTo>
                    <a:lnTo>
                      <a:pt x="243" y="21"/>
                    </a:lnTo>
                    <a:lnTo>
                      <a:pt x="248" y="21"/>
                    </a:lnTo>
                    <a:lnTo>
                      <a:pt x="258" y="21"/>
                    </a:lnTo>
                    <a:lnTo>
                      <a:pt x="263" y="21"/>
                    </a:lnTo>
                    <a:lnTo>
                      <a:pt x="268" y="21"/>
                    </a:lnTo>
                    <a:lnTo>
                      <a:pt x="278" y="21"/>
                    </a:lnTo>
                    <a:lnTo>
                      <a:pt x="283" y="21"/>
                    </a:lnTo>
                    <a:lnTo>
                      <a:pt x="288" y="21"/>
                    </a:lnTo>
                    <a:lnTo>
                      <a:pt x="298" y="21"/>
                    </a:lnTo>
                    <a:lnTo>
                      <a:pt x="303" y="21"/>
                    </a:lnTo>
                    <a:lnTo>
                      <a:pt x="308" y="21"/>
                    </a:lnTo>
                    <a:lnTo>
                      <a:pt x="318" y="21"/>
                    </a:lnTo>
                    <a:lnTo>
                      <a:pt x="323" y="21"/>
                    </a:lnTo>
                    <a:lnTo>
                      <a:pt x="328" y="21"/>
                    </a:lnTo>
                    <a:lnTo>
                      <a:pt x="338" y="21"/>
                    </a:lnTo>
                    <a:lnTo>
                      <a:pt x="343" y="21"/>
                    </a:lnTo>
                    <a:lnTo>
                      <a:pt x="348" y="21"/>
                    </a:lnTo>
                    <a:lnTo>
                      <a:pt x="358" y="21"/>
                    </a:lnTo>
                    <a:lnTo>
                      <a:pt x="363" y="21"/>
                    </a:lnTo>
                    <a:lnTo>
                      <a:pt x="368" y="21"/>
                    </a:lnTo>
                    <a:lnTo>
                      <a:pt x="378" y="28"/>
                    </a:lnTo>
                    <a:lnTo>
                      <a:pt x="383" y="28"/>
                    </a:lnTo>
                    <a:lnTo>
                      <a:pt x="387" y="28"/>
                    </a:lnTo>
                    <a:lnTo>
                      <a:pt x="397" y="28"/>
                    </a:lnTo>
                    <a:lnTo>
                      <a:pt x="402" y="28"/>
                    </a:lnTo>
                    <a:lnTo>
                      <a:pt x="412" y="28"/>
                    </a:lnTo>
                    <a:lnTo>
                      <a:pt x="417" y="28"/>
                    </a:lnTo>
                    <a:lnTo>
                      <a:pt x="422" y="28"/>
                    </a:lnTo>
                    <a:lnTo>
                      <a:pt x="432" y="28"/>
                    </a:lnTo>
                    <a:lnTo>
                      <a:pt x="437" y="28"/>
                    </a:lnTo>
                    <a:lnTo>
                      <a:pt x="442" y="28"/>
                    </a:lnTo>
                    <a:lnTo>
                      <a:pt x="452" y="28"/>
                    </a:lnTo>
                    <a:lnTo>
                      <a:pt x="457" y="28"/>
                    </a:lnTo>
                    <a:lnTo>
                      <a:pt x="462" y="28"/>
                    </a:lnTo>
                    <a:lnTo>
                      <a:pt x="472" y="28"/>
                    </a:lnTo>
                    <a:lnTo>
                      <a:pt x="477" y="28"/>
                    </a:lnTo>
                    <a:lnTo>
                      <a:pt x="482" y="28"/>
                    </a:lnTo>
                    <a:lnTo>
                      <a:pt x="492" y="28"/>
                    </a:lnTo>
                    <a:lnTo>
                      <a:pt x="497" y="28"/>
                    </a:lnTo>
                    <a:lnTo>
                      <a:pt x="502" y="28"/>
                    </a:lnTo>
                    <a:lnTo>
                      <a:pt x="512" y="28"/>
                    </a:lnTo>
                    <a:lnTo>
                      <a:pt x="517" y="28"/>
                    </a:lnTo>
                    <a:lnTo>
                      <a:pt x="522" y="28"/>
                    </a:lnTo>
                    <a:lnTo>
                      <a:pt x="531" y="28"/>
                    </a:lnTo>
                    <a:lnTo>
                      <a:pt x="536" y="28"/>
                    </a:lnTo>
                    <a:lnTo>
                      <a:pt x="541" y="35"/>
                    </a:lnTo>
                    <a:lnTo>
                      <a:pt x="551" y="35"/>
                    </a:lnTo>
                    <a:lnTo>
                      <a:pt x="556" y="35"/>
                    </a:lnTo>
                    <a:lnTo>
                      <a:pt x="561" y="35"/>
                    </a:lnTo>
                    <a:lnTo>
                      <a:pt x="571" y="35"/>
                    </a:lnTo>
                    <a:lnTo>
                      <a:pt x="576" y="35"/>
                    </a:lnTo>
                    <a:lnTo>
                      <a:pt x="581" y="35"/>
                    </a:lnTo>
                    <a:lnTo>
                      <a:pt x="591" y="35"/>
                    </a:lnTo>
                    <a:lnTo>
                      <a:pt x="596" y="35"/>
                    </a:lnTo>
                    <a:lnTo>
                      <a:pt x="601" y="35"/>
                    </a:lnTo>
                    <a:lnTo>
                      <a:pt x="611" y="35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51236" y="4780425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en-US" sz="1800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1577227" y="3641884"/>
              <a:ext cx="829" cy="12818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1420371" y="49530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r>
                <a:rPr lang="en-US" sz="1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800" dirty="0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47311"/>
                </p:ext>
              </p:extLst>
            </p:nvPr>
          </p:nvGraphicFramePr>
          <p:xfrm>
            <a:off x="1570445" y="3656013"/>
            <a:ext cx="541886" cy="309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2" name="Equation" r:id="rId14" imgW="355320" imgH="203040" progId="Equation.DSMT4">
                    <p:embed/>
                  </p:oleObj>
                </mc:Choice>
                <mc:Fallback>
                  <p:oleObj name="Equation" r:id="rId14" imgW="355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70445" y="3656013"/>
                          <a:ext cx="541886" cy="309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Freeform 39"/>
            <p:cNvSpPr/>
            <p:nvPr/>
          </p:nvSpPr>
          <p:spPr bwMode="auto">
            <a:xfrm>
              <a:off x="833120" y="3586183"/>
              <a:ext cx="1788160" cy="589577"/>
            </a:xfrm>
            <a:custGeom>
              <a:avLst/>
              <a:gdLst>
                <a:gd name="connsiteX0" fmla="*/ 0 w 1788160"/>
                <a:gd name="connsiteY0" fmla="*/ 355897 h 589577"/>
                <a:gd name="connsiteX1" fmla="*/ 386080 w 1788160"/>
                <a:gd name="connsiteY1" fmla="*/ 81577 h 589577"/>
                <a:gd name="connsiteX2" fmla="*/ 812800 w 1788160"/>
                <a:gd name="connsiteY2" fmla="*/ 297 h 589577"/>
                <a:gd name="connsiteX3" fmla="*/ 1239520 w 1788160"/>
                <a:gd name="connsiteY3" fmla="*/ 101897 h 589577"/>
                <a:gd name="connsiteX4" fmla="*/ 1656080 w 1788160"/>
                <a:gd name="connsiteY4" fmla="*/ 427017 h 589577"/>
                <a:gd name="connsiteX5" fmla="*/ 1788160 w 1788160"/>
                <a:gd name="connsiteY5" fmla="*/ 589577 h 58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8160" h="589577">
                  <a:moveTo>
                    <a:pt x="0" y="355897"/>
                  </a:moveTo>
                  <a:cubicBezTo>
                    <a:pt x="125306" y="248370"/>
                    <a:pt x="250613" y="140844"/>
                    <a:pt x="386080" y="81577"/>
                  </a:cubicBezTo>
                  <a:cubicBezTo>
                    <a:pt x="521547" y="22310"/>
                    <a:pt x="670560" y="-3090"/>
                    <a:pt x="812800" y="297"/>
                  </a:cubicBezTo>
                  <a:cubicBezTo>
                    <a:pt x="955040" y="3684"/>
                    <a:pt x="1098974" y="30777"/>
                    <a:pt x="1239520" y="101897"/>
                  </a:cubicBezTo>
                  <a:cubicBezTo>
                    <a:pt x="1380066" y="173017"/>
                    <a:pt x="1564640" y="345737"/>
                    <a:pt x="1656080" y="427017"/>
                  </a:cubicBezTo>
                  <a:cubicBezTo>
                    <a:pt x="1747520" y="508297"/>
                    <a:pt x="1767840" y="548937"/>
                    <a:pt x="1788160" y="589577"/>
                  </a:cubicBezTo>
                </a:path>
              </a:pathLst>
            </a:cu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337114"/>
                </p:ext>
              </p:extLst>
            </p:nvPr>
          </p:nvGraphicFramePr>
          <p:xfrm>
            <a:off x="2660650" y="3850501"/>
            <a:ext cx="717644" cy="369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3" name="Equation" r:id="rId16" imgW="444240" imgH="228600" progId="Equation.DSMT4">
                    <p:embed/>
                  </p:oleObj>
                </mc:Choice>
                <mc:Fallback>
                  <p:oleObj name="Equation" r:id="rId16" imgW="4442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660650" y="3850501"/>
                          <a:ext cx="717644" cy="3690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1" name="Group 7170"/>
          <p:cNvGrpSpPr/>
          <p:nvPr/>
        </p:nvGrpSpPr>
        <p:grpSpPr>
          <a:xfrm>
            <a:off x="5522306" y="2081431"/>
            <a:ext cx="868390" cy="876472"/>
            <a:chOff x="5638800" y="2974029"/>
            <a:chExt cx="868390" cy="876472"/>
          </a:xfrm>
        </p:grpSpPr>
        <p:sp>
          <p:nvSpPr>
            <p:cNvPr id="7169" name="Oval 7168"/>
            <p:cNvSpPr/>
            <p:nvPr/>
          </p:nvSpPr>
          <p:spPr bwMode="auto">
            <a:xfrm>
              <a:off x="5638800" y="2974029"/>
              <a:ext cx="627063" cy="612154"/>
            </a:xfrm>
            <a:prstGeom prst="ellipse">
              <a:avLst/>
            </a:prstGeom>
            <a:solidFill>
              <a:srgbClr val="FFFF00">
                <a:alpha val="1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70" name="TextBox 7169"/>
            <p:cNvSpPr txBox="1"/>
            <p:nvPr/>
          </p:nvSpPr>
          <p:spPr>
            <a:xfrm>
              <a:off x="6064440" y="3450391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=1</a:t>
              </a:r>
              <a:endParaRPr lang="en-US" sz="20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79" name="Group 7178"/>
          <p:cNvGrpSpPr/>
          <p:nvPr/>
        </p:nvGrpSpPr>
        <p:grpSpPr>
          <a:xfrm>
            <a:off x="2586024" y="2932670"/>
            <a:ext cx="4257792" cy="830997"/>
            <a:chOff x="3476508" y="3786815"/>
            <a:chExt cx="4257792" cy="830997"/>
          </a:xfrm>
        </p:grpSpPr>
        <p:sp>
          <p:nvSpPr>
            <p:cNvPr id="79" name="Rectangle 78"/>
            <p:cNvSpPr/>
            <p:nvPr/>
          </p:nvSpPr>
          <p:spPr>
            <a:xfrm>
              <a:off x="3476508" y="3786815"/>
              <a:ext cx="40772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If</a:t>
              </a:r>
              <a:r>
                <a:rPr kumimoji="0" 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we have a monochromatic (relative to transition broadening) wave</a:t>
              </a:r>
            </a:p>
            <a:p>
              <a:pPr lvl="0">
                <a:defRPr/>
              </a:pPr>
              <a:r>
                <a:rPr lang="en-US" sz="1600" b="0" baseline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b="0" baseline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is energy density (J/cm</a:t>
              </a:r>
              <a:r>
                <a:rPr lang="en-US" sz="1600" b="0" baseline="30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b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aphicFrame>
          <p:nvGraphicFramePr>
            <p:cNvPr id="7175" name="Object 71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4474532"/>
                </p:ext>
              </p:extLst>
            </p:nvPr>
          </p:nvGraphicFramePr>
          <p:xfrm>
            <a:off x="6183486" y="4074140"/>
            <a:ext cx="1550814" cy="27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4" name="Equation" r:id="rId18" imgW="1307880" imgH="228600" progId="Equation.DSMT4">
                    <p:embed/>
                  </p:oleObj>
                </mc:Choice>
                <mc:Fallback>
                  <p:oleObj name="Equation" r:id="rId18" imgW="1307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83486" y="4074140"/>
                          <a:ext cx="1550814" cy="2710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71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213670"/>
                </p:ext>
              </p:extLst>
            </p:nvPr>
          </p:nvGraphicFramePr>
          <p:xfrm>
            <a:off x="3560020" y="4267200"/>
            <a:ext cx="28892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5" name="Equation" r:id="rId20" imgW="164880" imgH="177480" progId="Equation.DSMT4">
                    <p:embed/>
                  </p:oleObj>
                </mc:Choice>
                <mc:Fallback>
                  <p:oleObj name="Equation" r:id="rId20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560020" y="4267200"/>
                          <a:ext cx="288925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0" name="Group 7179"/>
          <p:cNvGrpSpPr/>
          <p:nvPr/>
        </p:nvGrpSpPr>
        <p:grpSpPr>
          <a:xfrm>
            <a:off x="6909584" y="2693585"/>
            <a:ext cx="2349375" cy="1817865"/>
            <a:chOff x="3685891" y="4755581"/>
            <a:chExt cx="2349375" cy="1817865"/>
          </a:xfrm>
        </p:grpSpPr>
        <p:grpSp>
          <p:nvGrpSpPr>
            <p:cNvPr id="86" name="Group 85"/>
            <p:cNvGrpSpPr/>
            <p:nvPr/>
          </p:nvGrpSpPr>
          <p:grpSpPr>
            <a:xfrm>
              <a:off x="3753237" y="4755581"/>
              <a:ext cx="1981200" cy="1524000"/>
              <a:chOff x="749439" y="3505200"/>
              <a:chExt cx="1981200" cy="1524000"/>
            </a:xfrm>
          </p:grpSpPr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749439" y="4953000"/>
                <a:ext cx="19812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 flipV="1">
                <a:off x="800290" y="3505200"/>
                <a:ext cx="0" cy="1524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>
              <a:off x="3685891" y="4983312"/>
              <a:ext cx="1829233" cy="1230210"/>
              <a:chOff x="1606633" y="3613995"/>
              <a:chExt cx="838200" cy="1230210"/>
            </a:xfrm>
          </p:grpSpPr>
          <p:sp>
            <p:nvSpPr>
              <p:cNvPr id="94" name="Freeform 74"/>
              <p:cNvSpPr>
                <a:spLocks/>
              </p:cNvSpPr>
              <p:nvPr/>
            </p:nvSpPr>
            <p:spPr bwMode="auto">
              <a:xfrm>
                <a:off x="1606633" y="4804950"/>
                <a:ext cx="177826" cy="39255"/>
              </a:xfrm>
              <a:custGeom>
                <a:avLst/>
                <a:gdLst/>
                <a:ahLst/>
                <a:cxnLst>
                  <a:cxn ang="0">
                    <a:pos x="15" y="56"/>
                  </a:cxn>
                  <a:cxn ang="0">
                    <a:pos x="35" y="56"/>
                  </a:cxn>
                  <a:cxn ang="0">
                    <a:pos x="55" y="56"/>
                  </a:cxn>
                  <a:cxn ang="0">
                    <a:pos x="75" y="56"/>
                  </a:cxn>
                  <a:cxn ang="0">
                    <a:pos x="95" y="56"/>
                  </a:cxn>
                  <a:cxn ang="0">
                    <a:pos x="115" y="56"/>
                  </a:cxn>
                  <a:cxn ang="0">
                    <a:pos x="134" y="49"/>
                  </a:cxn>
                  <a:cxn ang="0">
                    <a:pos x="154" y="49"/>
                  </a:cxn>
                  <a:cxn ang="0">
                    <a:pos x="174" y="49"/>
                  </a:cxn>
                  <a:cxn ang="0">
                    <a:pos x="194" y="49"/>
                  </a:cxn>
                  <a:cxn ang="0">
                    <a:pos x="214" y="49"/>
                  </a:cxn>
                  <a:cxn ang="0">
                    <a:pos x="234" y="49"/>
                  </a:cxn>
                  <a:cxn ang="0">
                    <a:pos x="254" y="49"/>
                  </a:cxn>
                  <a:cxn ang="0">
                    <a:pos x="273" y="49"/>
                  </a:cxn>
                  <a:cxn ang="0">
                    <a:pos x="293" y="42"/>
                  </a:cxn>
                  <a:cxn ang="0">
                    <a:pos x="313" y="42"/>
                  </a:cxn>
                  <a:cxn ang="0">
                    <a:pos x="333" y="42"/>
                  </a:cxn>
                  <a:cxn ang="0">
                    <a:pos x="353" y="42"/>
                  </a:cxn>
                  <a:cxn ang="0">
                    <a:pos x="373" y="42"/>
                  </a:cxn>
                  <a:cxn ang="0">
                    <a:pos x="393" y="42"/>
                  </a:cxn>
                  <a:cxn ang="0">
                    <a:pos x="412" y="42"/>
                  </a:cxn>
                  <a:cxn ang="0">
                    <a:pos x="432" y="35"/>
                  </a:cxn>
                  <a:cxn ang="0">
                    <a:pos x="452" y="35"/>
                  </a:cxn>
                  <a:cxn ang="0">
                    <a:pos x="472" y="35"/>
                  </a:cxn>
                  <a:cxn ang="0">
                    <a:pos x="492" y="35"/>
                  </a:cxn>
                  <a:cxn ang="0">
                    <a:pos x="512" y="35"/>
                  </a:cxn>
                  <a:cxn ang="0">
                    <a:pos x="532" y="28"/>
                  </a:cxn>
                  <a:cxn ang="0">
                    <a:pos x="552" y="28"/>
                  </a:cxn>
                  <a:cxn ang="0">
                    <a:pos x="571" y="28"/>
                  </a:cxn>
                  <a:cxn ang="0">
                    <a:pos x="591" y="28"/>
                  </a:cxn>
                  <a:cxn ang="0">
                    <a:pos x="611" y="28"/>
                  </a:cxn>
                  <a:cxn ang="0">
                    <a:pos x="631" y="21"/>
                  </a:cxn>
                  <a:cxn ang="0">
                    <a:pos x="651" y="21"/>
                  </a:cxn>
                  <a:cxn ang="0">
                    <a:pos x="671" y="21"/>
                  </a:cxn>
                  <a:cxn ang="0">
                    <a:pos x="691" y="14"/>
                  </a:cxn>
                  <a:cxn ang="0">
                    <a:pos x="710" y="14"/>
                  </a:cxn>
                  <a:cxn ang="0">
                    <a:pos x="730" y="14"/>
                  </a:cxn>
                  <a:cxn ang="0">
                    <a:pos x="750" y="14"/>
                  </a:cxn>
                  <a:cxn ang="0">
                    <a:pos x="770" y="7"/>
                  </a:cxn>
                  <a:cxn ang="0">
                    <a:pos x="790" y="7"/>
                  </a:cxn>
                  <a:cxn ang="0">
                    <a:pos x="810" y="0"/>
                  </a:cxn>
                  <a:cxn ang="0">
                    <a:pos x="830" y="0"/>
                  </a:cxn>
                </a:cxnLst>
                <a:rect l="0" t="0" r="r" b="b"/>
                <a:pathLst>
                  <a:path w="845" h="56">
                    <a:moveTo>
                      <a:pt x="0" y="56"/>
                    </a:moveTo>
                    <a:lnTo>
                      <a:pt x="10" y="56"/>
                    </a:lnTo>
                    <a:lnTo>
                      <a:pt x="15" y="56"/>
                    </a:lnTo>
                    <a:lnTo>
                      <a:pt x="20" y="56"/>
                    </a:lnTo>
                    <a:lnTo>
                      <a:pt x="30" y="56"/>
                    </a:lnTo>
                    <a:lnTo>
                      <a:pt x="35" y="56"/>
                    </a:lnTo>
                    <a:lnTo>
                      <a:pt x="40" y="56"/>
                    </a:lnTo>
                    <a:lnTo>
                      <a:pt x="50" y="56"/>
                    </a:lnTo>
                    <a:lnTo>
                      <a:pt x="55" y="56"/>
                    </a:lnTo>
                    <a:lnTo>
                      <a:pt x="60" y="56"/>
                    </a:lnTo>
                    <a:lnTo>
                      <a:pt x="70" y="56"/>
                    </a:lnTo>
                    <a:lnTo>
                      <a:pt x="75" y="56"/>
                    </a:lnTo>
                    <a:lnTo>
                      <a:pt x="80" y="56"/>
                    </a:lnTo>
                    <a:lnTo>
                      <a:pt x="90" y="56"/>
                    </a:lnTo>
                    <a:lnTo>
                      <a:pt x="95" y="56"/>
                    </a:lnTo>
                    <a:lnTo>
                      <a:pt x="100" y="56"/>
                    </a:lnTo>
                    <a:lnTo>
                      <a:pt x="110" y="56"/>
                    </a:lnTo>
                    <a:lnTo>
                      <a:pt x="115" y="56"/>
                    </a:lnTo>
                    <a:lnTo>
                      <a:pt x="120" y="56"/>
                    </a:lnTo>
                    <a:lnTo>
                      <a:pt x="129" y="49"/>
                    </a:lnTo>
                    <a:lnTo>
                      <a:pt x="134" y="49"/>
                    </a:lnTo>
                    <a:lnTo>
                      <a:pt x="139" y="49"/>
                    </a:lnTo>
                    <a:lnTo>
                      <a:pt x="149" y="49"/>
                    </a:lnTo>
                    <a:lnTo>
                      <a:pt x="154" y="49"/>
                    </a:lnTo>
                    <a:lnTo>
                      <a:pt x="159" y="49"/>
                    </a:lnTo>
                    <a:lnTo>
                      <a:pt x="169" y="49"/>
                    </a:lnTo>
                    <a:lnTo>
                      <a:pt x="174" y="49"/>
                    </a:lnTo>
                    <a:lnTo>
                      <a:pt x="179" y="49"/>
                    </a:lnTo>
                    <a:lnTo>
                      <a:pt x="189" y="49"/>
                    </a:lnTo>
                    <a:lnTo>
                      <a:pt x="194" y="49"/>
                    </a:lnTo>
                    <a:lnTo>
                      <a:pt x="199" y="49"/>
                    </a:lnTo>
                    <a:lnTo>
                      <a:pt x="209" y="49"/>
                    </a:lnTo>
                    <a:lnTo>
                      <a:pt x="214" y="49"/>
                    </a:lnTo>
                    <a:lnTo>
                      <a:pt x="219" y="49"/>
                    </a:lnTo>
                    <a:lnTo>
                      <a:pt x="229" y="49"/>
                    </a:lnTo>
                    <a:lnTo>
                      <a:pt x="234" y="49"/>
                    </a:lnTo>
                    <a:lnTo>
                      <a:pt x="239" y="49"/>
                    </a:lnTo>
                    <a:lnTo>
                      <a:pt x="249" y="49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8" y="49"/>
                    </a:lnTo>
                    <a:lnTo>
                      <a:pt x="273" y="49"/>
                    </a:lnTo>
                    <a:lnTo>
                      <a:pt x="278" y="49"/>
                    </a:lnTo>
                    <a:lnTo>
                      <a:pt x="288" y="49"/>
                    </a:lnTo>
                    <a:lnTo>
                      <a:pt x="293" y="42"/>
                    </a:lnTo>
                    <a:lnTo>
                      <a:pt x="298" y="42"/>
                    </a:lnTo>
                    <a:lnTo>
                      <a:pt x="308" y="42"/>
                    </a:lnTo>
                    <a:lnTo>
                      <a:pt x="313" y="42"/>
                    </a:lnTo>
                    <a:lnTo>
                      <a:pt x="318" y="42"/>
                    </a:lnTo>
                    <a:lnTo>
                      <a:pt x="328" y="42"/>
                    </a:lnTo>
                    <a:lnTo>
                      <a:pt x="333" y="42"/>
                    </a:lnTo>
                    <a:lnTo>
                      <a:pt x="338" y="42"/>
                    </a:lnTo>
                    <a:lnTo>
                      <a:pt x="348" y="42"/>
                    </a:lnTo>
                    <a:lnTo>
                      <a:pt x="353" y="42"/>
                    </a:lnTo>
                    <a:lnTo>
                      <a:pt x="358" y="42"/>
                    </a:lnTo>
                    <a:lnTo>
                      <a:pt x="368" y="42"/>
                    </a:lnTo>
                    <a:lnTo>
                      <a:pt x="373" y="42"/>
                    </a:lnTo>
                    <a:lnTo>
                      <a:pt x="378" y="42"/>
                    </a:lnTo>
                    <a:lnTo>
                      <a:pt x="388" y="42"/>
                    </a:lnTo>
                    <a:lnTo>
                      <a:pt x="393" y="42"/>
                    </a:lnTo>
                    <a:lnTo>
                      <a:pt x="398" y="42"/>
                    </a:lnTo>
                    <a:lnTo>
                      <a:pt x="408" y="42"/>
                    </a:lnTo>
                    <a:lnTo>
                      <a:pt x="412" y="42"/>
                    </a:lnTo>
                    <a:lnTo>
                      <a:pt x="417" y="42"/>
                    </a:lnTo>
                    <a:lnTo>
                      <a:pt x="427" y="35"/>
                    </a:lnTo>
                    <a:lnTo>
                      <a:pt x="432" y="35"/>
                    </a:lnTo>
                    <a:lnTo>
                      <a:pt x="437" y="35"/>
                    </a:lnTo>
                    <a:lnTo>
                      <a:pt x="447" y="35"/>
                    </a:lnTo>
                    <a:lnTo>
                      <a:pt x="452" y="35"/>
                    </a:lnTo>
                    <a:lnTo>
                      <a:pt x="457" y="35"/>
                    </a:lnTo>
                    <a:lnTo>
                      <a:pt x="467" y="35"/>
                    </a:lnTo>
                    <a:lnTo>
                      <a:pt x="472" y="35"/>
                    </a:lnTo>
                    <a:lnTo>
                      <a:pt x="477" y="35"/>
                    </a:lnTo>
                    <a:lnTo>
                      <a:pt x="487" y="35"/>
                    </a:lnTo>
                    <a:lnTo>
                      <a:pt x="492" y="35"/>
                    </a:lnTo>
                    <a:lnTo>
                      <a:pt x="497" y="35"/>
                    </a:lnTo>
                    <a:lnTo>
                      <a:pt x="507" y="35"/>
                    </a:lnTo>
                    <a:lnTo>
                      <a:pt x="512" y="35"/>
                    </a:lnTo>
                    <a:lnTo>
                      <a:pt x="517" y="35"/>
                    </a:lnTo>
                    <a:lnTo>
                      <a:pt x="527" y="35"/>
                    </a:lnTo>
                    <a:lnTo>
                      <a:pt x="532" y="28"/>
                    </a:lnTo>
                    <a:lnTo>
                      <a:pt x="537" y="28"/>
                    </a:lnTo>
                    <a:lnTo>
                      <a:pt x="547" y="28"/>
                    </a:lnTo>
                    <a:lnTo>
                      <a:pt x="552" y="28"/>
                    </a:lnTo>
                    <a:lnTo>
                      <a:pt x="556" y="28"/>
                    </a:lnTo>
                    <a:lnTo>
                      <a:pt x="566" y="28"/>
                    </a:lnTo>
                    <a:lnTo>
                      <a:pt x="571" y="28"/>
                    </a:lnTo>
                    <a:lnTo>
                      <a:pt x="576" y="28"/>
                    </a:lnTo>
                    <a:lnTo>
                      <a:pt x="586" y="28"/>
                    </a:lnTo>
                    <a:lnTo>
                      <a:pt x="591" y="28"/>
                    </a:lnTo>
                    <a:lnTo>
                      <a:pt x="596" y="28"/>
                    </a:lnTo>
                    <a:lnTo>
                      <a:pt x="606" y="28"/>
                    </a:lnTo>
                    <a:lnTo>
                      <a:pt x="611" y="28"/>
                    </a:lnTo>
                    <a:lnTo>
                      <a:pt x="616" y="21"/>
                    </a:lnTo>
                    <a:lnTo>
                      <a:pt x="626" y="21"/>
                    </a:lnTo>
                    <a:lnTo>
                      <a:pt x="631" y="21"/>
                    </a:lnTo>
                    <a:lnTo>
                      <a:pt x="636" y="21"/>
                    </a:lnTo>
                    <a:lnTo>
                      <a:pt x="646" y="21"/>
                    </a:lnTo>
                    <a:lnTo>
                      <a:pt x="651" y="21"/>
                    </a:lnTo>
                    <a:lnTo>
                      <a:pt x="656" y="21"/>
                    </a:lnTo>
                    <a:lnTo>
                      <a:pt x="666" y="21"/>
                    </a:lnTo>
                    <a:lnTo>
                      <a:pt x="671" y="21"/>
                    </a:lnTo>
                    <a:lnTo>
                      <a:pt x="676" y="21"/>
                    </a:lnTo>
                    <a:lnTo>
                      <a:pt x="686" y="21"/>
                    </a:lnTo>
                    <a:lnTo>
                      <a:pt x="691" y="14"/>
                    </a:lnTo>
                    <a:lnTo>
                      <a:pt x="696" y="14"/>
                    </a:lnTo>
                    <a:lnTo>
                      <a:pt x="705" y="14"/>
                    </a:lnTo>
                    <a:lnTo>
                      <a:pt x="710" y="14"/>
                    </a:lnTo>
                    <a:lnTo>
                      <a:pt x="715" y="14"/>
                    </a:lnTo>
                    <a:lnTo>
                      <a:pt x="725" y="14"/>
                    </a:lnTo>
                    <a:lnTo>
                      <a:pt x="730" y="14"/>
                    </a:lnTo>
                    <a:lnTo>
                      <a:pt x="735" y="14"/>
                    </a:lnTo>
                    <a:lnTo>
                      <a:pt x="745" y="14"/>
                    </a:lnTo>
                    <a:lnTo>
                      <a:pt x="750" y="14"/>
                    </a:lnTo>
                    <a:lnTo>
                      <a:pt x="755" y="7"/>
                    </a:lnTo>
                    <a:lnTo>
                      <a:pt x="765" y="7"/>
                    </a:lnTo>
                    <a:lnTo>
                      <a:pt x="770" y="7"/>
                    </a:lnTo>
                    <a:lnTo>
                      <a:pt x="775" y="7"/>
                    </a:lnTo>
                    <a:lnTo>
                      <a:pt x="785" y="7"/>
                    </a:lnTo>
                    <a:lnTo>
                      <a:pt x="790" y="7"/>
                    </a:lnTo>
                    <a:lnTo>
                      <a:pt x="795" y="7"/>
                    </a:lnTo>
                    <a:lnTo>
                      <a:pt x="805" y="7"/>
                    </a:lnTo>
                    <a:lnTo>
                      <a:pt x="810" y="0"/>
                    </a:lnTo>
                    <a:lnTo>
                      <a:pt x="815" y="0"/>
                    </a:lnTo>
                    <a:lnTo>
                      <a:pt x="825" y="0"/>
                    </a:lnTo>
                    <a:lnTo>
                      <a:pt x="830" y="0"/>
                    </a:lnTo>
                    <a:lnTo>
                      <a:pt x="835" y="0"/>
                    </a:lnTo>
                    <a:lnTo>
                      <a:pt x="845" y="0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5" name="Freeform 75"/>
              <p:cNvSpPr>
                <a:spLocks/>
              </p:cNvSpPr>
              <p:nvPr/>
            </p:nvSpPr>
            <p:spPr bwMode="auto">
              <a:xfrm>
                <a:off x="1784459" y="4359131"/>
                <a:ext cx="176563" cy="445820"/>
              </a:xfrm>
              <a:custGeom>
                <a:avLst/>
                <a:gdLst/>
                <a:ahLst/>
                <a:cxnLst>
                  <a:cxn ang="0">
                    <a:pos x="9" y="636"/>
                  </a:cxn>
                  <a:cxn ang="0">
                    <a:pos x="29" y="629"/>
                  </a:cxn>
                  <a:cxn ang="0">
                    <a:pos x="49" y="629"/>
                  </a:cxn>
                  <a:cxn ang="0">
                    <a:pos x="69" y="622"/>
                  </a:cxn>
                  <a:cxn ang="0">
                    <a:pos x="94" y="622"/>
                  </a:cxn>
                  <a:cxn ang="0">
                    <a:pos x="114" y="615"/>
                  </a:cxn>
                  <a:cxn ang="0">
                    <a:pos x="134" y="615"/>
                  </a:cxn>
                  <a:cxn ang="0">
                    <a:pos x="153" y="608"/>
                  </a:cxn>
                  <a:cxn ang="0">
                    <a:pos x="173" y="601"/>
                  </a:cxn>
                  <a:cxn ang="0">
                    <a:pos x="193" y="601"/>
                  </a:cxn>
                  <a:cxn ang="0">
                    <a:pos x="213" y="594"/>
                  </a:cxn>
                  <a:cxn ang="0">
                    <a:pos x="233" y="587"/>
                  </a:cxn>
                  <a:cxn ang="0">
                    <a:pos x="253" y="580"/>
                  </a:cxn>
                  <a:cxn ang="0">
                    <a:pos x="273" y="580"/>
                  </a:cxn>
                  <a:cxn ang="0">
                    <a:pos x="293" y="573"/>
                  </a:cxn>
                  <a:cxn ang="0">
                    <a:pos x="312" y="566"/>
                  </a:cxn>
                  <a:cxn ang="0">
                    <a:pos x="332" y="559"/>
                  </a:cxn>
                  <a:cxn ang="0">
                    <a:pos x="352" y="552"/>
                  </a:cxn>
                  <a:cxn ang="0">
                    <a:pos x="372" y="545"/>
                  </a:cxn>
                  <a:cxn ang="0">
                    <a:pos x="392" y="531"/>
                  </a:cxn>
                  <a:cxn ang="0">
                    <a:pos x="412" y="524"/>
                  </a:cxn>
                  <a:cxn ang="0">
                    <a:pos x="432" y="517"/>
                  </a:cxn>
                  <a:cxn ang="0">
                    <a:pos x="451" y="503"/>
                  </a:cxn>
                  <a:cxn ang="0">
                    <a:pos x="471" y="496"/>
                  </a:cxn>
                  <a:cxn ang="0">
                    <a:pos x="491" y="482"/>
                  </a:cxn>
                  <a:cxn ang="0">
                    <a:pos x="511" y="468"/>
                  </a:cxn>
                  <a:cxn ang="0">
                    <a:pos x="531" y="454"/>
                  </a:cxn>
                  <a:cxn ang="0">
                    <a:pos x="551" y="440"/>
                  </a:cxn>
                  <a:cxn ang="0">
                    <a:pos x="571" y="426"/>
                  </a:cxn>
                  <a:cxn ang="0">
                    <a:pos x="590" y="405"/>
                  </a:cxn>
                  <a:cxn ang="0">
                    <a:pos x="610" y="392"/>
                  </a:cxn>
                  <a:cxn ang="0">
                    <a:pos x="630" y="371"/>
                  </a:cxn>
                  <a:cxn ang="0">
                    <a:pos x="650" y="350"/>
                  </a:cxn>
                  <a:cxn ang="0">
                    <a:pos x="670" y="322"/>
                  </a:cxn>
                  <a:cxn ang="0">
                    <a:pos x="690" y="301"/>
                  </a:cxn>
                  <a:cxn ang="0">
                    <a:pos x="710" y="266"/>
                  </a:cxn>
                  <a:cxn ang="0">
                    <a:pos x="729" y="238"/>
                  </a:cxn>
                  <a:cxn ang="0">
                    <a:pos x="749" y="203"/>
                  </a:cxn>
                  <a:cxn ang="0">
                    <a:pos x="769" y="168"/>
                  </a:cxn>
                  <a:cxn ang="0">
                    <a:pos x="789" y="126"/>
                  </a:cxn>
                  <a:cxn ang="0">
                    <a:pos x="809" y="84"/>
                  </a:cxn>
                  <a:cxn ang="0">
                    <a:pos x="829" y="35"/>
                  </a:cxn>
                </a:cxnLst>
                <a:rect l="0" t="0" r="r" b="b"/>
                <a:pathLst>
                  <a:path w="839" h="636">
                    <a:moveTo>
                      <a:pt x="0" y="636"/>
                    </a:moveTo>
                    <a:lnTo>
                      <a:pt x="4" y="636"/>
                    </a:lnTo>
                    <a:lnTo>
                      <a:pt x="9" y="636"/>
                    </a:lnTo>
                    <a:lnTo>
                      <a:pt x="19" y="629"/>
                    </a:lnTo>
                    <a:lnTo>
                      <a:pt x="24" y="629"/>
                    </a:lnTo>
                    <a:lnTo>
                      <a:pt x="29" y="629"/>
                    </a:lnTo>
                    <a:lnTo>
                      <a:pt x="39" y="629"/>
                    </a:lnTo>
                    <a:lnTo>
                      <a:pt x="44" y="629"/>
                    </a:lnTo>
                    <a:lnTo>
                      <a:pt x="49" y="629"/>
                    </a:lnTo>
                    <a:lnTo>
                      <a:pt x="59" y="622"/>
                    </a:lnTo>
                    <a:lnTo>
                      <a:pt x="64" y="622"/>
                    </a:lnTo>
                    <a:lnTo>
                      <a:pt x="69" y="622"/>
                    </a:lnTo>
                    <a:lnTo>
                      <a:pt x="79" y="622"/>
                    </a:lnTo>
                    <a:lnTo>
                      <a:pt x="84" y="622"/>
                    </a:lnTo>
                    <a:lnTo>
                      <a:pt x="94" y="622"/>
                    </a:lnTo>
                    <a:lnTo>
                      <a:pt x="99" y="615"/>
                    </a:lnTo>
                    <a:lnTo>
                      <a:pt x="104" y="615"/>
                    </a:lnTo>
                    <a:lnTo>
                      <a:pt x="114" y="615"/>
                    </a:lnTo>
                    <a:lnTo>
                      <a:pt x="119" y="615"/>
                    </a:lnTo>
                    <a:lnTo>
                      <a:pt x="124" y="615"/>
                    </a:lnTo>
                    <a:lnTo>
                      <a:pt x="134" y="615"/>
                    </a:lnTo>
                    <a:lnTo>
                      <a:pt x="139" y="608"/>
                    </a:lnTo>
                    <a:lnTo>
                      <a:pt x="144" y="608"/>
                    </a:lnTo>
                    <a:lnTo>
                      <a:pt x="153" y="608"/>
                    </a:lnTo>
                    <a:lnTo>
                      <a:pt x="158" y="608"/>
                    </a:lnTo>
                    <a:lnTo>
                      <a:pt x="163" y="608"/>
                    </a:lnTo>
                    <a:lnTo>
                      <a:pt x="173" y="601"/>
                    </a:lnTo>
                    <a:lnTo>
                      <a:pt x="178" y="601"/>
                    </a:lnTo>
                    <a:lnTo>
                      <a:pt x="183" y="601"/>
                    </a:lnTo>
                    <a:lnTo>
                      <a:pt x="193" y="601"/>
                    </a:lnTo>
                    <a:lnTo>
                      <a:pt x="198" y="594"/>
                    </a:lnTo>
                    <a:lnTo>
                      <a:pt x="203" y="594"/>
                    </a:lnTo>
                    <a:lnTo>
                      <a:pt x="213" y="594"/>
                    </a:lnTo>
                    <a:lnTo>
                      <a:pt x="218" y="594"/>
                    </a:lnTo>
                    <a:lnTo>
                      <a:pt x="223" y="587"/>
                    </a:lnTo>
                    <a:lnTo>
                      <a:pt x="233" y="587"/>
                    </a:lnTo>
                    <a:lnTo>
                      <a:pt x="238" y="587"/>
                    </a:lnTo>
                    <a:lnTo>
                      <a:pt x="243" y="587"/>
                    </a:lnTo>
                    <a:lnTo>
                      <a:pt x="253" y="580"/>
                    </a:lnTo>
                    <a:lnTo>
                      <a:pt x="258" y="580"/>
                    </a:lnTo>
                    <a:lnTo>
                      <a:pt x="263" y="580"/>
                    </a:lnTo>
                    <a:lnTo>
                      <a:pt x="273" y="580"/>
                    </a:lnTo>
                    <a:lnTo>
                      <a:pt x="278" y="573"/>
                    </a:lnTo>
                    <a:lnTo>
                      <a:pt x="283" y="573"/>
                    </a:lnTo>
                    <a:lnTo>
                      <a:pt x="293" y="573"/>
                    </a:lnTo>
                    <a:lnTo>
                      <a:pt x="297" y="566"/>
                    </a:lnTo>
                    <a:lnTo>
                      <a:pt x="302" y="566"/>
                    </a:lnTo>
                    <a:lnTo>
                      <a:pt x="312" y="566"/>
                    </a:lnTo>
                    <a:lnTo>
                      <a:pt x="317" y="559"/>
                    </a:lnTo>
                    <a:lnTo>
                      <a:pt x="322" y="559"/>
                    </a:lnTo>
                    <a:lnTo>
                      <a:pt x="332" y="559"/>
                    </a:lnTo>
                    <a:lnTo>
                      <a:pt x="337" y="552"/>
                    </a:lnTo>
                    <a:lnTo>
                      <a:pt x="342" y="552"/>
                    </a:lnTo>
                    <a:lnTo>
                      <a:pt x="352" y="552"/>
                    </a:lnTo>
                    <a:lnTo>
                      <a:pt x="357" y="545"/>
                    </a:lnTo>
                    <a:lnTo>
                      <a:pt x="362" y="545"/>
                    </a:lnTo>
                    <a:lnTo>
                      <a:pt x="372" y="545"/>
                    </a:lnTo>
                    <a:lnTo>
                      <a:pt x="377" y="538"/>
                    </a:lnTo>
                    <a:lnTo>
                      <a:pt x="382" y="538"/>
                    </a:lnTo>
                    <a:lnTo>
                      <a:pt x="392" y="531"/>
                    </a:lnTo>
                    <a:lnTo>
                      <a:pt x="397" y="531"/>
                    </a:lnTo>
                    <a:lnTo>
                      <a:pt x="402" y="531"/>
                    </a:lnTo>
                    <a:lnTo>
                      <a:pt x="412" y="524"/>
                    </a:lnTo>
                    <a:lnTo>
                      <a:pt x="417" y="524"/>
                    </a:lnTo>
                    <a:lnTo>
                      <a:pt x="422" y="517"/>
                    </a:lnTo>
                    <a:lnTo>
                      <a:pt x="432" y="517"/>
                    </a:lnTo>
                    <a:lnTo>
                      <a:pt x="437" y="510"/>
                    </a:lnTo>
                    <a:lnTo>
                      <a:pt x="441" y="510"/>
                    </a:lnTo>
                    <a:lnTo>
                      <a:pt x="451" y="503"/>
                    </a:lnTo>
                    <a:lnTo>
                      <a:pt x="456" y="503"/>
                    </a:lnTo>
                    <a:lnTo>
                      <a:pt x="461" y="496"/>
                    </a:lnTo>
                    <a:lnTo>
                      <a:pt x="471" y="496"/>
                    </a:lnTo>
                    <a:lnTo>
                      <a:pt x="476" y="489"/>
                    </a:lnTo>
                    <a:lnTo>
                      <a:pt x="481" y="489"/>
                    </a:lnTo>
                    <a:lnTo>
                      <a:pt x="491" y="482"/>
                    </a:lnTo>
                    <a:lnTo>
                      <a:pt x="496" y="475"/>
                    </a:lnTo>
                    <a:lnTo>
                      <a:pt x="501" y="475"/>
                    </a:lnTo>
                    <a:lnTo>
                      <a:pt x="511" y="468"/>
                    </a:lnTo>
                    <a:lnTo>
                      <a:pt x="516" y="468"/>
                    </a:lnTo>
                    <a:lnTo>
                      <a:pt x="521" y="461"/>
                    </a:lnTo>
                    <a:lnTo>
                      <a:pt x="531" y="454"/>
                    </a:lnTo>
                    <a:lnTo>
                      <a:pt x="536" y="454"/>
                    </a:lnTo>
                    <a:lnTo>
                      <a:pt x="541" y="447"/>
                    </a:lnTo>
                    <a:lnTo>
                      <a:pt x="551" y="440"/>
                    </a:lnTo>
                    <a:lnTo>
                      <a:pt x="556" y="433"/>
                    </a:lnTo>
                    <a:lnTo>
                      <a:pt x="561" y="433"/>
                    </a:lnTo>
                    <a:lnTo>
                      <a:pt x="571" y="426"/>
                    </a:lnTo>
                    <a:lnTo>
                      <a:pt x="576" y="419"/>
                    </a:lnTo>
                    <a:lnTo>
                      <a:pt x="581" y="412"/>
                    </a:lnTo>
                    <a:lnTo>
                      <a:pt x="590" y="405"/>
                    </a:lnTo>
                    <a:lnTo>
                      <a:pt x="595" y="405"/>
                    </a:lnTo>
                    <a:lnTo>
                      <a:pt x="600" y="398"/>
                    </a:lnTo>
                    <a:lnTo>
                      <a:pt x="610" y="392"/>
                    </a:lnTo>
                    <a:lnTo>
                      <a:pt x="615" y="385"/>
                    </a:lnTo>
                    <a:lnTo>
                      <a:pt x="620" y="378"/>
                    </a:lnTo>
                    <a:lnTo>
                      <a:pt x="630" y="371"/>
                    </a:lnTo>
                    <a:lnTo>
                      <a:pt x="635" y="364"/>
                    </a:lnTo>
                    <a:lnTo>
                      <a:pt x="640" y="357"/>
                    </a:lnTo>
                    <a:lnTo>
                      <a:pt x="650" y="350"/>
                    </a:lnTo>
                    <a:lnTo>
                      <a:pt x="655" y="343"/>
                    </a:lnTo>
                    <a:lnTo>
                      <a:pt x="660" y="329"/>
                    </a:lnTo>
                    <a:lnTo>
                      <a:pt x="670" y="322"/>
                    </a:lnTo>
                    <a:lnTo>
                      <a:pt x="675" y="315"/>
                    </a:lnTo>
                    <a:lnTo>
                      <a:pt x="680" y="308"/>
                    </a:lnTo>
                    <a:lnTo>
                      <a:pt x="690" y="301"/>
                    </a:lnTo>
                    <a:lnTo>
                      <a:pt x="695" y="287"/>
                    </a:lnTo>
                    <a:lnTo>
                      <a:pt x="700" y="280"/>
                    </a:lnTo>
                    <a:lnTo>
                      <a:pt x="710" y="266"/>
                    </a:lnTo>
                    <a:lnTo>
                      <a:pt x="715" y="259"/>
                    </a:lnTo>
                    <a:lnTo>
                      <a:pt x="720" y="252"/>
                    </a:lnTo>
                    <a:lnTo>
                      <a:pt x="729" y="238"/>
                    </a:lnTo>
                    <a:lnTo>
                      <a:pt x="734" y="231"/>
                    </a:lnTo>
                    <a:lnTo>
                      <a:pt x="739" y="217"/>
                    </a:lnTo>
                    <a:lnTo>
                      <a:pt x="749" y="203"/>
                    </a:lnTo>
                    <a:lnTo>
                      <a:pt x="754" y="196"/>
                    </a:lnTo>
                    <a:lnTo>
                      <a:pt x="759" y="182"/>
                    </a:lnTo>
                    <a:lnTo>
                      <a:pt x="769" y="168"/>
                    </a:lnTo>
                    <a:lnTo>
                      <a:pt x="774" y="154"/>
                    </a:lnTo>
                    <a:lnTo>
                      <a:pt x="779" y="140"/>
                    </a:lnTo>
                    <a:lnTo>
                      <a:pt x="789" y="126"/>
                    </a:lnTo>
                    <a:lnTo>
                      <a:pt x="794" y="112"/>
                    </a:lnTo>
                    <a:lnTo>
                      <a:pt x="799" y="98"/>
                    </a:lnTo>
                    <a:lnTo>
                      <a:pt x="809" y="84"/>
                    </a:lnTo>
                    <a:lnTo>
                      <a:pt x="814" y="70"/>
                    </a:lnTo>
                    <a:lnTo>
                      <a:pt x="819" y="56"/>
                    </a:lnTo>
                    <a:lnTo>
                      <a:pt x="829" y="35"/>
                    </a:lnTo>
                    <a:lnTo>
                      <a:pt x="834" y="21"/>
                    </a:lnTo>
                    <a:lnTo>
                      <a:pt x="839" y="0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6" name="Freeform 76"/>
              <p:cNvSpPr>
                <a:spLocks/>
              </p:cNvSpPr>
              <p:nvPr/>
            </p:nvSpPr>
            <p:spPr bwMode="auto">
              <a:xfrm>
                <a:off x="1961021" y="3613995"/>
                <a:ext cx="177615" cy="980663"/>
              </a:xfrm>
              <a:custGeom>
                <a:avLst/>
                <a:gdLst/>
                <a:ahLst/>
                <a:cxnLst>
                  <a:cxn ang="0">
                    <a:pos x="15" y="1028"/>
                  </a:cxn>
                  <a:cxn ang="0">
                    <a:pos x="35" y="972"/>
                  </a:cxn>
                  <a:cxn ang="0">
                    <a:pos x="54" y="909"/>
                  </a:cxn>
                  <a:cxn ang="0">
                    <a:pos x="74" y="839"/>
                  </a:cxn>
                  <a:cxn ang="0">
                    <a:pos x="94" y="769"/>
                  </a:cxn>
                  <a:cxn ang="0">
                    <a:pos x="114" y="693"/>
                  </a:cxn>
                  <a:cxn ang="0">
                    <a:pos x="134" y="609"/>
                  </a:cxn>
                  <a:cxn ang="0">
                    <a:pos x="154" y="525"/>
                  </a:cxn>
                  <a:cxn ang="0">
                    <a:pos x="174" y="441"/>
                  </a:cxn>
                  <a:cxn ang="0">
                    <a:pos x="193" y="357"/>
                  </a:cxn>
                  <a:cxn ang="0">
                    <a:pos x="213" y="273"/>
                  </a:cxn>
                  <a:cxn ang="0">
                    <a:pos x="233" y="196"/>
                  </a:cxn>
                  <a:cxn ang="0">
                    <a:pos x="253" y="133"/>
                  </a:cxn>
                  <a:cxn ang="0">
                    <a:pos x="273" y="77"/>
                  </a:cxn>
                  <a:cxn ang="0">
                    <a:pos x="293" y="35"/>
                  </a:cxn>
                  <a:cxn ang="0">
                    <a:pos x="313" y="7"/>
                  </a:cxn>
                  <a:cxn ang="0">
                    <a:pos x="332" y="0"/>
                  </a:cxn>
                  <a:cxn ang="0">
                    <a:pos x="352" y="14"/>
                  </a:cxn>
                  <a:cxn ang="0">
                    <a:pos x="372" y="42"/>
                  </a:cxn>
                  <a:cxn ang="0">
                    <a:pos x="392" y="91"/>
                  </a:cxn>
                  <a:cxn ang="0">
                    <a:pos x="412" y="147"/>
                  </a:cxn>
                  <a:cxn ang="0">
                    <a:pos x="432" y="217"/>
                  </a:cxn>
                  <a:cxn ang="0">
                    <a:pos x="452" y="294"/>
                  </a:cxn>
                  <a:cxn ang="0">
                    <a:pos x="472" y="371"/>
                  </a:cxn>
                  <a:cxn ang="0">
                    <a:pos x="491" y="455"/>
                  </a:cxn>
                  <a:cxn ang="0">
                    <a:pos x="511" y="539"/>
                  </a:cxn>
                  <a:cxn ang="0">
                    <a:pos x="531" y="623"/>
                  </a:cxn>
                  <a:cxn ang="0">
                    <a:pos x="551" y="700"/>
                  </a:cxn>
                  <a:cxn ang="0">
                    <a:pos x="571" y="776"/>
                  </a:cxn>
                  <a:cxn ang="0">
                    <a:pos x="591" y="846"/>
                  </a:cxn>
                  <a:cxn ang="0">
                    <a:pos x="611" y="916"/>
                  </a:cxn>
                  <a:cxn ang="0">
                    <a:pos x="630" y="979"/>
                  </a:cxn>
                  <a:cxn ang="0">
                    <a:pos x="650" y="1035"/>
                  </a:cxn>
                  <a:cxn ang="0">
                    <a:pos x="670" y="1091"/>
                  </a:cxn>
                  <a:cxn ang="0">
                    <a:pos x="690" y="1140"/>
                  </a:cxn>
                  <a:cxn ang="0">
                    <a:pos x="710" y="1182"/>
                  </a:cxn>
                  <a:cxn ang="0">
                    <a:pos x="730" y="1224"/>
                  </a:cxn>
                  <a:cxn ang="0">
                    <a:pos x="750" y="1259"/>
                  </a:cxn>
                  <a:cxn ang="0">
                    <a:pos x="769" y="1294"/>
                  </a:cxn>
                  <a:cxn ang="0">
                    <a:pos x="789" y="1329"/>
                  </a:cxn>
                  <a:cxn ang="0">
                    <a:pos x="809" y="1357"/>
                  </a:cxn>
                  <a:cxn ang="0">
                    <a:pos x="829" y="1378"/>
                  </a:cxn>
                </a:cxnLst>
                <a:rect l="0" t="0" r="r" b="b"/>
                <a:pathLst>
                  <a:path w="844" h="1399">
                    <a:moveTo>
                      <a:pt x="0" y="1063"/>
                    </a:moveTo>
                    <a:lnTo>
                      <a:pt x="10" y="1049"/>
                    </a:lnTo>
                    <a:lnTo>
                      <a:pt x="15" y="1028"/>
                    </a:lnTo>
                    <a:lnTo>
                      <a:pt x="20" y="1007"/>
                    </a:lnTo>
                    <a:lnTo>
                      <a:pt x="30" y="993"/>
                    </a:lnTo>
                    <a:lnTo>
                      <a:pt x="35" y="972"/>
                    </a:lnTo>
                    <a:lnTo>
                      <a:pt x="39" y="951"/>
                    </a:lnTo>
                    <a:lnTo>
                      <a:pt x="49" y="930"/>
                    </a:lnTo>
                    <a:lnTo>
                      <a:pt x="54" y="909"/>
                    </a:lnTo>
                    <a:lnTo>
                      <a:pt x="59" y="888"/>
                    </a:lnTo>
                    <a:lnTo>
                      <a:pt x="69" y="860"/>
                    </a:lnTo>
                    <a:lnTo>
                      <a:pt x="74" y="839"/>
                    </a:lnTo>
                    <a:lnTo>
                      <a:pt x="79" y="818"/>
                    </a:lnTo>
                    <a:lnTo>
                      <a:pt x="89" y="790"/>
                    </a:lnTo>
                    <a:lnTo>
                      <a:pt x="94" y="769"/>
                    </a:lnTo>
                    <a:lnTo>
                      <a:pt x="99" y="741"/>
                    </a:lnTo>
                    <a:lnTo>
                      <a:pt x="109" y="713"/>
                    </a:lnTo>
                    <a:lnTo>
                      <a:pt x="114" y="693"/>
                    </a:lnTo>
                    <a:lnTo>
                      <a:pt x="119" y="665"/>
                    </a:lnTo>
                    <a:lnTo>
                      <a:pt x="129" y="637"/>
                    </a:lnTo>
                    <a:lnTo>
                      <a:pt x="134" y="609"/>
                    </a:lnTo>
                    <a:lnTo>
                      <a:pt x="139" y="581"/>
                    </a:lnTo>
                    <a:lnTo>
                      <a:pt x="149" y="553"/>
                    </a:lnTo>
                    <a:lnTo>
                      <a:pt x="154" y="525"/>
                    </a:lnTo>
                    <a:lnTo>
                      <a:pt x="159" y="497"/>
                    </a:lnTo>
                    <a:lnTo>
                      <a:pt x="169" y="469"/>
                    </a:lnTo>
                    <a:lnTo>
                      <a:pt x="174" y="441"/>
                    </a:lnTo>
                    <a:lnTo>
                      <a:pt x="179" y="413"/>
                    </a:lnTo>
                    <a:lnTo>
                      <a:pt x="188" y="385"/>
                    </a:lnTo>
                    <a:lnTo>
                      <a:pt x="193" y="357"/>
                    </a:lnTo>
                    <a:lnTo>
                      <a:pt x="203" y="329"/>
                    </a:lnTo>
                    <a:lnTo>
                      <a:pt x="208" y="301"/>
                    </a:lnTo>
                    <a:lnTo>
                      <a:pt x="213" y="273"/>
                    </a:lnTo>
                    <a:lnTo>
                      <a:pt x="223" y="245"/>
                    </a:lnTo>
                    <a:lnTo>
                      <a:pt x="228" y="224"/>
                    </a:lnTo>
                    <a:lnTo>
                      <a:pt x="233" y="196"/>
                    </a:lnTo>
                    <a:lnTo>
                      <a:pt x="243" y="175"/>
                    </a:lnTo>
                    <a:lnTo>
                      <a:pt x="248" y="154"/>
                    </a:lnTo>
                    <a:lnTo>
                      <a:pt x="253" y="133"/>
                    </a:lnTo>
                    <a:lnTo>
                      <a:pt x="263" y="112"/>
                    </a:lnTo>
                    <a:lnTo>
                      <a:pt x="268" y="91"/>
                    </a:lnTo>
                    <a:lnTo>
                      <a:pt x="273" y="77"/>
                    </a:lnTo>
                    <a:lnTo>
                      <a:pt x="283" y="63"/>
                    </a:lnTo>
                    <a:lnTo>
                      <a:pt x="288" y="49"/>
                    </a:lnTo>
                    <a:lnTo>
                      <a:pt x="293" y="35"/>
                    </a:lnTo>
                    <a:lnTo>
                      <a:pt x="303" y="21"/>
                    </a:lnTo>
                    <a:lnTo>
                      <a:pt x="308" y="14"/>
                    </a:lnTo>
                    <a:lnTo>
                      <a:pt x="313" y="7"/>
                    </a:lnTo>
                    <a:lnTo>
                      <a:pt x="323" y="7"/>
                    </a:lnTo>
                    <a:lnTo>
                      <a:pt x="327" y="0"/>
                    </a:lnTo>
                    <a:lnTo>
                      <a:pt x="332" y="0"/>
                    </a:lnTo>
                    <a:lnTo>
                      <a:pt x="342" y="7"/>
                    </a:lnTo>
                    <a:lnTo>
                      <a:pt x="347" y="7"/>
                    </a:lnTo>
                    <a:lnTo>
                      <a:pt x="352" y="14"/>
                    </a:lnTo>
                    <a:lnTo>
                      <a:pt x="362" y="21"/>
                    </a:lnTo>
                    <a:lnTo>
                      <a:pt x="367" y="35"/>
                    </a:lnTo>
                    <a:lnTo>
                      <a:pt x="372" y="42"/>
                    </a:lnTo>
                    <a:lnTo>
                      <a:pt x="382" y="56"/>
                    </a:lnTo>
                    <a:lnTo>
                      <a:pt x="387" y="70"/>
                    </a:lnTo>
                    <a:lnTo>
                      <a:pt x="392" y="91"/>
                    </a:lnTo>
                    <a:lnTo>
                      <a:pt x="402" y="105"/>
                    </a:lnTo>
                    <a:lnTo>
                      <a:pt x="407" y="126"/>
                    </a:lnTo>
                    <a:lnTo>
                      <a:pt x="412" y="147"/>
                    </a:lnTo>
                    <a:lnTo>
                      <a:pt x="422" y="168"/>
                    </a:lnTo>
                    <a:lnTo>
                      <a:pt x="427" y="189"/>
                    </a:lnTo>
                    <a:lnTo>
                      <a:pt x="432" y="217"/>
                    </a:lnTo>
                    <a:lnTo>
                      <a:pt x="442" y="238"/>
                    </a:lnTo>
                    <a:lnTo>
                      <a:pt x="447" y="266"/>
                    </a:lnTo>
                    <a:lnTo>
                      <a:pt x="452" y="294"/>
                    </a:lnTo>
                    <a:lnTo>
                      <a:pt x="462" y="315"/>
                    </a:lnTo>
                    <a:lnTo>
                      <a:pt x="467" y="343"/>
                    </a:lnTo>
                    <a:lnTo>
                      <a:pt x="472" y="371"/>
                    </a:lnTo>
                    <a:lnTo>
                      <a:pt x="481" y="399"/>
                    </a:lnTo>
                    <a:lnTo>
                      <a:pt x="486" y="427"/>
                    </a:lnTo>
                    <a:lnTo>
                      <a:pt x="491" y="455"/>
                    </a:lnTo>
                    <a:lnTo>
                      <a:pt x="501" y="483"/>
                    </a:lnTo>
                    <a:lnTo>
                      <a:pt x="506" y="511"/>
                    </a:lnTo>
                    <a:lnTo>
                      <a:pt x="511" y="539"/>
                    </a:lnTo>
                    <a:lnTo>
                      <a:pt x="521" y="567"/>
                    </a:lnTo>
                    <a:lnTo>
                      <a:pt x="526" y="595"/>
                    </a:lnTo>
                    <a:lnTo>
                      <a:pt x="531" y="623"/>
                    </a:lnTo>
                    <a:lnTo>
                      <a:pt x="541" y="651"/>
                    </a:lnTo>
                    <a:lnTo>
                      <a:pt x="546" y="679"/>
                    </a:lnTo>
                    <a:lnTo>
                      <a:pt x="551" y="700"/>
                    </a:lnTo>
                    <a:lnTo>
                      <a:pt x="561" y="727"/>
                    </a:lnTo>
                    <a:lnTo>
                      <a:pt x="566" y="755"/>
                    </a:lnTo>
                    <a:lnTo>
                      <a:pt x="571" y="776"/>
                    </a:lnTo>
                    <a:lnTo>
                      <a:pt x="581" y="804"/>
                    </a:lnTo>
                    <a:lnTo>
                      <a:pt x="586" y="825"/>
                    </a:lnTo>
                    <a:lnTo>
                      <a:pt x="591" y="846"/>
                    </a:lnTo>
                    <a:lnTo>
                      <a:pt x="601" y="874"/>
                    </a:lnTo>
                    <a:lnTo>
                      <a:pt x="606" y="895"/>
                    </a:lnTo>
                    <a:lnTo>
                      <a:pt x="611" y="916"/>
                    </a:lnTo>
                    <a:lnTo>
                      <a:pt x="620" y="937"/>
                    </a:lnTo>
                    <a:lnTo>
                      <a:pt x="625" y="958"/>
                    </a:lnTo>
                    <a:lnTo>
                      <a:pt x="630" y="979"/>
                    </a:lnTo>
                    <a:lnTo>
                      <a:pt x="640" y="1000"/>
                    </a:lnTo>
                    <a:lnTo>
                      <a:pt x="645" y="1014"/>
                    </a:lnTo>
                    <a:lnTo>
                      <a:pt x="650" y="1035"/>
                    </a:lnTo>
                    <a:lnTo>
                      <a:pt x="660" y="1056"/>
                    </a:lnTo>
                    <a:lnTo>
                      <a:pt x="665" y="1070"/>
                    </a:lnTo>
                    <a:lnTo>
                      <a:pt x="670" y="1091"/>
                    </a:lnTo>
                    <a:lnTo>
                      <a:pt x="680" y="1105"/>
                    </a:lnTo>
                    <a:lnTo>
                      <a:pt x="685" y="1119"/>
                    </a:lnTo>
                    <a:lnTo>
                      <a:pt x="690" y="1140"/>
                    </a:lnTo>
                    <a:lnTo>
                      <a:pt x="700" y="1154"/>
                    </a:lnTo>
                    <a:lnTo>
                      <a:pt x="705" y="1168"/>
                    </a:lnTo>
                    <a:lnTo>
                      <a:pt x="710" y="1182"/>
                    </a:lnTo>
                    <a:lnTo>
                      <a:pt x="720" y="1196"/>
                    </a:lnTo>
                    <a:lnTo>
                      <a:pt x="725" y="1210"/>
                    </a:lnTo>
                    <a:lnTo>
                      <a:pt x="730" y="1224"/>
                    </a:lnTo>
                    <a:lnTo>
                      <a:pt x="740" y="1238"/>
                    </a:lnTo>
                    <a:lnTo>
                      <a:pt x="745" y="1245"/>
                    </a:lnTo>
                    <a:lnTo>
                      <a:pt x="750" y="1259"/>
                    </a:lnTo>
                    <a:lnTo>
                      <a:pt x="760" y="1273"/>
                    </a:lnTo>
                    <a:lnTo>
                      <a:pt x="764" y="1280"/>
                    </a:lnTo>
                    <a:lnTo>
                      <a:pt x="769" y="1294"/>
                    </a:lnTo>
                    <a:lnTo>
                      <a:pt x="779" y="1308"/>
                    </a:lnTo>
                    <a:lnTo>
                      <a:pt x="784" y="1315"/>
                    </a:lnTo>
                    <a:lnTo>
                      <a:pt x="789" y="1329"/>
                    </a:lnTo>
                    <a:lnTo>
                      <a:pt x="799" y="1336"/>
                    </a:lnTo>
                    <a:lnTo>
                      <a:pt x="804" y="1343"/>
                    </a:lnTo>
                    <a:lnTo>
                      <a:pt x="809" y="1357"/>
                    </a:lnTo>
                    <a:lnTo>
                      <a:pt x="819" y="1364"/>
                    </a:lnTo>
                    <a:lnTo>
                      <a:pt x="824" y="1371"/>
                    </a:lnTo>
                    <a:lnTo>
                      <a:pt x="829" y="1378"/>
                    </a:lnTo>
                    <a:lnTo>
                      <a:pt x="839" y="1392"/>
                    </a:lnTo>
                    <a:lnTo>
                      <a:pt x="844" y="1399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138636" y="4594658"/>
                <a:ext cx="177615" cy="225013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35" y="35"/>
                  </a:cxn>
                  <a:cxn ang="0">
                    <a:pos x="55" y="56"/>
                  </a:cxn>
                  <a:cxn ang="0">
                    <a:pos x="74" y="76"/>
                  </a:cxn>
                  <a:cxn ang="0">
                    <a:pos x="94" y="90"/>
                  </a:cxn>
                  <a:cxn ang="0">
                    <a:pos x="114" y="104"/>
                  </a:cxn>
                  <a:cxn ang="0">
                    <a:pos x="134" y="118"/>
                  </a:cxn>
                  <a:cxn ang="0">
                    <a:pos x="154" y="132"/>
                  </a:cxn>
                  <a:cxn ang="0">
                    <a:pos x="174" y="146"/>
                  </a:cxn>
                  <a:cxn ang="0">
                    <a:pos x="194" y="160"/>
                  </a:cxn>
                  <a:cxn ang="0">
                    <a:pos x="213" y="167"/>
                  </a:cxn>
                  <a:cxn ang="0">
                    <a:pos x="233" y="181"/>
                  </a:cxn>
                  <a:cxn ang="0">
                    <a:pos x="253" y="188"/>
                  </a:cxn>
                  <a:cxn ang="0">
                    <a:pos x="273" y="202"/>
                  </a:cxn>
                  <a:cxn ang="0">
                    <a:pos x="293" y="209"/>
                  </a:cxn>
                  <a:cxn ang="0">
                    <a:pos x="313" y="216"/>
                  </a:cxn>
                  <a:cxn ang="0">
                    <a:pos x="333" y="223"/>
                  </a:cxn>
                  <a:cxn ang="0">
                    <a:pos x="353" y="230"/>
                  </a:cxn>
                  <a:cxn ang="0">
                    <a:pos x="372" y="237"/>
                  </a:cxn>
                  <a:cxn ang="0">
                    <a:pos x="392" y="244"/>
                  </a:cxn>
                  <a:cxn ang="0">
                    <a:pos x="412" y="251"/>
                  </a:cxn>
                  <a:cxn ang="0">
                    <a:pos x="432" y="251"/>
                  </a:cxn>
                  <a:cxn ang="0">
                    <a:pos x="452" y="258"/>
                  </a:cxn>
                  <a:cxn ang="0">
                    <a:pos x="472" y="265"/>
                  </a:cxn>
                  <a:cxn ang="0">
                    <a:pos x="492" y="265"/>
                  </a:cxn>
                  <a:cxn ang="0">
                    <a:pos x="511" y="272"/>
                  </a:cxn>
                  <a:cxn ang="0">
                    <a:pos x="531" y="279"/>
                  </a:cxn>
                  <a:cxn ang="0">
                    <a:pos x="551" y="279"/>
                  </a:cxn>
                  <a:cxn ang="0">
                    <a:pos x="571" y="286"/>
                  </a:cxn>
                  <a:cxn ang="0">
                    <a:pos x="591" y="286"/>
                  </a:cxn>
                  <a:cxn ang="0">
                    <a:pos x="611" y="293"/>
                  </a:cxn>
                  <a:cxn ang="0">
                    <a:pos x="631" y="293"/>
                  </a:cxn>
                  <a:cxn ang="0">
                    <a:pos x="650" y="300"/>
                  </a:cxn>
                  <a:cxn ang="0">
                    <a:pos x="670" y="300"/>
                  </a:cxn>
                  <a:cxn ang="0">
                    <a:pos x="690" y="300"/>
                  </a:cxn>
                  <a:cxn ang="0">
                    <a:pos x="710" y="307"/>
                  </a:cxn>
                  <a:cxn ang="0">
                    <a:pos x="730" y="307"/>
                  </a:cxn>
                  <a:cxn ang="0">
                    <a:pos x="750" y="307"/>
                  </a:cxn>
                  <a:cxn ang="0">
                    <a:pos x="770" y="314"/>
                  </a:cxn>
                  <a:cxn ang="0">
                    <a:pos x="790" y="314"/>
                  </a:cxn>
                  <a:cxn ang="0">
                    <a:pos x="809" y="314"/>
                  </a:cxn>
                  <a:cxn ang="0">
                    <a:pos x="829" y="321"/>
                  </a:cxn>
                </a:cxnLst>
                <a:rect l="0" t="0" r="r" b="b"/>
                <a:pathLst>
                  <a:path w="844" h="321">
                    <a:moveTo>
                      <a:pt x="0" y="0"/>
                    </a:moveTo>
                    <a:lnTo>
                      <a:pt x="5" y="7"/>
                    </a:lnTo>
                    <a:lnTo>
                      <a:pt x="15" y="14"/>
                    </a:lnTo>
                    <a:lnTo>
                      <a:pt x="20" y="21"/>
                    </a:lnTo>
                    <a:lnTo>
                      <a:pt x="25" y="28"/>
                    </a:lnTo>
                    <a:lnTo>
                      <a:pt x="35" y="35"/>
                    </a:lnTo>
                    <a:lnTo>
                      <a:pt x="40" y="42"/>
                    </a:lnTo>
                    <a:lnTo>
                      <a:pt x="45" y="49"/>
                    </a:lnTo>
                    <a:lnTo>
                      <a:pt x="55" y="56"/>
                    </a:lnTo>
                    <a:lnTo>
                      <a:pt x="60" y="62"/>
                    </a:lnTo>
                    <a:lnTo>
                      <a:pt x="65" y="69"/>
                    </a:lnTo>
                    <a:lnTo>
                      <a:pt x="74" y="76"/>
                    </a:lnTo>
                    <a:lnTo>
                      <a:pt x="79" y="83"/>
                    </a:lnTo>
                    <a:lnTo>
                      <a:pt x="84" y="83"/>
                    </a:lnTo>
                    <a:lnTo>
                      <a:pt x="94" y="90"/>
                    </a:lnTo>
                    <a:lnTo>
                      <a:pt x="99" y="97"/>
                    </a:lnTo>
                    <a:lnTo>
                      <a:pt x="104" y="104"/>
                    </a:lnTo>
                    <a:lnTo>
                      <a:pt x="114" y="104"/>
                    </a:lnTo>
                    <a:lnTo>
                      <a:pt x="119" y="111"/>
                    </a:lnTo>
                    <a:lnTo>
                      <a:pt x="124" y="118"/>
                    </a:lnTo>
                    <a:lnTo>
                      <a:pt x="134" y="118"/>
                    </a:lnTo>
                    <a:lnTo>
                      <a:pt x="139" y="125"/>
                    </a:lnTo>
                    <a:lnTo>
                      <a:pt x="144" y="132"/>
                    </a:lnTo>
                    <a:lnTo>
                      <a:pt x="154" y="132"/>
                    </a:lnTo>
                    <a:lnTo>
                      <a:pt x="159" y="139"/>
                    </a:lnTo>
                    <a:lnTo>
                      <a:pt x="164" y="146"/>
                    </a:lnTo>
                    <a:lnTo>
                      <a:pt x="174" y="146"/>
                    </a:lnTo>
                    <a:lnTo>
                      <a:pt x="179" y="153"/>
                    </a:lnTo>
                    <a:lnTo>
                      <a:pt x="184" y="153"/>
                    </a:lnTo>
                    <a:lnTo>
                      <a:pt x="194" y="160"/>
                    </a:lnTo>
                    <a:lnTo>
                      <a:pt x="199" y="160"/>
                    </a:lnTo>
                    <a:lnTo>
                      <a:pt x="204" y="167"/>
                    </a:lnTo>
                    <a:lnTo>
                      <a:pt x="213" y="167"/>
                    </a:lnTo>
                    <a:lnTo>
                      <a:pt x="218" y="174"/>
                    </a:lnTo>
                    <a:lnTo>
                      <a:pt x="223" y="174"/>
                    </a:lnTo>
                    <a:lnTo>
                      <a:pt x="233" y="181"/>
                    </a:lnTo>
                    <a:lnTo>
                      <a:pt x="238" y="181"/>
                    </a:lnTo>
                    <a:lnTo>
                      <a:pt x="243" y="188"/>
                    </a:lnTo>
                    <a:lnTo>
                      <a:pt x="253" y="188"/>
                    </a:lnTo>
                    <a:lnTo>
                      <a:pt x="258" y="195"/>
                    </a:lnTo>
                    <a:lnTo>
                      <a:pt x="263" y="195"/>
                    </a:lnTo>
                    <a:lnTo>
                      <a:pt x="273" y="202"/>
                    </a:lnTo>
                    <a:lnTo>
                      <a:pt x="278" y="202"/>
                    </a:lnTo>
                    <a:lnTo>
                      <a:pt x="283" y="202"/>
                    </a:lnTo>
                    <a:lnTo>
                      <a:pt x="293" y="209"/>
                    </a:lnTo>
                    <a:lnTo>
                      <a:pt x="298" y="209"/>
                    </a:lnTo>
                    <a:lnTo>
                      <a:pt x="308" y="216"/>
                    </a:lnTo>
                    <a:lnTo>
                      <a:pt x="313" y="216"/>
                    </a:lnTo>
                    <a:lnTo>
                      <a:pt x="318" y="216"/>
                    </a:lnTo>
                    <a:lnTo>
                      <a:pt x="328" y="223"/>
                    </a:lnTo>
                    <a:lnTo>
                      <a:pt x="333" y="223"/>
                    </a:lnTo>
                    <a:lnTo>
                      <a:pt x="338" y="223"/>
                    </a:lnTo>
                    <a:lnTo>
                      <a:pt x="348" y="230"/>
                    </a:lnTo>
                    <a:lnTo>
                      <a:pt x="353" y="230"/>
                    </a:lnTo>
                    <a:lnTo>
                      <a:pt x="357" y="230"/>
                    </a:lnTo>
                    <a:lnTo>
                      <a:pt x="367" y="237"/>
                    </a:lnTo>
                    <a:lnTo>
                      <a:pt x="372" y="237"/>
                    </a:lnTo>
                    <a:lnTo>
                      <a:pt x="377" y="237"/>
                    </a:lnTo>
                    <a:lnTo>
                      <a:pt x="387" y="237"/>
                    </a:lnTo>
                    <a:lnTo>
                      <a:pt x="392" y="244"/>
                    </a:lnTo>
                    <a:lnTo>
                      <a:pt x="397" y="244"/>
                    </a:lnTo>
                    <a:lnTo>
                      <a:pt x="407" y="244"/>
                    </a:lnTo>
                    <a:lnTo>
                      <a:pt x="412" y="251"/>
                    </a:lnTo>
                    <a:lnTo>
                      <a:pt x="417" y="251"/>
                    </a:lnTo>
                    <a:lnTo>
                      <a:pt x="427" y="251"/>
                    </a:lnTo>
                    <a:lnTo>
                      <a:pt x="432" y="251"/>
                    </a:lnTo>
                    <a:lnTo>
                      <a:pt x="437" y="258"/>
                    </a:lnTo>
                    <a:lnTo>
                      <a:pt x="447" y="258"/>
                    </a:lnTo>
                    <a:lnTo>
                      <a:pt x="452" y="258"/>
                    </a:lnTo>
                    <a:lnTo>
                      <a:pt x="457" y="258"/>
                    </a:lnTo>
                    <a:lnTo>
                      <a:pt x="467" y="265"/>
                    </a:lnTo>
                    <a:lnTo>
                      <a:pt x="472" y="265"/>
                    </a:lnTo>
                    <a:lnTo>
                      <a:pt x="477" y="265"/>
                    </a:lnTo>
                    <a:lnTo>
                      <a:pt x="487" y="265"/>
                    </a:lnTo>
                    <a:lnTo>
                      <a:pt x="492" y="265"/>
                    </a:lnTo>
                    <a:lnTo>
                      <a:pt x="497" y="272"/>
                    </a:lnTo>
                    <a:lnTo>
                      <a:pt x="506" y="272"/>
                    </a:lnTo>
                    <a:lnTo>
                      <a:pt x="511" y="272"/>
                    </a:lnTo>
                    <a:lnTo>
                      <a:pt x="516" y="272"/>
                    </a:lnTo>
                    <a:lnTo>
                      <a:pt x="526" y="272"/>
                    </a:lnTo>
                    <a:lnTo>
                      <a:pt x="531" y="279"/>
                    </a:lnTo>
                    <a:lnTo>
                      <a:pt x="536" y="279"/>
                    </a:lnTo>
                    <a:lnTo>
                      <a:pt x="546" y="279"/>
                    </a:lnTo>
                    <a:lnTo>
                      <a:pt x="551" y="279"/>
                    </a:lnTo>
                    <a:lnTo>
                      <a:pt x="556" y="279"/>
                    </a:lnTo>
                    <a:lnTo>
                      <a:pt x="566" y="286"/>
                    </a:lnTo>
                    <a:lnTo>
                      <a:pt x="571" y="286"/>
                    </a:lnTo>
                    <a:lnTo>
                      <a:pt x="576" y="286"/>
                    </a:lnTo>
                    <a:lnTo>
                      <a:pt x="586" y="286"/>
                    </a:lnTo>
                    <a:lnTo>
                      <a:pt x="591" y="286"/>
                    </a:lnTo>
                    <a:lnTo>
                      <a:pt x="596" y="286"/>
                    </a:lnTo>
                    <a:lnTo>
                      <a:pt x="606" y="293"/>
                    </a:lnTo>
                    <a:lnTo>
                      <a:pt x="611" y="293"/>
                    </a:lnTo>
                    <a:lnTo>
                      <a:pt x="616" y="293"/>
                    </a:lnTo>
                    <a:lnTo>
                      <a:pt x="626" y="293"/>
                    </a:lnTo>
                    <a:lnTo>
                      <a:pt x="631" y="293"/>
                    </a:lnTo>
                    <a:lnTo>
                      <a:pt x="636" y="293"/>
                    </a:lnTo>
                    <a:lnTo>
                      <a:pt x="646" y="293"/>
                    </a:lnTo>
                    <a:lnTo>
                      <a:pt x="650" y="300"/>
                    </a:lnTo>
                    <a:lnTo>
                      <a:pt x="655" y="300"/>
                    </a:lnTo>
                    <a:lnTo>
                      <a:pt x="665" y="300"/>
                    </a:lnTo>
                    <a:lnTo>
                      <a:pt x="670" y="300"/>
                    </a:lnTo>
                    <a:lnTo>
                      <a:pt x="675" y="300"/>
                    </a:lnTo>
                    <a:lnTo>
                      <a:pt x="685" y="300"/>
                    </a:lnTo>
                    <a:lnTo>
                      <a:pt x="690" y="300"/>
                    </a:lnTo>
                    <a:lnTo>
                      <a:pt x="695" y="300"/>
                    </a:lnTo>
                    <a:lnTo>
                      <a:pt x="705" y="307"/>
                    </a:lnTo>
                    <a:lnTo>
                      <a:pt x="710" y="307"/>
                    </a:lnTo>
                    <a:lnTo>
                      <a:pt x="715" y="307"/>
                    </a:lnTo>
                    <a:lnTo>
                      <a:pt x="725" y="307"/>
                    </a:lnTo>
                    <a:lnTo>
                      <a:pt x="730" y="307"/>
                    </a:lnTo>
                    <a:lnTo>
                      <a:pt x="735" y="307"/>
                    </a:lnTo>
                    <a:lnTo>
                      <a:pt x="745" y="307"/>
                    </a:lnTo>
                    <a:lnTo>
                      <a:pt x="750" y="307"/>
                    </a:lnTo>
                    <a:lnTo>
                      <a:pt x="755" y="314"/>
                    </a:lnTo>
                    <a:lnTo>
                      <a:pt x="765" y="314"/>
                    </a:lnTo>
                    <a:lnTo>
                      <a:pt x="770" y="314"/>
                    </a:lnTo>
                    <a:lnTo>
                      <a:pt x="775" y="314"/>
                    </a:lnTo>
                    <a:lnTo>
                      <a:pt x="785" y="314"/>
                    </a:lnTo>
                    <a:lnTo>
                      <a:pt x="790" y="314"/>
                    </a:lnTo>
                    <a:lnTo>
                      <a:pt x="794" y="314"/>
                    </a:lnTo>
                    <a:lnTo>
                      <a:pt x="804" y="314"/>
                    </a:lnTo>
                    <a:lnTo>
                      <a:pt x="809" y="314"/>
                    </a:lnTo>
                    <a:lnTo>
                      <a:pt x="814" y="314"/>
                    </a:lnTo>
                    <a:lnTo>
                      <a:pt x="824" y="321"/>
                    </a:lnTo>
                    <a:lnTo>
                      <a:pt x="829" y="321"/>
                    </a:lnTo>
                    <a:lnTo>
                      <a:pt x="834" y="321"/>
                    </a:lnTo>
                    <a:lnTo>
                      <a:pt x="844" y="321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8" name="Freeform 78"/>
              <p:cNvSpPr>
                <a:spLocks/>
              </p:cNvSpPr>
              <p:nvPr/>
            </p:nvSpPr>
            <p:spPr bwMode="auto">
              <a:xfrm>
                <a:off x="2316251" y="4819671"/>
                <a:ext cx="128582" cy="2453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7"/>
                  </a:cxn>
                  <a:cxn ang="0">
                    <a:pos x="70" y="7"/>
                  </a:cxn>
                  <a:cxn ang="0">
                    <a:pos x="85" y="7"/>
                  </a:cxn>
                  <a:cxn ang="0">
                    <a:pos x="99" y="7"/>
                  </a:cxn>
                  <a:cxn ang="0">
                    <a:pos x="109" y="7"/>
                  </a:cxn>
                  <a:cxn ang="0">
                    <a:pos x="124" y="7"/>
                  </a:cxn>
                  <a:cxn ang="0">
                    <a:pos x="139" y="14"/>
                  </a:cxn>
                  <a:cxn ang="0">
                    <a:pos x="149" y="14"/>
                  </a:cxn>
                  <a:cxn ang="0">
                    <a:pos x="164" y="14"/>
                  </a:cxn>
                  <a:cxn ang="0">
                    <a:pos x="179" y="14"/>
                  </a:cxn>
                  <a:cxn ang="0">
                    <a:pos x="189" y="14"/>
                  </a:cxn>
                  <a:cxn ang="0">
                    <a:pos x="204" y="14"/>
                  </a:cxn>
                  <a:cxn ang="0">
                    <a:pos x="219" y="14"/>
                  </a:cxn>
                  <a:cxn ang="0">
                    <a:pos x="229" y="14"/>
                  </a:cxn>
                  <a:cxn ang="0">
                    <a:pos x="243" y="21"/>
                  </a:cxn>
                  <a:cxn ang="0">
                    <a:pos x="258" y="21"/>
                  </a:cxn>
                  <a:cxn ang="0">
                    <a:pos x="268" y="21"/>
                  </a:cxn>
                  <a:cxn ang="0">
                    <a:pos x="283" y="21"/>
                  </a:cxn>
                  <a:cxn ang="0">
                    <a:pos x="298" y="21"/>
                  </a:cxn>
                  <a:cxn ang="0">
                    <a:pos x="308" y="21"/>
                  </a:cxn>
                  <a:cxn ang="0">
                    <a:pos x="323" y="21"/>
                  </a:cxn>
                  <a:cxn ang="0">
                    <a:pos x="338" y="21"/>
                  </a:cxn>
                  <a:cxn ang="0">
                    <a:pos x="348" y="21"/>
                  </a:cxn>
                  <a:cxn ang="0">
                    <a:pos x="363" y="21"/>
                  </a:cxn>
                  <a:cxn ang="0">
                    <a:pos x="378" y="28"/>
                  </a:cxn>
                  <a:cxn ang="0">
                    <a:pos x="387" y="28"/>
                  </a:cxn>
                  <a:cxn ang="0">
                    <a:pos x="402" y="28"/>
                  </a:cxn>
                  <a:cxn ang="0">
                    <a:pos x="417" y="28"/>
                  </a:cxn>
                  <a:cxn ang="0">
                    <a:pos x="432" y="28"/>
                  </a:cxn>
                  <a:cxn ang="0">
                    <a:pos x="442" y="28"/>
                  </a:cxn>
                  <a:cxn ang="0">
                    <a:pos x="457" y="28"/>
                  </a:cxn>
                  <a:cxn ang="0">
                    <a:pos x="472" y="28"/>
                  </a:cxn>
                  <a:cxn ang="0">
                    <a:pos x="482" y="28"/>
                  </a:cxn>
                  <a:cxn ang="0">
                    <a:pos x="497" y="28"/>
                  </a:cxn>
                  <a:cxn ang="0">
                    <a:pos x="512" y="28"/>
                  </a:cxn>
                  <a:cxn ang="0">
                    <a:pos x="522" y="28"/>
                  </a:cxn>
                  <a:cxn ang="0">
                    <a:pos x="536" y="28"/>
                  </a:cxn>
                  <a:cxn ang="0">
                    <a:pos x="551" y="35"/>
                  </a:cxn>
                  <a:cxn ang="0">
                    <a:pos x="561" y="35"/>
                  </a:cxn>
                  <a:cxn ang="0">
                    <a:pos x="576" y="35"/>
                  </a:cxn>
                  <a:cxn ang="0">
                    <a:pos x="591" y="35"/>
                  </a:cxn>
                  <a:cxn ang="0">
                    <a:pos x="601" y="35"/>
                  </a:cxn>
                </a:cxnLst>
                <a:rect l="0" t="0" r="r" b="b"/>
                <a:pathLst>
                  <a:path w="611" h="35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0" y="7"/>
                    </a:lnTo>
                    <a:lnTo>
                      <a:pt x="60" y="7"/>
                    </a:lnTo>
                    <a:lnTo>
                      <a:pt x="65" y="7"/>
                    </a:lnTo>
                    <a:lnTo>
                      <a:pt x="70" y="7"/>
                    </a:lnTo>
                    <a:lnTo>
                      <a:pt x="80" y="7"/>
                    </a:lnTo>
                    <a:lnTo>
                      <a:pt x="85" y="7"/>
                    </a:lnTo>
                    <a:lnTo>
                      <a:pt x="90" y="7"/>
                    </a:lnTo>
                    <a:lnTo>
                      <a:pt x="99" y="7"/>
                    </a:lnTo>
                    <a:lnTo>
                      <a:pt x="104" y="7"/>
                    </a:lnTo>
                    <a:lnTo>
                      <a:pt x="109" y="7"/>
                    </a:lnTo>
                    <a:lnTo>
                      <a:pt x="119" y="7"/>
                    </a:lnTo>
                    <a:lnTo>
                      <a:pt x="124" y="7"/>
                    </a:lnTo>
                    <a:lnTo>
                      <a:pt x="129" y="7"/>
                    </a:lnTo>
                    <a:lnTo>
                      <a:pt x="139" y="14"/>
                    </a:lnTo>
                    <a:lnTo>
                      <a:pt x="144" y="14"/>
                    </a:lnTo>
                    <a:lnTo>
                      <a:pt x="149" y="14"/>
                    </a:lnTo>
                    <a:lnTo>
                      <a:pt x="159" y="14"/>
                    </a:lnTo>
                    <a:lnTo>
                      <a:pt x="164" y="14"/>
                    </a:lnTo>
                    <a:lnTo>
                      <a:pt x="169" y="14"/>
                    </a:lnTo>
                    <a:lnTo>
                      <a:pt x="179" y="14"/>
                    </a:lnTo>
                    <a:lnTo>
                      <a:pt x="184" y="14"/>
                    </a:lnTo>
                    <a:lnTo>
                      <a:pt x="189" y="14"/>
                    </a:lnTo>
                    <a:lnTo>
                      <a:pt x="199" y="14"/>
                    </a:lnTo>
                    <a:lnTo>
                      <a:pt x="204" y="14"/>
                    </a:lnTo>
                    <a:lnTo>
                      <a:pt x="209" y="14"/>
                    </a:lnTo>
                    <a:lnTo>
                      <a:pt x="219" y="14"/>
                    </a:lnTo>
                    <a:lnTo>
                      <a:pt x="224" y="14"/>
                    </a:lnTo>
                    <a:lnTo>
                      <a:pt x="229" y="14"/>
                    </a:lnTo>
                    <a:lnTo>
                      <a:pt x="239" y="14"/>
                    </a:lnTo>
                    <a:lnTo>
                      <a:pt x="243" y="21"/>
                    </a:lnTo>
                    <a:lnTo>
                      <a:pt x="248" y="21"/>
                    </a:lnTo>
                    <a:lnTo>
                      <a:pt x="258" y="21"/>
                    </a:lnTo>
                    <a:lnTo>
                      <a:pt x="263" y="21"/>
                    </a:lnTo>
                    <a:lnTo>
                      <a:pt x="268" y="21"/>
                    </a:lnTo>
                    <a:lnTo>
                      <a:pt x="278" y="21"/>
                    </a:lnTo>
                    <a:lnTo>
                      <a:pt x="283" y="21"/>
                    </a:lnTo>
                    <a:lnTo>
                      <a:pt x="288" y="21"/>
                    </a:lnTo>
                    <a:lnTo>
                      <a:pt x="298" y="21"/>
                    </a:lnTo>
                    <a:lnTo>
                      <a:pt x="303" y="21"/>
                    </a:lnTo>
                    <a:lnTo>
                      <a:pt x="308" y="21"/>
                    </a:lnTo>
                    <a:lnTo>
                      <a:pt x="318" y="21"/>
                    </a:lnTo>
                    <a:lnTo>
                      <a:pt x="323" y="21"/>
                    </a:lnTo>
                    <a:lnTo>
                      <a:pt x="328" y="21"/>
                    </a:lnTo>
                    <a:lnTo>
                      <a:pt x="338" y="21"/>
                    </a:lnTo>
                    <a:lnTo>
                      <a:pt x="343" y="21"/>
                    </a:lnTo>
                    <a:lnTo>
                      <a:pt x="348" y="21"/>
                    </a:lnTo>
                    <a:lnTo>
                      <a:pt x="358" y="21"/>
                    </a:lnTo>
                    <a:lnTo>
                      <a:pt x="363" y="21"/>
                    </a:lnTo>
                    <a:lnTo>
                      <a:pt x="368" y="21"/>
                    </a:lnTo>
                    <a:lnTo>
                      <a:pt x="378" y="28"/>
                    </a:lnTo>
                    <a:lnTo>
                      <a:pt x="383" y="28"/>
                    </a:lnTo>
                    <a:lnTo>
                      <a:pt x="387" y="28"/>
                    </a:lnTo>
                    <a:lnTo>
                      <a:pt x="397" y="28"/>
                    </a:lnTo>
                    <a:lnTo>
                      <a:pt x="402" y="28"/>
                    </a:lnTo>
                    <a:lnTo>
                      <a:pt x="412" y="28"/>
                    </a:lnTo>
                    <a:lnTo>
                      <a:pt x="417" y="28"/>
                    </a:lnTo>
                    <a:lnTo>
                      <a:pt x="422" y="28"/>
                    </a:lnTo>
                    <a:lnTo>
                      <a:pt x="432" y="28"/>
                    </a:lnTo>
                    <a:lnTo>
                      <a:pt x="437" y="28"/>
                    </a:lnTo>
                    <a:lnTo>
                      <a:pt x="442" y="28"/>
                    </a:lnTo>
                    <a:lnTo>
                      <a:pt x="452" y="28"/>
                    </a:lnTo>
                    <a:lnTo>
                      <a:pt x="457" y="28"/>
                    </a:lnTo>
                    <a:lnTo>
                      <a:pt x="462" y="28"/>
                    </a:lnTo>
                    <a:lnTo>
                      <a:pt x="472" y="28"/>
                    </a:lnTo>
                    <a:lnTo>
                      <a:pt x="477" y="28"/>
                    </a:lnTo>
                    <a:lnTo>
                      <a:pt x="482" y="28"/>
                    </a:lnTo>
                    <a:lnTo>
                      <a:pt x="492" y="28"/>
                    </a:lnTo>
                    <a:lnTo>
                      <a:pt x="497" y="28"/>
                    </a:lnTo>
                    <a:lnTo>
                      <a:pt x="502" y="28"/>
                    </a:lnTo>
                    <a:lnTo>
                      <a:pt x="512" y="28"/>
                    </a:lnTo>
                    <a:lnTo>
                      <a:pt x="517" y="28"/>
                    </a:lnTo>
                    <a:lnTo>
                      <a:pt x="522" y="28"/>
                    </a:lnTo>
                    <a:lnTo>
                      <a:pt x="531" y="28"/>
                    </a:lnTo>
                    <a:lnTo>
                      <a:pt x="536" y="28"/>
                    </a:lnTo>
                    <a:lnTo>
                      <a:pt x="541" y="35"/>
                    </a:lnTo>
                    <a:lnTo>
                      <a:pt x="551" y="35"/>
                    </a:lnTo>
                    <a:lnTo>
                      <a:pt x="556" y="35"/>
                    </a:lnTo>
                    <a:lnTo>
                      <a:pt x="561" y="35"/>
                    </a:lnTo>
                    <a:lnTo>
                      <a:pt x="571" y="35"/>
                    </a:lnTo>
                    <a:lnTo>
                      <a:pt x="576" y="35"/>
                    </a:lnTo>
                    <a:lnTo>
                      <a:pt x="581" y="35"/>
                    </a:lnTo>
                    <a:lnTo>
                      <a:pt x="591" y="35"/>
                    </a:lnTo>
                    <a:lnTo>
                      <a:pt x="596" y="35"/>
                    </a:lnTo>
                    <a:lnTo>
                      <a:pt x="601" y="35"/>
                    </a:lnTo>
                    <a:lnTo>
                      <a:pt x="611" y="35"/>
                    </a:lnTo>
                  </a:path>
                </a:pathLst>
              </a:custGeom>
              <a:noFill/>
              <a:ln w="31750">
                <a:solidFill>
                  <a:srgbClr val="539D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655034" y="6030806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en-US" sz="1800" dirty="0"/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H="1">
              <a:off x="4599177" y="4870543"/>
              <a:ext cx="829" cy="12818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230560" y="618244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r>
                <a:rPr lang="en-US" sz="1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800" dirty="0"/>
            </a:p>
          </p:txBody>
        </p:sp>
        <p:graphicFrame>
          <p:nvGraphicFramePr>
            <p:cNvPr id="91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62701"/>
                </p:ext>
              </p:extLst>
            </p:nvPr>
          </p:nvGraphicFramePr>
          <p:xfrm>
            <a:off x="4039900" y="5166900"/>
            <a:ext cx="541886" cy="309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6" name="Equation" r:id="rId22" imgW="355320" imgH="203040" progId="Equation.DSMT4">
                    <p:embed/>
                  </p:oleObj>
                </mc:Choice>
                <mc:Fallback>
                  <p:oleObj name="Equation" r:id="rId22" imgW="355320" imgH="203040" progId="Equation.DSMT4">
                    <p:embed/>
                    <p:pic>
                      <p:nvPicPr>
                        <p:cNvPr id="39" name="Object 3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39900" y="5166900"/>
                          <a:ext cx="541886" cy="309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303708"/>
                </p:ext>
              </p:extLst>
            </p:nvPr>
          </p:nvGraphicFramePr>
          <p:xfrm>
            <a:off x="4768740" y="4763644"/>
            <a:ext cx="622609" cy="320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7" name="Equation" r:id="rId23" imgW="444240" imgH="228600" progId="Equation.DSMT4">
                    <p:embed/>
                  </p:oleObj>
                </mc:Choice>
                <mc:Fallback>
                  <p:oleObj name="Equation" r:id="rId23" imgW="444240" imgH="228600" progId="Equation.DSMT4">
                    <p:embed/>
                    <p:pic>
                      <p:nvPicPr>
                        <p:cNvPr id="41" name="Object 4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768740" y="4763644"/>
                          <a:ext cx="622609" cy="320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Straight Connector 100"/>
            <p:cNvCxnSpPr/>
            <p:nvPr/>
          </p:nvCxnSpPr>
          <p:spPr bwMode="auto">
            <a:xfrm flipH="1">
              <a:off x="4775514" y="4919395"/>
              <a:ext cx="829" cy="12818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4588259" y="620411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r>
                <a:rPr lang="en-US" sz="1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800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691625" y="4953000"/>
              <a:ext cx="165119" cy="1230210"/>
              <a:chOff x="1606633" y="3613995"/>
              <a:chExt cx="838200" cy="1230210"/>
            </a:xfrm>
          </p:grpSpPr>
          <p:sp>
            <p:nvSpPr>
              <p:cNvPr id="104" name="Freeform 74"/>
              <p:cNvSpPr>
                <a:spLocks/>
              </p:cNvSpPr>
              <p:nvPr/>
            </p:nvSpPr>
            <p:spPr bwMode="auto">
              <a:xfrm>
                <a:off x="1606633" y="4804950"/>
                <a:ext cx="177826" cy="39255"/>
              </a:xfrm>
              <a:custGeom>
                <a:avLst/>
                <a:gdLst/>
                <a:ahLst/>
                <a:cxnLst>
                  <a:cxn ang="0">
                    <a:pos x="15" y="56"/>
                  </a:cxn>
                  <a:cxn ang="0">
                    <a:pos x="35" y="56"/>
                  </a:cxn>
                  <a:cxn ang="0">
                    <a:pos x="55" y="56"/>
                  </a:cxn>
                  <a:cxn ang="0">
                    <a:pos x="75" y="56"/>
                  </a:cxn>
                  <a:cxn ang="0">
                    <a:pos x="95" y="56"/>
                  </a:cxn>
                  <a:cxn ang="0">
                    <a:pos x="115" y="56"/>
                  </a:cxn>
                  <a:cxn ang="0">
                    <a:pos x="134" y="49"/>
                  </a:cxn>
                  <a:cxn ang="0">
                    <a:pos x="154" y="49"/>
                  </a:cxn>
                  <a:cxn ang="0">
                    <a:pos x="174" y="49"/>
                  </a:cxn>
                  <a:cxn ang="0">
                    <a:pos x="194" y="49"/>
                  </a:cxn>
                  <a:cxn ang="0">
                    <a:pos x="214" y="49"/>
                  </a:cxn>
                  <a:cxn ang="0">
                    <a:pos x="234" y="49"/>
                  </a:cxn>
                  <a:cxn ang="0">
                    <a:pos x="254" y="49"/>
                  </a:cxn>
                  <a:cxn ang="0">
                    <a:pos x="273" y="49"/>
                  </a:cxn>
                  <a:cxn ang="0">
                    <a:pos x="293" y="42"/>
                  </a:cxn>
                  <a:cxn ang="0">
                    <a:pos x="313" y="42"/>
                  </a:cxn>
                  <a:cxn ang="0">
                    <a:pos x="333" y="42"/>
                  </a:cxn>
                  <a:cxn ang="0">
                    <a:pos x="353" y="42"/>
                  </a:cxn>
                  <a:cxn ang="0">
                    <a:pos x="373" y="42"/>
                  </a:cxn>
                  <a:cxn ang="0">
                    <a:pos x="393" y="42"/>
                  </a:cxn>
                  <a:cxn ang="0">
                    <a:pos x="412" y="42"/>
                  </a:cxn>
                  <a:cxn ang="0">
                    <a:pos x="432" y="35"/>
                  </a:cxn>
                  <a:cxn ang="0">
                    <a:pos x="452" y="35"/>
                  </a:cxn>
                  <a:cxn ang="0">
                    <a:pos x="472" y="35"/>
                  </a:cxn>
                  <a:cxn ang="0">
                    <a:pos x="492" y="35"/>
                  </a:cxn>
                  <a:cxn ang="0">
                    <a:pos x="512" y="35"/>
                  </a:cxn>
                  <a:cxn ang="0">
                    <a:pos x="532" y="28"/>
                  </a:cxn>
                  <a:cxn ang="0">
                    <a:pos x="552" y="28"/>
                  </a:cxn>
                  <a:cxn ang="0">
                    <a:pos x="571" y="28"/>
                  </a:cxn>
                  <a:cxn ang="0">
                    <a:pos x="591" y="28"/>
                  </a:cxn>
                  <a:cxn ang="0">
                    <a:pos x="611" y="28"/>
                  </a:cxn>
                  <a:cxn ang="0">
                    <a:pos x="631" y="21"/>
                  </a:cxn>
                  <a:cxn ang="0">
                    <a:pos x="651" y="21"/>
                  </a:cxn>
                  <a:cxn ang="0">
                    <a:pos x="671" y="21"/>
                  </a:cxn>
                  <a:cxn ang="0">
                    <a:pos x="691" y="14"/>
                  </a:cxn>
                  <a:cxn ang="0">
                    <a:pos x="710" y="14"/>
                  </a:cxn>
                  <a:cxn ang="0">
                    <a:pos x="730" y="14"/>
                  </a:cxn>
                  <a:cxn ang="0">
                    <a:pos x="750" y="14"/>
                  </a:cxn>
                  <a:cxn ang="0">
                    <a:pos x="770" y="7"/>
                  </a:cxn>
                  <a:cxn ang="0">
                    <a:pos x="790" y="7"/>
                  </a:cxn>
                  <a:cxn ang="0">
                    <a:pos x="810" y="0"/>
                  </a:cxn>
                  <a:cxn ang="0">
                    <a:pos x="830" y="0"/>
                  </a:cxn>
                </a:cxnLst>
                <a:rect l="0" t="0" r="r" b="b"/>
                <a:pathLst>
                  <a:path w="845" h="56">
                    <a:moveTo>
                      <a:pt x="0" y="56"/>
                    </a:moveTo>
                    <a:lnTo>
                      <a:pt x="10" y="56"/>
                    </a:lnTo>
                    <a:lnTo>
                      <a:pt x="15" y="56"/>
                    </a:lnTo>
                    <a:lnTo>
                      <a:pt x="20" y="56"/>
                    </a:lnTo>
                    <a:lnTo>
                      <a:pt x="30" y="56"/>
                    </a:lnTo>
                    <a:lnTo>
                      <a:pt x="35" y="56"/>
                    </a:lnTo>
                    <a:lnTo>
                      <a:pt x="40" y="56"/>
                    </a:lnTo>
                    <a:lnTo>
                      <a:pt x="50" y="56"/>
                    </a:lnTo>
                    <a:lnTo>
                      <a:pt x="55" y="56"/>
                    </a:lnTo>
                    <a:lnTo>
                      <a:pt x="60" y="56"/>
                    </a:lnTo>
                    <a:lnTo>
                      <a:pt x="70" y="56"/>
                    </a:lnTo>
                    <a:lnTo>
                      <a:pt x="75" y="56"/>
                    </a:lnTo>
                    <a:lnTo>
                      <a:pt x="80" y="56"/>
                    </a:lnTo>
                    <a:lnTo>
                      <a:pt x="90" y="56"/>
                    </a:lnTo>
                    <a:lnTo>
                      <a:pt x="95" y="56"/>
                    </a:lnTo>
                    <a:lnTo>
                      <a:pt x="100" y="56"/>
                    </a:lnTo>
                    <a:lnTo>
                      <a:pt x="110" y="56"/>
                    </a:lnTo>
                    <a:lnTo>
                      <a:pt x="115" y="56"/>
                    </a:lnTo>
                    <a:lnTo>
                      <a:pt x="120" y="56"/>
                    </a:lnTo>
                    <a:lnTo>
                      <a:pt x="129" y="49"/>
                    </a:lnTo>
                    <a:lnTo>
                      <a:pt x="134" y="49"/>
                    </a:lnTo>
                    <a:lnTo>
                      <a:pt x="139" y="49"/>
                    </a:lnTo>
                    <a:lnTo>
                      <a:pt x="149" y="49"/>
                    </a:lnTo>
                    <a:lnTo>
                      <a:pt x="154" y="49"/>
                    </a:lnTo>
                    <a:lnTo>
                      <a:pt x="159" y="49"/>
                    </a:lnTo>
                    <a:lnTo>
                      <a:pt x="169" y="49"/>
                    </a:lnTo>
                    <a:lnTo>
                      <a:pt x="174" y="49"/>
                    </a:lnTo>
                    <a:lnTo>
                      <a:pt x="179" y="49"/>
                    </a:lnTo>
                    <a:lnTo>
                      <a:pt x="189" y="49"/>
                    </a:lnTo>
                    <a:lnTo>
                      <a:pt x="194" y="49"/>
                    </a:lnTo>
                    <a:lnTo>
                      <a:pt x="199" y="49"/>
                    </a:lnTo>
                    <a:lnTo>
                      <a:pt x="209" y="49"/>
                    </a:lnTo>
                    <a:lnTo>
                      <a:pt x="214" y="49"/>
                    </a:lnTo>
                    <a:lnTo>
                      <a:pt x="219" y="49"/>
                    </a:lnTo>
                    <a:lnTo>
                      <a:pt x="229" y="49"/>
                    </a:lnTo>
                    <a:lnTo>
                      <a:pt x="234" y="49"/>
                    </a:lnTo>
                    <a:lnTo>
                      <a:pt x="239" y="49"/>
                    </a:lnTo>
                    <a:lnTo>
                      <a:pt x="249" y="49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8" y="49"/>
                    </a:lnTo>
                    <a:lnTo>
                      <a:pt x="273" y="49"/>
                    </a:lnTo>
                    <a:lnTo>
                      <a:pt x="278" y="49"/>
                    </a:lnTo>
                    <a:lnTo>
                      <a:pt x="288" y="49"/>
                    </a:lnTo>
                    <a:lnTo>
                      <a:pt x="293" y="42"/>
                    </a:lnTo>
                    <a:lnTo>
                      <a:pt x="298" y="42"/>
                    </a:lnTo>
                    <a:lnTo>
                      <a:pt x="308" y="42"/>
                    </a:lnTo>
                    <a:lnTo>
                      <a:pt x="313" y="42"/>
                    </a:lnTo>
                    <a:lnTo>
                      <a:pt x="318" y="42"/>
                    </a:lnTo>
                    <a:lnTo>
                      <a:pt x="328" y="42"/>
                    </a:lnTo>
                    <a:lnTo>
                      <a:pt x="333" y="42"/>
                    </a:lnTo>
                    <a:lnTo>
                      <a:pt x="338" y="42"/>
                    </a:lnTo>
                    <a:lnTo>
                      <a:pt x="348" y="42"/>
                    </a:lnTo>
                    <a:lnTo>
                      <a:pt x="353" y="42"/>
                    </a:lnTo>
                    <a:lnTo>
                      <a:pt x="358" y="42"/>
                    </a:lnTo>
                    <a:lnTo>
                      <a:pt x="368" y="42"/>
                    </a:lnTo>
                    <a:lnTo>
                      <a:pt x="373" y="42"/>
                    </a:lnTo>
                    <a:lnTo>
                      <a:pt x="378" y="42"/>
                    </a:lnTo>
                    <a:lnTo>
                      <a:pt x="388" y="42"/>
                    </a:lnTo>
                    <a:lnTo>
                      <a:pt x="393" y="42"/>
                    </a:lnTo>
                    <a:lnTo>
                      <a:pt x="398" y="42"/>
                    </a:lnTo>
                    <a:lnTo>
                      <a:pt x="408" y="42"/>
                    </a:lnTo>
                    <a:lnTo>
                      <a:pt x="412" y="42"/>
                    </a:lnTo>
                    <a:lnTo>
                      <a:pt x="417" y="42"/>
                    </a:lnTo>
                    <a:lnTo>
                      <a:pt x="427" y="35"/>
                    </a:lnTo>
                    <a:lnTo>
                      <a:pt x="432" y="35"/>
                    </a:lnTo>
                    <a:lnTo>
                      <a:pt x="437" y="35"/>
                    </a:lnTo>
                    <a:lnTo>
                      <a:pt x="447" y="35"/>
                    </a:lnTo>
                    <a:lnTo>
                      <a:pt x="452" y="35"/>
                    </a:lnTo>
                    <a:lnTo>
                      <a:pt x="457" y="35"/>
                    </a:lnTo>
                    <a:lnTo>
                      <a:pt x="467" y="35"/>
                    </a:lnTo>
                    <a:lnTo>
                      <a:pt x="472" y="35"/>
                    </a:lnTo>
                    <a:lnTo>
                      <a:pt x="477" y="35"/>
                    </a:lnTo>
                    <a:lnTo>
                      <a:pt x="487" y="35"/>
                    </a:lnTo>
                    <a:lnTo>
                      <a:pt x="492" y="35"/>
                    </a:lnTo>
                    <a:lnTo>
                      <a:pt x="497" y="35"/>
                    </a:lnTo>
                    <a:lnTo>
                      <a:pt x="507" y="35"/>
                    </a:lnTo>
                    <a:lnTo>
                      <a:pt x="512" y="35"/>
                    </a:lnTo>
                    <a:lnTo>
                      <a:pt x="517" y="35"/>
                    </a:lnTo>
                    <a:lnTo>
                      <a:pt x="527" y="35"/>
                    </a:lnTo>
                    <a:lnTo>
                      <a:pt x="532" y="28"/>
                    </a:lnTo>
                    <a:lnTo>
                      <a:pt x="537" y="28"/>
                    </a:lnTo>
                    <a:lnTo>
                      <a:pt x="547" y="28"/>
                    </a:lnTo>
                    <a:lnTo>
                      <a:pt x="552" y="28"/>
                    </a:lnTo>
                    <a:lnTo>
                      <a:pt x="556" y="28"/>
                    </a:lnTo>
                    <a:lnTo>
                      <a:pt x="566" y="28"/>
                    </a:lnTo>
                    <a:lnTo>
                      <a:pt x="571" y="28"/>
                    </a:lnTo>
                    <a:lnTo>
                      <a:pt x="576" y="28"/>
                    </a:lnTo>
                    <a:lnTo>
                      <a:pt x="586" y="28"/>
                    </a:lnTo>
                    <a:lnTo>
                      <a:pt x="591" y="28"/>
                    </a:lnTo>
                    <a:lnTo>
                      <a:pt x="596" y="28"/>
                    </a:lnTo>
                    <a:lnTo>
                      <a:pt x="606" y="28"/>
                    </a:lnTo>
                    <a:lnTo>
                      <a:pt x="611" y="28"/>
                    </a:lnTo>
                    <a:lnTo>
                      <a:pt x="616" y="21"/>
                    </a:lnTo>
                    <a:lnTo>
                      <a:pt x="626" y="21"/>
                    </a:lnTo>
                    <a:lnTo>
                      <a:pt x="631" y="21"/>
                    </a:lnTo>
                    <a:lnTo>
                      <a:pt x="636" y="21"/>
                    </a:lnTo>
                    <a:lnTo>
                      <a:pt x="646" y="21"/>
                    </a:lnTo>
                    <a:lnTo>
                      <a:pt x="651" y="21"/>
                    </a:lnTo>
                    <a:lnTo>
                      <a:pt x="656" y="21"/>
                    </a:lnTo>
                    <a:lnTo>
                      <a:pt x="666" y="21"/>
                    </a:lnTo>
                    <a:lnTo>
                      <a:pt x="671" y="21"/>
                    </a:lnTo>
                    <a:lnTo>
                      <a:pt x="676" y="21"/>
                    </a:lnTo>
                    <a:lnTo>
                      <a:pt x="686" y="21"/>
                    </a:lnTo>
                    <a:lnTo>
                      <a:pt x="691" y="14"/>
                    </a:lnTo>
                    <a:lnTo>
                      <a:pt x="696" y="14"/>
                    </a:lnTo>
                    <a:lnTo>
                      <a:pt x="705" y="14"/>
                    </a:lnTo>
                    <a:lnTo>
                      <a:pt x="710" y="14"/>
                    </a:lnTo>
                    <a:lnTo>
                      <a:pt x="715" y="14"/>
                    </a:lnTo>
                    <a:lnTo>
                      <a:pt x="725" y="14"/>
                    </a:lnTo>
                    <a:lnTo>
                      <a:pt x="730" y="14"/>
                    </a:lnTo>
                    <a:lnTo>
                      <a:pt x="735" y="14"/>
                    </a:lnTo>
                    <a:lnTo>
                      <a:pt x="745" y="14"/>
                    </a:lnTo>
                    <a:lnTo>
                      <a:pt x="750" y="14"/>
                    </a:lnTo>
                    <a:lnTo>
                      <a:pt x="755" y="7"/>
                    </a:lnTo>
                    <a:lnTo>
                      <a:pt x="765" y="7"/>
                    </a:lnTo>
                    <a:lnTo>
                      <a:pt x="770" y="7"/>
                    </a:lnTo>
                    <a:lnTo>
                      <a:pt x="775" y="7"/>
                    </a:lnTo>
                    <a:lnTo>
                      <a:pt x="785" y="7"/>
                    </a:lnTo>
                    <a:lnTo>
                      <a:pt x="790" y="7"/>
                    </a:lnTo>
                    <a:lnTo>
                      <a:pt x="795" y="7"/>
                    </a:lnTo>
                    <a:lnTo>
                      <a:pt x="805" y="7"/>
                    </a:lnTo>
                    <a:lnTo>
                      <a:pt x="810" y="0"/>
                    </a:lnTo>
                    <a:lnTo>
                      <a:pt x="815" y="0"/>
                    </a:lnTo>
                    <a:lnTo>
                      <a:pt x="825" y="0"/>
                    </a:lnTo>
                    <a:lnTo>
                      <a:pt x="830" y="0"/>
                    </a:lnTo>
                    <a:lnTo>
                      <a:pt x="835" y="0"/>
                    </a:lnTo>
                    <a:lnTo>
                      <a:pt x="845" y="0"/>
                    </a:lnTo>
                  </a:path>
                </a:pathLst>
              </a:custGeom>
              <a:noFill/>
              <a:ln w="4127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5" name="Freeform 75"/>
              <p:cNvSpPr>
                <a:spLocks/>
              </p:cNvSpPr>
              <p:nvPr/>
            </p:nvSpPr>
            <p:spPr bwMode="auto">
              <a:xfrm>
                <a:off x="1784459" y="4359131"/>
                <a:ext cx="176563" cy="445820"/>
              </a:xfrm>
              <a:custGeom>
                <a:avLst/>
                <a:gdLst/>
                <a:ahLst/>
                <a:cxnLst>
                  <a:cxn ang="0">
                    <a:pos x="9" y="636"/>
                  </a:cxn>
                  <a:cxn ang="0">
                    <a:pos x="29" y="629"/>
                  </a:cxn>
                  <a:cxn ang="0">
                    <a:pos x="49" y="629"/>
                  </a:cxn>
                  <a:cxn ang="0">
                    <a:pos x="69" y="622"/>
                  </a:cxn>
                  <a:cxn ang="0">
                    <a:pos x="94" y="622"/>
                  </a:cxn>
                  <a:cxn ang="0">
                    <a:pos x="114" y="615"/>
                  </a:cxn>
                  <a:cxn ang="0">
                    <a:pos x="134" y="615"/>
                  </a:cxn>
                  <a:cxn ang="0">
                    <a:pos x="153" y="608"/>
                  </a:cxn>
                  <a:cxn ang="0">
                    <a:pos x="173" y="601"/>
                  </a:cxn>
                  <a:cxn ang="0">
                    <a:pos x="193" y="601"/>
                  </a:cxn>
                  <a:cxn ang="0">
                    <a:pos x="213" y="594"/>
                  </a:cxn>
                  <a:cxn ang="0">
                    <a:pos x="233" y="587"/>
                  </a:cxn>
                  <a:cxn ang="0">
                    <a:pos x="253" y="580"/>
                  </a:cxn>
                  <a:cxn ang="0">
                    <a:pos x="273" y="580"/>
                  </a:cxn>
                  <a:cxn ang="0">
                    <a:pos x="293" y="573"/>
                  </a:cxn>
                  <a:cxn ang="0">
                    <a:pos x="312" y="566"/>
                  </a:cxn>
                  <a:cxn ang="0">
                    <a:pos x="332" y="559"/>
                  </a:cxn>
                  <a:cxn ang="0">
                    <a:pos x="352" y="552"/>
                  </a:cxn>
                  <a:cxn ang="0">
                    <a:pos x="372" y="545"/>
                  </a:cxn>
                  <a:cxn ang="0">
                    <a:pos x="392" y="531"/>
                  </a:cxn>
                  <a:cxn ang="0">
                    <a:pos x="412" y="524"/>
                  </a:cxn>
                  <a:cxn ang="0">
                    <a:pos x="432" y="517"/>
                  </a:cxn>
                  <a:cxn ang="0">
                    <a:pos x="451" y="503"/>
                  </a:cxn>
                  <a:cxn ang="0">
                    <a:pos x="471" y="496"/>
                  </a:cxn>
                  <a:cxn ang="0">
                    <a:pos x="491" y="482"/>
                  </a:cxn>
                  <a:cxn ang="0">
                    <a:pos x="511" y="468"/>
                  </a:cxn>
                  <a:cxn ang="0">
                    <a:pos x="531" y="454"/>
                  </a:cxn>
                  <a:cxn ang="0">
                    <a:pos x="551" y="440"/>
                  </a:cxn>
                  <a:cxn ang="0">
                    <a:pos x="571" y="426"/>
                  </a:cxn>
                  <a:cxn ang="0">
                    <a:pos x="590" y="405"/>
                  </a:cxn>
                  <a:cxn ang="0">
                    <a:pos x="610" y="392"/>
                  </a:cxn>
                  <a:cxn ang="0">
                    <a:pos x="630" y="371"/>
                  </a:cxn>
                  <a:cxn ang="0">
                    <a:pos x="650" y="350"/>
                  </a:cxn>
                  <a:cxn ang="0">
                    <a:pos x="670" y="322"/>
                  </a:cxn>
                  <a:cxn ang="0">
                    <a:pos x="690" y="301"/>
                  </a:cxn>
                  <a:cxn ang="0">
                    <a:pos x="710" y="266"/>
                  </a:cxn>
                  <a:cxn ang="0">
                    <a:pos x="729" y="238"/>
                  </a:cxn>
                  <a:cxn ang="0">
                    <a:pos x="749" y="203"/>
                  </a:cxn>
                  <a:cxn ang="0">
                    <a:pos x="769" y="168"/>
                  </a:cxn>
                  <a:cxn ang="0">
                    <a:pos x="789" y="126"/>
                  </a:cxn>
                  <a:cxn ang="0">
                    <a:pos x="809" y="84"/>
                  </a:cxn>
                  <a:cxn ang="0">
                    <a:pos x="829" y="35"/>
                  </a:cxn>
                </a:cxnLst>
                <a:rect l="0" t="0" r="r" b="b"/>
                <a:pathLst>
                  <a:path w="839" h="636">
                    <a:moveTo>
                      <a:pt x="0" y="636"/>
                    </a:moveTo>
                    <a:lnTo>
                      <a:pt x="4" y="636"/>
                    </a:lnTo>
                    <a:lnTo>
                      <a:pt x="9" y="636"/>
                    </a:lnTo>
                    <a:lnTo>
                      <a:pt x="19" y="629"/>
                    </a:lnTo>
                    <a:lnTo>
                      <a:pt x="24" y="629"/>
                    </a:lnTo>
                    <a:lnTo>
                      <a:pt x="29" y="629"/>
                    </a:lnTo>
                    <a:lnTo>
                      <a:pt x="39" y="629"/>
                    </a:lnTo>
                    <a:lnTo>
                      <a:pt x="44" y="629"/>
                    </a:lnTo>
                    <a:lnTo>
                      <a:pt x="49" y="629"/>
                    </a:lnTo>
                    <a:lnTo>
                      <a:pt x="59" y="622"/>
                    </a:lnTo>
                    <a:lnTo>
                      <a:pt x="64" y="622"/>
                    </a:lnTo>
                    <a:lnTo>
                      <a:pt x="69" y="622"/>
                    </a:lnTo>
                    <a:lnTo>
                      <a:pt x="79" y="622"/>
                    </a:lnTo>
                    <a:lnTo>
                      <a:pt x="84" y="622"/>
                    </a:lnTo>
                    <a:lnTo>
                      <a:pt x="94" y="622"/>
                    </a:lnTo>
                    <a:lnTo>
                      <a:pt x="99" y="615"/>
                    </a:lnTo>
                    <a:lnTo>
                      <a:pt x="104" y="615"/>
                    </a:lnTo>
                    <a:lnTo>
                      <a:pt x="114" y="615"/>
                    </a:lnTo>
                    <a:lnTo>
                      <a:pt x="119" y="615"/>
                    </a:lnTo>
                    <a:lnTo>
                      <a:pt x="124" y="615"/>
                    </a:lnTo>
                    <a:lnTo>
                      <a:pt x="134" y="615"/>
                    </a:lnTo>
                    <a:lnTo>
                      <a:pt x="139" y="608"/>
                    </a:lnTo>
                    <a:lnTo>
                      <a:pt x="144" y="608"/>
                    </a:lnTo>
                    <a:lnTo>
                      <a:pt x="153" y="608"/>
                    </a:lnTo>
                    <a:lnTo>
                      <a:pt x="158" y="608"/>
                    </a:lnTo>
                    <a:lnTo>
                      <a:pt x="163" y="608"/>
                    </a:lnTo>
                    <a:lnTo>
                      <a:pt x="173" y="601"/>
                    </a:lnTo>
                    <a:lnTo>
                      <a:pt x="178" y="601"/>
                    </a:lnTo>
                    <a:lnTo>
                      <a:pt x="183" y="601"/>
                    </a:lnTo>
                    <a:lnTo>
                      <a:pt x="193" y="601"/>
                    </a:lnTo>
                    <a:lnTo>
                      <a:pt x="198" y="594"/>
                    </a:lnTo>
                    <a:lnTo>
                      <a:pt x="203" y="594"/>
                    </a:lnTo>
                    <a:lnTo>
                      <a:pt x="213" y="594"/>
                    </a:lnTo>
                    <a:lnTo>
                      <a:pt x="218" y="594"/>
                    </a:lnTo>
                    <a:lnTo>
                      <a:pt x="223" y="587"/>
                    </a:lnTo>
                    <a:lnTo>
                      <a:pt x="233" y="587"/>
                    </a:lnTo>
                    <a:lnTo>
                      <a:pt x="238" y="587"/>
                    </a:lnTo>
                    <a:lnTo>
                      <a:pt x="243" y="587"/>
                    </a:lnTo>
                    <a:lnTo>
                      <a:pt x="253" y="580"/>
                    </a:lnTo>
                    <a:lnTo>
                      <a:pt x="258" y="580"/>
                    </a:lnTo>
                    <a:lnTo>
                      <a:pt x="263" y="580"/>
                    </a:lnTo>
                    <a:lnTo>
                      <a:pt x="273" y="580"/>
                    </a:lnTo>
                    <a:lnTo>
                      <a:pt x="278" y="573"/>
                    </a:lnTo>
                    <a:lnTo>
                      <a:pt x="283" y="573"/>
                    </a:lnTo>
                    <a:lnTo>
                      <a:pt x="293" y="573"/>
                    </a:lnTo>
                    <a:lnTo>
                      <a:pt x="297" y="566"/>
                    </a:lnTo>
                    <a:lnTo>
                      <a:pt x="302" y="566"/>
                    </a:lnTo>
                    <a:lnTo>
                      <a:pt x="312" y="566"/>
                    </a:lnTo>
                    <a:lnTo>
                      <a:pt x="317" y="559"/>
                    </a:lnTo>
                    <a:lnTo>
                      <a:pt x="322" y="559"/>
                    </a:lnTo>
                    <a:lnTo>
                      <a:pt x="332" y="559"/>
                    </a:lnTo>
                    <a:lnTo>
                      <a:pt x="337" y="552"/>
                    </a:lnTo>
                    <a:lnTo>
                      <a:pt x="342" y="552"/>
                    </a:lnTo>
                    <a:lnTo>
                      <a:pt x="352" y="552"/>
                    </a:lnTo>
                    <a:lnTo>
                      <a:pt x="357" y="545"/>
                    </a:lnTo>
                    <a:lnTo>
                      <a:pt x="362" y="545"/>
                    </a:lnTo>
                    <a:lnTo>
                      <a:pt x="372" y="545"/>
                    </a:lnTo>
                    <a:lnTo>
                      <a:pt x="377" y="538"/>
                    </a:lnTo>
                    <a:lnTo>
                      <a:pt x="382" y="538"/>
                    </a:lnTo>
                    <a:lnTo>
                      <a:pt x="392" y="531"/>
                    </a:lnTo>
                    <a:lnTo>
                      <a:pt x="397" y="531"/>
                    </a:lnTo>
                    <a:lnTo>
                      <a:pt x="402" y="531"/>
                    </a:lnTo>
                    <a:lnTo>
                      <a:pt x="412" y="524"/>
                    </a:lnTo>
                    <a:lnTo>
                      <a:pt x="417" y="524"/>
                    </a:lnTo>
                    <a:lnTo>
                      <a:pt x="422" y="517"/>
                    </a:lnTo>
                    <a:lnTo>
                      <a:pt x="432" y="517"/>
                    </a:lnTo>
                    <a:lnTo>
                      <a:pt x="437" y="510"/>
                    </a:lnTo>
                    <a:lnTo>
                      <a:pt x="441" y="510"/>
                    </a:lnTo>
                    <a:lnTo>
                      <a:pt x="451" y="503"/>
                    </a:lnTo>
                    <a:lnTo>
                      <a:pt x="456" y="503"/>
                    </a:lnTo>
                    <a:lnTo>
                      <a:pt x="461" y="496"/>
                    </a:lnTo>
                    <a:lnTo>
                      <a:pt x="471" y="496"/>
                    </a:lnTo>
                    <a:lnTo>
                      <a:pt x="476" y="489"/>
                    </a:lnTo>
                    <a:lnTo>
                      <a:pt x="481" y="489"/>
                    </a:lnTo>
                    <a:lnTo>
                      <a:pt x="491" y="482"/>
                    </a:lnTo>
                    <a:lnTo>
                      <a:pt x="496" y="475"/>
                    </a:lnTo>
                    <a:lnTo>
                      <a:pt x="501" y="475"/>
                    </a:lnTo>
                    <a:lnTo>
                      <a:pt x="511" y="468"/>
                    </a:lnTo>
                    <a:lnTo>
                      <a:pt x="516" y="468"/>
                    </a:lnTo>
                    <a:lnTo>
                      <a:pt x="521" y="461"/>
                    </a:lnTo>
                    <a:lnTo>
                      <a:pt x="531" y="454"/>
                    </a:lnTo>
                    <a:lnTo>
                      <a:pt x="536" y="454"/>
                    </a:lnTo>
                    <a:lnTo>
                      <a:pt x="541" y="447"/>
                    </a:lnTo>
                    <a:lnTo>
                      <a:pt x="551" y="440"/>
                    </a:lnTo>
                    <a:lnTo>
                      <a:pt x="556" y="433"/>
                    </a:lnTo>
                    <a:lnTo>
                      <a:pt x="561" y="433"/>
                    </a:lnTo>
                    <a:lnTo>
                      <a:pt x="571" y="426"/>
                    </a:lnTo>
                    <a:lnTo>
                      <a:pt x="576" y="419"/>
                    </a:lnTo>
                    <a:lnTo>
                      <a:pt x="581" y="412"/>
                    </a:lnTo>
                    <a:lnTo>
                      <a:pt x="590" y="405"/>
                    </a:lnTo>
                    <a:lnTo>
                      <a:pt x="595" y="405"/>
                    </a:lnTo>
                    <a:lnTo>
                      <a:pt x="600" y="398"/>
                    </a:lnTo>
                    <a:lnTo>
                      <a:pt x="610" y="392"/>
                    </a:lnTo>
                    <a:lnTo>
                      <a:pt x="615" y="385"/>
                    </a:lnTo>
                    <a:lnTo>
                      <a:pt x="620" y="378"/>
                    </a:lnTo>
                    <a:lnTo>
                      <a:pt x="630" y="371"/>
                    </a:lnTo>
                    <a:lnTo>
                      <a:pt x="635" y="364"/>
                    </a:lnTo>
                    <a:lnTo>
                      <a:pt x="640" y="357"/>
                    </a:lnTo>
                    <a:lnTo>
                      <a:pt x="650" y="350"/>
                    </a:lnTo>
                    <a:lnTo>
                      <a:pt x="655" y="343"/>
                    </a:lnTo>
                    <a:lnTo>
                      <a:pt x="660" y="329"/>
                    </a:lnTo>
                    <a:lnTo>
                      <a:pt x="670" y="322"/>
                    </a:lnTo>
                    <a:lnTo>
                      <a:pt x="675" y="315"/>
                    </a:lnTo>
                    <a:lnTo>
                      <a:pt x="680" y="308"/>
                    </a:lnTo>
                    <a:lnTo>
                      <a:pt x="690" y="301"/>
                    </a:lnTo>
                    <a:lnTo>
                      <a:pt x="695" y="287"/>
                    </a:lnTo>
                    <a:lnTo>
                      <a:pt x="700" y="280"/>
                    </a:lnTo>
                    <a:lnTo>
                      <a:pt x="710" y="266"/>
                    </a:lnTo>
                    <a:lnTo>
                      <a:pt x="715" y="259"/>
                    </a:lnTo>
                    <a:lnTo>
                      <a:pt x="720" y="252"/>
                    </a:lnTo>
                    <a:lnTo>
                      <a:pt x="729" y="238"/>
                    </a:lnTo>
                    <a:lnTo>
                      <a:pt x="734" y="231"/>
                    </a:lnTo>
                    <a:lnTo>
                      <a:pt x="739" y="217"/>
                    </a:lnTo>
                    <a:lnTo>
                      <a:pt x="749" y="203"/>
                    </a:lnTo>
                    <a:lnTo>
                      <a:pt x="754" y="196"/>
                    </a:lnTo>
                    <a:lnTo>
                      <a:pt x="759" y="182"/>
                    </a:lnTo>
                    <a:lnTo>
                      <a:pt x="769" y="168"/>
                    </a:lnTo>
                    <a:lnTo>
                      <a:pt x="774" y="154"/>
                    </a:lnTo>
                    <a:lnTo>
                      <a:pt x="779" y="140"/>
                    </a:lnTo>
                    <a:lnTo>
                      <a:pt x="789" y="126"/>
                    </a:lnTo>
                    <a:lnTo>
                      <a:pt x="794" y="112"/>
                    </a:lnTo>
                    <a:lnTo>
                      <a:pt x="799" y="98"/>
                    </a:lnTo>
                    <a:lnTo>
                      <a:pt x="809" y="84"/>
                    </a:lnTo>
                    <a:lnTo>
                      <a:pt x="814" y="70"/>
                    </a:lnTo>
                    <a:lnTo>
                      <a:pt x="819" y="56"/>
                    </a:lnTo>
                    <a:lnTo>
                      <a:pt x="829" y="35"/>
                    </a:lnTo>
                    <a:lnTo>
                      <a:pt x="834" y="21"/>
                    </a:lnTo>
                    <a:lnTo>
                      <a:pt x="839" y="0"/>
                    </a:lnTo>
                  </a:path>
                </a:pathLst>
              </a:custGeom>
              <a:noFill/>
              <a:ln w="4127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6" name="Freeform 76"/>
              <p:cNvSpPr>
                <a:spLocks/>
              </p:cNvSpPr>
              <p:nvPr/>
            </p:nvSpPr>
            <p:spPr bwMode="auto">
              <a:xfrm>
                <a:off x="1961021" y="3613995"/>
                <a:ext cx="177615" cy="980663"/>
              </a:xfrm>
              <a:custGeom>
                <a:avLst/>
                <a:gdLst/>
                <a:ahLst/>
                <a:cxnLst>
                  <a:cxn ang="0">
                    <a:pos x="15" y="1028"/>
                  </a:cxn>
                  <a:cxn ang="0">
                    <a:pos x="35" y="972"/>
                  </a:cxn>
                  <a:cxn ang="0">
                    <a:pos x="54" y="909"/>
                  </a:cxn>
                  <a:cxn ang="0">
                    <a:pos x="74" y="839"/>
                  </a:cxn>
                  <a:cxn ang="0">
                    <a:pos x="94" y="769"/>
                  </a:cxn>
                  <a:cxn ang="0">
                    <a:pos x="114" y="693"/>
                  </a:cxn>
                  <a:cxn ang="0">
                    <a:pos x="134" y="609"/>
                  </a:cxn>
                  <a:cxn ang="0">
                    <a:pos x="154" y="525"/>
                  </a:cxn>
                  <a:cxn ang="0">
                    <a:pos x="174" y="441"/>
                  </a:cxn>
                  <a:cxn ang="0">
                    <a:pos x="193" y="357"/>
                  </a:cxn>
                  <a:cxn ang="0">
                    <a:pos x="213" y="273"/>
                  </a:cxn>
                  <a:cxn ang="0">
                    <a:pos x="233" y="196"/>
                  </a:cxn>
                  <a:cxn ang="0">
                    <a:pos x="253" y="133"/>
                  </a:cxn>
                  <a:cxn ang="0">
                    <a:pos x="273" y="77"/>
                  </a:cxn>
                  <a:cxn ang="0">
                    <a:pos x="293" y="35"/>
                  </a:cxn>
                  <a:cxn ang="0">
                    <a:pos x="313" y="7"/>
                  </a:cxn>
                  <a:cxn ang="0">
                    <a:pos x="332" y="0"/>
                  </a:cxn>
                  <a:cxn ang="0">
                    <a:pos x="352" y="14"/>
                  </a:cxn>
                  <a:cxn ang="0">
                    <a:pos x="372" y="42"/>
                  </a:cxn>
                  <a:cxn ang="0">
                    <a:pos x="392" y="91"/>
                  </a:cxn>
                  <a:cxn ang="0">
                    <a:pos x="412" y="147"/>
                  </a:cxn>
                  <a:cxn ang="0">
                    <a:pos x="432" y="217"/>
                  </a:cxn>
                  <a:cxn ang="0">
                    <a:pos x="452" y="294"/>
                  </a:cxn>
                  <a:cxn ang="0">
                    <a:pos x="472" y="371"/>
                  </a:cxn>
                  <a:cxn ang="0">
                    <a:pos x="491" y="455"/>
                  </a:cxn>
                  <a:cxn ang="0">
                    <a:pos x="511" y="539"/>
                  </a:cxn>
                  <a:cxn ang="0">
                    <a:pos x="531" y="623"/>
                  </a:cxn>
                  <a:cxn ang="0">
                    <a:pos x="551" y="700"/>
                  </a:cxn>
                  <a:cxn ang="0">
                    <a:pos x="571" y="776"/>
                  </a:cxn>
                  <a:cxn ang="0">
                    <a:pos x="591" y="846"/>
                  </a:cxn>
                  <a:cxn ang="0">
                    <a:pos x="611" y="916"/>
                  </a:cxn>
                  <a:cxn ang="0">
                    <a:pos x="630" y="979"/>
                  </a:cxn>
                  <a:cxn ang="0">
                    <a:pos x="650" y="1035"/>
                  </a:cxn>
                  <a:cxn ang="0">
                    <a:pos x="670" y="1091"/>
                  </a:cxn>
                  <a:cxn ang="0">
                    <a:pos x="690" y="1140"/>
                  </a:cxn>
                  <a:cxn ang="0">
                    <a:pos x="710" y="1182"/>
                  </a:cxn>
                  <a:cxn ang="0">
                    <a:pos x="730" y="1224"/>
                  </a:cxn>
                  <a:cxn ang="0">
                    <a:pos x="750" y="1259"/>
                  </a:cxn>
                  <a:cxn ang="0">
                    <a:pos x="769" y="1294"/>
                  </a:cxn>
                  <a:cxn ang="0">
                    <a:pos x="789" y="1329"/>
                  </a:cxn>
                  <a:cxn ang="0">
                    <a:pos x="809" y="1357"/>
                  </a:cxn>
                  <a:cxn ang="0">
                    <a:pos x="829" y="1378"/>
                  </a:cxn>
                </a:cxnLst>
                <a:rect l="0" t="0" r="r" b="b"/>
                <a:pathLst>
                  <a:path w="844" h="1399">
                    <a:moveTo>
                      <a:pt x="0" y="1063"/>
                    </a:moveTo>
                    <a:lnTo>
                      <a:pt x="10" y="1049"/>
                    </a:lnTo>
                    <a:lnTo>
                      <a:pt x="15" y="1028"/>
                    </a:lnTo>
                    <a:lnTo>
                      <a:pt x="20" y="1007"/>
                    </a:lnTo>
                    <a:lnTo>
                      <a:pt x="30" y="993"/>
                    </a:lnTo>
                    <a:lnTo>
                      <a:pt x="35" y="972"/>
                    </a:lnTo>
                    <a:lnTo>
                      <a:pt x="39" y="951"/>
                    </a:lnTo>
                    <a:lnTo>
                      <a:pt x="49" y="930"/>
                    </a:lnTo>
                    <a:lnTo>
                      <a:pt x="54" y="909"/>
                    </a:lnTo>
                    <a:lnTo>
                      <a:pt x="59" y="888"/>
                    </a:lnTo>
                    <a:lnTo>
                      <a:pt x="69" y="860"/>
                    </a:lnTo>
                    <a:lnTo>
                      <a:pt x="74" y="839"/>
                    </a:lnTo>
                    <a:lnTo>
                      <a:pt x="79" y="818"/>
                    </a:lnTo>
                    <a:lnTo>
                      <a:pt x="89" y="790"/>
                    </a:lnTo>
                    <a:lnTo>
                      <a:pt x="94" y="769"/>
                    </a:lnTo>
                    <a:lnTo>
                      <a:pt x="99" y="741"/>
                    </a:lnTo>
                    <a:lnTo>
                      <a:pt x="109" y="713"/>
                    </a:lnTo>
                    <a:lnTo>
                      <a:pt x="114" y="693"/>
                    </a:lnTo>
                    <a:lnTo>
                      <a:pt x="119" y="665"/>
                    </a:lnTo>
                    <a:lnTo>
                      <a:pt x="129" y="637"/>
                    </a:lnTo>
                    <a:lnTo>
                      <a:pt x="134" y="609"/>
                    </a:lnTo>
                    <a:lnTo>
                      <a:pt x="139" y="581"/>
                    </a:lnTo>
                    <a:lnTo>
                      <a:pt x="149" y="553"/>
                    </a:lnTo>
                    <a:lnTo>
                      <a:pt x="154" y="525"/>
                    </a:lnTo>
                    <a:lnTo>
                      <a:pt x="159" y="497"/>
                    </a:lnTo>
                    <a:lnTo>
                      <a:pt x="169" y="469"/>
                    </a:lnTo>
                    <a:lnTo>
                      <a:pt x="174" y="441"/>
                    </a:lnTo>
                    <a:lnTo>
                      <a:pt x="179" y="413"/>
                    </a:lnTo>
                    <a:lnTo>
                      <a:pt x="188" y="385"/>
                    </a:lnTo>
                    <a:lnTo>
                      <a:pt x="193" y="357"/>
                    </a:lnTo>
                    <a:lnTo>
                      <a:pt x="203" y="329"/>
                    </a:lnTo>
                    <a:lnTo>
                      <a:pt x="208" y="301"/>
                    </a:lnTo>
                    <a:lnTo>
                      <a:pt x="213" y="273"/>
                    </a:lnTo>
                    <a:lnTo>
                      <a:pt x="223" y="245"/>
                    </a:lnTo>
                    <a:lnTo>
                      <a:pt x="228" y="224"/>
                    </a:lnTo>
                    <a:lnTo>
                      <a:pt x="233" y="196"/>
                    </a:lnTo>
                    <a:lnTo>
                      <a:pt x="243" y="175"/>
                    </a:lnTo>
                    <a:lnTo>
                      <a:pt x="248" y="154"/>
                    </a:lnTo>
                    <a:lnTo>
                      <a:pt x="253" y="133"/>
                    </a:lnTo>
                    <a:lnTo>
                      <a:pt x="263" y="112"/>
                    </a:lnTo>
                    <a:lnTo>
                      <a:pt x="268" y="91"/>
                    </a:lnTo>
                    <a:lnTo>
                      <a:pt x="273" y="77"/>
                    </a:lnTo>
                    <a:lnTo>
                      <a:pt x="283" y="63"/>
                    </a:lnTo>
                    <a:lnTo>
                      <a:pt x="288" y="49"/>
                    </a:lnTo>
                    <a:lnTo>
                      <a:pt x="293" y="35"/>
                    </a:lnTo>
                    <a:lnTo>
                      <a:pt x="303" y="21"/>
                    </a:lnTo>
                    <a:lnTo>
                      <a:pt x="308" y="14"/>
                    </a:lnTo>
                    <a:lnTo>
                      <a:pt x="313" y="7"/>
                    </a:lnTo>
                    <a:lnTo>
                      <a:pt x="323" y="7"/>
                    </a:lnTo>
                    <a:lnTo>
                      <a:pt x="327" y="0"/>
                    </a:lnTo>
                    <a:lnTo>
                      <a:pt x="332" y="0"/>
                    </a:lnTo>
                    <a:lnTo>
                      <a:pt x="342" y="7"/>
                    </a:lnTo>
                    <a:lnTo>
                      <a:pt x="347" y="7"/>
                    </a:lnTo>
                    <a:lnTo>
                      <a:pt x="352" y="14"/>
                    </a:lnTo>
                    <a:lnTo>
                      <a:pt x="362" y="21"/>
                    </a:lnTo>
                    <a:lnTo>
                      <a:pt x="367" y="35"/>
                    </a:lnTo>
                    <a:lnTo>
                      <a:pt x="372" y="42"/>
                    </a:lnTo>
                    <a:lnTo>
                      <a:pt x="382" y="56"/>
                    </a:lnTo>
                    <a:lnTo>
                      <a:pt x="387" y="70"/>
                    </a:lnTo>
                    <a:lnTo>
                      <a:pt x="392" y="91"/>
                    </a:lnTo>
                    <a:lnTo>
                      <a:pt x="402" y="105"/>
                    </a:lnTo>
                    <a:lnTo>
                      <a:pt x="407" y="126"/>
                    </a:lnTo>
                    <a:lnTo>
                      <a:pt x="412" y="147"/>
                    </a:lnTo>
                    <a:lnTo>
                      <a:pt x="422" y="168"/>
                    </a:lnTo>
                    <a:lnTo>
                      <a:pt x="427" y="189"/>
                    </a:lnTo>
                    <a:lnTo>
                      <a:pt x="432" y="217"/>
                    </a:lnTo>
                    <a:lnTo>
                      <a:pt x="442" y="238"/>
                    </a:lnTo>
                    <a:lnTo>
                      <a:pt x="447" y="266"/>
                    </a:lnTo>
                    <a:lnTo>
                      <a:pt x="452" y="294"/>
                    </a:lnTo>
                    <a:lnTo>
                      <a:pt x="462" y="315"/>
                    </a:lnTo>
                    <a:lnTo>
                      <a:pt x="467" y="343"/>
                    </a:lnTo>
                    <a:lnTo>
                      <a:pt x="472" y="371"/>
                    </a:lnTo>
                    <a:lnTo>
                      <a:pt x="481" y="399"/>
                    </a:lnTo>
                    <a:lnTo>
                      <a:pt x="486" y="427"/>
                    </a:lnTo>
                    <a:lnTo>
                      <a:pt x="491" y="455"/>
                    </a:lnTo>
                    <a:lnTo>
                      <a:pt x="501" y="483"/>
                    </a:lnTo>
                    <a:lnTo>
                      <a:pt x="506" y="511"/>
                    </a:lnTo>
                    <a:lnTo>
                      <a:pt x="511" y="539"/>
                    </a:lnTo>
                    <a:lnTo>
                      <a:pt x="521" y="567"/>
                    </a:lnTo>
                    <a:lnTo>
                      <a:pt x="526" y="595"/>
                    </a:lnTo>
                    <a:lnTo>
                      <a:pt x="531" y="623"/>
                    </a:lnTo>
                    <a:lnTo>
                      <a:pt x="541" y="651"/>
                    </a:lnTo>
                    <a:lnTo>
                      <a:pt x="546" y="679"/>
                    </a:lnTo>
                    <a:lnTo>
                      <a:pt x="551" y="700"/>
                    </a:lnTo>
                    <a:lnTo>
                      <a:pt x="561" y="727"/>
                    </a:lnTo>
                    <a:lnTo>
                      <a:pt x="566" y="755"/>
                    </a:lnTo>
                    <a:lnTo>
                      <a:pt x="571" y="776"/>
                    </a:lnTo>
                    <a:lnTo>
                      <a:pt x="581" y="804"/>
                    </a:lnTo>
                    <a:lnTo>
                      <a:pt x="586" y="825"/>
                    </a:lnTo>
                    <a:lnTo>
                      <a:pt x="591" y="846"/>
                    </a:lnTo>
                    <a:lnTo>
                      <a:pt x="601" y="874"/>
                    </a:lnTo>
                    <a:lnTo>
                      <a:pt x="606" y="895"/>
                    </a:lnTo>
                    <a:lnTo>
                      <a:pt x="611" y="916"/>
                    </a:lnTo>
                    <a:lnTo>
                      <a:pt x="620" y="937"/>
                    </a:lnTo>
                    <a:lnTo>
                      <a:pt x="625" y="958"/>
                    </a:lnTo>
                    <a:lnTo>
                      <a:pt x="630" y="979"/>
                    </a:lnTo>
                    <a:lnTo>
                      <a:pt x="640" y="1000"/>
                    </a:lnTo>
                    <a:lnTo>
                      <a:pt x="645" y="1014"/>
                    </a:lnTo>
                    <a:lnTo>
                      <a:pt x="650" y="1035"/>
                    </a:lnTo>
                    <a:lnTo>
                      <a:pt x="660" y="1056"/>
                    </a:lnTo>
                    <a:lnTo>
                      <a:pt x="665" y="1070"/>
                    </a:lnTo>
                    <a:lnTo>
                      <a:pt x="670" y="1091"/>
                    </a:lnTo>
                    <a:lnTo>
                      <a:pt x="680" y="1105"/>
                    </a:lnTo>
                    <a:lnTo>
                      <a:pt x="685" y="1119"/>
                    </a:lnTo>
                    <a:lnTo>
                      <a:pt x="690" y="1140"/>
                    </a:lnTo>
                    <a:lnTo>
                      <a:pt x="700" y="1154"/>
                    </a:lnTo>
                    <a:lnTo>
                      <a:pt x="705" y="1168"/>
                    </a:lnTo>
                    <a:lnTo>
                      <a:pt x="710" y="1182"/>
                    </a:lnTo>
                    <a:lnTo>
                      <a:pt x="720" y="1196"/>
                    </a:lnTo>
                    <a:lnTo>
                      <a:pt x="725" y="1210"/>
                    </a:lnTo>
                    <a:lnTo>
                      <a:pt x="730" y="1224"/>
                    </a:lnTo>
                    <a:lnTo>
                      <a:pt x="740" y="1238"/>
                    </a:lnTo>
                    <a:lnTo>
                      <a:pt x="745" y="1245"/>
                    </a:lnTo>
                    <a:lnTo>
                      <a:pt x="750" y="1259"/>
                    </a:lnTo>
                    <a:lnTo>
                      <a:pt x="760" y="1273"/>
                    </a:lnTo>
                    <a:lnTo>
                      <a:pt x="764" y="1280"/>
                    </a:lnTo>
                    <a:lnTo>
                      <a:pt x="769" y="1294"/>
                    </a:lnTo>
                    <a:lnTo>
                      <a:pt x="779" y="1308"/>
                    </a:lnTo>
                    <a:lnTo>
                      <a:pt x="784" y="1315"/>
                    </a:lnTo>
                    <a:lnTo>
                      <a:pt x="789" y="1329"/>
                    </a:lnTo>
                    <a:lnTo>
                      <a:pt x="799" y="1336"/>
                    </a:lnTo>
                    <a:lnTo>
                      <a:pt x="804" y="1343"/>
                    </a:lnTo>
                    <a:lnTo>
                      <a:pt x="809" y="1357"/>
                    </a:lnTo>
                    <a:lnTo>
                      <a:pt x="819" y="1364"/>
                    </a:lnTo>
                    <a:lnTo>
                      <a:pt x="824" y="1371"/>
                    </a:lnTo>
                    <a:lnTo>
                      <a:pt x="829" y="1378"/>
                    </a:lnTo>
                    <a:lnTo>
                      <a:pt x="839" y="1392"/>
                    </a:lnTo>
                    <a:lnTo>
                      <a:pt x="844" y="1399"/>
                    </a:lnTo>
                  </a:path>
                </a:pathLst>
              </a:custGeom>
              <a:noFill/>
              <a:ln w="4127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7" name="Freeform 77"/>
              <p:cNvSpPr>
                <a:spLocks/>
              </p:cNvSpPr>
              <p:nvPr/>
            </p:nvSpPr>
            <p:spPr bwMode="auto">
              <a:xfrm>
                <a:off x="2138636" y="4594658"/>
                <a:ext cx="177615" cy="225013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35" y="35"/>
                  </a:cxn>
                  <a:cxn ang="0">
                    <a:pos x="55" y="56"/>
                  </a:cxn>
                  <a:cxn ang="0">
                    <a:pos x="74" y="76"/>
                  </a:cxn>
                  <a:cxn ang="0">
                    <a:pos x="94" y="90"/>
                  </a:cxn>
                  <a:cxn ang="0">
                    <a:pos x="114" y="104"/>
                  </a:cxn>
                  <a:cxn ang="0">
                    <a:pos x="134" y="118"/>
                  </a:cxn>
                  <a:cxn ang="0">
                    <a:pos x="154" y="132"/>
                  </a:cxn>
                  <a:cxn ang="0">
                    <a:pos x="174" y="146"/>
                  </a:cxn>
                  <a:cxn ang="0">
                    <a:pos x="194" y="160"/>
                  </a:cxn>
                  <a:cxn ang="0">
                    <a:pos x="213" y="167"/>
                  </a:cxn>
                  <a:cxn ang="0">
                    <a:pos x="233" y="181"/>
                  </a:cxn>
                  <a:cxn ang="0">
                    <a:pos x="253" y="188"/>
                  </a:cxn>
                  <a:cxn ang="0">
                    <a:pos x="273" y="202"/>
                  </a:cxn>
                  <a:cxn ang="0">
                    <a:pos x="293" y="209"/>
                  </a:cxn>
                  <a:cxn ang="0">
                    <a:pos x="313" y="216"/>
                  </a:cxn>
                  <a:cxn ang="0">
                    <a:pos x="333" y="223"/>
                  </a:cxn>
                  <a:cxn ang="0">
                    <a:pos x="353" y="230"/>
                  </a:cxn>
                  <a:cxn ang="0">
                    <a:pos x="372" y="237"/>
                  </a:cxn>
                  <a:cxn ang="0">
                    <a:pos x="392" y="244"/>
                  </a:cxn>
                  <a:cxn ang="0">
                    <a:pos x="412" y="251"/>
                  </a:cxn>
                  <a:cxn ang="0">
                    <a:pos x="432" y="251"/>
                  </a:cxn>
                  <a:cxn ang="0">
                    <a:pos x="452" y="258"/>
                  </a:cxn>
                  <a:cxn ang="0">
                    <a:pos x="472" y="265"/>
                  </a:cxn>
                  <a:cxn ang="0">
                    <a:pos x="492" y="265"/>
                  </a:cxn>
                  <a:cxn ang="0">
                    <a:pos x="511" y="272"/>
                  </a:cxn>
                  <a:cxn ang="0">
                    <a:pos x="531" y="279"/>
                  </a:cxn>
                  <a:cxn ang="0">
                    <a:pos x="551" y="279"/>
                  </a:cxn>
                  <a:cxn ang="0">
                    <a:pos x="571" y="286"/>
                  </a:cxn>
                  <a:cxn ang="0">
                    <a:pos x="591" y="286"/>
                  </a:cxn>
                  <a:cxn ang="0">
                    <a:pos x="611" y="293"/>
                  </a:cxn>
                  <a:cxn ang="0">
                    <a:pos x="631" y="293"/>
                  </a:cxn>
                  <a:cxn ang="0">
                    <a:pos x="650" y="300"/>
                  </a:cxn>
                  <a:cxn ang="0">
                    <a:pos x="670" y="300"/>
                  </a:cxn>
                  <a:cxn ang="0">
                    <a:pos x="690" y="300"/>
                  </a:cxn>
                  <a:cxn ang="0">
                    <a:pos x="710" y="307"/>
                  </a:cxn>
                  <a:cxn ang="0">
                    <a:pos x="730" y="307"/>
                  </a:cxn>
                  <a:cxn ang="0">
                    <a:pos x="750" y="307"/>
                  </a:cxn>
                  <a:cxn ang="0">
                    <a:pos x="770" y="314"/>
                  </a:cxn>
                  <a:cxn ang="0">
                    <a:pos x="790" y="314"/>
                  </a:cxn>
                  <a:cxn ang="0">
                    <a:pos x="809" y="314"/>
                  </a:cxn>
                  <a:cxn ang="0">
                    <a:pos x="829" y="321"/>
                  </a:cxn>
                </a:cxnLst>
                <a:rect l="0" t="0" r="r" b="b"/>
                <a:pathLst>
                  <a:path w="844" h="321">
                    <a:moveTo>
                      <a:pt x="0" y="0"/>
                    </a:moveTo>
                    <a:lnTo>
                      <a:pt x="5" y="7"/>
                    </a:lnTo>
                    <a:lnTo>
                      <a:pt x="15" y="14"/>
                    </a:lnTo>
                    <a:lnTo>
                      <a:pt x="20" y="21"/>
                    </a:lnTo>
                    <a:lnTo>
                      <a:pt x="25" y="28"/>
                    </a:lnTo>
                    <a:lnTo>
                      <a:pt x="35" y="35"/>
                    </a:lnTo>
                    <a:lnTo>
                      <a:pt x="40" y="42"/>
                    </a:lnTo>
                    <a:lnTo>
                      <a:pt x="45" y="49"/>
                    </a:lnTo>
                    <a:lnTo>
                      <a:pt x="55" y="56"/>
                    </a:lnTo>
                    <a:lnTo>
                      <a:pt x="60" y="62"/>
                    </a:lnTo>
                    <a:lnTo>
                      <a:pt x="65" y="69"/>
                    </a:lnTo>
                    <a:lnTo>
                      <a:pt x="74" y="76"/>
                    </a:lnTo>
                    <a:lnTo>
                      <a:pt x="79" y="83"/>
                    </a:lnTo>
                    <a:lnTo>
                      <a:pt x="84" y="83"/>
                    </a:lnTo>
                    <a:lnTo>
                      <a:pt x="94" y="90"/>
                    </a:lnTo>
                    <a:lnTo>
                      <a:pt x="99" y="97"/>
                    </a:lnTo>
                    <a:lnTo>
                      <a:pt x="104" y="104"/>
                    </a:lnTo>
                    <a:lnTo>
                      <a:pt x="114" y="104"/>
                    </a:lnTo>
                    <a:lnTo>
                      <a:pt x="119" y="111"/>
                    </a:lnTo>
                    <a:lnTo>
                      <a:pt x="124" y="118"/>
                    </a:lnTo>
                    <a:lnTo>
                      <a:pt x="134" y="118"/>
                    </a:lnTo>
                    <a:lnTo>
                      <a:pt x="139" y="125"/>
                    </a:lnTo>
                    <a:lnTo>
                      <a:pt x="144" y="132"/>
                    </a:lnTo>
                    <a:lnTo>
                      <a:pt x="154" y="132"/>
                    </a:lnTo>
                    <a:lnTo>
                      <a:pt x="159" y="139"/>
                    </a:lnTo>
                    <a:lnTo>
                      <a:pt x="164" y="146"/>
                    </a:lnTo>
                    <a:lnTo>
                      <a:pt x="174" y="146"/>
                    </a:lnTo>
                    <a:lnTo>
                      <a:pt x="179" y="153"/>
                    </a:lnTo>
                    <a:lnTo>
                      <a:pt x="184" y="153"/>
                    </a:lnTo>
                    <a:lnTo>
                      <a:pt x="194" y="160"/>
                    </a:lnTo>
                    <a:lnTo>
                      <a:pt x="199" y="160"/>
                    </a:lnTo>
                    <a:lnTo>
                      <a:pt x="204" y="167"/>
                    </a:lnTo>
                    <a:lnTo>
                      <a:pt x="213" y="167"/>
                    </a:lnTo>
                    <a:lnTo>
                      <a:pt x="218" y="174"/>
                    </a:lnTo>
                    <a:lnTo>
                      <a:pt x="223" y="174"/>
                    </a:lnTo>
                    <a:lnTo>
                      <a:pt x="233" y="181"/>
                    </a:lnTo>
                    <a:lnTo>
                      <a:pt x="238" y="181"/>
                    </a:lnTo>
                    <a:lnTo>
                      <a:pt x="243" y="188"/>
                    </a:lnTo>
                    <a:lnTo>
                      <a:pt x="253" y="188"/>
                    </a:lnTo>
                    <a:lnTo>
                      <a:pt x="258" y="195"/>
                    </a:lnTo>
                    <a:lnTo>
                      <a:pt x="263" y="195"/>
                    </a:lnTo>
                    <a:lnTo>
                      <a:pt x="273" y="202"/>
                    </a:lnTo>
                    <a:lnTo>
                      <a:pt x="278" y="202"/>
                    </a:lnTo>
                    <a:lnTo>
                      <a:pt x="283" y="202"/>
                    </a:lnTo>
                    <a:lnTo>
                      <a:pt x="293" y="209"/>
                    </a:lnTo>
                    <a:lnTo>
                      <a:pt x="298" y="209"/>
                    </a:lnTo>
                    <a:lnTo>
                      <a:pt x="308" y="216"/>
                    </a:lnTo>
                    <a:lnTo>
                      <a:pt x="313" y="216"/>
                    </a:lnTo>
                    <a:lnTo>
                      <a:pt x="318" y="216"/>
                    </a:lnTo>
                    <a:lnTo>
                      <a:pt x="328" y="223"/>
                    </a:lnTo>
                    <a:lnTo>
                      <a:pt x="333" y="223"/>
                    </a:lnTo>
                    <a:lnTo>
                      <a:pt x="338" y="223"/>
                    </a:lnTo>
                    <a:lnTo>
                      <a:pt x="348" y="230"/>
                    </a:lnTo>
                    <a:lnTo>
                      <a:pt x="353" y="230"/>
                    </a:lnTo>
                    <a:lnTo>
                      <a:pt x="357" y="230"/>
                    </a:lnTo>
                    <a:lnTo>
                      <a:pt x="367" y="237"/>
                    </a:lnTo>
                    <a:lnTo>
                      <a:pt x="372" y="237"/>
                    </a:lnTo>
                    <a:lnTo>
                      <a:pt x="377" y="237"/>
                    </a:lnTo>
                    <a:lnTo>
                      <a:pt x="387" y="237"/>
                    </a:lnTo>
                    <a:lnTo>
                      <a:pt x="392" y="244"/>
                    </a:lnTo>
                    <a:lnTo>
                      <a:pt x="397" y="244"/>
                    </a:lnTo>
                    <a:lnTo>
                      <a:pt x="407" y="244"/>
                    </a:lnTo>
                    <a:lnTo>
                      <a:pt x="412" y="251"/>
                    </a:lnTo>
                    <a:lnTo>
                      <a:pt x="417" y="251"/>
                    </a:lnTo>
                    <a:lnTo>
                      <a:pt x="427" y="251"/>
                    </a:lnTo>
                    <a:lnTo>
                      <a:pt x="432" y="251"/>
                    </a:lnTo>
                    <a:lnTo>
                      <a:pt x="437" y="258"/>
                    </a:lnTo>
                    <a:lnTo>
                      <a:pt x="447" y="258"/>
                    </a:lnTo>
                    <a:lnTo>
                      <a:pt x="452" y="258"/>
                    </a:lnTo>
                    <a:lnTo>
                      <a:pt x="457" y="258"/>
                    </a:lnTo>
                    <a:lnTo>
                      <a:pt x="467" y="265"/>
                    </a:lnTo>
                    <a:lnTo>
                      <a:pt x="472" y="265"/>
                    </a:lnTo>
                    <a:lnTo>
                      <a:pt x="477" y="265"/>
                    </a:lnTo>
                    <a:lnTo>
                      <a:pt x="487" y="265"/>
                    </a:lnTo>
                    <a:lnTo>
                      <a:pt x="492" y="265"/>
                    </a:lnTo>
                    <a:lnTo>
                      <a:pt x="497" y="272"/>
                    </a:lnTo>
                    <a:lnTo>
                      <a:pt x="506" y="272"/>
                    </a:lnTo>
                    <a:lnTo>
                      <a:pt x="511" y="272"/>
                    </a:lnTo>
                    <a:lnTo>
                      <a:pt x="516" y="272"/>
                    </a:lnTo>
                    <a:lnTo>
                      <a:pt x="526" y="272"/>
                    </a:lnTo>
                    <a:lnTo>
                      <a:pt x="531" y="279"/>
                    </a:lnTo>
                    <a:lnTo>
                      <a:pt x="536" y="279"/>
                    </a:lnTo>
                    <a:lnTo>
                      <a:pt x="546" y="279"/>
                    </a:lnTo>
                    <a:lnTo>
                      <a:pt x="551" y="279"/>
                    </a:lnTo>
                    <a:lnTo>
                      <a:pt x="556" y="279"/>
                    </a:lnTo>
                    <a:lnTo>
                      <a:pt x="566" y="286"/>
                    </a:lnTo>
                    <a:lnTo>
                      <a:pt x="571" y="286"/>
                    </a:lnTo>
                    <a:lnTo>
                      <a:pt x="576" y="286"/>
                    </a:lnTo>
                    <a:lnTo>
                      <a:pt x="586" y="286"/>
                    </a:lnTo>
                    <a:lnTo>
                      <a:pt x="591" y="286"/>
                    </a:lnTo>
                    <a:lnTo>
                      <a:pt x="596" y="286"/>
                    </a:lnTo>
                    <a:lnTo>
                      <a:pt x="606" y="293"/>
                    </a:lnTo>
                    <a:lnTo>
                      <a:pt x="611" y="293"/>
                    </a:lnTo>
                    <a:lnTo>
                      <a:pt x="616" y="293"/>
                    </a:lnTo>
                    <a:lnTo>
                      <a:pt x="626" y="293"/>
                    </a:lnTo>
                    <a:lnTo>
                      <a:pt x="631" y="293"/>
                    </a:lnTo>
                    <a:lnTo>
                      <a:pt x="636" y="293"/>
                    </a:lnTo>
                    <a:lnTo>
                      <a:pt x="646" y="293"/>
                    </a:lnTo>
                    <a:lnTo>
                      <a:pt x="650" y="300"/>
                    </a:lnTo>
                    <a:lnTo>
                      <a:pt x="655" y="300"/>
                    </a:lnTo>
                    <a:lnTo>
                      <a:pt x="665" y="300"/>
                    </a:lnTo>
                    <a:lnTo>
                      <a:pt x="670" y="300"/>
                    </a:lnTo>
                    <a:lnTo>
                      <a:pt x="675" y="300"/>
                    </a:lnTo>
                    <a:lnTo>
                      <a:pt x="685" y="300"/>
                    </a:lnTo>
                    <a:lnTo>
                      <a:pt x="690" y="300"/>
                    </a:lnTo>
                    <a:lnTo>
                      <a:pt x="695" y="300"/>
                    </a:lnTo>
                    <a:lnTo>
                      <a:pt x="705" y="307"/>
                    </a:lnTo>
                    <a:lnTo>
                      <a:pt x="710" y="307"/>
                    </a:lnTo>
                    <a:lnTo>
                      <a:pt x="715" y="307"/>
                    </a:lnTo>
                    <a:lnTo>
                      <a:pt x="725" y="307"/>
                    </a:lnTo>
                    <a:lnTo>
                      <a:pt x="730" y="307"/>
                    </a:lnTo>
                    <a:lnTo>
                      <a:pt x="735" y="307"/>
                    </a:lnTo>
                    <a:lnTo>
                      <a:pt x="745" y="307"/>
                    </a:lnTo>
                    <a:lnTo>
                      <a:pt x="750" y="307"/>
                    </a:lnTo>
                    <a:lnTo>
                      <a:pt x="755" y="314"/>
                    </a:lnTo>
                    <a:lnTo>
                      <a:pt x="765" y="314"/>
                    </a:lnTo>
                    <a:lnTo>
                      <a:pt x="770" y="314"/>
                    </a:lnTo>
                    <a:lnTo>
                      <a:pt x="775" y="314"/>
                    </a:lnTo>
                    <a:lnTo>
                      <a:pt x="785" y="314"/>
                    </a:lnTo>
                    <a:lnTo>
                      <a:pt x="790" y="314"/>
                    </a:lnTo>
                    <a:lnTo>
                      <a:pt x="794" y="314"/>
                    </a:lnTo>
                    <a:lnTo>
                      <a:pt x="804" y="314"/>
                    </a:lnTo>
                    <a:lnTo>
                      <a:pt x="809" y="314"/>
                    </a:lnTo>
                    <a:lnTo>
                      <a:pt x="814" y="314"/>
                    </a:lnTo>
                    <a:lnTo>
                      <a:pt x="824" y="321"/>
                    </a:lnTo>
                    <a:lnTo>
                      <a:pt x="829" y="321"/>
                    </a:lnTo>
                    <a:lnTo>
                      <a:pt x="834" y="321"/>
                    </a:lnTo>
                    <a:lnTo>
                      <a:pt x="844" y="321"/>
                    </a:lnTo>
                  </a:path>
                </a:pathLst>
              </a:custGeom>
              <a:noFill/>
              <a:ln w="4127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8" name="Freeform 78"/>
              <p:cNvSpPr>
                <a:spLocks/>
              </p:cNvSpPr>
              <p:nvPr/>
            </p:nvSpPr>
            <p:spPr bwMode="auto">
              <a:xfrm>
                <a:off x="2316251" y="4819671"/>
                <a:ext cx="128582" cy="2453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7"/>
                  </a:cxn>
                  <a:cxn ang="0">
                    <a:pos x="70" y="7"/>
                  </a:cxn>
                  <a:cxn ang="0">
                    <a:pos x="85" y="7"/>
                  </a:cxn>
                  <a:cxn ang="0">
                    <a:pos x="99" y="7"/>
                  </a:cxn>
                  <a:cxn ang="0">
                    <a:pos x="109" y="7"/>
                  </a:cxn>
                  <a:cxn ang="0">
                    <a:pos x="124" y="7"/>
                  </a:cxn>
                  <a:cxn ang="0">
                    <a:pos x="139" y="14"/>
                  </a:cxn>
                  <a:cxn ang="0">
                    <a:pos x="149" y="14"/>
                  </a:cxn>
                  <a:cxn ang="0">
                    <a:pos x="164" y="14"/>
                  </a:cxn>
                  <a:cxn ang="0">
                    <a:pos x="179" y="14"/>
                  </a:cxn>
                  <a:cxn ang="0">
                    <a:pos x="189" y="14"/>
                  </a:cxn>
                  <a:cxn ang="0">
                    <a:pos x="204" y="14"/>
                  </a:cxn>
                  <a:cxn ang="0">
                    <a:pos x="219" y="14"/>
                  </a:cxn>
                  <a:cxn ang="0">
                    <a:pos x="229" y="14"/>
                  </a:cxn>
                  <a:cxn ang="0">
                    <a:pos x="243" y="21"/>
                  </a:cxn>
                  <a:cxn ang="0">
                    <a:pos x="258" y="21"/>
                  </a:cxn>
                  <a:cxn ang="0">
                    <a:pos x="268" y="21"/>
                  </a:cxn>
                  <a:cxn ang="0">
                    <a:pos x="283" y="21"/>
                  </a:cxn>
                  <a:cxn ang="0">
                    <a:pos x="298" y="21"/>
                  </a:cxn>
                  <a:cxn ang="0">
                    <a:pos x="308" y="21"/>
                  </a:cxn>
                  <a:cxn ang="0">
                    <a:pos x="323" y="21"/>
                  </a:cxn>
                  <a:cxn ang="0">
                    <a:pos x="338" y="21"/>
                  </a:cxn>
                  <a:cxn ang="0">
                    <a:pos x="348" y="21"/>
                  </a:cxn>
                  <a:cxn ang="0">
                    <a:pos x="363" y="21"/>
                  </a:cxn>
                  <a:cxn ang="0">
                    <a:pos x="378" y="28"/>
                  </a:cxn>
                  <a:cxn ang="0">
                    <a:pos x="387" y="28"/>
                  </a:cxn>
                  <a:cxn ang="0">
                    <a:pos x="402" y="28"/>
                  </a:cxn>
                  <a:cxn ang="0">
                    <a:pos x="417" y="28"/>
                  </a:cxn>
                  <a:cxn ang="0">
                    <a:pos x="432" y="28"/>
                  </a:cxn>
                  <a:cxn ang="0">
                    <a:pos x="442" y="28"/>
                  </a:cxn>
                  <a:cxn ang="0">
                    <a:pos x="457" y="28"/>
                  </a:cxn>
                  <a:cxn ang="0">
                    <a:pos x="472" y="28"/>
                  </a:cxn>
                  <a:cxn ang="0">
                    <a:pos x="482" y="28"/>
                  </a:cxn>
                  <a:cxn ang="0">
                    <a:pos x="497" y="28"/>
                  </a:cxn>
                  <a:cxn ang="0">
                    <a:pos x="512" y="28"/>
                  </a:cxn>
                  <a:cxn ang="0">
                    <a:pos x="522" y="28"/>
                  </a:cxn>
                  <a:cxn ang="0">
                    <a:pos x="536" y="28"/>
                  </a:cxn>
                  <a:cxn ang="0">
                    <a:pos x="551" y="35"/>
                  </a:cxn>
                  <a:cxn ang="0">
                    <a:pos x="561" y="35"/>
                  </a:cxn>
                  <a:cxn ang="0">
                    <a:pos x="576" y="35"/>
                  </a:cxn>
                  <a:cxn ang="0">
                    <a:pos x="591" y="35"/>
                  </a:cxn>
                  <a:cxn ang="0">
                    <a:pos x="601" y="35"/>
                  </a:cxn>
                </a:cxnLst>
                <a:rect l="0" t="0" r="r" b="b"/>
                <a:pathLst>
                  <a:path w="611" h="35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0" y="7"/>
                    </a:lnTo>
                    <a:lnTo>
                      <a:pt x="60" y="7"/>
                    </a:lnTo>
                    <a:lnTo>
                      <a:pt x="65" y="7"/>
                    </a:lnTo>
                    <a:lnTo>
                      <a:pt x="70" y="7"/>
                    </a:lnTo>
                    <a:lnTo>
                      <a:pt x="80" y="7"/>
                    </a:lnTo>
                    <a:lnTo>
                      <a:pt x="85" y="7"/>
                    </a:lnTo>
                    <a:lnTo>
                      <a:pt x="90" y="7"/>
                    </a:lnTo>
                    <a:lnTo>
                      <a:pt x="99" y="7"/>
                    </a:lnTo>
                    <a:lnTo>
                      <a:pt x="104" y="7"/>
                    </a:lnTo>
                    <a:lnTo>
                      <a:pt x="109" y="7"/>
                    </a:lnTo>
                    <a:lnTo>
                      <a:pt x="119" y="7"/>
                    </a:lnTo>
                    <a:lnTo>
                      <a:pt x="124" y="7"/>
                    </a:lnTo>
                    <a:lnTo>
                      <a:pt x="129" y="7"/>
                    </a:lnTo>
                    <a:lnTo>
                      <a:pt x="139" y="14"/>
                    </a:lnTo>
                    <a:lnTo>
                      <a:pt x="144" y="14"/>
                    </a:lnTo>
                    <a:lnTo>
                      <a:pt x="149" y="14"/>
                    </a:lnTo>
                    <a:lnTo>
                      <a:pt x="159" y="14"/>
                    </a:lnTo>
                    <a:lnTo>
                      <a:pt x="164" y="14"/>
                    </a:lnTo>
                    <a:lnTo>
                      <a:pt x="169" y="14"/>
                    </a:lnTo>
                    <a:lnTo>
                      <a:pt x="179" y="14"/>
                    </a:lnTo>
                    <a:lnTo>
                      <a:pt x="184" y="14"/>
                    </a:lnTo>
                    <a:lnTo>
                      <a:pt x="189" y="14"/>
                    </a:lnTo>
                    <a:lnTo>
                      <a:pt x="199" y="14"/>
                    </a:lnTo>
                    <a:lnTo>
                      <a:pt x="204" y="14"/>
                    </a:lnTo>
                    <a:lnTo>
                      <a:pt x="209" y="14"/>
                    </a:lnTo>
                    <a:lnTo>
                      <a:pt x="219" y="14"/>
                    </a:lnTo>
                    <a:lnTo>
                      <a:pt x="224" y="14"/>
                    </a:lnTo>
                    <a:lnTo>
                      <a:pt x="229" y="14"/>
                    </a:lnTo>
                    <a:lnTo>
                      <a:pt x="239" y="14"/>
                    </a:lnTo>
                    <a:lnTo>
                      <a:pt x="243" y="21"/>
                    </a:lnTo>
                    <a:lnTo>
                      <a:pt x="248" y="21"/>
                    </a:lnTo>
                    <a:lnTo>
                      <a:pt x="258" y="21"/>
                    </a:lnTo>
                    <a:lnTo>
                      <a:pt x="263" y="21"/>
                    </a:lnTo>
                    <a:lnTo>
                      <a:pt x="268" y="21"/>
                    </a:lnTo>
                    <a:lnTo>
                      <a:pt x="278" y="21"/>
                    </a:lnTo>
                    <a:lnTo>
                      <a:pt x="283" y="21"/>
                    </a:lnTo>
                    <a:lnTo>
                      <a:pt x="288" y="21"/>
                    </a:lnTo>
                    <a:lnTo>
                      <a:pt x="298" y="21"/>
                    </a:lnTo>
                    <a:lnTo>
                      <a:pt x="303" y="21"/>
                    </a:lnTo>
                    <a:lnTo>
                      <a:pt x="308" y="21"/>
                    </a:lnTo>
                    <a:lnTo>
                      <a:pt x="318" y="21"/>
                    </a:lnTo>
                    <a:lnTo>
                      <a:pt x="323" y="21"/>
                    </a:lnTo>
                    <a:lnTo>
                      <a:pt x="328" y="21"/>
                    </a:lnTo>
                    <a:lnTo>
                      <a:pt x="338" y="21"/>
                    </a:lnTo>
                    <a:lnTo>
                      <a:pt x="343" y="21"/>
                    </a:lnTo>
                    <a:lnTo>
                      <a:pt x="348" y="21"/>
                    </a:lnTo>
                    <a:lnTo>
                      <a:pt x="358" y="21"/>
                    </a:lnTo>
                    <a:lnTo>
                      <a:pt x="363" y="21"/>
                    </a:lnTo>
                    <a:lnTo>
                      <a:pt x="368" y="21"/>
                    </a:lnTo>
                    <a:lnTo>
                      <a:pt x="378" y="28"/>
                    </a:lnTo>
                    <a:lnTo>
                      <a:pt x="383" y="28"/>
                    </a:lnTo>
                    <a:lnTo>
                      <a:pt x="387" y="28"/>
                    </a:lnTo>
                    <a:lnTo>
                      <a:pt x="397" y="28"/>
                    </a:lnTo>
                    <a:lnTo>
                      <a:pt x="402" y="28"/>
                    </a:lnTo>
                    <a:lnTo>
                      <a:pt x="412" y="28"/>
                    </a:lnTo>
                    <a:lnTo>
                      <a:pt x="417" y="28"/>
                    </a:lnTo>
                    <a:lnTo>
                      <a:pt x="422" y="28"/>
                    </a:lnTo>
                    <a:lnTo>
                      <a:pt x="432" y="28"/>
                    </a:lnTo>
                    <a:lnTo>
                      <a:pt x="437" y="28"/>
                    </a:lnTo>
                    <a:lnTo>
                      <a:pt x="442" y="28"/>
                    </a:lnTo>
                    <a:lnTo>
                      <a:pt x="452" y="28"/>
                    </a:lnTo>
                    <a:lnTo>
                      <a:pt x="457" y="28"/>
                    </a:lnTo>
                    <a:lnTo>
                      <a:pt x="462" y="28"/>
                    </a:lnTo>
                    <a:lnTo>
                      <a:pt x="472" y="28"/>
                    </a:lnTo>
                    <a:lnTo>
                      <a:pt x="477" y="28"/>
                    </a:lnTo>
                    <a:lnTo>
                      <a:pt x="482" y="28"/>
                    </a:lnTo>
                    <a:lnTo>
                      <a:pt x="492" y="28"/>
                    </a:lnTo>
                    <a:lnTo>
                      <a:pt x="497" y="28"/>
                    </a:lnTo>
                    <a:lnTo>
                      <a:pt x="502" y="28"/>
                    </a:lnTo>
                    <a:lnTo>
                      <a:pt x="512" y="28"/>
                    </a:lnTo>
                    <a:lnTo>
                      <a:pt x="517" y="28"/>
                    </a:lnTo>
                    <a:lnTo>
                      <a:pt x="522" y="28"/>
                    </a:lnTo>
                    <a:lnTo>
                      <a:pt x="531" y="28"/>
                    </a:lnTo>
                    <a:lnTo>
                      <a:pt x="536" y="28"/>
                    </a:lnTo>
                    <a:lnTo>
                      <a:pt x="541" y="35"/>
                    </a:lnTo>
                    <a:lnTo>
                      <a:pt x="551" y="35"/>
                    </a:lnTo>
                    <a:lnTo>
                      <a:pt x="556" y="35"/>
                    </a:lnTo>
                    <a:lnTo>
                      <a:pt x="561" y="35"/>
                    </a:lnTo>
                    <a:lnTo>
                      <a:pt x="571" y="35"/>
                    </a:lnTo>
                    <a:lnTo>
                      <a:pt x="576" y="35"/>
                    </a:lnTo>
                    <a:lnTo>
                      <a:pt x="581" y="35"/>
                    </a:lnTo>
                    <a:lnTo>
                      <a:pt x="591" y="35"/>
                    </a:lnTo>
                    <a:lnTo>
                      <a:pt x="596" y="35"/>
                    </a:lnTo>
                    <a:lnTo>
                      <a:pt x="601" y="35"/>
                    </a:lnTo>
                    <a:lnTo>
                      <a:pt x="611" y="35"/>
                    </a:lnTo>
                  </a:path>
                </a:pathLst>
              </a:custGeom>
              <a:noFill/>
              <a:ln w="4127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graphicFrame>
        <p:nvGraphicFramePr>
          <p:cNvPr id="7181" name="Object 7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002963"/>
              </p:ext>
            </p:extLst>
          </p:nvPr>
        </p:nvGraphicFramePr>
        <p:xfrm>
          <a:off x="2266120" y="4411147"/>
          <a:ext cx="4710810" cy="53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8" name="Equation" r:id="rId25" imgW="3441600" imgH="393480" progId="Equation.DSMT4">
                  <p:embed/>
                </p:oleObj>
              </mc:Choice>
              <mc:Fallback>
                <p:oleObj name="Equation" r:id="rId25" imgW="3441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66120" y="4411147"/>
                        <a:ext cx="4710810" cy="53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84752" y="3810890"/>
            <a:ext cx="3006878" cy="394481"/>
            <a:chOff x="2784752" y="3810890"/>
            <a:chExt cx="3006878" cy="394481"/>
          </a:xfrm>
        </p:grpSpPr>
        <p:graphicFrame>
          <p:nvGraphicFramePr>
            <p:cNvPr id="7182" name="Object 7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524985"/>
                </p:ext>
              </p:extLst>
            </p:nvPr>
          </p:nvGraphicFramePr>
          <p:xfrm>
            <a:off x="2784752" y="3810890"/>
            <a:ext cx="1016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9" name="Equation" r:id="rId27" imgW="1015920" imgH="393480" progId="Equation.DSMT4">
                    <p:embed/>
                  </p:oleObj>
                </mc:Choice>
                <mc:Fallback>
                  <p:oleObj name="Equation" r:id="rId27" imgW="1015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784752" y="3810890"/>
                          <a:ext cx="10160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85" name="Straight Arrow Connector 7184"/>
            <p:cNvCxnSpPr>
              <a:endCxn id="7182" idx="3"/>
            </p:cNvCxnSpPr>
            <p:nvPr/>
          </p:nvCxnSpPr>
          <p:spPr bwMode="auto">
            <a:xfrm flipH="1">
              <a:off x="3800752" y="4007740"/>
              <a:ext cx="3628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Rectangle 114"/>
            <p:cNvSpPr/>
            <p:nvPr/>
          </p:nvSpPr>
          <p:spPr>
            <a:xfrm>
              <a:off x="4220621" y="3866817"/>
              <a:ext cx="15710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Power</a:t>
              </a:r>
              <a:r>
                <a:rPr kumimoji="0" 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density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6" name="Group 8"/>
          <p:cNvGrpSpPr>
            <a:grpSpLocks/>
          </p:cNvGrpSpPr>
          <p:nvPr/>
        </p:nvGrpSpPr>
        <p:grpSpPr bwMode="auto">
          <a:xfrm>
            <a:off x="448095" y="5064187"/>
            <a:ext cx="4552950" cy="656423"/>
            <a:chOff x="442" y="866"/>
            <a:chExt cx="2868" cy="431"/>
          </a:xfrm>
        </p:grpSpPr>
        <p:sp>
          <p:nvSpPr>
            <p:cNvPr id="117" name="Text Box 5"/>
            <p:cNvSpPr txBox="1">
              <a:spLocks noChangeArrowheads="1"/>
            </p:cNvSpPr>
            <p:nvPr/>
          </p:nvSpPr>
          <p:spPr bwMode="auto">
            <a:xfrm>
              <a:off x="442" y="972"/>
              <a:ext cx="86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If </a:t>
              </a:r>
              <a:r>
                <a:rPr lang="en-US" sz="1600" b="0" i="1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N</a:t>
              </a:r>
              <a:r>
                <a:rPr lang="en-US" sz="1600" b="0" i="1" baseline="-25000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2</a:t>
              </a:r>
              <a:r>
                <a:rPr lang="en-US" sz="1600" b="0" i="1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=</a:t>
              </a:r>
              <a:r>
                <a:rPr lang="en-US" sz="1600" b="0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0</a:t>
              </a:r>
              <a:r>
                <a:rPr lang="en-US" sz="1600" b="0" i="1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, N</a:t>
              </a:r>
              <a:r>
                <a:rPr lang="en-US" sz="1600" b="0" i="1" baseline="-25000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1</a:t>
              </a:r>
              <a:r>
                <a:rPr lang="en-US" sz="1600" b="0" i="1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=N</a:t>
              </a:r>
              <a:endParaRPr lang="en-US" sz="1600" b="0" i="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graphicFrame>
          <p:nvGraphicFramePr>
            <p:cNvPr id="1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635405"/>
                </p:ext>
              </p:extLst>
            </p:nvPr>
          </p:nvGraphicFramePr>
          <p:xfrm>
            <a:off x="1342" y="866"/>
            <a:ext cx="196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0" name="Equation" r:id="rId29" imgW="1815312" imgH="393529" progId="Equation.DSMT4">
                    <p:embed/>
                  </p:oleObj>
                </mc:Choice>
                <mc:Fallback>
                  <p:oleObj name="Equation" r:id="rId29" imgW="1815312" imgH="393529" progId="Equation.DSMT4">
                    <p:embed/>
                    <p:pic>
                      <p:nvPicPr>
                        <p:cNvPr id="194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866"/>
                          <a:ext cx="1968" cy="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" name="Group 12"/>
          <p:cNvGrpSpPr>
            <a:grpSpLocks/>
          </p:cNvGrpSpPr>
          <p:nvPr/>
        </p:nvGrpSpPr>
        <p:grpSpPr bwMode="auto">
          <a:xfrm>
            <a:off x="109081" y="5630686"/>
            <a:ext cx="5550850" cy="1165498"/>
            <a:chOff x="384" y="1344"/>
            <a:chExt cx="3582" cy="792"/>
          </a:xfrm>
        </p:grpSpPr>
        <p:graphicFrame>
          <p:nvGraphicFramePr>
            <p:cNvPr id="1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2160522"/>
                </p:ext>
              </p:extLst>
            </p:nvPr>
          </p:nvGraphicFramePr>
          <p:xfrm>
            <a:off x="524" y="1683"/>
            <a:ext cx="335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1" name="Equation" r:id="rId31" imgW="2920680" imgH="393480" progId="Equation.DSMT4">
                    <p:embed/>
                  </p:oleObj>
                </mc:Choice>
                <mc:Fallback>
                  <p:oleObj name="Equation" r:id="rId31" imgW="2920680" imgH="393480" progId="Equation.DSMT4">
                    <p:embed/>
                    <p:pic>
                      <p:nvPicPr>
                        <p:cNvPr id="19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1683"/>
                          <a:ext cx="3352" cy="45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Text Box 11"/>
            <p:cNvSpPr txBox="1">
              <a:spLocks noChangeArrowheads="1"/>
            </p:cNvSpPr>
            <p:nvPr/>
          </p:nvSpPr>
          <p:spPr bwMode="auto">
            <a:xfrm>
              <a:off x="384" y="1344"/>
              <a:ext cx="35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baseline="0" dirty="0" smtClean="0">
                  <a:latin typeface="Arial" pitchFamily="34" charset="0"/>
                  <a:cs typeface="Arial" pitchFamily="34" charset="0"/>
                </a:rPr>
                <a:t>The energy is being transferred to atom from the field </a:t>
              </a:r>
              <a:endParaRPr lang="en-US" sz="1800" b="0" baseline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2084226" y="5917777"/>
            <a:ext cx="2326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baseline="0" dirty="0" smtClean="0">
                <a:latin typeface="Arial" pitchFamily="34" charset="0"/>
                <a:cs typeface="Arial" pitchFamily="34" charset="0"/>
              </a:rPr>
              <a:t>(continuity equation) </a:t>
            </a:r>
            <a:endParaRPr lang="en-US" sz="1800" b="0" baseline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89" name="Group 7188"/>
          <p:cNvGrpSpPr/>
          <p:nvPr/>
        </p:nvGrpSpPr>
        <p:grpSpPr>
          <a:xfrm>
            <a:off x="6204125" y="5471806"/>
            <a:ext cx="2386231" cy="1075044"/>
            <a:chOff x="6204125" y="5471806"/>
            <a:chExt cx="2386231" cy="1075044"/>
          </a:xfrm>
        </p:grpSpPr>
        <p:sp>
          <p:nvSpPr>
            <p:cNvPr id="7187" name="TextBox 7186"/>
            <p:cNvSpPr txBox="1"/>
            <p:nvPr/>
          </p:nvSpPr>
          <p:spPr>
            <a:xfrm>
              <a:off x="6204125" y="5471806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Absorption coefficient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7188" name="Object 71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252255"/>
                </p:ext>
              </p:extLst>
            </p:nvPr>
          </p:nvGraphicFramePr>
          <p:xfrm>
            <a:off x="6338888" y="5910263"/>
            <a:ext cx="2012950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2" name="Equation" r:id="rId33" imgW="1244520" imgH="393480" progId="Equation.DSMT4">
                    <p:embed/>
                  </p:oleObj>
                </mc:Choice>
                <mc:Fallback>
                  <p:oleObj name="Equation" r:id="rId33" imgW="12445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338888" y="5910263"/>
                          <a:ext cx="2012950" cy="636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0" name="Slide Number Placeholder 71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C62BFC-4533-4056-BA74-B443E9F098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9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Absorption coefficient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0359" y="337039"/>
            <a:ext cx="1847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75090" y="990523"/>
            <a:ext cx="5598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Compare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it with classical absorption coefficient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34507"/>
              </p:ext>
            </p:extLst>
          </p:nvPr>
        </p:nvGraphicFramePr>
        <p:xfrm>
          <a:off x="678298" y="1642805"/>
          <a:ext cx="68945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4" name="Equation" r:id="rId4" imgW="5206680" imgH="507960" progId="Equation.DSMT4">
                  <p:embed/>
                </p:oleObj>
              </mc:Choice>
              <mc:Fallback>
                <p:oleObj name="Equation" r:id="rId4" imgW="5206680" imgH="507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298" y="1642805"/>
                        <a:ext cx="6894513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2526"/>
              </p:ext>
            </p:extLst>
          </p:nvPr>
        </p:nvGraphicFramePr>
        <p:xfrm>
          <a:off x="3404830" y="2755900"/>
          <a:ext cx="1441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04830" y="2755900"/>
                        <a:ext cx="14414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C62BFC-4533-4056-BA74-B443E9F098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317671" y="6361601"/>
            <a:ext cx="1905000" cy="457200"/>
          </a:xfrm>
        </p:spPr>
        <p:txBody>
          <a:bodyPr/>
          <a:lstStyle/>
          <a:p>
            <a:fld id="{16A22E5C-AB51-45EE-AC2C-BBEEB7B38D71}" type="slidenum">
              <a:rPr lang="en-US" b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545228" y="131982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Quantum mechanical origin of the Einstein Coefficients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131787" y="1229482"/>
            <a:ext cx="4599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Consider the two-level system with energies E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and E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and the incoming AC field </a:t>
            </a:r>
            <a:endParaRPr lang="en-US" sz="1400" b="0" baseline="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47946" y="2268991"/>
            <a:ext cx="5779372" cy="1103499"/>
            <a:chOff x="-2013455" y="785241"/>
            <a:chExt cx="7103042" cy="1103499"/>
          </a:xfrm>
        </p:grpSpPr>
        <p:graphicFrame>
          <p:nvGraphicFramePr>
            <p:cNvPr id="1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3574686"/>
                </p:ext>
              </p:extLst>
            </p:nvPr>
          </p:nvGraphicFramePr>
          <p:xfrm>
            <a:off x="-567799" y="1366452"/>
            <a:ext cx="3030043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19" name="Equation" r:id="rId4" imgW="2298600" imgH="393480" progId="Equation.DSMT4">
                    <p:embed/>
                  </p:oleObj>
                </mc:Choice>
                <mc:Fallback>
                  <p:oleObj name="Equation" r:id="rId4" imgW="2298600" imgH="393480" progId="Equation.DSMT4">
                    <p:embed/>
                    <p:pic>
                      <p:nvPicPr>
                        <p:cNvPr id="1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67799" y="1366452"/>
                          <a:ext cx="3030043" cy="5222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-2013455" y="785241"/>
              <a:ext cx="710304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According to the Fermi Golden Rule the probability of the transition between two (nondegenerate) states 1 and 2  in the presence of AC electric field is </a:t>
              </a:r>
              <a:endParaRPr lang="en-US" sz="1400" b="0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043" y="1284991"/>
            <a:ext cx="1719903" cy="1541880"/>
            <a:chOff x="233362" y="1274982"/>
            <a:chExt cx="1719903" cy="154188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233362" y="1600200"/>
              <a:ext cx="125181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33363" y="2735758"/>
              <a:ext cx="1251819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914400" y="1600200"/>
              <a:ext cx="0" cy="113555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81000" y="1600200"/>
              <a:ext cx="0" cy="117306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482829" y="2416752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000" b="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b="0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02501" y="1274982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000" b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000" b="0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951651" y="2014466"/>
            <a:ext cx="3714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0" name="Equation" r:id="rId6" imgW="228600" imgH="177480" progId="Equation.DSMT4">
                    <p:embed/>
                  </p:oleObj>
                </mc:Choice>
                <mc:Fallback>
                  <p:oleObj name="Equation" r:id="rId6" imgW="228600" imgH="177480" progId="Equation.DSMT4">
                    <p:embed/>
                    <p:pic>
                      <p:nvPicPr>
                        <p:cNvPr id="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651" y="2014466"/>
                          <a:ext cx="371475" cy="288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86052"/>
              </p:ext>
            </p:extLst>
          </p:nvPr>
        </p:nvGraphicFramePr>
        <p:xfrm>
          <a:off x="3502740" y="1743879"/>
          <a:ext cx="1857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1" name="Equation" r:id="rId8" imgW="1143000" imgH="253800" progId="Equation.DSMT4">
                  <p:embed/>
                </p:oleObj>
              </mc:Choice>
              <mc:Fallback>
                <p:oleObj name="Equation" r:id="rId8" imgW="1143000" imgH="253800" progId="Equation.DSMT4">
                  <p:embed/>
                  <p:pic>
                    <p:nvPicPr>
                      <p:cNvPr id="5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740" y="1743879"/>
                        <a:ext cx="1857375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-1747" y="3270576"/>
            <a:ext cx="7359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The term H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is the </a:t>
            </a:r>
            <a:r>
              <a:rPr lang="en-US" sz="1400" b="0" u="sng" baseline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Interaction Hamiltonian 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between the matter (atom) and the electric field</a:t>
            </a:r>
            <a:endParaRPr lang="en-US" sz="1400" b="0" baseline="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45949"/>
              </p:ext>
            </p:extLst>
          </p:nvPr>
        </p:nvGraphicFramePr>
        <p:xfrm>
          <a:off x="7605838" y="3237541"/>
          <a:ext cx="1130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2" name="Equation" r:id="rId10" imgW="1054080" imgH="253800" progId="Equation.DSMT4">
                  <p:embed/>
                </p:oleObj>
              </mc:Choice>
              <mc:Fallback>
                <p:oleObj name="Equation" r:id="rId10" imgW="1054080" imgH="253800" progId="Equation.DSMT4">
                  <p:embed/>
                  <p:pic>
                    <p:nvPicPr>
                      <p:cNvPr id="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838" y="3237541"/>
                        <a:ext cx="1130300" cy="338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259703" y="3545243"/>
            <a:ext cx="90048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The term er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sz="1400" b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is the matrix element of the </a:t>
            </a:r>
            <a:r>
              <a:rPr lang="en-US" sz="1400" b="0" u="sng" baseline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dipole moment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, which is different from the classical dipole moment and can be found as </a:t>
            </a:r>
            <a:r>
              <a:rPr lang="en-US" sz="1400" b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sz="1400" b="0" baseline="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63559"/>
              </p:ext>
            </p:extLst>
          </p:nvPr>
        </p:nvGraphicFramePr>
        <p:xfrm>
          <a:off x="2922893" y="3873221"/>
          <a:ext cx="2540976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3" name="Equation" r:id="rId12" imgW="2095200" imgH="304560" progId="Equation.DSMT4">
                  <p:embed/>
                </p:oleObj>
              </mc:Choice>
              <mc:Fallback>
                <p:oleObj name="Equation" r:id="rId12" imgW="2095200" imgH="304560" progId="Equation.DSMT4">
                  <p:embed/>
                  <p:pic>
                    <p:nvPicPr>
                      <p:cNvPr id="6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893" y="3873221"/>
                        <a:ext cx="2540976" cy="404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184887" y="4298349"/>
            <a:ext cx="90048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0" baseline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here we have introduced the wave functions </a:t>
            </a:r>
            <a:r>
              <a:rPr lang="el-GR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Ψ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l-GR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Ψ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b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. Note that the states with the same parity have p</a:t>
            </a:r>
            <a:r>
              <a:rPr lang="en-US" sz="1400" b="0" baseline="-250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=0 – forbidden transition, while for opposite parities the transition is allowed. </a:t>
            </a:r>
            <a:endParaRPr lang="en-US" sz="1400" b="0" baseline="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157"/>
          <p:cNvGrpSpPr/>
          <p:nvPr/>
        </p:nvGrpSpPr>
        <p:grpSpPr>
          <a:xfrm>
            <a:off x="50713" y="2221599"/>
            <a:ext cx="1801876" cy="533400"/>
            <a:chOff x="4724400" y="5410200"/>
            <a:chExt cx="3965575" cy="827088"/>
          </a:xfrm>
        </p:grpSpPr>
        <p:grpSp>
          <p:nvGrpSpPr>
            <p:cNvPr id="63" name="Group 130"/>
            <p:cNvGrpSpPr/>
            <p:nvPr/>
          </p:nvGrpSpPr>
          <p:grpSpPr>
            <a:xfrm>
              <a:off x="4724400" y="5410200"/>
              <a:ext cx="3965575" cy="827088"/>
              <a:chOff x="2673351" y="1800225"/>
              <a:chExt cx="3965575" cy="3113088"/>
            </a:xfrm>
          </p:grpSpPr>
          <p:sp>
            <p:nvSpPr>
              <p:cNvPr id="65" name="Freeform 72"/>
              <p:cNvSpPr>
                <a:spLocks/>
              </p:cNvSpPr>
              <p:nvPr/>
            </p:nvSpPr>
            <p:spPr bwMode="auto">
              <a:xfrm>
                <a:off x="2673351" y="1800225"/>
                <a:ext cx="2514600" cy="3113088"/>
              </a:xfrm>
              <a:custGeom>
                <a:avLst/>
                <a:gdLst/>
                <a:ahLst/>
                <a:cxnLst>
                  <a:cxn ang="0">
                    <a:pos x="25" y="1961"/>
                  </a:cxn>
                  <a:cxn ang="0">
                    <a:pos x="60" y="1961"/>
                  </a:cxn>
                  <a:cxn ang="0">
                    <a:pos x="99" y="1961"/>
                  </a:cxn>
                  <a:cxn ang="0">
                    <a:pos x="134" y="1961"/>
                  </a:cxn>
                  <a:cxn ang="0">
                    <a:pos x="174" y="1961"/>
                  </a:cxn>
                  <a:cxn ang="0">
                    <a:pos x="209" y="1961"/>
                  </a:cxn>
                  <a:cxn ang="0">
                    <a:pos x="248" y="1961"/>
                  </a:cxn>
                  <a:cxn ang="0">
                    <a:pos x="283" y="1961"/>
                  </a:cxn>
                  <a:cxn ang="0">
                    <a:pos x="323" y="1961"/>
                  </a:cxn>
                  <a:cxn ang="0">
                    <a:pos x="358" y="1961"/>
                  </a:cxn>
                  <a:cxn ang="0">
                    <a:pos x="397" y="1956"/>
                  </a:cxn>
                  <a:cxn ang="0">
                    <a:pos x="437" y="1956"/>
                  </a:cxn>
                  <a:cxn ang="0">
                    <a:pos x="472" y="1951"/>
                  </a:cxn>
                  <a:cxn ang="0">
                    <a:pos x="512" y="1946"/>
                  </a:cxn>
                  <a:cxn ang="0">
                    <a:pos x="546" y="1936"/>
                  </a:cxn>
                  <a:cxn ang="0">
                    <a:pos x="586" y="1926"/>
                  </a:cxn>
                  <a:cxn ang="0">
                    <a:pos x="621" y="1906"/>
                  </a:cxn>
                  <a:cxn ang="0">
                    <a:pos x="661" y="1877"/>
                  </a:cxn>
                  <a:cxn ang="0">
                    <a:pos x="695" y="1837"/>
                  </a:cxn>
                  <a:cxn ang="0">
                    <a:pos x="735" y="1772"/>
                  </a:cxn>
                  <a:cxn ang="0">
                    <a:pos x="770" y="1683"/>
                  </a:cxn>
                  <a:cxn ang="0">
                    <a:pos x="810" y="1544"/>
                  </a:cxn>
                  <a:cxn ang="0">
                    <a:pos x="849" y="1340"/>
                  </a:cxn>
                  <a:cxn ang="0">
                    <a:pos x="884" y="1127"/>
                  </a:cxn>
                  <a:cxn ang="0">
                    <a:pos x="924" y="923"/>
                  </a:cxn>
                  <a:cxn ang="0">
                    <a:pos x="959" y="735"/>
                  </a:cxn>
                  <a:cxn ang="0">
                    <a:pos x="998" y="566"/>
                  </a:cxn>
                  <a:cxn ang="0">
                    <a:pos x="1033" y="412"/>
                  </a:cxn>
                  <a:cxn ang="0">
                    <a:pos x="1073" y="283"/>
                  </a:cxn>
                  <a:cxn ang="0">
                    <a:pos x="1108" y="173"/>
                  </a:cxn>
                  <a:cxn ang="0">
                    <a:pos x="1147" y="94"/>
                  </a:cxn>
                  <a:cxn ang="0">
                    <a:pos x="1182" y="34"/>
                  </a:cxn>
                  <a:cxn ang="0">
                    <a:pos x="1222" y="5"/>
                  </a:cxn>
                  <a:cxn ang="0">
                    <a:pos x="1262" y="0"/>
                  </a:cxn>
                  <a:cxn ang="0">
                    <a:pos x="1296" y="20"/>
                  </a:cxn>
                  <a:cxn ang="0">
                    <a:pos x="1336" y="69"/>
                  </a:cxn>
                  <a:cxn ang="0">
                    <a:pos x="1371" y="144"/>
                  </a:cxn>
                  <a:cxn ang="0">
                    <a:pos x="1411" y="243"/>
                  </a:cxn>
                  <a:cxn ang="0">
                    <a:pos x="1445" y="367"/>
                  </a:cxn>
                  <a:cxn ang="0">
                    <a:pos x="1485" y="511"/>
                  </a:cxn>
                  <a:cxn ang="0">
                    <a:pos x="1520" y="680"/>
                  </a:cxn>
                  <a:cxn ang="0">
                    <a:pos x="1560" y="859"/>
                  </a:cxn>
                </a:cxnLst>
                <a:rect l="0" t="0" r="r" b="b"/>
                <a:pathLst>
                  <a:path w="1584" h="1961">
                    <a:moveTo>
                      <a:pt x="0" y="1961"/>
                    </a:moveTo>
                    <a:lnTo>
                      <a:pt x="10" y="1961"/>
                    </a:lnTo>
                    <a:lnTo>
                      <a:pt x="25" y="1961"/>
                    </a:lnTo>
                    <a:lnTo>
                      <a:pt x="35" y="1961"/>
                    </a:lnTo>
                    <a:lnTo>
                      <a:pt x="50" y="1961"/>
                    </a:lnTo>
                    <a:lnTo>
                      <a:pt x="60" y="1961"/>
                    </a:lnTo>
                    <a:lnTo>
                      <a:pt x="75" y="1961"/>
                    </a:lnTo>
                    <a:lnTo>
                      <a:pt x="85" y="1961"/>
                    </a:lnTo>
                    <a:lnTo>
                      <a:pt x="99" y="1961"/>
                    </a:lnTo>
                    <a:lnTo>
                      <a:pt x="109" y="1961"/>
                    </a:lnTo>
                    <a:lnTo>
                      <a:pt x="124" y="1961"/>
                    </a:lnTo>
                    <a:lnTo>
                      <a:pt x="134" y="1961"/>
                    </a:lnTo>
                    <a:lnTo>
                      <a:pt x="149" y="1961"/>
                    </a:lnTo>
                    <a:lnTo>
                      <a:pt x="159" y="1961"/>
                    </a:lnTo>
                    <a:lnTo>
                      <a:pt x="174" y="1961"/>
                    </a:lnTo>
                    <a:lnTo>
                      <a:pt x="184" y="1961"/>
                    </a:lnTo>
                    <a:lnTo>
                      <a:pt x="199" y="1961"/>
                    </a:lnTo>
                    <a:lnTo>
                      <a:pt x="209" y="1961"/>
                    </a:lnTo>
                    <a:lnTo>
                      <a:pt x="224" y="1961"/>
                    </a:lnTo>
                    <a:lnTo>
                      <a:pt x="234" y="1961"/>
                    </a:lnTo>
                    <a:lnTo>
                      <a:pt x="248" y="1961"/>
                    </a:lnTo>
                    <a:lnTo>
                      <a:pt x="258" y="1961"/>
                    </a:lnTo>
                    <a:lnTo>
                      <a:pt x="273" y="1961"/>
                    </a:lnTo>
                    <a:lnTo>
                      <a:pt x="283" y="1961"/>
                    </a:lnTo>
                    <a:lnTo>
                      <a:pt x="298" y="1961"/>
                    </a:lnTo>
                    <a:lnTo>
                      <a:pt x="308" y="1961"/>
                    </a:lnTo>
                    <a:lnTo>
                      <a:pt x="323" y="1961"/>
                    </a:lnTo>
                    <a:lnTo>
                      <a:pt x="333" y="1961"/>
                    </a:lnTo>
                    <a:lnTo>
                      <a:pt x="348" y="1961"/>
                    </a:lnTo>
                    <a:lnTo>
                      <a:pt x="358" y="1961"/>
                    </a:lnTo>
                    <a:lnTo>
                      <a:pt x="373" y="1961"/>
                    </a:lnTo>
                    <a:lnTo>
                      <a:pt x="383" y="1961"/>
                    </a:lnTo>
                    <a:lnTo>
                      <a:pt x="397" y="1956"/>
                    </a:lnTo>
                    <a:lnTo>
                      <a:pt x="407" y="1956"/>
                    </a:lnTo>
                    <a:lnTo>
                      <a:pt x="422" y="1956"/>
                    </a:lnTo>
                    <a:lnTo>
                      <a:pt x="437" y="1956"/>
                    </a:lnTo>
                    <a:lnTo>
                      <a:pt x="447" y="1956"/>
                    </a:lnTo>
                    <a:lnTo>
                      <a:pt x="462" y="1951"/>
                    </a:lnTo>
                    <a:lnTo>
                      <a:pt x="472" y="1951"/>
                    </a:lnTo>
                    <a:lnTo>
                      <a:pt x="487" y="1951"/>
                    </a:lnTo>
                    <a:lnTo>
                      <a:pt x="497" y="1951"/>
                    </a:lnTo>
                    <a:lnTo>
                      <a:pt x="512" y="1946"/>
                    </a:lnTo>
                    <a:lnTo>
                      <a:pt x="522" y="1946"/>
                    </a:lnTo>
                    <a:lnTo>
                      <a:pt x="536" y="1941"/>
                    </a:lnTo>
                    <a:lnTo>
                      <a:pt x="546" y="1936"/>
                    </a:lnTo>
                    <a:lnTo>
                      <a:pt x="561" y="1936"/>
                    </a:lnTo>
                    <a:lnTo>
                      <a:pt x="571" y="1931"/>
                    </a:lnTo>
                    <a:lnTo>
                      <a:pt x="586" y="1926"/>
                    </a:lnTo>
                    <a:lnTo>
                      <a:pt x="596" y="1921"/>
                    </a:lnTo>
                    <a:lnTo>
                      <a:pt x="611" y="1916"/>
                    </a:lnTo>
                    <a:lnTo>
                      <a:pt x="621" y="1906"/>
                    </a:lnTo>
                    <a:lnTo>
                      <a:pt x="636" y="1896"/>
                    </a:lnTo>
                    <a:lnTo>
                      <a:pt x="646" y="1891"/>
                    </a:lnTo>
                    <a:lnTo>
                      <a:pt x="661" y="1877"/>
                    </a:lnTo>
                    <a:lnTo>
                      <a:pt x="671" y="1867"/>
                    </a:lnTo>
                    <a:lnTo>
                      <a:pt x="685" y="1852"/>
                    </a:lnTo>
                    <a:lnTo>
                      <a:pt x="695" y="1837"/>
                    </a:lnTo>
                    <a:lnTo>
                      <a:pt x="710" y="1817"/>
                    </a:lnTo>
                    <a:lnTo>
                      <a:pt x="720" y="1797"/>
                    </a:lnTo>
                    <a:lnTo>
                      <a:pt x="735" y="1772"/>
                    </a:lnTo>
                    <a:lnTo>
                      <a:pt x="745" y="1747"/>
                    </a:lnTo>
                    <a:lnTo>
                      <a:pt x="760" y="1718"/>
                    </a:lnTo>
                    <a:lnTo>
                      <a:pt x="770" y="1683"/>
                    </a:lnTo>
                    <a:lnTo>
                      <a:pt x="785" y="1643"/>
                    </a:lnTo>
                    <a:lnTo>
                      <a:pt x="795" y="1594"/>
                    </a:lnTo>
                    <a:lnTo>
                      <a:pt x="810" y="1544"/>
                    </a:lnTo>
                    <a:lnTo>
                      <a:pt x="820" y="1479"/>
                    </a:lnTo>
                    <a:lnTo>
                      <a:pt x="834" y="1415"/>
                    </a:lnTo>
                    <a:lnTo>
                      <a:pt x="849" y="1340"/>
                    </a:lnTo>
                    <a:lnTo>
                      <a:pt x="859" y="1266"/>
                    </a:lnTo>
                    <a:lnTo>
                      <a:pt x="874" y="1196"/>
                    </a:lnTo>
                    <a:lnTo>
                      <a:pt x="884" y="1127"/>
                    </a:lnTo>
                    <a:lnTo>
                      <a:pt x="899" y="1057"/>
                    </a:lnTo>
                    <a:lnTo>
                      <a:pt x="909" y="988"/>
                    </a:lnTo>
                    <a:lnTo>
                      <a:pt x="924" y="923"/>
                    </a:lnTo>
                    <a:lnTo>
                      <a:pt x="934" y="859"/>
                    </a:lnTo>
                    <a:lnTo>
                      <a:pt x="949" y="799"/>
                    </a:lnTo>
                    <a:lnTo>
                      <a:pt x="959" y="735"/>
                    </a:lnTo>
                    <a:lnTo>
                      <a:pt x="974" y="680"/>
                    </a:lnTo>
                    <a:lnTo>
                      <a:pt x="983" y="620"/>
                    </a:lnTo>
                    <a:lnTo>
                      <a:pt x="998" y="566"/>
                    </a:lnTo>
                    <a:lnTo>
                      <a:pt x="1008" y="511"/>
                    </a:lnTo>
                    <a:lnTo>
                      <a:pt x="1023" y="461"/>
                    </a:lnTo>
                    <a:lnTo>
                      <a:pt x="1033" y="412"/>
                    </a:lnTo>
                    <a:lnTo>
                      <a:pt x="1048" y="367"/>
                    </a:lnTo>
                    <a:lnTo>
                      <a:pt x="1058" y="322"/>
                    </a:lnTo>
                    <a:lnTo>
                      <a:pt x="1073" y="283"/>
                    </a:lnTo>
                    <a:lnTo>
                      <a:pt x="1083" y="243"/>
                    </a:lnTo>
                    <a:lnTo>
                      <a:pt x="1098" y="208"/>
                    </a:lnTo>
                    <a:lnTo>
                      <a:pt x="1108" y="173"/>
                    </a:lnTo>
                    <a:lnTo>
                      <a:pt x="1123" y="144"/>
                    </a:lnTo>
                    <a:lnTo>
                      <a:pt x="1132" y="119"/>
                    </a:lnTo>
                    <a:lnTo>
                      <a:pt x="1147" y="94"/>
                    </a:lnTo>
                    <a:lnTo>
                      <a:pt x="1157" y="69"/>
                    </a:lnTo>
                    <a:lnTo>
                      <a:pt x="1172" y="49"/>
                    </a:lnTo>
                    <a:lnTo>
                      <a:pt x="1182" y="34"/>
                    </a:lnTo>
                    <a:lnTo>
                      <a:pt x="1197" y="20"/>
                    </a:lnTo>
                    <a:lnTo>
                      <a:pt x="1207" y="10"/>
                    </a:lnTo>
                    <a:lnTo>
                      <a:pt x="1222" y="5"/>
                    </a:lnTo>
                    <a:lnTo>
                      <a:pt x="1232" y="0"/>
                    </a:lnTo>
                    <a:lnTo>
                      <a:pt x="1247" y="0"/>
                    </a:lnTo>
                    <a:lnTo>
                      <a:pt x="1262" y="0"/>
                    </a:lnTo>
                    <a:lnTo>
                      <a:pt x="1271" y="5"/>
                    </a:lnTo>
                    <a:lnTo>
                      <a:pt x="1286" y="10"/>
                    </a:lnTo>
                    <a:lnTo>
                      <a:pt x="1296" y="20"/>
                    </a:lnTo>
                    <a:lnTo>
                      <a:pt x="1311" y="34"/>
                    </a:lnTo>
                    <a:lnTo>
                      <a:pt x="1321" y="49"/>
                    </a:lnTo>
                    <a:lnTo>
                      <a:pt x="1336" y="69"/>
                    </a:lnTo>
                    <a:lnTo>
                      <a:pt x="1346" y="94"/>
                    </a:lnTo>
                    <a:lnTo>
                      <a:pt x="1361" y="119"/>
                    </a:lnTo>
                    <a:lnTo>
                      <a:pt x="1371" y="144"/>
                    </a:lnTo>
                    <a:lnTo>
                      <a:pt x="1386" y="173"/>
                    </a:lnTo>
                    <a:lnTo>
                      <a:pt x="1396" y="208"/>
                    </a:lnTo>
                    <a:lnTo>
                      <a:pt x="1411" y="243"/>
                    </a:lnTo>
                    <a:lnTo>
                      <a:pt x="1420" y="283"/>
                    </a:lnTo>
                    <a:lnTo>
                      <a:pt x="1435" y="322"/>
                    </a:lnTo>
                    <a:lnTo>
                      <a:pt x="1445" y="367"/>
                    </a:lnTo>
                    <a:lnTo>
                      <a:pt x="1460" y="412"/>
                    </a:lnTo>
                    <a:lnTo>
                      <a:pt x="1470" y="461"/>
                    </a:lnTo>
                    <a:lnTo>
                      <a:pt x="1485" y="511"/>
                    </a:lnTo>
                    <a:lnTo>
                      <a:pt x="1495" y="566"/>
                    </a:lnTo>
                    <a:lnTo>
                      <a:pt x="1510" y="620"/>
                    </a:lnTo>
                    <a:lnTo>
                      <a:pt x="1520" y="680"/>
                    </a:lnTo>
                    <a:lnTo>
                      <a:pt x="1535" y="735"/>
                    </a:lnTo>
                    <a:lnTo>
                      <a:pt x="1545" y="799"/>
                    </a:lnTo>
                    <a:lnTo>
                      <a:pt x="1560" y="859"/>
                    </a:lnTo>
                    <a:lnTo>
                      <a:pt x="1569" y="923"/>
                    </a:lnTo>
                    <a:lnTo>
                      <a:pt x="1584" y="988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0"/>
              </a:p>
            </p:txBody>
          </p:sp>
          <p:sp>
            <p:nvSpPr>
              <p:cNvPr id="66" name="Freeform 73"/>
              <p:cNvSpPr>
                <a:spLocks/>
              </p:cNvSpPr>
              <p:nvPr/>
            </p:nvSpPr>
            <p:spPr bwMode="auto">
              <a:xfrm>
                <a:off x="5187951" y="3368675"/>
                <a:ext cx="1450975" cy="1544638"/>
              </a:xfrm>
              <a:custGeom>
                <a:avLst/>
                <a:gdLst/>
                <a:ahLst/>
                <a:cxnLst>
                  <a:cxn ang="0">
                    <a:pos x="10" y="69"/>
                  </a:cxn>
                  <a:cxn ang="0">
                    <a:pos x="35" y="208"/>
                  </a:cxn>
                  <a:cxn ang="0">
                    <a:pos x="60" y="352"/>
                  </a:cxn>
                  <a:cxn ang="0">
                    <a:pos x="90" y="491"/>
                  </a:cxn>
                  <a:cxn ang="0">
                    <a:pos x="115" y="606"/>
                  </a:cxn>
                  <a:cxn ang="0">
                    <a:pos x="139" y="695"/>
                  </a:cxn>
                  <a:cxn ang="0">
                    <a:pos x="164" y="759"/>
                  </a:cxn>
                  <a:cxn ang="0">
                    <a:pos x="189" y="809"/>
                  </a:cxn>
                  <a:cxn ang="0">
                    <a:pos x="214" y="849"/>
                  </a:cxn>
                  <a:cxn ang="0">
                    <a:pos x="239" y="879"/>
                  </a:cxn>
                  <a:cxn ang="0">
                    <a:pos x="264" y="903"/>
                  </a:cxn>
                  <a:cxn ang="0">
                    <a:pos x="288" y="918"/>
                  </a:cxn>
                  <a:cxn ang="0">
                    <a:pos x="313" y="933"/>
                  </a:cxn>
                  <a:cxn ang="0">
                    <a:pos x="338" y="943"/>
                  </a:cxn>
                  <a:cxn ang="0">
                    <a:pos x="363" y="948"/>
                  </a:cxn>
                  <a:cxn ang="0">
                    <a:pos x="388" y="958"/>
                  </a:cxn>
                  <a:cxn ang="0">
                    <a:pos x="413" y="963"/>
                  </a:cxn>
                  <a:cxn ang="0">
                    <a:pos x="437" y="963"/>
                  </a:cxn>
                  <a:cxn ang="0">
                    <a:pos x="462" y="968"/>
                  </a:cxn>
                  <a:cxn ang="0">
                    <a:pos x="487" y="968"/>
                  </a:cxn>
                  <a:cxn ang="0">
                    <a:pos x="512" y="968"/>
                  </a:cxn>
                  <a:cxn ang="0">
                    <a:pos x="537" y="973"/>
                  </a:cxn>
                  <a:cxn ang="0">
                    <a:pos x="562" y="973"/>
                  </a:cxn>
                  <a:cxn ang="0">
                    <a:pos x="586" y="973"/>
                  </a:cxn>
                  <a:cxn ang="0">
                    <a:pos x="611" y="973"/>
                  </a:cxn>
                  <a:cxn ang="0">
                    <a:pos x="636" y="973"/>
                  </a:cxn>
                  <a:cxn ang="0">
                    <a:pos x="661" y="973"/>
                  </a:cxn>
                  <a:cxn ang="0">
                    <a:pos x="686" y="973"/>
                  </a:cxn>
                  <a:cxn ang="0">
                    <a:pos x="711" y="973"/>
                  </a:cxn>
                  <a:cxn ang="0">
                    <a:pos x="735" y="973"/>
                  </a:cxn>
                  <a:cxn ang="0">
                    <a:pos x="760" y="973"/>
                  </a:cxn>
                  <a:cxn ang="0">
                    <a:pos x="785" y="973"/>
                  </a:cxn>
                  <a:cxn ang="0">
                    <a:pos x="810" y="973"/>
                  </a:cxn>
                  <a:cxn ang="0">
                    <a:pos x="835" y="973"/>
                  </a:cxn>
                  <a:cxn ang="0">
                    <a:pos x="859" y="973"/>
                  </a:cxn>
                  <a:cxn ang="0">
                    <a:pos x="884" y="973"/>
                  </a:cxn>
                  <a:cxn ang="0">
                    <a:pos x="914" y="973"/>
                  </a:cxn>
                </a:cxnLst>
                <a:rect l="0" t="0" r="r" b="b"/>
                <a:pathLst>
                  <a:path w="914" h="973">
                    <a:moveTo>
                      <a:pt x="0" y="0"/>
                    </a:moveTo>
                    <a:lnTo>
                      <a:pt x="10" y="69"/>
                    </a:lnTo>
                    <a:lnTo>
                      <a:pt x="25" y="139"/>
                    </a:lnTo>
                    <a:lnTo>
                      <a:pt x="35" y="208"/>
                    </a:lnTo>
                    <a:lnTo>
                      <a:pt x="50" y="278"/>
                    </a:lnTo>
                    <a:lnTo>
                      <a:pt x="60" y="352"/>
                    </a:lnTo>
                    <a:lnTo>
                      <a:pt x="75" y="427"/>
                    </a:lnTo>
                    <a:lnTo>
                      <a:pt x="90" y="491"/>
                    </a:lnTo>
                    <a:lnTo>
                      <a:pt x="100" y="556"/>
                    </a:lnTo>
                    <a:lnTo>
                      <a:pt x="115" y="606"/>
                    </a:lnTo>
                    <a:lnTo>
                      <a:pt x="125" y="655"/>
                    </a:lnTo>
                    <a:lnTo>
                      <a:pt x="139" y="695"/>
                    </a:lnTo>
                    <a:lnTo>
                      <a:pt x="149" y="730"/>
                    </a:lnTo>
                    <a:lnTo>
                      <a:pt x="164" y="759"/>
                    </a:lnTo>
                    <a:lnTo>
                      <a:pt x="174" y="784"/>
                    </a:lnTo>
                    <a:lnTo>
                      <a:pt x="189" y="809"/>
                    </a:lnTo>
                    <a:lnTo>
                      <a:pt x="199" y="829"/>
                    </a:lnTo>
                    <a:lnTo>
                      <a:pt x="214" y="849"/>
                    </a:lnTo>
                    <a:lnTo>
                      <a:pt x="224" y="864"/>
                    </a:lnTo>
                    <a:lnTo>
                      <a:pt x="239" y="879"/>
                    </a:lnTo>
                    <a:lnTo>
                      <a:pt x="249" y="889"/>
                    </a:lnTo>
                    <a:lnTo>
                      <a:pt x="264" y="903"/>
                    </a:lnTo>
                    <a:lnTo>
                      <a:pt x="273" y="908"/>
                    </a:lnTo>
                    <a:lnTo>
                      <a:pt x="288" y="918"/>
                    </a:lnTo>
                    <a:lnTo>
                      <a:pt x="298" y="928"/>
                    </a:lnTo>
                    <a:lnTo>
                      <a:pt x="313" y="933"/>
                    </a:lnTo>
                    <a:lnTo>
                      <a:pt x="323" y="938"/>
                    </a:lnTo>
                    <a:lnTo>
                      <a:pt x="338" y="943"/>
                    </a:lnTo>
                    <a:lnTo>
                      <a:pt x="348" y="948"/>
                    </a:lnTo>
                    <a:lnTo>
                      <a:pt x="363" y="948"/>
                    </a:lnTo>
                    <a:lnTo>
                      <a:pt x="373" y="953"/>
                    </a:lnTo>
                    <a:lnTo>
                      <a:pt x="388" y="958"/>
                    </a:lnTo>
                    <a:lnTo>
                      <a:pt x="398" y="958"/>
                    </a:lnTo>
                    <a:lnTo>
                      <a:pt x="413" y="963"/>
                    </a:lnTo>
                    <a:lnTo>
                      <a:pt x="422" y="963"/>
                    </a:lnTo>
                    <a:lnTo>
                      <a:pt x="437" y="963"/>
                    </a:lnTo>
                    <a:lnTo>
                      <a:pt x="447" y="963"/>
                    </a:lnTo>
                    <a:lnTo>
                      <a:pt x="462" y="968"/>
                    </a:lnTo>
                    <a:lnTo>
                      <a:pt x="472" y="968"/>
                    </a:lnTo>
                    <a:lnTo>
                      <a:pt x="487" y="968"/>
                    </a:lnTo>
                    <a:lnTo>
                      <a:pt x="502" y="968"/>
                    </a:lnTo>
                    <a:lnTo>
                      <a:pt x="512" y="968"/>
                    </a:lnTo>
                    <a:lnTo>
                      <a:pt x="527" y="973"/>
                    </a:lnTo>
                    <a:lnTo>
                      <a:pt x="537" y="973"/>
                    </a:lnTo>
                    <a:lnTo>
                      <a:pt x="552" y="973"/>
                    </a:lnTo>
                    <a:lnTo>
                      <a:pt x="562" y="973"/>
                    </a:lnTo>
                    <a:lnTo>
                      <a:pt x="576" y="973"/>
                    </a:lnTo>
                    <a:lnTo>
                      <a:pt x="586" y="973"/>
                    </a:lnTo>
                    <a:lnTo>
                      <a:pt x="601" y="973"/>
                    </a:lnTo>
                    <a:lnTo>
                      <a:pt x="611" y="973"/>
                    </a:lnTo>
                    <a:lnTo>
                      <a:pt x="626" y="973"/>
                    </a:lnTo>
                    <a:lnTo>
                      <a:pt x="636" y="973"/>
                    </a:lnTo>
                    <a:lnTo>
                      <a:pt x="651" y="973"/>
                    </a:lnTo>
                    <a:lnTo>
                      <a:pt x="661" y="973"/>
                    </a:lnTo>
                    <a:lnTo>
                      <a:pt x="676" y="973"/>
                    </a:lnTo>
                    <a:lnTo>
                      <a:pt x="686" y="973"/>
                    </a:lnTo>
                    <a:lnTo>
                      <a:pt x="701" y="973"/>
                    </a:lnTo>
                    <a:lnTo>
                      <a:pt x="711" y="973"/>
                    </a:lnTo>
                    <a:lnTo>
                      <a:pt x="725" y="973"/>
                    </a:lnTo>
                    <a:lnTo>
                      <a:pt x="735" y="973"/>
                    </a:lnTo>
                    <a:lnTo>
                      <a:pt x="750" y="973"/>
                    </a:lnTo>
                    <a:lnTo>
                      <a:pt x="760" y="973"/>
                    </a:lnTo>
                    <a:lnTo>
                      <a:pt x="775" y="973"/>
                    </a:lnTo>
                    <a:lnTo>
                      <a:pt x="785" y="973"/>
                    </a:lnTo>
                    <a:lnTo>
                      <a:pt x="800" y="973"/>
                    </a:lnTo>
                    <a:lnTo>
                      <a:pt x="810" y="973"/>
                    </a:lnTo>
                    <a:lnTo>
                      <a:pt x="825" y="973"/>
                    </a:lnTo>
                    <a:lnTo>
                      <a:pt x="835" y="973"/>
                    </a:lnTo>
                    <a:lnTo>
                      <a:pt x="850" y="973"/>
                    </a:lnTo>
                    <a:lnTo>
                      <a:pt x="859" y="973"/>
                    </a:lnTo>
                    <a:lnTo>
                      <a:pt x="874" y="973"/>
                    </a:lnTo>
                    <a:lnTo>
                      <a:pt x="884" y="973"/>
                    </a:lnTo>
                    <a:lnTo>
                      <a:pt x="899" y="973"/>
                    </a:lnTo>
                    <a:lnTo>
                      <a:pt x="914" y="973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0"/>
              </a:p>
            </p:txBody>
          </p:sp>
        </p:grpSp>
        <p:graphicFrame>
          <p:nvGraphicFramePr>
            <p:cNvPr id="64" name="Object 63"/>
            <p:cNvGraphicFramePr>
              <a:graphicFrameLocks noChangeAspect="1"/>
            </p:cNvGraphicFramePr>
            <p:nvPr>
              <p:extLst/>
            </p:nvPr>
          </p:nvGraphicFramePr>
          <p:xfrm>
            <a:off x="4933114" y="5590091"/>
            <a:ext cx="1252287" cy="583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4" name="Equation" r:id="rId14" imgW="368280" imgH="228600" progId="Equation.DSMT4">
                    <p:embed/>
                  </p:oleObj>
                </mc:Choice>
                <mc:Fallback>
                  <p:oleObj name="Equation" r:id="rId14" imgW="368280" imgH="228600" progId="Equation.DSMT4">
                    <p:embed/>
                    <p:pic>
                      <p:nvPicPr>
                        <p:cNvPr id="64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114" y="5590091"/>
                          <a:ext cx="1252287" cy="5834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Group 167"/>
          <p:cNvGrpSpPr/>
          <p:nvPr/>
        </p:nvGrpSpPr>
        <p:grpSpPr>
          <a:xfrm>
            <a:off x="85658" y="1231193"/>
            <a:ext cx="1721348" cy="717389"/>
            <a:chOff x="4724400" y="4572000"/>
            <a:chExt cx="3965575" cy="914400"/>
          </a:xfrm>
        </p:grpSpPr>
        <p:grpSp>
          <p:nvGrpSpPr>
            <p:cNvPr id="68" name="Group 163"/>
            <p:cNvGrpSpPr/>
            <p:nvPr/>
          </p:nvGrpSpPr>
          <p:grpSpPr>
            <a:xfrm>
              <a:off x="4724400" y="4572000"/>
              <a:ext cx="3965575" cy="914400"/>
              <a:chOff x="2673351" y="1800225"/>
              <a:chExt cx="3965575" cy="3113088"/>
            </a:xfrm>
          </p:grpSpPr>
          <p:sp>
            <p:nvSpPr>
              <p:cNvPr id="70" name="Freeform 144"/>
              <p:cNvSpPr>
                <a:spLocks/>
              </p:cNvSpPr>
              <p:nvPr/>
            </p:nvSpPr>
            <p:spPr bwMode="auto">
              <a:xfrm>
                <a:off x="2673351" y="1800225"/>
                <a:ext cx="2514600" cy="3113088"/>
              </a:xfrm>
              <a:custGeom>
                <a:avLst/>
                <a:gdLst/>
                <a:ahLst/>
                <a:cxnLst>
                  <a:cxn ang="0">
                    <a:pos x="25" y="983"/>
                  </a:cxn>
                  <a:cxn ang="0">
                    <a:pos x="60" y="983"/>
                  </a:cxn>
                  <a:cxn ang="0">
                    <a:pos x="99" y="983"/>
                  </a:cxn>
                  <a:cxn ang="0">
                    <a:pos x="134" y="983"/>
                  </a:cxn>
                  <a:cxn ang="0">
                    <a:pos x="174" y="983"/>
                  </a:cxn>
                  <a:cxn ang="0">
                    <a:pos x="209" y="988"/>
                  </a:cxn>
                  <a:cxn ang="0">
                    <a:pos x="248" y="988"/>
                  </a:cxn>
                  <a:cxn ang="0">
                    <a:pos x="283" y="988"/>
                  </a:cxn>
                  <a:cxn ang="0">
                    <a:pos x="323" y="993"/>
                  </a:cxn>
                  <a:cxn ang="0">
                    <a:pos x="358" y="998"/>
                  </a:cxn>
                  <a:cxn ang="0">
                    <a:pos x="397" y="1003"/>
                  </a:cxn>
                  <a:cxn ang="0">
                    <a:pos x="437" y="1008"/>
                  </a:cxn>
                  <a:cxn ang="0">
                    <a:pos x="472" y="1018"/>
                  </a:cxn>
                  <a:cxn ang="0">
                    <a:pos x="512" y="1032"/>
                  </a:cxn>
                  <a:cxn ang="0">
                    <a:pos x="546" y="1047"/>
                  </a:cxn>
                  <a:cxn ang="0">
                    <a:pos x="586" y="1072"/>
                  </a:cxn>
                  <a:cxn ang="0">
                    <a:pos x="621" y="1102"/>
                  </a:cxn>
                  <a:cxn ang="0">
                    <a:pos x="661" y="1142"/>
                  </a:cxn>
                  <a:cxn ang="0">
                    <a:pos x="695" y="1191"/>
                  </a:cxn>
                  <a:cxn ang="0">
                    <a:pos x="735" y="1266"/>
                  </a:cxn>
                  <a:cxn ang="0">
                    <a:pos x="770" y="1360"/>
                  </a:cxn>
                  <a:cxn ang="0">
                    <a:pos x="810" y="1484"/>
                  </a:cxn>
                  <a:cxn ang="0">
                    <a:pos x="849" y="1643"/>
                  </a:cxn>
                  <a:cxn ang="0">
                    <a:pos x="884" y="1787"/>
                  </a:cxn>
                  <a:cxn ang="0">
                    <a:pos x="924" y="1891"/>
                  </a:cxn>
                  <a:cxn ang="0">
                    <a:pos x="959" y="1951"/>
                  </a:cxn>
                  <a:cxn ang="0">
                    <a:pos x="998" y="1961"/>
                  </a:cxn>
                  <a:cxn ang="0">
                    <a:pos x="1033" y="1921"/>
                  </a:cxn>
                  <a:cxn ang="0">
                    <a:pos x="1073" y="1832"/>
                  </a:cxn>
                  <a:cxn ang="0">
                    <a:pos x="1108" y="1703"/>
                  </a:cxn>
                  <a:cxn ang="0">
                    <a:pos x="1147" y="1534"/>
                  </a:cxn>
                  <a:cxn ang="0">
                    <a:pos x="1182" y="1340"/>
                  </a:cxn>
                  <a:cxn ang="0">
                    <a:pos x="1222" y="1127"/>
                  </a:cxn>
                  <a:cxn ang="0">
                    <a:pos x="1262" y="908"/>
                  </a:cxn>
                  <a:cxn ang="0">
                    <a:pos x="1296" y="690"/>
                  </a:cxn>
                  <a:cxn ang="0">
                    <a:pos x="1336" y="486"/>
                  </a:cxn>
                  <a:cxn ang="0">
                    <a:pos x="1371" y="313"/>
                  </a:cxn>
                  <a:cxn ang="0">
                    <a:pos x="1411" y="169"/>
                  </a:cxn>
                  <a:cxn ang="0">
                    <a:pos x="1445" y="64"/>
                  </a:cxn>
                  <a:cxn ang="0">
                    <a:pos x="1485" y="10"/>
                  </a:cxn>
                  <a:cxn ang="0">
                    <a:pos x="1520" y="0"/>
                  </a:cxn>
                  <a:cxn ang="0">
                    <a:pos x="1560" y="44"/>
                  </a:cxn>
                </a:cxnLst>
                <a:rect l="0" t="0" r="r" b="b"/>
                <a:pathLst>
                  <a:path w="1584" h="1961">
                    <a:moveTo>
                      <a:pt x="0" y="983"/>
                    </a:moveTo>
                    <a:lnTo>
                      <a:pt x="10" y="983"/>
                    </a:lnTo>
                    <a:lnTo>
                      <a:pt x="25" y="983"/>
                    </a:lnTo>
                    <a:lnTo>
                      <a:pt x="35" y="983"/>
                    </a:lnTo>
                    <a:lnTo>
                      <a:pt x="50" y="983"/>
                    </a:lnTo>
                    <a:lnTo>
                      <a:pt x="60" y="983"/>
                    </a:lnTo>
                    <a:lnTo>
                      <a:pt x="75" y="983"/>
                    </a:lnTo>
                    <a:lnTo>
                      <a:pt x="85" y="983"/>
                    </a:lnTo>
                    <a:lnTo>
                      <a:pt x="99" y="983"/>
                    </a:lnTo>
                    <a:lnTo>
                      <a:pt x="109" y="983"/>
                    </a:lnTo>
                    <a:lnTo>
                      <a:pt x="124" y="983"/>
                    </a:lnTo>
                    <a:lnTo>
                      <a:pt x="134" y="983"/>
                    </a:lnTo>
                    <a:lnTo>
                      <a:pt x="149" y="983"/>
                    </a:lnTo>
                    <a:lnTo>
                      <a:pt x="159" y="983"/>
                    </a:lnTo>
                    <a:lnTo>
                      <a:pt x="174" y="983"/>
                    </a:lnTo>
                    <a:lnTo>
                      <a:pt x="184" y="983"/>
                    </a:lnTo>
                    <a:lnTo>
                      <a:pt x="199" y="983"/>
                    </a:lnTo>
                    <a:lnTo>
                      <a:pt x="209" y="988"/>
                    </a:lnTo>
                    <a:lnTo>
                      <a:pt x="224" y="988"/>
                    </a:lnTo>
                    <a:lnTo>
                      <a:pt x="234" y="988"/>
                    </a:lnTo>
                    <a:lnTo>
                      <a:pt x="248" y="988"/>
                    </a:lnTo>
                    <a:lnTo>
                      <a:pt x="258" y="988"/>
                    </a:lnTo>
                    <a:lnTo>
                      <a:pt x="273" y="988"/>
                    </a:lnTo>
                    <a:lnTo>
                      <a:pt x="283" y="988"/>
                    </a:lnTo>
                    <a:lnTo>
                      <a:pt x="298" y="993"/>
                    </a:lnTo>
                    <a:lnTo>
                      <a:pt x="308" y="993"/>
                    </a:lnTo>
                    <a:lnTo>
                      <a:pt x="323" y="993"/>
                    </a:lnTo>
                    <a:lnTo>
                      <a:pt x="333" y="993"/>
                    </a:lnTo>
                    <a:lnTo>
                      <a:pt x="348" y="993"/>
                    </a:lnTo>
                    <a:lnTo>
                      <a:pt x="358" y="998"/>
                    </a:lnTo>
                    <a:lnTo>
                      <a:pt x="373" y="998"/>
                    </a:lnTo>
                    <a:lnTo>
                      <a:pt x="383" y="998"/>
                    </a:lnTo>
                    <a:lnTo>
                      <a:pt x="397" y="1003"/>
                    </a:lnTo>
                    <a:lnTo>
                      <a:pt x="407" y="1003"/>
                    </a:lnTo>
                    <a:lnTo>
                      <a:pt x="422" y="1008"/>
                    </a:lnTo>
                    <a:lnTo>
                      <a:pt x="437" y="1008"/>
                    </a:lnTo>
                    <a:lnTo>
                      <a:pt x="447" y="1013"/>
                    </a:lnTo>
                    <a:lnTo>
                      <a:pt x="462" y="1018"/>
                    </a:lnTo>
                    <a:lnTo>
                      <a:pt x="472" y="1018"/>
                    </a:lnTo>
                    <a:lnTo>
                      <a:pt x="487" y="1023"/>
                    </a:lnTo>
                    <a:lnTo>
                      <a:pt x="497" y="1027"/>
                    </a:lnTo>
                    <a:lnTo>
                      <a:pt x="512" y="1032"/>
                    </a:lnTo>
                    <a:lnTo>
                      <a:pt x="522" y="1037"/>
                    </a:lnTo>
                    <a:lnTo>
                      <a:pt x="536" y="1042"/>
                    </a:lnTo>
                    <a:lnTo>
                      <a:pt x="546" y="1047"/>
                    </a:lnTo>
                    <a:lnTo>
                      <a:pt x="561" y="1057"/>
                    </a:lnTo>
                    <a:lnTo>
                      <a:pt x="571" y="1062"/>
                    </a:lnTo>
                    <a:lnTo>
                      <a:pt x="586" y="1072"/>
                    </a:lnTo>
                    <a:lnTo>
                      <a:pt x="596" y="1082"/>
                    </a:lnTo>
                    <a:lnTo>
                      <a:pt x="611" y="1092"/>
                    </a:lnTo>
                    <a:lnTo>
                      <a:pt x="621" y="1102"/>
                    </a:lnTo>
                    <a:lnTo>
                      <a:pt x="636" y="1112"/>
                    </a:lnTo>
                    <a:lnTo>
                      <a:pt x="646" y="1127"/>
                    </a:lnTo>
                    <a:lnTo>
                      <a:pt x="661" y="1142"/>
                    </a:lnTo>
                    <a:lnTo>
                      <a:pt x="671" y="1157"/>
                    </a:lnTo>
                    <a:lnTo>
                      <a:pt x="685" y="1171"/>
                    </a:lnTo>
                    <a:lnTo>
                      <a:pt x="695" y="1191"/>
                    </a:lnTo>
                    <a:lnTo>
                      <a:pt x="710" y="1216"/>
                    </a:lnTo>
                    <a:lnTo>
                      <a:pt x="720" y="1236"/>
                    </a:lnTo>
                    <a:lnTo>
                      <a:pt x="735" y="1266"/>
                    </a:lnTo>
                    <a:lnTo>
                      <a:pt x="745" y="1291"/>
                    </a:lnTo>
                    <a:lnTo>
                      <a:pt x="760" y="1325"/>
                    </a:lnTo>
                    <a:lnTo>
                      <a:pt x="770" y="1360"/>
                    </a:lnTo>
                    <a:lnTo>
                      <a:pt x="785" y="1395"/>
                    </a:lnTo>
                    <a:lnTo>
                      <a:pt x="795" y="1435"/>
                    </a:lnTo>
                    <a:lnTo>
                      <a:pt x="810" y="1484"/>
                    </a:lnTo>
                    <a:lnTo>
                      <a:pt x="820" y="1534"/>
                    </a:lnTo>
                    <a:lnTo>
                      <a:pt x="834" y="1589"/>
                    </a:lnTo>
                    <a:lnTo>
                      <a:pt x="849" y="1643"/>
                    </a:lnTo>
                    <a:lnTo>
                      <a:pt x="859" y="1698"/>
                    </a:lnTo>
                    <a:lnTo>
                      <a:pt x="874" y="1747"/>
                    </a:lnTo>
                    <a:lnTo>
                      <a:pt x="884" y="1787"/>
                    </a:lnTo>
                    <a:lnTo>
                      <a:pt x="899" y="1827"/>
                    </a:lnTo>
                    <a:lnTo>
                      <a:pt x="909" y="1862"/>
                    </a:lnTo>
                    <a:lnTo>
                      <a:pt x="924" y="1891"/>
                    </a:lnTo>
                    <a:lnTo>
                      <a:pt x="934" y="1916"/>
                    </a:lnTo>
                    <a:lnTo>
                      <a:pt x="949" y="1936"/>
                    </a:lnTo>
                    <a:lnTo>
                      <a:pt x="959" y="1951"/>
                    </a:lnTo>
                    <a:lnTo>
                      <a:pt x="974" y="1961"/>
                    </a:lnTo>
                    <a:lnTo>
                      <a:pt x="983" y="1961"/>
                    </a:lnTo>
                    <a:lnTo>
                      <a:pt x="998" y="1961"/>
                    </a:lnTo>
                    <a:lnTo>
                      <a:pt x="1008" y="1951"/>
                    </a:lnTo>
                    <a:lnTo>
                      <a:pt x="1023" y="1941"/>
                    </a:lnTo>
                    <a:lnTo>
                      <a:pt x="1033" y="1921"/>
                    </a:lnTo>
                    <a:lnTo>
                      <a:pt x="1048" y="1896"/>
                    </a:lnTo>
                    <a:lnTo>
                      <a:pt x="1058" y="1867"/>
                    </a:lnTo>
                    <a:lnTo>
                      <a:pt x="1073" y="1832"/>
                    </a:lnTo>
                    <a:lnTo>
                      <a:pt x="1083" y="1792"/>
                    </a:lnTo>
                    <a:lnTo>
                      <a:pt x="1098" y="1752"/>
                    </a:lnTo>
                    <a:lnTo>
                      <a:pt x="1108" y="1703"/>
                    </a:lnTo>
                    <a:lnTo>
                      <a:pt x="1123" y="1648"/>
                    </a:lnTo>
                    <a:lnTo>
                      <a:pt x="1132" y="1594"/>
                    </a:lnTo>
                    <a:lnTo>
                      <a:pt x="1147" y="1534"/>
                    </a:lnTo>
                    <a:lnTo>
                      <a:pt x="1157" y="1474"/>
                    </a:lnTo>
                    <a:lnTo>
                      <a:pt x="1172" y="1410"/>
                    </a:lnTo>
                    <a:lnTo>
                      <a:pt x="1182" y="1340"/>
                    </a:lnTo>
                    <a:lnTo>
                      <a:pt x="1197" y="1271"/>
                    </a:lnTo>
                    <a:lnTo>
                      <a:pt x="1207" y="1201"/>
                    </a:lnTo>
                    <a:lnTo>
                      <a:pt x="1222" y="1127"/>
                    </a:lnTo>
                    <a:lnTo>
                      <a:pt x="1232" y="1052"/>
                    </a:lnTo>
                    <a:lnTo>
                      <a:pt x="1247" y="983"/>
                    </a:lnTo>
                    <a:lnTo>
                      <a:pt x="1262" y="908"/>
                    </a:lnTo>
                    <a:lnTo>
                      <a:pt x="1271" y="834"/>
                    </a:lnTo>
                    <a:lnTo>
                      <a:pt x="1286" y="759"/>
                    </a:lnTo>
                    <a:lnTo>
                      <a:pt x="1296" y="690"/>
                    </a:lnTo>
                    <a:lnTo>
                      <a:pt x="1311" y="620"/>
                    </a:lnTo>
                    <a:lnTo>
                      <a:pt x="1321" y="551"/>
                    </a:lnTo>
                    <a:lnTo>
                      <a:pt x="1336" y="486"/>
                    </a:lnTo>
                    <a:lnTo>
                      <a:pt x="1346" y="427"/>
                    </a:lnTo>
                    <a:lnTo>
                      <a:pt x="1361" y="367"/>
                    </a:lnTo>
                    <a:lnTo>
                      <a:pt x="1371" y="313"/>
                    </a:lnTo>
                    <a:lnTo>
                      <a:pt x="1386" y="258"/>
                    </a:lnTo>
                    <a:lnTo>
                      <a:pt x="1396" y="208"/>
                    </a:lnTo>
                    <a:lnTo>
                      <a:pt x="1411" y="169"/>
                    </a:lnTo>
                    <a:lnTo>
                      <a:pt x="1420" y="129"/>
                    </a:lnTo>
                    <a:lnTo>
                      <a:pt x="1435" y="94"/>
                    </a:lnTo>
                    <a:lnTo>
                      <a:pt x="1445" y="64"/>
                    </a:lnTo>
                    <a:lnTo>
                      <a:pt x="1460" y="39"/>
                    </a:lnTo>
                    <a:lnTo>
                      <a:pt x="1470" y="20"/>
                    </a:lnTo>
                    <a:lnTo>
                      <a:pt x="1485" y="10"/>
                    </a:lnTo>
                    <a:lnTo>
                      <a:pt x="1495" y="0"/>
                    </a:lnTo>
                    <a:lnTo>
                      <a:pt x="1510" y="0"/>
                    </a:lnTo>
                    <a:lnTo>
                      <a:pt x="1520" y="0"/>
                    </a:lnTo>
                    <a:lnTo>
                      <a:pt x="1535" y="10"/>
                    </a:lnTo>
                    <a:lnTo>
                      <a:pt x="1545" y="25"/>
                    </a:lnTo>
                    <a:lnTo>
                      <a:pt x="1560" y="44"/>
                    </a:lnTo>
                    <a:lnTo>
                      <a:pt x="1569" y="69"/>
                    </a:lnTo>
                    <a:lnTo>
                      <a:pt x="1584" y="9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0"/>
              </a:p>
            </p:txBody>
          </p:sp>
          <p:sp>
            <p:nvSpPr>
              <p:cNvPr id="71" name="Freeform 145"/>
              <p:cNvSpPr>
                <a:spLocks/>
              </p:cNvSpPr>
              <p:nvPr/>
            </p:nvSpPr>
            <p:spPr bwMode="auto">
              <a:xfrm>
                <a:off x="5187951" y="1957388"/>
                <a:ext cx="1450975" cy="1395413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35" y="114"/>
                  </a:cxn>
                  <a:cxn ang="0">
                    <a:pos x="60" y="218"/>
                  </a:cxn>
                  <a:cxn ang="0">
                    <a:pos x="90" y="328"/>
                  </a:cxn>
                  <a:cxn ang="0">
                    <a:pos x="115" y="427"/>
                  </a:cxn>
                  <a:cxn ang="0">
                    <a:pos x="139" y="501"/>
                  </a:cxn>
                  <a:cxn ang="0">
                    <a:pos x="164" y="571"/>
                  </a:cxn>
                  <a:cxn ang="0">
                    <a:pos x="189" y="626"/>
                  </a:cxn>
                  <a:cxn ang="0">
                    <a:pos x="214" y="670"/>
                  </a:cxn>
                  <a:cxn ang="0">
                    <a:pos x="239" y="705"/>
                  </a:cxn>
                  <a:cxn ang="0">
                    <a:pos x="264" y="735"/>
                  </a:cxn>
                  <a:cxn ang="0">
                    <a:pos x="288" y="760"/>
                  </a:cxn>
                  <a:cxn ang="0">
                    <a:pos x="313" y="780"/>
                  </a:cxn>
                  <a:cxn ang="0">
                    <a:pos x="338" y="799"/>
                  </a:cxn>
                  <a:cxn ang="0">
                    <a:pos x="363" y="814"/>
                  </a:cxn>
                  <a:cxn ang="0">
                    <a:pos x="388" y="824"/>
                  </a:cxn>
                  <a:cxn ang="0">
                    <a:pos x="413" y="834"/>
                  </a:cxn>
                  <a:cxn ang="0">
                    <a:pos x="437" y="844"/>
                  </a:cxn>
                  <a:cxn ang="0">
                    <a:pos x="462" y="849"/>
                  </a:cxn>
                  <a:cxn ang="0">
                    <a:pos x="487" y="854"/>
                  </a:cxn>
                  <a:cxn ang="0">
                    <a:pos x="512" y="859"/>
                  </a:cxn>
                  <a:cxn ang="0">
                    <a:pos x="537" y="864"/>
                  </a:cxn>
                  <a:cxn ang="0">
                    <a:pos x="562" y="869"/>
                  </a:cxn>
                  <a:cxn ang="0">
                    <a:pos x="586" y="869"/>
                  </a:cxn>
                  <a:cxn ang="0">
                    <a:pos x="611" y="869"/>
                  </a:cxn>
                  <a:cxn ang="0">
                    <a:pos x="636" y="874"/>
                  </a:cxn>
                  <a:cxn ang="0">
                    <a:pos x="661" y="874"/>
                  </a:cxn>
                  <a:cxn ang="0">
                    <a:pos x="686" y="874"/>
                  </a:cxn>
                  <a:cxn ang="0">
                    <a:pos x="711" y="879"/>
                  </a:cxn>
                  <a:cxn ang="0">
                    <a:pos x="735" y="879"/>
                  </a:cxn>
                  <a:cxn ang="0">
                    <a:pos x="760" y="879"/>
                  </a:cxn>
                  <a:cxn ang="0">
                    <a:pos x="785" y="879"/>
                  </a:cxn>
                  <a:cxn ang="0">
                    <a:pos x="810" y="879"/>
                  </a:cxn>
                  <a:cxn ang="0">
                    <a:pos x="835" y="879"/>
                  </a:cxn>
                  <a:cxn ang="0">
                    <a:pos x="859" y="879"/>
                  </a:cxn>
                  <a:cxn ang="0">
                    <a:pos x="884" y="879"/>
                  </a:cxn>
                  <a:cxn ang="0">
                    <a:pos x="914" y="879"/>
                  </a:cxn>
                </a:cxnLst>
                <a:rect l="0" t="0" r="r" b="b"/>
                <a:pathLst>
                  <a:path w="914" h="879">
                    <a:moveTo>
                      <a:pt x="0" y="0"/>
                    </a:moveTo>
                    <a:lnTo>
                      <a:pt x="10" y="35"/>
                    </a:lnTo>
                    <a:lnTo>
                      <a:pt x="25" y="74"/>
                    </a:lnTo>
                    <a:lnTo>
                      <a:pt x="35" y="114"/>
                    </a:lnTo>
                    <a:lnTo>
                      <a:pt x="50" y="164"/>
                    </a:lnTo>
                    <a:lnTo>
                      <a:pt x="60" y="218"/>
                    </a:lnTo>
                    <a:lnTo>
                      <a:pt x="75" y="273"/>
                    </a:lnTo>
                    <a:lnTo>
                      <a:pt x="90" y="328"/>
                    </a:lnTo>
                    <a:lnTo>
                      <a:pt x="100" y="377"/>
                    </a:lnTo>
                    <a:lnTo>
                      <a:pt x="115" y="427"/>
                    </a:lnTo>
                    <a:lnTo>
                      <a:pt x="125" y="467"/>
                    </a:lnTo>
                    <a:lnTo>
                      <a:pt x="139" y="501"/>
                    </a:lnTo>
                    <a:lnTo>
                      <a:pt x="149" y="536"/>
                    </a:lnTo>
                    <a:lnTo>
                      <a:pt x="164" y="571"/>
                    </a:lnTo>
                    <a:lnTo>
                      <a:pt x="174" y="596"/>
                    </a:lnTo>
                    <a:lnTo>
                      <a:pt x="189" y="626"/>
                    </a:lnTo>
                    <a:lnTo>
                      <a:pt x="199" y="645"/>
                    </a:lnTo>
                    <a:lnTo>
                      <a:pt x="214" y="670"/>
                    </a:lnTo>
                    <a:lnTo>
                      <a:pt x="224" y="690"/>
                    </a:lnTo>
                    <a:lnTo>
                      <a:pt x="239" y="705"/>
                    </a:lnTo>
                    <a:lnTo>
                      <a:pt x="249" y="720"/>
                    </a:lnTo>
                    <a:lnTo>
                      <a:pt x="264" y="735"/>
                    </a:lnTo>
                    <a:lnTo>
                      <a:pt x="273" y="750"/>
                    </a:lnTo>
                    <a:lnTo>
                      <a:pt x="288" y="760"/>
                    </a:lnTo>
                    <a:lnTo>
                      <a:pt x="298" y="770"/>
                    </a:lnTo>
                    <a:lnTo>
                      <a:pt x="313" y="780"/>
                    </a:lnTo>
                    <a:lnTo>
                      <a:pt x="323" y="789"/>
                    </a:lnTo>
                    <a:lnTo>
                      <a:pt x="338" y="799"/>
                    </a:lnTo>
                    <a:lnTo>
                      <a:pt x="348" y="804"/>
                    </a:lnTo>
                    <a:lnTo>
                      <a:pt x="363" y="814"/>
                    </a:lnTo>
                    <a:lnTo>
                      <a:pt x="373" y="819"/>
                    </a:lnTo>
                    <a:lnTo>
                      <a:pt x="388" y="824"/>
                    </a:lnTo>
                    <a:lnTo>
                      <a:pt x="398" y="829"/>
                    </a:lnTo>
                    <a:lnTo>
                      <a:pt x="413" y="834"/>
                    </a:lnTo>
                    <a:lnTo>
                      <a:pt x="422" y="839"/>
                    </a:lnTo>
                    <a:lnTo>
                      <a:pt x="437" y="844"/>
                    </a:lnTo>
                    <a:lnTo>
                      <a:pt x="447" y="844"/>
                    </a:lnTo>
                    <a:lnTo>
                      <a:pt x="462" y="849"/>
                    </a:lnTo>
                    <a:lnTo>
                      <a:pt x="472" y="854"/>
                    </a:lnTo>
                    <a:lnTo>
                      <a:pt x="487" y="854"/>
                    </a:lnTo>
                    <a:lnTo>
                      <a:pt x="502" y="859"/>
                    </a:lnTo>
                    <a:lnTo>
                      <a:pt x="512" y="859"/>
                    </a:lnTo>
                    <a:lnTo>
                      <a:pt x="527" y="864"/>
                    </a:lnTo>
                    <a:lnTo>
                      <a:pt x="537" y="864"/>
                    </a:lnTo>
                    <a:lnTo>
                      <a:pt x="552" y="864"/>
                    </a:lnTo>
                    <a:lnTo>
                      <a:pt x="562" y="869"/>
                    </a:lnTo>
                    <a:lnTo>
                      <a:pt x="576" y="869"/>
                    </a:lnTo>
                    <a:lnTo>
                      <a:pt x="586" y="869"/>
                    </a:lnTo>
                    <a:lnTo>
                      <a:pt x="601" y="869"/>
                    </a:lnTo>
                    <a:lnTo>
                      <a:pt x="611" y="869"/>
                    </a:lnTo>
                    <a:lnTo>
                      <a:pt x="626" y="874"/>
                    </a:lnTo>
                    <a:lnTo>
                      <a:pt x="636" y="874"/>
                    </a:lnTo>
                    <a:lnTo>
                      <a:pt x="651" y="874"/>
                    </a:lnTo>
                    <a:lnTo>
                      <a:pt x="661" y="874"/>
                    </a:lnTo>
                    <a:lnTo>
                      <a:pt x="676" y="874"/>
                    </a:lnTo>
                    <a:lnTo>
                      <a:pt x="686" y="874"/>
                    </a:lnTo>
                    <a:lnTo>
                      <a:pt x="701" y="874"/>
                    </a:lnTo>
                    <a:lnTo>
                      <a:pt x="711" y="879"/>
                    </a:lnTo>
                    <a:lnTo>
                      <a:pt x="725" y="879"/>
                    </a:lnTo>
                    <a:lnTo>
                      <a:pt x="735" y="879"/>
                    </a:lnTo>
                    <a:lnTo>
                      <a:pt x="750" y="879"/>
                    </a:lnTo>
                    <a:lnTo>
                      <a:pt x="760" y="879"/>
                    </a:lnTo>
                    <a:lnTo>
                      <a:pt x="775" y="879"/>
                    </a:lnTo>
                    <a:lnTo>
                      <a:pt x="785" y="879"/>
                    </a:lnTo>
                    <a:lnTo>
                      <a:pt x="800" y="879"/>
                    </a:lnTo>
                    <a:lnTo>
                      <a:pt x="810" y="879"/>
                    </a:lnTo>
                    <a:lnTo>
                      <a:pt x="825" y="879"/>
                    </a:lnTo>
                    <a:lnTo>
                      <a:pt x="835" y="879"/>
                    </a:lnTo>
                    <a:lnTo>
                      <a:pt x="850" y="879"/>
                    </a:lnTo>
                    <a:lnTo>
                      <a:pt x="859" y="879"/>
                    </a:lnTo>
                    <a:lnTo>
                      <a:pt x="874" y="879"/>
                    </a:lnTo>
                    <a:lnTo>
                      <a:pt x="884" y="879"/>
                    </a:lnTo>
                    <a:lnTo>
                      <a:pt x="899" y="879"/>
                    </a:lnTo>
                    <a:lnTo>
                      <a:pt x="914" y="8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0"/>
              </a:p>
            </p:txBody>
          </p:sp>
        </p:grpSp>
        <p:graphicFrame>
          <p:nvGraphicFramePr>
            <p:cNvPr id="69" name="Object 68"/>
            <p:cNvGraphicFramePr>
              <a:graphicFrameLocks noChangeAspect="1"/>
            </p:cNvGraphicFramePr>
            <p:nvPr>
              <p:extLst/>
            </p:nvPr>
          </p:nvGraphicFramePr>
          <p:xfrm>
            <a:off x="4953000" y="4572000"/>
            <a:ext cx="1141730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5" name="Equation" r:id="rId16" imgW="380880" imgH="228600" progId="Equation.DSMT4">
                    <p:embed/>
                  </p:oleObj>
                </mc:Choice>
                <mc:Fallback>
                  <p:oleObj name="Equation" r:id="rId16" imgW="380880" imgH="228600" progId="Equation.DSMT4">
                    <p:embed/>
                    <p:pic>
                      <p:nvPicPr>
                        <p:cNvPr id="69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4572000"/>
                          <a:ext cx="1141730" cy="3825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208867" y="4771422"/>
            <a:ext cx="91572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Note that both upward (absorption by the unexcited atom ) and downward (stimulated emission by the excited atom) processes have equal probability, because the field has both –j</a:t>
            </a:r>
            <a:r>
              <a:rPr lang="el-GR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 and +</a:t>
            </a:r>
            <a:r>
              <a:rPr lang="en-US" sz="1400" b="0" baseline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l-GR" sz="1400" b="0" baseline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en-US" sz="1400" b="0" baseline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lang="en-US" sz="1400" b="0" baseline="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terms. </a:t>
            </a:r>
          </a:p>
          <a:p>
            <a:endParaRPr lang="en-US" sz="1400" b="0" baseline="0" dirty="0" smtClean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259703" y="5367815"/>
            <a:ext cx="8731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0" baseline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 the transition is broadened than one can say that the transition energy is not well defined but is spread out according to broadening function g(</a:t>
            </a:r>
            <a:r>
              <a:rPr lang="el-GR" sz="1400" b="0" baseline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en-US" sz="1400" b="0" baseline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). </a:t>
            </a:r>
          </a:p>
        </p:txBody>
      </p:sp>
      <p:graphicFrame>
        <p:nvGraphicFramePr>
          <p:cNvPr id="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84600"/>
              </p:ext>
            </p:extLst>
          </p:nvPr>
        </p:nvGraphicFramePr>
        <p:xfrm>
          <a:off x="877888" y="5942013"/>
          <a:ext cx="66309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6" name="Equation" r:id="rId18" imgW="4368600" imgH="393480" progId="Equation.DSMT4">
                  <p:embed/>
                </p:oleObj>
              </mc:Choice>
              <mc:Fallback>
                <p:oleObj name="Equation" r:id="rId18" imgW="4368600" imgH="393480" progId="Equation.DSMT4">
                  <p:embed/>
                  <p:pic>
                    <p:nvPicPr>
                      <p:cNvPr id="7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942013"/>
                        <a:ext cx="6630987" cy="522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4421188" y="6400800"/>
            <a:ext cx="2326278" cy="497646"/>
            <a:chOff x="4421188" y="6400800"/>
            <a:chExt cx="2326278" cy="497646"/>
          </a:xfrm>
        </p:grpSpPr>
        <p:cxnSp>
          <p:nvCxnSpPr>
            <p:cNvPr id="76" name="Straight Arrow Connector 75"/>
            <p:cNvCxnSpPr/>
            <p:nvPr/>
          </p:nvCxnSpPr>
          <p:spPr bwMode="auto">
            <a:xfrm flipV="1">
              <a:off x="5943600" y="6400800"/>
              <a:ext cx="342354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4421188" y="6529114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Polarization direction</a:t>
              </a:r>
              <a:endParaRPr lang="en-US" sz="1800" b="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30942"/>
              </p:ext>
            </p:extLst>
          </p:nvPr>
        </p:nvGraphicFramePr>
        <p:xfrm>
          <a:off x="1205896" y="1841787"/>
          <a:ext cx="925836" cy="29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7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05896" y="1841787"/>
                        <a:ext cx="925836" cy="29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5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  <p:bldP spid="59" grpId="0"/>
      <p:bldP spid="61" grpId="0"/>
      <p:bldP spid="73" grpId="0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317671" y="6361601"/>
            <a:ext cx="1905000" cy="457200"/>
          </a:xfrm>
        </p:spPr>
        <p:txBody>
          <a:bodyPr/>
          <a:lstStyle/>
          <a:p>
            <a:fld id="{16A22E5C-AB51-45EE-AC2C-BBEEB7B38D71}" type="slidenum">
              <a:rPr lang="en-US" b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545228" y="131982"/>
            <a:ext cx="7772400" cy="1143000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scillator strength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713" y="1209369"/>
            <a:ext cx="2180214" cy="1690297"/>
            <a:chOff x="50713" y="1209369"/>
            <a:chExt cx="2180214" cy="1690297"/>
          </a:xfrm>
        </p:grpSpPr>
        <p:grpSp>
          <p:nvGrpSpPr>
            <p:cNvPr id="58" name="Group 57"/>
            <p:cNvGrpSpPr/>
            <p:nvPr/>
          </p:nvGrpSpPr>
          <p:grpSpPr>
            <a:xfrm>
              <a:off x="233361" y="1466259"/>
              <a:ext cx="1997566" cy="1433407"/>
              <a:chOff x="233362" y="1466259"/>
              <a:chExt cx="1702057" cy="1433407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>
                <a:off x="233362" y="1600200"/>
                <a:ext cx="1251819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233363" y="2735758"/>
                <a:ext cx="1251819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914400" y="1600200"/>
                <a:ext cx="0" cy="113555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381000" y="1600200"/>
                <a:ext cx="0" cy="117306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/>
              <p:cNvSpPr txBox="1"/>
              <p:nvPr/>
            </p:nvSpPr>
            <p:spPr>
              <a:xfrm>
                <a:off x="1485132" y="2438001"/>
                <a:ext cx="42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="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506264" y="1466259"/>
                <a:ext cx="42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="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="0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53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51651" y="2014466"/>
              <a:ext cx="371475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85" name="Equation" r:id="rId4" imgW="228600" imgH="177480" progId="Equation.DSMT4">
                      <p:embed/>
                    </p:oleObj>
                  </mc:Choice>
                  <mc:Fallback>
                    <p:oleObj name="Equation" r:id="rId4" imgW="228600" imgH="177480" progId="Equation.DSMT4">
                      <p:embed/>
                      <p:pic>
                        <p:nvPicPr>
                          <p:cNvPr id="5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1651" y="2014466"/>
                            <a:ext cx="371475" cy="28892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Group 157"/>
            <p:cNvGrpSpPr/>
            <p:nvPr/>
          </p:nvGrpSpPr>
          <p:grpSpPr>
            <a:xfrm>
              <a:off x="50713" y="2221599"/>
              <a:ext cx="2114716" cy="533400"/>
              <a:chOff x="4724400" y="5410200"/>
              <a:chExt cx="3965575" cy="827088"/>
            </a:xfrm>
          </p:grpSpPr>
          <p:grpSp>
            <p:nvGrpSpPr>
              <p:cNvPr id="63" name="Group 130"/>
              <p:cNvGrpSpPr/>
              <p:nvPr/>
            </p:nvGrpSpPr>
            <p:grpSpPr>
              <a:xfrm>
                <a:off x="4724400" y="5410200"/>
                <a:ext cx="3965575" cy="827088"/>
                <a:chOff x="2673351" y="1800225"/>
                <a:chExt cx="3965575" cy="3113088"/>
              </a:xfrm>
            </p:grpSpPr>
            <p:sp>
              <p:nvSpPr>
                <p:cNvPr id="65" name="Freeform 72"/>
                <p:cNvSpPr>
                  <a:spLocks/>
                </p:cNvSpPr>
                <p:nvPr/>
              </p:nvSpPr>
              <p:spPr bwMode="auto">
                <a:xfrm>
                  <a:off x="2673351" y="1800225"/>
                  <a:ext cx="2514600" cy="3113088"/>
                </a:xfrm>
                <a:custGeom>
                  <a:avLst/>
                  <a:gdLst/>
                  <a:ahLst/>
                  <a:cxnLst>
                    <a:cxn ang="0">
                      <a:pos x="25" y="1961"/>
                    </a:cxn>
                    <a:cxn ang="0">
                      <a:pos x="60" y="1961"/>
                    </a:cxn>
                    <a:cxn ang="0">
                      <a:pos x="99" y="1961"/>
                    </a:cxn>
                    <a:cxn ang="0">
                      <a:pos x="134" y="1961"/>
                    </a:cxn>
                    <a:cxn ang="0">
                      <a:pos x="174" y="1961"/>
                    </a:cxn>
                    <a:cxn ang="0">
                      <a:pos x="209" y="1961"/>
                    </a:cxn>
                    <a:cxn ang="0">
                      <a:pos x="248" y="1961"/>
                    </a:cxn>
                    <a:cxn ang="0">
                      <a:pos x="283" y="1961"/>
                    </a:cxn>
                    <a:cxn ang="0">
                      <a:pos x="323" y="1961"/>
                    </a:cxn>
                    <a:cxn ang="0">
                      <a:pos x="358" y="1961"/>
                    </a:cxn>
                    <a:cxn ang="0">
                      <a:pos x="397" y="1956"/>
                    </a:cxn>
                    <a:cxn ang="0">
                      <a:pos x="437" y="1956"/>
                    </a:cxn>
                    <a:cxn ang="0">
                      <a:pos x="472" y="1951"/>
                    </a:cxn>
                    <a:cxn ang="0">
                      <a:pos x="512" y="1946"/>
                    </a:cxn>
                    <a:cxn ang="0">
                      <a:pos x="546" y="1936"/>
                    </a:cxn>
                    <a:cxn ang="0">
                      <a:pos x="586" y="1926"/>
                    </a:cxn>
                    <a:cxn ang="0">
                      <a:pos x="621" y="1906"/>
                    </a:cxn>
                    <a:cxn ang="0">
                      <a:pos x="661" y="1877"/>
                    </a:cxn>
                    <a:cxn ang="0">
                      <a:pos x="695" y="1837"/>
                    </a:cxn>
                    <a:cxn ang="0">
                      <a:pos x="735" y="1772"/>
                    </a:cxn>
                    <a:cxn ang="0">
                      <a:pos x="770" y="1683"/>
                    </a:cxn>
                    <a:cxn ang="0">
                      <a:pos x="810" y="1544"/>
                    </a:cxn>
                    <a:cxn ang="0">
                      <a:pos x="849" y="1340"/>
                    </a:cxn>
                    <a:cxn ang="0">
                      <a:pos x="884" y="1127"/>
                    </a:cxn>
                    <a:cxn ang="0">
                      <a:pos x="924" y="923"/>
                    </a:cxn>
                    <a:cxn ang="0">
                      <a:pos x="959" y="735"/>
                    </a:cxn>
                    <a:cxn ang="0">
                      <a:pos x="998" y="566"/>
                    </a:cxn>
                    <a:cxn ang="0">
                      <a:pos x="1033" y="412"/>
                    </a:cxn>
                    <a:cxn ang="0">
                      <a:pos x="1073" y="283"/>
                    </a:cxn>
                    <a:cxn ang="0">
                      <a:pos x="1108" y="173"/>
                    </a:cxn>
                    <a:cxn ang="0">
                      <a:pos x="1147" y="94"/>
                    </a:cxn>
                    <a:cxn ang="0">
                      <a:pos x="1182" y="34"/>
                    </a:cxn>
                    <a:cxn ang="0">
                      <a:pos x="1222" y="5"/>
                    </a:cxn>
                    <a:cxn ang="0">
                      <a:pos x="1262" y="0"/>
                    </a:cxn>
                    <a:cxn ang="0">
                      <a:pos x="1296" y="20"/>
                    </a:cxn>
                    <a:cxn ang="0">
                      <a:pos x="1336" y="69"/>
                    </a:cxn>
                    <a:cxn ang="0">
                      <a:pos x="1371" y="144"/>
                    </a:cxn>
                    <a:cxn ang="0">
                      <a:pos x="1411" y="243"/>
                    </a:cxn>
                    <a:cxn ang="0">
                      <a:pos x="1445" y="367"/>
                    </a:cxn>
                    <a:cxn ang="0">
                      <a:pos x="1485" y="511"/>
                    </a:cxn>
                    <a:cxn ang="0">
                      <a:pos x="1520" y="680"/>
                    </a:cxn>
                    <a:cxn ang="0">
                      <a:pos x="1560" y="859"/>
                    </a:cxn>
                  </a:cxnLst>
                  <a:rect l="0" t="0" r="r" b="b"/>
                  <a:pathLst>
                    <a:path w="1584" h="1961">
                      <a:moveTo>
                        <a:pt x="0" y="1961"/>
                      </a:moveTo>
                      <a:lnTo>
                        <a:pt x="10" y="1961"/>
                      </a:lnTo>
                      <a:lnTo>
                        <a:pt x="25" y="1961"/>
                      </a:lnTo>
                      <a:lnTo>
                        <a:pt x="35" y="1961"/>
                      </a:lnTo>
                      <a:lnTo>
                        <a:pt x="50" y="1961"/>
                      </a:lnTo>
                      <a:lnTo>
                        <a:pt x="60" y="1961"/>
                      </a:lnTo>
                      <a:lnTo>
                        <a:pt x="75" y="1961"/>
                      </a:lnTo>
                      <a:lnTo>
                        <a:pt x="85" y="1961"/>
                      </a:lnTo>
                      <a:lnTo>
                        <a:pt x="99" y="1961"/>
                      </a:lnTo>
                      <a:lnTo>
                        <a:pt x="109" y="1961"/>
                      </a:lnTo>
                      <a:lnTo>
                        <a:pt x="124" y="1961"/>
                      </a:lnTo>
                      <a:lnTo>
                        <a:pt x="134" y="1961"/>
                      </a:lnTo>
                      <a:lnTo>
                        <a:pt x="149" y="1961"/>
                      </a:lnTo>
                      <a:lnTo>
                        <a:pt x="159" y="1961"/>
                      </a:lnTo>
                      <a:lnTo>
                        <a:pt x="174" y="1961"/>
                      </a:lnTo>
                      <a:lnTo>
                        <a:pt x="184" y="1961"/>
                      </a:lnTo>
                      <a:lnTo>
                        <a:pt x="199" y="1961"/>
                      </a:lnTo>
                      <a:lnTo>
                        <a:pt x="209" y="1961"/>
                      </a:lnTo>
                      <a:lnTo>
                        <a:pt x="224" y="1961"/>
                      </a:lnTo>
                      <a:lnTo>
                        <a:pt x="234" y="1961"/>
                      </a:lnTo>
                      <a:lnTo>
                        <a:pt x="248" y="1961"/>
                      </a:lnTo>
                      <a:lnTo>
                        <a:pt x="258" y="1961"/>
                      </a:lnTo>
                      <a:lnTo>
                        <a:pt x="273" y="1961"/>
                      </a:lnTo>
                      <a:lnTo>
                        <a:pt x="283" y="1961"/>
                      </a:lnTo>
                      <a:lnTo>
                        <a:pt x="298" y="1961"/>
                      </a:lnTo>
                      <a:lnTo>
                        <a:pt x="308" y="1961"/>
                      </a:lnTo>
                      <a:lnTo>
                        <a:pt x="323" y="1961"/>
                      </a:lnTo>
                      <a:lnTo>
                        <a:pt x="333" y="1961"/>
                      </a:lnTo>
                      <a:lnTo>
                        <a:pt x="348" y="1961"/>
                      </a:lnTo>
                      <a:lnTo>
                        <a:pt x="358" y="1961"/>
                      </a:lnTo>
                      <a:lnTo>
                        <a:pt x="373" y="1961"/>
                      </a:lnTo>
                      <a:lnTo>
                        <a:pt x="383" y="1961"/>
                      </a:lnTo>
                      <a:lnTo>
                        <a:pt x="397" y="1956"/>
                      </a:lnTo>
                      <a:lnTo>
                        <a:pt x="407" y="1956"/>
                      </a:lnTo>
                      <a:lnTo>
                        <a:pt x="422" y="1956"/>
                      </a:lnTo>
                      <a:lnTo>
                        <a:pt x="437" y="1956"/>
                      </a:lnTo>
                      <a:lnTo>
                        <a:pt x="447" y="1956"/>
                      </a:lnTo>
                      <a:lnTo>
                        <a:pt x="462" y="1951"/>
                      </a:lnTo>
                      <a:lnTo>
                        <a:pt x="472" y="1951"/>
                      </a:lnTo>
                      <a:lnTo>
                        <a:pt x="487" y="1951"/>
                      </a:lnTo>
                      <a:lnTo>
                        <a:pt x="497" y="1951"/>
                      </a:lnTo>
                      <a:lnTo>
                        <a:pt x="512" y="1946"/>
                      </a:lnTo>
                      <a:lnTo>
                        <a:pt x="522" y="1946"/>
                      </a:lnTo>
                      <a:lnTo>
                        <a:pt x="536" y="1941"/>
                      </a:lnTo>
                      <a:lnTo>
                        <a:pt x="546" y="1936"/>
                      </a:lnTo>
                      <a:lnTo>
                        <a:pt x="561" y="1936"/>
                      </a:lnTo>
                      <a:lnTo>
                        <a:pt x="571" y="1931"/>
                      </a:lnTo>
                      <a:lnTo>
                        <a:pt x="586" y="1926"/>
                      </a:lnTo>
                      <a:lnTo>
                        <a:pt x="596" y="1921"/>
                      </a:lnTo>
                      <a:lnTo>
                        <a:pt x="611" y="1916"/>
                      </a:lnTo>
                      <a:lnTo>
                        <a:pt x="621" y="1906"/>
                      </a:lnTo>
                      <a:lnTo>
                        <a:pt x="636" y="1896"/>
                      </a:lnTo>
                      <a:lnTo>
                        <a:pt x="646" y="1891"/>
                      </a:lnTo>
                      <a:lnTo>
                        <a:pt x="661" y="1877"/>
                      </a:lnTo>
                      <a:lnTo>
                        <a:pt x="671" y="1867"/>
                      </a:lnTo>
                      <a:lnTo>
                        <a:pt x="685" y="1852"/>
                      </a:lnTo>
                      <a:lnTo>
                        <a:pt x="695" y="1837"/>
                      </a:lnTo>
                      <a:lnTo>
                        <a:pt x="710" y="1817"/>
                      </a:lnTo>
                      <a:lnTo>
                        <a:pt x="720" y="1797"/>
                      </a:lnTo>
                      <a:lnTo>
                        <a:pt x="735" y="1772"/>
                      </a:lnTo>
                      <a:lnTo>
                        <a:pt x="745" y="1747"/>
                      </a:lnTo>
                      <a:lnTo>
                        <a:pt x="760" y="1718"/>
                      </a:lnTo>
                      <a:lnTo>
                        <a:pt x="770" y="1683"/>
                      </a:lnTo>
                      <a:lnTo>
                        <a:pt x="785" y="1643"/>
                      </a:lnTo>
                      <a:lnTo>
                        <a:pt x="795" y="1594"/>
                      </a:lnTo>
                      <a:lnTo>
                        <a:pt x="810" y="1544"/>
                      </a:lnTo>
                      <a:lnTo>
                        <a:pt x="820" y="1479"/>
                      </a:lnTo>
                      <a:lnTo>
                        <a:pt x="834" y="1415"/>
                      </a:lnTo>
                      <a:lnTo>
                        <a:pt x="849" y="1340"/>
                      </a:lnTo>
                      <a:lnTo>
                        <a:pt x="859" y="1266"/>
                      </a:lnTo>
                      <a:lnTo>
                        <a:pt x="874" y="1196"/>
                      </a:lnTo>
                      <a:lnTo>
                        <a:pt x="884" y="1127"/>
                      </a:lnTo>
                      <a:lnTo>
                        <a:pt x="899" y="1057"/>
                      </a:lnTo>
                      <a:lnTo>
                        <a:pt x="909" y="988"/>
                      </a:lnTo>
                      <a:lnTo>
                        <a:pt x="924" y="923"/>
                      </a:lnTo>
                      <a:lnTo>
                        <a:pt x="934" y="859"/>
                      </a:lnTo>
                      <a:lnTo>
                        <a:pt x="949" y="799"/>
                      </a:lnTo>
                      <a:lnTo>
                        <a:pt x="959" y="735"/>
                      </a:lnTo>
                      <a:lnTo>
                        <a:pt x="974" y="680"/>
                      </a:lnTo>
                      <a:lnTo>
                        <a:pt x="983" y="620"/>
                      </a:lnTo>
                      <a:lnTo>
                        <a:pt x="998" y="566"/>
                      </a:lnTo>
                      <a:lnTo>
                        <a:pt x="1008" y="511"/>
                      </a:lnTo>
                      <a:lnTo>
                        <a:pt x="1023" y="461"/>
                      </a:lnTo>
                      <a:lnTo>
                        <a:pt x="1033" y="412"/>
                      </a:lnTo>
                      <a:lnTo>
                        <a:pt x="1048" y="367"/>
                      </a:lnTo>
                      <a:lnTo>
                        <a:pt x="1058" y="322"/>
                      </a:lnTo>
                      <a:lnTo>
                        <a:pt x="1073" y="283"/>
                      </a:lnTo>
                      <a:lnTo>
                        <a:pt x="1083" y="243"/>
                      </a:lnTo>
                      <a:lnTo>
                        <a:pt x="1098" y="208"/>
                      </a:lnTo>
                      <a:lnTo>
                        <a:pt x="1108" y="173"/>
                      </a:lnTo>
                      <a:lnTo>
                        <a:pt x="1123" y="144"/>
                      </a:lnTo>
                      <a:lnTo>
                        <a:pt x="1132" y="119"/>
                      </a:lnTo>
                      <a:lnTo>
                        <a:pt x="1147" y="94"/>
                      </a:lnTo>
                      <a:lnTo>
                        <a:pt x="1157" y="69"/>
                      </a:lnTo>
                      <a:lnTo>
                        <a:pt x="1172" y="49"/>
                      </a:lnTo>
                      <a:lnTo>
                        <a:pt x="1182" y="34"/>
                      </a:lnTo>
                      <a:lnTo>
                        <a:pt x="1197" y="20"/>
                      </a:lnTo>
                      <a:lnTo>
                        <a:pt x="1207" y="10"/>
                      </a:lnTo>
                      <a:lnTo>
                        <a:pt x="1222" y="5"/>
                      </a:lnTo>
                      <a:lnTo>
                        <a:pt x="1232" y="0"/>
                      </a:lnTo>
                      <a:lnTo>
                        <a:pt x="1247" y="0"/>
                      </a:lnTo>
                      <a:lnTo>
                        <a:pt x="1262" y="0"/>
                      </a:lnTo>
                      <a:lnTo>
                        <a:pt x="1271" y="5"/>
                      </a:lnTo>
                      <a:lnTo>
                        <a:pt x="1286" y="10"/>
                      </a:lnTo>
                      <a:lnTo>
                        <a:pt x="1296" y="20"/>
                      </a:lnTo>
                      <a:lnTo>
                        <a:pt x="1311" y="34"/>
                      </a:lnTo>
                      <a:lnTo>
                        <a:pt x="1321" y="49"/>
                      </a:lnTo>
                      <a:lnTo>
                        <a:pt x="1336" y="69"/>
                      </a:lnTo>
                      <a:lnTo>
                        <a:pt x="1346" y="94"/>
                      </a:lnTo>
                      <a:lnTo>
                        <a:pt x="1361" y="119"/>
                      </a:lnTo>
                      <a:lnTo>
                        <a:pt x="1371" y="144"/>
                      </a:lnTo>
                      <a:lnTo>
                        <a:pt x="1386" y="173"/>
                      </a:lnTo>
                      <a:lnTo>
                        <a:pt x="1396" y="208"/>
                      </a:lnTo>
                      <a:lnTo>
                        <a:pt x="1411" y="243"/>
                      </a:lnTo>
                      <a:lnTo>
                        <a:pt x="1420" y="283"/>
                      </a:lnTo>
                      <a:lnTo>
                        <a:pt x="1435" y="322"/>
                      </a:lnTo>
                      <a:lnTo>
                        <a:pt x="1445" y="367"/>
                      </a:lnTo>
                      <a:lnTo>
                        <a:pt x="1460" y="412"/>
                      </a:lnTo>
                      <a:lnTo>
                        <a:pt x="1470" y="461"/>
                      </a:lnTo>
                      <a:lnTo>
                        <a:pt x="1485" y="511"/>
                      </a:lnTo>
                      <a:lnTo>
                        <a:pt x="1495" y="566"/>
                      </a:lnTo>
                      <a:lnTo>
                        <a:pt x="1510" y="620"/>
                      </a:lnTo>
                      <a:lnTo>
                        <a:pt x="1520" y="680"/>
                      </a:lnTo>
                      <a:lnTo>
                        <a:pt x="1535" y="735"/>
                      </a:lnTo>
                      <a:lnTo>
                        <a:pt x="1545" y="799"/>
                      </a:lnTo>
                      <a:lnTo>
                        <a:pt x="1560" y="859"/>
                      </a:lnTo>
                      <a:lnTo>
                        <a:pt x="1569" y="923"/>
                      </a:lnTo>
                      <a:lnTo>
                        <a:pt x="1584" y="988"/>
                      </a:ln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 b="0"/>
                </a:p>
              </p:txBody>
            </p:sp>
            <p:sp>
              <p:nvSpPr>
                <p:cNvPr id="66" name="Freeform 73"/>
                <p:cNvSpPr>
                  <a:spLocks/>
                </p:cNvSpPr>
                <p:nvPr/>
              </p:nvSpPr>
              <p:spPr bwMode="auto">
                <a:xfrm>
                  <a:off x="5187951" y="3368675"/>
                  <a:ext cx="1450975" cy="1544638"/>
                </a:xfrm>
                <a:custGeom>
                  <a:avLst/>
                  <a:gdLst/>
                  <a:ahLst/>
                  <a:cxnLst>
                    <a:cxn ang="0">
                      <a:pos x="10" y="69"/>
                    </a:cxn>
                    <a:cxn ang="0">
                      <a:pos x="35" y="208"/>
                    </a:cxn>
                    <a:cxn ang="0">
                      <a:pos x="60" y="352"/>
                    </a:cxn>
                    <a:cxn ang="0">
                      <a:pos x="90" y="491"/>
                    </a:cxn>
                    <a:cxn ang="0">
                      <a:pos x="115" y="606"/>
                    </a:cxn>
                    <a:cxn ang="0">
                      <a:pos x="139" y="695"/>
                    </a:cxn>
                    <a:cxn ang="0">
                      <a:pos x="164" y="759"/>
                    </a:cxn>
                    <a:cxn ang="0">
                      <a:pos x="189" y="809"/>
                    </a:cxn>
                    <a:cxn ang="0">
                      <a:pos x="214" y="849"/>
                    </a:cxn>
                    <a:cxn ang="0">
                      <a:pos x="239" y="879"/>
                    </a:cxn>
                    <a:cxn ang="0">
                      <a:pos x="264" y="903"/>
                    </a:cxn>
                    <a:cxn ang="0">
                      <a:pos x="288" y="918"/>
                    </a:cxn>
                    <a:cxn ang="0">
                      <a:pos x="313" y="933"/>
                    </a:cxn>
                    <a:cxn ang="0">
                      <a:pos x="338" y="943"/>
                    </a:cxn>
                    <a:cxn ang="0">
                      <a:pos x="363" y="948"/>
                    </a:cxn>
                    <a:cxn ang="0">
                      <a:pos x="388" y="958"/>
                    </a:cxn>
                    <a:cxn ang="0">
                      <a:pos x="413" y="963"/>
                    </a:cxn>
                    <a:cxn ang="0">
                      <a:pos x="437" y="963"/>
                    </a:cxn>
                    <a:cxn ang="0">
                      <a:pos x="462" y="968"/>
                    </a:cxn>
                    <a:cxn ang="0">
                      <a:pos x="487" y="968"/>
                    </a:cxn>
                    <a:cxn ang="0">
                      <a:pos x="512" y="968"/>
                    </a:cxn>
                    <a:cxn ang="0">
                      <a:pos x="537" y="973"/>
                    </a:cxn>
                    <a:cxn ang="0">
                      <a:pos x="562" y="973"/>
                    </a:cxn>
                    <a:cxn ang="0">
                      <a:pos x="586" y="973"/>
                    </a:cxn>
                    <a:cxn ang="0">
                      <a:pos x="611" y="973"/>
                    </a:cxn>
                    <a:cxn ang="0">
                      <a:pos x="636" y="973"/>
                    </a:cxn>
                    <a:cxn ang="0">
                      <a:pos x="661" y="973"/>
                    </a:cxn>
                    <a:cxn ang="0">
                      <a:pos x="686" y="973"/>
                    </a:cxn>
                    <a:cxn ang="0">
                      <a:pos x="711" y="973"/>
                    </a:cxn>
                    <a:cxn ang="0">
                      <a:pos x="735" y="973"/>
                    </a:cxn>
                    <a:cxn ang="0">
                      <a:pos x="760" y="973"/>
                    </a:cxn>
                    <a:cxn ang="0">
                      <a:pos x="785" y="973"/>
                    </a:cxn>
                    <a:cxn ang="0">
                      <a:pos x="810" y="973"/>
                    </a:cxn>
                    <a:cxn ang="0">
                      <a:pos x="835" y="973"/>
                    </a:cxn>
                    <a:cxn ang="0">
                      <a:pos x="859" y="973"/>
                    </a:cxn>
                    <a:cxn ang="0">
                      <a:pos x="884" y="973"/>
                    </a:cxn>
                    <a:cxn ang="0">
                      <a:pos x="914" y="973"/>
                    </a:cxn>
                  </a:cxnLst>
                  <a:rect l="0" t="0" r="r" b="b"/>
                  <a:pathLst>
                    <a:path w="914" h="973">
                      <a:moveTo>
                        <a:pt x="0" y="0"/>
                      </a:moveTo>
                      <a:lnTo>
                        <a:pt x="10" y="69"/>
                      </a:lnTo>
                      <a:lnTo>
                        <a:pt x="25" y="139"/>
                      </a:lnTo>
                      <a:lnTo>
                        <a:pt x="35" y="208"/>
                      </a:lnTo>
                      <a:lnTo>
                        <a:pt x="50" y="278"/>
                      </a:lnTo>
                      <a:lnTo>
                        <a:pt x="60" y="352"/>
                      </a:lnTo>
                      <a:lnTo>
                        <a:pt x="75" y="427"/>
                      </a:lnTo>
                      <a:lnTo>
                        <a:pt x="90" y="491"/>
                      </a:lnTo>
                      <a:lnTo>
                        <a:pt x="100" y="556"/>
                      </a:lnTo>
                      <a:lnTo>
                        <a:pt x="115" y="606"/>
                      </a:lnTo>
                      <a:lnTo>
                        <a:pt x="125" y="655"/>
                      </a:lnTo>
                      <a:lnTo>
                        <a:pt x="139" y="695"/>
                      </a:lnTo>
                      <a:lnTo>
                        <a:pt x="149" y="730"/>
                      </a:lnTo>
                      <a:lnTo>
                        <a:pt x="164" y="759"/>
                      </a:lnTo>
                      <a:lnTo>
                        <a:pt x="174" y="784"/>
                      </a:lnTo>
                      <a:lnTo>
                        <a:pt x="189" y="809"/>
                      </a:lnTo>
                      <a:lnTo>
                        <a:pt x="199" y="829"/>
                      </a:lnTo>
                      <a:lnTo>
                        <a:pt x="214" y="849"/>
                      </a:lnTo>
                      <a:lnTo>
                        <a:pt x="224" y="864"/>
                      </a:lnTo>
                      <a:lnTo>
                        <a:pt x="239" y="879"/>
                      </a:lnTo>
                      <a:lnTo>
                        <a:pt x="249" y="889"/>
                      </a:lnTo>
                      <a:lnTo>
                        <a:pt x="264" y="903"/>
                      </a:lnTo>
                      <a:lnTo>
                        <a:pt x="273" y="908"/>
                      </a:lnTo>
                      <a:lnTo>
                        <a:pt x="288" y="918"/>
                      </a:lnTo>
                      <a:lnTo>
                        <a:pt x="298" y="928"/>
                      </a:lnTo>
                      <a:lnTo>
                        <a:pt x="313" y="933"/>
                      </a:lnTo>
                      <a:lnTo>
                        <a:pt x="323" y="938"/>
                      </a:lnTo>
                      <a:lnTo>
                        <a:pt x="338" y="943"/>
                      </a:lnTo>
                      <a:lnTo>
                        <a:pt x="348" y="948"/>
                      </a:lnTo>
                      <a:lnTo>
                        <a:pt x="363" y="948"/>
                      </a:lnTo>
                      <a:lnTo>
                        <a:pt x="373" y="953"/>
                      </a:lnTo>
                      <a:lnTo>
                        <a:pt x="388" y="958"/>
                      </a:lnTo>
                      <a:lnTo>
                        <a:pt x="398" y="958"/>
                      </a:lnTo>
                      <a:lnTo>
                        <a:pt x="413" y="963"/>
                      </a:lnTo>
                      <a:lnTo>
                        <a:pt x="422" y="963"/>
                      </a:lnTo>
                      <a:lnTo>
                        <a:pt x="437" y="963"/>
                      </a:lnTo>
                      <a:lnTo>
                        <a:pt x="447" y="963"/>
                      </a:lnTo>
                      <a:lnTo>
                        <a:pt x="462" y="968"/>
                      </a:lnTo>
                      <a:lnTo>
                        <a:pt x="472" y="968"/>
                      </a:lnTo>
                      <a:lnTo>
                        <a:pt x="487" y="968"/>
                      </a:lnTo>
                      <a:lnTo>
                        <a:pt x="502" y="968"/>
                      </a:lnTo>
                      <a:lnTo>
                        <a:pt x="512" y="968"/>
                      </a:lnTo>
                      <a:lnTo>
                        <a:pt x="527" y="973"/>
                      </a:lnTo>
                      <a:lnTo>
                        <a:pt x="537" y="973"/>
                      </a:lnTo>
                      <a:lnTo>
                        <a:pt x="552" y="973"/>
                      </a:lnTo>
                      <a:lnTo>
                        <a:pt x="562" y="973"/>
                      </a:lnTo>
                      <a:lnTo>
                        <a:pt x="576" y="973"/>
                      </a:lnTo>
                      <a:lnTo>
                        <a:pt x="586" y="973"/>
                      </a:lnTo>
                      <a:lnTo>
                        <a:pt x="601" y="973"/>
                      </a:lnTo>
                      <a:lnTo>
                        <a:pt x="611" y="973"/>
                      </a:lnTo>
                      <a:lnTo>
                        <a:pt x="626" y="973"/>
                      </a:lnTo>
                      <a:lnTo>
                        <a:pt x="636" y="973"/>
                      </a:lnTo>
                      <a:lnTo>
                        <a:pt x="651" y="973"/>
                      </a:lnTo>
                      <a:lnTo>
                        <a:pt x="661" y="973"/>
                      </a:lnTo>
                      <a:lnTo>
                        <a:pt x="676" y="973"/>
                      </a:lnTo>
                      <a:lnTo>
                        <a:pt x="686" y="973"/>
                      </a:lnTo>
                      <a:lnTo>
                        <a:pt x="701" y="973"/>
                      </a:lnTo>
                      <a:lnTo>
                        <a:pt x="711" y="973"/>
                      </a:lnTo>
                      <a:lnTo>
                        <a:pt x="725" y="973"/>
                      </a:lnTo>
                      <a:lnTo>
                        <a:pt x="735" y="973"/>
                      </a:lnTo>
                      <a:lnTo>
                        <a:pt x="750" y="973"/>
                      </a:lnTo>
                      <a:lnTo>
                        <a:pt x="760" y="973"/>
                      </a:lnTo>
                      <a:lnTo>
                        <a:pt x="775" y="973"/>
                      </a:lnTo>
                      <a:lnTo>
                        <a:pt x="785" y="973"/>
                      </a:lnTo>
                      <a:lnTo>
                        <a:pt x="800" y="973"/>
                      </a:lnTo>
                      <a:lnTo>
                        <a:pt x="810" y="973"/>
                      </a:lnTo>
                      <a:lnTo>
                        <a:pt x="825" y="973"/>
                      </a:lnTo>
                      <a:lnTo>
                        <a:pt x="835" y="973"/>
                      </a:lnTo>
                      <a:lnTo>
                        <a:pt x="850" y="973"/>
                      </a:lnTo>
                      <a:lnTo>
                        <a:pt x="859" y="973"/>
                      </a:lnTo>
                      <a:lnTo>
                        <a:pt x="874" y="973"/>
                      </a:lnTo>
                      <a:lnTo>
                        <a:pt x="884" y="973"/>
                      </a:lnTo>
                      <a:lnTo>
                        <a:pt x="899" y="973"/>
                      </a:lnTo>
                      <a:lnTo>
                        <a:pt x="914" y="973"/>
                      </a:ln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 b="0"/>
                </a:p>
              </p:txBody>
            </p:sp>
          </p:grpSp>
          <p:graphicFrame>
            <p:nvGraphicFramePr>
              <p:cNvPr id="64" name="Object 63"/>
              <p:cNvGraphicFramePr>
                <a:graphicFrameLocks noChangeAspect="1"/>
              </p:cNvGraphicFramePr>
              <p:nvPr/>
            </p:nvGraphicFramePr>
            <p:xfrm>
              <a:off x="4933114" y="5590091"/>
              <a:ext cx="1252287" cy="5834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86" name="Equation" r:id="rId6" imgW="368280" imgH="228600" progId="Equation.DSMT4">
                      <p:embed/>
                    </p:oleObj>
                  </mc:Choice>
                  <mc:Fallback>
                    <p:oleObj name="Equation" r:id="rId6" imgW="368280" imgH="228600" progId="Equation.DSMT4">
                      <p:embed/>
                      <p:pic>
                        <p:nvPicPr>
                          <p:cNvPr id="64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3114" y="5590091"/>
                            <a:ext cx="1252287" cy="583423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" name="Group 167"/>
            <p:cNvGrpSpPr/>
            <p:nvPr/>
          </p:nvGrpSpPr>
          <p:grpSpPr>
            <a:xfrm>
              <a:off x="82959" y="1209369"/>
              <a:ext cx="2020206" cy="717389"/>
              <a:chOff x="4724400" y="4572000"/>
              <a:chExt cx="3965575" cy="914400"/>
            </a:xfrm>
          </p:grpSpPr>
          <p:grpSp>
            <p:nvGrpSpPr>
              <p:cNvPr id="68" name="Group 163"/>
              <p:cNvGrpSpPr/>
              <p:nvPr/>
            </p:nvGrpSpPr>
            <p:grpSpPr>
              <a:xfrm>
                <a:off x="4724400" y="4572000"/>
                <a:ext cx="3965575" cy="914400"/>
                <a:chOff x="2673351" y="1800225"/>
                <a:chExt cx="3965575" cy="3113088"/>
              </a:xfrm>
            </p:grpSpPr>
            <p:sp>
              <p:nvSpPr>
                <p:cNvPr id="70" name="Freeform 144"/>
                <p:cNvSpPr>
                  <a:spLocks/>
                </p:cNvSpPr>
                <p:nvPr/>
              </p:nvSpPr>
              <p:spPr bwMode="auto">
                <a:xfrm>
                  <a:off x="2673351" y="1800225"/>
                  <a:ext cx="2514600" cy="3113088"/>
                </a:xfrm>
                <a:custGeom>
                  <a:avLst/>
                  <a:gdLst/>
                  <a:ahLst/>
                  <a:cxnLst>
                    <a:cxn ang="0">
                      <a:pos x="25" y="983"/>
                    </a:cxn>
                    <a:cxn ang="0">
                      <a:pos x="60" y="983"/>
                    </a:cxn>
                    <a:cxn ang="0">
                      <a:pos x="99" y="983"/>
                    </a:cxn>
                    <a:cxn ang="0">
                      <a:pos x="134" y="983"/>
                    </a:cxn>
                    <a:cxn ang="0">
                      <a:pos x="174" y="983"/>
                    </a:cxn>
                    <a:cxn ang="0">
                      <a:pos x="209" y="988"/>
                    </a:cxn>
                    <a:cxn ang="0">
                      <a:pos x="248" y="988"/>
                    </a:cxn>
                    <a:cxn ang="0">
                      <a:pos x="283" y="988"/>
                    </a:cxn>
                    <a:cxn ang="0">
                      <a:pos x="323" y="993"/>
                    </a:cxn>
                    <a:cxn ang="0">
                      <a:pos x="358" y="998"/>
                    </a:cxn>
                    <a:cxn ang="0">
                      <a:pos x="397" y="1003"/>
                    </a:cxn>
                    <a:cxn ang="0">
                      <a:pos x="437" y="1008"/>
                    </a:cxn>
                    <a:cxn ang="0">
                      <a:pos x="472" y="1018"/>
                    </a:cxn>
                    <a:cxn ang="0">
                      <a:pos x="512" y="1032"/>
                    </a:cxn>
                    <a:cxn ang="0">
                      <a:pos x="546" y="1047"/>
                    </a:cxn>
                    <a:cxn ang="0">
                      <a:pos x="586" y="1072"/>
                    </a:cxn>
                    <a:cxn ang="0">
                      <a:pos x="621" y="1102"/>
                    </a:cxn>
                    <a:cxn ang="0">
                      <a:pos x="661" y="1142"/>
                    </a:cxn>
                    <a:cxn ang="0">
                      <a:pos x="695" y="1191"/>
                    </a:cxn>
                    <a:cxn ang="0">
                      <a:pos x="735" y="1266"/>
                    </a:cxn>
                    <a:cxn ang="0">
                      <a:pos x="770" y="1360"/>
                    </a:cxn>
                    <a:cxn ang="0">
                      <a:pos x="810" y="1484"/>
                    </a:cxn>
                    <a:cxn ang="0">
                      <a:pos x="849" y="1643"/>
                    </a:cxn>
                    <a:cxn ang="0">
                      <a:pos x="884" y="1787"/>
                    </a:cxn>
                    <a:cxn ang="0">
                      <a:pos x="924" y="1891"/>
                    </a:cxn>
                    <a:cxn ang="0">
                      <a:pos x="959" y="1951"/>
                    </a:cxn>
                    <a:cxn ang="0">
                      <a:pos x="998" y="1961"/>
                    </a:cxn>
                    <a:cxn ang="0">
                      <a:pos x="1033" y="1921"/>
                    </a:cxn>
                    <a:cxn ang="0">
                      <a:pos x="1073" y="1832"/>
                    </a:cxn>
                    <a:cxn ang="0">
                      <a:pos x="1108" y="1703"/>
                    </a:cxn>
                    <a:cxn ang="0">
                      <a:pos x="1147" y="1534"/>
                    </a:cxn>
                    <a:cxn ang="0">
                      <a:pos x="1182" y="1340"/>
                    </a:cxn>
                    <a:cxn ang="0">
                      <a:pos x="1222" y="1127"/>
                    </a:cxn>
                    <a:cxn ang="0">
                      <a:pos x="1262" y="908"/>
                    </a:cxn>
                    <a:cxn ang="0">
                      <a:pos x="1296" y="690"/>
                    </a:cxn>
                    <a:cxn ang="0">
                      <a:pos x="1336" y="486"/>
                    </a:cxn>
                    <a:cxn ang="0">
                      <a:pos x="1371" y="313"/>
                    </a:cxn>
                    <a:cxn ang="0">
                      <a:pos x="1411" y="169"/>
                    </a:cxn>
                    <a:cxn ang="0">
                      <a:pos x="1445" y="64"/>
                    </a:cxn>
                    <a:cxn ang="0">
                      <a:pos x="1485" y="10"/>
                    </a:cxn>
                    <a:cxn ang="0">
                      <a:pos x="1520" y="0"/>
                    </a:cxn>
                    <a:cxn ang="0">
                      <a:pos x="1560" y="44"/>
                    </a:cxn>
                  </a:cxnLst>
                  <a:rect l="0" t="0" r="r" b="b"/>
                  <a:pathLst>
                    <a:path w="1584" h="1961">
                      <a:moveTo>
                        <a:pt x="0" y="983"/>
                      </a:moveTo>
                      <a:lnTo>
                        <a:pt x="10" y="983"/>
                      </a:lnTo>
                      <a:lnTo>
                        <a:pt x="25" y="983"/>
                      </a:lnTo>
                      <a:lnTo>
                        <a:pt x="35" y="983"/>
                      </a:lnTo>
                      <a:lnTo>
                        <a:pt x="50" y="983"/>
                      </a:lnTo>
                      <a:lnTo>
                        <a:pt x="60" y="983"/>
                      </a:lnTo>
                      <a:lnTo>
                        <a:pt x="75" y="983"/>
                      </a:lnTo>
                      <a:lnTo>
                        <a:pt x="85" y="983"/>
                      </a:lnTo>
                      <a:lnTo>
                        <a:pt x="99" y="983"/>
                      </a:lnTo>
                      <a:lnTo>
                        <a:pt x="109" y="983"/>
                      </a:lnTo>
                      <a:lnTo>
                        <a:pt x="124" y="983"/>
                      </a:lnTo>
                      <a:lnTo>
                        <a:pt x="134" y="983"/>
                      </a:lnTo>
                      <a:lnTo>
                        <a:pt x="149" y="983"/>
                      </a:lnTo>
                      <a:lnTo>
                        <a:pt x="159" y="983"/>
                      </a:lnTo>
                      <a:lnTo>
                        <a:pt x="174" y="983"/>
                      </a:lnTo>
                      <a:lnTo>
                        <a:pt x="184" y="983"/>
                      </a:lnTo>
                      <a:lnTo>
                        <a:pt x="199" y="983"/>
                      </a:lnTo>
                      <a:lnTo>
                        <a:pt x="209" y="988"/>
                      </a:lnTo>
                      <a:lnTo>
                        <a:pt x="224" y="988"/>
                      </a:lnTo>
                      <a:lnTo>
                        <a:pt x="234" y="988"/>
                      </a:lnTo>
                      <a:lnTo>
                        <a:pt x="248" y="988"/>
                      </a:lnTo>
                      <a:lnTo>
                        <a:pt x="258" y="988"/>
                      </a:lnTo>
                      <a:lnTo>
                        <a:pt x="273" y="988"/>
                      </a:lnTo>
                      <a:lnTo>
                        <a:pt x="283" y="988"/>
                      </a:lnTo>
                      <a:lnTo>
                        <a:pt x="298" y="993"/>
                      </a:lnTo>
                      <a:lnTo>
                        <a:pt x="308" y="993"/>
                      </a:lnTo>
                      <a:lnTo>
                        <a:pt x="323" y="993"/>
                      </a:lnTo>
                      <a:lnTo>
                        <a:pt x="333" y="993"/>
                      </a:lnTo>
                      <a:lnTo>
                        <a:pt x="348" y="993"/>
                      </a:lnTo>
                      <a:lnTo>
                        <a:pt x="358" y="998"/>
                      </a:lnTo>
                      <a:lnTo>
                        <a:pt x="373" y="998"/>
                      </a:lnTo>
                      <a:lnTo>
                        <a:pt x="383" y="998"/>
                      </a:lnTo>
                      <a:lnTo>
                        <a:pt x="397" y="1003"/>
                      </a:lnTo>
                      <a:lnTo>
                        <a:pt x="407" y="1003"/>
                      </a:lnTo>
                      <a:lnTo>
                        <a:pt x="422" y="1008"/>
                      </a:lnTo>
                      <a:lnTo>
                        <a:pt x="437" y="1008"/>
                      </a:lnTo>
                      <a:lnTo>
                        <a:pt x="447" y="1013"/>
                      </a:lnTo>
                      <a:lnTo>
                        <a:pt x="462" y="1018"/>
                      </a:lnTo>
                      <a:lnTo>
                        <a:pt x="472" y="1018"/>
                      </a:lnTo>
                      <a:lnTo>
                        <a:pt x="487" y="1023"/>
                      </a:lnTo>
                      <a:lnTo>
                        <a:pt x="497" y="1027"/>
                      </a:lnTo>
                      <a:lnTo>
                        <a:pt x="512" y="1032"/>
                      </a:lnTo>
                      <a:lnTo>
                        <a:pt x="522" y="1037"/>
                      </a:lnTo>
                      <a:lnTo>
                        <a:pt x="536" y="1042"/>
                      </a:lnTo>
                      <a:lnTo>
                        <a:pt x="546" y="1047"/>
                      </a:lnTo>
                      <a:lnTo>
                        <a:pt x="561" y="1057"/>
                      </a:lnTo>
                      <a:lnTo>
                        <a:pt x="571" y="1062"/>
                      </a:lnTo>
                      <a:lnTo>
                        <a:pt x="586" y="1072"/>
                      </a:lnTo>
                      <a:lnTo>
                        <a:pt x="596" y="1082"/>
                      </a:lnTo>
                      <a:lnTo>
                        <a:pt x="611" y="1092"/>
                      </a:lnTo>
                      <a:lnTo>
                        <a:pt x="621" y="1102"/>
                      </a:lnTo>
                      <a:lnTo>
                        <a:pt x="636" y="1112"/>
                      </a:lnTo>
                      <a:lnTo>
                        <a:pt x="646" y="1127"/>
                      </a:lnTo>
                      <a:lnTo>
                        <a:pt x="661" y="1142"/>
                      </a:lnTo>
                      <a:lnTo>
                        <a:pt x="671" y="1157"/>
                      </a:lnTo>
                      <a:lnTo>
                        <a:pt x="685" y="1171"/>
                      </a:lnTo>
                      <a:lnTo>
                        <a:pt x="695" y="1191"/>
                      </a:lnTo>
                      <a:lnTo>
                        <a:pt x="710" y="1216"/>
                      </a:lnTo>
                      <a:lnTo>
                        <a:pt x="720" y="1236"/>
                      </a:lnTo>
                      <a:lnTo>
                        <a:pt x="735" y="1266"/>
                      </a:lnTo>
                      <a:lnTo>
                        <a:pt x="745" y="1291"/>
                      </a:lnTo>
                      <a:lnTo>
                        <a:pt x="760" y="1325"/>
                      </a:lnTo>
                      <a:lnTo>
                        <a:pt x="770" y="1360"/>
                      </a:lnTo>
                      <a:lnTo>
                        <a:pt x="785" y="1395"/>
                      </a:lnTo>
                      <a:lnTo>
                        <a:pt x="795" y="1435"/>
                      </a:lnTo>
                      <a:lnTo>
                        <a:pt x="810" y="1484"/>
                      </a:lnTo>
                      <a:lnTo>
                        <a:pt x="820" y="1534"/>
                      </a:lnTo>
                      <a:lnTo>
                        <a:pt x="834" y="1589"/>
                      </a:lnTo>
                      <a:lnTo>
                        <a:pt x="849" y="1643"/>
                      </a:lnTo>
                      <a:lnTo>
                        <a:pt x="859" y="1698"/>
                      </a:lnTo>
                      <a:lnTo>
                        <a:pt x="874" y="1747"/>
                      </a:lnTo>
                      <a:lnTo>
                        <a:pt x="884" y="1787"/>
                      </a:lnTo>
                      <a:lnTo>
                        <a:pt x="899" y="1827"/>
                      </a:lnTo>
                      <a:lnTo>
                        <a:pt x="909" y="1862"/>
                      </a:lnTo>
                      <a:lnTo>
                        <a:pt x="924" y="1891"/>
                      </a:lnTo>
                      <a:lnTo>
                        <a:pt x="934" y="1916"/>
                      </a:lnTo>
                      <a:lnTo>
                        <a:pt x="949" y="1936"/>
                      </a:lnTo>
                      <a:lnTo>
                        <a:pt x="959" y="1951"/>
                      </a:lnTo>
                      <a:lnTo>
                        <a:pt x="974" y="1961"/>
                      </a:lnTo>
                      <a:lnTo>
                        <a:pt x="983" y="1961"/>
                      </a:lnTo>
                      <a:lnTo>
                        <a:pt x="998" y="1961"/>
                      </a:lnTo>
                      <a:lnTo>
                        <a:pt x="1008" y="1951"/>
                      </a:lnTo>
                      <a:lnTo>
                        <a:pt x="1023" y="1941"/>
                      </a:lnTo>
                      <a:lnTo>
                        <a:pt x="1033" y="1921"/>
                      </a:lnTo>
                      <a:lnTo>
                        <a:pt x="1048" y="1896"/>
                      </a:lnTo>
                      <a:lnTo>
                        <a:pt x="1058" y="1867"/>
                      </a:lnTo>
                      <a:lnTo>
                        <a:pt x="1073" y="1832"/>
                      </a:lnTo>
                      <a:lnTo>
                        <a:pt x="1083" y="1792"/>
                      </a:lnTo>
                      <a:lnTo>
                        <a:pt x="1098" y="1752"/>
                      </a:lnTo>
                      <a:lnTo>
                        <a:pt x="1108" y="1703"/>
                      </a:lnTo>
                      <a:lnTo>
                        <a:pt x="1123" y="1648"/>
                      </a:lnTo>
                      <a:lnTo>
                        <a:pt x="1132" y="1594"/>
                      </a:lnTo>
                      <a:lnTo>
                        <a:pt x="1147" y="1534"/>
                      </a:lnTo>
                      <a:lnTo>
                        <a:pt x="1157" y="1474"/>
                      </a:lnTo>
                      <a:lnTo>
                        <a:pt x="1172" y="1410"/>
                      </a:lnTo>
                      <a:lnTo>
                        <a:pt x="1182" y="1340"/>
                      </a:lnTo>
                      <a:lnTo>
                        <a:pt x="1197" y="1271"/>
                      </a:lnTo>
                      <a:lnTo>
                        <a:pt x="1207" y="1201"/>
                      </a:lnTo>
                      <a:lnTo>
                        <a:pt x="1222" y="1127"/>
                      </a:lnTo>
                      <a:lnTo>
                        <a:pt x="1232" y="1052"/>
                      </a:lnTo>
                      <a:lnTo>
                        <a:pt x="1247" y="983"/>
                      </a:lnTo>
                      <a:lnTo>
                        <a:pt x="1262" y="908"/>
                      </a:lnTo>
                      <a:lnTo>
                        <a:pt x="1271" y="834"/>
                      </a:lnTo>
                      <a:lnTo>
                        <a:pt x="1286" y="759"/>
                      </a:lnTo>
                      <a:lnTo>
                        <a:pt x="1296" y="690"/>
                      </a:lnTo>
                      <a:lnTo>
                        <a:pt x="1311" y="620"/>
                      </a:lnTo>
                      <a:lnTo>
                        <a:pt x="1321" y="551"/>
                      </a:lnTo>
                      <a:lnTo>
                        <a:pt x="1336" y="486"/>
                      </a:lnTo>
                      <a:lnTo>
                        <a:pt x="1346" y="427"/>
                      </a:lnTo>
                      <a:lnTo>
                        <a:pt x="1361" y="367"/>
                      </a:lnTo>
                      <a:lnTo>
                        <a:pt x="1371" y="313"/>
                      </a:lnTo>
                      <a:lnTo>
                        <a:pt x="1386" y="258"/>
                      </a:lnTo>
                      <a:lnTo>
                        <a:pt x="1396" y="208"/>
                      </a:lnTo>
                      <a:lnTo>
                        <a:pt x="1411" y="169"/>
                      </a:lnTo>
                      <a:lnTo>
                        <a:pt x="1420" y="129"/>
                      </a:lnTo>
                      <a:lnTo>
                        <a:pt x="1435" y="94"/>
                      </a:lnTo>
                      <a:lnTo>
                        <a:pt x="1445" y="64"/>
                      </a:lnTo>
                      <a:lnTo>
                        <a:pt x="1460" y="39"/>
                      </a:lnTo>
                      <a:lnTo>
                        <a:pt x="1470" y="20"/>
                      </a:lnTo>
                      <a:lnTo>
                        <a:pt x="1485" y="10"/>
                      </a:lnTo>
                      <a:lnTo>
                        <a:pt x="1495" y="0"/>
                      </a:lnTo>
                      <a:lnTo>
                        <a:pt x="1510" y="0"/>
                      </a:lnTo>
                      <a:lnTo>
                        <a:pt x="1520" y="0"/>
                      </a:lnTo>
                      <a:lnTo>
                        <a:pt x="1535" y="10"/>
                      </a:lnTo>
                      <a:lnTo>
                        <a:pt x="1545" y="25"/>
                      </a:lnTo>
                      <a:lnTo>
                        <a:pt x="1560" y="44"/>
                      </a:lnTo>
                      <a:lnTo>
                        <a:pt x="1569" y="69"/>
                      </a:lnTo>
                      <a:lnTo>
                        <a:pt x="1584" y="99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 b="0"/>
                </a:p>
              </p:txBody>
            </p:sp>
            <p:sp>
              <p:nvSpPr>
                <p:cNvPr id="71" name="Freeform 145"/>
                <p:cNvSpPr>
                  <a:spLocks/>
                </p:cNvSpPr>
                <p:nvPr/>
              </p:nvSpPr>
              <p:spPr bwMode="auto">
                <a:xfrm>
                  <a:off x="5187951" y="1957388"/>
                  <a:ext cx="1450975" cy="1395413"/>
                </a:xfrm>
                <a:custGeom>
                  <a:avLst/>
                  <a:gdLst/>
                  <a:ahLst/>
                  <a:cxnLst>
                    <a:cxn ang="0">
                      <a:pos x="10" y="35"/>
                    </a:cxn>
                    <a:cxn ang="0">
                      <a:pos x="35" y="114"/>
                    </a:cxn>
                    <a:cxn ang="0">
                      <a:pos x="60" y="218"/>
                    </a:cxn>
                    <a:cxn ang="0">
                      <a:pos x="90" y="328"/>
                    </a:cxn>
                    <a:cxn ang="0">
                      <a:pos x="115" y="427"/>
                    </a:cxn>
                    <a:cxn ang="0">
                      <a:pos x="139" y="501"/>
                    </a:cxn>
                    <a:cxn ang="0">
                      <a:pos x="164" y="571"/>
                    </a:cxn>
                    <a:cxn ang="0">
                      <a:pos x="189" y="626"/>
                    </a:cxn>
                    <a:cxn ang="0">
                      <a:pos x="214" y="670"/>
                    </a:cxn>
                    <a:cxn ang="0">
                      <a:pos x="239" y="705"/>
                    </a:cxn>
                    <a:cxn ang="0">
                      <a:pos x="264" y="735"/>
                    </a:cxn>
                    <a:cxn ang="0">
                      <a:pos x="288" y="760"/>
                    </a:cxn>
                    <a:cxn ang="0">
                      <a:pos x="313" y="780"/>
                    </a:cxn>
                    <a:cxn ang="0">
                      <a:pos x="338" y="799"/>
                    </a:cxn>
                    <a:cxn ang="0">
                      <a:pos x="363" y="814"/>
                    </a:cxn>
                    <a:cxn ang="0">
                      <a:pos x="388" y="824"/>
                    </a:cxn>
                    <a:cxn ang="0">
                      <a:pos x="413" y="834"/>
                    </a:cxn>
                    <a:cxn ang="0">
                      <a:pos x="437" y="844"/>
                    </a:cxn>
                    <a:cxn ang="0">
                      <a:pos x="462" y="849"/>
                    </a:cxn>
                    <a:cxn ang="0">
                      <a:pos x="487" y="854"/>
                    </a:cxn>
                    <a:cxn ang="0">
                      <a:pos x="512" y="859"/>
                    </a:cxn>
                    <a:cxn ang="0">
                      <a:pos x="537" y="864"/>
                    </a:cxn>
                    <a:cxn ang="0">
                      <a:pos x="562" y="869"/>
                    </a:cxn>
                    <a:cxn ang="0">
                      <a:pos x="586" y="869"/>
                    </a:cxn>
                    <a:cxn ang="0">
                      <a:pos x="611" y="869"/>
                    </a:cxn>
                    <a:cxn ang="0">
                      <a:pos x="636" y="874"/>
                    </a:cxn>
                    <a:cxn ang="0">
                      <a:pos x="661" y="874"/>
                    </a:cxn>
                    <a:cxn ang="0">
                      <a:pos x="686" y="874"/>
                    </a:cxn>
                    <a:cxn ang="0">
                      <a:pos x="711" y="879"/>
                    </a:cxn>
                    <a:cxn ang="0">
                      <a:pos x="735" y="879"/>
                    </a:cxn>
                    <a:cxn ang="0">
                      <a:pos x="760" y="879"/>
                    </a:cxn>
                    <a:cxn ang="0">
                      <a:pos x="785" y="879"/>
                    </a:cxn>
                    <a:cxn ang="0">
                      <a:pos x="810" y="879"/>
                    </a:cxn>
                    <a:cxn ang="0">
                      <a:pos x="835" y="879"/>
                    </a:cxn>
                    <a:cxn ang="0">
                      <a:pos x="859" y="879"/>
                    </a:cxn>
                    <a:cxn ang="0">
                      <a:pos x="884" y="879"/>
                    </a:cxn>
                    <a:cxn ang="0">
                      <a:pos x="914" y="879"/>
                    </a:cxn>
                  </a:cxnLst>
                  <a:rect l="0" t="0" r="r" b="b"/>
                  <a:pathLst>
                    <a:path w="914" h="879">
                      <a:moveTo>
                        <a:pt x="0" y="0"/>
                      </a:moveTo>
                      <a:lnTo>
                        <a:pt x="10" y="35"/>
                      </a:lnTo>
                      <a:lnTo>
                        <a:pt x="25" y="74"/>
                      </a:lnTo>
                      <a:lnTo>
                        <a:pt x="35" y="114"/>
                      </a:lnTo>
                      <a:lnTo>
                        <a:pt x="50" y="164"/>
                      </a:lnTo>
                      <a:lnTo>
                        <a:pt x="60" y="218"/>
                      </a:lnTo>
                      <a:lnTo>
                        <a:pt x="75" y="273"/>
                      </a:lnTo>
                      <a:lnTo>
                        <a:pt x="90" y="328"/>
                      </a:lnTo>
                      <a:lnTo>
                        <a:pt x="100" y="377"/>
                      </a:lnTo>
                      <a:lnTo>
                        <a:pt x="115" y="427"/>
                      </a:lnTo>
                      <a:lnTo>
                        <a:pt x="125" y="467"/>
                      </a:lnTo>
                      <a:lnTo>
                        <a:pt x="139" y="501"/>
                      </a:lnTo>
                      <a:lnTo>
                        <a:pt x="149" y="536"/>
                      </a:lnTo>
                      <a:lnTo>
                        <a:pt x="164" y="571"/>
                      </a:lnTo>
                      <a:lnTo>
                        <a:pt x="174" y="596"/>
                      </a:lnTo>
                      <a:lnTo>
                        <a:pt x="189" y="626"/>
                      </a:lnTo>
                      <a:lnTo>
                        <a:pt x="199" y="645"/>
                      </a:lnTo>
                      <a:lnTo>
                        <a:pt x="214" y="670"/>
                      </a:lnTo>
                      <a:lnTo>
                        <a:pt x="224" y="690"/>
                      </a:lnTo>
                      <a:lnTo>
                        <a:pt x="239" y="705"/>
                      </a:lnTo>
                      <a:lnTo>
                        <a:pt x="249" y="720"/>
                      </a:lnTo>
                      <a:lnTo>
                        <a:pt x="264" y="735"/>
                      </a:lnTo>
                      <a:lnTo>
                        <a:pt x="273" y="750"/>
                      </a:lnTo>
                      <a:lnTo>
                        <a:pt x="288" y="760"/>
                      </a:lnTo>
                      <a:lnTo>
                        <a:pt x="298" y="770"/>
                      </a:lnTo>
                      <a:lnTo>
                        <a:pt x="313" y="780"/>
                      </a:lnTo>
                      <a:lnTo>
                        <a:pt x="323" y="789"/>
                      </a:lnTo>
                      <a:lnTo>
                        <a:pt x="338" y="799"/>
                      </a:lnTo>
                      <a:lnTo>
                        <a:pt x="348" y="804"/>
                      </a:lnTo>
                      <a:lnTo>
                        <a:pt x="363" y="814"/>
                      </a:lnTo>
                      <a:lnTo>
                        <a:pt x="373" y="819"/>
                      </a:lnTo>
                      <a:lnTo>
                        <a:pt x="388" y="824"/>
                      </a:lnTo>
                      <a:lnTo>
                        <a:pt x="398" y="829"/>
                      </a:lnTo>
                      <a:lnTo>
                        <a:pt x="413" y="834"/>
                      </a:lnTo>
                      <a:lnTo>
                        <a:pt x="422" y="839"/>
                      </a:lnTo>
                      <a:lnTo>
                        <a:pt x="437" y="844"/>
                      </a:lnTo>
                      <a:lnTo>
                        <a:pt x="447" y="844"/>
                      </a:lnTo>
                      <a:lnTo>
                        <a:pt x="462" y="849"/>
                      </a:lnTo>
                      <a:lnTo>
                        <a:pt x="472" y="854"/>
                      </a:lnTo>
                      <a:lnTo>
                        <a:pt x="487" y="854"/>
                      </a:lnTo>
                      <a:lnTo>
                        <a:pt x="502" y="859"/>
                      </a:lnTo>
                      <a:lnTo>
                        <a:pt x="512" y="859"/>
                      </a:lnTo>
                      <a:lnTo>
                        <a:pt x="527" y="864"/>
                      </a:lnTo>
                      <a:lnTo>
                        <a:pt x="537" y="864"/>
                      </a:lnTo>
                      <a:lnTo>
                        <a:pt x="552" y="864"/>
                      </a:lnTo>
                      <a:lnTo>
                        <a:pt x="562" y="869"/>
                      </a:lnTo>
                      <a:lnTo>
                        <a:pt x="576" y="869"/>
                      </a:lnTo>
                      <a:lnTo>
                        <a:pt x="586" y="869"/>
                      </a:lnTo>
                      <a:lnTo>
                        <a:pt x="601" y="869"/>
                      </a:lnTo>
                      <a:lnTo>
                        <a:pt x="611" y="869"/>
                      </a:lnTo>
                      <a:lnTo>
                        <a:pt x="626" y="874"/>
                      </a:lnTo>
                      <a:lnTo>
                        <a:pt x="636" y="874"/>
                      </a:lnTo>
                      <a:lnTo>
                        <a:pt x="651" y="874"/>
                      </a:lnTo>
                      <a:lnTo>
                        <a:pt x="661" y="874"/>
                      </a:lnTo>
                      <a:lnTo>
                        <a:pt x="676" y="874"/>
                      </a:lnTo>
                      <a:lnTo>
                        <a:pt x="686" y="874"/>
                      </a:lnTo>
                      <a:lnTo>
                        <a:pt x="701" y="874"/>
                      </a:lnTo>
                      <a:lnTo>
                        <a:pt x="711" y="879"/>
                      </a:lnTo>
                      <a:lnTo>
                        <a:pt x="725" y="879"/>
                      </a:lnTo>
                      <a:lnTo>
                        <a:pt x="735" y="879"/>
                      </a:lnTo>
                      <a:lnTo>
                        <a:pt x="750" y="879"/>
                      </a:lnTo>
                      <a:lnTo>
                        <a:pt x="760" y="879"/>
                      </a:lnTo>
                      <a:lnTo>
                        <a:pt x="775" y="879"/>
                      </a:lnTo>
                      <a:lnTo>
                        <a:pt x="785" y="879"/>
                      </a:lnTo>
                      <a:lnTo>
                        <a:pt x="800" y="879"/>
                      </a:lnTo>
                      <a:lnTo>
                        <a:pt x="810" y="879"/>
                      </a:lnTo>
                      <a:lnTo>
                        <a:pt x="825" y="879"/>
                      </a:lnTo>
                      <a:lnTo>
                        <a:pt x="835" y="879"/>
                      </a:lnTo>
                      <a:lnTo>
                        <a:pt x="850" y="879"/>
                      </a:lnTo>
                      <a:lnTo>
                        <a:pt x="859" y="879"/>
                      </a:lnTo>
                      <a:lnTo>
                        <a:pt x="874" y="879"/>
                      </a:lnTo>
                      <a:lnTo>
                        <a:pt x="884" y="879"/>
                      </a:lnTo>
                      <a:lnTo>
                        <a:pt x="899" y="879"/>
                      </a:lnTo>
                      <a:lnTo>
                        <a:pt x="914" y="879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 b="0"/>
                </a:p>
              </p:txBody>
            </p:sp>
          </p:grpSp>
          <p:graphicFrame>
            <p:nvGraphicFramePr>
              <p:cNvPr id="69" name="Object 68"/>
              <p:cNvGraphicFramePr>
                <a:graphicFrameLocks noChangeAspect="1"/>
              </p:cNvGraphicFramePr>
              <p:nvPr/>
            </p:nvGraphicFramePr>
            <p:xfrm>
              <a:off x="4953000" y="4572000"/>
              <a:ext cx="1141730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87" name="Equation" r:id="rId8" imgW="380880" imgH="228600" progId="Equation.DSMT4">
                      <p:embed/>
                    </p:oleObj>
                  </mc:Choice>
                  <mc:Fallback>
                    <p:oleObj name="Equation" r:id="rId8" imgW="380880" imgH="228600" progId="Equation.DSMT4">
                      <p:embed/>
                      <p:pic>
                        <p:nvPicPr>
                          <p:cNvPr id="69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3000" y="4572000"/>
                            <a:ext cx="1141730" cy="38258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93273"/>
              </p:ext>
            </p:extLst>
          </p:nvPr>
        </p:nvGraphicFramePr>
        <p:xfrm>
          <a:off x="2325688" y="1271588"/>
          <a:ext cx="57896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8" name="Equation" r:id="rId10" imgW="3911400" imgH="457200" progId="Equation.DSMT4">
                  <p:embed/>
                </p:oleObj>
              </mc:Choice>
              <mc:Fallback>
                <p:oleObj name="Equation" r:id="rId10" imgW="3911400" imgH="457200" progId="Equation.DSMT4">
                  <p:embed/>
                  <p:pic>
                    <p:nvPicPr>
                      <p:cNvPr id="7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271588"/>
                        <a:ext cx="5789612" cy="658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260826" y="2012902"/>
            <a:ext cx="4545288" cy="347662"/>
            <a:chOff x="2260826" y="2012902"/>
            <a:chExt cx="3872883" cy="347662"/>
          </a:xfrm>
        </p:grpSpPr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2260826" y="2023795"/>
              <a:ext cx="3872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sz="1400" b="0" baseline="0" dirty="0" smtClean="0">
                  <a:latin typeface="Arial" pitchFamily="34" charset="0"/>
                  <a:cs typeface="Arial" pitchFamily="34" charset="0"/>
                </a:rPr>
                <a:t>here the energy density is </a:t>
              </a:r>
            </a:p>
          </p:txBody>
        </p:sp>
        <p:graphicFrame>
          <p:nvGraphicFramePr>
            <p:cNvPr id="4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4714012" y="2012902"/>
            <a:ext cx="1354138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89" name="Equation" r:id="rId12" imgW="914400" imgH="241200" progId="Equation.DSMT4">
                    <p:embed/>
                  </p:oleObj>
                </mc:Choice>
                <mc:Fallback>
                  <p:oleObj name="Equation" r:id="rId12" imgW="914400" imgH="241200" progId="Equation.DSMT4">
                    <p:embed/>
                    <p:pic>
                      <p:nvPicPr>
                        <p:cNvPr id="4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012" y="2012902"/>
                          <a:ext cx="1354138" cy="3476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2476221" y="2543175"/>
            <a:ext cx="5023130" cy="347663"/>
            <a:chOff x="2264634" y="2470768"/>
            <a:chExt cx="4280035" cy="347663"/>
          </a:xfrm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264634" y="2484618"/>
              <a:ext cx="3872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Assume that the</a:t>
              </a:r>
              <a:r>
                <a:rPr lang="en-US" sz="1400" b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field is x-polarized</a:t>
              </a:r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graphicFrame>
          <p:nvGraphicFramePr>
            <p:cNvPr id="4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644279"/>
                </p:ext>
              </p:extLst>
            </p:nvPr>
          </p:nvGraphicFramePr>
          <p:xfrm>
            <a:off x="5396266" y="2470768"/>
            <a:ext cx="1148403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90" name="Equation" r:id="rId14" imgW="774360" imgH="241200" progId="Equation.DSMT4">
                    <p:embed/>
                  </p:oleObj>
                </mc:Choice>
                <mc:Fallback>
                  <p:oleObj name="Equation" r:id="rId14" imgW="774360" imgH="241200" progId="Equation.DSMT4">
                    <p:embed/>
                    <p:pic>
                      <p:nvPicPr>
                        <p:cNvPr id="4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266" y="2470768"/>
                          <a:ext cx="1148403" cy="3476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79429"/>
              </p:ext>
            </p:extLst>
          </p:nvPr>
        </p:nvGraphicFramePr>
        <p:xfrm>
          <a:off x="2511781" y="2940997"/>
          <a:ext cx="2844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1" name="Equation" r:id="rId16" imgW="1638000" imgH="457200" progId="Equation.DSMT4">
                  <p:embed/>
                </p:oleObj>
              </mc:Choice>
              <mc:Fallback>
                <p:oleObj name="Equation" r:id="rId16" imgW="1638000" imgH="457200" progId="Equation.DSMT4">
                  <p:embed/>
                  <p:pic>
                    <p:nvPicPr>
                      <p:cNvPr id="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781" y="2940997"/>
                        <a:ext cx="2844800" cy="658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75360" y="4390281"/>
            <a:ext cx="4545288" cy="587375"/>
            <a:chOff x="723983" y="4568825"/>
            <a:chExt cx="3872883" cy="587375"/>
          </a:xfrm>
        </p:grpSpPr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23983" y="4730079"/>
              <a:ext cx="3872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We obtain                                                   </a:t>
              </a:r>
            </a:p>
          </p:txBody>
        </p:sp>
        <p:graphicFrame>
          <p:nvGraphicFramePr>
            <p:cNvPr id="5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47507"/>
                </p:ext>
              </p:extLst>
            </p:nvPr>
          </p:nvGraphicFramePr>
          <p:xfrm>
            <a:off x="1716028" y="4568825"/>
            <a:ext cx="162859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92" name="Equation" r:id="rId18" imgW="1231560" imgH="457200" progId="Equation.DSMT4">
                    <p:embed/>
                  </p:oleObj>
                </mc:Choice>
                <mc:Fallback>
                  <p:oleObj name="Equation" r:id="rId18" imgW="1231560" imgH="457200" progId="Equation.DSMT4">
                    <p:embed/>
                    <p:pic>
                      <p:nvPicPr>
                        <p:cNvPr id="5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028" y="4568825"/>
                          <a:ext cx="1628595" cy="5873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1117478" y="3489630"/>
            <a:ext cx="6392635" cy="863412"/>
            <a:chOff x="1066800" y="3641139"/>
            <a:chExt cx="5446943" cy="863412"/>
          </a:xfrm>
        </p:grpSpPr>
        <p:graphicFrame>
          <p:nvGraphicFramePr>
            <p:cNvPr id="38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1846493" y="3907651"/>
            <a:ext cx="466725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93" name="Equation" r:id="rId20" imgW="3111480" imgH="393480" progId="Equation.DSMT4">
                    <p:embed/>
                  </p:oleObj>
                </mc:Choice>
                <mc:Fallback>
                  <p:oleObj name="Equation" r:id="rId20" imgW="3111480" imgH="393480" progId="Equation.DSMT4">
                    <p:embed/>
                    <p:pic>
                      <p:nvPicPr>
                        <p:cNvPr id="38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493" y="3907651"/>
                          <a:ext cx="466725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1066800" y="3641139"/>
              <a:ext cx="3872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Compare this with the Einstein’s equations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921" y="4926013"/>
            <a:ext cx="5795779" cy="641350"/>
            <a:chOff x="185921" y="4926013"/>
            <a:chExt cx="5795779" cy="641350"/>
          </a:xfrm>
        </p:grpSpPr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185921" y="5119649"/>
              <a:ext cx="45452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At the same time, from classical consideration….</a:t>
              </a:r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                                         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595580"/>
                </p:ext>
              </p:extLst>
            </p:nvPr>
          </p:nvGraphicFramePr>
          <p:xfrm>
            <a:off x="4183063" y="4926013"/>
            <a:ext cx="1798637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94" name="Equation" r:id="rId22" imgW="1282680" imgH="457200" progId="Equation.DSMT4">
                    <p:embed/>
                  </p:oleObj>
                </mc:Choice>
                <mc:Fallback>
                  <p:oleObj name="Equation" r:id="rId22" imgW="12826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183063" y="4926013"/>
                          <a:ext cx="1798637" cy="64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228020" y="4308639"/>
            <a:ext cx="2866509" cy="1230610"/>
            <a:chOff x="6228020" y="4308639"/>
            <a:chExt cx="2866509" cy="1230610"/>
          </a:xfrm>
        </p:grpSpPr>
        <p:sp>
          <p:nvSpPr>
            <p:cNvPr id="48" name="TextBox 47"/>
            <p:cNvSpPr txBox="1"/>
            <p:nvPr/>
          </p:nvSpPr>
          <p:spPr>
            <a:xfrm>
              <a:off x="6228020" y="4308639"/>
              <a:ext cx="2866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 make them equal, multiply classical rate by a corrective factor, called oscillator strength</a:t>
              </a:r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366582"/>
                </p:ext>
              </p:extLst>
            </p:nvPr>
          </p:nvGraphicFramePr>
          <p:xfrm>
            <a:off x="6848355" y="5134556"/>
            <a:ext cx="1384476" cy="404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95" name="Equation" r:id="rId24" imgW="825480" imgH="241200" progId="Equation.DSMT4">
                    <p:embed/>
                  </p:oleObj>
                </mc:Choice>
                <mc:Fallback>
                  <p:oleObj name="Equation" r:id="rId24" imgW="825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848355" y="5134556"/>
                          <a:ext cx="1384476" cy="404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577875"/>
              </p:ext>
            </p:extLst>
          </p:nvPr>
        </p:nvGraphicFramePr>
        <p:xfrm>
          <a:off x="494178" y="5549795"/>
          <a:ext cx="17621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6" name="Equation" r:id="rId26" imgW="1498320" imgH="457200" progId="Equation.DSMT4">
                  <p:embed/>
                </p:oleObj>
              </mc:Choice>
              <mc:Fallback>
                <p:oleObj name="Equation" r:id="rId26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178" y="5549795"/>
                        <a:ext cx="1762125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39111"/>
              </p:ext>
            </p:extLst>
          </p:nvPr>
        </p:nvGraphicFramePr>
        <p:xfrm>
          <a:off x="2725738" y="5616470"/>
          <a:ext cx="19113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7" name="Equation" r:id="rId28" imgW="1143000" imgH="241200" progId="Equation.DSMT4">
                  <p:embed/>
                </p:oleObj>
              </mc:Choice>
              <mc:Fallback>
                <p:oleObj name="Equation" r:id="rId28" imgW="1143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5738" y="5616470"/>
                        <a:ext cx="1911350" cy="404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300111"/>
              </p:ext>
            </p:extLst>
          </p:nvPr>
        </p:nvGraphicFramePr>
        <p:xfrm>
          <a:off x="5438715" y="5552677"/>
          <a:ext cx="1952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8" name="Equation" r:id="rId30" imgW="1952636" imgH="447616" progId="Equation.DSMT4">
                  <p:embed/>
                </p:oleObj>
              </mc:Choice>
              <mc:Fallback>
                <p:oleObj name="Equation" r:id="rId30" imgW="1952636" imgH="4476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438715" y="5552677"/>
                        <a:ext cx="19526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317671" y="6361601"/>
            <a:ext cx="1905000" cy="457200"/>
          </a:xfrm>
        </p:spPr>
        <p:txBody>
          <a:bodyPr/>
          <a:lstStyle/>
          <a:p>
            <a:fld id="{16A22E5C-AB51-45EE-AC2C-BBEEB7B38D71}" type="slidenum">
              <a:rPr lang="en-US" b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545228" y="131982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Oscillator strength and susceptibility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257800" y="1937287"/>
            <a:ext cx="27407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0" baseline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 that formally </a:t>
            </a:r>
            <a:r>
              <a:rPr lang="en-US" sz="1400" b="0" i="1" baseline="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f</a:t>
            </a:r>
            <a:r>
              <a:rPr lang="en-US" sz="1400" b="0" i="1" baseline="-250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21</a:t>
            </a:r>
            <a:r>
              <a:rPr lang="en-US" sz="1400" b="0" i="1" baseline="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= </a:t>
            </a:r>
            <a:r>
              <a:rPr lang="en-US" sz="1400" b="0" i="1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-f</a:t>
            </a:r>
            <a:r>
              <a:rPr lang="en-US" sz="1400" b="0" i="1" baseline="-250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12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2619" y="1153484"/>
            <a:ext cx="3872883" cy="622300"/>
            <a:chOff x="636735" y="5180021"/>
            <a:chExt cx="3872883" cy="622300"/>
          </a:xfrm>
        </p:grpSpPr>
        <p:graphicFrame>
          <p:nvGraphicFramePr>
            <p:cNvPr id="7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383671"/>
                </p:ext>
              </p:extLst>
            </p:nvPr>
          </p:nvGraphicFramePr>
          <p:xfrm>
            <a:off x="2770335" y="5180021"/>
            <a:ext cx="1436687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62" name="Equation" r:id="rId4" imgW="965160" imgH="419040" progId="Equation.DSMT4">
                    <p:embed/>
                  </p:oleObj>
                </mc:Choice>
                <mc:Fallback>
                  <p:oleObj name="Equation" r:id="rId4" imgW="965160" imgH="419040" progId="Equation.DSMT4">
                    <p:embed/>
                    <p:pic>
                      <p:nvPicPr>
                        <p:cNvPr id="7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335" y="5180021"/>
                          <a:ext cx="1436687" cy="622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636735" y="5352672"/>
              <a:ext cx="3872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The oscillator strength is                                                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32374" y="1132445"/>
            <a:ext cx="3297049" cy="536726"/>
            <a:chOff x="545228" y="6104861"/>
            <a:chExt cx="2809301" cy="642937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5228" y="6294481"/>
              <a:ext cx="19535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0" baseline="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Oscillator sum rule</a:t>
              </a:r>
            </a:p>
          </p:txBody>
        </p:sp>
        <p:graphicFrame>
          <p:nvGraphicFramePr>
            <p:cNvPr id="8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2356437"/>
                </p:ext>
              </p:extLst>
            </p:nvPr>
          </p:nvGraphicFramePr>
          <p:xfrm>
            <a:off x="2390916" y="6104861"/>
            <a:ext cx="963613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63" name="Equation" r:id="rId6" imgW="647640" imgH="431640" progId="Equation.DSMT4">
                    <p:embed/>
                  </p:oleObj>
                </mc:Choice>
                <mc:Fallback>
                  <p:oleObj name="Equation" r:id="rId6" imgW="647640" imgH="431640" progId="Equation.DSMT4">
                    <p:embed/>
                    <p:pic>
                      <p:nvPicPr>
                        <p:cNvPr id="8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916" y="6104861"/>
                          <a:ext cx="963613" cy="642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Rectangle 44"/>
          <p:cNvSpPr/>
          <p:nvPr/>
        </p:nvSpPr>
        <p:spPr>
          <a:xfrm>
            <a:off x="461638" y="2391769"/>
            <a:ext cx="7939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Using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relations between absorption coefficient and susceptibility, it is not difficult to obtain the expression for  susceptibility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854264"/>
              </p:ext>
            </p:extLst>
          </p:nvPr>
        </p:nvGraphicFramePr>
        <p:xfrm>
          <a:off x="3124200" y="3065463"/>
          <a:ext cx="251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" name="Equation" r:id="rId8" imgW="2514600" imgH="482400" progId="Equation.DSMT4">
                  <p:embed/>
                </p:oleObj>
              </mc:Choice>
              <mc:Fallback>
                <p:oleObj name="Equation" r:id="rId8" imgW="2514600" imgH="4824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3065463"/>
                        <a:ext cx="2514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914400" y="3820640"/>
            <a:ext cx="7939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Maximum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value of oscillator strength for fully allowed transition is 1.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4644" y="4392159"/>
            <a:ext cx="7993711" cy="779701"/>
            <a:chOff x="384644" y="4392159"/>
            <a:chExt cx="7993711" cy="779701"/>
          </a:xfrm>
        </p:grpSpPr>
        <p:sp>
          <p:nvSpPr>
            <p:cNvPr id="57" name="Rectangle 56"/>
            <p:cNvSpPr/>
            <p:nvPr/>
          </p:nvSpPr>
          <p:spPr>
            <a:xfrm>
              <a:off x="384644" y="4392159"/>
              <a:ext cx="7993711" cy="779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But remember that for each atom its dipole</a:t>
              </a:r>
              <a:r>
                <a:rPr lang="en-US" sz="1600" b="0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r</a:t>
              </a:r>
              <a:r>
                <a:rPr lang="en-US" sz="1600" b="0" baseline="-25000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12 </a:t>
              </a:r>
              <a:r>
                <a:rPr lang="en-US" sz="1600" b="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is directed along a certain direction, so,  in general case we need to perform averaging                                and </a:t>
              </a:r>
            </a:p>
            <a:p>
              <a:pPr lvl="0">
                <a:defRPr/>
              </a:pP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9117712"/>
                </p:ext>
              </p:extLst>
            </p:nvPr>
          </p:nvGraphicFramePr>
          <p:xfrm>
            <a:off x="4789858" y="4678115"/>
            <a:ext cx="1527814" cy="372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65" name="Equation" r:id="rId10" imgW="1838205" imgH="447616" progId="Equation.DSMT4">
                    <p:embed/>
                  </p:oleObj>
                </mc:Choice>
                <mc:Fallback>
                  <p:oleObj name="Equation" r:id="rId10" imgW="1838205" imgH="44761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89858" y="4678115"/>
                          <a:ext cx="1527814" cy="3720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14859"/>
              </p:ext>
            </p:extLst>
          </p:nvPr>
        </p:nvGraphicFramePr>
        <p:xfrm>
          <a:off x="3529013" y="5046663"/>
          <a:ext cx="262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6" name="Equation" r:id="rId12" imgW="2628720" imgH="482400" progId="Equation.DSMT4">
                  <p:embed/>
                </p:oleObj>
              </mc:Choice>
              <mc:Fallback>
                <p:oleObj name="Equation" r:id="rId12" imgW="262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29013" y="5046663"/>
                        <a:ext cx="2628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77C-998E-4977-9A2B-BB4658EB0227}" type="slidenum">
              <a:rPr lang="en-US" b="0"/>
              <a:pPr/>
              <a:t>28</a:t>
            </a:fld>
            <a:endParaRPr lang="en-US" b="0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Quantum susceptibility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01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58063"/>
              </p:ext>
            </p:extLst>
          </p:nvPr>
        </p:nvGraphicFramePr>
        <p:xfrm>
          <a:off x="3962400" y="1219200"/>
          <a:ext cx="437038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Equation" r:id="rId4" imgW="2374560" imgH="647640" progId="Equation.DSMT4">
                  <p:embed/>
                </p:oleObj>
              </mc:Choice>
              <mc:Fallback>
                <p:oleObj name="Equation" r:id="rId4" imgW="2374560" imgH="647640" progId="Equation.DSMT4">
                  <p:embed/>
                  <p:pic>
                    <p:nvPicPr>
                      <p:cNvPr id="4101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4370388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5" name="Group 75"/>
          <p:cNvGrpSpPr>
            <a:grpSpLocks/>
          </p:cNvGrpSpPr>
          <p:nvPr/>
        </p:nvGrpSpPr>
        <p:grpSpPr bwMode="auto">
          <a:xfrm>
            <a:off x="3960970" y="2792413"/>
            <a:ext cx="4051300" cy="3576638"/>
            <a:chOff x="2544" y="1779"/>
            <a:chExt cx="2552" cy="2253"/>
          </a:xfrm>
        </p:grpSpPr>
        <p:graphicFrame>
          <p:nvGraphicFramePr>
            <p:cNvPr id="41027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28913"/>
                </p:ext>
              </p:extLst>
            </p:nvPr>
          </p:nvGraphicFramePr>
          <p:xfrm>
            <a:off x="3180" y="1779"/>
            <a:ext cx="148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3" name="Equation" r:id="rId6" imgW="1117440" imgH="393480" progId="Equation.DSMT4">
                    <p:embed/>
                  </p:oleObj>
                </mc:Choice>
                <mc:Fallback>
                  <p:oleObj name="Equation" r:id="rId6" imgW="1117440" imgH="393480" progId="Equation.DSMT4">
                    <p:embed/>
                    <p:pic>
                      <p:nvPicPr>
                        <p:cNvPr id="4102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1779"/>
                          <a:ext cx="1488" cy="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>
              <a:off x="2544" y="374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71"/>
            <p:cNvSpPr>
              <a:spLocks noChangeShapeType="1"/>
            </p:cNvSpPr>
            <p:nvPr/>
          </p:nvSpPr>
          <p:spPr bwMode="auto">
            <a:xfrm flipV="1">
              <a:off x="2544" y="2304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Freeform 72"/>
            <p:cNvSpPr>
              <a:spLocks/>
            </p:cNvSpPr>
            <p:nvPr/>
          </p:nvSpPr>
          <p:spPr bwMode="auto">
            <a:xfrm>
              <a:off x="2688" y="2480"/>
              <a:ext cx="2352" cy="1264"/>
            </a:xfrm>
            <a:custGeom>
              <a:avLst/>
              <a:gdLst/>
              <a:ahLst/>
              <a:cxnLst>
                <a:cxn ang="0">
                  <a:pos x="0" y="1264"/>
                </a:cxn>
                <a:cxn ang="0">
                  <a:pos x="48" y="1216"/>
                </a:cxn>
                <a:cxn ang="0">
                  <a:pos x="192" y="1120"/>
                </a:cxn>
                <a:cxn ang="0">
                  <a:pos x="336" y="496"/>
                </a:cxn>
                <a:cxn ang="0">
                  <a:pos x="384" y="592"/>
                </a:cxn>
                <a:cxn ang="0">
                  <a:pos x="432" y="1072"/>
                </a:cxn>
                <a:cxn ang="0">
                  <a:pos x="576" y="1216"/>
                </a:cxn>
                <a:cxn ang="0">
                  <a:pos x="720" y="1120"/>
                </a:cxn>
                <a:cxn ang="0">
                  <a:pos x="768" y="1120"/>
                </a:cxn>
                <a:cxn ang="0">
                  <a:pos x="912" y="1216"/>
                </a:cxn>
                <a:cxn ang="0">
                  <a:pos x="1056" y="1024"/>
                </a:cxn>
                <a:cxn ang="0">
                  <a:pos x="1056" y="112"/>
                </a:cxn>
                <a:cxn ang="0">
                  <a:pos x="1104" y="352"/>
                </a:cxn>
                <a:cxn ang="0">
                  <a:pos x="1152" y="1120"/>
                </a:cxn>
                <a:cxn ang="0">
                  <a:pos x="1296" y="1168"/>
                </a:cxn>
                <a:cxn ang="0">
                  <a:pos x="1440" y="1072"/>
                </a:cxn>
                <a:cxn ang="0">
                  <a:pos x="1488" y="1120"/>
                </a:cxn>
                <a:cxn ang="0">
                  <a:pos x="1584" y="1072"/>
                </a:cxn>
                <a:cxn ang="0">
                  <a:pos x="1632" y="1120"/>
                </a:cxn>
                <a:cxn ang="0">
                  <a:pos x="1728" y="1168"/>
                </a:cxn>
                <a:cxn ang="0">
                  <a:pos x="1872" y="880"/>
                </a:cxn>
                <a:cxn ang="0">
                  <a:pos x="1968" y="352"/>
                </a:cxn>
                <a:cxn ang="0">
                  <a:pos x="2064" y="688"/>
                </a:cxn>
                <a:cxn ang="0">
                  <a:pos x="2160" y="1024"/>
                </a:cxn>
                <a:cxn ang="0">
                  <a:pos x="2352" y="1168"/>
                </a:cxn>
              </a:cxnLst>
              <a:rect l="0" t="0" r="r" b="b"/>
              <a:pathLst>
                <a:path w="2352" h="1264">
                  <a:moveTo>
                    <a:pt x="0" y="1264"/>
                  </a:moveTo>
                  <a:cubicBezTo>
                    <a:pt x="8" y="1252"/>
                    <a:pt x="16" y="1240"/>
                    <a:pt x="48" y="1216"/>
                  </a:cubicBezTo>
                  <a:cubicBezTo>
                    <a:pt x="80" y="1192"/>
                    <a:pt x="144" y="1240"/>
                    <a:pt x="192" y="1120"/>
                  </a:cubicBezTo>
                  <a:cubicBezTo>
                    <a:pt x="240" y="1000"/>
                    <a:pt x="304" y="584"/>
                    <a:pt x="336" y="496"/>
                  </a:cubicBezTo>
                  <a:cubicBezTo>
                    <a:pt x="368" y="408"/>
                    <a:pt x="368" y="496"/>
                    <a:pt x="384" y="592"/>
                  </a:cubicBezTo>
                  <a:cubicBezTo>
                    <a:pt x="400" y="688"/>
                    <a:pt x="400" y="968"/>
                    <a:pt x="432" y="1072"/>
                  </a:cubicBezTo>
                  <a:cubicBezTo>
                    <a:pt x="464" y="1176"/>
                    <a:pt x="528" y="1208"/>
                    <a:pt x="576" y="1216"/>
                  </a:cubicBezTo>
                  <a:cubicBezTo>
                    <a:pt x="624" y="1224"/>
                    <a:pt x="688" y="1136"/>
                    <a:pt x="720" y="1120"/>
                  </a:cubicBezTo>
                  <a:cubicBezTo>
                    <a:pt x="752" y="1104"/>
                    <a:pt x="736" y="1104"/>
                    <a:pt x="768" y="1120"/>
                  </a:cubicBezTo>
                  <a:cubicBezTo>
                    <a:pt x="800" y="1136"/>
                    <a:pt x="864" y="1232"/>
                    <a:pt x="912" y="1216"/>
                  </a:cubicBezTo>
                  <a:cubicBezTo>
                    <a:pt x="960" y="1200"/>
                    <a:pt x="1032" y="1208"/>
                    <a:pt x="1056" y="1024"/>
                  </a:cubicBezTo>
                  <a:cubicBezTo>
                    <a:pt x="1080" y="840"/>
                    <a:pt x="1048" y="224"/>
                    <a:pt x="1056" y="112"/>
                  </a:cubicBezTo>
                  <a:cubicBezTo>
                    <a:pt x="1064" y="0"/>
                    <a:pt x="1088" y="184"/>
                    <a:pt x="1104" y="352"/>
                  </a:cubicBezTo>
                  <a:cubicBezTo>
                    <a:pt x="1120" y="520"/>
                    <a:pt x="1120" y="984"/>
                    <a:pt x="1152" y="1120"/>
                  </a:cubicBezTo>
                  <a:cubicBezTo>
                    <a:pt x="1184" y="1256"/>
                    <a:pt x="1248" y="1176"/>
                    <a:pt x="1296" y="1168"/>
                  </a:cubicBezTo>
                  <a:cubicBezTo>
                    <a:pt x="1344" y="1160"/>
                    <a:pt x="1408" y="1080"/>
                    <a:pt x="1440" y="1072"/>
                  </a:cubicBezTo>
                  <a:cubicBezTo>
                    <a:pt x="1472" y="1064"/>
                    <a:pt x="1464" y="1120"/>
                    <a:pt x="1488" y="1120"/>
                  </a:cubicBezTo>
                  <a:cubicBezTo>
                    <a:pt x="1512" y="1120"/>
                    <a:pt x="1560" y="1072"/>
                    <a:pt x="1584" y="1072"/>
                  </a:cubicBezTo>
                  <a:cubicBezTo>
                    <a:pt x="1608" y="1072"/>
                    <a:pt x="1608" y="1104"/>
                    <a:pt x="1632" y="1120"/>
                  </a:cubicBezTo>
                  <a:cubicBezTo>
                    <a:pt x="1656" y="1136"/>
                    <a:pt x="1688" y="1208"/>
                    <a:pt x="1728" y="1168"/>
                  </a:cubicBezTo>
                  <a:cubicBezTo>
                    <a:pt x="1768" y="1128"/>
                    <a:pt x="1832" y="1016"/>
                    <a:pt x="1872" y="880"/>
                  </a:cubicBezTo>
                  <a:cubicBezTo>
                    <a:pt x="1912" y="744"/>
                    <a:pt x="1936" y="384"/>
                    <a:pt x="1968" y="352"/>
                  </a:cubicBezTo>
                  <a:cubicBezTo>
                    <a:pt x="2000" y="320"/>
                    <a:pt x="2032" y="576"/>
                    <a:pt x="2064" y="688"/>
                  </a:cubicBezTo>
                  <a:cubicBezTo>
                    <a:pt x="2096" y="800"/>
                    <a:pt x="2112" y="944"/>
                    <a:pt x="2160" y="1024"/>
                  </a:cubicBezTo>
                  <a:cubicBezTo>
                    <a:pt x="2208" y="1104"/>
                    <a:pt x="2280" y="1136"/>
                    <a:pt x="2352" y="1168"/>
                  </a:cubicBezTo>
                </a:path>
              </a:pathLst>
            </a:custGeom>
            <a:noFill/>
            <a:ln w="28575" cmpd="sng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Text Box 73"/>
            <p:cNvSpPr txBox="1">
              <a:spLocks noChangeArrowheads="1"/>
            </p:cNvSpPr>
            <p:nvPr/>
          </p:nvSpPr>
          <p:spPr bwMode="auto">
            <a:xfrm>
              <a:off x="2592" y="2208"/>
              <a:ext cx="1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aseline="0">
                  <a:sym typeface="Symbol" pitchFamily="18" charset="2"/>
                </a:rPr>
                <a:t></a:t>
              </a:r>
            </a:p>
          </p:txBody>
        </p:sp>
        <p:sp>
          <p:nvSpPr>
            <p:cNvPr id="41034" name="Text Box 74"/>
            <p:cNvSpPr txBox="1">
              <a:spLocks noChangeArrowheads="1"/>
            </p:cNvSpPr>
            <p:nvPr/>
          </p:nvSpPr>
          <p:spPr bwMode="auto">
            <a:xfrm>
              <a:off x="4848" y="3744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ym typeface="Symbol" pitchFamily="18" charset="2"/>
                </a:rPr>
                <a:t>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609600"/>
            <a:ext cx="3606800" cy="5719763"/>
            <a:chOff x="0" y="609600"/>
            <a:chExt cx="3606800" cy="5719763"/>
          </a:xfrm>
        </p:grpSpPr>
        <p:grpSp>
          <p:nvGrpSpPr>
            <p:cNvPr id="41014" name="Group 54"/>
            <p:cNvGrpSpPr>
              <a:grpSpLocks/>
            </p:cNvGrpSpPr>
            <p:nvPr/>
          </p:nvGrpSpPr>
          <p:grpSpPr bwMode="auto">
            <a:xfrm>
              <a:off x="0" y="609600"/>
              <a:ext cx="3606800" cy="5719763"/>
              <a:chOff x="0" y="384"/>
              <a:chExt cx="2272" cy="3603"/>
            </a:xfrm>
          </p:grpSpPr>
          <p:sp>
            <p:nvSpPr>
              <p:cNvPr id="41003" name="Line 43"/>
              <p:cNvSpPr>
                <a:spLocks noChangeShapeType="1"/>
              </p:cNvSpPr>
              <p:nvPr/>
            </p:nvSpPr>
            <p:spPr bwMode="auto">
              <a:xfrm flipV="1">
                <a:off x="1200" y="2208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13" name="Group 53"/>
              <p:cNvGrpSpPr>
                <a:grpSpLocks/>
              </p:cNvGrpSpPr>
              <p:nvPr/>
            </p:nvGrpSpPr>
            <p:grpSpPr bwMode="auto">
              <a:xfrm>
                <a:off x="0" y="384"/>
                <a:ext cx="2272" cy="3603"/>
                <a:chOff x="0" y="384"/>
                <a:chExt cx="2272" cy="3603"/>
              </a:xfrm>
            </p:grpSpPr>
            <p:sp>
              <p:nvSpPr>
                <p:cNvPr id="40964" name="Line 4"/>
                <p:cNvSpPr>
                  <a:spLocks noChangeShapeType="1"/>
                </p:cNvSpPr>
                <p:nvPr/>
              </p:nvSpPr>
              <p:spPr bwMode="auto">
                <a:xfrm>
                  <a:off x="480" y="3840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64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" name="Line 6"/>
                <p:cNvSpPr>
                  <a:spLocks noChangeShapeType="1"/>
                </p:cNvSpPr>
                <p:nvPr/>
              </p:nvSpPr>
              <p:spPr bwMode="auto">
                <a:xfrm>
                  <a:off x="480" y="2208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" name="Line 7"/>
                <p:cNvSpPr>
                  <a:spLocks noChangeShapeType="1"/>
                </p:cNvSpPr>
                <p:nvPr/>
              </p:nvSpPr>
              <p:spPr bwMode="auto">
                <a:xfrm>
                  <a:off x="480" y="1776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" name="Line 8"/>
                <p:cNvSpPr>
                  <a:spLocks noChangeShapeType="1"/>
                </p:cNvSpPr>
                <p:nvPr/>
              </p:nvSpPr>
              <p:spPr bwMode="auto">
                <a:xfrm>
                  <a:off x="528" y="1008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728" y="3648"/>
                  <a:ext cx="32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N</a:t>
                  </a:r>
                  <a:r>
                    <a:rPr lang="en-US" i="1" baseline="-25000" dirty="0"/>
                    <a:t>1</a:t>
                  </a:r>
                  <a:endParaRPr lang="en-US" b="1" i="1" baseline="0" dirty="0"/>
                </a:p>
              </p:txBody>
            </p:sp>
            <p:sp>
              <p:nvSpPr>
                <p:cNvPr id="409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28" y="3072"/>
                  <a:ext cx="32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N</a:t>
                  </a:r>
                  <a:r>
                    <a:rPr lang="en-US" i="1" baseline="-25000" dirty="0"/>
                    <a:t>2</a:t>
                  </a:r>
                  <a:endParaRPr lang="en-US" b="1" i="1" baseline="0" dirty="0"/>
                </a:p>
              </p:txBody>
            </p:sp>
            <p:sp>
              <p:nvSpPr>
                <p:cNvPr id="40974" name="Line 14"/>
                <p:cNvSpPr>
                  <a:spLocks noChangeShapeType="1"/>
                </p:cNvSpPr>
                <p:nvPr/>
              </p:nvSpPr>
              <p:spPr bwMode="auto">
                <a:xfrm>
                  <a:off x="480" y="1248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" name="Line 15"/>
                <p:cNvSpPr>
                  <a:spLocks noChangeShapeType="1"/>
                </p:cNvSpPr>
                <p:nvPr/>
              </p:nvSpPr>
              <p:spPr bwMode="auto">
                <a:xfrm>
                  <a:off x="480" y="1392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536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76" y="1632"/>
                  <a:ext cx="49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N</a:t>
                  </a:r>
                  <a:r>
                    <a:rPr lang="en-US" b="1" i="1" baseline="-25000" dirty="0" smtClean="0"/>
                    <a:t>m+1</a:t>
                  </a:r>
                  <a:endParaRPr lang="en-US" b="1" i="1" baseline="0" dirty="0"/>
                </a:p>
              </p:txBody>
            </p:sp>
            <p:sp>
              <p:nvSpPr>
                <p:cNvPr id="409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76" y="864"/>
                  <a:ext cx="3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err="1"/>
                    <a:t>N</a:t>
                  </a:r>
                  <a:r>
                    <a:rPr lang="en-US" b="1" i="1" baseline="-25000" dirty="0" err="1"/>
                    <a:t>n</a:t>
                  </a:r>
                  <a:endParaRPr lang="en-US" b="1" i="1" baseline="-25000" dirty="0"/>
                </a:p>
              </p:txBody>
            </p:sp>
            <p:sp>
              <p:nvSpPr>
                <p:cNvPr id="40979" name="Line 19"/>
                <p:cNvSpPr>
                  <a:spLocks noChangeShapeType="1"/>
                </p:cNvSpPr>
                <p:nvPr/>
              </p:nvSpPr>
              <p:spPr bwMode="auto">
                <a:xfrm>
                  <a:off x="480" y="2496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0" name="Line 20"/>
                <p:cNvSpPr>
                  <a:spLocks noChangeShapeType="1"/>
                </p:cNvSpPr>
                <p:nvPr/>
              </p:nvSpPr>
              <p:spPr bwMode="auto">
                <a:xfrm>
                  <a:off x="480" y="2640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1" name="Line 21"/>
                <p:cNvSpPr>
                  <a:spLocks noChangeShapeType="1"/>
                </p:cNvSpPr>
                <p:nvPr/>
              </p:nvSpPr>
              <p:spPr bwMode="auto">
                <a:xfrm>
                  <a:off x="528" y="2784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2" name="Line 22"/>
                <p:cNvSpPr>
                  <a:spLocks noChangeShapeType="1"/>
                </p:cNvSpPr>
                <p:nvPr/>
              </p:nvSpPr>
              <p:spPr bwMode="auto">
                <a:xfrm>
                  <a:off x="432" y="384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3" name="Line 23"/>
                <p:cNvSpPr>
                  <a:spLocks noChangeShapeType="1"/>
                </p:cNvSpPr>
                <p:nvPr/>
              </p:nvSpPr>
              <p:spPr bwMode="auto">
                <a:xfrm>
                  <a:off x="432" y="528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4" name="Line 24"/>
                <p:cNvSpPr>
                  <a:spLocks noChangeShapeType="1"/>
                </p:cNvSpPr>
                <p:nvPr/>
              </p:nvSpPr>
              <p:spPr bwMode="auto">
                <a:xfrm>
                  <a:off x="480" y="672"/>
                  <a:ext cx="120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96" y="2064"/>
                  <a:ext cx="34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err="1" smtClean="0"/>
                    <a:t>E</a:t>
                  </a:r>
                  <a:r>
                    <a:rPr lang="en-US" b="1" i="1" baseline="-25000" dirty="0" err="1" smtClean="0"/>
                    <a:t>m</a:t>
                  </a:r>
                  <a:endParaRPr lang="en-US" b="1" i="1" baseline="0" dirty="0"/>
                </a:p>
              </p:txBody>
            </p:sp>
            <p:sp>
              <p:nvSpPr>
                <p:cNvPr id="4099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4" y="816"/>
                  <a:ext cx="31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err="1"/>
                    <a:t>E</a:t>
                  </a:r>
                  <a:r>
                    <a:rPr lang="en-US" b="1" i="1" baseline="-25000" dirty="0" err="1"/>
                    <a:t>n</a:t>
                  </a:r>
                  <a:endParaRPr lang="en-US" b="1" i="1" baseline="-25000" dirty="0"/>
                </a:p>
              </p:txBody>
            </p:sp>
            <p:sp>
              <p:nvSpPr>
                <p:cNvPr id="4099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0" y="3696"/>
                  <a:ext cx="31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E</a:t>
                  </a:r>
                  <a:r>
                    <a:rPr lang="en-US" i="1" baseline="-25000" dirty="0"/>
                    <a:t>1</a:t>
                  </a:r>
                  <a:endParaRPr lang="en-US" b="1" i="1" baseline="0" dirty="0"/>
                </a:p>
              </p:txBody>
            </p:sp>
            <p:sp>
              <p:nvSpPr>
                <p:cNvPr id="409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6" y="3072"/>
                  <a:ext cx="31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E</a:t>
                  </a:r>
                  <a:r>
                    <a:rPr lang="en-US" i="1" baseline="-25000" dirty="0"/>
                    <a:t>2</a:t>
                  </a:r>
                  <a:endParaRPr lang="en-US" b="1" i="1" baseline="0" dirty="0"/>
                </a:p>
              </p:txBody>
            </p:sp>
            <p:sp>
              <p:nvSpPr>
                <p:cNvPr id="4099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" y="1575"/>
                  <a:ext cx="62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b="1" i="1" baseline="0" dirty="0" smtClean="0"/>
                    <a:t>E</a:t>
                  </a:r>
                  <a:r>
                    <a:rPr lang="en-US" b="1" i="1" baseline="-25000" dirty="0" smtClean="0"/>
                    <a:t>m+1</a:t>
                  </a:r>
                  <a:endParaRPr lang="en-US" b="1" i="1" baseline="-25000" dirty="0"/>
                </a:p>
              </p:txBody>
            </p:sp>
            <p:sp>
              <p:nvSpPr>
                <p:cNvPr id="410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84" y="2784"/>
                  <a:ext cx="34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f</a:t>
                  </a:r>
                  <a:r>
                    <a:rPr lang="en-US" i="1" baseline="-25000" dirty="0" smtClean="0"/>
                    <a:t>2m</a:t>
                  </a:r>
                  <a:endParaRPr lang="en-US" b="1" i="1" baseline="0" dirty="0"/>
                </a:p>
              </p:txBody>
            </p:sp>
            <p:grpSp>
              <p:nvGrpSpPr>
                <p:cNvPr id="41012" name="Group 52"/>
                <p:cNvGrpSpPr>
                  <a:grpSpLocks/>
                </p:cNvGrpSpPr>
                <p:nvPr/>
              </p:nvGrpSpPr>
              <p:grpSpPr bwMode="auto">
                <a:xfrm>
                  <a:off x="576" y="1008"/>
                  <a:ext cx="1429" cy="2880"/>
                  <a:chOff x="576" y="1008"/>
                  <a:chExt cx="1429" cy="2880"/>
                </a:xfrm>
              </p:grpSpPr>
              <p:sp>
                <p:nvSpPr>
                  <p:cNvPr id="40999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1008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0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77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1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208"/>
                    <a:ext cx="0" cy="105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776"/>
                    <a:ext cx="0" cy="144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3264"/>
                    <a:ext cx="0" cy="624"/>
                  </a:xfrm>
                  <a:prstGeom prst="line">
                    <a:avLst/>
                  </a:prstGeom>
                  <a:noFill/>
                  <a:ln w="38100">
                    <a:solidFill>
                      <a:srgbClr val="0033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5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0" y="1824"/>
                    <a:ext cx="6" cy="144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1" y="1385"/>
                    <a:ext cx="57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i="1" baseline="0" dirty="0" err="1" smtClean="0"/>
                      <a:t>f</a:t>
                    </a:r>
                    <a:r>
                      <a:rPr lang="en-US" b="1" i="1" baseline="-25000" dirty="0" err="1" smtClean="0"/>
                      <a:t>mn</a:t>
                    </a:r>
                    <a:endParaRPr lang="en-US" b="1" i="1" baseline="-25000" dirty="0"/>
                  </a:p>
                </p:txBody>
              </p:sp>
              <p:sp>
                <p:nvSpPr>
                  <p:cNvPr id="41009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832"/>
                    <a:ext cx="517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 dirty="0" smtClean="0"/>
                      <a:t>f</a:t>
                    </a:r>
                    <a:r>
                      <a:rPr lang="en-US" i="1" baseline="-25000" dirty="0" smtClean="0"/>
                      <a:t>2,m+1</a:t>
                    </a:r>
                    <a:endParaRPr lang="en-US" b="1" i="1" baseline="0" dirty="0"/>
                  </a:p>
                </p:txBody>
              </p:sp>
              <p:sp>
                <p:nvSpPr>
                  <p:cNvPr id="4101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3408"/>
                    <a:ext cx="31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i="1" baseline="0" dirty="0" smtClean="0"/>
                      <a:t>f</a:t>
                    </a:r>
                    <a:r>
                      <a:rPr lang="en-US" b="1" i="1" baseline="-25000" dirty="0" smtClean="0"/>
                      <a:t>12</a:t>
                    </a:r>
                    <a:endParaRPr lang="en-US" b="1" i="1" baseline="0" dirty="0"/>
                  </a:p>
                </p:txBody>
              </p:sp>
            </p:grpSp>
            <p:sp>
              <p:nvSpPr>
                <p:cNvPr id="4101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52" y="3360"/>
                  <a:ext cx="34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 baseline="0" dirty="0" smtClean="0"/>
                    <a:t>f</a:t>
                  </a:r>
                  <a:r>
                    <a:rPr lang="en-US" i="1" baseline="-25000" dirty="0" smtClean="0"/>
                    <a:t>1m</a:t>
                  </a:r>
                  <a:endParaRPr lang="en-US" b="1" i="1" baseline="0" dirty="0"/>
                </a:p>
              </p:txBody>
            </p:sp>
          </p:grpSp>
        </p:grpSp>
        <p:grpSp>
          <p:nvGrpSpPr>
            <p:cNvPr id="41019" name="Group 59"/>
            <p:cNvGrpSpPr>
              <a:grpSpLocks/>
            </p:cNvGrpSpPr>
            <p:nvPr/>
          </p:nvGrpSpPr>
          <p:grpSpPr bwMode="auto">
            <a:xfrm>
              <a:off x="2286000" y="1600200"/>
              <a:ext cx="539750" cy="1905000"/>
              <a:chOff x="1440" y="1008"/>
              <a:chExt cx="340" cy="1200"/>
            </a:xfrm>
          </p:grpSpPr>
          <p:graphicFrame>
            <p:nvGraphicFramePr>
              <p:cNvPr id="40993" name="Object 33"/>
              <p:cNvGraphicFramePr>
                <a:graphicFrameLocks noChangeAspect="1"/>
              </p:cNvGraphicFramePr>
              <p:nvPr/>
            </p:nvGraphicFramePr>
            <p:xfrm>
              <a:off x="1440" y="1056"/>
              <a:ext cx="34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4" name="Equation" r:id="rId8" imgW="342720" imgH="228600" progId="Equation.DSMT4">
                      <p:embed/>
                    </p:oleObj>
                  </mc:Choice>
                  <mc:Fallback>
                    <p:oleObj name="Equation" r:id="rId8" imgW="342720" imgH="228600" progId="Equation.DSMT4">
                      <p:embed/>
                      <p:pic>
                        <p:nvPicPr>
                          <p:cNvPr id="4099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056"/>
                            <a:ext cx="340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18" name="Line 58"/>
              <p:cNvSpPr>
                <a:spLocks noChangeShapeType="1"/>
              </p:cNvSpPr>
              <p:nvPr/>
            </p:nvSpPr>
            <p:spPr bwMode="auto">
              <a:xfrm flipV="1">
                <a:off x="1440" y="1008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2590547" y="3363913"/>
              <a:ext cx="567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baseline="0" dirty="0" smtClean="0"/>
                <a:t>N</a:t>
              </a:r>
              <a:r>
                <a:rPr lang="en-US" b="1" i="1" baseline="-25000" dirty="0" smtClean="0"/>
                <a:t>m</a:t>
              </a:r>
              <a:endParaRPr lang="en-US" b="1" i="1" baseline="0" dirty="0"/>
            </a:p>
          </p:txBody>
        </p:sp>
        <p:sp>
          <p:nvSpPr>
            <p:cNvPr id="58" name="Text Box 46"/>
            <p:cNvSpPr txBox="1">
              <a:spLocks noChangeArrowheads="1"/>
            </p:cNvSpPr>
            <p:nvPr/>
          </p:nvSpPr>
          <p:spPr bwMode="auto">
            <a:xfrm>
              <a:off x="1515268" y="2810322"/>
              <a:ext cx="11517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i="1" baseline="0" dirty="0" smtClean="0"/>
                <a:t>f</a:t>
              </a:r>
              <a:r>
                <a:rPr lang="en-US" b="1" i="1" baseline="-25000" dirty="0" smtClean="0"/>
                <a:t>m,m+1</a:t>
              </a:r>
              <a:endParaRPr lang="en-US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40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0495" y="6123358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9429C0-F2DD-4C0B-A115-F21B8B857F0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Spontaneous Emission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3573" y="866355"/>
            <a:ext cx="4662172" cy="431800"/>
            <a:chOff x="289458" y="5089129"/>
            <a:chExt cx="4662172" cy="431800"/>
          </a:xfrm>
        </p:grpSpPr>
        <p:sp>
          <p:nvSpPr>
            <p:cNvPr id="62" name="Rectangle 61"/>
            <p:cNvSpPr/>
            <p:nvPr/>
          </p:nvSpPr>
          <p:spPr>
            <a:xfrm>
              <a:off x="289458" y="5152465"/>
              <a:ext cx="4210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Introduce the spontaneous lifetime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872130" y="5089129"/>
            <a:ext cx="1079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38" name="Equation" r:id="rId4" imgW="634680" imgH="253800" progId="Equation.DSMT4">
                    <p:embed/>
                  </p:oleObj>
                </mc:Choice>
                <mc:Fallback>
                  <p:oleObj name="Equation" r:id="rId4" imgW="634680" imgH="253800" progId="Equation.DSMT4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72130" y="5089129"/>
                          <a:ext cx="10795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43477"/>
              </p:ext>
            </p:extLst>
          </p:nvPr>
        </p:nvGraphicFramePr>
        <p:xfrm>
          <a:off x="7088142" y="2659059"/>
          <a:ext cx="2025378" cy="68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9" name="Equation" r:id="rId6" imgW="1295280" imgH="457200" progId="Equation.DSMT4">
                  <p:embed/>
                </p:oleObj>
              </mc:Choice>
              <mc:Fallback>
                <p:oleObj name="Equation" r:id="rId6" imgW="1295280" imgH="457200" progId="Equation.DSMT4">
                  <p:embed/>
                  <p:pic>
                    <p:nvPicPr>
                      <p:cNvPr id="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42" y="2659059"/>
                        <a:ext cx="2025378" cy="687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78382" y="2639434"/>
            <a:ext cx="181576" cy="262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13620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90359" y="337039"/>
            <a:ext cx="1847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491" y="1452309"/>
            <a:ext cx="6010195" cy="635000"/>
            <a:chOff x="193324" y="2493681"/>
            <a:chExt cx="6010195" cy="635000"/>
          </a:xfrm>
        </p:grpSpPr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7923208"/>
                </p:ext>
              </p:extLst>
            </p:nvPr>
          </p:nvGraphicFramePr>
          <p:xfrm>
            <a:off x="3852431" y="2493681"/>
            <a:ext cx="2351088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40" name="Equation" r:id="rId8" imgW="1549080" imgH="419040" progId="Equation.DSMT4">
                    <p:embed/>
                  </p:oleObj>
                </mc:Choice>
                <mc:Fallback>
                  <p:oleObj name="Equation" r:id="rId8" imgW="1549080" imgH="419040" progId="Equation.DSMT4">
                    <p:embed/>
                    <p:pic>
                      <p:nvPicPr>
                        <p:cNvPr id="2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431" y="2493681"/>
                          <a:ext cx="2351088" cy="6350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93324" y="2609011"/>
              <a:ext cx="3425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(quantum) spontaneous decay rate 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0729"/>
              </p:ext>
            </p:extLst>
          </p:nvPr>
        </p:nvGraphicFramePr>
        <p:xfrm>
          <a:off x="3783141" y="2261514"/>
          <a:ext cx="24796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1" name="Equation" r:id="rId10" imgW="2070000" imgH="457200" progId="Equation.DSMT4">
                  <p:embed/>
                </p:oleObj>
              </mc:Choice>
              <mc:Fallback>
                <p:oleObj name="Equation" r:id="rId10" imgW="20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3141" y="2261514"/>
                        <a:ext cx="2479675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 bwMode="auto">
          <a:xfrm flipV="1">
            <a:off x="5262701" y="2031384"/>
            <a:ext cx="348669" cy="29058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14181"/>
              </p:ext>
            </p:extLst>
          </p:nvPr>
        </p:nvGraphicFramePr>
        <p:xfrm>
          <a:off x="166688" y="2713038"/>
          <a:ext cx="41640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2" name="Equation" r:id="rId12" imgW="3073320" imgH="457200" progId="Equation.DSMT4">
                  <p:embed/>
                </p:oleObj>
              </mc:Choice>
              <mc:Fallback>
                <p:oleObj name="Equation" r:id="rId12" imgW="3073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688" y="2713038"/>
                        <a:ext cx="4164012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81694" y="2889788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Classical radiative decay 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7668" y="3630613"/>
            <a:ext cx="2650232" cy="363987"/>
            <a:chOff x="867668" y="3630613"/>
            <a:chExt cx="2650232" cy="363987"/>
          </a:xfrm>
        </p:grpSpPr>
        <p:sp>
          <p:nvSpPr>
            <p:cNvPr id="34" name="TextBox 33"/>
            <p:cNvSpPr txBox="1"/>
            <p:nvPr/>
          </p:nvSpPr>
          <p:spPr>
            <a:xfrm>
              <a:off x="867668" y="3656046"/>
              <a:ext cx="1762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 appears that….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535900"/>
                </p:ext>
              </p:extLst>
            </p:nvPr>
          </p:nvGraphicFramePr>
          <p:xfrm>
            <a:off x="2574925" y="3630613"/>
            <a:ext cx="942975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43" name="Equation" r:id="rId14" imgW="672840" imgH="241200" progId="Equation.DSMT4">
                    <p:embed/>
                  </p:oleObj>
                </mc:Choice>
                <mc:Fallback>
                  <p:oleObj name="Equation" r:id="rId14" imgW="672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74925" y="3630613"/>
                          <a:ext cx="942975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15923"/>
              </p:ext>
            </p:extLst>
          </p:nvPr>
        </p:nvGraphicFramePr>
        <p:xfrm>
          <a:off x="4783138" y="5053013"/>
          <a:ext cx="13335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4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83138" y="5053013"/>
                        <a:ext cx="133350" cy="20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116686" y="1687697"/>
            <a:ext cx="30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Factor 1/3 takes into account averaging over the angle between dipole and electric field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5924" y="4397550"/>
            <a:ext cx="78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Classical radiative rate is an upper bound of spontaneous decay rate and for strong allowed transitions spontaneous rate approaches its classical limit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" grpId="0" animBg="1"/>
      <p:bldP spid="11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343A9D-EA2A-40A0-8160-961A376A836F}" type="slidenum">
              <a:rPr lang="en-US">
                <a:latin typeface="+mn-lt"/>
              </a:rPr>
              <a:pPr/>
              <a:t>3</a:t>
            </a:fld>
            <a:endParaRPr lang="en-US" dirty="0">
              <a:latin typeface="+mn-lt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09600" y="609600"/>
            <a:ext cx="4648200" cy="4572000"/>
            <a:chOff x="384" y="864"/>
            <a:chExt cx="2928" cy="2880"/>
          </a:xfrm>
        </p:grpSpPr>
        <p:sp>
          <p:nvSpPr>
            <p:cNvPr id="1119" name="Oval 51"/>
            <p:cNvSpPr>
              <a:spLocks noChangeArrowheads="1"/>
            </p:cNvSpPr>
            <p:nvPr/>
          </p:nvSpPr>
          <p:spPr bwMode="auto">
            <a:xfrm>
              <a:off x="384" y="864"/>
              <a:ext cx="2928" cy="28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0" name="Line 52"/>
            <p:cNvSpPr>
              <a:spLocks noChangeShapeType="1"/>
            </p:cNvSpPr>
            <p:nvPr/>
          </p:nvSpPr>
          <p:spPr bwMode="auto">
            <a:xfrm>
              <a:off x="1824" y="2400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1" name="Text Box 53"/>
            <p:cNvSpPr txBox="1">
              <a:spLocks noChangeArrowheads="1"/>
            </p:cNvSpPr>
            <p:nvPr/>
          </p:nvSpPr>
          <p:spPr bwMode="auto">
            <a:xfrm>
              <a:off x="2496" y="2400"/>
              <a:ext cx="3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ct</a:t>
              </a:r>
              <a:r>
                <a:rPr lang="en-US" b="0" baseline="-25000">
                  <a:latin typeface="+mn-lt"/>
                </a:rPr>
                <a:t>1</a:t>
              </a:r>
              <a:endParaRPr lang="en-US" b="0">
                <a:latin typeface="+mn-lt"/>
              </a:endParaRPr>
            </a:p>
          </p:txBody>
        </p:sp>
      </p:grpSp>
      <p:sp>
        <p:nvSpPr>
          <p:cNvPr id="1036" name="Text Box 4"/>
          <p:cNvSpPr txBox="1">
            <a:spLocks noChangeArrowheads="1"/>
          </p:cNvSpPr>
          <p:nvPr/>
        </p:nvSpPr>
        <p:spPr bwMode="auto">
          <a:xfrm>
            <a:off x="2362200" y="0"/>
            <a:ext cx="6197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 dirty="0">
                <a:latin typeface="+mj-lt"/>
              </a:rPr>
              <a:t>Radiation of Accelerating charge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14600" y="2743203"/>
            <a:ext cx="1219200" cy="690563"/>
            <a:chOff x="1584" y="2208"/>
            <a:chExt cx="768" cy="435"/>
          </a:xfrm>
        </p:grpSpPr>
        <p:sp>
          <p:nvSpPr>
            <p:cNvPr id="1116" name="Oval 5"/>
            <p:cNvSpPr>
              <a:spLocks noChangeArrowheads="1"/>
            </p:cNvSpPr>
            <p:nvPr/>
          </p:nvSpPr>
          <p:spPr bwMode="auto">
            <a:xfrm>
              <a:off x="1776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17" name="Text Box 6"/>
            <p:cNvSpPr txBox="1">
              <a:spLocks noChangeArrowheads="1"/>
            </p:cNvSpPr>
            <p:nvPr/>
          </p:nvSpPr>
          <p:spPr bwMode="auto">
            <a:xfrm>
              <a:off x="1920" y="22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i="1">
                  <a:latin typeface="+mn-lt"/>
                </a:rPr>
                <a:t>t=0</a:t>
              </a:r>
            </a:p>
          </p:txBody>
        </p:sp>
        <p:sp>
          <p:nvSpPr>
            <p:cNvPr id="1118" name="Text Box 7"/>
            <p:cNvSpPr txBox="1">
              <a:spLocks noChangeArrowheads="1"/>
            </p:cNvSpPr>
            <p:nvPr/>
          </p:nvSpPr>
          <p:spPr bwMode="auto">
            <a:xfrm>
              <a:off x="1584" y="2352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q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57200" y="609600"/>
            <a:ext cx="5029200" cy="5105400"/>
            <a:chOff x="288" y="864"/>
            <a:chExt cx="3168" cy="3216"/>
          </a:xfrm>
        </p:grpSpPr>
        <p:sp>
          <p:nvSpPr>
            <p:cNvPr id="1111" name="Line 17"/>
            <p:cNvSpPr>
              <a:spLocks noChangeShapeType="1"/>
            </p:cNvSpPr>
            <p:nvPr/>
          </p:nvSpPr>
          <p:spPr bwMode="auto">
            <a:xfrm>
              <a:off x="768" y="1200"/>
              <a:ext cx="2160" cy="24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12" name="Line 18"/>
            <p:cNvSpPr>
              <a:spLocks noChangeShapeType="1"/>
            </p:cNvSpPr>
            <p:nvPr/>
          </p:nvSpPr>
          <p:spPr bwMode="auto">
            <a:xfrm flipH="1">
              <a:off x="288" y="2400"/>
              <a:ext cx="31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13" name="Line 19"/>
            <p:cNvSpPr>
              <a:spLocks noChangeShapeType="1"/>
            </p:cNvSpPr>
            <p:nvPr/>
          </p:nvSpPr>
          <p:spPr bwMode="auto">
            <a:xfrm flipH="1">
              <a:off x="480" y="1440"/>
              <a:ext cx="2640" cy="20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14" name="Line 20"/>
            <p:cNvSpPr>
              <a:spLocks noChangeShapeType="1"/>
            </p:cNvSpPr>
            <p:nvPr/>
          </p:nvSpPr>
          <p:spPr bwMode="auto">
            <a:xfrm>
              <a:off x="1824" y="864"/>
              <a:ext cx="0" cy="32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15" name="Text Box 21"/>
            <p:cNvSpPr txBox="1">
              <a:spLocks noChangeArrowheads="1"/>
            </p:cNvSpPr>
            <p:nvPr/>
          </p:nvSpPr>
          <p:spPr bwMode="auto">
            <a:xfrm>
              <a:off x="2928" y="3456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E</a:t>
              </a:r>
              <a:r>
                <a:rPr lang="en-US" b="0" baseline="-25000">
                  <a:latin typeface="+mn-lt"/>
                </a:rPr>
                <a:t>r</a:t>
              </a:r>
              <a:endParaRPr lang="en-US" b="0">
                <a:latin typeface="+mn-lt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895600" y="2438400"/>
            <a:ext cx="431800" cy="533400"/>
            <a:chOff x="1824" y="2016"/>
            <a:chExt cx="272" cy="336"/>
          </a:xfrm>
        </p:grpSpPr>
        <p:sp>
          <p:nvSpPr>
            <p:cNvPr id="1109" name="Line 23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57150">
              <a:solidFill>
                <a:srgbClr val="336600">
                  <a:alpha val="89803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10" name="Text Box 24"/>
            <p:cNvSpPr txBox="1">
              <a:spLocks noChangeArrowheads="1"/>
            </p:cNvSpPr>
            <p:nvPr/>
          </p:nvSpPr>
          <p:spPr bwMode="auto">
            <a:xfrm>
              <a:off x="1872" y="2016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a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514600" y="2133600"/>
            <a:ext cx="1219200" cy="685800"/>
            <a:chOff x="1584" y="2208"/>
            <a:chExt cx="768" cy="432"/>
          </a:xfrm>
        </p:grpSpPr>
        <p:sp>
          <p:nvSpPr>
            <p:cNvPr id="1106" name="Oval 27"/>
            <p:cNvSpPr>
              <a:spLocks noChangeArrowheads="1"/>
            </p:cNvSpPr>
            <p:nvPr/>
          </p:nvSpPr>
          <p:spPr bwMode="auto">
            <a:xfrm>
              <a:off x="1776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07" name="Text Box 28"/>
            <p:cNvSpPr txBox="1">
              <a:spLocks noChangeArrowheads="1"/>
            </p:cNvSpPr>
            <p:nvPr/>
          </p:nvSpPr>
          <p:spPr bwMode="auto">
            <a:xfrm>
              <a:off x="1920" y="22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i="1">
                  <a:latin typeface="+mn-lt"/>
                </a:rPr>
                <a:t>t=</a:t>
              </a:r>
              <a:r>
                <a:rPr lang="en-US" b="0" i="1">
                  <a:latin typeface="+mn-lt"/>
                  <a:sym typeface="Symbol" pitchFamily="18" charset="2"/>
                </a:rPr>
                <a:t>t</a:t>
              </a:r>
              <a:r>
                <a:rPr lang="en-US" b="0" i="1" baseline="-25000">
                  <a:latin typeface="+mn-lt"/>
                  <a:sym typeface="Symbol" pitchFamily="18" charset="2"/>
                </a:rPr>
                <a:t>1</a:t>
              </a:r>
              <a:r>
                <a:rPr lang="en-US" b="0" i="1">
                  <a:latin typeface="+mn-lt"/>
                  <a:sym typeface="Symbol" pitchFamily="18" charset="2"/>
                </a:rPr>
                <a:t> </a:t>
              </a:r>
            </a:p>
          </p:txBody>
        </p:sp>
        <p:sp>
          <p:nvSpPr>
            <p:cNvPr id="1108" name="Text Box 29"/>
            <p:cNvSpPr txBox="1">
              <a:spLocks noChangeArrowheads="1"/>
            </p:cNvSpPr>
            <p:nvPr/>
          </p:nvSpPr>
          <p:spPr bwMode="auto">
            <a:xfrm>
              <a:off x="1584" y="235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57200" y="0"/>
            <a:ext cx="5029200" cy="5105400"/>
            <a:chOff x="288" y="864"/>
            <a:chExt cx="3168" cy="3216"/>
          </a:xfrm>
        </p:grpSpPr>
        <p:sp>
          <p:nvSpPr>
            <p:cNvPr id="1101" name="Line 31"/>
            <p:cNvSpPr>
              <a:spLocks noChangeShapeType="1"/>
            </p:cNvSpPr>
            <p:nvPr/>
          </p:nvSpPr>
          <p:spPr bwMode="auto">
            <a:xfrm>
              <a:off x="768" y="1200"/>
              <a:ext cx="2160" cy="24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02" name="Line 32"/>
            <p:cNvSpPr>
              <a:spLocks noChangeShapeType="1"/>
            </p:cNvSpPr>
            <p:nvPr/>
          </p:nvSpPr>
          <p:spPr bwMode="auto">
            <a:xfrm flipH="1">
              <a:off x="288" y="2400"/>
              <a:ext cx="31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03" name="Line 33"/>
            <p:cNvSpPr>
              <a:spLocks noChangeShapeType="1"/>
            </p:cNvSpPr>
            <p:nvPr/>
          </p:nvSpPr>
          <p:spPr bwMode="auto">
            <a:xfrm flipH="1">
              <a:off x="480" y="1440"/>
              <a:ext cx="2640" cy="20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04" name="Line 34"/>
            <p:cNvSpPr>
              <a:spLocks noChangeShapeType="1"/>
            </p:cNvSpPr>
            <p:nvPr/>
          </p:nvSpPr>
          <p:spPr bwMode="auto">
            <a:xfrm>
              <a:off x="1824" y="864"/>
              <a:ext cx="0" cy="32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05" name="Text Box 35"/>
            <p:cNvSpPr txBox="1">
              <a:spLocks noChangeArrowheads="1"/>
            </p:cNvSpPr>
            <p:nvPr/>
          </p:nvSpPr>
          <p:spPr bwMode="auto">
            <a:xfrm>
              <a:off x="2928" y="345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133600" y="2514600"/>
            <a:ext cx="841375" cy="685800"/>
            <a:chOff x="3216" y="2880"/>
            <a:chExt cx="530" cy="432"/>
          </a:xfrm>
        </p:grpSpPr>
        <p:sp>
          <p:nvSpPr>
            <p:cNvPr id="1097" name="Oval 37"/>
            <p:cNvSpPr>
              <a:spLocks noChangeArrowheads="1"/>
            </p:cNvSpPr>
            <p:nvPr/>
          </p:nvSpPr>
          <p:spPr bwMode="auto">
            <a:xfrm>
              <a:off x="3648" y="312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98" name="Text Box 38"/>
            <p:cNvSpPr txBox="1">
              <a:spLocks noChangeArrowheads="1"/>
            </p:cNvSpPr>
            <p:nvPr/>
          </p:nvSpPr>
          <p:spPr bwMode="auto">
            <a:xfrm>
              <a:off x="3312" y="302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i="1">
                  <a:latin typeface="+mn-lt"/>
                </a:rPr>
                <a:t>t=</a:t>
              </a:r>
              <a:r>
                <a:rPr lang="en-US" b="0" i="1">
                  <a:latin typeface="+mn-lt"/>
                  <a:sym typeface="Symbol" pitchFamily="18" charset="2"/>
                </a:rPr>
                <a:t> </a:t>
              </a:r>
            </a:p>
          </p:txBody>
        </p:sp>
        <p:sp>
          <p:nvSpPr>
            <p:cNvPr id="1099" name="Text Box 40"/>
            <p:cNvSpPr txBox="1">
              <a:spLocks noChangeArrowheads="1"/>
            </p:cNvSpPr>
            <p:nvPr/>
          </p:nvSpPr>
          <p:spPr bwMode="auto">
            <a:xfrm>
              <a:off x="3216" y="2880"/>
              <a:ext cx="5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v=a</a:t>
              </a:r>
              <a:r>
                <a:rPr lang="en-US" b="0">
                  <a:latin typeface="+mn-lt"/>
                  <a:sym typeface="Symbol" pitchFamily="18" charset="2"/>
                </a:rPr>
                <a:t></a:t>
              </a:r>
            </a:p>
          </p:txBody>
        </p:sp>
        <p:sp>
          <p:nvSpPr>
            <p:cNvPr id="1100" name="Line 41"/>
            <p:cNvSpPr>
              <a:spLocks noChangeShapeType="1"/>
            </p:cNvSpPr>
            <p:nvPr/>
          </p:nvSpPr>
          <p:spPr bwMode="auto">
            <a:xfrm flipV="1">
              <a:off x="369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8382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b="0">
              <a:latin typeface="+mn-lt"/>
            </a:endParaRP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304800" y="2520950"/>
            <a:ext cx="537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>
                <a:latin typeface="+mn-lt"/>
              </a:rPr>
              <a:t>v</a:t>
            </a:r>
            <a:r>
              <a:rPr lang="en-US" b="0" i="1">
                <a:latin typeface="+mn-lt"/>
                <a:sym typeface="Symbol" pitchFamily="18" charset="2"/>
              </a:rPr>
              <a:t>t</a:t>
            </a:r>
            <a:r>
              <a:rPr lang="en-US" b="0" i="1" baseline="-25000">
                <a:latin typeface="+mn-lt"/>
                <a:sym typeface="Symbol" pitchFamily="18" charset="2"/>
              </a:rPr>
              <a:t>1</a:t>
            </a:r>
            <a:endParaRPr lang="en-US" b="0" i="1">
              <a:latin typeface="+mn-lt"/>
              <a:sym typeface="Symbol" pitchFamily="18" charset="2"/>
            </a:endParaRP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914400" y="990600"/>
            <a:ext cx="4038600" cy="3886200"/>
            <a:chOff x="576" y="1104"/>
            <a:chExt cx="2544" cy="2448"/>
          </a:xfrm>
        </p:grpSpPr>
        <p:sp>
          <p:nvSpPr>
            <p:cNvPr id="1094" name="Oval 10"/>
            <p:cNvSpPr>
              <a:spLocks noChangeArrowheads="1"/>
            </p:cNvSpPr>
            <p:nvPr/>
          </p:nvSpPr>
          <p:spPr bwMode="auto">
            <a:xfrm>
              <a:off x="576" y="1104"/>
              <a:ext cx="2544" cy="2448"/>
            </a:xfrm>
            <a:prstGeom prst="ellipse">
              <a:avLst/>
            </a:prstGeom>
            <a:solidFill>
              <a:srgbClr val="FFFF00">
                <a:alpha val="3882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95" name="Line 48"/>
            <p:cNvSpPr>
              <a:spLocks noChangeShapeType="1"/>
            </p:cNvSpPr>
            <p:nvPr/>
          </p:nvSpPr>
          <p:spPr bwMode="auto">
            <a:xfrm>
              <a:off x="1824" y="2400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96" name="Text Box 49"/>
            <p:cNvSpPr txBox="1">
              <a:spLocks noChangeArrowheads="1"/>
            </p:cNvSpPr>
            <p:nvPr/>
          </p:nvSpPr>
          <p:spPr bwMode="auto">
            <a:xfrm>
              <a:off x="1728" y="2976"/>
              <a:ext cx="7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+mn-lt"/>
                </a:rPr>
                <a:t>c(t</a:t>
              </a:r>
              <a:r>
                <a:rPr lang="en-US" b="0" baseline="-25000" dirty="0">
                  <a:latin typeface="+mn-lt"/>
                </a:rPr>
                <a:t>1</a:t>
              </a:r>
              <a:r>
                <a:rPr lang="en-US" b="0" dirty="0">
                  <a:latin typeface="+mn-lt"/>
                </a:rPr>
                <a:t>-</a:t>
              </a:r>
              <a:r>
                <a:rPr lang="en-US" b="0" dirty="0">
                  <a:latin typeface="+mn-lt"/>
                  <a:sym typeface="Symbol" pitchFamily="18" charset="2"/>
                </a:rPr>
                <a:t></a:t>
              </a:r>
              <a:r>
                <a:rPr lang="en-US" b="0" dirty="0" smtClean="0">
                  <a:latin typeface="+mn-lt"/>
                  <a:sym typeface="Symbol" pitchFamily="18" charset="2"/>
                </a:rPr>
                <a:t>)/n</a:t>
              </a:r>
              <a:endParaRPr lang="en-US" b="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61785" y="90615"/>
            <a:ext cx="6629400" cy="5562600"/>
            <a:chOff x="0" y="528"/>
            <a:chExt cx="4176" cy="3504"/>
          </a:xfrm>
        </p:grpSpPr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824" y="2016"/>
              <a:ext cx="2352" cy="384"/>
              <a:chOff x="1824" y="2016"/>
              <a:chExt cx="2352" cy="384"/>
            </a:xfrm>
          </p:grpSpPr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1824" y="2016"/>
                <a:ext cx="1488" cy="384"/>
                <a:chOff x="1824" y="2016"/>
                <a:chExt cx="1488" cy="384"/>
              </a:xfrm>
            </p:grpSpPr>
            <p:sp>
              <p:nvSpPr>
                <p:cNvPr id="1092" name="Line 55"/>
                <p:cNvSpPr>
                  <a:spLocks noChangeShapeType="1"/>
                </p:cNvSpPr>
                <p:nvPr/>
              </p:nvSpPr>
              <p:spPr bwMode="auto">
                <a:xfrm>
                  <a:off x="1824" y="2016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Line 56"/>
                <p:cNvSpPr>
                  <a:spLocks noChangeShapeType="1"/>
                </p:cNvSpPr>
                <p:nvPr/>
              </p:nvSpPr>
              <p:spPr bwMode="auto">
                <a:xfrm>
                  <a:off x="3072" y="2016"/>
                  <a:ext cx="240" cy="38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1" name="Line 57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8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0" y="2016"/>
              <a:ext cx="1824" cy="384"/>
              <a:chOff x="0" y="2016"/>
              <a:chExt cx="1824" cy="384"/>
            </a:xfrm>
          </p:grpSpPr>
          <p:sp>
            <p:nvSpPr>
              <p:cNvPr id="1087" name="Line 60"/>
              <p:cNvSpPr>
                <a:spLocks noChangeShapeType="1"/>
              </p:cNvSpPr>
              <p:nvPr/>
            </p:nvSpPr>
            <p:spPr bwMode="auto">
              <a:xfrm flipH="1">
                <a:off x="624" y="2016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8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61"/>
              <p:cNvSpPr>
                <a:spLocks noChangeShapeType="1"/>
              </p:cNvSpPr>
              <p:nvPr/>
            </p:nvSpPr>
            <p:spPr bwMode="auto">
              <a:xfrm flipH="1">
                <a:off x="384" y="2016"/>
                <a:ext cx="240" cy="384"/>
              </a:xfrm>
              <a:prstGeom prst="line">
                <a:avLst/>
              </a:prstGeom>
              <a:noFill/>
              <a:ln w="28575">
                <a:solidFill>
                  <a:srgbClr val="8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62"/>
              <p:cNvSpPr>
                <a:spLocks noChangeShapeType="1"/>
              </p:cNvSpPr>
              <p:nvPr/>
            </p:nvSpPr>
            <p:spPr bwMode="auto">
              <a:xfrm flipH="1">
                <a:off x="0" y="240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8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192" y="1104"/>
              <a:ext cx="3408" cy="2544"/>
              <a:chOff x="192" y="1104"/>
              <a:chExt cx="3408" cy="2544"/>
            </a:xfrm>
          </p:grpSpPr>
          <p:grpSp>
            <p:nvGrpSpPr>
              <p:cNvPr id="15" name="Group 88"/>
              <p:cNvGrpSpPr>
                <a:grpSpLocks/>
              </p:cNvGrpSpPr>
              <p:nvPr/>
            </p:nvGrpSpPr>
            <p:grpSpPr bwMode="auto">
              <a:xfrm>
                <a:off x="1872" y="1104"/>
                <a:ext cx="1728" cy="912"/>
                <a:chOff x="1872" y="1104"/>
                <a:chExt cx="1728" cy="912"/>
              </a:xfrm>
            </p:grpSpPr>
            <p:sp>
              <p:nvSpPr>
                <p:cNvPr id="10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872" y="1392"/>
                  <a:ext cx="816" cy="62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Line 65"/>
                <p:cNvSpPr>
                  <a:spLocks noChangeShapeType="1"/>
                </p:cNvSpPr>
                <p:nvPr/>
              </p:nvSpPr>
              <p:spPr bwMode="auto">
                <a:xfrm>
                  <a:off x="2688" y="1392"/>
                  <a:ext cx="384" cy="96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072" y="1104"/>
                  <a:ext cx="528" cy="38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87"/>
              <p:cNvGrpSpPr>
                <a:grpSpLocks/>
              </p:cNvGrpSpPr>
              <p:nvPr/>
            </p:nvGrpSpPr>
            <p:grpSpPr bwMode="auto">
              <a:xfrm>
                <a:off x="192" y="2064"/>
                <a:ext cx="1632" cy="1584"/>
                <a:chOff x="192" y="2064"/>
                <a:chExt cx="1632" cy="1584"/>
              </a:xfrm>
            </p:grpSpPr>
            <p:sp>
              <p:nvSpPr>
                <p:cNvPr id="108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20" y="2064"/>
                  <a:ext cx="1104" cy="816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20" y="292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92" y="3264"/>
                  <a:ext cx="528" cy="38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86"/>
            <p:cNvGrpSpPr>
              <a:grpSpLocks/>
            </p:cNvGrpSpPr>
            <p:nvPr/>
          </p:nvGrpSpPr>
          <p:grpSpPr bwMode="auto">
            <a:xfrm>
              <a:off x="192" y="924"/>
              <a:ext cx="3055" cy="2916"/>
              <a:chOff x="209" y="924"/>
              <a:chExt cx="3055" cy="2916"/>
            </a:xfrm>
          </p:grpSpPr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 rot="681379" flipH="1">
                <a:off x="209" y="924"/>
                <a:ext cx="1728" cy="912"/>
                <a:chOff x="1872" y="1104"/>
                <a:chExt cx="1728" cy="912"/>
              </a:xfrm>
            </p:grpSpPr>
            <p:sp>
              <p:nvSpPr>
                <p:cNvPr id="107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872" y="1392"/>
                  <a:ext cx="816" cy="62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77"/>
                <p:cNvSpPr>
                  <a:spLocks noChangeShapeType="1"/>
                </p:cNvSpPr>
                <p:nvPr/>
              </p:nvSpPr>
              <p:spPr bwMode="auto">
                <a:xfrm>
                  <a:off x="2688" y="1392"/>
                  <a:ext cx="384" cy="96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072" y="1104"/>
                  <a:ext cx="528" cy="38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85"/>
              <p:cNvGrpSpPr>
                <a:grpSpLocks/>
              </p:cNvGrpSpPr>
              <p:nvPr/>
            </p:nvGrpSpPr>
            <p:grpSpPr bwMode="auto">
              <a:xfrm>
                <a:off x="1772" y="2155"/>
                <a:ext cx="1492" cy="1685"/>
                <a:chOff x="1772" y="2155"/>
                <a:chExt cx="1492" cy="1685"/>
              </a:xfrm>
            </p:grpSpPr>
            <p:sp>
              <p:nvSpPr>
                <p:cNvPr id="1073" name="Line 80"/>
                <p:cNvSpPr>
                  <a:spLocks noChangeShapeType="1"/>
                </p:cNvSpPr>
                <p:nvPr/>
              </p:nvSpPr>
              <p:spPr bwMode="auto">
                <a:xfrm rot="681379">
                  <a:off x="1772" y="2155"/>
                  <a:ext cx="1130" cy="849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Line 81"/>
                <p:cNvSpPr>
                  <a:spLocks noChangeShapeType="1"/>
                </p:cNvSpPr>
                <p:nvPr/>
              </p:nvSpPr>
              <p:spPr bwMode="auto">
                <a:xfrm rot="681379">
                  <a:off x="2773" y="3133"/>
                  <a:ext cx="43" cy="337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Line 82"/>
                <p:cNvSpPr>
                  <a:spLocks noChangeShapeType="1"/>
                </p:cNvSpPr>
                <p:nvPr/>
              </p:nvSpPr>
              <p:spPr bwMode="auto">
                <a:xfrm rot="681379">
                  <a:off x="2736" y="3456"/>
                  <a:ext cx="528" cy="384"/>
                </a:xfrm>
                <a:prstGeom prst="line">
                  <a:avLst/>
                </a:prstGeom>
                <a:noFill/>
                <a:ln w="28575">
                  <a:solidFill>
                    <a:srgbClr val="8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69" name="Line 90"/>
            <p:cNvSpPr>
              <a:spLocks noChangeShapeType="1"/>
            </p:cNvSpPr>
            <p:nvPr/>
          </p:nvSpPr>
          <p:spPr bwMode="auto">
            <a:xfrm flipV="1">
              <a:off x="1824" y="528"/>
              <a:ext cx="0" cy="1440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91"/>
            <p:cNvSpPr>
              <a:spLocks noChangeShapeType="1"/>
            </p:cNvSpPr>
            <p:nvPr/>
          </p:nvSpPr>
          <p:spPr bwMode="auto">
            <a:xfrm>
              <a:off x="1824" y="2400"/>
              <a:ext cx="0" cy="1632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5562600" y="609600"/>
            <a:ext cx="3429005" cy="1050925"/>
            <a:chOff x="4070" y="554"/>
            <a:chExt cx="2160" cy="662"/>
          </a:xfrm>
        </p:grpSpPr>
        <p:sp>
          <p:nvSpPr>
            <p:cNvPr id="1064" name="Text Box 95"/>
            <p:cNvSpPr txBox="1">
              <a:spLocks noChangeArrowheads="1"/>
            </p:cNvSpPr>
            <p:nvPr/>
          </p:nvSpPr>
          <p:spPr bwMode="auto">
            <a:xfrm>
              <a:off x="4070" y="554"/>
              <a:ext cx="21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At t=0 the charge q is stationary and its radial Coulomb field is</a:t>
              </a:r>
              <a:endParaRPr lang="en-US" sz="1800" b="0" dirty="0">
                <a:latin typeface="+mn-lt"/>
              </a:endParaRPr>
            </a:p>
          </p:txBody>
        </p:sp>
        <p:graphicFrame>
          <p:nvGraphicFramePr>
            <p:cNvPr id="1032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325636"/>
                </p:ext>
              </p:extLst>
            </p:nvPr>
          </p:nvGraphicFramePr>
          <p:xfrm>
            <a:off x="4216" y="890"/>
            <a:ext cx="141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38" name="Equation" r:id="rId4" imgW="1054080" imgH="241200" progId="Equation.DSMT4">
                    <p:embed/>
                  </p:oleObj>
                </mc:Choice>
                <mc:Fallback>
                  <p:oleObj name="Equation" r:id="rId4" imgW="1054080" imgH="241200" progId="Equation.DSMT4">
                    <p:embed/>
                    <p:pic>
                      <p:nvPicPr>
                        <p:cNvPr id="1032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890"/>
                          <a:ext cx="1418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-1" y="838200"/>
            <a:ext cx="5181606" cy="4911726"/>
            <a:chOff x="0" y="1008"/>
            <a:chExt cx="3264" cy="3094"/>
          </a:xfrm>
        </p:grpSpPr>
        <p:sp>
          <p:nvSpPr>
            <p:cNvPr id="1060" name="Oval 93"/>
            <p:cNvSpPr>
              <a:spLocks noChangeArrowheads="1"/>
            </p:cNvSpPr>
            <p:nvPr/>
          </p:nvSpPr>
          <p:spPr bwMode="auto">
            <a:xfrm>
              <a:off x="2640" y="1008"/>
              <a:ext cx="624" cy="912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61" name="Text Box 94"/>
            <p:cNvSpPr txBox="1">
              <a:spLocks noChangeArrowheads="1"/>
            </p:cNvSpPr>
            <p:nvPr/>
          </p:nvSpPr>
          <p:spPr bwMode="auto">
            <a:xfrm>
              <a:off x="0" y="3714"/>
              <a:ext cx="300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Now there is a tangential component to the field reflecting the short burst of acceleration at </a:t>
              </a:r>
              <a:r>
                <a:rPr lang="en-US" sz="1600" b="0" dirty="0" smtClean="0">
                  <a:latin typeface="+mj-lt"/>
                </a:rPr>
                <a:t>0&lt;t&lt;</a:t>
              </a:r>
              <a:r>
                <a:rPr lang="en-US" sz="1800" b="0" dirty="0" smtClean="0">
                  <a:latin typeface="Symbol" pitchFamily="18" charset="2"/>
                </a:rPr>
                <a:t>t</a:t>
              </a:r>
              <a:endParaRPr lang="en-US" sz="1600" b="0" dirty="0">
                <a:latin typeface="Symbol" pitchFamily="18" charset="2"/>
              </a:endParaRPr>
            </a:p>
          </p:txBody>
        </p:sp>
        <p:sp>
          <p:nvSpPr>
            <p:cNvPr id="1062" name="Line 98"/>
            <p:cNvSpPr>
              <a:spLocks noChangeShapeType="1"/>
            </p:cNvSpPr>
            <p:nvPr/>
          </p:nvSpPr>
          <p:spPr bwMode="auto">
            <a:xfrm>
              <a:off x="2688" y="1392"/>
              <a:ext cx="192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graphicFrame>
          <p:nvGraphicFramePr>
            <p:cNvPr id="1030" name="Object 101"/>
            <p:cNvGraphicFramePr>
              <a:graphicFrameLocks noChangeAspect="1"/>
            </p:cNvGraphicFramePr>
            <p:nvPr/>
          </p:nvGraphicFramePr>
          <p:xfrm>
            <a:off x="2880" y="1536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39" name="Equation" r:id="rId6" imgW="203040" imgH="228600" progId="Equation.DSMT4">
                    <p:embed/>
                  </p:oleObj>
                </mc:Choice>
                <mc:Fallback>
                  <p:oleObj name="Equation" r:id="rId6" imgW="203040" imgH="228600" progId="Equation.DSMT4">
                    <p:embed/>
                    <p:pic>
                      <p:nvPicPr>
                        <p:cNvPr id="103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536"/>
                          <a:ext cx="27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3" name="Line 102"/>
            <p:cNvSpPr>
              <a:spLocks noChangeShapeType="1"/>
            </p:cNvSpPr>
            <p:nvPr/>
          </p:nvSpPr>
          <p:spPr bwMode="auto">
            <a:xfrm flipV="1">
              <a:off x="2688" y="1248"/>
              <a:ext cx="192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graphicFrame>
          <p:nvGraphicFramePr>
            <p:cNvPr id="1031" name="Object 103"/>
            <p:cNvGraphicFramePr>
              <a:graphicFrameLocks noChangeAspect="1"/>
            </p:cNvGraphicFramePr>
            <p:nvPr/>
          </p:nvGraphicFramePr>
          <p:xfrm>
            <a:off x="2784" y="1008"/>
            <a:ext cx="25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0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1031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008"/>
                          <a:ext cx="256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14"/>
          <p:cNvGrpSpPr>
            <a:grpSpLocks/>
          </p:cNvGrpSpPr>
          <p:nvPr/>
        </p:nvGrpSpPr>
        <p:grpSpPr bwMode="auto">
          <a:xfrm>
            <a:off x="2438400" y="-228600"/>
            <a:ext cx="1066800" cy="2286000"/>
            <a:chOff x="1536" y="336"/>
            <a:chExt cx="672" cy="1440"/>
          </a:xfrm>
        </p:grpSpPr>
        <p:sp>
          <p:nvSpPr>
            <p:cNvPr id="1057" name="Text Box 105"/>
            <p:cNvSpPr txBox="1">
              <a:spLocks noChangeArrowheads="1"/>
            </p:cNvSpPr>
            <p:nvPr/>
          </p:nvSpPr>
          <p:spPr bwMode="auto">
            <a:xfrm>
              <a:off x="1536" y="336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z</a:t>
              </a:r>
            </a:p>
          </p:txBody>
        </p:sp>
        <p:sp>
          <p:nvSpPr>
            <p:cNvPr id="1058" name="Freeform 106"/>
            <p:cNvSpPr>
              <a:spLocks/>
            </p:cNvSpPr>
            <p:nvPr/>
          </p:nvSpPr>
          <p:spPr bwMode="auto">
            <a:xfrm>
              <a:off x="1824" y="1536"/>
              <a:ext cx="384" cy="240"/>
            </a:xfrm>
            <a:custGeom>
              <a:avLst/>
              <a:gdLst>
                <a:gd name="T0" fmla="*/ 0 w 384"/>
                <a:gd name="T1" fmla="*/ 0 h 240"/>
                <a:gd name="T2" fmla="*/ 240 w 384"/>
                <a:gd name="T3" fmla="*/ 96 h 240"/>
                <a:gd name="T4" fmla="*/ 384 w 384"/>
                <a:gd name="T5" fmla="*/ 24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0"/>
                  </a:moveTo>
                  <a:cubicBezTo>
                    <a:pt x="88" y="28"/>
                    <a:pt x="176" y="56"/>
                    <a:pt x="240" y="96"/>
                  </a:cubicBezTo>
                  <a:cubicBezTo>
                    <a:pt x="304" y="136"/>
                    <a:pt x="344" y="188"/>
                    <a:pt x="384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59" name="Text Box 107"/>
            <p:cNvSpPr txBox="1">
              <a:spLocks noChangeArrowheads="1"/>
            </p:cNvSpPr>
            <p:nvPr/>
          </p:nvSpPr>
          <p:spPr bwMode="auto">
            <a:xfrm>
              <a:off x="1872" y="129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  <a:sym typeface="Symbol" pitchFamily="18" charset="2"/>
                </a:rPr>
                <a:t></a:t>
              </a:r>
            </a:p>
          </p:txBody>
        </p:sp>
      </p:grpSp>
      <p:grpSp>
        <p:nvGrpSpPr>
          <p:cNvPr id="23" name="Group 113"/>
          <p:cNvGrpSpPr>
            <a:grpSpLocks/>
          </p:cNvGrpSpPr>
          <p:nvPr/>
        </p:nvGrpSpPr>
        <p:grpSpPr bwMode="auto">
          <a:xfrm>
            <a:off x="3657598" y="1828800"/>
            <a:ext cx="863600" cy="457200"/>
            <a:chOff x="2304" y="1632"/>
            <a:chExt cx="544" cy="288"/>
          </a:xfrm>
        </p:grpSpPr>
        <p:sp>
          <p:nvSpPr>
            <p:cNvPr id="1055" name="Line 108"/>
            <p:cNvSpPr>
              <a:spLocks noChangeShapeType="1"/>
            </p:cNvSpPr>
            <p:nvPr/>
          </p:nvSpPr>
          <p:spPr bwMode="auto">
            <a:xfrm>
              <a:off x="2304" y="16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56" name="Text Box 109"/>
            <p:cNvSpPr txBox="1">
              <a:spLocks noChangeArrowheads="1"/>
            </p:cNvSpPr>
            <p:nvPr/>
          </p:nvSpPr>
          <p:spPr bwMode="auto">
            <a:xfrm>
              <a:off x="2304" y="163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i="1">
                  <a:latin typeface="+mn-lt"/>
                </a:rPr>
                <a:t>vt</a:t>
              </a:r>
              <a:r>
                <a:rPr lang="en-US" sz="1800" b="0" i="1" baseline="-25000">
                  <a:latin typeface="+mn-lt"/>
                </a:rPr>
                <a:t>1</a:t>
              </a:r>
              <a:r>
                <a:rPr lang="en-US" sz="1800" b="0">
                  <a:latin typeface="+mn-lt"/>
                </a:rPr>
                <a:t>sin</a:t>
              </a:r>
              <a:r>
                <a:rPr lang="en-US" sz="1800" b="0" i="1">
                  <a:latin typeface="+mn-lt"/>
                  <a:sym typeface="Symbol" pitchFamily="18" charset="2"/>
                </a:rPr>
                <a:t></a:t>
              </a:r>
            </a:p>
          </p:txBody>
        </p:sp>
      </p:grpSp>
      <p:grpSp>
        <p:nvGrpSpPr>
          <p:cNvPr id="24" name="Group 112"/>
          <p:cNvGrpSpPr>
            <a:grpSpLocks/>
          </p:cNvGrpSpPr>
          <p:nvPr/>
        </p:nvGrpSpPr>
        <p:grpSpPr bwMode="auto">
          <a:xfrm>
            <a:off x="3781425" y="895350"/>
            <a:ext cx="638175" cy="476250"/>
            <a:chOff x="2382" y="1044"/>
            <a:chExt cx="402" cy="300"/>
          </a:xfrm>
        </p:grpSpPr>
        <p:sp>
          <p:nvSpPr>
            <p:cNvPr id="1053" name="Line 110"/>
            <p:cNvSpPr>
              <a:spLocks noChangeShapeType="1"/>
            </p:cNvSpPr>
            <p:nvPr/>
          </p:nvSpPr>
          <p:spPr bwMode="auto">
            <a:xfrm flipH="1">
              <a:off x="2592" y="11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054" name="Text Box 111"/>
            <p:cNvSpPr txBox="1">
              <a:spLocks noChangeArrowheads="1"/>
            </p:cNvSpPr>
            <p:nvPr/>
          </p:nvSpPr>
          <p:spPr bwMode="auto">
            <a:xfrm>
              <a:off x="2382" y="1044"/>
              <a:ext cx="4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+mn-lt"/>
                </a:rPr>
                <a:t>c</a:t>
              </a:r>
              <a:r>
                <a:rPr lang="en-US" sz="2000" b="0" i="1" dirty="0" smtClean="0">
                  <a:latin typeface="+mn-lt"/>
                  <a:sym typeface="Symbol" pitchFamily="18" charset="2"/>
                </a:rPr>
                <a:t>/n</a:t>
              </a:r>
              <a:endParaRPr lang="en-US" sz="2000" b="0" i="1" dirty="0">
                <a:latin typeface="+mn-lt"/>
                <a:sym typeface="Symbol" pitchFamily="18" charset="2"/>
              </a:endParaRPr>
            </a:p>
          </p:txBody>
        </p:sp>
      </p:grpSp>
      <p:graphicFrame>
        <p:nvGraphicFramePr>
          <p:cNvPr id="15477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17011"/>
              </p:ext>
            </p:extLst>
          </p:nvPr>
        </p:nvGraphicFramePr>
        <p:xfrm>
          <a:off x="73025" y="5629275"/>
          <a:ext cx="29860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1" name="Equation" r:id="rId10" imgW="1396800" imgH="228600" progId="Equation.DSMT4">
                  <p:embed/>
                </p:oleObj>
              </mc:Choice>
              <mc:Fallback>
                <p:oleObj name="Equation" r:id="rId10" imgW="1396800" imgH="228600" progId="Equation.DSMT4">
                  <p:embed/>
                  <p:pic>
                    <p:nvPicPr>
                      <p:cNvPr id="15477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5629275"/>
                        <a:ext cx="29860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8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14300"/>
              </p:ext>
            </p:extLst>
          </p:nvPr>
        </p:nvGraphicFramePr>
        <p:xfrm>
          <a:off x="-80963" y="5937250"/>
          <a:ext cx="23066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2" name="Equation" r:id="rId12" imgW="1079280" imgH="431640" progId="Equation.DSMT4">
                  <p:embed/>
                </p:oleObj>
              </mc:Choice>
              <mc:Fallback>
                <p:oleObj name="Equation" r:id="rId12" imgW="1079280" imgH="431640" progId="Equation.DSMT4">
                  <p:embed/>
                  <p:pic>
                    <p:nvPicPr>
                      <p:cNvPr id="15478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0963" y="5937250"/>
                        <a:ext cx="23066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9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80222"/>
              </p:ext>
            </p:extLst>
          </p:nvPr>
        </p:nvGraphicFramePr>
        <p:xfrm>
          <a:off x="2133600" y="6387647"/>
          <a:ext cx="2286000" cy="4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3" name="Equation" r:id="rId14" imgW="1168200" imgH="228600" progId="Equation.DSMT4">
                  <p:embed/>
                </p:oleObj>
              </mc:Choice>
              <mc:Fallback>
                <p:oleObj name="Equation" r:id="rId14" imgW="1168200" imgH="228600" progId="Equation.DSMT4">
                  <p:embed/>
                  <p:pic>
                    <p:nvPicPr>
                      <p:cNvPr id="15479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387647"/>
                        <a:ext cx="2286000" cy="446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0" name="Object 120"/>
          <p:cNvGraphicFramePr>
            <a:graphicFrameLocks noChangeAspect="1"/>
          </p:cNvGraphicFramePr>
          <p:nvPr/>
        </p:nvGraphicFramePr>
        <p:xfrm>
          <a:off x="4355757" y="6097888"/>
          <a:ext cx="1884405" cy="88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4" name="Equation" r:id="rId16" imgW="914400" imgH="431640" progId="Equation.DSMT4">
                  <p:embed/>
                </p:oleObj>
              </mc:Choice>
              <mc:Fallback>
                <p:oleObj name="Equation" r:id="rId16" imgW="914400" imgH="431640" progId="Equation.DSMT4">
                  <p:embed/>
                  <p:pic>
                    <p:nvPicPr>
                      <p:cNvPr id="1548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757" y="6097888"/>
                        <a:ext cx="1884405" cy="887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6400800" y="2133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  <p:sp>
        <p:nvSpPr>
          <p:cNvPr id="99" name="TextBox 98"/>
          <p:cNvSpPr txBox="1"/>
          <p:nvPr/>
        </p:nvSpPr>
        <p:spPr>
          <a:xfrm>
            <a:off x="5638800" y="1676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At t=0 the charge starts accelerating with acceleration </a:t>
            </a:r>
            <a:r>
              <a:rPr lang="en-US" sz="1800" b="0" i="1" dirty="0" smtClean="0">
                <a:latin typeface="+mj-lt"/>
              </a:rPr>
              <a:t>a </a:t>
            </a:r>
            <a:endParaRPr lang="en-US" sz="1800" b="0" i="1" dirty="0">
              <a:latin typeface="+mj-lt"/>
            </a:endParaRPr>
          </a:p>
        </p:txBody>
      </p:sp>
      <p:grpSp>
        <p:nvGrpSpPr>
          <p:cNvPr id="25" name="Group 101"/>
          <p:cNvGrpSpPr/>
          <p:nvPr/>
        </p:nvGrpSpPr>
        <p:grpSpPr>
          <a:xfrm>
            <a:off x="5562600" y="2438400"/>
            <a:ext cx="3429000" cy="923330"/>
            <a:chOff x="5486400" y="2362200"/>
            <a:chExt cx="3429000" cy="923330"/>
          </a:xfrm>
        </p:grpSpPr>
        <p:sp>
          <p:nvSpPr>
            <p:cNvPr id="100" name="TextBox 99"/>
            <p:cNvSpPr txBox="1"/>
            <p:nvPr/>
          </p:nvSpPr>
          <p:spPr>
            <a:xfrm>
              <a:off x="5486400" y="236220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At t=</a:t>
              </a:r>
              <a:r>
                <a:rPr lang="en-US" sz="1800" b="0" dirty="0" smtClean="0">
                  <a:latin typeface="Symbol" pitchFamily="18" charset="2"/>
                </a:rPr>
                <a:t>t</a:t>
              </a:r>
              <a:r>
                <a:rPr lang="en-US" sz="1800" b="0" dirty="0" smtClean="0">
                  <a:latin typeface="+mj-lt"/>
                </a:rPr>
                <a:t> the charge stops  accelerating and reaches a steady velocity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101" name="Object 96"/>
            <p:cNvGraphicFramePr>
              <a:graphicFrameLocks noChangeAspect="1"/>
            </p:cNvGraphicFramePr>
            <p:nvPr/>
          </p:nvGraphicFramePr>
          <p:xfrm>
            <a:off x="7239000" y="2971800"/>
            <a:ext cx="1573212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5" name="Equation" r:id="rId18" imgW="736560" imgH="139680" progId="Equation.DSMT4">
                    <p:embed/>
                  </p:oleObj>
                </mc:Choice>
                <mc:Fallback>
                  <p:oleObj name="Equation" r:id="rId18" imgW="736560" imgH="139680" progId="Equation.DSMT4">
                    <p:embed/>
                    <p:pic>
                      <p:nvPicPr>
                        <p:cNvPr id="101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2971800"/>
                          <a:ext cx="1573212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04"/>
          <p:cNvGrpSpPr/>
          <p:nvPr/>
        </p:nvGrpSpPr>
        <p:grpSpPr>
          <a:xfrm>
            <a:off x="5638800" y="3352800"/>
            <a:ext cx="3505200" cy="646331"/>
            <a:chOff x="5943600" y="3886200"/>
            <a:chExt cx="3505200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943600" y="3886200"/>
              <a:ext cx="350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At t=t</a:t>
              </a:r>
              <a:r>
                <a:rPr lang="en-US" sz="1800" b="0" baseline="-25000" dirty="0" smtClean="0">
                  <a:latin typeface="+mn-lt"/>
                </a:rPr>
                <a:t>1</a:t>
              </a:r>
              <a:r>
                <a:rPr lang="en-US" sz="1800" b="0" dirty="0" smtClean="0">
                  <a:latin typeface="+mn-lt"/>
                </a:rPr>
                <a:t> the charge is at a new position </a:t>
              </a:r>
              <a:endParaRPr lang="en-US" sz="1800" b="0" i="1" dirty="0">
                <a:latin typeface="+mn-lt"/>
              </a:endParaRPr>
            </a:p>
          </p:txBody>
        </p:sp>
        <p:graphicFrame>
          <p:nvGraphicFramePr>
            <p:cNvPr id="104" name="Object 96"/>
            <p:cNvGraphicFramePr>
              <a:graphicFrameLocks noChangeAspect="1"/>
            </p:cNvGraphicFramePr>
            <p:nvPr/>
          </p:nvGraphicFramePr>
          <p:xfrm>
            <a:off x="7391400" y="4038600"/>
            <a:ext cx="89535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6" name="Equation" r:id="rId20" imgW="419040" imgH="228600" progId="Equation.DSMT4">
                    <p:embed/>
                  </p:oleObj>
                </mc:Choice>
                <mc:Fallback>
                  <p:oleObj name="Equation" r:id="rId20" imgW="419040" imgH="228600" progId="Equation.DSMT4">
                    <p:embed/>
                    <p:pic>
                      <p:nvPicPr>
                        <p:cNvPr id="104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4038600"/>
                          <a:ext cx="895350" cy="490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07"/>
          <p:cNvGrpSpPr/>
          <p:nvPr/>
        </p:nvGrpSpPr>
        <p:grpSpPr>
          <a:xfrm>
            <a:off x="5257800" y="3962400"/>
            <a:ext cx="3886200" cy="762000"/>
            <a:chOff x="5257800" y="3962400"/>
            <a:chExt cx="3886200" cy="827087"/>
          </a:xfrm>
        </p:grpSpPr>
        <p:sp>
          <p:nvSpPr>
            <p:cNvPr id="106" name="TextBox 105"/>
            <p:cNvSpPr txBox="1"/>
            <p:nvPr/>
          </p:nvSpPr>
          <p:spPr>
            <a:xfrm>
              <a:off x="5257800" y="39624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Now the radial field is centered at  z</a:t>
              </a:r>
              <a:endParaRPr lang="en-US" sz="1800" b="0" dirty="0">
                <a:latin typeface="+mn-lt"/>
              </a:endParaRPr>
            </a:p>
          </p:txBody>
        </p:sp>
        <p:graphicFrame>
          <p:nvGraphicFramePr>
            <p:cNvPr id="10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287030"/>
                </p:ext>
              </p:extLst>
            </p:nvPr>
          </p:nvGraphicFramePr>
          <p:xfrm>
            <a:off x="5821363" y="4191573"/>
            <a:ext cx="3038475" cy="597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7" name="Equation" r:id="rId22" imgW="1422360" imgH="279360" progId="Equation.DSMT4">
                    <p:embed/>
                  </p:oleObj>
                </mc:Choice>
                <mc:Fallback>
                  <p:oleObj name="Equation" r:id="rId22" imgW="1422360" imgH="279360" progId="Equation.DSMT4">
                    <p:embed/>
                    <p:pic>
                      <p:nvPicPr>
                        <p:cNvPr id="107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1363" y="4191573"/>
                          <a:ext cx="3038475" cy="597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" name="TextBox 109"/>
          <p:cNvSpPr txBox="1"/>
          <p:nvPr/>
        </p:nvSpPr>
        <p:spPr>
          <a:xfrm>
            <a:off x="5105401" y="4800600"/>
            <a:ext cx="4038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The points within sphere with radius </a:t>
            </a:r>
            <a:r>
              <a:rPr lang="en-US" sz="1800" b="0" dirty="0">
                <a:latin typeface="+mn-lt"/>
              </a:rPr>
              <a:t>c(t</a:t>
            </a:r>
            <a:r>
              <a:rPr lang="en-US" sz="1800" b="0" baseline="-25000" dirty="0">
                <a:latin typeface="+mn-lt"/>
              </a:rPr>
              <a:t>1</a:t>
            </a:r>
            <a:r>
              <a:rPr lang="en-US" sz="1800" b="0" dirty="0">
                <a:latin typeface="+mn-lt"/>
              </a:rPr>
              <a:t>-</a:t>
            </a:r>
            <a:r>
              <a:rPr lang="en-US" sz="1800" b="0" dirty="0">
                <a:latin typeface="+mn-lt"/>
                <a:sym typeface="Symbol" pitchFamily="18" charset="2"/>
              </a:rPr>
              <a:t></a:t>
            </a:r>
            <a:r>
              <a:rPr lang="en-US" sz="1800" b="0" dirty="0" smtClean="0">
                <a:latin typeface="+mn-lt"/>
                <a:sym typeface="Symbol" pitchFamily="18" charset="2"/>
              </a:rPr>
              <a:t>)/n 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smtClean="0">
                <a:latin typeface="+mj-lt"/>
              </a:rPr>
              <a:t>“know” that the charge is moving with velocity v </a:t>
            </a:r>
            <a:endParaRPr lang="en-US" sz="1800" b="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95800" y="560173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The points outside sphere with radius </a:t>
            </a:r>
            <a:r>
              <a:rPr lang="en-US" sz="1800" b="0" dirty="0" smtClean="0">
                <a:latin typeface="+mn-lt"/>
              </a:rPr>
              <a:t>ct</a:t>
            </a:r>
            <a:r>
              <a:rPr lang="en-US" sz="1800" b="0" baseline="-25000" dirty="0" smtClean="0">
                <a:latin typeface="+mn-lt"/>
              </a:rPr>
              <a:t>1</a:t>
            </a:r>
            <a:r>
              <a:rPr lang="en-US" sz="1800" b="0" dirty="0" smtClean="0">
                <a:latin typeface="+mn-lt"/>
              </a:rPr>
              <a:t>/n </a:t>
            </a:r>
            <a:r>
              <a:rPr lang="en-US" sz="1800" b="0" dirty="0" smtClean="0">
                <a:latin typeface="+mj-lt"/>
              </a:rPr>
              <a:t>still “think” that the charge is stationary at r=0</a:t>
            </a:r>
            <a:endParaRPr lang="en-US" sz="1800" b="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76800" y="44958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u="sng" dirty="0" smtClean="0">
                <a:solidFill>
                  <a:srgbClr val="FF0000"/>
                </a:solidFill>
                <a:latin typeface="+mj-lt"/>
              </a:rPr>
              <a:t>The field lines must be continuous</a:t>
            </a:r>
            <a:endParaRPr lang="en-US" sz="1800" b="0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26659" y="628958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“slow decay”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0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5" grpId="0" animBg="1"/>
      <p:bldP spid="15406" grpId="0"/>
      <p:bldP spid="99" grpId="0"/>
      <p:bldP spid="110" grpId="0"/>
      <p:bldP spid="112" grpId="0"/>
      <p:bldP spid="113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2471353" y="2273644"/>
            <a:ext cx="694523" cy="741406"/>
            <a:chOff x="2471353" y="2273644"/>
            <a:chExt cx="694523" cy="741406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 rot="10800000">
              <a:off x="2471353" y="2409571"/>
              <a:ext cx="642550" cy="60547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35" name="Object 4"/>
            <p:cNvGraphicFramePr>
              <a:graphicFrameLocks noChangeAspect="1"/>
            </p:cNvGraphicFramePr>
            <p:nvPr/>
          </p:nvGraphicFramePr>
          <p:xfrm>
            <a:off x="2671163" y="2273644"/>
            <a:ext cx="494713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82" name="Equation" r:id="rId3" imgW="164880" imgH="152280" progId="Equation.DSMT4">
                    <p:embed/>
                  </p:oleObj>
                </mc:Choice>
                <mc:Fallback>
                  <p:oleObj name="Equation" r:id="rId3" imgW="164880" imgH="152280" progId="Equation.DSMT4">
                    <p:embed/>
                    <p:pic>
                      <p:nvPicPr>
                        <p:cNvPr id="3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163" y="2273644"/>
                          <a:ext cx="494713" cy="457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" name="Object 4"/>
          <p:cNvGraphicFramePr>
            <a:graphicFrameLocks noChangeAspect="1"/>
          </p:cNvGraphicFramePr>
          <p:nvPr/>
        </p:nvGraphicFramePr>
        <p:xfrm>
          <a:off x="3174227" y="5424488"/>
          <a:ext cx="1314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83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27" y="5424488"/>
                        <a:ext cx="13144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358346" y="370701"/>
            <a:ext cx="2463329" cy="1964725"/>
            <a:chOff x="4240684" y="2458993"/>
            <a:chExt cx="2463329" cy="1964725"/>
          </a:xfrm>
        </p:grpSpPr>
        <p:grpSp>
          <p:nvGrpSpPr>
            <p:cNvPr id="33" name="Group 102"/>
            <p:cNvGrpSpPr/>
            <p:nvPr/>
          </p:nvGrpSpPr>
          <p:grpSpPr>
            <a:xfrm>
              <a:off x="5117762" y="2607276"/>
              <a:ext cx="404038" cy="402771"/>
              <a:chOff x="2286000" y="3810000"/>
              <a:chExt cx="4572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286000" y="3810000"/>
                <a:ext cx="457200" cy="457200"/>
              </a:xfrm>
              <a:prstGeom prst="ellipse">
                <a:avLst/>
              </a:prstGeom>
              <a:solidFill>
                <a:srgbClr val="CA7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62194" y="3810000"/>
                <a:ext cx="361333" cy="419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 smtClean="0">
                    <a:solidFill>
                      <a:srgbClr val="FFFF00"/>
                    </a:solidFill>
                    <a:latin typeface="+mn-lt"/>
                  </a:rPr>
                  <a:t>+</a:t>
                </a:r>
                <a:endParaRPr lang="en-US" sz="1800" b="0" dirty="0">
                  <a:solidFill>
                    <a:srgbClr val="FFFF00"/>
                  </a:solidFill>
                  <a:latin typeface="+mn-lt"/>
                </a:endParaRPr>
              </a:p>
            </p:txBody>
          </p:sp>
        </p:grpSp>
        <p:grpSp>
          <p:nvGrpSpPr>
            <p:cNvPr id="44" name="Group 56"/>
            <p:cNvGrpSpPr/>
            <p:nvPr/>
          </p:nvGrpSpPr>
          <p:grpSpPr>
            <a:xfrm>
              <a:off x="5237057" y="3342310"/>
              <a:ext cx="228600" cy="228600"/>
              <a:chOff x="5791200" y="3733800"/>
              <a:chExt cx="304800" cy="304800"/>
            </a:xfrm>
            <a:solidFill>
              <a:srgbClr val="0033CC"/>
            </a:solidFill>
          </p:grpSpPr>
          <p:sp>
            <p:nvSpPr>
              <p:cNvPr id="60" name="Oval 59"/>
              <p:cNvSpPr/>
              <p:nvPr/>
            </p:nvSpPr>
            <p:spPr>
              <a:xfrm>
                <a:off x="5791200" y="3733800"/>
                <a:ext cx="304800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5867400" y="3886200"/>
                <a:ext cx="152400" cy="0"/>
              </a:xfrm>
              <a:prstGeom prst="line">
                <a:avLst/>
              </a:prstGeom>
              <a:grpFill/>
              <a:ln w="666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58"/>
            <p:cNvGrpSpPr/>
            <p:nvPr/>
          </p:nvGrpSpPr>
          <p:grpSpPr>
            <a:xfrm rot="16200000">
              <a:off x="5140411" y="2992393"/>
              <a:ext cx="456416" cy="194034"/>
              <a:chOff x="1447800" y="533400"/>
              <a:chExt cx="6705600" cy="381000"/>
            </a:xfrm>
          </p:grpSpPr>
          <p:grpSp>
            <p:nvGrpSpPr>
              <p:cNvPr id="46" name="Group 411"/>
              <p:cNvGrpSpPr/>
              <p:nvPr/>
            </p:nvGrpSpPr>
            <p:grpSpPr>
              <a:xfrm>
                <a:off x="14478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54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58" name="Curved Connector 57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" name="Curved Connector 58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5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56" name="Curved Connector 55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" name="Curved Connector 56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47" name="Group 412"/>
              <p:cNvGrpSpPr/>
              <p:nvPr/>
            </p:nvGrpSpPr>
            <p:grpSpPr>
              <a:xfrm>
                <a:off x="4800600" y="533400"/>
                <a:ext cx="3352800" cy="381000"/>
                <a:chOff x="4267200" y="838200"/>
                <a:chExt cx="3352800" cy="381000"/>
              </a:xfrm>
            </p:grpSpPr>
            <p:grpSp>
              <p:nvGrpSpPr>
                <p:cNvPr id="48" name="Group 407"/>
                <p:cNvGrpSpPr/>
                <p:nvPr/>
              </p:nvGrpSpPr>
              <p:grpSpPr>
                <a:xfrm>
                  <a:off x="42672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52" name="Curved Connector 51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" name="Curved Connector 52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9" name="Group 408"/>
                <p:cNvGrpSpPr/>
                <p:nvPr/>
              </p:nvGrpSpPr>
              <p:grpSpPr>
                <a:xfrm>
                  <a:off x="5943600" y="838200"/>
                  <a:ext cx="1676400" cy="381000"/>
                  <a:chOff x="4267200" y="838200"/>
                  <a:chExt cx="1676400" cy="381000"/>
                </a:xfrm>
              </p:grpSpPr>
              <p:cxnSp>
                <p:nvCxnSpPr>
                  <p:cNvPr id="50" name="Curved Connector 49"/>
                  <p:cNvCxnSpPr/>
                  <p:nvPr/>
                </p:nvCxnSpPr>
                <p:spPr bwMode="auto">
                  <a:xfrm>
                    <a:off x="51054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1" name="Curved Connector 50"/>
                  <p:cNvCxnSpPr/>
                  <p:nvPr/>
                </p:nvCxnSpPr>
                <p:spPr bwMode="auto">
                  <a:xfrm flipH="1">
                    <a:off x="4267200" y="838200"/>
                    <a:ext cx="838200" cy="381000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4240684" y="3011959"/>
            <a:ext cx="61912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84" name="Equation" r:id="rId7" imgW="304560" imgH="203040" progId="Equation.DSMT4">
                    <p:embed/>
                  </p:oleObj>
                </mc:Choice>
                <mc:Fallback>
                  <p:oleObj name="Equation" r:id="rId7" imgW="304560" imgH="203040" progId="Equation.DSMT4">
                    <p:embed/>
                    <p:pic>
                      <p:nvPicPr>
                        <p:cNvPr id="4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684" y="3011959"/>
                          <a:ext cx="619125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1"/>
            <p:cNvGraphicFramePr>
              <a:graphicFrameLocks noChangeAspect="1"/>
            </p:cNvGraphicFramePr>
            <p:nvPr/>
          </p:nvGraphicFramePr>
          <p:xfrm>
            <a:off x="6086475" y="2938463"/>
            <a:ext cx="6175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85" name="Equation" r:id="rId9" imgW="304560" imgH="228600" progId="Equation.DSMT4">
                    <p:embed/>
                  </p:oleObj>
                </mc:Choice>
                <mc:Fallback>
                  <p:oleObj name="Equation" r:id="rId9" imgW="304560" imgH="228600" progId="Equation.DSMT4">
                    <p:embed/>
                    <p:pic>
                      <p:nvPicPr>
                        <p:cNvPr id="4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6475" y="2938463"/>
                          <a:ext cx="617538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" name="Straight Arrow Connector 62"/>
            <p:cNvCxnSpPr/>
            <p:nvPr/>
          </p:nvCxnSpPr>
          <p:spPr bwMode="auto">
            <a:xfrm rot="16200000" flipV="1">
              <a:off x="4534933" y="3064476"/>
              <a:ext cx="605480" cy="123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366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Oval 64"/>
            <p:cNvSpPr/>
            <p:nvPr/>
          </p:nvSpPr>
          <p:spPr bwMode="auto">
            <a:xfrm>
              <a:off x="4930347" y="2458993"/>
              <a:ext cx="778476" cy="1964725"/>
            </a:xfrm>
            <a:prstGeom prst="ellipse">
              <a:avLst/>
            </a:prstGeom>
            <a:solidFill>
              <a:srgbClr val="002060">
                <a:alpha val="2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rot="5400000">
              <a:off x="5654011" y="3157152"/>
              <a:ext cx="691184" cy="13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5350475" y="2842054"/>
              <a:ext cx="8031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5379308" y="3513438"/>
              <a:ext cx="8031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3338985" y="290470"/>
            <a:ext cx="30315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 dirty="0">
                <a:latin typeface="+mn-lt"/>
              </a:rPr>
              <a:t>Dipole radiation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928551" y="963827"/>
            <a:ext cx="444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Consider electron oscillating around ion – oscillating dipole </a:t>
            </a:r>
            <a:endParaRPr lang="en-US" sz="1800" b="0" dirty="0">
              <a:latin typeface="+mn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0" y="2464658"/>
            <a:ext cx="3889089" cy="3960855"/>
            <a:chOff x="0" y="2464658"/>
            <a:chExt cx="3889089" cy="3960855"/>
          </a:xfrm>
        </p:grpSpPr>
        <p:grpSp>
          <p:nvGrpSpPr>
            <p:cNvPr id="112" name="Group 111"/>
            <p:cNvGrpSpPr/>
            <p:nvPr/>
          </p:nvGrpSpPr>
          <p:grpSpPr>
            <a:xfrm>
              <a:off x="0" y="2464658"/>
              <a:ext cx="3889089" cy="3960855"/>
              <a:chOff x="0" y="2464658"/>
              <a:chExt cx="3889089" cy="396085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72042" y="2977980"/>
                <a:ext cx="2792627" cy="2804982"/>
                <a:chOff x="1754660" y="1544596"/>
                <a:chExt cx="2792627" cy="2804982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 flipV="1">
                  <a:off x="1754660" y="1631092"/>
                  <a:ext cx="2792627" cy="2718486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rot="5400000" flipH="1" flipV="1">
                  <a:off x="383058" y="2928553"/>
                  <a:ext cx="2780272" cy="12357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cxnSp>
            <p:nvCxnSpPr>
              <p:cNvPr id="13" name="Straight Arrow Connector 12"/>
              <p:cNvCxnSpPr/>
              <p:nvPr/>
            </p:nvCxnSpPr>
            <p:spPr bwMode="auto">
              <a:xfrm rot="16200000" flipV="1">
                <a:off x="2501988" y="3002692"/>
                <a:ext cx="568411" cy="568411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16" name="Object 15"/>
              <p:cNvGraphicFramePr>
                <a:graphicFrameLocks noChangeAspect="1"/>
              </p:cNvGraphicFramePr>
              <p:nvPr/>
            </p:nvGraphicFramePr>
            <p:xfrm>
              <a:off x="3378117" y="2570206"/>
              <a:ext cx="510972" cy="4448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86" name="Equation" r:id="rId11" imgW="114120" imgH="177480" progId="Equation.DSMT4">
                      <p:embed/>
                    </p:oleObj>
                  </mc:Choice>
                  <mc:Fallback>
                    <p:oleObj name="Equation" r:id="rId11" imgW="114120" imgH="177480" progId="Equation.DSMT4">
                      <p:embed/>
                      <p:pic>
                        <p:nvPicPr>
                          <p:cNvPr id="1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8117" y="2570206"/>
                            <a:ext cx="510972" cy="4448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1" name="Object 3"/>
              <p:cNvGraphicFramePr>
                <a:graphicFrameLocks noChangeAspect="1"/>
              </p:cNvGraphicFramePr>
              <p:nvPr/>
            </p:nvGraphicFramePr>
            <p:xfrm>
              <a:off x="2154583" y="2464658"/>
              <a:ext cx="568325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87" name="Equation" r:id="rId13" imgW="126720" imgH="215640" progId="Equation.DSMT4">
                      <p:embed/>
                    </p:oleObj>
                  </mc:Choice>
                  <mc:Fallback>
                    <p:oleObj name="Equation" r:id="rId13" imgW="126720" imgH="215640" progId="Equation.DSMT4">
                      <p:embed/>
                      <p:pic>
                        <p:nvPicPr>
                          <p:cNvPr id="3277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583" y="2464658"/>
                            <a:ext cx="568325" cy="539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2" name="Object 4"/>
              <p:cNvGraphicFramePr>
                <a:graphicFrameLocks noChangeAspect="1"/>
              </p:cNvGraphicFramePr>
              <p:nvPr/>
            </p:nvGraphicFramePr>
            <p:xfrm>
              <a:off x="2039982" y="4519484"/>
              <a:ext cx="51117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88" name="Equation" r:id="rId15" imgW="114120" imgH="126720" progId="Equation.DSMT4">
                      <p:embed/>
                    </p:oleObj>
                  </mc:Choice>
                  <mc:Fallback>
                    <p:oleObj name="Equation" r:id="rId15" imgW="114120" imgH="126720" progId="Equation.DSMT4">
                      <p:embed/>
                      <p:pic>
                        <p:nvPicPr>
                          <p:cNvPr id="3277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982" y="4519484"/>
                            <a:ext cx="511175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3" name="Object 5"/>
              <p:cNvGraphicFramePr>
                <a:graphicFrameLocks noChangeAspect="1"/>
              </p:cNvGraphicFramePr>
              <p:nvPr/>
            </p:nvGraphicFramePr>
            <p:xfrm>
              <a:off x="2687640" y="4174310"/>
              <a:ext cx="623887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89" name="Equation" r:id="rId17" imgW="139680" imgH="215640" progId="Equation.DSMT4">
                      <p:embed/>
                    </p:oleObj>
                  </mc:Choice>
                  <mc:Fallback>
                    <p:oleObj name="Equation" r:id="rId17" imgW="139680" imgH="215640" progId="Equation.DSMT4">
                      <p:embed/>
                      <p:pic>
                        <p:nvPicPr>
                          <p:cNvPr id="32773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7640" y="4174310"/>
                            <a:ext cx="623887" cy="539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4" name="Straight Arrow Connector 23"/>
              <p:cNvCxnSpPr/>
              <p:nvPr/>
            </p:nvCxnSpPr>
            <p:spPr bwMode="auto">
              <a:xfrm rot="5400000">
                <a:off x="2631734" y="3774990"/>
                <a:ext cx="654908" cy="247135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3070398" y="3113903"/>
                <a:ext cx="457200" cy="432486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" name="Arc 26"/>
              <p:cNvSpPr/>
              <p:nvPr/>
            </p:nvSpPr>
            <p:spPr bwMode="auto">
              <a:xfrm>
                <a:off x="290128" y="4967416"/>
                <a:ext cx="1000897" cy="593125"/>
              </a:xfrm>
              <a:prstGeom prst="arc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graphicFrame>
            <p:nvGraphicFramePr>
              <p:cNvPr id="32774" name="Object 6"/>
              <p:cNvGraphicFramePr>
                <a:graphicFrameLocks noChangeAspect="1"/>
              </p:cNvGraphicFramePr>
              <p:nvPr/>
            </p:nvGraphicFramePr>
            <p:xfrm>
              <a:off x="918692" y="4547287"/>
              <a:ext cx="595651" cy="543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90" name="Equation" r:id="rId19" imgW="139680" imgH="177480" progId="Equation.DSMT4">
                      <p:embed/>
                    </p:oleObj>
                  </mc:Choice>
                  <mc:Fallback>
                    <p:oleObj name="Equation" r:id="rId19" imgW="139680" imgH="177480" progId="Equation.DSMT4">
                      <p:embed/>
                      <p:pic>
                        <p:nvPicPr>
                          <p:cNvPr id="32774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692" y="4547287"/>
                            <a:ext cx="595651" cy="543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5" name="Object 7"/>
              <p:cNvGraphicFramePr>
                <a:graphicFrameLocks noChangeAspect="1"/>
              </p:cNvGraphicFramePr>
              <p:nvPr/>
            </p:nvGraphicFramePr>
            <p:xfrm>
              <a:off x="285366" y="2863379"/>
              <a:ext cx="487362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91" name="Equation" r:id="rId21" imgW="114120" imgH="126720" progId="Equation.DSMT4">
                      <p:embed/>
                    </p:oleObj>
                  </mc:Choice>
                  <mc:Fallback>
                    <p:oleObj name="Equation" r:id="rId21" imgW="114120" imgH="126720" progId="Equation.DSMT4">
                      <p:embed/>
                      <p:pic>
                        <p:nvPicPr>
                          <p:cNvPr id="3277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366" y="2863379"/>
                            <a:ext cx="487362" cy="387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Object 4"/>
              <p:cNvGraphicFramePr>
                <a:graphicFrameLocks noChangeAspect="1"/>
              </p:cNvGraphicFramePr>
              <p:nvPr/>
            </p:nvGraphicFramePr>
            <p:xfrm>
              <a:off x="0" y="5326793"/>
              <a:ext cx="619125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792" name="Equation" r:id="rId23" imgW="304560" imgH="203040" progId="Equation.DSMT4">
                      <p:embed/>
                    </p:oleObj>
                  </mc:Choice>
                  <mc:Fallback>
                    <p:oleObj name="Equation" r:id="rId23" imgW="304560" imgH="203040" progId="Equation.DSMT4">
                      <p:embed/>
                      <p:pic>
                        <p:nvPicPr>
                          <p:cNvPr id="81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326793"/>
                            <a:ext cx="619125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3" name="Straight Arrow Connector 82"/>
              <p:cNvCxnSpPr/>
              <p:nvPr/>
            </p:nvCxnSpPr>
            <p:spPr bwMode="auto">
              <a:xfrm rot="16200000" flipV="1">
                <a:off x="393104" y="5539947"/>
                <a:ext cx="605480" cy="123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3366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32784" name="Picture 16"/>
              <p:cNvPicPr>
                <a:picLocks noChangeAspect="1" noChangeArrowheads="1"/>
              </p:cNvPicPr>
              <p:nvPr/>
            </p:nvPicPr>
            <p:blipFill>
              <a:blip r:embed="rId25" cstate="print"/>
              <a:srcRect/>
              <a:stretch>
                <a:fillRect/>
              </a:stretch>
            </p:blipFill>
            <p:spPr bwMode="auto">
              <a:xfrm>
                <a:off x="672673" y="5641974"/>
                <a:ext cx="314550" cy="783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803190" y="3472249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Spherical </a:t>
              </a:r>
            </a:p>
            <a:p>
              <a:r>
                <a:rPr lang="en-US" sz="1800" b="0" dirty="0" smtClean="0">
                  <a:latin typeface="+mn-lt"/>
                </a:rPr>
                <a:t>co-ordinates</a:t>
              </a:r>
              <a:endParaRPr lang="en-US" sz="1800" b="0" dirty="0">
                <a:latin typeface="+mn-lt"/>
              </a:endParaRPr>
            </a:p>
          </p:txBody>
        </p:sp>
      </p:grp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65962"/>
              </p:ext>
            </p:extLst>
          </p:nvPr>
        </p:nvGraphicFramePr>
        <p:xfrm>
          <a:off x="4000500" y="2279650"/>
          <a:ext cx="3556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3" name="Equation" r:id="rId26" imgW="1663560" imgH="431640" progId="Equation.DSMT4">
                  <p:embed/>
                </p:oleObj>
              </mc:Choice>
              <mc:Fallback>
                <p:oleObj name="Equation" r:id="rId26" imgW="1663560" imgH="431640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279650"/>
                        <a:ext cx="3556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3216875" y="1783492"/>
            <a:ext cx="444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In the far field zone </a:t>
            </a:r>
            <a:endParaRPr lang="en-US" sz="1800" b="0" dirty="0">
              <a:latin typeface="+mn-lt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5424059" y="1720762"/>
          <a:ext cx="16557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Equation" r:id="rId28" imgW="774360" imgH="228600" progId="Equation.DSMT4">
                  <p:embed/>
                </p:oleObj>
              </mc:Choice>
              <mc:Fallback>
                <p:oleObj name="Equation" r:id="rId28" imgW="774360" imgH="228600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059" y="1720762"/>
                        <a:ext cx="16557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721487" y="3717839"/>
          <a:ext cx="1981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5" name="Equation" r:id="rId30" imgW="927000" imgH="228600" progId="Equation.DSMT4">
                  <p:embed/>
                </p:oleObj>
              </mc:Choice>
              <mc:Fallback>
                <p:oleObj name="Equation" r:id="rId30" imgW="927000" imgH="228600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487" y="3717839"/>
                        <a:ext cx="19812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3613063" y="4153374"/>
          <a:ext cx="42338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6" name="Equation" r:id="rId32" imgW="1981080" imgH="241200" progId="Equation.DSMT4">
                  <p:embed/>
                </p:oleObj>
              </mc:Choice>
              <mc:Fallback>
                <p:oleObj name="Equation" r:id="rId32" imgW="1981080" imgH="2412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063" y="4153374"/>
                        <a:ext cx="42338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917091" y="3076832"/>
            <a:ext cx="474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Retardation – field at time t is determined by the acceleration at time r/c prior to it</a:t>
            </a:r>
            <a:endParaRPr lang="en-US" sz="1800" b="0" dirty="0">
              <a:latin typeface="+mj-lt"/>
            </a:endParaRP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17093"/>
              </p:ext>
            </p:extLst>
          </p:nvPr>
        </p:nvGraphicFramePr>
        <p:xfrm>
          <a:off x="2216150" y="4792663"/>
          <a:ext cx="60785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7" name="Equation" r:id="rId34" imgW="3822480" imgH="457200" progId="Equation.DSMT4">
                  <p:embed/>
                </p:oleObj>
              </mc:Choice>
              <mc:Fallback>
                <p:oleObj name="Equation" r:id="rId34" imgW="3822480" imgH="457200" progId="Equation.DSMT4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792663"/>
                        <a:ext cx="6078538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18750"/>
              </p:ext>
            </p:extLst>
          </p:nvPr>
        </p:nvGraphicFramePr>
        <p:xfrm>
          <a:off x="4811713" y="5335588"/>
          <a:ext cx="12382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8" name="Equation" r:id="rId36" imgW="609480" imgH="393480" progId="Equation.DSMT4">
                  <p:embed/>
                </p:oleObj>
              </mc:Choice>
              <mc:Fallback>
                <p:oleObj name="Equation" r:id="rId36" imgW="609480" imgH="393480" progId="Equation.DSMT4">
                  <p:embed/>
                  <p:pic>
                    <p:nvPicPr>
                      <p:cNvPr id="3379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5335588"/>
                        <a:ext cx="123825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3138618" y="2216161"/>
            <a:ext cx="437994" cy="798888"/>
            <a:chOff x="3262186" y="2796928"/>
            <a:chExt cx="437994" cy="798888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rot="5400000" flipH="1" flipV="1">
              <a:off x="3260126" y="3223055"/>
              <a:ext cx="374821" cy="3707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366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3376398" y="2796928"/>
            <a:ext cx="323782" cy="452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99" name="Equation" r:id="rId38" imgW="126720" imgH="177480" progId="Equation.DSMT4">
                    <p:embed/>
                  </p:oleObj>
                </mc:Choice>
                <mc:Fallback>
                  <p:oleObj name="Equation" r:id="rId38" imgW="126720" imgH="177480" progId="Equation.DSMT4">
                    <p:embed/>
                    <p:pic>
                      <p:nvPicPr>
                        <p:cNvPr id="2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398" y="2796928"/>
                          <a:ext cx="323782" cy="4528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21232"/>
              </p:ext>
            </p:extLst>
          </p:nvPr>
        </p:nvGraphicFramePr>
        <p:xfrm>
          <a:off x="2741613" y="6043613"/>
          <a:ext cx="460533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0" name="Equation" r:id="rId40" imgW="2895480" imgH="431640" progId="Equation.DSMT4">
                  <p:embed/>
                </p:oleObj>
              </mc:Choice>
              <mc:Fallback>
                <p:oleObj name="Equation" r:id="rId40" imgW="2895480" imgH="431640" progId="Equation.DSMT4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6043613"/>
                        <a:ext cx="4605337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223319" y="615366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Magnetic field</a:t>
            </a:r>
            <a:endParaRPr lang="en-US" sz="1800" b="0" dirty="0">
              <a:latin typeface="+mj-lt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155139" y="3019172"/>
            <a:ext cx="956451" cy="790614"/>
            <a:chOff x="2155139" y="3019172"/>
            <a:chExt cx="956451" cy="790614"/>
          </a:xfrm>
        </p:grpSpPr>
        <p:cxnSp>
          <p:nvCxnSpPr>
            <p:cNvPr id="131" name="Straight Arrow Connector 130"/>
            <p:cNvCxnSpPr/>
            <p:nvPr/>
          </p:nvCxnSpPr>
          <p:spPr bwMode="auto">
            <a:xfrm rot="5400000">
              <a:off x="2660569" y="3223058"/>
              <a:ext cx="654908" cy="24713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132" name="Object 4"/>
            <p:cNvGraphicFramePr>
              <a:graphicFrameLocks noChangeAspect="1"/>
            </p:cNvGraphicFramePr>
            <p:nvPr/>
          </p:nvGraphicFramePr>
          <p:xfrm>
            <a:off x="2155139" y="3352586"/>
            <a:ext cx="571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01" name="Equation" r:id="rId42" imgW="190440" imgH="152280" progId="Equation.DSMT4">
                    <p:embed/>
                  </p:oleObj>
                </mc:Choice>
                <mc:Fallback>
                  <p:oleObj name="Equation" r:id="rId42" imgW="190440" imgH="152280" progId="Equation.DSMT4">
                    <p:embed/>
                    <p:pic>
                      <p:nvPicPr>
                        <p:cNvPr id="1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139" y="3352586"/>
                          <a:ext cx="571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" name="TextBox 133"/>
          <p:cNvSpPr txBox="1"/>
          <p:nvPr/>
        </p:nvSpPr>
        <p:spPr>
          <a:xfrm>
            <a:off x="6417275" y="5774723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Spherical Wave</a:t>
            </a:r>
            <a:endParaRPr lang="en-US" sz="1800" b="0" dirty="0">
              <a:latin typeface="+mj-lt"/>
            </a:endParaRP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  <p:bldP spid="120" grpId="0"/>
      <p:bldP spid="130" grpId="0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3726163" y="0"/>
            <a:ext cx="31454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 dirty="0">
                <a:latin typeface="+mj-lt"/>
              </a:rPr>
              <a:t>Radiating power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57561"/>
              </p:ext>
            </p:extLst>
          </p:nvPr>
        </p:nvGraphicFramePr>
        <p:xfrm>
          <a:off x="4265613" y="2201863"/>
          <a:ext cx="4889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6" name="Equation" r:id="rId4" imgW="3073320" imgH="1015920" progId="Equation.DSMT4">
                  <p:embed/>
                </p:oleObj>
              </mc:Choice>
              <mc:Fallback>
                <p:oleObj name="Equation" r:id="rId4" imgW="3073320" imgH="1015920" progId="Equation.DSMT4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201863"/>
                        <a:ext cx="4889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400900"/>
              </p:ext>
            </p:extLst>
          </p:nvPr>
        </p:nvGraphicFramePr>
        <p:xfrm>
          <a:off x="5141913" y="600075"/>
          <a:ext cx="30908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7" name="Equation" r:id="rId6" imgW="1942920" imgH="457200" progId="Equation.DSMT4">
                  <p:embed/>
                </p:oleObj>
              </mc:Choice>
              <mc:Fallback>
                <p:oleObj name="Equation" r:id="rId6" imgW="1942920" imgH="457200" progId="Equation.DSMT4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600075"/>
                        <a:ext cx="3090862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233070"/>
              </p:ext>
            </p:extLst>
          </p:nvPr>
        </p:nvGraphicFramePr>
        <p:xfrm>
          <a:off x="5019675" y="1296988"/>
          <a:ext cx="33734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8" name="Equation" r:id="rId8" imgW="2120760" imgH="393480" progId="Equation.DSMT4">
                  <p:embed/>
                </p:oleObj>
              </mc:Choice>
              <mc:Fallback>
                <p:oleObj name="Equation" r:id="rId8" imgW="2120760" imgH="393480" progId="Equation.DSMT4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296988"/>
                        <a:ext cx="3373438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727325" y="55626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>
              <a:latin typeface="+mn-lt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375789" y="1802113"/>
            <a:ext cx="2591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+mn-lt"/>
              </a:rPr>
              <a:t>Average Power Density</a:t>
            </a:r>
            <a:endParaRPr lang="en-US" sz="1800" b="0" dirty="0">
              <a:latin typeface="+mn-lt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09790"/>
              </p:ext>
            </p:extLst>
          </p:nvPr>
        </p:nvGraphicFramePr>
        <p:xfrm>
          <a:off x="5041900" y="4494213"/>
          <a:ext cx="40814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9" name="Equation" r:id="rId10" imgW="2565360" imgH="799920" progId="Equation.DSMT4">
                  <p:embed/>
                </p:oleObj>
              </mc:Choice>
              <mc:Fallback>
                <p:oleObj name="Equation" r:id="rId10" imgW="2565360" imgH="799920" progId="Equation.DSMT4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494213"/>
                        <a:ext cx="4081463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0" y="202010"/>
            <a:ext cx="3889089" cy="4209352"/>
            <a:chOff x="0" y="202010"/>
            <a:chExt cx="3889089" cy="4209352"/>
          </a:xfrm>
        </p:grpSpPr>
        <p:grpSp>
          <p:nvGrpSpPr>
            <p:cNvPr id="23" name="Group 22"/>
            <p:cNvGrpSpPr/>
            <p:nvPr/>
          </p:nvGrpSpPr>
          <p:grpSpPr>
            <a:xfrm>
              <a:off x="2471353" y="259493"/>
              <a:ext cx="694523" cy="741406"/>
              <a:chOff x="2471353" y="2273644"/>
              <a:chExt cx="694523" cy="741406"/>
            </a:xfrm>
          </p:grpSpPr>
          <p:cxnSp>
            <p:nvCxnSpPr>
              <p:cNvPr id="24" name="Straight Arrow Connector 23"/>
              <p:cNvCxnSpPr/>
              <p:nvPr/>
            </p:nvCxnSpPr>
            <p:spPr bwMode="auto">
              <a:xfrm rot="10800000">
                <a:off x="2471353" y="2409571"/>
                <a:ext cx="642550" cy="60547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25" name="Object 4"/>
              <p:cNvGraphicFramePr>
                <a:graphicFrameLocks noChangeAspect="1"/>
              </p:cNvGraphicFramePr>
              <p:nvPr/>
            </p:nvGraphicFramePr>
            <p:xfrm>
              <a:off x="2671163" y="2273644"/>
              <a:ext cx="494713" cy="457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0" name="Equation" r:id="rId12" imgW="164880" imgH="152280" progId="Equation.DSMT4">
                      <p:embed/>
                    </p:oleObj>
                  </mc:Choice>
                  <mc:Fallback>
                    <p:oleObj name="Equation" r:id="rId12" imgW="164880" imgH="152280" progId="Equation.DSMT4">
                      <p:embed/>
                      <p:pic>
                        <p:nvPicPr>
                          <p:cNvPr id="25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1163" y="2273644"/>
                            <a:ext cx="494713" cy="457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111"/>
            <p:cNvGrpSpPr/>
            <p:nvPr/>
          </p:nvGrpSpPr>
          <p:grpSpPr>
            <a:xfrm>
              <a:off x="0" y="450507"/>
              <a:ext cx="3889089" cy="3960855"/>
              <a:chOff x="0" y="2464658"/>
              <a:chExt cx="3889089" cy="3960855"/>
            </a:xfrm>
          </p:grpSpPr>
          <p:grpSp>
            <p:nvGrpSpPr>
              <p:cNvPr id="30" name="Group 16"/>
              <p:cNvGrpSpPr/>
              <p:nvPr/>
            </p:nvGrpSpPr>
            <p:grpSpPr>
              <a:xfrm>
                <a:off x="772042" y="2977980"/>
                <a:ext cx="2792627" cy="2804982"/>
                <a:chOff x="1754660" y="1544596"/>
                <a:chExt cx="2792627" cy="2804982"/>
              </a:xfrm>
            </p:grpSpPr>
            <p:cxnSp>
              <p:nvCxnSpPr>
                <p:cNvPr id="44" name="Straight Arrow Connector 8"/>
                <p:cNvCxnSpPr/>
                <p:nvPr/>
              </p:nvCxnSpPr>
              <p:spPr bwMode="auto">
                <a:xfrm flipV="1">
                  <a:off x="1754660" y="1631092"/>
                  <a:ext cx="2792627" cy="2718486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5400000" flipH="1" flipV="1">
                  <a:off x="383058" y="2928553"/>
                  <a:ext cx="2780272" cy="12357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cxnSp>
            <p:nvCxnSpPr>
              <p:cNvPr id="31" name="Straight Arrow Connector 30"/>
              <p:cNvCxnSpPr/>
              <p:nvPr/>
            </p:nvCxnSpPr>
            <p:spPr bwMode="auto">
              <a:xfrm rot="16200000" flipV="1">
                <a:off x="2501988" y="3002692"/>
                <a:ext cx="568411" cy="568411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378117" y="2570206"/>
              <a:ext cx="510972" cy="4448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1" name="Equation" r:id="rId14" imgW="114120" imgH="177480" progId="Equation.DSMT4">
                      <p:embed/>
                    </p:oleObj>
                  </mc:Choice>
                  <mc:Fallback>
                    <p:oleObj name="Equation" r:id="rId14" imgW="114120" imgH="177480" progId="Equation.DSMT4">
                      <p:embed/>
                      <p:pic>
                        <p:nvPicPr>
                          <p:cNvPr id="32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8117" y="2570206"/>
                            <a:ext cx="510972" cy="4448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"/>
              <p:cNvGraphicFramePr>
                <a:graphicFrameLocks noChangeAspect="1"/>
              </p:cNvGraphicFramePr>
              <p:nvPr/>
            </p:nvGraphicFramePr>
            <p:xfrm>
              <a:off x="2154583" y="2464658"/>
              <a:ext cx="568325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2" name="Equation" r:id="rId16" imgW="126720" imgH="215640" progId="Equation.DSMT4">
                      <p:embed/>
                    </p:oleObj>
                  </mc:Choice>
                  <mc:Fallback>
                    <p:oleObj name="Equation" r:id="rId16" imgW="126720" imgH="215640" progId="Equation.DSMT4">
                      <p:embed/>
                      <p:pic>
                        <p:nvPicPr>
                          <p:cNvPr id="3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583" y="2464658"/>
                            <a:ext cx="568325" cy="539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4"/>
              <p:cNvGraphicFramePr>
                <a:graphicFrameLocks noChangeAspect="1"/>
              </p:cNvGraphicFramePr>
              <p:nvPr/>
            </p:nvGraphicFramePr>
            <p:xfrm>
              <a:off x="2039982" y="4519484"/>
              <a:ext cx="51117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3" name="Equation" r:id="rId18" imgW="114120" imgH="126720" progId="Equation.DSMT4">
                      <p:embed/>
                    </p:oleObj>
                  </mc:Choice>
                  <mc:Fallback>
                    <p:oleObj name="Equation" r:id="rId18" imgW="114120" imgH="126720" progId="Equation.DSMT4">
                      <p:embed/>
                      <p:pic>
                        <p:nvPicPr>
                          <p:cNvPr id="3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982" y="4519484"/>
                            <a:ext cx="511175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5"/>
              <p:cNvGraphicFramePr>
                <a:graphicFrameLocks noChangeAspect="1"/>
              </p:cNvGraphicFramePr>
              <p:nvPr/>
            </p:nvGraphicFramePr>
            <p:xfrm>
              <a:off x="2687640" y="4174310"/>
              <a:ext cx="623887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4" name="Equation" r:id="rId20" imgW="139680" imgH="215640" progId="Equation.DSMT4">
                      <p:embed/>
                    </p:oleObj>
                  </mc:Choice>
                  <mc:Fallback>
                    <p:oleObj name="Equation" r:id="rId20" imgW="139680" imgH="215640" progId="Equation.DSMT4">
                      <p:embed/>
                      <p:pic>
                        <p:nvPicPr>
                          <p:cNvPr id="3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7640" y="4174310"/>
                            <a:ext cx="623887" cy="539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6" name="Straight Arrow Connector 35"/>
              <p:cNvCxnSpPr/>
              <p:nvPr/>
            </p:nvCxnSpPr>
            <p:spPr bwMode="auto">
              <a:xfrm rot="5400000">
                <a:off x="2631734" y="3774990"/>
                <a:ext cx="654908" cy="247135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 flipV="1">
                <a:off x="3070398" y="3113903"/>
                <a:ext cx="457200" cy="432486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8" name="Arc 37"/>
              <p:cNvSpPr/>
              <p:nvPr/>
            </p:nvSpPr>
            <p:spPr bwMode="auto">
              <a:xfrm>
                <a:off x="290128" y="4967416"/>
                <a:ext cx="1000897" cy="593125"/>
              </a:xfrm>
              <a:prstGeom prst="arc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graphicFrame>
            <p:nvGraphicFramePr>
              <p:cNvPr id="39" name="Object 6"/>
              <p:cNvGraphicFramePr>
                <a:graphicFrameLocks noChangeAspect="1"/>
              </p:cNvGraphicFramePr>
              <p:nvPr/>
            </p:nvGraphicFramePr>
            <p:xfrm>
              <a:off x="918692" y="4547287"/>
              <a:ext cx="595651" cy="543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5" name="Equation" r:id="rId22" imgW="139680" imgH="177480" progId="Equation.DSMT4">
                      <p:embed/>
                    </p:oleObj>
                  </mc:Choice>
                  <mc:Fallback>
                    <p:oleObj name="Equation" r:id="rId22" imgW="139680" imgH="177480" progId="Equation.DSMT4">
                      <p:embed/>
                      <p:pic>
                        <p:nvPicPr>
                          <p:cNvPr id="3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692" y="4547287"/>
                            <a:ext cx="595651" cy="543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7"/>
              <p:cNvGraphicFramePr>
                <a:graphicFrameLocks noChangeAspect="1"/>
              </p:cNvGraphicFramePr>
              <p:nvPr/>
            </p:nvGraphicFramePr>
            <p:xfrm>
              <a:off x="285366" y="2863379"/>
              <a:ext cx="487362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6" name="Equation" r:id="rId24" imgW="114120" imgH="126720" progId="Equation.DSMT4">
                      <p:embed/>
                    </p:oleObj>
                  </mc:Choice>
                  <mc:Fallback>
                    <p:oleObj name="Equation" r:id="rId24" imgW="114120" imgH="126720" progId="Equation.DSMT4">
                      <p:embed/>
                      <p:pic>
                        <p:nvPicPr>
                          <p:cNvPr id="4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366" y="2863379"/>
                            <a:ext cx="487362" cy="387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"/>
              <p:cNvGraphicFramePr>
                <a:graphicFrameLocks noChangeAspect="1"/>
              </p:cNvGraphicFramePr>
              <p:nvPr/>
            </p:nvGraphicFramePr>
            <p:xfrm>
              <a:off x="0" y="5326793"/>
              <a:ext cx="619125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7" name="Equation" r:id="rId26" imgW="304560" imgH="203040" progId="Equation.DSMT4">
                      <p:embed/>
                    </p:oleObj>
                  </mc:Choice>
                  <mc:Fallback>
                    <p:oleObj name="Equation" r:id="rId26" imgW="304560" imgH="203040" progId="Equation.DSMT4">
                      <p:embed/>
                      <p:pic>
                        <p:nvPicPr>
                          <p:cNvPr id="41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326793"/>
                            <a:ext cx="619125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Arrow Connector 41"/>
              <p:cNvCxnSpPr/>
              <p:nvPr/>
            </p:nvCxnSpPr>
            <p:spPr bwMode="auto">
              <a:xfrm rot="16200000" flipV="1">
                <a:off x="393104" y="5539947"/>
                <a:ext cx="605480" cy="123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3366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43" name="Picture 16"/>
              <p:cNvPicPr>
                <a:picLocks noChangeAspect="1" noChangeArrowheads="1"/>
              </p:cNvPicPr>
              <p:nvPr/>
            </p:nvPicPr>
            <p:blipFill>
              <a:blip r:embed="rId28" cstate="print"/>
              <a:srcRect/>
              <a:stretch>
                <a:fillRect/>
              </a:stretch>
            </p:blipFill>
            <p:spPr bwMode="auto">
              <a:xfrm>
                <a:off x="672673" y="5641974"/>
                <a:ext cx="314550" cy="783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3138618" y="202010"/>
              <a:ext cx="437994" cy="798888"/>
              <a:chOff x="3262186" y="2796928"/>
              <a:chExt cx="437994" cy="798888"/>
            </a:xfrm>
          </p:grpSpPr>
          <p:cxnSp>
            <p:nvCxnSpPr>
              <p:cNvPr id="47" name="Straight Arrow Connector 46"/>
              <p:cNvCxnSpPr/>
              <p:nvPr/>
            </p:nvCxnSpPr>
            <p:spPr bwMode="auto">
              <a:xfrm rot="5400000" flipH="1" flipV="1">
                <a:off x="3260126" y="3223055"/>
                <a:ext cx="374821" cy="37070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3366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48" name="Object 23"/>
              <p:cNvGraphicFramePr>
                <a:graphicFrameLocks noChangeAspect="1"/>
              </p:cNvGraphicFramePr>
              <p:nvPr/>
            </p:nvGraphicFramePr>
            <p:xfrm>
              <a:off x="3376398" y="2796928"/>
              <a:ext cx="323782" cy="4528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8" name="Equation" r:id="rId29" imgW="126720" imgH="177480" progId="Equation.DSMT4">
                      <p:embed/>
                    </p:oleObj>
                  </mc:Choice>
                  <mc:Fallback>
                    <p:oleObj name="Equation" r:id="rId29" imgW="126720" imgH="177480" progId="Equation.DSMT4">
                      <p:embed/>
                      <p:pic>
                        <p:nvPicPr>
                          <p:cNvPr id="48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6398" y="2796928"/>
                            <a:ext cx="323782" cy="4528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Group 48"/>
            <p:cNvGrpSpPr/>
            <p:nvPr/>
          </p:nvGrpSpPr>
          <p:grpSpPr>
            <a:xfrm>
              <a:off x="2155139" y="1005021"/>
              <a:ext cx="956451" cy="790614"/>
              <a:chOff x="2155139" y="3019172"/>
              <a:chExt cx="956451" cy="790614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rot="5400000">
                <a:off x="2660569" y="3223058"/>
                <a:ext cx="654908" cy="247135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51" name="Object 4"/>
              <p:cNvGraphicFramePr>
                <a:graphicFrameLocks noChangeAspect="1"/>
              </p:cNvGraphicFramePr>
              <p:nvPr/>
            </p:nvGraphicFramePr>
            <p:xfrm>
              <a:off x="2155139" y="3352586"/>
              <a:ext cx="5715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59" name="Equation" r:id="rId31" imgW="190440" imgH="152280" progId="Equation.DSMT4">
                      <p:embed/>
                    </p:oleObj>
                  </mc:Choice>
                  <mc:Fallback>
                    <p:oleObj name="Equation" r:id="rId31" imgW="190440" imgH="152280" progId="Equation.DSMT4">
                      <p:embed/>
                      <p:pic>
                        <p:nvPicPr>
                          <p:cNvPr id="51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139" y="3352586"/>
                            <a:ext cx="571500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5206915" y="3869810"/>
            <a:ext cx="2313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latin typeface="+mn-lt"/>
              </a:rPr>
              <a:t>Total radiating power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299254" y="1223320"/>
            <a:ext cx="770478" cy="802759"/>
            <a:chOff x="3299254" y="1223320"/>
            <a:chExt cx="770478" cy="802759"/>
          </a:xfrm>
        </p:grpSpPr>
        <p:cxnSp>
          <p:nvCxnSpPr>
            <p:cNvPr id="55" name="Straight Arrow Connector 54"/>
            <p:cNvCxnSpPr/>
            <p:nvPr/>
          </p:nvCxnSpPr>
          <p:spPr bwMode="auto">
            <a:xfrm rot="5400000" flipH="1" flipV="1">
              <a:off x="3280719" y="1241855"/>
              <a:ext cx="469557" cy="432487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3429988" y="1445740"/>
            <a:ext cx="639744" cy="580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60" name="Equation" r:id="rId33" imgW="279360" imgH="253800" progId="Equation.DSMT4">
                    <p:embed/>
                  </p:oleObj>
                </mc:Choice>
                <mc:Fallback>
                  <p:oleObj name="Equation" r:id="rId33" imgW="279360" imgH="253800" progId="Equation.DSMT4">
                    <p:embed/>
                    <p:pic>
                      <p:nvPicPr>
                        <p:cNvPr id="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988" y="1445740"/>
                          <a:ext cx="639744" cy="580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8"/>
          <p:cNvGrpSpPr/>
          <p:nvPr/>
        </p:nvGrpSpPr>
        <p:grpSpPr>
          <a:xfrm>
            <a:off x="1427315" y="2225438"/>
            <a:ext cx="3506788" cy="4632562"/>
            <a:chOff x="2947195" y="494270"/>
            <a:chExt cx="3506788" cy="4632562"/>
          </a:xfrm>
        </p:grpSpPr>
        <p:grpSp>
          <p:nvGrpSpPr>
            <p:cNvPr id="60" name="Group 37"/>
            <p:cNvGrpSpPr/>
            <p:nvPr/>
          </p:nvGrpSpPr>
          <p:grpSpPr>
            <a:xfrm rot="16200000">
              <a:off x="2938469" y="1611319"/>
              <a:ext cx="3524251" cy="3506788"/>
              <a:chOff x="2938463" y="1611313"/>
              <a:chExt cx="3524251" cy="3506788"/>
            </a:xfrm>
          </p:grpSpPr>
          <p:sp>
            <p:nvSpPr>
              <p:cNvPr id="64" name="Freeform 6"/>
              <p:cNvSpPr>
                <a:spLocks/>
              </p:cNvSpPr>
              <p:nvPr/>
            </p:nvSpPr>
            <p:spPr bwMode="auto">
              <a:xfrm>
                <a:off x="3198813" y="1831976"/>
                <a:ext cx="3027363" cy="3033713"/>
              </a:xfrm>
              <a:custGeom>
                <a:avLst/>
                <a:gdLst/>
                <a:ahLst/>
                <a:cxnLst>
                  <a:cxn ang="0">
                    <a:pos x="1907" y="893"/>
                  </a:cxn>
                  <a:cxn ang="0">
                    <a:pos x="1892" y="774"/>
                  </a:cxn>
                  <a:cxn ang="0">
                    <a:pos x="1862" y="660"/>
                  </a:cxn>
                  <a:cxn ang="0">
                    <a:pos x="1818" y="551"/>
                  </a:cxn>
                  <a:cxn ang="0">
                    <a:pos x="1758" y="447"/>
                  </a:cxn>
                  <a:cxn ang="0">
                    <a:pos x="1689" y="347"/>
                  </a:cxn>
                  <a:cxn ang="0">
                    <a:pos x="1609" y="258"/>
                  </a:cxn>
                  <a:cxn ang="0">
                    <a:pos x="1515" y="183"/>
                  </a:cxn>
                  <a:cxn ang="0">
                    <a:pos x="1416" y="119"/>
                  </a:cxn>
                  <a:cxn ang="0">
                    <a:pos x="1306" y="69"/>
                  </a:cxn>
                  <a:cxn ang="0">
                    <a:pos x="1192" y="29"/>
                  </a:cxn>
                  <a:cxn ang="0">
                    <a:pos x="1073" y="10"/>
                  </a:cxn>
                  <a:cxn ang="0">
                    <a:pos x="954" y="0"/>
                  </a:cxn>
                  <a:cxn ang="0">
                    <a:pos x="835" y="10"/>
                  </a:cxn>
                  <a:cxn ang="0">
                    <a:pos x="715" y="29"/>
                  </a:cxn>
                  <a:cxn ang="0">
                    <a:pos x="601" y="69"/>
                  </a:cxn>
                  <a:cxn ang="0">
                    <a:pos x="492" y="119"/>
                  </a:cxn>
                  <a:cxn ang="0">
                    <a:pos x="393" y="183"/>
                  </a:cxn>
                  <a:cxn ang="0">
                    <a:pos x="298" y="258"/>
                  </a:cxn>
                  <a:cxn ang="0">
                    <a:pos x="219" y="347"/>
                  </a:cxn>
                  <a:cxn ang="0">
                    <a:pos x="149" y="447"/>
                  </a:cxn>
                  <a:cxn ang="0">
                    <a:pos x="90" y="551"/>
                  </a:cxn>
                  <a:cxn ang="0">
                    <a:pos x="45" y="660"/>
                  </a:cxn>
                  <a:cxn ang="0">
                    <a:pos x="15" y="774"/>
                  </a:cxn>
                  <a:cxn ang="0">
                    <a:pos x="0" y="893"/>
                  </a:cxn>
                  <a:cxn ang="0">
                    <a:pos x="0" y="1018"/>
                  </a:cxn>
                  <a:cxn ang="0">
                    <a:pos x="15" y="1137"/>
                  </a:cxn>
                  <a:cxn ang="0">
                    <a:pos x="45" y="1251"/>
                  </a:cxn>
                  <a:cxn ang="0">
                    <a:pos x="90" y="1360"/>
                  </a:cxn>
                  <a:cxn ang="0">
                    <a:pos x="149" y="1465"/>
                  </a:cxn>
                  <a:cxn ang="0">
                    <a:pos x="219" y="1564"/>
                  </a:cxn>
                  <a:cxn ang="0">
                    <a:pos x="298" y="1653"/>
                  </a:cxn>
                  <a:cxn ang="0">
                    <a:pos x="393" y="1728"/>
                  </a:cxn>
                  <a:cxn ang="0">
                    <a:pos x="492" y="1792"/>
                  </a:cxn>
                  <a:cxn ang="0">
                    <a:pos x="601" y="1842"/>
                  </a:cxn>
                  <a:cxn ang="0">
                    <a:pos x="715" y="1882"/>
                  </a:cxn>
                  <a:cxn ang="0">
                    <a:pos x="835" y="1902"/>
                  </a:cxn>
                  <a:cxn ang="0">
                    <a:pos x="954" y="1911"/>
                  </a:cxn>
                  <a:cxn ang="0">
                    <a:pos x="1073" y="1902"/>
                  </a:cxn>
                  <a:cxn ang="0">
                    <a:pos x="1192" y="1882"/>
                  </a:cxn>
                  <a:cxn ang="0">
                    <a:pos x="1306" y="1842"/>
                  </a:cxn>
                  <a:cxn ang="0">
                    <a:pos x="1416" y="1792"/>
                  </a:cxn>
                  <a:cxn ang="0">
                    <a:pos x="1515" y="1728"/>
                  </a:cxn>
                  <a:cxn ang="0">
                    <a:pos x="1609" y="1653"/>
                  </a:cxn>
                  <a:cxn ang="0">
                    <a:pos x="1689" y="1564"/>
                  </a:cxn>
                  <a:cxn ang="0">
                    <a:pos x="1758" y="1465"/>
                  </a:cxn>
                  <a:cxn ang="0">
                    <a:pos x="1818" y="1360"/>
                  </a:cxn>
                  <a:cxn ang="0">
                    <a:pos x="1862" y="1251"/>
                  </a:cxn>
                  <a:cxn ang="0">
                    <a:pos x="1892" y="1137"/>
                  </a:cxn>
                  <a:cxn ang="0">
                    <a:pos x="1907" y="1018"/>
                  </a:cxn>
                </a:cxnLst>
                <a:rect l="0" t="0" r="r" b="b"/>
                <a:pathLst>
                  <a:path w="1907" h="1911">
                    <a:moveTo>
                      <a:pt x="1907" y="958"/>
                    </a:moveTo>
                    <a:lnTo>
                      <a:pt x="1907" y="893"/>
                    </a:lnTo>
                    <a:lnTo>
                      <a:pt x="1902" y="834"/>
                    </a:lnTo>
                    <a:lnTo>
                      <a:pt x="1892" y="774"/>
                    </a:lnTo>
                    <a:lnTo>
                      <a:pt x="1877" y="720"/>
                    </a:lnTo>
                    <a:lnTo>
                      <a:pt x="1862" y="660"/>
                    </a:lnTo>
                    <a:lnTo>
                      <a:pt x="1843" y="605"/>
                    </a:lnTo>
                    <a:lnTo>
                      <a:pt x="1818" y="551"/>
                    </a:lnTo>
                    <a:lnTo>
                      <a:pt x="1788" y="496"/>
                    </a:lnTo>
                    <a:lnTo>
                      <a:pt x="1758" y="447"/>
                    </a:lnTo>
                    <a:lnTo>
                      <a:pt x="1723" y="397"/>
                    </a:lnTo>
                    <a:lnTo>
                      <a:pt x="1689" y="347"/>
                    </a:lnTo>
                    <a:lnTo>
                      <a:pt x="1649" y="303"/>
                    </a:lnTo>
                    <a:lnTo>
                      <a:pt x="1609" y="258"/>
                    </a:lnTo>
                    <a:lnTo>
                      <a:pt x="1560" y="218"/>
                    </a:lnTo>
                    <a:lnTo>
                      <a:pt x="1515" y="183"/>
                    </a:lnTo>
                    <a:lnTo>
                      <a:pt x="1465" y="149"/>
                    </a:lnTo>
                    <a:lnTo>
                      <a:pt x="1416" y="119"/>
                    </a:lnTo>
                    <a:lnTo>
                      <a:pt x="1361" y="94"/>
                    </a:lnTo>
                    <a:lnTo>
                      <a:pt x="1306" y="69"/>
                    </a:lnTo>
                    <a:lnTo>
                      <a:pt x="1247" y="49"/>
                    </a:lnTo>
                    <a:lnTo>
                      <a:pt x="1192" y="29"/>
                    </a:lnTo>
                    <a:lnTo>
                      <a:pt x="1132" y="20"/>
                    </a:lnTo>
                    <a:lnTo>
                      <a:pt x="1073" y="10"/>
                    </a:lnTo>
                    <a:lnTo>
                      <a:pt x="1013" y="5"/>
                    </a:lnTo>
                    <a:lnTo>
                      <a:pt x="954" y="0"/>
                    </a:lnTo>
                    <a:lnTo>
                      <a:pt x="894" y="5"/>
                    </a:lnTo>
                    <a:lnTo>
                      <a:pt x="835" y="10"/>
                    </a:lnTo>
                    <a:lnTo>
                      <a:pt x="775" y="20"/>
                    </a:lnTo>
                    <a:lnTo>
                      <a:pt x="715" y="29"/>
                    </a:lnTo>
                    <a:lnTo>
                      <a:pt x="661" y="49"/>
                    </a:lnTo>
                    <a:lnTo>
                      <a:pt x="601" y="69"/>
                    </a:lnTo>
                    <a:lnTo>
                      <a:pt x="546" y="94"/>
                    </a:lnTo>
                    <a:lnTo>
                      <a:pt x="492" y="119"/>
                    </a:lnTo>
                    <a:lnTo>
                      <a:pt x="442" y="149"/>
                    </a:lnTo>
                    <a:lnTo>
                      <a:pt x="393" y="183"/>
                    </a:lnTo>
                    <a:lnTo>
                      <a:pt x="348" y="218"/>
                    </a:lnTo>
                    <a:lnTo>
                      <a:pt x="298" y="258"/>
                    </a:lnTo>
                    <a:lnTo>
                      <a:pt x="258" y="303"/>
                    </a:lnTo>
                    <a:lnTo>
                      <a:pt x="219" y="347"/>
                    </a:lnTo>
                    <a:lnTo>
                      <a:pt x="184" y="397"/>
                    </a:lnTo>
                    <a:lnTo>
                      <a:pt x="149" y="447"/>
                    </a:lnTo>
                    <a:lnTo>
                      <a:pt x="119" y="496"/>
                    </a:lnTo>
                    <a:lnTo>
                      <a:pt x="90" y="551"/>
                    </a:lnTo>
                    <a:lnTo>
                      <a:pt x="65" y="605"/>
                    </a:lnTo>
                    <a:lnTo>
                      <a:pt x="45" y="660"/>
                    </a:lnTo>
                    <a:lnTo>
                      <a:pt x="30" y="720"/>
                    </a:lnTo>
                    <a:lnTo>
                      <a:pt x="15" y="774"/>
                    </a:lnTo>
                    <a:lnTo>
                      <a:pt x="5" y="834"/>
                    </a:lnTo>
                    <a:lnTo>
                      <a:pt x="0" y="893"/>
                    </a:lnTo>
                    <a:lnTo>
                      <a:pt x="0" y="958"/>
                    </a:lnTo>
                    <a:lnTo>
                      <a:pt x="0" y="1018"/>
                    </a:lnTo>
                    <a:lnTo>
                      <a:pt x="5" y="1077"/>
                    </a:lnTo>
                    <a:lnTo>
                      <a:pt x="15" y="1137"/>
                    </a:lnTo>
                    <a:lnTo>
                      <a:pt x="30" y="1191"/>
                    </a:lnTo>
                    <a:lnTo>
                      <a:pt x="45" y="1251"/>
                    </a:lnTo>
                    <a:lnTo>
                      <a:pt x="65" y="1306"/>
                    </a:lnTo>
                    <a:lnTo>
                      <a:pt x="90" y="1360"/>
                    </a:lnTo>
                    <a:lnTo>
                      <a:pt x="119" y="1415"/>
                    </a:lnTo>
                    <a:lnTo>
                      <a:pt x="149" y="1465"/>
                    </a:lnTo>
                    <a:lnTo>
                      <a:pt x="184" y="1514"/>
                    </a:lnTo>
                    <a:lnTo>
                      <a:pt x="219" y="1564"/>
                    </a:lnTo>
                    <a:lnTo>
                      <a:pt x="258" y="1609"/>
                    </a:lnTo>
                    <a:lnTo>
                      <a:pt x="298" y="1653"/>
                    </a:lnTo>
                    <a:lnTo>
                      <a:pt x="348" y="1693"/>
                    </a:lnTo>
                    <a:lnTo>
                      <a:pt x="393" y="1728"/>
                    </a:lnTo>
                    <a:lnTo>
                      <a:pt x="442" y="1762"/>
                    </a:lnTo>
                    <a:lnTo>
                      <a:pt x="492" y="1792"/>
                    </a:lnTo>
                    <a:lnTo>
                      <a:pt x="546" y="1817"/>
                    </a:lnTo>
                    <a:lnTo>
                      <a:pt x="601" y="1842"/>
                    </a:lnTo>
                    <a:lnTo>
                      <a:pt x="661" y="1862"/>
                    </a:lnTo>
                    <a:lnTo>
                      <a:pt x="715" y="1882"/>
                    </a:lnTo>
                    <a:lnTo>
                      <a:pt x="775" y="1892"/>
                    </a:lnTo>
                    <a:lnTo>
                      <a:pt x="835" y="1902"/>
                    </a:lnTo>
                    <a:lnTo>
                      <a:pt x="894" y="1906"/>
                    </a:lnTo>
                    <a:lnTo>
                      <a:pt x="954" y="1911"/>
                    </a:lnTo>
                    <a:lnTo>
                      <a:pt x="1013" y="1906"/>
                    </a:lnTo>
                    <a:lnTo>
                      <a:pt x="1073" y="1902"/>
                    </a:lnTo>
                    <a:lnTo>
                      <a:pt x="1132" y="1892"/>
                    </a:lnTo>
                    <a:lnTo>
                      <a:pt x="1192" y="1882"/>
                    </a:lnTo>
                    <a:lnTo>
                      <a:pt x="1247" y="1862"/>
                    </a:lnTo>
                    <a:lnTo>
                      <a:pt x="1306" y="1842"/>
                    </a:lnTo>
                    <a:lnTo>
                      <a:pt x="1361" y="1817"/>
                    </a:lnTo>
                    <a:lnTo>
                      <a:pt x="1416" y="1792"/>
                    </a:lnTo>
                    <a:lnTo>
                      <a:pt x="1465" y="1762"/>
                    </a:lnTo>
                    <a:lnTo>
                      <a:pt x="1515" y="1728"/>
                    </a:lnTo>
                    <a:lnTo>
                      <a:pt x="1560" y="1693"/>
                    </a:lnTo>
                    <a:lnTo>
                      <a:pt x="1609" y="1653"/>
                    </a:lnTo>
                    <a:lnTo>
                      <a:pt x="1649" y="1609"/>
                    </a:lnTo>
                    <a:lnTo>
                      <a:pt x="1689" y="1564"/>
                    </a:lnTo>
                    <a:lnTo>
                      <a:pt x="1723" y="1514"/>
                    </a:lnTo>
                    <a:lnTo>
                      <a:pt x="1758" y="1465"/>
                    </a:lnTo>
                    <a:lnTo>
                      <a:pt x="1788" y="1415"/>
                    </a:lnTo>
                    <a:lnTo>
                      <a:pt x="1818" y="1360"/>
                    </a:lnTo>
                    <a:lnTo>
                      <a:pt x="1843" y="1306"/>
                    </a:lnTo>
                    <a:lnTo>
                      <a:pt x="1862" y="1251"/>
                    </a:lnTo>
                    <a:lnTo>
                      <a:pt x="1877" y="1191"/>
                    </a:lnTo>
                    <a:lnTo>
                      <a:pt x="1892" y="1137"/>
                    </a:lnTo>
                    <a:lnTo>
                      <a:pt x="1902" y="1077"/>
                    </a:lnTo>
                    <a:lnTo>
                      <a:pt x="1907" y="1018"/>
                    </a:lnTo>
                    <a:lnTo>
                      <a:pt x="1907" y="9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"/>
              <p:cNvSpPr>
                <a:spLocks/>
              </p:cNvSpPr>
              <p:nvPr/>
            </p:nvSpPr>
            <p:spPr bwMode="auto">
              <a:xfrm>
                <a:off x="3198813" y="1831976"/>
                <a:ext cx="3027363" cy="3033713"/>
              </a:xfrm>
              <a:custGeom>
                <a:avLst/>
                <a:gdLst/>
                <a:ahLst/>
                <a:cxnLst>
                  <a:cxn ang="0">
                    <a:pos x="1907" y="893"/>
                  </a:cxn>
                  <a:cxn ang="0">
                    <a:pos x="1892" y="774"/>
                  </a:cxn>
                  <a:cxn ang="0">
                    <a:pos x="1862" y="660"/>
                  </a:cxn>
                  <a:cxn ang="0">
                    <a:pos x="1818" y="551"/>
                  </a:cxn>
                  <a:cxn ang="0">
                    <a:pos x="1758" y="447"/>
                  </a:cxn>
                  <a:cxn ang="0">
                    <a:pos x="1689" y="347"/>
                  </a:cxn>
                  <a:cxn ang="0">
                    <a:pos x="1609" y="258"/>
                  </a:cxn>
                  <a:cxn ang="0">
                    <a:pos x="1515" y="183"/>
                  </a:cxn>
                  <a:cxn ang="0">
                    <a:pos x="1416" y="119"/>
                  </a:cxn>
                  <a:cxn ang="0">
                    <a:pos x="1306" y="69"/>
                  </a:cxn>
                  <a:cxn ang="0">
                    <a:pos x="1192" y="29"/>
                  </a:cxn>
                  <a:cxn ang="0">
                    <a:pos x="1073" y="10"/>
                  </a:cxn>
                  <a:cxn ang="0">
                    <a:pos x="954" y="0"/>
                  </a:cxn>
                  <a:cxn ang="0">
                    <a:pos x="835" y="10"/>
                  </a:cxn>
                  <a:cxn ang="0">
                    <a:pos x="715" y="29"/>
                  </a:cxn>
                  <a:cxn ang="0">
                    <a:pos x="601" y="69"/>
                  </a:cxn>
                  <a:cxn ang="0">
                    <a:pos x="492" y="119"/>
                  </a:cxn>
                  <a:cxn ang="0">
                    <a:pos x="393" y="183"/>
                  </a:cxn>
                  <a:cxn ang="0">
                    <a:pos x="298" y="258"/>
                  </a:cxn>
                  <a:cxn ang="0">
                    <a:pos x="219" y="347"/>
                  </a:cxn>
                  <a:cxn ang="0">
                    <a:pos x="149" y="447"/>
                  </a:cxn>
                  <a:cxn ang="0">
                    <a:pos x="90" y="551"/>
                  </a:cxn>
                  <a:cxn ang="0">
                    <a:pos x="45" y="660"/>
                  </a:cxn>
                  <a:cxn ang="0">
                    <a:pos x="15" y="774"/>
                  </a:cxn>
                  <a:cxn ang="0">
                    <a:pos x="0" y="893"/>
                  </a:cxn>
                  <a:cxn ang="0">
                    <a:pos x="0" y="1018"/>
                  </a:cxn>
                  <a:cxn ang="0">
                    <a:pos x="15" y="1137"/>
                  </a:cxn>
                  <a:cxn ang="0">
                    <a:pos x="45" y="1251"/>
                  </a:cxn>
                  <a:cxn ang="0">
                    <a:pos x="90" y="1360"/>
                  </a:cxn>
                  <a:cxn ang="0">
                    <a:pos x="149" y="1465"/>
                  </a:cxn>
                  <a:cxn ang="0">
                    <a:pos x="219" y="1564"/>
                  </a:cxn>
                  <a:cxn ang="0">
                    <a:pos x="298" y="1653"/>
                  </a:cxn>
                  <a:cxn ang="0">
                    <a:pos x="393" y="1728"/>
                  </a:cxn>
                  <a:cxn ang="0">
                    <a:pos x="492" y="1792"/>
                  </a:cxn>
                  <a:cxn ang="0">
                    <a:pos x="601" y="1842"/>
                  </a:cxn>
                  <a:cxn ang="0">
                    <a:pos x="715" y="1882"/>
                  </a:cxn>
                  <a:cxn ang="0">
                    <a:pos x="835" y="1902"/>
                  </a:cxn>
                  <a:cxn ang="0">
                    <a:pos x="954" y="1911"/>
                  </a:cxn>
                  <a:cxn ang="0">
                    <a:pos x="1073" y="1902"/>
                  </a:cxn>
                  <a:cxn ang="0">
                    <a:pos x="1192" y="1882"/>
                  </a:cxn>
                  <a:cxn ang="0">
                    <a:pos x="1306" y="1842"/>
                  </a:cxn>
                  <a:cxn ang="0">
                    <a:pos x="1416" y="1792"/>
                  </a:cxn>
                  <a:cxn ang="0">
                    <a:pos x="1515" y="1728"/>
                  </a:cxn>
                  <a:cxn ang="0">
                    <a:pos x="1609" y="1653"/>
                  </a:cxn>
                  <a:cxn ang="0">
                    <a:pos x="1689" y="1564"/>
                  </a:cxn>
                  <a:cxn ang="0">
                    <a:pos x="1758" y="1465"/>
                  </a:cxn>
                  <a:cxn ang="0">
                    <a:pos x="1818" y="1360"/>
                  </a:cxn>
                  <a:cxn ang="0">
                    <a:pos x="1862" y="1251"/>
                  </a:cxn>
                  <a:cxn ang="0">
                    <a:pos x="1892" y="1137"/>
                  </a:cxn>
                  <a:cxn ang="0">
                    <a:pos x="1907" y="1018"/>
                  </a:cxn>
                  <a:cxn ang="0">
                    <a:pos x="1907" y="958"/>
                  </a:cxn>
                </a:cxnLst>
                <a:rect l="0" t="0" r="r" b="b"/>
                <a:pathLst>
                  <a:path w="1907" h="1911">
                    <a:moveTo>
                      <a:pt x="1907" y="958"/>
                    </a:moveTo>
                    <a:lnTo>
                      <a:pt x="1907" y="893"/>
                    </a:lnTo>
                    <a:lnTo>
                      <a:pt x="1902" y="834"/>
                    </a:lnTo>
                    <a:lnTo>
                      <a:pt x="1892" y="774"/>
                    </a:lnTo>
                    <a:lnTo>
                      <a:pt x="1877" y="720"/>
                    </a:lnTo>
                    <a:lnTo>
                      <a:pt x="1862" y="660"/>
                    </a:lnTo>
                    <a:lnTo>
                      <a:pt x="1843" y="605"/>
                    </a:lnTo>
                    <a:lnTo>
                      <a:pt x="1818" y="551"/>
                    </a:lnTo>
                    <a:lnTo>
                      <a:pt x="1788" y="496"/>
                    </a:lnTo>
                    <a:lnTo>
                      <a:pt x="1758" y="447"/>
                    </a:lnTo>
                    <a:lnTo>
                      <a:pt x="1723" y="397"/>
                    </a:lnTo>
                    <a:lnTo>
                      <a:pt x="1689" y="347"/>
                    </a:lnTo>
                    <a:lnTo>
                      <a:pt x="1649" y="303"/>
                    </a:lnTo>
                    <a:lnTo>
                      <a:pt x="1609" y="258"/>
                    </a:lnTo>
                    <a:lnTo>
                      <a:pt x="1560" y="218"/>
                    </a:lnTo>
                    <a:lnTo>
                      <a:pt x="1515" y="183"/>
                    </a:lnTo>
                    <a:lnTo>
                      <a:pt x="1465" y="149"/>
                    </a:lnTo>
                    <a:lnTo>
                      <a:pt x="1416" y="119"/>
                    </a:lnTo>
                    <a:lnTo>
                      <a:pt x="1361" y="94"/>
                    </a:lnTo>
                    <a:lnTo>
                      <a:pt x="1306" y="69"/>
                    </a:lnTo>
                    <a:lnTo>
                      <a:pt x="1247" y="49"/>
                    </a:lnTo>
                    <a:lnTo>
                      <a:pt x="1192" y="29"/>
                    </a:lnTo>
                    <a:lnTo>
                      <a:pt x="1132" y="20"/>
                    </a:lnTo>
                    <a:lnTo>
                      <a:pt x="1073" y="10"/>
                    </a:lnTo>
                    <a:lnTo>
                      <a:pt x="1013" y="5"/>
                    </a:lnTo>
                    <a:lnTo>
                      <a:pt x="954" y="0"/>
                    </a:lnTo>
                    <a:lnTo>
                      <a:pt x="894" y="5"/>
                    </a:lnTo>
                    <a:lnTo>
                      <a:pt x="835" y="10"/>
                    </a:lnTo>
                    <a:lnTo>
                      <a:pt x="775" y="20"/>
                    </a:lnTo>
                    <a:lnTo>
                      <a:pt x="715" y="29"/>
                    </a:lnTo>
                    <a:lnTo>
                      <a:pt x="661" y="49"/>
                    </a:lnTo>
                    <a:lnTo>
                      <a:pt x="601" y="69"/>
                    </a:lnTo>
                    <a:lnTo>
                      <a:pt x="546" y="94"/>
                    </a:lnTo>
                    <a:lnTo>
                      <a:pt x="492" y="119"/>
                    </a:lnTo>
                    <a:lnTo>
                      <a:pt x="442" y="149"/>
                    </a:lnTo>
                    <a:lnTo>
                      <a:pt x="393" y="183"/>
                    </a:lnTo>
                    <a:lnTo>
                      <a:pt x="348" y="218"/>
                    </a:lnTo>
                    <a:lnTo>
                      <a:pt x="298" y="258"/>
                    </a:lnTo>
                    <a:lnTo>
                      <a:pt x="258" y="303"/>
                    </a:lnTo>
                    <a:lnTo>
                      <a:pt x="219" y="347"/>
                    </a:lnTo>
                    <a:lnTo>
                      <a:pt x="184" y="397"/>
                    </a:lnTo>
                    <a:lnTo>
                      <a:pt x="149" y="447"/>
                    </a:lnTo>
                    <a:lnTo>
                      <a:pt x="119" y="496"/>
                    </a:lnTo>
                    <a:lnTo>
                      <a:pt x="90" y="551"/>
                    </a:lnTo>
                    <a:lnTo>
                      <a:pt x="65" y="605"/>
                    </a:lnTo>
                    <a:lnTo>
                      <a:pt x="45" y="660"/>
                    </a:lnTo>
                    <a:lnTo>
                      <a:pt x="30" y="720"/>
                    </a:lnTo>
                    <a:lnTo>
                      <a:pt x="15" y="774"/>
                    </a:lnTo>
                    <a:lnTo>
                      <a:pt x="5" y="834"/>
                    </a:lnTo>
                    <a:lnTo>
                      <a:pt x="0" y="893"/>
                    </a:lnTo>
                    <a:lnTo>
                      <a:pt x="0" y="958"/>
                    </a:lnTo>
                    <a:lnTo>
                      <a:pt x="0" y="1018"/>
                    </a:lnTo>
                    <a:lnTo>
                      <a:pt x="5" y="1077"/>
                    </a:lnTo>
                    <a:lnTo>
                      <a:pt x="15" y="1137"/>
                    </a:lnTo>
                    <a:lnTo>
                      <a:pt x="30" y="1191"/>
                    </a:lnTo>
                    <a:lnTo>
                      <a:pt x="45" y="1251"/>
                    </a:lnTo>
                    <a:lnTo>
                      <a:pt x="65" y="1306"/>
                    </a:lnTo>
                    <a:lnTo>
                      <a:pt x="90" y="1360"/>
                    </a:lnTo>
                    <a:lnTo>
                      <a:pt x="119" y="1415"/>
                    </a:lnTo>
                    <a:lnTo>
                      <a:pt x="149" y="1465"/>
                    </a:lnTo>
                    <a:lnTo>
                      <a:pt x="184" y="1514"/>
                    </a:lnTo>
                    <a:lnTo>
                      <a:pt x="219" y="1564"/>
                    </a:lnTo>
                    <a:lnTo>
                      <a:pt x="258" y="1609"/>
                    </a:lnTo>
                    <a:lnTo>
                      <a:pt x="298" y="1653"/>
                    </a:lnTo>
                    <a:lnTo>
                      <a:pt x="348" y="1693"/>
                    </a:lnTo>
                    <a:lnTo>
                      <a:pt x="393" y="1728"/>
                    </a:lnTo>
                    <a:lnTo>
                      <a:pt x="442" y="1762"/>
                    </a:lnTo>
                    <a:lnTo>
                      <a:pt x="492" y="1792"/>
                    </a:lnTo>
                    <a:lnTo>
                      <a:pt x="546" y="1817"/>
                    </a:lnTo>
                    <a:lnTo>
                      <a:pt x="601" y="1842"/>
                    </a:lnTo>
                    <a:lnTo>
                      <a:pt x="661" y="1862"/>
                    </a:lnTo>
                    <a:lnTo>
                      <a:pt x="715" y="1882"/>
                    </a:lnTo>
                    <a:lnTo>
                      <a:pt x="775" y="1892"/>
                    </a:lnTo>
                    <a:lnTo>
                      <a:pt x="835" y="1902"/>
                    </a:lnTo>
                    <a:lnTo>
                      <a:pt x="894" y="1906"/>
                    </a:lnTo>
                    <a:lnTo>
                      <a:pt x="954" y="1911"/>
                    </a:lnTo>
                    <a:lnTo>
                      <a:pt x="1013" y="1906"/>
                    </a:lnTo>
                    <a:lnTo>
                      <a:pt x="1073" y="1902"/>
                    </a:lnTo>
                    <a:lnTo>
                      <a:pt x="1132" y="1892"/>
                    </a:lnTo>
                    <a:lnTo>
                      <a:pt x="1192" y="1882"/>
                    </a:lnTo>
                    <a:lnTo>
                      <a:pt x="1247" y="1862"/>
                    </a:lnTo>
                    <a:lnTo>
                      <a:pt x="1306" y="1842"/>
                    </a:lnTo>
                    <a:lnTo>
                      <a:pt x="1361" y="1817"/>
                    </a:lnTo>
                    <a:lnTo>
                      <a:pt x="1416" y="1792"/>
                    </a:lnTo>
                    <a:lnTo>
                      <a:pt x="1465" y="1762"/>
                    </a:lnTo>
                    <a:lnTo>
                      <a:pt x="1515" y="1728"/>
                    </a:lnTo>
                    <a:lnTo>
                      <a:pt x="1560" y="1693"/>
                    </a:lnTo>
                    <a:lnTo>
                      <a:pt x="1609" y="1653"/>
                    </a:lnTo>
                    <a:lnTo>
                      <a:pt x="1649" y="1609"/>
                    </a:lnTo>
                    <a:lnTo>
                      <a:pt x="1689" y="1564"/>
                    </a:lnTo>
                    <a:lnTo>
                      <a:pt x="1723" y="1514"/>
                    </a:lnTo>
                    <a:lnTo>
                      <a:pt x="1758" y="1465"/>
                    </a:lnTo>
                    <a:lnTo>
                      <a:pt x="1788" y="1415"/>
                    </a:lnTo>
                    <a:lnTo>
                      <a:pt x="1818" y="1360"/>
                    </a:lnTo>
                    <a:lnTo>
                      <a:pt x="1843" y="1306"/>
                    </a:lnTo>
                    <a:lnTo>
                      <a:pt x="1862" y="1251"/>
                    </a:lnTo>
                    <a:lnTo>
                      <a:pt x="1877" y="1191"/>
                    </a:lnTo>
                    <a:lnTo>
                      <a:pt x="1892" y="1137"/>
                    </a:lnTo>
                    <a:lnTo>
                      <a:pt x="1902" y="1077"/>
                    </a:lnTo>
                    <a:lnTo>
                      <a:pt x="1907" y="1018"/>
                    </a:lnTo>
                    <a:lnTo>
                      <a:pt x="1907" y="958"/>
                    </a:lnTo>
                    <a:lnTo>
                      <a:pt x="1907" y="95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>
                <a:off x="4413251" y="3044826"/>
                <a:ext cx="598488" cy="608013"/>
              </a:xfrm>
              <a:custGeom>
                <a:avLst/>
                <a:gdLst/>
                <a:ahLst/>
                <a:cxnLst>
                  <a:cxn ang="0">
                    <a:pos x="377" y="154"/>
                  </a:cxn>
                  <a:cxn ang="0">
                    <a:pos x="372" y="134"/>
                  </a:cxn>
                  <a:cxn ang="0">
                    <a:pos x="363" y="110"/>
                  </a:cxn>
                  <a:cxn ang="0">
                    <a:pos x="348" y="90"/>
                  </a:cxn>
                  <a:cxn ang="0">
                    <a:pos x="338" y="70"/>
                  </a:cxn>
                  <a:cxn ang="0">
                    <a:pos x="318" y="50"/>
                  </a:cxn>
                  <a:cxn ang="0">
                    <a:pos x="303" y="35"/>
                  </a:cxn>
                  <a:cxn ang="0">
                    <a:pos x="283" y="25"/>
                  </a:cxn>
                  <a:cxn ang="0">
                    <a:pos x="258" y="15"/>
                  </a:cxn>
                  <a:cxn ang="0">
                    <a:pos x="238" y="5"/>
                  </a:cxn>
                  <a:cxn ang="0">
                    <a:pos x="214" y="0"/>
                  </a:cxn>
                  <a:cxn ang="0">
                    <a:pos x="189" y="0"/>
                  </a:cxn>
                  <a:cxn ang="0">
                    <a:pos x="164" y="0"/>
                  </a:cxn>
                  <a:cxn ang="0">
                    <a:pos x="139" y="5"/>
                  </a:cxn>
                  <a:cxn ang="0">
                    <a:pos x="119" y="15"/>
                  </a:cxn>
                  <a:cxn ang="0">
                    <a:pos x="94" y="25"/>
                  </a:cxn>
                  <a:cxn ang="0">
                    <a:pos x="74" y="35"/>
                  </a:cxn>
                  <a:cxn ang="0">
                    <a:pos x="60" y="50"/>
                  </a:cxn>
                  <a:cxn ang="0">
                    <a:pos x="40" y="70"/>
                  </a:cxn>
                  <a:cxn ang="0">
                    <a:pos x="30" y="90"/>
                  </a:cxn>
                  <a:cxn ang="0">
                    <a:pos x="15" y="110"/>
                  </a:cxn>
                  <a:cxn ang="0">
                    <a:pos x="5" y="134"/>
                  </a:cxn>
                  <a:cxn ang="0">
                    <a:pos x="0" y="154"/>
                  </a:cxn>
                  <a:cxn ang="0">
                    <a:pos x="5" y="239"/>
                  </a:cxn>
                  <a:cxn ang="0">
                    <a:pos x="10" y="264"/>
                  </a:cxn>
                  <a:cxn ang="0">
                    <a:pos x="20" y="283"/>
                  </a:cxn>
                  <a:cxn ang="0">
                    <a:pos x="35" y="303"/>
                  </a:cxn>
                  <a:cxn ang="0">
                    <a:pos x="50" y="323"/>
                  </a:cxn>
                  <a:cxn ang="0">
                    <a:pos x="70" y="338"/>
                  </a:cxn>
                  <a:cxn ang="0">
                    <a:pos x="84" y="353"/>
                  </a:cxn>
                  <a:cxn ang="0">
                    <a:pos x="109" y="363"/>
                  </a:cxn>
                  <a:cxn ang="0">
                    <a:pos x="129" y="373"/>
                  </a:cxn>
                  <a:cxn ang="0">
                    <a:pos x="154" y="378"/>
                  </a:cxn>
                  <a:cxn ang="0">
                    <a:pos x="179" y="383"/>
                  </a:cxn>
                  <a:cxn ang="0">
                    <a:pos x="199" y="383"/>
                  </a:cxn>
                  <a:cxn ang="0">
                    <a:pos x="223" y="378"/>
                  </a:cxn>
                  <a:cxn ang="0">
                    <a:pos x="248" y="373"/>
                  </a:cxn>
                  <a:cxn ang="0">
                    <a:pos x="268" y="363"/>
                  </a:cxn>
                  <a:cxn ang="0">
                    <a:pos x="293" y="353"/>
                  </a:cxn>
                  <a:cxn ang="0">
                    <a:pos x="308" y="338"/>
                  </a:cxn>
                  <a:cxn ang="0">
                    <a:pos x="328" y="323"/>
                  </a:cxn>
                  <a:cxn ang="0">
                    <a:pos x="343" y="303"/>
                  </a:cxn>
                  <a:cxn ang="0">
                    <a:pos x="358" y="283"/>
                  </a:cxn>
                  <a:cxn ang="0">
                    <a:pos x="367" y="264"/>
                  </a:cxn>
                  <a:cxn ang="0">
                    <a:pos x="372" y="239"/>
                  </a:cxn>
                  <a:cxn ang="0">
                    <a:pos x="377" y="194"/>
                  </a:cxn>
                </a:cxnLst>
                <a:rect l="0" t="0" r="r" b="b"/>
                <a:pathLst>
                  <a:path w="377" h="383">
                    <a:moveTo>
                      <a:pt x="377" y="194"/>
                    </a:moveTo>
                    <a:lnTo>
                      <a:pt x="377" y="154"/>
                    </a:lnTo>
                    <a:lnTo>
                      <a:pt x="372" y="144"/>
                    </a:lnTo>
                    <a:lnTo>
                      <a:pt x="372" y="134"/>
                    </a:lnTo>
                    <a:lnTo>
                      <a:pt x="367" y="120"/>
                    </a:lnTo>
                    <a:lnTo>
                      <a:pt x="363" y="110"/>
                    </a:lnTo>
                    <a:lnTo>
                      <a:pt x="358" y="100"/>
                    </a:lnTo>
                    <a:lnTo>
                      <a:pt x="348" y="90"/>
                    </a:lnTo>
                    <a:lnTo>
                      <a:pt x="343" y="80"/>
                    </a:lnTo>
                    <a:lnTo>
                      <a:pt x="338" y="70"/>
                    </a:lnTo>
                    <a:lnTo>
                      <a:pt x="328" y="60"/>
                    </a:lnTo>
                    <a:lnTo>
                      <a:pt x="318" y="50"/>
                    </a:lnTo>
                    <a:lnTo>
                      <a:pt x="308" y="45"/>
                    </a:lnTo>
                    <a:lnTo>
                      <a:pt x="303" y="35"/>
                    </a:lnTo>
                    <a:lnTo>
                      <a:pt x="293" y="30"/>
                    </a:lnTo>
                    <a:lnTo>
                      <a:pt x="283" y="25"/>
                    </a:lnTo>
                    <a:lnTo>
                      <a:pt x="268" y="20"/>
                    </a:lnTo>
                    <a:lnTo>
                      <a:pt x="258" y="15"/>
                    </a:lnTo>
                    <a:lnTo>
                      <a:pt x="248" y="10"/>
                    </a:lnTo>
                    <a:lnTo>
                      <a:pt x="238" y="5"/>
                    </a:lnTo>
                    <a:lnTo>
                      <a:pt x="223" y="5"/>
                    </a:lnTo>
                    <a:lnTo>
                      <a:pt x="214" y="0"/>
                    </a:lnTo>
                    <a:lnTo>
                      <a:pt x="199" y="0"/>
                    </a:lnTo>
                    <a:lnTo>
                      <a:pt x="189" y="0"/>
                    </a:lnTo>
                    <a:lnTo>
                      <a:pt x="179" y="0"/>
                    </a:lnTo>
                    <a:lnTo>
                      <a:pt x="164" y="0"/>
                    </a:lnTo>
                    <a:lnTo>
                      <a:pt x="154" y="5"/>
                    </a:lnTo>
                    <a:lnTo>
                      <a:pt x="139" y="5"/>
                    </a:lnTo>
                    <a:lnTo>
                      <a:pt x="129" y="10"/>
                    </a:lnTo>
                    <a:lnTo>
                      <a:pt x="119" y="15"/>
                    </a:lnTo>
                    <a:lnTo>
                      <a:pt x="109" y="20"/>
                    </a:lnTo>
                    <a:lnTo>
                      <a:pt x="94" y="25"/>
                    </a:lnTo>
                    <a:lnTo>
                      <a:pt x="84" y="30"/>
                    </a:lnTo>
                    <a:lnTo>
                      <a:pt x="74" y="35"/>
                    </a:lnTo>
                    <a:lnTo>
                      <a:pt x="70" y="45"/>
                    </a:lnTo>
                    <a:lnTo>
                      <a:pt x="60" y="50"/>
                    </a:lnTo>
                    <a:lnTo>
                      <a:pt x="50" y="60"/>
                    </a:lnTo>
                    <a:lnTo>
                      <a:pt x="40" y="70"/>
                    </a:lnTo>
                    <a:lnTo>
                      <a:pt x="35" y="80"/>
                    </a:lnTo>
                    <a:lnTo>
                      <a:pt x="30" y="90"/>
                    </a:lnTo>
                    <a:lnTo>
                      <a:pt x="20" y="100"/>
                    </a:lnTo>
                    <a:lnTo>
                      <a:pt x="15" y="110"/>
                    </a:lnTo>
                    <a:lnTo>
                      <a:pt x="10" y="120"/>
                    </a:lnTo>
                    <a:lnTo>
                      <a:pt x="5" y="134"/>
                    </a:lnTo>
                    <a:lnTo>
                      <a:pt x="5" y="144"/>
                    </a:lnTo>
                    <a:lnTo>
                      <a:pt x="0" y="154"/>
                    </a:lnTo>
                    <a:lnTo>
                      <a:pt x="0" y="229"/>
                    </a:lnTo>
                    <a:lnTo>
                      <a:pt x="5" y="239"/>
                    </a:lnTo>
                    <a:lnTo>
                      <a:pt x="5" y="249"/>
                    </a:lnTo>
                    <a:lnTo>
                      <a:pt x="10" y="264"/>
                    </a:lnTo>
                    <a:lnTo>
                      <a:pt x="15" y="273"/>
                    </a:lnTo>
                    <a:lnTo>
                      <a:pt x="20" y="283"/>
                    </a:lnTo>
                    <a:lnTo>
                      <a:pt x="30" y="293"/>
                    </a:lnTo>
                    <a:lnTo>
                      <a:pt x="35" y="303"/>
                    </a:lnTo>
                    <a:lnTo>
                      <a:pt x="40" y="313"/>
                    </a:lnTo>
                    <a:lnTo>
                      <a:pt x="50" y="323"/>
                    </a:lnTo>
                    <a:lnTo>
                      <a:pt x="60" y="333"/>
                    </a:lnTo>
                    <a:lnTo>
                      <a:pt x="70" y="338"/>
                    </a:lnTo>
                    <a:lnTo>
                      <a:pt x="74" y="348"/>
                    </a:lnTo>
                    <a:lnTo>
                      <a:pt x="84" y="353"/>
                    </a:lnTo>
                    <a:lnTo>
                      <a:pt x="94" y="358"/>
                    </a:lnTo>
                    <a:lnTo>
                      <a:pt x="109" y="363"/>
                    </a:lnTo>
                    <a:lnTo>
                      <a:pt x="119" y="368"/>
                    </a:lnTo>
                    <a:lnTo>
                      <a:pt x="129" y="373"/>
                    </a:lnTo>
                    <a:lnTo>
                      <a:pt x="139" y="378"/>
                    </a:lnTo>
                    <a:lnTo>
                      <a:pt x="154" y="378"/>
                    </a:lnTo>
                    <a:lnTo>
                      <a:pt x="164" y="383"/>
                    </a:lnTo>
                    <a:lnTo>
                      <a:pt x="179" y="383"/>
                    </a:lnTo>
                    <a:lnTo>
                      <a:pt x="189" y="383"/>
                    </a:lnTo>
                    <a:lnTo>
                      <a:pt x="199" y="383"/>
                    </a:lnTo>
                    <a:lnTo>
                      <a:pt x="214" y="383"/>
                    </a:lnTo>
                    <a:lnTo>
                      <a:pt x="223" y="378"/>
                    </a:lnTo>
                    <a:lnTo>
                      <a:pt x="238" y="378"/>
                    </a:lnTo>
                    <a:lnTo>
                      <a:pt x="248" y="373"/>
                    </a:lnTo>
                    <a:lnTo>
                      <a:pt x="258" y="368"/>
                    </a:lnTo>
                    <a:lnTo>
                      <a:pt x="268" y="363"/>
                    </a:lnTo>
                    <a:lnTo>
                      <a:pt x="283" y="358"/>
                    </a:lnTo>
                    <a:lnTo>
                      <a:pt x="293" y="353"/>
                    </a:lnTo>
                    <a:lnTo>
                      <a:pt x="303" y="348"/>
                    </a:lnTo>
                    <a:lnTo>
                      <a:pt x="308" y="338"/>
                    </a:lnTo>
                    <a:lnTo>
                      <a:pt x="318" y="333"/>
                    </a:lnTo>
                    <a:lnTo>
                      <a:pt x="328" y="323"/>
                    </a:lnTo>
                    <a:lnTo>
                      <a:pt x="338" y="313"/>
                    </a:lnTo>
                    <a:lnTo>
                      <a:pt x="343" y="303"/>
                    </a:lnTo>
                    <a:lnTo>
                      <a:pt x="348" y="293"/>
                    </a:lnTo>
                    <a:lnTo>
                      <a:pt x="358" y="283"/>
                    </a:lnTo>
                    <a:lnTo>
                      <a:pt x="363" y="273"/>
                    </a:lnTo>
                    <a:lnTo>
                      <a:pt x="367" y="264"/>
                    </a:lnTo>
                    <a:lnTo>
                      <a:pt x="372" y="249"/>
                    </a:lnTo>
                    <a:lnTo>
                      <a:pt x="372" y="239"/>
                    </a:lnTo>
                    <a:lnTo>
                      <a:pt x="377" y="229"/>
                    </a:lnTo>
                    <a:lnTo>
                      <a:pt x="377" y="19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9"/>
              <p:cNvSpPr>
                <a:spLocks noChangeArrowheads="1"/>
              </p:cNvSpPr>
              <p:nvPr/>
            </p:nvSpPr>
            <p:spPr bwMode="auto">
              <a:xfrm>
                <a:off x="4759326" y="2895601"/>
                <a:ext cx="30003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  0.2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>
                <a:off x="4105276" y="2746376"/>
                <a:ext cx="1214438" cy="1204913"/>
              </a:xfrm>
              <a:custGeom>
                <a:avLst/>
                <a:gdLst/>
                <a:ahLst/>
                <a:cxnLst>
                  <a:cxn ang="0">
                    <a:pos x="765" y="357"/>
                  </a:cxn>
                  <a:cxn ang="0">
                    <a:pos x="760" y="308"/>
                  </a:cxn>
                  <a:cxn ang="0">
                    <a:pos x="745" y="263"/>
                  </a:cxn>
                  <a:cxn ang="0">
                    <a:pos x="730" y="218"/>
                  </a:cxn>
                  <a:cxn ang="0">
                    <a:pos x="705" y="173"/>
                  </a:cxn>
                  <a:cxn ang="0">
                    <a:pos x="676" y="139"/>
                  </a:cxn>
                  <a:cxn ang="0">
                    <a:pos x="646" y="99"/>
                  </a:cxn>
                  <a:cxn ang="0">
                    <a:pos x="606" y="69"/>
                  </a:cxn>
                  <a:cxn ang="0">
                    <a:pos x="566" y="44"/>
                  </a:cxn>
                  <a:cxn ang="0">
                    <a:pos x="522" y="24"/>
                  </a:cxn>
                  <a:cxn ang="0">
                    <a:pos x="477" y="10"/>
                  </a:cxn>
                  <a:cxn ang="0">
                    <a:pos x="432" y="0"/>
                  </a:cxn>
                  <a:cxn ang="0">
                    <a:pos x="383" y="0"/>
                  </a:cxn>
                  <a:cxn ang="0">
                    <a:pos x="333" y="0"/>
                  </a:cxn>
                  <a:cxn ang="0">
                    <a:pos x="288" y="10"/>
                  </a:cxn>
                  <a:cxn ang="0">
                    <a:pos x="244" y="24"/>
                  </a:cxn>
                  <a:cxn ang="0">
                    <a:pos x="199" y="44"/>
                  </a:cxn>
                  <a:cxn ang="0">
                    <a:pos x="159" y="69"/>
                  </a:cxn>
                  <a:cxn ang="0">
                    <a:pos x="120" y="99"/>
                  </a:cxn>
                  <a:cxn ang="0">
                    <a:pos x="90" y="139"/>
                  </a:cxn>
                  <a:cxn ang="0">
                    <a:pos x="60" y="173"/>
                  </a:cxn>
                  <a:cxn ang="0">
                    <a:pos x="35" y="218"/>
                  </a:cxn>
                  <a:cxn ang="0">
                    <a:pos x="20" y="263"/>
                  </a:cxn>
                  <a:cxn ang="0">
                    <a:pos x="5" y="308"/>
                  </a:cxn>
                  <a:cxn ang="0">
                    <a:pos x="0" y="357"/>
                  </a:cxn>
                  <a:cxn ang="0">
                    <a:pos x="5" y="427"/>
                  </a:cxn>
                  <a:cxn ang="0">
                    <a:pos x="15" y="476"/>
                  </a:cxn>
                  <a:cxn ang="0">
                    <a:pos x="30" y="521"/>
                  </a:cxn>
                  <a:cxn ang="0">
                    <a:pos x="50" y="566"/>
                  </a:cxn>
                  <a:cxn ang="0">
                    <a:pos x="75" y="605"/>
                  </a:cxn>
                  <a:cxn ang="0">
                    <a:pos x="105" y="640"/>
                  </a:cxn>
                  <a:cxn ang="0">
                    <a:pos x="139" y="675"/>
                  </a:cxn>
                  <a:cxn ang="0">
                    <a:pos x="179" y="700"/>
                  </a:cxn>
                  <a:cxn ang="0">
                    <a:pos x="219" y="725"/>
                  </a:cxn>
                  <a:cxn ang="0">
                    <a:pos x="264" y="745"/>
                  </a:cxn>
                  <a:cxn ang="0">
                    <a:pos x="313" y="754"/>
                  </a:cxn>
                  <a:cxn ang="0">
                    <a:pos x="358" y="759"/>
                  </a:cxn>
                  <a:cxn ang="0">
                    <a:pos x="408" y="759"/>
                  </a:cxn>
                  <a:cxn ang="0">
                    <a:pos x="452" y="754"/>
                  </a:cxn>
                  <a:cxn ang="0">
                    <a:pos x="502" y="745"/>
                  </a:cxn>
                  <a:cxn ang="0">
                    <a:pos x="547" y="725"/>
                  </a:cxn>
                  <a:cxn ang="0">
                    <a:pos x="586" y="700"/>
                  </a:cxn>
                  <a:cxn ang="0">
                    <a:pos x="626" y="675"/>
                  </a:cxn>
                  <a:cxn ang="0">
                    <a:pos x="661" y="640"/>
                  </a:cxn>
                  <a:cxn ang="0">
                    <a:pos x="691" y="605"/>
                  </a:cxn>
                  <a:cxn ang="0">
                    <a:pos x="715" y="566"/>
                  </a:cxn>
                  <a:cxn ang="0">
                    <a:pos x="735" y="521"/>
                  </a:cxn>
                  <a:cxn ang="0">
                    <a:pos x="750" y="476"/>
                  </a:cxn>
                  <a:cxn ang="0">
                    <a:pos x="760" y="427"/>
                  </a:cxn>
                  <a:cxn ang="0">
                    <a:pos x="765" y="382"/>
                  </a:cxn>
                </a:cxnLst>
                <a:rect l="0" t="0" r="r" b="b"/>
                <a:pathLst>
                  <a:path w="765" h="759">
                    <a:moveTo>
                      <a:pt x="765" y="382"/>
                    </a:moveTo>
                    <a:lnTo>
                      <a:pt x="765" y="357"/>
                    </a:lnTo>
                    <a:lnTo>
                      <a:pt x="760" y="332"/>
                    </a:lnTo>
                    <a:lnTo>
                      <a:pt x="760" y="308"/>
                    </a:lnTo>
                    <a:lnTo>
                      <a:pt x="750" y="283"/>
                    </a:lnTo>
                    <a:lnTo>
                      <a:pt x="745" y="263"/>
                    </a:lnTo>
                    <a:lnTo>
                      <a:pt x="735" y="238"/>
                    </a:lnTo>
                    <a:lnTo>
                      <a:pt x="730" y="218"/>
                    </a:lnTo>
                    <a:lnTo>
                      <a:pt x="715" y="193"/>
                    </a:lnTo>
                    <a:lnTo>
                      <a:pt x="705" y="173"/>
                    </a:lnTo>
                    <a:lnTo>
                      <a:pt x="691" y="154"/>
                    </a:lnTo>
                    <a:lnTo>
                      <a:pt x="676" y="139"/>
                    </a:lnTo>
                    <a:lnTo>
                      <a:pt x="661" y="119"/>
                    </a:lnTo>
                    <a:lnTo>
                      <a:pt x="646" y="99"/>
                    </a:lnTo>
                    <a:lnTo>
                      <a:pt x="626" y="84"/>
                    </a:lnTo>
                    <a:lnTo>
                      <a:pt x="606" y="69"/>
                    </a:lnTo>
                    <a:lnTo>
                      <a:pt x="586" y="59"/>
                    </a:lnTo>
                    <a:lnTo>
                      <a:pt x="566" y="44"/>
                    </a:lnTo>
                    <a:lnTo>
                      <a:pt x="547" y="34"/>
                    </a:lnTo>
                    <a:lnTo>
                      <a:pt x="522" y="24"/>
                    </a:lnTo>
                    <a:lnTo>
                      <a:pt x="502" y="15"/>
                    </a:lnTo>
                    <a:lnTo>
                      <a:pt x="477" y="10"/>
                    </a:lnTo>
                    <a:lnTo>
                      <a:pt x="452" y="5"/>
                    </a:lnTo>
                    <a:lnTo>
                      <a:pt x="432" y="0"/>
                    </a:lnTo>
                    <a:lnTo>
                      <a:pt x="408" y="0"/>
                    </a:lnTo>
                    <a:lnTo>
                      <a:pt x="383" y="0"/>
                    </a:lnTo>
                    <a:lnTo>
                      <a:pt x="358" y="0"/>
                    </a:lnTo>
                    <a:lnTo>
                      <a:pt x="333" y="0"/>
                    </a:lnTo>
                    <a:lnTo>
                      <a:pt x="313" y="5"/>
                    </a:lnTo>
                    <a:lnTo>
                      <a:pt x="288" y="10"/>
                    </a:lnTo>
                    <a:lnTo>
                      <a:pt x="264" y="15"/>
                    </a:lnTo>
                    <a:lnTo>
                      <a:pt x="244" y="24"/>
                    </a:lnTo>
                    <a:lnTo>
                      <a:pt x="219" y="34"/>
                    </a:lnTo>
                    <a:lnTo>
                      <a:pt x="199" y="44"/>
                    </a:lnTo>
                    <a:lnTo>
                      <a:pt x="179" y="59"/>
                    </a:lnTo>
                    <a:lnTo>
                      <a:pt x="159" y="69"/>
                    </a:lnTo>
                    <a:lnTo>
                      <a:pt x="139" y="84"/>
                    </a:lnTo>
                    <a:lnTo>
                      <a:pt x="120" y="99"/>
                    </a:lnTo>
                    <a:lnTo>
                      <a:pt x="105" y="119"/>
                    </a:lnTo>
                    <a:lnTo>
                      <a:pt x="90" y="139"/>
                    </a:lnTo>
                    <a:lnTo>
                      <a:pt x="75" y="154"/>
                    </a:lnTo>
                    <a:lnTo>
                      <a:pt x="60" y="173"/>
                    </a:lnTo>
                    <a:lnTo>
                      <a:pt x="50" y="193"/>
                    </a:lnTo>
                    <a:lnTo>
                      <a:pt x="35" y="218"/>
                    </a:lnTo>
                    <a:lnTo>
                      <a:pt x="30" y="238"/>
                    </a:lnTo>
                    <a:lnTo>
                      <a:pt x="20" y="263"/>
                    </a:lnTo>
                    <a:lnTo>
                      <a:pt x="15" y="283"/>
                    </a:lnTo>
                    <a:lnTo>
                      <a:pt x="5" y="308"/>
                    </a:lnTo>
                    <a:lnTo>
                      <a:pt x="5" y="332"/>
                    </a:lnTo>
                    <a:lnTo>
                      <a:pt x="0" y="357"/>
                    </a:lnTo>
                    <a:lnTo>
                      <a:pt x="0" y="402"/>
                    </a:lnTo>
                    <a:lnTo>
                      <a:pt x="5" y="427"/>
                    </a:lnTo>
                    <a:lnTo>
                      <a:pt x="5" y="452"/>
                    </a:lnTo>
                    <a:lnTo>
                      <a:pt x="15" y="476"/>
                    </a:lnTo>
                    <a:lnTo>
                      <a:pt x="20" y="496"/>
                    </a:lnTo>
                    <a:lnTo>
                      <a:pt x="30" y="521"/>
                    </a:lnTo>
                    <a:lnTo>
                      <a:pt x="35" y="541"/>
                    </a:lnTo>
                    <a:lnTo>
                      <a:pt x="50" y="566"/>
                    </a:lnTo>
                    <a:lnTo>
                      <a:pt x="60" y="586"/>
                    </a:lnTo>
                    <a:lnTo>
                      <a:pt x="75" y="605"/>
                    </a:lnTo>
                    <a:lnTo>
                      <a:pt x="90" y="620"/>
                    </a:lnTo>
                    <a:lnTo>
                      <a:pt x="105" y="640"/>
                    </a:lnTo>
                    <a:lnTo>
                      <a:pt x="120" y="660"/>
                    </a:lnTo>
                    <a:lnTo>
                      <a:pt x="139" y="675"/>
                    </a:lnTo>
                    <a:lnTo>
                      <a:pt x="159" y="690"/>
                    </a:lnTo>
                    <a:lnTo>
                      <a:pt x="179" y="700"/>
                    </a:lnTo>
                    <a:lnTo>
                      <a:pt x="199" y="715"/>
                    </a:lnTo>
                    <a:lnTo>
                      <a:pt x="219" y="725"/>
                    </a:lnTo>
                    <a:lnTo>
                      <a:pt x="244" y="735"/>
                    </a:lnTo>
                    <a:lnTo>
                      <a:pt x="264" y="745"/>
                    </a:lnTo>
                    <a:lnTo>
                      <a:pt x="288" y="749"/>
                    </a:lnTo>
                    <a:lnTo>
                      <a:pt x="313" y="754"/>
                    </a:lnTo>
                    <a:lnTo>
                      <a:pt x="333" y="759"/>
                    </a:lnTo>
                    <a:lnTo>
                      <a:pt x="358" y="759"/>
                    </a:lnTo>
                    <a:lnTo>
                      <a:pt x="383" y="759"/>
                    </a:lnTo>
                    <a:lnTo>
                      <a:pt x="408" y="759"/>
                    </a:lnTo>
                    <a:lnTo>
                      <a:pt x="432" y="759"/>
                    </a:lnTo>
                    <a:lnTo>
                      <a:pt x="452" y="754"/>
                    </a:lnTo>
                    <a:lnTo>
                      <a:pt x="477" y="749"/>
                    </a:lnTo>
                    <a:lnTo>
                      <a:pt x="502" y="745"/>
                    </a:lnTo>
                    <a:lnTo>
                      <a:pt x="522" y="735"/>
                    </a:lnTo>
                    <a:lnTo>
                      <a:pt x="547" y="725"/>
                    </a:lnTo>
                    <a:lnTo>
                      <a:pt x="566" y="715"/>
                    </a:lnTo>
                    <a:lnTo>
                      <a:pt x="586" y="700"/>
                    </a:lnTo>
                    <a:lnTo>
                      <a:pt x="606" y="690"/>
                    </a:lnTo>
                    <a:lnTo>
                      <a:pt x="626" y="675"/>
                    </a:lnTo>
                    <a:lnTo>
                      <a:pt x="646" y="660"/>
                    </a:lnTo>
                    <a:lnTo>
                      <a:pt x="661" y="640"/>
                    </a:lnTo>
                    <a:lnTo>
                      <a:pt x="676" y="620"/>
                    </a:lnTo>
                    <a:lnTo>
                      <a:pt x="691" y="605"/>
                    </a:lnTo>
                    <a:lnTo>
                      <a:pt x="705" y="586"/>
                    </a:lnTo>
                    <a:lnTo>
                      <a:pt x="715" y="566"/>
                    </a:lnTo>
                    <a:lnTo>
                      <a:pt x="730" y="541"/>
                    </a:lnTo>
                    <a:lnTo>
                      <a:pt x="735" y="521"/>
                    </a:lnTo>
                    <a:lnTo>
                      <a:pt x="745" y="496"/>
                    </a:lnTo>
                    <a:lnTo>
                      <a:pt x="750" y="476"/>
                    </a:lnTo>
                    <a:lnTo>
                      <a:pt x="760" y="452"/>
                    </a:lnTo>
                    <a:lnTo>
                      <a:pt x="760" y="427"/>
                    </a:lnTo>
                    <a:lnTo>
                      <a:pt x="765" y="402"/>
                    </a:lnTo>
                    <a:lnTo>
                      <a:pt x="765" y="38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11"/>
              <p:cNvSpPr>
                <a:spLocks noChangeArrowheads="1"/>
              </p:cNvSpPr>
              <p:nvPr/>
            </p:nvSpPr>
            <p:spPr bwMode="auto">
              <a:xfrm>
                <a:off x="4799013" y="2587626"/>
                <a:ext cx="30003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  0.4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>
                <a:off x="3806826" y="2438401"/>
                <a:ext cx="1812925" cy="1820863"/>
              </a:xfrm>
              <a:custGeom>
                <a:avLst/>
                <a:gdLst/>
                <a:ahLst/>
                <a:cxnLst>
                  <a:cxn ang="0">
                    <a:pos x="1142" y="536"/>
                  </a:cxn>
                  <a:cxn ang="0">
                    <a:pos x="1132" y="467"/>
                  </a:cxn>
                  <a:cxn ang="0">
                    <a:pos x="1117" y="397"/>
                  </a:cxn>
                  <a:cxn ang="0">
                    <a:pos x="1087" y="328"/>
                  </a:cxn>
                  <a:cxn ang="0">
                    <a:pos x="1052" y="268"/>
                  </a:cxn>
                  <a:cxn ang="0">
                    <a:pos x="1013" y="209"/>
                  </a:cxn>
                  <a:cxn ang="0">
                    <a:pos x="963" y="154"/>
                  </a:cxn>
                  <a:cxn ang="0">
                    <a:pos x="908" y="109"/>
                  </a:cxn>
                  <a:cxn ang="0">
                    <a:pos x="849" y="70"/>
                  </a:cxn>
                  <a:cxn ang="0">
                    <a:pos x="779" y="40"/>
                  </a:cxn>
                  <a:cxn ang="0">
                    <a:pos x="715" y="20"/>
                  </a:cxn>
                  <a:cxn ang="0">
                    <a:pos x="640" y="5"/>
                  </a:cxn>
                  <a:cxn ang="0">
                    <a:pos x="571" y="0"/>
                  </a:cxn>
                  <a:cxn ang="0">
                    <a:pos x="501" y="5"/>
                  </a:cxn>
                  <a:cxn ang="0">
                    <a:pos x="427" y="20"/>
                  </a:cxn>
                  <a:cxn ang="0">
                    <a:pos x="362" y="40"/>
                  </a:cxn>
                  <a:cxn ang="0">
                    <a:pos x="293" y="70"/>
                  </a:cxn>
                  <a:cxn ang="0">
                    <a:pos x="233" y="109"/>
                  </a:cxn>
                  <a:cxn ang="0">
                    <a:pos x="178" y="154"/>
                  </a:cxn>
                  <a:cxn ang="0">
                    <a:pos x="129" y="209"/>
                  </a:cxn>
                  <a:cxn ang="0">
                    <a:pos x="89" y="268"/>
                  </a:cxn>
                  <a:cxn ang="0">
                    <a:pos x="54" y="328"/>
                  </a:cxn>
                  <a:cxn ang="0">
                    <a:pos x="24" y="397"/>
                  </a:cxn>
                  <a:cxn ang="0">
                    <a:pos x="10" y="467"/>
                  </a:cxn>
                  <a:cxn ang="0">
                    <a:pos x="0" y="536"/>
                  </a:cxn>
                  <a:cxn ang="0">
                    <a:pos x="5" y="646"/>
                  </a:cxn>
                  <a:cxn ang="0">
                    <a:pos x="15" y="715"/>
                  </a:cxn>
                  <a:cxn ang="0">
                    <a:pos x="39" y="785"/>
                  </a:cxn>
                  <a:cxn ang="0">
                    <a:pos x="69" y="849"/>
                  </a:cxn>
                  <a:cxn ang="0">
                    <a:pos x="109" y="909"/>
                  </a:cxn>
                  <a:cxn ang="0">
                    <a:pos x="154" y="963"/>
                  </a:cxn>
                  <a:cxn ang="0">
                    <a:pos x="208" y="1013"/>
                  </a:cxn>
                  <a:cxn ang="0">
                    <a:pos x="263" y="1058"/>
                  </a:cxn>
                  <a:cxn ang="0">
                    <a:pos x="327" y="1092"/>
                  </a:cxn>
                  <a:cxn ang="0">
                    <a:pos x="392" y="1117"/>
                  </a:cxn>
                  <a:cxn ang="0">
                    <a:pos x="461" y="1137"/>
                  </a:cxn>
                  <a:cxn ang="0">
                    <a:pos x="536" y="1147"/>
                  </a:cxn>
                  <a:cxn ang="0">
                    <a:pos x="605" y="1147"/>
                  </a:cxn>
                  <a:cxn ang="0">
                    <a:pos x="680" y="1137"/>
                  </a:cxn>
                  <a:cxn ang="0">
                    <a:pos x="749" y="1117"/>
                  </a:cxn>
                  <a:cxn ang="0">
                    <a:pos x="814" y="1092"/>
                  </a:cxn>
                  <a:cxn ang="0">
                    <a:pos x="879" y="1058"/>
                  </a:cxn>
                  <a:cxn ang="0">
                    <a:pos x="933" y="1013"/>
                  </a:cxn>
                  <a:cxn ang="0">
                    <a:pos x="988" y="963"/>
                  </a:cxn>
                  <a:cxn ang="0">
                    <a:pos x="1033" y="909"/>
                  </a:cxn>
                  <a:cxn ang="0">
                    <a:pos x="1072" y="849"/>
                  </a:cxn>
                  <a:cxn ang="0">
                    <a:pos x="1102" y="785"/>
                  </a:cxn>
                  <a:cxn ang="0">
                    <a:pos x="1127" y="715"/>
                  </a:cxn>
                  <a:cxn ang="0">
                    <a:pos x="1137" y="646"/>
                  </a:cxn>
                  <a:cxn ang="0">
                    <a:pos x="1142" y="576"/>
                  </a:cxn>
                </a:cxnLst>
                <a:rect l="0" t="0" r="r" b="b"/>
                <a:pathLst>
                  <a:path w="1142" h="1147">
                    <a:moveTo>
                      <a:pt x="1142" y="576"/>
                    </a:moveTo>
                    <a:lnTo>
                      <a:pt x="1142" y="536"/>
                    </a:lnTo>
                    <a:lnTo>
                      <a:pt x="1137" y="502"/>
                    </a:lnTo>
                    <a:lnTo>
                      <a:pt x="1132" y="467"/>
                    </a:lnTo>
                    <a:lnTo>
                      <a:pt x="1127" y="432"/>
                    </a:lnTo>
                    <a:lnTo>
                      <a:pt x="1117" y="397"/>
                    </a:lnTo>
                    <a:lnTo>
                      <a:pt x="1102" y="363"/>
                    </a:lnTo>
                    <a:lnTo>
                      <a:pt x="1087" y="328"/>
                    </a:lnTo>
                    <a:lnTo>
                      <a:pt x="1072" y="298"/>
                    </a:lnTo>
                    <a:lnTo>
                      <a:pt x="1052" y="268"/>
                    </a:lnTo>
                    <a:lnTo>
                      <a:pt x="1033" y="238"/>
                    </a:lnTo>
                    <a:lnTo>
                      <a:pt x="1013" y="209"/>
                    </a:lnTo>
                    <a:lnTo>
                      <a:pt x="988" y="184"/>
                    </a:lnTo>
                    <a:lnTo>
                      <a:pt x="963" y="154"/>
                    </a:lnTo>
                    <a:lnTo>
                      <a:pt x="933" y="134"/>
                    </a:lnTo>
                    <a:lnTo>
                      <a:pt x="908" y="109"/>
                    </a:lnTo>
                    <a:lnTo>
                      <a:pt x="879" y="89"/>
                    </a:lnTo>
                    <a:lnTo>
                      <a:pt x="849" y="70"/>
                    </a:lnTo>
                    <a:lnTo>
                      <a:pt x="814" y="55"/>
                    </a:lnTo>
                    <a:lnTo>
                      <a:pt x="779" y="40"/>
                    </a:lnTo>
                    <a:lnTo>
                      <a:pt x="749" y="30"/>
                    </a:lnTo>
                    <a:lnTo>
                      <a:pt x="715" y="20"/>
                    </a:lnTo>
                    <a:lnTo>
                      <a:pt x="680" y="10"/>
                    </a:lnTo>
                    <a:lnTo>
                      <a:pt x="640" y="5"/>
                    </a:lnTo>
                    <a:lnTo>
                      <a:pt x="605" y="0"/>
                    </a:lnTo>
                    <a:lnTo>
                      <a:pt x="571" y="0"/>
                    </a:lnTo>
                    <a:lnTo>
                      <a:pt x="536" y="0"/>
                    </a:lnTo>
                    <a:lnTo>
                      <a:pt x="501" y="5"/>
                    </a:lnTo>
                    <a:lnTo>
                      <a:pt x="461" y="10"/>
                    </a:lnTo>
                    <a:lnTo>
                      <a:pt x="427" y="20"/>
                    </a:lnTo>
                    <a:lnTo>
                      <a:pt x="392" y="30"/>
                    </a:lnTo>
                    <a:lnTo>
                      <a:pt x="362" y="40"/>
                    </a:lnTo>
                    <a:lnTo>
                      <a:pt x="327" y="55"/>
                    </a:lnTo>
                    <a:lnTo>
                      <a:pt x="293" y="70"/>
                    </a:lnTo>
                    <a:lnTo>
                      <a:pt x="263" y="89"/>
                    </a:lnTo>
                    <a:lnTo>
                      <a:pt x="233" y="109"/>
                    </a:lnTo>
                    <a:lnTo>
                      <a:pt x="208" y="134"/>
                    </a:lnTo>
                    <a:lnTo>
                      <a:pt x="178" y="154"/>
                    </a:lnTo>
                    <a:lnTo>
                      <a:pt x="154" y="184"/>
                    </a:lnTo>
                    <a:lnTo>
                      <a:pt x="129" y="209"/>
                    </a:lnTo>
                    <a:lnTo>
                      <a:pt x="109" y="238"/>
                    </a:lnTo>
                    <a:lnTo>
                      <a:pt x="89" y="268"/>
                    </a:lnTo>
                    <a:lnTo>
                      <a:pt x="69" y="298"/>
                    </a:lnTo>
                    <a:lnTo>
                      <a:pt x="54" y="328"/>
                    </a:lnTo>
                    <a:lnTo>
                      <a:pt x="39" y="363"/>
                    </a:lnTo>
                    <a:lnTo>
                      <a:pt x="24" y="397"/>
                    </a:lnTo>
                    <a:lnTo>
                      <a:pt x="15" y="432"/>
                    </a:lnTo>
                    <a:lnTo>
                      <a:pt x="10" y="467"/>
                    </a:lnTo>
                    <a:lnTo>
                      <a:pt x="5" y="502"/>
                    </a:lnTo>
                    <a:lnTo>
                      <a:pt x="0" y="536"/>
                    </a:lnTo>
                    <a:lnTo>
                      <a:pt x="0" y="611"/>
                    </a:lnTo>
                    <a:lnTo>
                      <a:pt x="5" y="646"/>
                    </a:lnTo>
                    <a:lnTo>
                      <a:pt x="10" y="680"/>
                    </a:lnTo>
                    <a:lnTo>
                      <a:pt x="15" y="715"/>
                    </a:lnTo>
                    <a:lnTo>
                      <a:pt x="24" y="750"/>
                    </a:lnTo>
                    <a:lnTo>
                      <a:pt x="39" y="785"/>
                    </a:lnTo>
                    <a:lnTo>
                      <a:pt x="54" y="819"/>
                    </a:lnTo>
                    <a:lnTo>
                      <a:pt x="69" y="849"/>
                    </a:lnTo>
                    <a:lnTo>
                      <a:pt x="89" y="879"/>
                    </a:lnTo>
                    <a:lnTo>
                      <a:pt x="109" y="909"/>
                    </a:lnTo>
                    <a:lnTo>
                      <a:pt x="129" y="939"/>
                    </a:lnTo>
                    <a:lnTo>
                      <a:pt x="154" y="963"/>
                    </a:lnTo>
                    <a:lnTo>
                      <a:pt x="178" y="993"/>
                    </a:lnTo>
                    <a:lnTo>
                      <a:pt x="208" y="1013"/>
                    </a:lnTo>
                    <a:lnTo>
                      <a:pt x="233" y="1038"/>
                    </a:lnTo>
                    <a:lnTo>
                      <a:pt x="263" y="1058"/>
                    </a:lnTo>
                    <a:lnTo>
                      <a:pt x="293" y="1078"/>
                    </a:lnTo>
                    <a:lnTo>
                      <a:pt x="327" y="1092"/>
                    </a:lnTo>
                    <a:lnTo>
                      <a:pt x="362" y="1107"/>
                    </a:lnTo>
                    <a:lnTo>
                      <a:pt x="392" y="1117"/>
                    </a:lnTo>
                    <a:lnTo>
                      <a:pt x="427" y="1127"/>
                    </a:lnTo>
                    <a:lnTo>
                      <a:pt x="461" y="1137"/>
                    </a:lnTo>
                    <a:lnTo>
                      <a:pt x="501" y="1142"/>
                    </a:lnTo>
                    <a:lnTo>
                      <a:pt x="536" y="1147"/>
                    </a:lnTo>
                    <a:lnTo>
                      <a:pt x="571" y="1147"/>
                    </a:lnTo>
                    <a:lnTo>
                      <a:pt x="605" y="1147"/>
                    </a:lnTo>
                    <a:lnTo>
                      <a:pt x="640" y="1142"/>
                    </a:lnTo>
                    <a:lnTo>
                      <a:pt x="680" y="1137"/>
                    </a:lnTo>
                    <a:lnTo>
                      <a:pt x="715" y="1127"/>
                    </a:lnTo>
                    <a:lnTo>
                      <a:pt x="749" y="1117"/>
                    </a:lnTo>
                    <a:lnTo>
                      <a:pt x="779" y="1107"/>
                    </a:lnTo>
                    <a:lnTo>
                      <a:pt x="814" y="1092"/>
                    </a:lnTo>
                    <a:lnTo>
                      <a:pt x="849" y="1078"/>
                    </a:lnTo>
                    <a:lnTo>
                      <a:pt x="879" y="1058"/>
                    </a:lnTo>
                    <a:lnTo>
                      <a:pt x="908" y="1038"/>
                    </a:lnTo>
                    <a:lnTo>
                      <a:pt x="933" y="1013"/>
                    </a:lnTo>
                    <a:lnTo>
                      <a:pt x="963" y="993"/>
                    </a:lnTo>
                    <a:lnTo>
                      <a:pt x="988" y="963"/>
                    </a:lnTo>
                    <a:lnTo>
                      <a:pt x="1013" y="939"/>
                    </a:lnTo>
                    <a:lnTo>
                      <a:pt x="1033" y="909"/>
                    </a:lnTo>
                    <a:lnTo>
                      <a:pt x="1052" y="879"/>
                    </a:lnTo>
                    <a:lnTo>
                      <a:pt x="1072" y="849"/>
                    </a:lnTo>
                    <a:lnTo>
                      <a:pt x="1087" y="819"/>
                    </a:lnTo>
                    <a:lnTo>
                      <a:pt x="1102" y="785"/>
                    </a:lnTo>
                    <a:lnTo>
                      <a:pt x="1117" y="750"/>
                    </a:lnTo>
                    <a:lnTo>
                      <a:pt x="1127" y="715"/>
                    </a:lnTo>
                    <a:lnTo>
                      <a:pt x="1132" y="680"/>
                    </a:lnTo>
                    <a:lnTo>
                      <a:pt x="1137" y="646"/>
                    </a:lnTo>
                    <a:lnTo>
                      <a:pt x="1142" y="611"/>
                    </a:lnTo>
                    <a:lnTo>
                      <a:pt x="1142" y="57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4838701" y="2289176"/>
                <a:ext cx="30003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  0.6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3498851" y="2138363"/>
                <a:ext cx="2427288" cy="2420938"/>
              </a:xfrm>
              <a:custGeom>
                <a:avLst/>
                <a:gdLst/>
                <a:ahLst/>
                <a:cxnLst>
                  <a:cxn ang="0">
                    <a:pos x="1524" y="715"/>
                  </a:cxn>
                  <a:cxn ang="0">
                    <a:pos x="1515" y="621"/>
                  </a:cxn>
                  <a:cxn ang="0">
                    <a:pos x="1490" y="527"/>
                  </a:cxn>
                  <a:cxn ang="0">
                    <a:pos x="1455" y="437"/>
                  </a:cxn>
                  <a:cxn ang="0">
                    <a:pos x="1410" y="353"/>
                  </a:cxn>
                  <a:cxn ang="0">
                    <a:pos x="1351" y="278"/>
                  </a:cxn>
                  <a:cxn ang="0">
                    <a:pos x="1286" y="204"/>
                  </a:cxn>
                  <a:cxn ang="0">
                    <a:pos x="1212" y="144"/>
                  </a:cxn>
                  <a:cxn ang="0">
                    <a:pos x="1132" y="95"/>
                  </a:cxn>
                  <a:cxn ang="0">
                    <a:pos x="1048" y="55"/>
                  </a:cxn>
                  <a:cxn ang="0">
                    <a:pos x="953" y="25"/>
                  </a:cxn>
                  <a:cxn ang="0">
                    <a:pos x="859" y="5"/>
                  </a:cxn>
                  <a:cxn ang="0">
                    <a:pos x="765" y="0"/>
                  </a:cxn>
                  <a:cxn ang="0">
                    <a:pos x="670" y="5"/>
                  </a:cxn>
                  <a:cxn ang="0">
                    <a:pos x="576" y="25"/>
                  </a:cxn>
                  <a:cxn ang="0">
                    <a:pos x="482" y="55"/>
                  </a:cxn>
                  <a:cxn ang="0">
                    <a:pos x="397" y="95"/>
                  </a:cxn>
                  <a:cxn ang="0">
                    <a:pos x="318" y="144"/>
                  </a:cxn>
                  <a:cxn ang="0">
                    <a:pos x="243" y="204"/>
                  </a:cxn>
                  <a:cxn ang="0">
                    <a:pos x="179" y="278"/>
                  </a:cxn>
                  <a:cxn ang="0">
                    <a:pos x="119" y="353"/>
                  </a:cxn>
                  <a:cxn ang="0">
                    <a:pos x="74" y="437"/>
                  </a:cxn>
                  <a:cxn ang="0">
                    <a:pos x="40" y="527"/>
                  </a:cxn>
                  <a:cxn ang="0">
                    <a:pos x="15" y="621"/>
                  </a:cxn>
                  <a:cxn ang="0">
                    <a:pos x="5" y="715"/>
                  </a:cxn>
                  <a:cxn ang="0">
                    <a:pos x="5" y="810"/>
                  </a:cxn>
                  <a:cxn ang="0">
                    <a:pos x="15" y="904"/>
                  </a:cxn>
                  <a:cxn ang="0">
                    <a:pos x="40" y="998"/>
                  </a:cxn>
                  <a:cxn ang="0">
                    <a:pos x="74" y="1088"/>
                  </a:cxn>
                  <a:cxn ang="0">
                    <a:pos x="119" y="1172"/>
                  </a:cxn>
                  <a:cxn ang="0">
                    <a:pos x="179" y="1247"/>
                  </a:cxn>
                  <a:cxn ang="0">
                    <a:pos x="243" y="1321"/>
                  </a:cxn>
                  <a:cxn ang="0">
                    <a:pos x="318" y="1381"/>
                  </a:cxn>
                  <a:cxn ang="0">
                    <a:pos x="397" y="1430"/>
                  </a:cxn>
                  <a:cxn ang="0">
                    <a:pos x="482" y="1470"/>
                  </a:cxn>
                  <a:cxn ang="0">
                    <a:pos x="576" y="1500"/>
                  </a:cxn>
                  <a:cxn ang="0">
                    <a:pos x="670" y="1520"/>
                  </a:cxn>
                  <a:cxn ang="0">
                    <a:pos x="765" y="1525"/>
                  </a:cxn>
                  <a:cxn ang="0">
                    <a:pos x="859" y="1520"/>
                  </a:cxn>
                  <a:cxn ang="0">
                    <a:pos x="953" y="1500"/>
                  </a:cxn>
                  <a:cxn ang="0">
                    <a:pos x="1048" y="1470"/>
                  </a:cxn>
                  <a:cxn ang="0">
                    <a:pos x="1132" y="1430"/>
                  </a:cxn>
                  <a:cxn ang="0">
                    <a:pos x="1212" y="1381"/>
                  </a:cxn>
                  <a:cxn ang="0">
                    <a:pos x="1286" y="1321"/>
                  </a:cxn>
                  <a:cxn ang="0">
                    <a:pos x="1351" y="1247"/>
                  </a:cxn>
                  <a:cxn ang="0">
                    <a:pos x="1410" y="1172"/>
                  </a:cxn>
                  <a:cxn ang="0">
                    <a:pos x="1455" y="1088"/>
                  </a:cxn>
                  <a:cxn ang="0">
                    <a:pos x="1490" y="998"/>
                  </a:cxn>
                  <a:cxn ang="0">
                    <a:pos x="1515" y="904"/>
                  </a:cxn>
                  <a:cxn ang="0">
                    <a:pos x="1524" y="810"/>
                  </a:cxn>
                </a:cxnLst>
                <a:rect l="0" t="0" r="r" b="b"/>
                <a:pathLst>
                  <a:path w="1529" h="1525">
                    <a:moveTo>
                      <a:pt x="1529" y="765"/>
                    </a:moveTo>
                    <a:lnTo>
                      <a:pt x="1524" y="715"/>
                    </a:lnTo>
                    <a:lnTo>
                      <a:pt x="1524" y="666"/>
                    </a:lnTo>
                    <a:lnTo>
                      <a:pt x="1515" y="621"/>
                    </a:lnTo>
                    <a:lnTo>
                      <a:pt x="1505" y="571"/>
                    </a:lnTo>
                    <a:lnTo>
                      <a:pt x="1490" y="527"/>
                    </a:lnTo>
                    <a:lnTo>
                      <a:pt x="1475" y="482"/>
                    </a:lnTo>
                    <a:lnTo>
                      <a:pt x="1455" y="437"/>
                    </a:lnTo>
                    <a:lnTo>
                      <a:pt x="1435" y="393"/>
                    </a:lnTo>
                    <a:lnTo>
                      <a:pt x="1410" y="353"/>
                    </a:lnTo>
                    <a:lnTo>
                      <a:pt x="1380" y="313"/>
                    </a:lnTo>
                    <a:lnTo>
                      <a:pt x="1351" y="278"/>
                    </a:lnTo>
                    <a:lnTo>
                      <a:pt x="1321" y="239"/>
                    </a:lnTo>
                    <a:lnTo>
                      <a:pt x="1286" y="204"/>
                    </a:lnTo>
                    <a:lnTo>
                      <a:pt x="1251" y="174"/>
                    </a:lnTo>
                    <a:lnTo>
                      <a:pt x="1212" y="144"/>
                    </a:lnTo>
                    <a:lnTo>
                      <a:pt x="1172" y="119"/>
                    </a:lnTo>
                    <a:lnTo>
                      <a:pt x="1132" y="95"/>
                    </a:lnTo>
                    <a:lnTo>
                      <a:pt x="1087" y="70"/>
                    </a:lnTo>
                    <a:lnTo>
                      <a:pt x="1048" y="55"/>
                    </a:lnTo>
                    <a:lnTo>
                      <a:pt x="1003" y="35"/>
                    </a:lnTo>
                    <a:lnTo>
                      <a:pt x="953" y="25"/>
                    </a:lnTo>
                    <a:lnTo>
                      <a:pt x="909" y="10"/>
                    </a:lnTo>
                    <a:lnTo>
                      <a:pt x="859" y="5"/>
                    </a:lnTo>
                    <a:lnTo>
                      <a:pt x="814" y="0"/>
                    </a:lnTo>
                    <a:lnTo>
                      <a:pt x="765" y="0"/>
                    </a:lnTo>
                    <a:lnTo>
                      <a:pt x="715" y="0"/>
                    </a:lnTo>
                    <a:lnTo>
                      <a:pt x="670" y="5"/>
                    </a:lnTo>
                    <a:lnTo>
                      <a:pt x="621" y="10"/>
                    </a:lnTo>
                    <a:lnTo>
                      <a:pt x="576" y="25"/>
                    </a:lnTo>
                    <a:lnTo>
                      <a:pt x="526" y="35"/>
                    </a:lnTo>
                    <a:lnTo>
                      <a:pt x="482" y="55"/>
                    </a:lnTo>
                    <a:lnTo>
                      <a:pt x="442" y="70"/>
                    </a:lnTo>
                    <a:lnTo>
                      <a:pt x="397" y="95"/>
                    </a:lnTo>
                    <a:lnTo>
                      <a:pt x="357" y="119"/>
                    </a:lnTo>
                    <a:lnTo>
                      <a:pt x="318" y="144"/>
                    </a:lnTo>
                    <a:lnTo>
                      <a:pt x="278" y="174"/>
                    </a:lnTo>
                    <a:lnTo>
                      <a:pt x="243" y="204"/>
                    </a:lnTo>
                    <a:lnTo>
                      <a:pt x="209" y="239"/>
                    </a:lnTo>
                    <a:lnTo>
                      <a:pt x="179" y="278"/>
                    </a:lnTo>
                    <a:lnTo>
                      <a:pt x="149" y="313"/>
                    </a:lnTo>
                    <a:lnTo>
                      <a:pt x="119" y="353"/>
                    </a:lnTo>
                    <a:lnTo>
                      <a:pt x="94" y="393"/>
                    </a:lnTo>
                    <a:lnTo>
                      <a:pt x="74" y="437"/>
                    </a:lnTo>
                    <a:lnTo>
                      <a:pt x="55" y="482"/>
                    </a:lnTo>
                    <a:lnTo>
                      <a:pt x="40" y="527"/>
                    </a:lnTo>
                    <a:lnTo>
                      <a:pt x="25" y="571"/>
                    </a:lnTo>
                    <a:lnTo>
                      <a:pt x="15" y="621"/>
                    </a:lnTo>
                    <a:lnTo>
                      <a:pt x="5" y="666"/>
                    </a:lnTo>
                    <a:lnTo>
                      <a:pt x="5" y="715"/>
                    </a:lnTo>
                    <a:lnTo>
                      <a:pt x="0" y="765"/>
                    </a:lnTo>
                    <a:lnTo>
                      <a:pt x="5" y="810"/>
                    </a:lnTo>
                    <a:lnTo>
                      <a:pt x="5" y="859"/>
                    </a:lnTo>
                    <a:lnTo>
                      <a:pt x="15" y="904"/>
                    </a:lnTo>
                    <a:lnTo>
                      <a:pt x="25" y="954"/>
                    </a:lnTo>
                    <a:lnTo>
                      <a:pt x="40" y="998"/>
                    </a:lnTo>
                    <a:lnTo>
                      <a:pt x="55" y="1043"/>
                    </a:lnTo>
                    <a:lnTo>
                      <a:pt x="74" y="1088"/>
                    </a:lnTo>
                    <a:lnTo>
                      <a:pt x="94" y="1132"/>
                    </a:lnTo>
                    <a:lnTo>
                      <a:pt x="119" y="1172"/>
                    </a:lnTo>
                    <a:lnTo>
                      <a:pt x="149" y="1212"/>
                    </a:lnTo>
                    <a:lnTo>
                      <a:pt x="179" y="1247"/>
                    </a:lnTo>
                    <a:lnTo>
                      <a:pt x="209" y="1286"/>
                    </a:lnTo>
                    <a:lnTo>
                      <a:pt x="243" y="1321"/>
                    </a:lnTo>
                    <a:lnTo>
                      <a:pt x="278" y="1351"/>
                    </a:lnTo>
                    <a:lnTo>
                      <a:pt x="318" y="1381"/>
                    </a:lnTo>
                    <a:lnTo>
                      <a:pt x="357" y="1406"/>
                    </a:lnTo>
                    <a:lnTo>
                      <a:pt x="397" y="1430"/>
                    </a:lnTo>
                    <a:lnTo>
                      <a:pt x="442" y="1455"/>
                    </a:lnTo>
                    <a:lnTo>
                      <a:pt x="482" y="1470"/>
                    </a:lnTo>
                    <a:lnTo>
                      <a:pt x="526" y="1490"/>
                    </a:lnTo>
                    <a:lnTo>
                      <a:pt x="576" y="1500"/>
                    </a:lnTo>
                    <a:lnTo>
                      <a:pt x="621" y="1515"/>
                    </a:lnTo>
                    <a:lnTo>
                      <a:pt x="670" y="1520"/>
                    </a:lnTo>
                    <a:lnTo>
                      <a:pt x="715" y="1525"/>
                    </a:lnTo>
                    <a:lnTo>
                      <a:pt x="765" y="1525"/>
                    </a:lnTo>
                    <a:lnTo>
                      <a:pt x="814" y="1525"/>
                    </a:lnTo>
                    <a:lnTo>
                      <a:pt x="859" y="1520"/>
                    </a:lnTo>
                    <a:lnTo>
                      <a:pt x="909" y="1515"/>
                    </a:lnTo>
                    <a:lnTo>
                      <a:pt x="953" y="1500"/>
                    </a:lnTo>
                    <a:lnTo>
                      <a:pt x="1003" y="1490"/>
                    </a:lnTo>
                    <a:lnTo>
                      <a:pt x="1048" y="1470"/>
                    </a:lnTo>
                    <a:lnTo>
                      <a:pt x="1087" y="1455"/>
                    </a:lnTo>
                    <a:lnTo>
                      <a:pt x="1132" y="1430"/>
                    </a:lnTo>
                    <a:lnTo>
                      <a:pt x="1172" y="1406"/>
                    </a:lnTo>
                    <a:lnTo>
                      <a:pt x="1212" y="1381"/>
                    </a:lnTo>
                    <a:lnTo>
                      <a:pt x="1251" y="1351"/>
                    </a:lnTo>
                    <a:lnTo>
                      <a:pt x="1286" y="1321"/>
                    </a:lnTo>
                    <a:lnTo>
                      <a:pt x="1321" y="1286"/>
                    </a:lnTo>
                    <a:lnTo>
                      <a:pt x="1351" y="1247"/>
                    </a:lnTo>
                    <a:lnTo>
                      <a:pt x="1380" y="1212"/>
                    </a:lnTo>
                    <a:lnTo>
                      <a:pt x="1410" y="1172"/>
                    </a:lnTo>
                    <a:lnTo>
                      <a:pt x="1435" y="1132"/>
                    </a:lnTo>
                    <a:lnTo>
                      <a:pt x="1455" y="1088"/>
                    </a:lnTo>
                    <a:lnTo>
                      <a:pt x="1475" y="1043"/>
                    </a:lnTo>
                    <a:lnTo>
                      <a:pt x="1490" y="998"/>
                    </a:lnTo>
                    <a:lnTo>
                      <a:pt x="1505" y="954"/>
                    </a:lnTo>
                    <a:lnTo>
                      <a:pt x="1515" y="904"/>
                    </a:lnTo>
                    <a:lnTo>
                      <a:pt x="1524" y="859"/>
                    </a:lnTo>
                    <a:lnTo>
                      <a:pt x="1524" y="810"/>
                    </a:lnTo>
                    <a:lnTo>
                      <a:pt x="1529" y="76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4886326" y="1989138"/>
                <a:ext cx="30003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  0.8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3198813" y="1831976"/>
                <a:ext cx="3027363" cy="3033713"/>
              </a:xfrm>
              <a:custGeom>
                <a:avLst/>
                <a:gdLst/>
                <a:ahLst/>
                <a:cxnLst>
                  <a:cxn ang="0">
                    <a:pos x="1907" y="893"/>
                  </a:cxn>
                  <a:cxn ang="0">
                    <a:pos x="1892" y="774"/>
                  </a:cxn>
                  <a:cxn ang="0">
                    <a:pos x="1862" y="660"/>
                  </a:cxn>
                  <a:cxn ang="0">
                    <a:pos x="1818" y="551"/>
                  </a:cxn>
                  <a:cxn ang="0">
                    <a:pos x="1758" y="447"/>
                  </a:cxn>
                  <a:cxn ang="0">
                    <a:pos x="1689" y="347"/>
                  </a:cxn>
                  <a:cxn ang="0">
                    <a:pos x="1609" y="258"/>
                  </a:cxn>
                  <a:cxn ang="0">
                    <a:pos x="1515" y="183"/>
                  </a:cxn>
                  <a:cxn ang="0">
                    <a:pos x="1416" y="119"/>
                  </a:cxn>
                  <a:cxn ang="0">
                    <a:pos x="1306" y="69"/>
                  </a:cxn>
                  <a:cxn ang="0">
                    <a:pos x="1192" y="29"/>
                  </a:cxn>
                  <a:cxn ang="0">
                    <a:pos x="1073" y="10"/>
                  </a:cxn>
                  <a:cxn ang="0">
                    <a:pos x="954" y="0"/>
                  </a:cxn>
                  <a:cxn ang="0">
                    <a:pos x="835" y="10"/>
                  </a:cxn>
                  <a:cxn ang="0">
                    <a:pos x="715" y="29"/>
                  </a:cxn>
                  <a:cxn ang="0">
                    <a:pos x="601" y="69"/>
                  </a:cxn>
                  <a:cxn ang="0">
                    <a:pos x="492" y="119"/>
                  </a:cxn>
                  <a:cxn ang="0">
                    <a:pos x="393" y="183"/>
                  </a:cxn>
                  <a:cxn ang="0">
                    <a:pos x="298" y="258"/>
                  </a:cxn>
                  <a:cxn ang="0">
                    <a:pos x="219" y="347"/>
                  </a:cxn>
                  <a:cxn ang="0">
                    <a:pos x="149" y="447"/>
                  </a:cxn>
                  <a:cxn ang="0">
                    <a:pos x="90" y="551"/>
                  </a:cxn>
                  <a:cxn ang="0">
                    <a:pos x="45" y="660"/>
                  </a:cxn>
                  <a:cxn ang="0">
                    <a:pos x="15" y="774"/>
                  </a:cxn>
                  <a:cxn ang="0">
                    <a:pos x="0" y="893"/>
                  </a:cxn>
                  <a:cxn ang="0">
                    <a:pos x="5" y="1077"/>
                  </a:cxn>
                  <a:cxn ang="0">
                    <a:pos x="30" y="1191"/>
                  </a:cxn>
                  <a:cxn ang="0">
                    <a:pos x="65" y="1306"/>
                  </a:cxn>
                  <a:cxn ang="0">
                    <a:pos x="119" y="1415"/>
                  </a:cxn>
                  <a:cxn ang="0">
                    <a:pos x="184" y="1514"/>
                  </a:cxn>
                  <a:cxn ang="0">
                    <a:pos x="258" y="1609"/>
                  </a:cxn>
                  <a:cxn ang="0">
                    <a:pos x="348" y="1693"/>
                  </a:cxn>
                  <a:cxn ang="0">
                    <a:pos x="442" y="1762"/>
                  </a:cxn>
                  <a:cxn ang="0">
                    <a:pos x="546" y="1817"/>
                  </a:cxn>
                  <a:cxn ang="0">
                    <a:pos x="661" y="1862"/>
                  </a:cxn>
                  <a:cxn ang="0">
                    <a:pos x="775" y="1892"/>
                  </a:cxn>
                  <a:cxn ang="0">
                    <a:pos x="894" y="1906"/>
                  </a:cxn>
                  <a:cxn ang="0">
                    <a:pos x="1013" y="1906"/>
                  </a:cxn>
                  <a:cxn ang="0">
                    <a:pos x="1132" y="1892"/>
                  </a:cxn>
                  <a:cxn ang="0">
                    <a:pos x="1247" y="1862"/>
                  </a:cxn>
                  <a:cxn ang="0">
                    <a:pos x="1361" y="1817"/>
                  </a:cxn>
                  <a:cxn ang="0">
                    <a:pos x="1465" y="1762"/>
                  </a:cxn>
                  <a:cxn ang="0">
                    <a:pos x="1560" y="1693"/>
                  </a:cxn>
                  <a:cxn ang="0">
                    <a:pos x="1649" y="1609"/>
                  </a:cxn>
                  <a:cxn ang="0">
                    <a:pos x="1723" y="1514"/>
                  </a:cxn>
                  <a:cxn ang="0">
                    <a:pos x="1788" y="1415"/>
                  </a:cxn>
                  <a:cxn ang="0">
                    <a:pos x="1843" y="1306"/>
                  </a:cxn>
                  <a:cxn ang="0">
                    <a:pos x="1877" y="1191"/>
                  </a:cxn>
                  <a:cxn ang="0">
                    <a:pos x="1902" y="1077"/>
                  </a:cxn>
                  <a:cxn ang="0">
                    <a:pos x="1907" y="958"/>
                  </a:cxn>
                </a:cxnLst>
                <a:rect l="0" t="0" r="r" b="b"/>
                <a:pathLst>
                  <a:path w="1907" h="1911">
                    <a:moveTo>
                      <a:pt x="1907" y="958"/>
                    </a:moveTo>
                    <a:lnTo>
                      <a:pt x="1907" y="893"/>
                    </a:lnTo>
                    <a:lnTo>
                      <a:pt x="1902" y="834"/>
                    </a:lnTo>
                    <a:lnTo>
                      <a:pt x="1892" y="774"/>
                    </a:lnTo>
                    <a:lnTo>
                      <a:pt x="1877" y="720"/>
                    </a:lnTo>
                    <a:lnTo>
                      <a:pt x="1862" y="660"/>
                    </a:lnTo>
                    <a:lnTo>
                      <a:pt x="1843" y="605"/>
                    </a:lnTo>
                    <a:lnTo>
                      <a:pt x="1818" y="551"/>
                    </a:lnTo>
                    <a:lnTo>
                      <a:pt x="1788" y="496"/>
                    </a:lnTo>
                    <a:lnTo>
                      <a:pt x="1758" y="447"/>
                    </a:lnTo>
                    <a:lnTo>
                      <a:pt x="1723" y="397"/>
                    </a:lnTo>
                    <a:lnTo>
                      <a:pt x="1689" y="347"/>
                    </a:lnTo>
                    <a:lnTo>
                      <a:pt x="1649" y="303"/>
                    </a:lnTo>
                    <a:lnTo>
                      <a:pt x="1609" y="258"/>
                    </a:lnTo>
                    <a:lnTo>
                      <a:pt x="1560" y="218"/>
                    </a:lnTo>
                    <a:lnTo>
                      <a:pt x="1515" y="183"/>
                    </a:lnTo>
                    <a:lnTo>
                      <a:pt x="1465" y="149"/>
                    </a:lnTo>
                    <a:lnTo>
                      <a:pt x="1416" y="119"/>
                    </a:lnTo>
                    <a:lnTo>
                      <a:pt x="1361" y="94"/>
                    </a:lnTo>
                    <a:lnTo>
                      <a:pt x="1306" y="69"/>
                    </a:lnTo>
                    <a:lnTo>
                      <a:pt x="1247" y="49"/>
                    </a:lnTo>
                    <a:lnTo>
                      <a:pt x="1192" y="29"/>
                    </a:lnTo>
                    <a:lnTo>
                      <a:pt x="1132" y="20"/>
                    </a:lnTo>
                    <a:lnTo>
                      <a:pt x="1073" y="10"/>
                    </a:lnTo>
                    <a:lnTo>
                      <a:pt x="1013" y="5"/>
                    </a:lnTo>
                    <a:lnTo>
                      <a:pt x="954" y="0"/>
                    </a:lnTo>
                    <a:lnTo>
                      <a:pt x="894" y="5"/>
                    </a:lnTo>
                    <a:lnTo>
                      <a:pt x="835" y="10"/>
                    </a:lnTo>
                    <a:lnTo>
                      <a:pt x="775" y="20"/>
                    </a:lnTo>
                    <a:lnTo>
                      <a:pt x="715" y="29"/>
                    </a:lnTo>
                    <a:lnTo>
                      <a:pt x="661" y="49"/>
                    </a:lnTo>
                    <a:lnTo>
                      <a:pt x="601" y="69"/>
                    </a:lnTo>
                    <a:lnTo>
                      <a:pt x="546" y="94"/>
                    </a:lnTo>
                    <a:lnTo>
                      <a:pt x="492" y="119"/>
                    </a:lnTo>
                    <a:lnTo>
                      <a:pt x="442" y="149"/>
                    </a:lnTo>
                    <a:lnTo>
                      <a:pt x="393" y="183"/>
                    </a:lnTo>
                    <a:lnTo>
                      <a:pt x="348" y="218"/>
                    </a:lnTo>
                    <a:lnTo>
                      <a:pt x="298" y="258"/>
                    </a:lnTo>
                    <a:lnTo>
                      <a:pt x="258" y="303"/>
                    </a:lnTo>
                    <a:lnTo>
                      <a:pt x="219" y="347"/>
                    </a:lnTo>
                    <a:lnTo>
                      <a:pt x="184" y="397"/>
                    </a:lnTo>
                    <a:lnTo>
                      <a:pt x="149" y="447"/>
                    </a:lnTo>
                    <a:lnTo>
                      <a:pt x="119" y="496"/>
                    </a:lnTo>
                    <a:lnTo>
                      <a:pt x="90" y="551"/>
                    </a:lnTo>
                    <a:lnTo>
                      <a:pt x="65" y="605"/>
                    </a:lnTo>
                    <a:lnTo>
                      <a:pt x="45" y="660"/>
                    </a:lnTo>
                    <a:lnTo>
                      <a:pt x="30" y="720"/>
                    </a:lnTo>
                    <a:lnTo>
                      <a:pt x="15" y="774"/>
                    </a:lnTo>
                    <a:lnTo>
                      <a:pt x="5" y="834"/>
                    </a:lnTo>
                    <a:lnTo>
                      <a:pt x="0" y="893"/>
                    </a:lnTo>
                    <a:lnTo>
                      <a:pt x="0" y="1018"/>
                    </a:lnTo>
                    <a:lnTo>
                      <a:pt x="5" y="1077"/>
                    </a:lnTo>
                    <a:lnTo>
                      <a:pt x="15" y="1137"/>
                    </a:lnTo>
                    <a:lnTo>
                      <a:pt x="30" y="1191"/>
                    </a:lnTo>
                    <a:lnTo>
                      <a:pt x="45" y="1251"/>
                    </a:lnTo>
                    <a:lnTo>
                      <a:pt x="65" y="1306"/>
                    </a:lnTo>
                    <a:lnTo>
                      <a:pt x="90" y="1360"/>
                    </a:lnTo>
                    <a:lnTo>
                      <a:pt x="119" y="1415"/>
                    </a:lnTo>
                    <a:lnTo>
                      <a:pt x="149" y="1465"/>
                    </a:lnTo>
                    <a:lnTo>
                      <a:pt x="184" y="1514"/>
                    </a:lnTo>
                    <a:lnTo>
                      <a:pt x="219" y="1564"/>
                    </a:lnTo>
                    <a:lnTo>
                      <a:pt x="258" y="1609"/>
                    </a:lnTo>
                    <a:lnTo>
                      <a:pt x="298" y="1653"/>
                    </a:lnTo>
                    <a:lnTo>
                      <a:pt x="348" y="1693"/>
                    </a:lnTo>
                    <a:lnTo>
                      <a:pt x="393" y="1728"/>
                    </a:lnTo>
                    <a:lnTo>
                      <a:pt x="442" y="1762"/>
                    </a:lnTo>
                    <a:lnTo>
                      <a:pt x="492" y="1792"/>
                    </a:lnTo>
                    <a:lnTo>
                      <a:pt x="546" y="1817"/>
                    </a:lnTo>
                    <a:lnTo>
                      <a:pt x="601" y="1842"/>
                    </a:lnTo>
                    <a:lnTo>
                      <a:pt x="661" y="1862"/>
                    </a:lnTo>
                    <a:lnTo>
                      <a:pt x="715" y="1882"/>
                    </a:lnTo>
                    <a:lnTo>
                      <a:pt x="775" y="1892"/>
                    </a:lnTo>
                    <a:lnTo>
                      <a:pt x="835" y="1902"/>
                    </a:lnTo>
                    <a:lnTo>
                      <a:pt x="894" y="1906"/>
                    </a:lnTo>
                    <a:lnTo>
                      <a:pt x="954" y="1911"/>
                    </a:lnTo>
                    <a:lnTo>
                      <a:pt x="1013" y="1906"/>
                    </a:lnTo>
                    <a:lnTo>
                      <a:pt x="1073" y="1902"/>
                    </a:lnTo>
                    <a:lnTo>
                      <a:pt x="1132" y="1892"/>
                    </a:lnTo>
                    <a:lnTo>
                      <a:pt x="1192" y="1882"/>
                    </a:lnTo>
                    <a:lnTo>
                      <a:pt x="1247" y="1862"/>
                    </a:lnTo>
                    <a:lnTo>
                      <a:pt x="1306" y="1842"/>
                    </a:lnTo>
                    <a:lnTo>
                      <a:pt x="1361" y="1817"/>
                    </a:lnTo>
                    <a:lnTo>
                      <a:pt x="1416" y="1792"/>
                    </a:lnTo>
                    <a:lnTo>
                      <a:pt x="1465" y="1762"/>
                    </a:lnTo>
                    <a:lnTo>
                      <a:pt x="1515" y="1728"/>
                    </a:lnTo>
                    <a:lnTo>
                      <a:pt x="1560" y="1693"/>
                    </a:lnTo>
                    <a:lnTo>
                      <a:pt x="1609" y="1653"/>
                    </a:lnTo>
                    <a:lnTo>
                      <a:pt x="1649" y="1609"/>
                    </a:lnTo>
                    <a:lnTo>
                      <a:pt x="1689" y="1564"/>
                    </a:lnTo>
                    <a:lnTo>
                      <a:pt x="1723" y="1514"/>
                    </a:lnTo>
                    <a:lnTo>
                      <a:pt x="1758" y="1465"/>
                    </a:lnTo>
                    <a:lnTo>
                      <a:pt x="1788" y="1415"/>
                    </a:lnTo>
                    <a:lnTo>
                      <a:pt x="1818" y="1360"/>
                    </a:lnTo>
                    <a:lnTo>
                      <a:pt x="1843" y="1306"/>
                    </a:lnTo>
                    <a:lnTo>
                      <a:pt x="1862" y="1251"/>
                    </a:lnTo>
                    <a:lnTo>
                      <a:pt x="1877" y="1191"/>
                    </a:lnTo>
                    <a:lnTo>
                      <a:pt x="1892" y="1137"/>
                    </a:lnTo>
                    <a:lnTo>
                      <a:pt x="1902" y="1077"/>
                    </a:lnTo>
                    <a:lnTo>
                      <a:pt x="1907" y="1018"/>
                    </a:lnTo>
                    <a:lnTo>
                      <a:pt x="1907" y="95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7"/>
              <p:cNvSpPr>
                <a:spLocks noChangeArrowheads="1"/>
              </p:cNvSpPr>
              <p:nvPr/>
            </p:nvSpPr>
            <p:spPr bwMode="auto">
              <a:xfrm>
                <a:off x="4926013" y="1689101"/>
                <a:ext cx="196850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  1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Line 18"/>
              <p:cNvSpPr>
                <a:spLocks noChangeShapeType="1"/>
              </p:cNvSpPr>
              <p:nvPr/>
            </p:nvSpPr>
            <p:spPr bwMode="auto">
              <a:xfrm flipV="1">
                <a:off x="3403601" y="2587626"/>
                <a:ext cx="2617788" cy="15224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9"/>
              <p:cNvSpPr>
                <a:spLocks noChangeShapeType="1"/>
              </p:cNvSpPr>
              <p:nvPr/>
            </p:nvSpPr>
            <p:spPr bwMode="auto">
              <a:xfrm flipV="1">
                <a:off x="3956051" y="2036763"/>
                <a:ext cx="1512888" cy="262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20"/>
              <p:cNvSpPr>
                <a:spLocks noChangeShapeType="1"/>
              </p:cNvSpPr>
              <p:nvPr/>
            </p:nvSpPr>
            <p:spPr bwMode="auto">
              <a:xfrm flipV="1">
                <a:off x="4713288" y="1831976"/>
                <a:ext cx="1588" cy="30337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21"/>
              <p:cNvSpPr>
                <a:spLocks noChangeShapeType="1"/>
              </p:cNvSpPr>
              <p:nvPr/>
            </p:nvSpPr>
            <p:spPr bwMode="auto">
              <a:xfrm flipH="1" flipV="1">
                <a:off x="3956051" y="2036763"/>
                <a:ext cx="1512888" cy="262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22"/>
              <p:cNvSpPr>
                <a:spLocks noChangeShapeType="1"/>
              </p:cNvSpPr>
              <p:nvPr/>
            </p:nvSpPr>
            <p:spPr bwMode="auto">
              <a:xfrm flipH="1" flipV="1">
                <a:off x="3403601" y="2587626"/>
                <a:ext cx="2617788" cy="15224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23"/>
              <p:cNvSpPr>
                <a:spLocks noChangeShapeType="1"/>
              </p:cNvSpPr>
              <p:nvPr/>
            </p:nvSpPr>
            <p:spPr bwMode="auto">
              <a:xfrm flipH="1" flipV="1">
                <a:off x="3198813" y="3344863"/>
                <a:ext cx="3027363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4"/>
              <p:cNvSpPr>
                <a:spLocks noChangeArrowheads="1"/>
              </p:cNvSpPr>
              <p:nvPr/>
            </p:nvSpPr>
            <p:spPr bwMode="auto">
              <a:xfrm>
                <a:off x="6084888" y="2446338"/>
                <a:ext cx="196850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30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3" name="Rectangle 25"/>
              <p:cNvSpPr>
                <a:spLocks noChangeArrowheads="1"/>
              </p:cNvSpPr>
              <p:nvPr/>
            </p:nvSpPr>
            <p:spPr bwMode="auto">
              <a:xfrm>
                <a:off x="3159126" y="4110038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210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5476876" y="1831976"/>
                <a:ext cx="196850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60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3767138" y="4724401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240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4641851" y="1611313"/>
                <a:ext cx="196850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90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4602163" y="4945063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270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767138" y="1831976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120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9" name="Rectangle 31"/>
              <p:cNvSpPr>
                <a:spLocks noChangeArrowheads="1"/>
              </p:cNvSpPr>
              <p:nvPr/>
            </p:nvSpPr>
            <p:spPr bwMode="auto">
              <a:xfrm>
                <a:off x="5438776" y="4724401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300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0" name="Rectangle 32"/>
              <p:cNvSpPr>
                <a:spLocks noChangeArrowheads="1"/>
              </p:cNvSpPr>
              <p:nvPr/>
            </p:nvSpPr>
            <p:spPr bwMode="auto">
              <a:xfrm>
                <a:off x="3159126" y="2446338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150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1" name="Rectangle 33"/>
              <p:cNvSpPr>
                <a:spLocks noChangeArrowheads="1"/>
              </p:cNvSpPr>
              <p:nvPr/>
            </p:nvSpPr>
            <p:spPr bwMode="auto">
              <a:xfrm>
                <a:off x="6045201" y="4110038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330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2" name="Rectangle 34"/>
              <p:cNvSpPr>
                <a:spLocks noChangeArrowheads="1"/>
              </p:cNvSpPr>
              <p:nvPr/>
            </p:nvSpPr>
            <p:spPr bwMode="auto">
              <a:xfrm>
                <a:off x="2938463" y="3273426"/>
                <a:ext cx="268288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180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3" name="Rectangle 35"/>
              <p:cNvSpPr>
                <a:spLocks noChangeArrowheads="1"/>
              </p:cNvSpPr>
              <p:nvPr/>
            </p:nvSpPr>
            <p:spPr bwMode="auto">
              <a:xfrm>
                <a:off x="6337301" y="3281363"/>
                <a:ext cx="125413" cy="173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61" name="Freeform 36"/>
            <p:cNvSpPr>
              <a:spLocks/>
            </p:cNvSpPr>
            <p:nvPr/>
          </p:nvSpPr>
          <p:spPr bwMode="auto">
            <a:xfrm rot="16200000">
              <a:off x="4116731" y="1831977"/>
              <a:ext cx="1166813" cy="3033713"/>
            </a:xfrm>
            <a:custGeom>
              <a:avLst/>
              <a:gdLst/>
              <a:ahLst/>
              <a:cxnLst>
                <a:cxn ang="0">
                  <a:pos x="383" y="953"/>
                </a:cxn>
                <a:cxn ang="0">
                  <a:pos x="427" y="943"/>
                </a:cxn>
                <a:cxn ang="0">
                  <a:pos x="487" y="908"/>
                </a:cxn>
                <a:cxn ang="0">
                  <a:pos x="561" y="849"/>
                </a:cxn>
                <a:cxn ang="0">
                  <a:pos x="636" y="759"/>
                </a:cxn>
                <a:cxn ang="0">
                  <a:pos x="695" y="650"/>
                </a:cxn>
                <a:cxn ang="0">
                  <a:pos x="730" y="521"/>
                </a:cxn>
                <a:cxn ang="0">
                  <a:pos x="730" y="382"/>
                </a:cxn>
                <a:cxn ang="0">
                  <a:pos x="700" y="248"/>
                </a:cxn>
                <a:cxn ang="0">
                  <a:pos x="636" y="134"/>
                </a:cxn>
                <a:cxn ang="0">
                  <a:pos x="542" y="49"/>
                </a:cxn>
                <a:cxn ang="0">
                  <a:pos x="427" y="5"/>
                </a:cxn>
                <a:cxn ang="0">
                  <a:pos x="308" y="5"/>
                </a:cxn>
                <a:cxn ang="0">
                  <a:pos x="194" y="49"/>
                </a:cxn>
                <a:cxn ang="0">
                  <a:pos x="100" y="134"/>
                </a:cxn>
                <a:cxn ang="0">
                  <a:pos x="35" y="248"/>
                </a:cxn>
                <a:cxn ang="0">
                  <a:pos x="5" y="382"/>
                </a:cxn>
                <a:cxn ang="0">
                  <a:pos x="5" y="521"/>
                </a:cxn>
                <a:cxn ang="0">
                  <a:pos x="40" y="650"/>
                </a:cxn>
                <a:cxn ang="0">
                  <a:pos x="100" y="759"/>
                </a:cxn>
                <a:cxn ang="0">
                  <a:pos x="174" y="849"/>
                </a:cxn>
                <a:cxn ang="0">
                  <a:pos x="249" y="908"/>
                </a:cxn>
                <a:cxn ang="0">
                  <a:pos x="308" y="943"/>
                </a:cxn>
                <a:cxn ang="0">
                  <a:pos x="353" y="953"/>
                </a:cxn>
                <a:cxn ang="0">
                  <a:pos x="368" y="958"/>
                </a:cxn>
                <a:cxn ang="0">
                  <a:pos x="353" y="958"/>
                </a:cxn>
                <a:cxn ang="0">
                  <a:pos x="308" y="968"/>
                </a:cxn>
                <a:cxn ang="0">
                  <a:pos x="249" y="1003"/>
                </a:cxn>
                <a:cxn ang="0">
                  <a:pos x="174" y="1062"/>
                </a:cxn>
                <a:cxn ang="0">
                  <a:pos x="100" y="1152"/>
                </a:cxn>
                <a:cxn ang="0">
                  <a:pos x="40" y="1261"/>
                </a:cxn>
                <a:cxn ang="0">
                  <a:pos x="5" y="1390"/>
                </a:cxn>
                <a:cxn ang="0">
                  <a:pos x="5" y="1529"/>
                </a:cxn>
                <a:cxn ang="0">
                  <a:pos x="35" y="1663"/>
                </a:cxn>
                <a:cxn ang="0">
                  <a:pos x="100" y="1777"/>
                </a:cxn>
                <a:cxn ang="0">
                  <a:pos x="194" y="1862"/>
                </a:cxn>
                <a:cxn ang="0">
                  <a:pos x="308" y="1906"/>
                </a:cxn>
                <a:cxn ang="0">
                  <a:pos x="427" y="1906"/>
                </a:cxn>
                <a:cxn ang="0">
                  <a:pos x="542" y="1862"/>
                </a:cxn>
                <a:cxn ang="0">
                  <a:pos x="636" y="1777"/>
                </a:cxn>
                <a:cxn ang="0">
                  <a:pos x="700" y="1663"/>
                </a:cxn>
                <a:cxn ang="0">
                  <a:pos x="730" y="1529"/>
                </a:cxn>
                <a:cxn ang="0">
                  <a:pos x="730" y="1390"/>
                </a:cxn>
                <a:cxn ang="0">
                  <a:pos x="695" y="1261"/>
                </a:cxn>
                <a:cxn ang="0">
                  <a:pos x="636" y="1152"/>
                </a:cxn>
                <a:cxn ang="0">
                  <a:pos x="561" y="1062"/>
                </a:cxn>
                <a:cxn ang="0">
                  <a:pos x="487" y="1003"/>
                </a:cxn>
                <a:cxn ang="0">
                  <a:pos x="427" y="968"/>
                </a:cxn>
                <a:cxn ang="0">
                  <a:pos x="383" y="958"/>
                </a:cxn>
                <a:cxn ang="0">
                  <a:pos x="368" y="958"/>
                </a:cxn>
              </a:cxnLst>
              <a:rect l="0" t="0" r="r" b="b"/>
              <a:pathLst>
                <a:path w="735" h="1911">
                  <a:moveTo>
                    <a:pt x="373" y="953"/>
                  </a:moveTo>
                  <a:lnTo>
                    <a:pt x="383" y="953"/>
                  </a:lnTo>
                  <a:lnTo>
                    <a:pt x="402" y="948"/>
                  </a:lnTo>
                  <a:lnTo>
                    <a:pt x="427" y="943"/>
                  </a:lnTo>
                  <a:lnTo>
                    <a:pt x="452" y="928"/>
                  </a:lnTo>
                  <a:lnTo>
                    <a:pt x="487" y="908"/>
                  </a:lnTo>
                  <a:lnTo>
                    <a:pt x="527" y="884"/>
                  </a:lnTo>
                  <a:lnTo>
                    <a:pt x="561" y="849"/>
                  </a:lnTo>
                  <a:lnTo>
                    <a:pt x="601" y="809"/>
                  </a:lnTo>
                  <a:lnTo>
                    <a:pt x="636" y="759"/>
                  </a:lnTo>
                  <a:lnTo>
                    <a:pt x="666" y="710"/>
                  </a:lnTo>
                  <a:lnTo>
                    <a:pt x="695" y="650"/>
                  </a:lnTo>
                  <a:lnTo>
                    <a:pt x="715" y="586"/>
                  </a:lnTo>
                  <a:lnTo>
                    <a:pt x="730" y="521"/>
                  </a:lnTo>
                  <a:lnTo>
                    <a:pt x="735" y="452"/>
                  </a:lnTo>
                  <a:lnTo>
                    <a:pt x="730" y="382"/>
                  </a:lnTo>
                  <a:lnTo>
                    <a:pt x="720" y="312"/>
                  </a:lnTo>
                  <a:lnTo>
                    <a:pt x="700" y="248"/>
                  </a:lnTo>
                  <a:lnTo>
                    <a:pt x="671" y="188"/>
                  </a:lnTo>
                  <a:lnTo>
                    <a:pt x="636" y="134"/>
                  </a:lnTo>
                  <a:lnTo>
                    <a:pt x="591" y="89"/>
                  </a:lnTo>
                  <a:lnTo>
                    <a:pt x="542" y="49"/>
                  </a:lnTo>
                  <a:lnTo>
                    <a:pt x="487" y="24"/>
                  </a:lnTo>
                  <a:lnTo>
                    <a:pt x="427" y="5"/>
                  </a:lnTo>
                  <a:lnTo>
                    <a:pt x="368" y="0"/>
                  </a:lnTo>
                  <a:lnTo>
                    <a:pt x="308" y="5"/>
                  </a:lnTo>
                  <a:lnTo>
                    <a:pt x="249" y="24"/>
                  </a:lnTo>
                  <a:lnTo>
                    <a:pt x="194" y="49"/>
                  </a:lnTo>
                  <a:lnTo>
                    <a:pt x="144" y="89"/>
                  </a:lnTo>
                  <a:lnTo>
                    <a:pt x="100" y="134"/>
                  </a:lnTo>
                  <a:lnTo>
                    <a:pt x="65" y="188"/>
                  </a:lnTo>
                  <a:lnTo>
                    <a:pt x="35" y="248"/>
                  </a:lnTo>
                  <a:lnTo>
                    <a:pt x="15" y="312"/>
                  </a:lnTo>
                  <a:lnTo>
                    <a:pt x="5" y="382"/>
                  </a:lnTo>
                  <a:lnTo>
                    <a:pt x="0" y="452"/>
                  </a:lnTo>
                  <a:lnTo>
                    <a:pt x="5" y="521"/>
                  </a:lnTo>
                  <a:lnTo>
                    <a:pt x="20" y="586"/>
                  </a:lnTo>
                  <a:lnTo>
                    <a:pt x="40" y="650"/>
                  </a:lnTo>
                  <a:lnTo>
                    <a:pt x="70" y="710"/>
                  </a:lnTo>
                  <a:lnTo>
                    <a:pt x="100" y="759"/>
                  </a:lnTo>
                  <a:lnTo>
                    <a:pt x="134" y="809"/>
                  </a:lnTo>
                  <a:lnTo>
                    <a:pt x="174" y="849"/>
                  </a:lnTo>
                  <a:lnTo>
                    <a:pt x="209" y="884"/>
                  </a:lnTo>
                  <a:lnTo>
                    <a:pt x="249" y="908"/>
                  </a:lnTo>
                  <a:lnTo>
                    <a:pt x="283" y="928"/>
                  </a:lnTo>
                  <a:lnTo>
                    <a:pt x="308" y="943"/>
                  </a:lnTo>
                  <a:lnTo>
                    <a:pt x="333" y="948"/>
                  </a:lnTo>
                  <a:lnTo>
                    <a:pt x="353" y="953"/>
                  </a:lnTo>
                  <a:lnTo>
                    <a:pt x="363" y="953"/>
                  </a:lnTo>
                  <a:lnTo>
                    <a:pt x="368" y="958"/>
                  </a:lnTo>
                  <a:lnTo>
                    <a:pt x="363" y="958"/>
                  </a:lnTo>
                  <a:lnTo>
                    <a:pt x="353" y="958"/>
                  </a:lnTo>
                  <a:lnTo>
                    <a:pt x="333" y="963"/>
                  </a:lnTo>
                  <a:lnTo>
                    <a:pt x="308" y="968"/>
                  </a:lnTo>
                  <a:lnTo>
                    <a:pt x="283" y="983"/>
                  </a:lnTo>
                  <a:lnTo>
                    <a:pt x="249" y="1003"/>
                  </a:lnTo>
                  <a:lnTo>
                    <a:pt x="209" y="1028"/>
                  </a:lnTo>
                  <a:lnTo>
                    <a:pt x="174" y="1062"/>
                  </a:lnTo>
                  <a:lnTo>
                    <a:pt x="134" y="1102"/>
                  </a:lnTo>
                  <a:lnTo>
                    <a:pt x="100" y="1152"/>
                  </a:lnTo>
                  <a:lnTo>
                    <a:pt x="70" y="1201"/>
                  </a:lnTo>
                  <a:lnTo>
                    <a:pt x="40" y="1261"/>
                  </a:lnTo>
                  <a:lnTo>
                    <a:pt x="20" y="1325"/>
                  </a:lnTo>
                  <a:lnTo>
                    <a:pt x="5" y="1390"/>
                  </a:lnTo>
                  <a:lnTo>
                    <a:pt x="0" y="1460"/>
                  </a:lnTo>
                  <a:lnTo>
                    <a:pt x="5" y="1529"/>
                  </a:lnTo>
                  <a:lnTo>
                    <a:pt x="15" y="1599"/>
                  </a:lnTo>
                  <a:lnTo>
                    <a:pt x="35" y="1663"/>
                  </a:lnTo>
                  <a:lnTo>
                    <a:pt x="65" y="1723"/>
                  </a:lnTo>
                  <a:lnTo>
                    <a:pt x="100" y="1777"/>
                  </a:lnTo>
                  <a:lnTo>
                    <a:pt x="144" y="1822"/>
                  </a:lnTo>
                  <a:lnTo>
                    <a:pt x="194" y="1862"/>
                  </a:lnTo>
                  <a:lnTo>
                    <a:pt x="249" y="1887"/>
                  </a:lnTo>
                  <a:lnTo>
                    <a:pt x="308" y="1906"/>
                  </a:lnTo>
                  <a:lnTo>
                    <a:pt x="368" y="1911"/>
                  </a:lnTo>
                  <a:lnTo>
                    <a:pt x="427" y="1906"/>
                  </a:lnTo>
                  <a:lnTo>
                    <a:pt x="487" y="1887"/>
                  </a:lnTo>
                  <a:lnTo>
                    <a:pt x="542" y="1862"/>
                  </a:lnTo>
                  <a:lnTo>
                    <a:pt x="591" y="1822"/>
                  </a:lnTo>
                  <a:lnTo>
                    <a:pt x="636" y="1777"/>
                  </a:lnTo>
                  <a:lnTo>
                    <a:pt x="671" y="1723"/>
                  </a:lnTo>
                  <a:lnTo>
                    <a:pt x="700" y="1663"/>
                  </a:lnTo>
                  <a:lnTo>
                    <a:pt x="720" y="1599"/>
                  </a:lnTo>
                  <a:lnTo>
                    <a:pt x="730" y="1529"/>
                  </a:lnTo>
                  <a:lnTo>
                    <a:pt x="735" y="1460"/>
                  </a:lnTo>
                  <a:lnTo>
                    <a:pt x="730" y="1390"/>
                  </a:lnTo>
                  <a:lnTo>
                    <a:pt x="715" y="1325"/>
                  </a:lnTo>
                  <a:lnTo>
                    <a:pt x="695" y="1261"/>
                  </a:lnTo>
                  <a:lnTo>
                    <a:pt x="666" y="1201"/>
                  </a:lnTo>
                  <a:lnTo>
                    <a:pt x="636" y="1152"/>
                  </a:lnTo>
                  <a:lnTo>
                    <a:pt x="601" y="1102"/>
                  </a:lnTo>
                  <a:lnTo>
                    <a:pt x="561" y="1062"/>
                  </a:lnTo>
                  <a:lnTo>
                    <a:pt x="527" y="1028"/>
                  </a:lnTo>
                  <a:lnTo>
                    <a:pt x="487" y="1003"/>
                  </a:lnTo>
                  <a:lnTo>
                    <a:pt x="452" y="983"/>
                  </a:lnTo>
                  <a:lnTo>
                    <a:pt x="427" y="968"/>
                  </a:lnTo>
                  <a:lnTo>
                    <a:pt x="402" y="963"/>
                  </a:lnTo>
                  <a:lnTo>
                    <a:pt x="383" y="958"/>
                  </a:lnTo>
                  <a:lnTo>
                    <a:pt x="373" y="958"/>
                  </a:lnTo>
                  <a:lnTo>
                    <a:pt x="368" y="958"/>
                  </a:lnTo>
                </a:path>
              </a:pathLst>
            </a:custGeom>
            <a:noFill/>
            <a:ln w="5715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rot="16200000" flipV="1">
              <a:off x="3274541" y="1952367"/>
              <a:ext cx="2829698" cy="123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794422" y="4942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latin typeface="+mj-lt"/>
                </a:rPr>
                <a:t>z</a:t>
              </a:r>
              <a:endParaRPr lang="en-US" b="0" i="1" dirty="0">
                <a:latin typeface="+mj-lt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829999" y="587124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Increases as 4</a:t>
            </a:r>
            <a:r>
              <a:rPr lang="en-US" sz="1800" baseline="30000" dirty="0" smtClean="0">
                <a:latin typeface="+mj-lt"/>
              </a:rPr>
              <a:t>th</a:t>
            </a:r>
            <a:r>
              <a:rPr lang="en-US" sz="1800" dirty="0" smtClean="0">
                <a:latin typeface="+mj-lt"/>
              </a:rPr>
              <a:t> power of frequency!</a:t>
            </a:r>
            <a:endParaRPr lang="en-US" sz="1800" dirty="0">
              <a:latin typeface="+mj-lt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0" y="4631469"/>
            <a:ext cx="1495168" cy="1361557"/>
            <a:chOff x="0" y="4631469"/>
            <a:chExt cx="1495168" cy="1361557"/>
          </a:xfrm>
        </p:grpSpPr>
        <p:pic>
          <p:nvPicPr>
            <p:cNvPr id="3102" name="Picture 30" descr="http://t2.gstatic.com/images?q=tbn:ANd9GcSy4eCzKCc6RPbIvQMhPr4DkihMHgvca3-TD1PWq3lVitnRRbY&amp;t=1&amp;usg=__38a1Ay7hMviFKi9Dr9W5TYoFtwA=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0" y="4631469"/>
              <a:ext cx="1495168" cy="1361557"/>
            </a:xfrm>
            <a:prstGeom prst="rect">
              <a:avLst/>
            </a:prstGeom>
            <a:noFill/>
          </p:spPr>
        </p:pic>
        <p:sp>
          <p:nvSpPr>
            <p:cNvPr id="96" name="Text Box 11"/>
            <p:cNvSpPr txBox="1">
              <a:spLocks noChangeArrowheads="1"/>
            </p:cNvSpPr>
            <p:nvPr/>
          </p:nvSpPr>
          <p:spPr bwMode="auto">
            <a:xfrm>
              <a:off x="0" y="4677119"/>
              <a:ext cx="7360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+mn-lt"/>
                </a:rPr>
                <a:t>In 3D</a:t>
              </a:r>
              <a:endParaRPr lang="en-US" sz="1800" b="0" dirty="0">
                <a:solidFill>
                  <a:srgbClr val="FFFF00"/>
                </a:solidFill>
                <a:latin typeface="+mn-lt"/>
              </a:endParaRPr>
            </a:p>
          </p:txBody>
        </p:sp>
      </p:grp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191000" y="6119336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In electronics radiation losses increase with frequency – therefore at higher frequencies the wires must be shielded (coaxial cable) .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51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utoUpdateAnimBg="0"/>
      <p:bldP spid="53" grpId="0" autoUpdateAnimBg="0"/>
      <p:bldP spid="94" grpId="0" autoUpdateAnimBg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0178" name="Picture 2" descr="http://image.made-in-china.com/2f0j00ICsaiVPKYTGv/2-4GHz-Dipole-Antenna-9dBi-RP-SMA-M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600200"/>
            <a:ext cx="4267200" cy="3467100"/>
          </a:xfrm>
          <a:prstGeom prst="rect">
            <a:avLst/>
          </a:prstGeom>
          <a:noFill/>
        </p:spPr>
      </p:pic>
      <p:pic>
        <p:nvPicPr>
          <p:cNvPr id="50180" name="Picture 4" descr="108Mbps 802.11g Wireless Router 108Mbps Wireless Ro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09800"/>
            <a:ext cx="1905000" cy="1695451"/>
          </a:xfrm>
          <a:prstGeom prst="rect">
            <a:avLst/>
          </a:prstGeom>
          <a:noFill/>
        </p:spPr>
      </p:pic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429000" y="609600"/>
            <a:ext cx="2625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 smtClean="0">
                <a:latin typeface="+mj-lt"/>
              </a:rPr>
              <a:t>Dipole Antenna</a:t>
            </a:r>
            <a:endParaRPr lang="en-US" sz="2800" b="0" dirty="0">
              <a:latin typeface="+mj-lt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3505200" y="22098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flipH="1">
            <a:off x="990600" y="2286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2"/>
          <p:cNvSpPr>
            <a:spLocks noGrp="1" noChangeArrowheads="1"/>
          </p:cNvSpPr>
          <p:nvPr>
            <p:ph type="title"/>
          </p:nvPr>
        </p:nvSpPr>
        <p:spPr>
          <a:xfrm>
            <a:off x="636866" y="19847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Radiative decay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01594" y="1694721"/>
            <a:ext cx="6211889" cy="420687"/>
            <a:chOff x="144" y="1231"/>
            <a:chExt cx="3913" cy="265"/>
          </a:xfrm>
        </p:grpSpPr>
        <p:sp>
          <p:nvSpPr>
            <p:cNvPr id="4119" name="Text Box 4"/>
            <p:cNvSpPr txBox="1">
              <a:spLocks noChangeArrowheads="1"/>
            </p:cNvSpPr>
            <p:nvPr/>
          </p:nvSpPr>
          <p:spPr bwMode="auto">
            <a:xfrm>
              <a:off x="144" y="1231"/>
              <a:ext cx="13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Its Kinetic energy is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4108" name="Object 5"/>
            <p:cNvGraphicFramePr>
              <a:graphicFrameLocks noChangeAspect="1"/>
            </p:cNvGraphicFramePr>
            <p:nvPr/>
          </p:nvGraphicFramePr>
          <p:xfrm>
            <a:off x="1983" y="1242"/>
            <a:ext cx="20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34" name="Equation" r:id="rId4" imgW="2070000" imgH="253800" progId="Equation.DSMT4">
                    <p:embed/>
                  </p:oleObj>
                </mc:Choice>
                <mc:Fallback>
                  <p:oleObj name="Equation" r:id="rId4" imgW="2070000" imgH="253800" progId="Equation.DSMT4">
                    <p:embed/>
                    <p:pic>
                      <p:nvPicPr>
                        <p:cNvPr id="41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" y="1242"/>
                          <a:ext cx="207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90984" y="1179042"/>
            <a:ext cx="8027999" cy="433388"/>
            <a:chOff x="518" y="984"/>
            <a:chExt cx="5057" cy="273"/>
          </a:xfrm>
        </p:grpSpPr>
        <p:sp>
          <p:nvSpPr>
            <p:cNvPr id="4118" name="Text Box 6"/>
            <p:cNvSpPr txBox="1">
              <a:spLocks noChangeArrowheads="1"/>
            </p:cNvSpPr>
            <p:nvPr/>
          </p:nvSpPr>
          <p:spPr bwMode="auto">
            <a:xfrm>
              <a:off x="518" y="984"/>
              <a:ext cx="35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Consider dipole oscillating at its resonance frequency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4107" name="Object 7"/>
            <p:cNvGraphicFramePr>
              <a:graphicFrameLocks noChangeAspect="1"/>
            </p:cNvGraphicFramePr>
            <p:nvPr/>
          </p:nvGraphicFramePr>
          <p:xfrm>
            <a:off x="4011" y="1015"/>
            <a:ext cx="156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35" name="Equation" r:id="rId6" imgW="1562040" imgH="241200" progId="Equation.DSMT4">
                    <p:embed/>
                  </p:oleObj>
                </mc:Choice>
                <mc:Fallback>
                  <p:oleObj name="Equation" r:id="rId6" imgW="1562040" imgH="241200" progId="Equation.DSMT4">
                    <p:embed/>
                    <p:pic>
                      <p:nvPicPr>
                        <p:cNvPr id="41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" y="1015"/>
                          <a:ext cx="1564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5137" y="2271713"/>
            <a:ext cx="6137275" cy="404813"/>
            <a:chOff x="293" y="1431"/>
            <a:chExt cx="3866" cy="255"/>
          </a:xfrm>
        </p:grpSpPr>
        <p:sp>
          <p:nvSpPr>
            <p:cNvPr id="4117" name="Text Box 8"/>
            <p:cNvSpPr txBox="1">
              <a:spLocks noChangeArrowheads="1"/>
            </p:cNvSpPr>
            <p:nvPr/>
          </p:nvSpPr>
          <p:spPr bwMode="auto">
            <a:xfrm>
              <a:off x="293" y="1452"/>
              <a:ext cx="15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Its Potential energy is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4106" name="Object 9"/>
            <p:cNvGraphicFramePr>
              <a:graphicFrameLocks noChangeAspect="1"/>
            </p:cNvGraphicFramePr>
            <p:nvPr/>
          </p:nvGraphicFramePr>
          <p:xfrm>
            <a:off x="2186" y="1431"/>
            <a:ext cx="197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36" name="Equation" r:id="rId8" imgW="1968480" imgH="253800" progId="Equation.DSMT4">
                    <p:embed/>
                  </p:oleObj>
                </mc:Choice>
                <mc:Fallback>
                  <p:oleObj name="Equation" r:id="rId8" imgW="1968480" imgH="253800" progId="Equation.DSMT4">
                    <p:embed/>
                    <p:pic>
                      <p:nvPicPr>
                        <p:cNvPr id="410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431"/>
                          <a:ext cx="1973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00063" y="2992437"/>
            <a:ext cx="3841751" cy="417513"/>
            <a:chOff x="315" y="1885"/>
            <a:chExt cx="2420" cy="263"/>
          </a:xfrm>
        </p:grpSpPr>
        <p:sp>
          <p:nvSpPr>
            <p:cNvPr id="4116" name="Text Box 10"/>
            <p:cNvSpPr txBox="1">
              <a:spLocks noChangeArrowheads="1"/>
            </p:cNvSpPr>
            <p:nvPr/>
          </p:nvSpPr>
          <p:spPr bwMode="auto">
            <a:xfrm>
              <a:off x="315" y="1885"/>
              <a:ext cx="14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+mj-lt"/>
                </a:rPr>
                <a:t>Total </a:t>
              </a:r>
              <a:r>
                <a:rPr lang="en-US" sz="1800" b="0" dirty="0" smtClean="0">
                  <a:latin typeface="+mj-lt"/>
                </a:rPr>
                <a:t>dipole energy is</a:t>
              </a:r>
              <a:endParaRPr lang="en-US" sz="1800" b="0" dirty="0">
                <a:latin typeface="+mj-lt"/>
              </a:endParaRPr>
            </a:p>
          </p:txBody>
        </p:sp>
        <p:graphicFrame>
          <p:nvGraphicFramePr>
            <p:cNvPr id="4105" name="Object 11"/>
            <p:cNvGraphicFramePr>
              <a:graphicFrameLocks noChangeAspect="1"/>
            </p:cNvGraphicFramePr>
            <p:nvPr/>
          </p:nvGraphicFramePr>
          <p:xfrm>
            <a:off x="1820" y="1893"/>
            <a:ext cx="91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37" name="Equation" r:id="rId10" imgW="914400" imgH="253800" progId="Equation.DSMT4">
                    <p:embed/>
                  </p:oleObj>
                </mc:Choice>
                <mc:Fallback>
                  <p:oleObj name="Equation" r:id="rId10" imgW="914400" imgH="253800" progId="Equation.DSMT4">
                    <p:embed/>
                    <p:pic>
                      <p:nvPicPr>
                        <p:cNvPr id="410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1893"/>
                          <a:ext cx="915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652873" y="3300970"/>
          <a:ext cx="11128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8" name="Equation" r:id="rId12" imgW="698400" imgH="431640" progId="Equation.DSMT4">
                  <p:embed/>
                </p:oleObj>
              </mc:Choice>
              <mc:Fallback>
                <p:oleObj name="Equation" r:id="rId12" imgW="698400" imgH="431640" progId="Equation.DSMT4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873" y="3300970"/>
                        <a:ext cx="1112838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7211584" y="3326759"/>
          <a:ext cx="12747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9" name="Equation" r:id="rId14" imgW="799920" imgH="457200" progId="Equation.DSMT4">
                  <p:embed/>
                </p:oleObj>
              </mc:Choice>
              <mc:Fallback>
                <p:oleObj name="Equation" r:id="rId14" imgW="799920" imgH="457200" progId="Equation.DSMT4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584" y="3326759"/>
                        <a:ext cx="1274762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07142" y="4481084"/>
          <a:ext cx="11715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0" name="Equation" r:id="rId16" imgW="736560" imgH="393480" progId="Equation.DSMT4">
                  <p:embed/>
                </p:oleObj>
              </mc:Choice>
              <mc:Fallback>
                <p:oleObj name="Equation" r:id="rId16" imgW="736560" imgH="393480" progId="Equation.DSMT4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42" y="4481084"/>
                        <a:ext cx="1171575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17538" y="5548313"/>
          <a:ext cx="15144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1" name="Equation" r:id="rId18" imgW="952200" imgH="393480" progId="Equation.DSMT4">
                  <p:embed/>
                </p:oleObj>
              </mc:Choice>
              <mc:Fallback>
                <p:oleObj name="Equation" r:id="rId18" imgW="952200" imgH="393480" progId="Equation.DSMT4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548313"/>
                        <a:ext cx="15144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2682575" y="5595122"/>
          <a:ext cx="43211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2" name="Equation" r:id="rId20" imgW="1828800" imgH="253800" progId="Equation.DSMT4">
                  <p:embed/>
                </p:oleObj>
              </mc:Choice>
              <mc:Fallback>
                <p:oleObj name="Equation" r:id="rId20" imgW="1828800" imgH="253800" progId="Equation.DSMT4">
                  <p:embed/>
                  <p:pic>
                    <p:nvPicPr>
                      <p:cNvPr id="2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75" y="5595122"/>
                        <a:ext cx="43211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3208338" y="6321425"/>
          <a:ext cx="26082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3" name="Equation" r:id="rId22" imgW="1168200" imgH="241200" progId="Equation.DSMT4">
                  <p:embed/>
                </p:oleObj>
              </mc:Choice>
              <mc:Fallback>
                <p:oleObj name="Equation" r:id="rId22" imgW="1168200" imgH="241200" progId="Equation.DSMT4">
                  <p:embed/>
                  <p:pic>
                    <p:nvPicPr>
                      <p:cNvPr id="2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6321425"/>
                        <a:ext cx="260826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69790" y="3478426"/>
            <a:ext cx="5160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+mj-lt"/>
              </a:rPr>
              <a:t>Express electrical dipole amplitude via its energy</a:t>
            </a:r>
            <a:endParaRPr lang="en-US" sz="1800" b="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1848" y="4065373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u="sng" dirty="0" smtClean="0">
                <a:solidFill>
                  <a:srgbClr val="336600"/>
                </a:solidFill>
                <a:latin typeface="+mn-lt"/>
              </a:rPr>
              <a:t>The loss of dipole energy is equal to the power it radiates </a:t>
            </a:r>
            <a:endParaRPr lang="en-US" sz="1800" b="0" u="sng" dirty="0">
              <a:solidFill>
                <a:srgbClr val="336600"/>
              </a:solidFill>
              <a:latin typeface="+mn-lt"/>
            </a:endParaRP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94493"/>
              </p:ext>
            </p:extLst>
          </p:nvPr>
        </p:nvGraphicFramePr>
        <p:xfrm>
          <a:off x="1682365" y="4470100"/>
          <a:ext cx="25844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4" name="Equation" r:id="rId24" imgW="1625400" imgH="457200" progId="Equation.DSMT4">
                  <p:embed/>
                </p:oleObj>
              </mc:Choice>
              <mc:Fallback>
                <p:oleObj name="Equation" r:id="rId24" imgW="1625400" imgH="457200" progId="Equation.DSMT4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65" y="4470100"/>
                        <a:ext cx="258445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029200" y="4559642"/>
            <a:ext cx="3313728" cy="1110908"/>
            <a:chOff x="5029200" y="4559642"/>
            <a:chExt cx="3313728" cy="1110908"/>
          </a:xfrm>
        </p:grpSpPr>
        <p:graphicFrame>
          <p:nvGraphicFramePr>
            <p:cNvPr id="2459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233299"/>
                </p:ext>
              </p:extLst>
            </p:nvPr>
          </p:nvGraphicFramePr>
          <p:xfrm>
            <a:off x="5080000" y="4945063"/>
            <a:ext cx="315277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45" name="Equation" r:id="rId26" imgW="1981080" imgH="457200" progId="Equation.DSMT4">
                    <p:embed/>
                  </p:oleObj>
                </mc:Choice>
                <mc:Fallback>
                  <p:oleObj name="Equation" r:id="rId26" imgW="1981080" imgH="457200" progId="Equation.DSMT4">
                    <p:embed/>
                    <p:pic>
                      <p:nvPicPr>
                        <p:cNvPr id="245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000" y="4945063"/>
                          <a:ext cx="3152775" cy="725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029200" y="4559642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Introduce Radiative decay rate</a:t>
              </a:r>
              <a:endParaRPr lang="en-US" sz="1800" b="0" dirty="0">
                <a:latin typeface="+mj-lt"/>
              </a:endParaRP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B387B-5191-4843-A89F-27A0753E19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953386" y="3072810"/>
          <a:ext cx="292893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9"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386" y="3072810"/>
                        <a:ext cx="2928938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94"/>
          <p:cNvGrpSpPr>
            <a:grpSpLocks/>
          </p:cNvGrpSpPr>
          <p:nvPr/>
        </p:nvGrpSpPr>
        <p:grpSpPr bwMode="auto">
          <a:xfrm>
            <a:off x="134348" y="286822"/>
            <a:ext cx="3842229" cy="3158128"/>
            <a:chOff x="1029" y="395"/>
            <a:chExt cx="3210" cy="2432"/>
          </a:xfrm>
        </p:grpSpPr>
        <p:grpSp>
          <p:nvGrpSpPr>
            <p:cNvPr id="8" name="Group 186"/>
            <p:cNvGrpSpPr>
              <a:grpSpLocks/>
            </p:cNvGrpSpPr>
            <p:nvPr/>
          </p:nvGrpSpPr>
          <p:grpSpPr bwMode="auto">
            <a:xfrm>
              <a:off x="1029" y="507"/>
              <a:ext cx="3210" cy="2320"/>
              <a:chOff x="1029" y="507"/>
              <a:chExt cx="3872" cy="2832"/>
            </a:xfrm>
          </p:grpSpPr>
          <p:grpSp>
            <p:nvGrpSpPr>
              <p:cNvPr id="15" name="Group 183"/>
              <p:cNvGrpSpPr>
                <a:grpSpLocks/>
              </p:cNvGrpSpPr>
              <p:nvPr/>
            </p:nvGrpSpPr>
            <p:grpSpPr bwMode="auto">
              <a:xfrm>
                <a:off x="1089" y="944"/>
                <a:ext cx="3078" cy="2388"/>
                <a:chOff x="1419" y="912"/>
                <a:chExt cx="3078" cy="2388"/>
              </a:xfrm>
            </p:grpSpPr>
            <p:grpSp>
              <p:nvGrpSpPr>
                <p:cNvPr id="18" name="Group 182"/>
                <p:cNvGrpSpPr>
                  <a:grpSpLocks/>
                </p:cNvGrpSpPr>
                <p:nvPr/>
              </p:nvGrpSpPr>
              <p:grpSpPr bwMode="auto">
                <a:xfrm>
                  <a:off x="1419" y="934"/>
                  <a:ext cx="3078" cy="2066"/>
                  <a:chOff x="1419" y="934"/>
                  <a:chExt cx="3078" cy="2066"/>
                </a:xfrm>
              </p:grpSpPr>
              <p:sp>
                <p:nvSpPr>
                  <p:cNvPr id="23" name="Freeform 176"/>
                  <p:cNvSpPr>
                    <a:spLocks/>
                  </p:cNvSpPr>
                  <p:nvPr/>
                </p:nvSpPr>
                <p:spPr bwMode="auto">
                  <a:xfrm>
                    <a:off x="1419" y="934"/>
                    <a:ext cx="1959" cy="2066"/>
                  </a:xfrm>
                  <a:custGeom>
                    <a:avLst/>
                    <a:gdLst/>
                    <a:ahLst/>
                    <a:cxnLst>
                      <a:cxn ang="0">
                        <a:pos x="28" y="228"/>
                      </a:cxn>
                      <a:cxn ang="0">
                        <a:pos x="78" y="784"/>
                      </a:cxn>
                      <a:cxn ang="0">
                        <a:pos x="121" y="1404"/>
                      </a:cxn>
                      <a:cxn ang="0">
                        <a:pos x="171" y="1881"/>
                      </a:cxn>
                      <a:cxn ang="0">
                        <a:pos x="213" y="2066"/>
                      </a:cxn>
                      <a:cxn ang="0">
                        <a:pos x="263" y="1931"/>
                      </a:cxn>
                      <a:cxn ang="0">
                        <a:pos x="306" y="1568"/>
                      </a:cxn>
                      <a:cxn ang="0">
                        <a:pos x="356" y="1104"/>
                      </a:cxn>
                      <a:cxn ang="0">
                        <a:pos x="399" y="720"/>
                      </a:cxn>
                      <a:cxn ang="0">
                        <a:pos x="448" y="527"/>
                      </a:cxn>
                      <a:cxn ang="0">
                        <a:pos x="491" y="577"/>
                      </a:cxn>
                      <a:cxn ang="0">
                        <a:pos x="541" y="812"/>
                      </a:cxn>
                      <a:cxn ang="0">
                        <a:pos x="584" y="1140"/>
                      </a:cxn>
                      <a:cxn ang="0">
                        <a:pos x="634" y="1446"/>
                      </a:cxn>
                      <a:cxn ang="0">
                        <a:pos x="677" y="1625"/>
                      </a:cxn>
                      <a:cxn ang="0">
                        <a:pos x="726" y="1632"/>
                      </a:cxn>
                      <a:cxn ang="0">
                        <a:pos x="769" y="1489"/>
                      </a:cxn>
                      <a:cxn ang="0">
                        <a:pos x="819" y="1254"/>
                      </a:cxn>
                      <a:cxn ang="0">
                        <a:pos x="862" y="1019"/>
                      </a:cxn>
                      <a:cxn ang="0">
                        <a:pos x="912" y="862"/>
                      </a:cxn>
                      <a:cxn ang="0">
                        <a:pos x="954" y="826"/>
                      </a:cxn>
                      <a:cxn ang="0">
                        <a:pos x="1004" y="912"/>
                      </a:cxn>
                      <a:cxn ang="0">
                        <a:pos x="1047" y="1069"/>
                      </a:cxn>
                      <a:cxn ang="0">
                        <a:pos x="1097" y="1247"/>
                      </a:cxn>
                      <a:cxn ang="0">
                        <a:pos x="1140" y="1375"/>
                      </a:cxn>
                      <a:cxn ang="0">
                        <a:pos x="1190" y="1425"/>
                      </a:cxn>
                      <a:cxn ang="0">
                        <a:pos x="1232" y="1382"/>
                      </a:cxn>
                      <a:cxn ang="0">
                        <a:pos x="1282" y="1275"/>
                      </a:cxn>
                      <a:cxn ang="0">
                        <a:pos x="1325" y="1147"/>
                      </a:cxn>
                      <a:cxn ang="0">
                        <a:pos x="1375" y="1040"/>
                      </a:cxn>
                      <a:cxn ang="0">
                        <a:pos x="1418" y="990"/>
                      </a:cxn>
                      <a:cxn ang="0">
                        <a:pos x="1468" y="1005"/>
                      </a:cxn>
                      <a:cxn ang="0">
                        <a:pos x="1510" y="1076"/>
                      </a:cxn>
                      <a:cxn ang="0">
                        <a:pos x="1560" y="1168"/>
                      </a:cxn>
                      <a:cxn ang="0">
                        <a:pos x="1603" y="1254"/>
                      </a:cxn>
                      <a:cxn ang="0">
                        <a:pos x="1653" y="1304"/>
                      </a:cxn>
                      <a:cxn ang="0">
                        <a:pos x="1696" y="1304"/>
                      </a:cxn>
                      <a:cxn ang="0">
                        <a:pos x="1746" y="1261"/>
                      </a:cxn>
                      <a:cxn ang="0">
                        <a:pos x="1788" y="1190"/>
                      </a:cxn>
                      <a:cxn ang="0">
                        <a:pos x="1838" y="1126"/>
                      </a:cxn>
                      <a:cxn ang="0">
                        <a:pos x="1881" y="1083"/>
                      </a:cxn>
                      <a:cxn ang="0">
                        <a:pos x="1931" y="1076"/>
                      </a:cxn>
                    </a:cxnLst>
                    <a:rect l="0" t="0" r="r" b="b"/>
                    <a:pathLst>
                      <a:path w="1959" h="2066">
                        <a:moveTo>
                          <a:pt x="0" y="0"/>
                        </a:moveTo>
                        <a:lnTo>
                          <a:pt x="14" y="92"/>
                        </a:lnTo>
                        <a:lnTo>
                          <a:pt x="28" y="228"/>
                        </a:lnTo>
                        <a:lnTo>
                          <a:pt x="42" y="392"/>
                        </a:lnTo>
                        <a:lnTo>
                          <a:pt x="57" y="577"/>
                        </a:lnTo>
                        <a:lnTo>
                          <a:pt x="78" y="784"/>
                        </a:lnTo>
                        <a:lnTo>
                          <a:pt x="92" y="990"/>
                        </a:lnTo>
                        <a:lnTo>
                          <a:pt x="106" y="1204"/>
                        </a:lnTo>
                        <a:lnTo>
                          <a:pt x="121" y="1404"/>
                        </a:lnTo>
                        <a:lnTo>
                          <a:pt x="135" y="1589"/>
                        </a:lnTo>
                        <a:lnTo>
                          <a:pt x="149" y="1746"/>
                        </a:lnTo>
                        <a:lnTo>
                          <a:pt x="171" y="1881"/>
                        </a:lnTo>
                        <a:lnTo>
                          <a:pt x="185" y="1974"/>
                        </a:lnTo>
                        <a:lnTo>
                          <a:pt x="199" y="2038"/>
                        </a:lnTo>
                        <a:lnTo>
                          <a:pt x="213" y="2066"/>
                        </a:lnTo>
                        <a:lnTo>
                          <a:pt x="228" y="2052"/>
                        </a:lnTo>
                        <a:lnTo>
                          <a:pt x="242" y="2009"/>
                        </a:lnTo>
                        <a:lnTo>
                          <a:pt x="263" y="1931"/>
                        </a:lnTo>
                        <a:lnTo>
                          <a:pt x="277" y="1831"/>
                        </a:lnTo>
                        <a:lnTo>
                          <a:pt x="292" y="1703"/>
                        </a:lnTo>
                        <a:lnTo>
                          <a:pt x="306" y="1568"/>
                        </a:lnTo>
                        <a:lnTo>
                          <a:pt x="320" y="1411"/>
                        </a:lnTo>
                        <a:lnTo>
                          <a:pt x="334" y="1261"/>
                        </a:lnTo>
                        <a:lnTo>
                          <a:pt x="356" y="1104"/>
                        </a:lnTo>
                        <a:lnTo>
                          <a:pt x="370" y="962"/>
                        </a:lnTo>
                        <a:lnTo>
                          <a:pt x="384" y="834"/>
                        </a:lnTo>
                        <a:lnTo>
                          <a:pt x="399" y="720"/>
                        </a:lnTo>
                        <a:lnTo>
                          <a:pt x="413" y="634"/>
                        </a:lnTo>
                        <a:lnTo>
                          <a:pt x="427" y="570"/>
                        </a:lnTo>
                        <a:lnTo>
                          <a:pt x="448" y="527"/>
                        </a:lnTo>
                        <a:lnTo>
                          <a:pt x="463" y="520"/>
                        </a:lnTo>
                        <a:lnTo>
                          <a:pt x="477" y="534"/>
                        </a:lnTo>
                        <a:lnTo>
                          <a:pt x="491" y="577"/>
                        </a:lnTo>
                        <a:lnTo>
                          <a:pt x="506" y="634"/>
                        </a:lnTo>
                        <a:lnTo>
                          <a:pt x="520" y="712"/>
                        </a:lnTo>
                        <a:lnTo>
                          <a:pt x="541" y="812"/>
                        </a:lnTo>
                        <a:lnTo>
                          <a:pt x="555" y="919"/>
                        </a:lnTo>
                        <a:lnTo>
                          <a:pt x="570" y="1026"/>
                        </a:lnTo>
                        <a:lnTo>
                          <a:pt x="584" y="1140"/>
                        </a:lnTo>
                        <a:lnTo>
                          <a:pt x="598" y="1254"/>
                        </a:lnTo>
                        <a:lnTo>
                          <a:pt x="612" y="1354"/>
                        </a:lnTo>
                        <a:lnTo>
                          <a:pt x="634" y="1446"/>
                        </a:lnTo>
                        <a:lnTo>
                          <a:pt x="648" y="1525"/>
                        </a:lnTo>
                        <a:lnTo>
                          <a:pt x="662" y="1582"/>
                        </a:lnTo>
                        <a:lnTo>
                          <a:pt x="677" y="1625"/>
                        </a:lnTo>
                        <a:lnTo>
                          <a:pt x="691" y="1646"/>
                        </a:lnTo>
                        <a:lnTo>
                          <a:pt x="705" y="1646"/>
                        </a:lnTo>
                        <a:lnTo>
                          <a:pt x="726" y="1632"/>
                        </a:lnTo>
                        <a:lnTo>
                          <a:pt x="741" y="1596"/>
                        </a:lnTo>
                        <a:lnTo>
                          <a:pt x="755" y="1546"/>
                        </a:lnTo>
                        <a:lnTo>
                          <a:pt x="769" y="1489"/>
                        </a:lnTo>
                        <a:lnTo>
                          <a:pt x="783" y="1411"/>
                        </a:lnTo>
                        <a:lnTo>
                          <a:pt x="805" y="1332"/>
                        </a:lnTo>
                        <a:lnTo>
                          <a:pt x="819" y="1254"/>
                        </a:lnTo>
                        <a:lnTo>
                          <a:pt x="833" y="1168"/>
                        </a:lnTo>
                        <a:lnTo>
                          <a:pt x="848" y="1090"/>
                        </a:lnTo>
                        <a:lnTo>
                          <a:pt x="862" y="1019"/>
                        </a:lnTo>
                        <a:lnTo>
                          <a:pt x="876" y="955"/>
                        </a:lnTo>
                        <a:lnTo>
                          <a:pt x="897" y="905"/>
                        </a:lnTo>
                        <a:lnTo>
                          <a:pt x="912" y="862"/>
                        </a:lnTo>
                        <a:lnTo>
                          <a:pt x="926" y="834"/>
                        </a:lnTo>
                        <a:lnTo>
                          <a:pt x="940" y="826"/>
                        </a:lnTo>
                        <a:lnTo>
                          <a:pt x="954" y="826"/>
                        </a:lnTo>
                        <a:lnTo>
                          <a:pt x="969" y="841"/>
                        </a:lnTo>
                        <a:lnTo>
                          <a:pt x="990" y="869"/>
                        </a:lnTo>
                        <a:lnTo>
                          <a:pt x="1004" y="912"/>
                        </a:lnTo>
                        <a:lnTo>
                          <a:pt x="1019" y="955"/>
                        </a:lnTo>
                        <a:lnTo>
                          <a:pt x="1033" y="1012"/>
                        </a:lnTo>
                        <a:lnTo>
                          <a:pt x="1047" y="1069"/>
                        </a:lnTo>
                        <a:lnTo>
                          <a:pt x="1061" y="1133"/>
                        </a:lnTo>
                        <a:lnTo>
                          <a:pt x="1083" y="1190"/>
                        </a:lnTo>
                        <a:lnTo>
                          <a:pt x="1097" y="1247"/>
                        </a:lnTo>
                        <a:lnTo>
                          <a:pt x="1111" y="1297"/>
                        </a:lnTo>
                        <a:lnTo>
                          <a:pt x="1126" y="1340"/>
                        </a:lnTo>
                        <a:lnTo>
                          <a:pt x="1140" y="1375"/>
                        </a:lnTo>
                        <a:lnTo>
                          <a:pt x="1154" y="1404"/>
                        </a:lnTo>
                        <a:lnTo>
                          <a:pt x="1175" y="1418"/>
                        </a:lnTo>
                        <a:lnTo>
                          <a:pt x="1190" y="1425"/>
                        </a:lnTo>
                        <a:lnTo>
                          <a:pt x="1204" y="1425"/>
                        </a:lnTo>
                        <a:lnTo>
                          <a:pt x="1218" y="1411"/>
                        </a:lnTo>
                        <a:lnTo>
                          <a:pt x="1232" y="1382"/>
                        </a:lnTo>
                        <a:lnTo>
                          <a:pt x="1247" y="1354"/>
                        </a:lnTo>
                        <a:lnTo>
                          <a:pt x="1268" y="1318"/>
                        </a:lnTo>
                        <a:lnTo>
                          <a:pt x="1282" y="1275"/>
                        </a:lnTo>
                        <a:lnTo>
                          <a:pt x="1297" y="1233"/>
                        </a:lnTo>
                        <a:lnTo>
                          <a:pt x="1311" y="1190"/>
                        </a:lnTo>
                        <a:lnTo>
                          <a:pt x="1325" y="1147"/>
                        </a:lnTo>
                        <a:lnTo>
                          <a:pt x="1339" y="1104"/>
                        </a:lnTo>
                        <a:lnTo>
                          <a:pt x="1361" y="1069"/>
                        </a:lnTo>
                        <a:lnTo>
                          <a:pt x="1375" y="1040"/>
                        </a:lnTo>
                        <a:lnTo>
                          <a:pt x="1389" y="1012"/>
                        </a:lnTo>
                        <a:lnTo>
                          <a:pt x="1403" y="997"/>
                        </a:lnTo>
                        <a:lnTo>
                          <a:pt x="1418" y="990"/>
                        </a:lnTo>
                        <a:lnTo>
                          <a:pt x="1432" y="983"/>
                        </a:lnTo>
                        <a:lnTo>
                          <a:pt x="1453" y="990"/>
                        </a:lnTo>
                        <a:lnTo>
                          <a:pt x="1468" y="1005"/>
                        </a:lnTo>
                        <a:lnTo>
                          <a:pt x="1482" y="1026"/>
                        </a:lnTo>
                        <a:lnTo>
                          <a:pt x="1496" y="1047"/>
                        </a:lnTo>
                        <a:lnTo>
                          <a:pt x="1510" y="1076"/>
                        </a:lnTo>
                        <a:lnTo>
                          <a:pt x="1532" y="1104"/>
                        </a:lnTo>
                        <a:lnTo>
                          <a:pt x="1546" y="1140"/>
                        </a:lnTo>
                        <a:lnTo>
                          <a:pt x="1560" y="1168"/>
                        </a:lnTo>
                        <a:lnTo>
                          <a:pt x="1575" y="1197"/>
                        </a:lnTo>
                        <a:lnTo>
                          <a:pt x="1589" y="1226"/>
                        </a:lnTo>
                        <a:lnTo>
                          <a:pt x="1603" y="1254"/>
                        </a:lnTo>
                        <a:lnTo>
                          <a:pt x="1624" y="1275"/>
                        </a:lnTo>
                        <a:lnTo>
                          <a:pt x="1639" y="1290"/>
                        </a:lnTo>
                        <a:lnTo>
                          <a:pt x="1653" y="1304"/>
                        </a:lnTo>
                        <a:lnTo>
                          <a:pt x="1667" y="1304"/>
                        </a:lnTo>
                        <a:lnTo>
                          <a:pt x="1681" y="1304"/>
                        </a:lnTo>
                        <a:lnTo>
                          <a:pt x="1696" y="1304"/>
                        </a:lnTo>
                        <a:lnTo>
                          <a:pt x="1717" y="1290"/>
                        </a:lnTo>
                        <a:lnTo>
                          <a:pt x="1731" y="1275"/>
                        </a:lnTo>
                        <a:lnTo>
                          <a:pt x="1746" y="1261"/>
                        </a:lnTo>
                        <a:lnTo>
                          <a:pt x="1760" y="1240"/>
                        </a:lnTo>
                        <a:lnTo>
                          <a:pt x="1774" y="1211"/>
                        </a:lnTo>
                        <a:lnTo>
                          <a:pt x="1788" y="1190"/>
                        </a:lnTo>
                        <a:lnTo>
                          <a:pt x="1810" y="1168"/>
                        </a:lnTo>
                        <a:lnTo>
                          <a:pt x="1824" y="1147"/>
                        </a:lnTo>
                        <a:lnTo>
                          <a:pt x="1838" y="1126"/>
                        </a:lnTo>
                        <a:lnTo>
                          <a:pt x="1852" y="1104"/>
                        </a:lnTo>
                        <a:lnTo>
                          <a:pt x="1867" y="1090"/>
                        </a:lnTo>
                        <a:lnTo>
                          <a:pt x="1881" y="1083"/>
                        </a:lnTo>
                        <a:lnTo>
                          <a:pt x="1902" y="1076"/>
                        </a:lnTo>
                        <a:lnTo>
                          <a:pt x="1917" y="1076"/>
                        </a:lnTo>
                        <a:lnTo>
                          <a:pt x="1931" y="1076"/>
                        </a:lnTo>
                        <a:lnTo>
                          <a:pt x="1945" y="1076"/>
                        </a:lnTo>
                        <a:lnTo>
                          <a:pt x="1959" y="1090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177"/>
                  <p:cNvSpPr>
                    <a:spLocks/>
                  </p:cNvSpPr>
                  <p:nvPr/>
                </p:nvSpPr>
                <p:spPr bwMode="auto">
                  <a:xfrm>
                    <a:off x="3378" y="2024"/>
                    <a:ext cx="1119" cy="157"/>
                  </a:xfrm>
                  <a:custGeom>
                    <a:avLst/>
                    <a:gdLst/>
                    <a:ahLst/>
                    <a:cxnLst>
                      <a:cxn ang="0">
                        <a:pos x="15" y="7"/>
                      </a:cxn>
                      <a:cxn ang="0">
                        <a:pos x="50" y="36"/>
                      </a:cxn>
                      <a:cxn ang="0">
                        <a:pos x="79" y="71"/>
                      </a:cxn>
                      <a:cxn ang="0">
                        <a:pos x="107" y="107"/>
                      </a:cxn>
                      <a:cxn ang="0">
                        <a:pos x="143" y="136"/>
                      </a:cxn>
                      <a:cxn ang="0">
                        <a:pos x="171" y="150"/>
                      </a:cxn>
                      <a:cxn ang="0">
                        <a:pos x="200" y="157"/>
                      </a:cxn>
                      <a:cxn ang="0">
                        <a:pos x="236" y="150"/>
                      </a:cxn>
                      <a:cxn ang="0">
                        <a:pos x="264" y="136"/>
                      </a:cxn>
                      <a:cxn ang="0">
                        <a:pos x="293" y="107"/>
                      </a:cxn>
                      <a:cxn ang="0">
                        <a:pos x="328" y="86"/>
                      </a:cxn>
                      <a:cxn ang="0">
                        <a:pos x="357" y="64"/>
                      </a:cxn>
                      <a:cxn ang="0">
                        <a:pos x="392" y="43"/>
                      </a:cxn>
                      <a:cxn ang="0">
                        <a:pos x="421" y="29"/>
                      </a:cxn>
                      <a:cxn ang="0">
                        <a:pos x="449" y="29"/>
                      </a:cxn>
                      <a:cxn ang="0">
                        <a:pos x="485" y="36"/>
                      </a:cxn>
                      <a:cxn ang="0">
                        <a:pos x="514" y="50"/>
                      </a:cxn>
                      <a:cxn ang="0">
                        <a:pos x="542" y="64"/>
                      </a:cxn>
                      <a:cxn ang="0">
                        <a:pos x="578" y="86"/>
                      </a:cxn>
                      <a:cxn ang="0">
                        <a:pos x="606" y="100"/>
                      </a:cxn>
                      <a:cxn ang="0">
                        <a:pos x="635" y="114"/>
                      </a:cxn>
                      <a:cxn ang="0">
                        <a:pos x="670" y="121"/>
                      </a:cxn>
                      <a:cxn ang="0">
                        <a:pos x="699" y="121"/>
                      </a:cxn>
                      <a:cxn ang="0">
                        <a:pos x="727" y="114"/>
                      </a:cxn>
                      <a:cxn ang="0">
                        <a:pos x="763" y="107"/>
                      </a:cxn>
                      <a:cxn ang="0">
                        <a:pos x="791" y="93"/>
                      </a:cxn>
                      <a:cxn ang="0">
                        <a:pos x="820" y="78"/>
                      </a:cxn>
                      <a:cxn ang="0">
                        <a:pos x="856" y="71"/>
                      </a:cxn>
                      <a:cxn ang="0">
                        <a:pos x="884" y="57"/>
                      </a:cxn>
                      <a:cxn ang="0">
                        <a:pos x="913" y="57"/>
                      </a:cxn>
                      <a:cxn ang="0">
                        <a:pos x="948" y="57"/>
                      </a:cxn>
                      <a:cxn ang="0">
                        <a:pos x="977" y="57"/>
                      </a:cxn>
                      <a:cxn ang="0">
                        <a:pos x="1005" y="64"/>
                      </a:cxn>
                      <a:cxn ang="0">
                        <a:pos x="1041" y="78"/>
                      </a:cxn>
                      <a:cxn ang="0">
                        <a:pos x="1069" y="86"/>
                      </a:cxn>
                      <a:cxn ang="0">
                        <a:pos x="1098" y="93"/>
                      </a:cxn>
                    </a:cxnLst>
                    <a:rect l="0" t="0" r="r" b="b"/>
                    <a:pathLst>
                      <a:path w="1119" h="157">
                        <a:moveTo>
                          <a:pt x="0" y="0"/>
                        </a:moveTo>
                        <a:lnTo>
                          <a:pt x="15" y="7"/>
                        </a:lnTo>
                        <a:lnTo>
                          <a:pt x="36" y="21"/>
                        </a:lnTo>
                        <a:lnTo>
                          <a:pt x="50" y="36"/>
                        </a:lnTo>
                        <a:lnTo>
                          <a:pt x="65" y="57"/>
                        </a:lnTo>
                        <a:lnTo>
                          <a:pt x="79" y="71"/>
                        </a:lnTo>
                        <a:lnTo>
                          <a:pt x="93" y="93"/>
                        </a:lnTo>
                        <a:lnTo>
                          <a:pt x="107" y="107"/>
                        </a:lnTo>
                        <a:lnTo>
                          <a:pt x="129" y="121"/>
                        </a:lnTo>
                        <a:lnTo>
                          <a:pt x="143" y="136"/>
                        </a:lnTo>
                        <a:lnTo>
                          <a:pt x="157" y="143"/>
                        </a:lnTo>
                        <a:lnTo>
                          <a:pt x="171" y="150"/>
                        </a:lnTo>
                        <a:lnTo>
                          <a:pt x="186" y="157"/>
                        </a:lnTo>
                        <a:lnTo>
                          <a:pt x="200" y="157"/>
                        </a:lnTo>
                        <a:lnTo>
                          <a:pt x="221" y="150"/>
                        </a:lnTo>
                        <a:lnTo>
                          <a:pt x="236" y="150"/>
                        </a:lnTo>
                        <a:lnTo>
                          <a:pt x="250" y="143"/>
                        </a:lnTo>
                        <a:lnTo>
                          <a:pt x="264" y="136"/>
                        </a:lnTo>
                        <a:lnTo>
                          <a:pt x="278" y="121"/>
                        </a:lnTo>
                        <a:lnTo>
                          <a:pt x="293" y="107"/>
                        </a:lnTo>
                        <a:lnTo>
                          <a:pt x="314" y="100"/>
                        </a:lnTo>
                        <a:lnTo>
                          <a:pt x="328" y="86"/>
                        </a:lnTo>
                        <a:lnTo>
                          <a:pt x="342" y="71"/>
                        </a:lnTo>
                        <a:lnTo>
                          <a:pt x="357" y="64"/>
                        </a:lnTo>
                        <a:lnTo>
                          <a:pt x="371" y="50"/>
                        </a:lnTo>
                        <a:lnTo>
                          <a:pt x="392" y="43"/>
                        </a:lnTo>
                        <a:lnTo>
                          <a:pt x="407" y="36"/>
                        </a:lnTo>
                        <a:lnTo>
                          <a:pt x="421" y="29"/>
                        </a:lnTo>
                        <a:lnTo>
                          <a:pt x="435" y="29"/>
                        </a:lnTo>
                        <a:lnTo>
                          <a:pt x="449" y="29"/>
                        </a:lnTo>
                        <a:lnTo>
                          <a:pt x="464" y="29"/>
                        </a:lnTo>
                        <a:lnTo>
                          <a:pt x="485" y="36"/>
                        </a:lnTo>
                        <a:lnTo>
                          <a:pt x="499" y="43"/>
                        </a:lnTo>
                        <a:lnTo>
                          <a:pt x="514" y="50"/>
                        </a:lnTo>
                        <a:lnTo>
                          <a:pt x="528" y="57"/>
                        </a:lnTo>
                        <a:lnTo>
                          <a:pt x="542" y="64"/>
                        </a:lnTo>
                        <a:lnTo>
                          <a:pt x="556" y="71"/>
                        </a:lnTo>
                        <a:lnTo>
                          <a:pt x="578" y="86"/>
                        </a:lnTo>
                        <a:lnTo>
                          <a:pt x="592" y="93"/>
                        </a:lnTo>
                        <a:lnTo>
                          <a:pt x="606" y="100"/>
                        </a:lnTo>
                        <a:lnTo>
                          <a:pt x="620" y="107"/>
                        </a:lnTo>
                        <a:lnTo>
                          <a:pt x="635" y="114"/>
                        </a:lnTo>
                        <a:lnTo>
                          <a:pt x="649" y="114"/>
                        </a:lnTo>
                        <a:lnTo>
                          <a:pt x="670" y="121"/>
                        </a:lnTo>
                        <a:lnTo>
                          <a:pt x="685" y="121"/>
                        </a:lnTo>
                        <a:lnTo>
                          <a:pt x="699" y="121"/>
                        </a:lnTo>
                        <a:lnTo>
                          <a:pt x="713" y="121"/>
                        </a:lnTo>
                        <a:lnTo>
                          <a:pt x="727" y="114"/>
                        </a:lnTo>
                        <a:lnTo>
                          <a:pt x="742" y="114"/>
                        </a:lnTo>
                        <a:lnTo>
                          <a:pt x="763" y="107"/>
                        </a:lnTo>
                        <a:lnTo>
                          <a:pt x="777" y="100"/>
                        </a:lnTo>
                        <a:lnTo>
                          <a:pt x="791" y="93"/>
                        </a:lnTo>
                        <a:lnTo>
                          <a:pt x="806" y="86"/>
                        </a:lnTo>
                        <a:lnTo>
                          <a:pt x="820" y="78"/>
                        </a:lnTo>
                        <a:lnTo>
                          <a:pt x="834" y="71"/>
                        </a:lnTo>
                        <a:lnTo>
                          <a:pt x="856" y="71"/>
                        </a:lnTo>
                        <a:lnTo>
                          <a:pt x="870" y="64"/>
                        </a:lnTo>
                        <a:lnTo>
                          <a:pt x="884" y="57"/>
                        </a:lnTo>
                        <a:lnTo>
                          <a:pt x="898" y="57"/>
                        </a:lnTo>
                        <a:lnTo>
                          <a:pt x="913" y="57"/>
                        </a:lnTo>
                        <a:lnTo>
                          <a:pt x="927" y="57"/>
                        </a:lnTo>
                        <a:lnTo>
                          <a:pt x="948" y="57"/>
                        </a:lnTo>
                        <a:lnTo>
                          <a:pt x="962" y="57"/>
                        </a:lnTo>
                        <a:lnTo>
                          <a:pt x="977" y="57"/>
                        </a:lnTo>
                        <a:lnTo>
                          <a:pt x="991" y="64"/>
                        </a:lnTo>
                        <a:lnTo>
                          <a:pt x="1005" y="64"/>
                        </a:lnTo>
                        <a:lnTo>
                          <a:pt x="1020" y="71"/>
                        </a:lnTo>
                        <a:lnTo>
                          <a:pt x="1041" y="78"/>
                        </a:lnTo>
                        <a:lnTo>
                          <a:pt x="1055" y="78"/>
                        </a:lnTo>
                        <a:lnTo>
                          <a:pt x="1069" y="86"/>
                        </a:lnTo>
                        <a:lnTo>
                          <a:pt x="1084" y="93"/>
                        </a:lnTo>
                        <a:lnTo>
                          <a:pt x="1098" y="93"/>
                        </a:lnTo>
                        <a:lnTo>
                          <a:pt x="1119" y="100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" name="Freeform 178"/>
                <p:cNvSpPr>
                  <a:spLocks/>
                </p:cNvSpPr>
                <p:nvPr/>
              </p:nvSpPr>
              <p:spPr bwMode="auto">
                <a:xfrm>
                  <a:off x="1419" y="912"/>
                  <a:ext cx="1959" cy="1098"/>
                </a:xfrm>
                <a:custGeom>
                  <a:avLst/>
                  <a:gdLst/>
                  <a:ahLst/>
                  <a:cxnLst>
                    <a:cxn ang="0">
                      <a:pos x="28" y="43"/>
                    </a:cxn>
                    <a:cxn ang="0">
                      <a:pos x="78" y="114"/>
                    </a:cxn>
                    <a:cxn ang="0">
                      <a:pos x="121" y="179"/>
                    </a:cxn>
                    <a:cxn ang="0">
                      <a:pos x="171" y="236"/>
                    </a:cxn>
                    <a:cxn ang="0">
                      <a:pos x="213" y="293"/>
                    </a:cxn>
                    <a:cxn ang="0">
                      <a:pos x="263" y="342"/>
                    </a:cxn>
                    <a:cxn ang="0">
                      <a:pos x="306" y="392"/>
                    </a:cxn>
                    <a:cxn ang="0">
                      <a:pos x="356" y="442"/>
                    </a:cxn>
                    <a:cxn ang="0">
                      <a:pos x="399" y="485"/>
                    </a:cxn>
                    <a:cxn ang="0">
                      <a:pos x="448" y="528"/>
                    </a:cxn>
                    <a:cxn ang="0">
                      <a:pos x="491" y="563"/>
                    </a:cxn>
                    <a:cxn ang="0">
                      <a:pos x="541" y="599"/>
                    </a:cxn>
                    <a:cxn ang="0">
                      <a:pos x="584" y="635"/>
                    </a:cxn>
                    <a:cxn ang="0">
                      <a:pos x="634" y="670"/>
                    </a:cxn>
                    <a:cxn ang="0">
                      <a:pos x="677" y="699"/>
                    </a:cxn>
                    <a:cxn ang="0">
                      <a:pos x="726" y="727"/>
                    </a:cxn>
                    <a:cxn ang="0">
                      <a:pos x="769" y="756"/>
                    </a:cxn>
                    <a:cxn ang="0">
                      <a:pos x="819" y="777"/>
                    </a:cxn>
                    <a:cxn ang="0">
                      <a:pos x="862" y="806"/>
                    </a:cxn>
                    <a:cxn ang="0">
                      <a:pos x="912" y="827"/>
                    </a:cxn>
                    <a:cxn ang="0">
                      <a:pos x="954" y="848"/>
                    </a:cxn>
                    <a:cxn ang="0">
                      <a:pos x="1004" y="870"/>
                    </a:cxn>
                    <a:cxn ang="0">
                      <a:pos x="1047" y="884"/>
                    </a:cxn>
                    <a:cxn ang="0">
                      <a:pos x="1097" y="905"/>
                    </a:cxn>
                    <a:cxn ang="0">
                      <a:pos x="1140" y="920"/>
                    </a:cxn>
                    <a:cxn ang="0">
                      <a:pos x="1190" y="941"/>
                    </a:cxn>
                    <a:cxn ang="0">
                      <a:pos x="1232" y="955"/>
                    </a:cxn>
                    <a:cxn ang="0">
                      <a:pos x="1282" y="970"/>
                    </a:cxn>
                    <a:cxn ang="0">
                      <a:pos x="1325" y="977"/>
                    </a:cxn>
                    <a:cxn ang="0">
                      <a:pos x="1375" y="991"/>
                    </a:cxn>
                    <a:cxn ang="0">
                      <a:pos x="1418" y="1005"/>
                    </a:cxn>
                    <a:cxn ang="0">
                      <a:pos x="1468" y="1012"/>
                    </a:cxn>
                    <a:cxn ang="0">
                      <a:pos x="1510" y="1027"/>
                    </a:cxn>
                    <a:cxn ang="0">
                      <a:pos x="1560" y="1034"/>
                    </a:cxn>
                    <a:cxn ang="0">
                      <a:pos x="1603" y="1048"/>
                    </a:cxn>
                    <a:cxn ang="0">
                      <a:pos x="1653" y="1055"/>
                    </a:cxn>
                    <a:cxn ang="0">
                      <a:pos x="1696" y="1062"/>
                    </a:cxn>
                    <a:cxn ang="0">
                      <a:pos x="1746" y="1069"/>
                    </a:cxn>
                    <a:cxn ang="0">
                      <a:pos x="1788" y="1076"/>
                    </a:cxn>
                    <a:cxn ang="0">
                      <a:pos x="1838" y="1084"/>
                    </a:cxn>
                    <a:cxn ang="0">
                      <a:pos x="1881" y="1091"/>
                    </a:cxn>
                    <a:cxn ang="0">
                      <a:pos x="1931" y="1098"/>
                    </a:cxn>
                  </a:cxnLst>
                  <a:rect l="0" t="0" r="r" b="b"/>
                  <a:pathLst>
                    <a:path w="1959" h="1098">
                      <a:moveTo>
                        <a:pt x="0" y="0"/>
                      </a:moveTo>
                      <a:lnTo>
                        <a:pt x="14" y="22"/>
                      </a:lnTo>
                      <a:lnTo>
                        <a:pt x="28" y="43"/>
                      </a:lnTo>
                      <a:lnTo>
                        <a:pt x="42" y="72"/>
                      </a:lnTo>
                      <a:lnTo>
                        <a:pt x="57" y="93"/>
                      </a:lnTo>
                      <a:lnTo>
                        <a:pt x="78" y="114"/>
                      </a:lnTo>
                      <a:lnTo>
                        <a:pt x="92" y="136"/>
                      </a:lnTo>
                      <a:lnTo>
                        <a:pt x="106" y="157"/>
                      </a:lnTo>
                      <a:lnTo>
                        <a:pt x="121" y="179"/>
                      </a:lnTo>
                      <a:lnTo>
                        <a:pt x="135" y="193"/>
                      </a:lnTo>
                      <a:lnTo>
                        <a:pt x="149" y="214"/>
                      </a:lnTo>
                      <a:lnTo>
                        <a:pt x="171" y="236"/>
                      </a:lnTo>
                      <a:lnTo>
                        <a:pt x="185" y="257"/>
                      </a:lnTo>
                      <a:lnTo>
                        <a:pt x="199" y="271"/>
                      </a:lnTo>
                      <a:lnTo>
                        <a:pt x="213" y="293"/>
                      </a:lnTo>
                      <a:lnTo>
                        <a:pt x="228" y="307"/>
                      </a:lnTo>
                      <a:lnTo>
                        <a:pt x="242" y="328"/>
                      </a:lnTo>
                      <a:lnTo>
                        <a:pt x="263" y="342"/>
                      </a:lnTo>
                      <a:lnTo>
                        <a:pt x="277" y="364"/>
                      </a:lnTo>
                      <a:lnTo>
                        <a:pt x="292" y="378"/>
                      </a:lnTo>
                      <a:lnTo>
                        <a:pt x="306" y="392"/>
                      </a:lnTo>
                      <a:lnTo>
                        <a:pt x="320" y="407"/>
                      </a:lnTo>
                      <a:lnTo>
                        <a:pt x="334" y="428"/>
                      </a:lnTo>
                      <a:lnTo>
                        <a:pt x="356" y="442"/>
                      </a:lnTo>
                      <a:lnTo>
                        <a:pt x="370" y="456"/>
                      </a:lnTo>
                      <a:lnTo>
                        <a:pt x="384" y="471"/>
                      </a:lnTo>
                      <a:lnTo>
                        <a:pt x="399" y="485"/>
                      </a:lnTo>
                      <a:lnTo>
                        <a:pt x="413" y="499"/>
                      </a:lnTo>
                      <a:lnTo>
                        <a:pt x="427" y="514"/>
                      </a:lnTo>
                      <a:lnTo>
                        <a:pt x="448" y="528"/>
                      </a:lnTo>
                      <a:lnTo>
                        <a:pt x="463" y="542"/>
                      </a:lnTo>
                      <a:lnTo>
                        <a:pt x="477" y="549"/>
                      </a:lnTo>
                      <a:lnTo>
                        <a:pt x="491" y="563"/>
                      </a:lnTo>
                      <a:lnTo>
                        <a:pt x="506" y="578"/>
                      </a:lnTo>
                      <a:lnTo>
                        <a:pt x="520" y="592"/>
                      </a:lnTo>
                      <a:lnTo>
                        <a:pt x="541" y="599"/>
                      </a:lnTo>
                      <a:lnTo>
                        <a:pt x="555" y="613"/>
                      </a:lnTo>
                      <a:lnTo>
                        <a:pt x="570" y="628"/>
                      </a:lnTo>
                      <a:lnTo>
                        <a:pt x="584" y="635"/>
                      </a:lnTo>
                      <a:lnTo>
                        <a:pt x="598" y="649"/>
                      </a:lnTo>
                      <a:lnTo>
                        <a:pt x="612" y="656"/>
                      </a:lnTo>
                      <a:lnTo>
                        <a:pt x="634" y="670"/>
                      </a:lnTo>
                      <a:lnTo>
                        <a:pt x="648" y="677"/>
                      </a:lnTo>
                      <a:lnTo>
                        <a:pt x="662" y="692"/>
                      </a:lnTo>
                      <a:lnTo>
                        <a:pt x="677" y="699"/>
                      </a:lnTo>
                      <a:lnTo>
                        <a:pt x="691" y="706"/>
                      </a:lnTo>
                      <a:lnTo>
                        <a:pt x="705" y="720"/>
                      </a:lnTo>
                      <a:lnTo>
                        <a:pt x="726" y="727"/>
                      </a:lnTo>
                      <a:lnTo>
                        <a:pt x="741" y="734"/>
                      </a:lnTo>
                      <a:lnTo>
                        <a:pt x="755" y="749"/>
                      </a:lnTo>
                      <a:lnTo>
                        <a:pt x="769" y="756"/>
                      </a:lnTo>
                      <a:lnTo>
                        <a:pt x="783" y="763"/>
                      </a:lnTo>
                      <a:lnTo>
                        <a:pt x="805" y="770"/>
                      </a:lnTo>
                      <a:lnTo>
                        <a:pt x="819" y="777"/>
                      </a:lnTo>
                      <a:lnTo>
                        <a:pt x="833" y="791"/>
                      </a:lnTo>
                      <a:lnTo>
                        <a:pt x="848" y="799"/>
                      </a:lnTo>
                      <a:lnTo>
                        <a:pt x="862" y="806"/>
                      </a:lnTo>
                      <a:lnTo>
                        <a:pt x="876" y="813"/>
                      </a:lnTo>
                      <a:lnTo>
                        <a:pt x="897" y="820"/>
                      </a:lnTo>
                      <a:lnTo>
                        <a:pt x="912" y="827"/>
                      </a:lnTo>
                      <a:lnTo>
                        <a:pt x="926" y="834"/>
                      </a:lnTo>
                      <a:lnTo>
                        <a:pt x="940" y="841"/>
                      </a:lnTo>
                      <a:lnTo>
                        <a:pt x="954" y="848"/>
                      </a:lnTo>
                      <a:lnTo>
                        <a:pt x="969" y="856"/>
                      </a:lnTo>
                      <a:lnTo>
                        <a:pt x="990" y="863"/>
                      </a:lnTo>
                      <a:lnTo>
                        <a:pt x="1004" y="870"/>
                      </a:lnTo>
                      <a:lnTo>
                        <a:pt x="1019" y="877"/>
                      </a:lnTo>
                      <a:lnTo>
                        <a:pt x="1033" y="884"/>
                      </a:lnTo>
                      <a:lnTo>
                        <a:pt x="1047" y="884"/>
                      </a:lnTo>
                      <a:lnTo>
                        <a:pt x="1061" y="891"/>
                      </a:lnTo>
                      <a:lnTo>
                        <a:pt x="1083" y="898"/>
                      </a:lnTo>
                      <a:lnTo>
                        <a:pt x="1097" y="905"/>
                      </a:lnTo>
                      <a:lnTo>
                        <a:pt x="1111" y="913"/>
                      </a:lnTo>
                      <a:lnTo>
                        <a:pt x="1126" y="920"/>
                      </a:lnTo>
                      <a:lnTo>
                        <a:pt x="1140" y="920"/>
                      </a:lnTo>
                      <a:lnTo>
                        <a:pt x="1154" y="927"/>
                      </a:lnTo>
                      <a:lnTo>
                        <a:pt x="1175" y="934"/>
                      </a:lnTo>
                      <a:lnTo>
                        <a:pt x="1190" y="941"/>
                      </a:lnTo>
                      <a:lnTo>
                        <a:pt x="1204" y="941"/>
                      </a:lnTo>
                      <a:lnTo>
                        <a:pt x="1218" y="948"/>
                      </a:lnTo>
                      <a:lnTo>
                        <a:pt x="1232" y="955"/>
                      </a:lnTo>
                      <a:lnTo>
                        <a:pt x="1247" y="955"/>
                      </a:lnTo>
                      <a:lnTo>
                        <a:pt x="1268" y="962"/>
                      </a:lnTo>
                      <a:lnTo>
                        <a:pt x="1282" y="970"/>
                      </a:lnTo>
                      <a:lnTo>
                        <a:pt x="1297" y="970"/>
                      </a:lnTo>
                      <a:lnTo>
                        <a:pt x="1311" y="977"/>
                      </a:lnTo>
                      <a:lnTo>
                        <a:pt x="1325" y="977"/>
                      </a:lnTo>
                      <a:lnTo>
                        <a:pt x="1339" y="984"/>
                      </a:lnTo>
                      <a:lnTo>
                        <a:pt x="1361" y="991"/>
                      </a:lnTo>
                      <a:lnTo>
                        <a:pt x="1375" y="991"/>
                      </a:lnTo>
                      <a:lnTo>
                        <a:pt x="1389" y="998"/>
                      </a:lnTo>
                      <a:lnTo>
                        <a:pt x="1403" y="998"/>
                      </a:lnTo>
                      <a:lnTo>
                        <a:pt x="1418" y="1005"/>
                      </a:lnTo>
                      <a:lnTo>
                        <a:pt x="1432" y="1005"/>
                      </a:lnTo>
                      <a:lnTo>
                        <a:pt x="1453" y="1012"/>
                      </a:lnTo>
                      <a:lnTo>
                        <a:pt x="1468" y="1012"/>
                      </a:lnTo>
                      <a:lnTo>
                        <a:pt x="1482" y="1019"/>
                      </a:lnTo>
                      <a:lnTo>
                        <a:pt x="1496" y="1019"/>
                      </a:lnTo>
                      <a:lnTo>
                        <a:pt x="1510" y="1027"/>
                      </a:lnTo>
                      <a:lnTo>
                        <a:pt x="1532" y="1027"/>
                      </a:lnTo>
                      <a:lnTo>
                        <a:pt x="1546" y="1034"/>
                      </a:lnTo>
                      <a:lnTo>
                        <a:pt x="1560" y="1034"/>
                      </a:lnTo>
                      <a:lnTo>
                        <a:pt x="1575" y="1041"/>
                      </a:lnTo>
                      <a:lnTo>
                        <a:pt x="1589" y="1041"/>
                      </a:lnTo>
                      <a:lnTo>
                        <a:pt x="1603" y="1048"/>
                      </a:lnTo>
                      <a:lnTo>
                        <a:pt x="1624" y="1048"/>
                      </a:lnTo>
                      <a:lnTo>
                        <a:pt x="1639" y="1048"/>
                      </a:lnTo>
                      <a:lnTo>
                        <a:pt x="1653" y="1055"/>
                      </a:lnTo>
                      <a:lnTo>
                        <a:pt x="1667" y="1055"/>
                      </a:lnTo>
                      <a:lnTo>
                        <a:pt x="1681" y="1062"/>
                      </a:lnTo>
                      <a:lnTo>
                        <a:pt x="1696" y="1062"/>
                      </a:lnTo>
                      <a:lnTo>
                        <a:pt x="1717" y="1062"/>
                      </a:lnTo>
                      <a:lnTo>
                        <a:pt x="1731" y="1069"/>
                      </a:lnTo>
                      <a:lnTo>
                        <a:pt x="1746" y="1069"/>
                      </a:lnTo>
                      <a:lnTo>
                        <a:pt x="1760" y="1069"/>
                      </a:lnTo>
                      <a:lnTo>
                        <a:pt x="1774" y="1076"/>
                      </a:lnTo>
                      <a:lnTo>
                        <a:pt x="1788" y="1076"/>
                      </a:lnTo>
                      <a:lnTo>
                        <a:pt x="1810" y="1076"/>
                      </a:lnTo>
                      <a:lnTo>
                        <a:pt x="1824" y="1084"/>
                      </a:lnTo>
                      <a:lnTo>
                        <a:pt x="1838" y="1084"/>
                      </a:lnTo>
                      <a:lnTo>
                        <a:pt x="1852" y="1084"/>
                      </a:lnTo>
                      <a:lnTo>
                        <a:pt x="1867" y="1091"/>
                      </a:lnTo>
                      <a:lnTo>
                        <a:pt x="1881" y="1091"/>
                      </a:lnTo>
                      <a:lnTo>
                        <a:pt x="1902" y="1091"/>
                      </a:lnTo>
                      <a:lnTo>
                        <a:pt x="1917" y="1091"/>
                      </a:lnTo>
                      <a:lnTo>
                        <a:pt x="1931" y="1098"/>
                      </a:lnTo>
                      <a:lnTo>
                        <a:pt x="1945" y="1098"/>
                      </a:lnTo>
                      <a:lnTo>
                        <a:pt x="1959" y="109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7F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179"/>
                <p:cNvSpPr>
                  <a:spLocks/>
                </p:cNvSpPr>
                <p:nvPr/>
              </p:nvSpPr>
              <p:spPr bwMode="auto">
                <a:xfrm>
                  <a:off x="3378" y="2010"/>
                  <a:ext cx="1119" cy="71"/>
                </a:xfrm>
                <a:custGeom>
                  <a:avLst/>
                  <a:gdLst/>
                  <a:ahLst/>
                  <a:cxnLst>
                    <a:cxn ang="0">
                      <a:pos x="15" y="7"/>
                    </a:cxn>
                    <a:cxn ang="0">
                      <a:pos x="50" y="7"/>
                    </a:cxn>
                    <a:cxn ang="0">
                      <a:pos x="79" y="14"/>
                    </a:cxn>
                    <a:cxn ang="0">
                      <a:pos x="107" y="14"/>
                    </a:cxn>
                    <a:cxn ang="0">
                      <a:pos x="143" y="14"/>
                    </a:cxn>
                    <a:cxn ang="0">
                      <a:pos x="171" y="21"/>
                    </a:cxn>
                    <a:cxn ang="0">
                      <a:pos x="200" y="21"/>
                    </a:cxn>
                    <a:cxn ang="0">
                      <a:pos x="236" y="28"/>
                    </a:cxn>
                    <a:cxn ang="0">
                      <a:pos x="264" y="28"/>
                    </a:cxn>
                    <a:cxn ang="0">
                      <a:pos x="293" y="28"/>
                    </a:cxn>
                    <a:cxn ang="0">
                      <a:pos x="328" y="35"/>
                    </a:cxn>
                    <a:cxn ang="0">
                      <a:pos x="357" y="35"/>
                    </a:cxn>
                    <a:cxn ang="0">
                      <a:pos x="392" y="35"/>
                    </a:cxn>
                    <a:cxn ang="0">
                      <a:pos x="421" y="43"/>
                    </a:cxn>
                    <a:cxn ang="0">
                      <a:pos x="449" y="43"/>
                    </a:cxn>
                    <a:cxn ang="0">
                      <a:pos x="485" y="43"/>
                    </a:cxn>
                    <a:cxn ang="0">
                      <a:pos x="514" y="50"/>
                    </a:cxn>
                    <a:cxn ang="0">
                      <a:pos x="542" y="50"/>
                    </a:cxn>
                    <a:cxn ang="0">
                      <a:pos x="578" y="50"/>
                    </a:cxn>
                    <a:cxn ang="0">
                      <a:pos x="606" y="50"/>
                    </a:cxn>
                    <a:cxn ang="0">
                      <a:pos x="635" y="57"/>
                    </a:cxn>
                    <a:cxn ang="0">
                      <a:pos x="670" y="57"/>
                    </a:cxn>
                    <a:cxn ang="0">
                      <a:pos x="699" y="57"/>
                    </a:cxn>
                    <a:cxn ang="0">
                      <a:pos x="727" y="57"/>
                    </a:cxn>
                    <a:cxn ang="0">
                      <a:pos x="763" y="64"/>
                    </a:cxn>
                    <a:cxn ang="0">
                      <a:pos x="791" y="64"/>
                    </a:cxn>
                    <a:cxn ang="0">
                      <a:pos x="820" y="64"/>
                    </a:cxn>
                    <a:cxn ang="0">
                      <a:pos x="856" y="64"/>
                    </a:cxn>
                    <a:cxn ang="0">
                      <a:pos x="884" y="64"/>
                    </a:cxn>
                    <a:cxn ang="0">
                      <a:pos x="913" y="64"/>
                    </a:cxn>
                    <a:cxn ang="0">
                      <a:pos x="948" y="71"/>
                    </a:cxn>
                    <a:cxn ang="0">
                      <a:pos x="977" y="71"/>
                    </a:cxn>
                    <a:cxn ang="0">
                      <a:pos x="1005" y="71"/>
                    </a:cxn>
                    <a:cxn ang="0">
                      <a:pos x="1041" y="71"/>
                    </a:cxn>
                    <a:cxn ang="0">
                      <a:pos x="1069" y="71"/>
                    </a:cxn>
                    <a:cxn ang="0">
                      <a:pos x="1098" y="71"/>
                    </a:cxn>
                  </a:cxnLst>
                  <a:rect l="0" t="0" r="r" b="b"/>
                  <a:pathLst>
                    <a:path w="1119" h="71">
                      <a:moveTo>
                        <a:pt x="0" y="0"/>
                      </a:moveTo>
                      <a:lnTo>
                        <a:pt x="15" y="7"/>
                      </a:lnTo>
                      <a:lnTo>
                        <a:pt x="36" y="7"/>
                      </a:lnTo>
                      <a:lnTo>
                        <a:pt x="50" y="7"/>
                      </a:lnTo>
                      <a:lnTo>
                        <a:pt x="65" y="7"/>
                      </a:lnTo>
                      <a:lnTo>
                        <a:pt x="79" y="14"/>
                      </a:lnTo>
                      <a:lnTo>
                        <a:pt x="93" y="14"/>
                      </a:lnTo>
                      <a:lnTo>
                        <a:pt x="107" y="14"/>
                      </a:lnTo>
                      <a:lnTo>
                        <a:pt x="129" y="14"/>
                      </a:lnTo>
                      <a:lnTo>
                        <a:pt x="143" y="14"/>
                      </a:lnTo>
                      <a:lnTo>
                        <a:pt x="157" y="21"/>
                      </a:lnTo>
                      <a:lnTo>
                        <a:pt x="171" y="21"/>
                      </a:lnTo>
                      <a:lnTo>
                        <a:pt x="186" y="21"/>
                      </a:lnTo>
                      <a:lnTo>
                        <a:pt x="200" y="21"/>
                      </a:lnTo>
                      <a:lnTo>
                        <a:pt x="221" y="28"/>
                      </a:lnTo>
                      <a:lnTo>
                        <a:pt x="236" y="28"/>
                      </a:lnTo>
                      <a:lnTo>
                        <a:pt x="250" y="28"/>
                      </a:lnTo>
                      <a:lnTo>
                        <a:pt x="264" y="28"/>
                      </a:lnTo>
                      <a:lnTo>
                        <a:pt x="278" y="28"/>
                      </a:lnTo>
                      <a:lnTo>
                        <a:pt x="293" y="28"/>
                      </a:lnTo>
                      <a:lnTo>
                        <a:pt x="314" y="35"/>
                      </a:lnTo>
                      <a:lnTo>
                        <a:pt x="328" y="35"/>
                      </a:lnTo>
                      <a:lnTo>
                        <a:pt x="342" y="35"/>
                      </a:lnTo>
                      <a:lnTo>
                        <a:pt x="357" y="35"/>
                      </a:lnTo>
                      <a:lnTo>
                        <a:pt x="371" y="35"/>
                      </a:lnTo>
                      <a:lnTo>
                        <a:pt x="392" y="35"/>
                      </a:lnTo>
                      <a:lnTo>
                        <a:pt x="407" y="43"/>
                      </a:lnTo>
                      <a:lnTo>
                        <a:pt x="421" y="43"/>
                      </a:lnTo>
                      <a:lnTo>
                        <a:pt x="435" y="43"/>
                      </a:lnTo>
                      <a:lnTo>
                        <a:pt x="449" y="43"/>
                      </a:lnTo>
                      <a:lnTo>
                        <a:pt x="464" y="43"/>
                      </a:lnTo>
                      <a:lnTo>
                        <a:pt x="485" y="43"/>
                      </a:lnTo>
                      <a:lnTo>
                        <a:pt x="499" y="50"/>
                      </a:lnTo>
                      <a:lnTo>
                        <a:pt x="514" y="50"/>
                      </a:lnTo>
                      <a:lnTo>
                        <a:pt x="528" y="50"/>
                      </a:lnTo>
                      <a:lnTo>
                        <a:pt x="542" y="50"/>
                      </a:lnTo>
                      <a:lnTo>
                        <a:pt x="556" y="50"/>
                      </a:lnTo>
                      <a:lnTo>
                        <a:pt x="578" y="50"/>
                      </a:lnTo>
                      <a:lnTo>
                        <a:pt x="592" y="50"/>
                      </a:lnTo>
                      <a:lnTo>
                        <a:pt x="606" y="50"/>
                      </a:lnTo>
                      <a:lnTo>
                        <a:pt x="620" y="57"/>
                      </a:lnTo>
                      <a:lnTo>
                        <a:pt x="635" y="57"/>
                      </a:lnTo>
                      <a:lnTo>
                        <a:pt x="649" y="57"/>
                      </a:lnTo>
                      <a:lnTo>
                        <a:pt x="670" y="57"/>
                      </a:lnTo>
                      <a:lnTo>
                        <a:pt x="685" y="57"/>
                      </a:lnTo>
                      <a:lnTo>
                        <a:pt x="699" y="57"/>
                      </a:lnTo>
                      <a:lnTo>
                        <a:pt x="713" y="57"/>
                      </a:lnTo>
                      <a:lnTo>
                        <a:pt x="727" y="57"/>
                      </a:lnTo>
                      <a:lnTo>
                        <a:pt x="742" y="57"/>
                      </a:lnTo>
                      <a:lnTo>
                        <a:pt x="763" y="64"/>
                      </a:lnTo>
                      <a:lnTo>
                        <a:pt x="777" y="64"/>
                      </a:lnTo>
                      <a:lnTo>
                        <a:pt x="791" y="64"/>
                      </a:lnTo>
                      <a:lnTo>
                        <a:pt x="806" y="64"/>
                      </a:lnTo>
                      <a:lnTo>
                        <a:pt x="820" y="64"/>
                      </a:lnTo>
                      <a:lnTo>
                        <a:pt x="834" y="64"/>
                      </a:lnTo>
                      <a:lnTo>
                        <a:pt x="856" y="64"/>
                      </a:lnTo>
                      <a:lnTo>
                        <a:pt x="870" y="64"/>
                      </a:lnTo>
                      <a:lnTo>
                        <a:pt x="884" y="64"/>
                      </a:lnTo>
                      <a:lnTo>
                        <a:pt x="898" y="64"/>
                      </a:lnTo>
                      <a:lnTo>
                        <a:pt x="913" y="64"/>
                      </a:lnTo>
                      <a:lnTo>
                        <a:pt x="927" y="71"/>
                      </a:lnTo>
                      <a:lnTo>
                        <a:pt x="948" y="71"/>
                      </a:lnTo>
                      <a:lnTo>
                        <a:pt x="962" y="71"/>
                      </a:lnTo>
                      <a:lnTo>
                        <a:pt x="977" y="71"/>
                      </a:lnTo>
                      <a:lnTo>
                        <a:pt x="991" y="71"/>
                      </a:lnTo>
                      <a:lnTo>
                        <a:pt x="1005" y="71"/>
                      </a:lnTo>
                      <a:lnTo>
                        <a:pt x="1020" y="71"/>
                      </a:lnTo>
                      <a:lnTo>
                        <a:pt x="1041" y="71"/>
                      </a:lnTo>
                      <a:lnTo>
                        <a:pt x="1055" y="71"/>
                      </a:lnTo>
                      <a:lnTo>
                        <a:pt x="1069" y="71"/>
                      </a:lnTo>
                      <a:lnTo>
                        <a:pt x="1084" y="71"/>
                      </a:lnTo>
                      <a:lnTo>
                        <a:pt x="1098" y="71"/>
                      </a:lnTo>
                      <a:lnTo>
                        <a:pt x="1119" y="71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7F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180"/>
                <p:cNvSpPr>
                  <a:spLocks/>
                </p:cNvSpPr>
                <p:nvPr/>
              </p:nvSpPr>
              <p:spPr bwMode="auto">
                <a:xfrm>
                  <a:off x="1419" y="2202"/>
                  <a:ext cx="1959" cy="1098"/>
                </a:xfrm>
                <a:custGeom>
                  <a:avLst/>
                  <a:gdLst/>
                  <a:ahLst/>
                  <a:cxnLst>
                    <a:cxn ang="0">
                      <a:pos x="28" y="1055"/>
                    </a:cxn>
                    <a:cxn ang="0">
                      <a:pos x="78" y="984"/>
                    </a:cxn>
                    <a:cxn ang="0">
                      <a:pos x="121" y="920"/>
                    </a:cxn>
                    <a:cxn ang="0">
                      <a:pos x="171" y="863"/>
                    </a:cxn>
                    <a:cxn ang="0">
                      <a:pos x="213" y="806"/>
                    </a:cxn>
                    <a:cxn ang="0">
                      <a:pos x="263" y="756"/>
                    </a:cxn>
                    <a:cxn ang="0">
                      <a:pos x="306" y="706"/>
                    </a:cxn>
                    <a:cxn ang="0">
                      <a:pos x="356" y="656"/>
                    </a:cxn>
                    <a:cxn ang="0">
                      <a:pos x="399" y="613"/>
                    </a:cxn>
                    <a:cxn ang="0">
                      <a:pos x="448" y="570"/>
                    </a:cxn>
                    <a:cxn ang="0">
                      <a:pos x="491" y="535"/>
                    </a:cxn>
                    <a:cxn ang="0">
                      <a:pos x="541" y="499"/>
                    </a:cxn>
                    <a:cxn ang="0">
                      <a:pos x="584" y="463"/>
                    </a:cxn>
                    <a:cxn ang="0">
                      <a:pos x="634" y="428"/>
                    </a:cxn>
                    <a:cxn ang="0">
                      <a:pos x="677" y="399"/>
                    </a:cxn>
                    <a:cxn ang="0">
                      <a:pos x="726" y="371"/>
                    </a:cxn>
                    <a:cxn ang="0">
                      <a:pos x="769" y="342"/>
                    </a:cxn>
                    <a:cxn ang="0">
                      <a:pos x="819" y="321"/>
                    </a:cxn>
                    <a:cxn ang="0">
                      <a:pos x="862" y="292"/>
                    </a:cxn>
                    <a:cxn ang="0">
                      <a:pos x="912" y="271"/>
                    </a:cxn>
                    <a:cxn ang="0">
                      <a:pos x="954" y="250"/>
                    </a:cxn>
                    <a:cxn ang="0">
                      <a:pos x="1004" y="228"/>
                    </a:cxn>
                    <a:cxn ang="0">
                      <a:pos x="1047" y="214"/>
                    </a:cxn>
                    <a:cxn ang="0">
                      <a:pos x="1097" y="193"/>
                    </a:cxn>
                    <a:cxn ang="0">
                      <a:pos x="1140" y="178"/>
                    </a:cxn>
                    <a:cxn ang="0">
                      <a:pos x="1190" y="157"/>
                    </a:cxn>
                    <a:cxn ang="0">
                      <a:pos x="1232" y="143"/>
                    </a:cxn>
                    <a:cxn ang="0">
                      <a:pos x="1282" y="129"/>
                    </a:cxn>
                    <a:cxn ang="0">
                      <a:pos x="1325" y="121"/>
                    </a:cxn>
                    <a:cxn ang="0">
                      <a:pos x="1375" y="107"/>
                    </a:cxn>
                    <a:cxn ang="0">
                      <a:pos x="1418" y="93"/>
                    </a:cxn>
                    <a:cxn ang="0">
                      <a:pos x="1468" y="86"/>
                    </a:cxn>
                    <a:cxn ang="0">
                      <a:pos x="1510" y="72"/>
                    </a:cxn>
                    <a:cxn ang="0">
                      <a:pos x="1560" y="64"/>
                    </a:cxn>
                    <a:cxn ang="0">
                      <a:pos x="1603" y="50"/>
                    </a:cxn>
                    <a:cxn ang="0">
                      <a:pos x="1653" y="43"/>
                    </a:cxn>
                    <a:cxn ang="0">
                      <a:pos x="1696" y="36"/>
                    </a:cxn>
                    <a:cxn ang="0">
                      <a:pos x="1746" y="29"/>
                    </a:cxn>
                    <a:cxn ang="0">
                      <a:pos x="1788" y="22"/>
                    </a:cxn>
                    <a:cxn ang="0">
                      <a:pos x="1838" y="15"/>
                    </a:cxn>
                    <a:cxn ang="0">
                      <a:pos x="1881" y="7"/>
                    </a:cxn>
                    <a:cxn ang="0">
                      <a:pos x="1931" y="0"/>
                    </a:cxn>
                  </a:cxnLst>
                  <a:rect l="0" t="0" r="r" b="b"/>
                  <a:pathLst>
                    <a:path w="1959" h="1098">
                      <a:moveTo>
                        <a:pt x="0" y="1098"/>
                      </a:moveTo>
                      <a:lnTo>
                        <a:pt x="14" y="1076"/>
                      </a:lnTo>
                      <a:lnTo>
                        <a:pt x="28" y="1055"/>
                      </a:lnTo>
                      <a:lnTo>
                        <a:pt x="42" y="1026"/>
                      </a:lnTo>
                      <a:lnTo>
                        <a:pt x="57" y="1005"/>
                      </a:lnTo>
                      <a:lnTo>
                        <a:pt x="78" y="984"/>
                      </a:lnTo>
                      <a:lnTo>
                        <a:pt x="92" y="962"/>
                      </a:lnTo>
                      <a:lnTo>
                        <a:pt x="106" y="941"/>
                      </a:lnTo>
                      <a:lnTo>
                        <a:pt x="121" y="920"/>
                      </a:lnTo>
                      <a:lnTo>
                        <a:pt x="135" y="905"/>
                      </a:lnTo>
                      <a:lnTo>
                        <a:pt x="149" y="884"/>
                      </a:lnTo>
                      <a:lnTo>
                        <a:pt x="171" y="863"/>
                      </a:lnTo>
                      <a:lnTo>
                        <a:pt x="185" y="841"/>
                      </a:lnTo>
                      <a:lnTo>
                        <a:pt x="199" y="827"/>
                      </a:lnTo>
                      <a:lnTo>
                        <a:pt x="213" y="806"/>
                      </a:lnTo>
                      <a:lnTo>
                        <a:pt x="228" y="791"/>
                      </a:lnTo>
                      <a:lnTo>
                        <a:pt x="242" y="770"/>
                      </a:lnTo>
                      <a:lnTo>
                        <a:pt x="263" y="756"/>
                      </a:lnTo>
                      <a:lnTo>
                        <a:pt x="277" y="734"/>
                      </a:lnTo>
                      <a:lnTo>
                        <a:pt x="292" y="720"/>
                      </a:lnTo>
                      <a:lnTo>
                        <a:pt x="306" y="706"/>
                      </a:lnTo>
                      <a:lnTo>
                        <a:pt x="320" y="691"/>
                      </a:lnTo>
                      <a:lnTo>
                        <a:pt x="334" y="670"/>
                      </a:lnTo>
                      <a:lnTo>
                        <a:pt x="356" y="656"/>
                      </a:lnTo>
                      <a:lnTo>
                        <a:pt x="370" y="642"/>
                      </a:lnTo>
                      <a:lnTo>
                        <a:pt x="384" y="627"/>
                      </a:lnTo>
                      <a:lnTo>
                        <a:pt x="399" y="613"/>
                      </a:lnTo>
                      <a:lnTo>
                        <a:pt x="413" y="599"/>
                      </a:lnTo>
                      <a:lnTo>
                        <a:pt x="427" y="585"/>
                      </a:lnTo>
                      <a:lnTo>
                        <a:pt x="448" y="570"/>
                      </a:lnTo>
                      <a:lnTo>
                        <a:pt x="463" y="556"/>
                      </a:lnTo>
                      <a:lnTo>
                        <a:pt x="477" y="549"/>
                      </a:lnTo>
                      <a:lnTo>
                        <a:pt x="491" y="535"/>
                      </a:lnTo>
                      <a:lnTo>
                        <a:pt x="506" y="520"/>
                      </a:lnTo>
                      <a:lnTo>
                        <a:pt x="520" y="506"/>
                      </a:lnTo>
                      <a:lnTo>
                        <a:pt x="541" y="499"/>
                      </a:lnTo>
                      <a:lnTo>
                        <a:pt x="555" y="485"/>
                      </a:lnTo>
                      <a:lnTo>
                        <a:pt x="570" y="471"/>
                      </a:lnTo>
                      <a:lnTo>
                        <a:pt x="584" y="463"/>
                      </a:lnTo>
                      <a:lnTo>
                        <a:pt x="598" y="449"/>
                      </a:lnTo>
                      <a:lnTo>
                        <a:pt x="612" y="442"/>
                      </a:lnTo>
                      <a:lnTo>
                        <a:pt x="634" y="428"/>
                      </a:lnTo>
                      <a:lnTo>
                        <a:pt x="648" y="421"/>
                      </a:lnTo>
                      <a:lnTo>
                        <a:pt x="662" y="406"/>
                      </a:lnTo>
                      <a:lnTo>
                        <a:pt x="677" y="399"/>
                      </a:lnTo>
                      <a:lnTo>
                        <a:pt x="691" y="392"/>
                      </a:lnTo>
                      <a:lnTo>
                        <a:pt x="705" y="378"/>
                      </a:lnTo>
                      <a:lnTo>
                        <a:pt x="726" y="371"/>
                      </a:lnTo>
                      <a:lnTo>
                        <a:pt x="741" y="364"/>
                      </a:lnTo>
                      <a:lnTo>
                        <a:pt x="755" y="349"/>
                      </a:lnTo>
                      <a:lnTo>
                        <a:pt x="769" y="342"/>
                      </a:lnTo>
                      <a:lnTo>
                        <a:pt x="783" y="335"/>
                      </a:lnTo>
                      <a:lnTo>
                        <a:pt x="805" y="328"/>
                      </a:lnTo>
                      <a:lnTo>
                        <a:pt x="819" y="321"/>
                      </a:lnTo>
                      <a:lnTo>
                        <a:pt x="833" y="307"/>
                      </a:lnTo>
                      <a:lnTo>
                        <a:pt x="848" y="300"/>
                      </a:lnTo>
                      <a:lnTo>
                        <a:pt x="862" y="292"/>
                      </a:lnTo>
                      <a:lnTo>
                        <a:pt x="876" y="285"/>
                      </a:lnTo>
                      <a:lnTo>
                        <a:pt x="897" y="278"/>
                      </a:lnTo>
                      <a:lnTo>
                        <a:pt x="912" y="271"/>
                      </a:lnTo>
                      <a:lnTo>
                        <a:pt x="926" y="264"/>
                      </a:lnTo>
                      <a:lnTo>
                        <a:pt x="940" y="257"/>
                      </a:lnTo>
                      <a:lnTo>
                        <a:pt x="954" y="250"/>
                      </a:lnTo>
                      <a:lnTo>
                        <a:pt x="969" y="243"/>
                      </a:lnTo>
                      <a:lnTo>
                        <a:pt x="990" y="235"/>
                      </a:lnTo>
                      <a:lnTo>
                        <a:pt x="1004" y="228"/>
                      </a:lnTo>
                      <a:lnTo>
                        <a:pt x="1019" y="221"/>
                      </a:lnTo>
                      <a:lnTo>
                        <a:pt x="1033" y="214"/>
                      </a:lnTo>
                      <a:lnTo>
                        <a:pt x="1047" y="214"/>
                      </a:lnTo>
                      <a:lnTo>
                        <a:pt x="1061" y="207"/>
                      </a:lnTo>
                      <a:lnTo>
                        <a:pt x="1083" y="200"/>
                      </a:lnTo>
                      <a:lnTo>
                        <a:pt x="1097" y="193"/>
                      </a:lnTo>
                      <a:lnTo>
                        <a:pt x="1111" y="186"/>
                      </a:lnTo>
                      <a:lnTo>
                        <a:pt x="1126" y="178"/>
                      </a:lnTo>
                      <a:lnTo>
                        <a:pt x="1140" y="178"/>
                      </a:lnTo>
                      <a:lnTo>
                        <a:pt x="1154" y="171"/>
                      </a:lnTo>
                      <a:lnTo>
                        <a:pt x="1175" y="164"/>
                      </a:lnTo>
                      <a:lnTo>
                        <a:pt x="1190" y="157"/>
                      </a:lnTo>
                      <a:lnTo>
                        <a:pt x="1204" y="157"/>
                      </a:lnTo>
                      <a:lnTo>
                        <a:pt x="1218" y="150"/>
                      </a:lnTo>
                      <a:lnTo>
                        <a:pt x="1232" y="143"/>
                      </a:lnTo>
                      <a:lnTo>
                        <a:pt x="1247" y="143"/>
                      </a:lnTo>
                      <a:lnTo>
                        <a:pt x="1268" y="136"/>
                      </a:lnTo>
                      <a:lnTo>
                        <a:pt x="1282" y="129"/>
                      </a:lnTo>
                      <a:lnTo>
                        <a:pt x="1297" y="129"/>
                      </a:lnTo>
                      <a:lnTo>
                        <a:pt x="1311" y="121"/>
                      </a:lnTo>
                      <a:lnTo>
                        <a:pt x="1325" y="121"/>
                      </a:lnTo>
                      <a:lnTo>
                        <a:pt x="1339" y="114"/>
                      </a:lnTo>
                      <a:lnTo>
                        <a:pt x="1361" y="107"/>
                      </a:lnTo>
                      <a:lnTo>
                        <a:pt x="1375" y="107"/>
                      </a:lnTo>
                      <a:lnTo>
                        <a:pt x="1389" y="100"/>
                      </a:lnTo>
                      <a:lnTo>
                        <a:pt x="1403" y="100"/>
                      </a:lnTo>
                      <a:lnTo>
                        <a:pt x="1418" y="93"/>
                      </a:lnTo>
                      <a:lnTo>
                        <a:pt x="1432" y="93"/>
                      </a:lnTo>
                      <a:lnTo>
                        <a:pt x="1453" y="86"/>
                      </a:lnTo>
                      <a:lnTo>
                        <a:pt x="1468" y="86"/>
                      </a:lnTo>
                      <a:lnTo>
                        <a:pt x="1482" y="79"/>
                      </a:lnTo>
                      <a:lnTo>
                        <a:pt x="1496" y="79"/>
                      </a:lnTo>
                      <a:lnTo>
                        <a:pt x="1510" y="72"/>
                      </a:lnTo>
                      <a:lnTo>
                        <a:pt x="1532" y="72"/>
                      </a:lnTo>
                      <a:lnTo>
                        <a:pt x="1546" y="64"/>
                      </a:lnTo>
                      <a:lnTo>
                        <a:pt x="1560" y="64"/>
                      </a:lnTo>
                      <a:lnTo>
                        <a:pt x="1575" y="57"/>
                      </a:lnTo>
                      <a:lnTo>
                        <a:pt x="1589" y="57"/>
                      </a:lnTo>
                      <a:lnTo>
                        <a:pt x="1603" y="50"/>
                      </a:lnTo>
                      <a:lnTo>
                        <a:pt x="1624" y="50"/>
                      </a:lnTo>
                      <a:lnTo>
                        <a:pt x="1639" y="50"/>
                      </a:lnTo>
                      <a:lnTo>
                        <a:pt x="1653" y="43"/>
                      </a:lnTo>
                      <a:lnTo>
                        <a:pt x="1667" y="43"/>
                      </a:lnTo>
                      <a:lnTo>
                        <a:pt x="1681" y="36"/>
                      </a:lnTo>
                      <a:lnTo>
                        <a:pt x="1696" y="36"/>
                      </a:lnTo>
                      <a:lnTo>
                        <a:pt x="1717" y="36"/>
                      </a:lnTo>
                      <a:lnTo>
                        <a:pt x="1731" y="29"/>
                      </a:lnTo>
                      <a:lnTo>
                        <a:pt x="1746" y="29"/>
                      </a:lnTo>
                      <a:lnTo>
                        <a:pt x="1760" y="29"/>
                      </a:lnTo>
                      <a:lnTo>
                        <a:pt x="1774" y="22"/>
                      </a:lnTo>
                      <a:lnTo>
                        <a:pt x="1788" y="22"/>
                      </a:lnTo>
                      <a:lnTo>
                        <a:pt x="1810" y="22"/>
                      </a:lnTo>
                      <a:lnTo>
                        <a:pt x="1824" y="15"/>
                      </a:lnTo>
                      <a:lnTo>
                        <a:pt x="1838" y="15"/>
                      </a:lnTo>
                      <a:lnTo>
                        <a:pt x="1852" y="15"/>
                      </a:lnTo>
                      <a:lnTo>
                        <a:pt x="1867" y="7"/>
                      </a:lnTo>
                      <a:lnTo>
                        <a:pt x="1881" y="7"/>
                      </a:lnTo>
                      <a:lnTo>
                        <a:pt x="1902" y="7"/>
                      </a:lnTo>
                      <a:lnTo>
                        <a:pt x="1917" y="7"/>
                      </a:lnTo>
                      <a:lnTo>
                        <a:pt x="1931" y="0"/>
                      </a:lnTo>
                      <a:lnTo>
                        <a:pt x="1945" y="0"/>
                      </a:lnTo>
                      <a:lnTo>
                        <a:pt x="1959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181"/>
                <p:cNvSpPr>
                  <a:spLocks/>
                </p:cNvSpPr>
                <p:nvPr/>
              </p:nvSpPr>
              <p:spPr bwMode="auto">
                <a:xfrm>
                  <a:off x="3378" y="2131"/>
                  <a:ext cx="1119" cy="71"/>
                </a:xfrm>
                <a:custGeom>
                  <a:avLst/>
                  <a:gdLst/>
                  <a:ahLst/>
                  <a:cxnLst>
                    <a:cxn ang="0">
                      <a:pos x="15" y="64"/>
                    </a:cxn>
                    <a:cxn ang="0">
                      <a:pos x="50" y="64"/>
                    </a:cxn>
                    <a:cxn ang="0">
                      <a:pos x="79" y="57"/>
                    </a:cxn>
                    <a:cxn ang="0">
                      <a:pos x="107" y="57"/>
                    </a:cxn>
                    <a:cxn ang="0">
                      <a:pos x="143" y="57"/>
                    </a:cxn>
                    <a:cxn ang="0">
                      <a:pos x="171" y="50"/>
                    </a:cxn>
                    <a:cxn ang="0">
                      <a:pos x="200" y="50"/>
                    </a:cxn>
                    <a:cxn ang="0">
                      <a:pos x="236" y="43"/>
                    </a:cxn>
                    <a:cxn ang="0">
                      <a:pos x="264" y="43"/>
                    </a:cxn>
                    <a:cxn ang="0">
                      <a:pos x="293" y="43"/>
                    </a:cxn>
                    <a:cxn ang="0">
                      <a:pos x="328" y="36"/>
                    </a:cxn>
                    <a:cxn ang="0">
                      <a:pos x="357" y="36"/>
                    </a:cxn>
                    <a:cxn ang="0">
                      <a:pos x="392" y="36"/>
                    </a:cxn>
                    <a:cxn ang="0">
                      <a:pos x="421" y="29"/>
                    </a:cxn>
                    <a:cxn ang="0">
                      <a:pos x="449" y="29"/>
                    </a:cxn>
                    <a:cxn ang="0">
                      <a:pos x="485" y="29"/>
                    </a:cxn>
                    <a:cxn ang="0">
                      <a:pos x="514" y="21"/>
                    </a:cxn>
                    <a:cxn ang="0">
                      <a:pos x="542" y="21"/>
                    </a:cxn>
                    <a:cxn ang="0">
                      <a:pos x="578" y="21"/>
                    </a:cxn>
                    <a:cxn ang="0">
                      <a:pos x="606" y="21"/>
                    </a:cxn>
                    <a:cxn ang="0">
                      <a:pos x="635" y="14"/>
                    </a:cxn>
                    <a:cxn ang="0">
                      <a:pos x="670" y="14"/>
                    </a:cxn>
                    <a:cxn ang="0">
                      <a:pos x="699" y="14"/>
                    </a:cxn>
                    <a:cxn ang="0">
                      <a:pos x="727" y="14"/>
                    </a:cxn>
                    <a:cxn ang="0">
                      <a:pos x="763" y="7"/>
                    </a:cxn>
                    <a:cxn ang="0">
                      <a:pos x="791" y="7"/>
                    </a:cxn>
                    <a:cxn ang="0">
                      <a:pos x="820" y="7"/>
                    </a:cxn>
                    <a:cxn ang="0">
                      <a:pos x="856" y="7"/>
                    </a:cxn>
                    <a:cxn ang="0">
                      <a:pos x="884" y="7"/>
                    </a:cxn>
                    <a:cxn ang="0">
                      <a:pos x="913" y="7"/>
                    </a:cxn>
                    <a:cxn ang="0">
                      <a:pos x="948" y="0"/>
                    </a:cxn>
                    <a:cxn ang="0">
                      <a:pos x="977" y="0"/>
                    </a:cxn>
                    <a:cxn ang="0">
                      <a:pos x="1005" y="0"/>
                    </a:cxn>
                    <a:cxn ang="0">
                      <a:pos x="1041" y="0"/>
                    </a:cxn>
                    <a:cxn ang="0">
                      <a:pos x="1069" y="0"/>
                    </a:cxn>
                    <a:cxn ang="0">
                      <a:pos x="1098" y="0"/>
                    </a:cxn>
                  </a:cxnLst>
                  <a:rect l="0" t="0" r="r" b="b"/>
                  <a:pathLst>
                    <a:path w="1119" h="71">
                      <a:moveTo>
                        <a:pt x="0" y="71"/>
                      </a:moveTo>
                      <a:lnTo>
                        <a:pt x="15" y="64"/>
                      </a:lnTo>
                      <a:lnTo>
                        <a:pt x="36" y="64"/>
                      </a:lnTo>
                      <a:lnTo>
                        <a:pt x="50" y="64"/>
                      </a:lnTo>
                      <a:lnTo>
                        <a:pt x="65" y="64"/>
                      </a:lnTo>
                      <a:lnTo>
                        <a:pt x="79" y="57"/>
                      </a:lnTo>
                      <a:lnTo>
                        <a:pt x="93" y="57"/>
                      </a:lnTo>
                      <a:lnTo>
                        <a:pt x="107" y="57"/>
                      </a:lnTo>
                      <a:lnTo>
                        <a:pt x="129" y="57"/>
                      </a:lnTo>
                      <a:lnTo>
                        <a:pt x="143" y="57"/>
                      </a:lnTo>
                      <a:lnTo>
                        <a:pt x="157" y="50"/>
                      </a:lnTo>
                      <a:lnTo>
                        <a:pt x="171" y="50"/>
                      </a:lnTo>
                      <a:lnTo>
                        <a:pt x="186" y="50"/>
                      </a:lnTo>
                      <a:lnTo>
                        <a:pt x="200" y="50"/>
                      </a:lnTo>
                      <a:lnTo>
                        <a:pt x="221" y="43"/>
                      </a:lnTo>
                      <a:lnTo>
                        <a:pt x="236" y="43"/>
                      </a:lnTo>
                      <a:lnTo>
                        <a:pt x="250" y="43"/>
                      </a:lnTo>
                      <a:lnTo>
                        <a:pt x="264" y="43"/>
                      </a:lnTo>
                      <a:lnTo>
                        <a:pt x="278" y="43"/>
                      </a:lnTo>
                      <a:lnTo>
                        <a:pt x="293" y="43"/>
                      </a:lnTo>
                      <a:lnTo>
                        <a:pt x="314" y="36"/>
                      </a:lnTo>
                      <a:lnTo>
                        <a:pt x="328" y="36"/>
                      </a:lnTo>
                      <a:lnTo>
                        <a:pt x="342" y="36"/>
                      </a:lnTo>
                      <a:lnTo>
                        <a:pt x="357" y="36"/>
                      </a:lnTo>
                      <a:lnTo>
                        <a:pt x="371" y="36"/>
                      </a:lnTo>
                      <a:lnTo>
                        <a:pt x="392" y="36"/>
                      </a:lnTo>
                      <a:lnTo>
                        <a:pt x="407" y="29"/>
                      </a:lnTo>
                      <a:lnTo>
                        <a:pt x="421" y="29"/>
                      </a:lnTo>
                      <a:lnTo>
                        <a:pt x="435" y="29"/>
                      </a:lnTo>
                      <a:lnTo>
                        <a:pt x="449" y="29"/>
                      </a:lnTo>
                      <a:lnTo>
                        <a:pt x="464" y="29"/>
                      </a:lnTo>
                      <a:lnTo>
                        <a:pt x="485" y="29"/>
                      </a:lnTo>
                      <a:lnTo>
                        <a:pt x="499" y="21"/>
                      </a:lnTo>
                      <a:lnTo>
                        <a:pt x="514" y="21"/>
                      </a:lnTo>
                      <a:lnTo>
                        <a:pt x="528" y="21"/>
                      </a:lnTo>
                      <a:lnTo>
                        <a:pt x="542" y="21"/>
                      </a:lnTo>
                      <a:lnTo>
                        <a:pt x="556" y="21"/>
                      </a:lnTo>
                      <a:lnTo>
                        <a:pt x="578" y="21"/>
                      </a:lnTo>
                      <a:lnTo>
                        <a:pt x="592" y="21"/>
                      </a:lnTo>
                      <a:lnTo>
                        <a:pt x="606" y="21"/>
                      </a:lnTo>
                      <a:lnTo>
                        <a:pt x="620" y="14"/>
                      </a:lnTo>
                      <a:lnTo>
                        <a:pt x="635" y="14"/>
                      </a:lnTo>
                      <a:lnTo>
                        <a:pt x="649" y="14"/>
                      </a:lnTo>
                      <a:lnTo>
                        <a:pt x="670" y="14"/>
                      </a:lnTo>
                      <a:lnTo>
                        <a:pt x="685" y="14"/>
                      </a:lnTo>
                      <a:lnTo>
                        <a:pt x="699" y="14"/>
                      </a:lnTo>
                      <a:lnTo>
                        <a:pt x="713" y="14"/>
                      </a:lnTo>
                      <a:lnTo>
                        <a:pt x="727" y="14"/>
                      </a:lnTo>
                      <a:lnTo>
                        <a:pt x="742" y="14"/>
                      </a:lnTo>
                      <a:lnTo>
                        <a:pt x="763" y="7"/>
                      </a:lnTo>
                      <a:lnTo>
                        <a:pt x="777" y="7"/>
                      </a:lnTo>
                      <a:lnTo>
                        <a:pt x="791" y="7"/>
                      </a:lnTo>
                      <a:lnTo>
                        <a:pt x="806" y="7"/>
                      </a:lnTo>
                      <a:lnTo>
                        <a:pt x="820" y="7"/>
                      </a:lnTo>
                      <a:lnTo>
                        <a:pt x="834" y="7"/>
                      </a:lnTo>
                      <a:lnTo>
                        <a:pt x="856" y="7"/>
                      </a:lnTo>
                      <a:lnTo>
                        <a:pt x="870" y="7"/>
                      </a:lnTo>
                      <a:lnTo>
                        <a:pt x="884" y="7"/>
                      </a:lnTo>
                      <a:lnTo>
                        <a:pt x="898" y="7"/>
                      </a:lnTo>
                      <a:lnTo>
                        <a:pt x="913" y="7"/>
                      </a:lnTo>
                      <a:lnTo>
                        <a:pt x="927" y="0"/>
                      </a:lnTo>
                      <a:lnTo>
                        <a:pt x="948" y="0"/>
                      </a:lnTo>
                      <a:lnTo>
                        <a:pt x="962" y="0"/>
                      </a:lnTo>
                      <a:lnTo>
                        <a:pt x="977" y="0"/>
                      </a:lnTo>
                      <a:lnTo>
                        <a:pt x="991" y="0"/>
                      </a:lnTo>
                      <a:lnTo>
                        <a:pt x="1005" y="0"/>
                      </a:lnTo>
                      <a:lnTo>
                        <a:pt x="1020" y="0"/>
                      </a:lnTo>
                      <a:lnTo>
                        <a:pt x="1041" y="0"/>
                      </a:lnTo>
                      <a:lnTo>
                        <a:pt x="1055" y="0"/>
                      </a:lnTo>
                      <a:lnTo>
                        <a:pt x="1069" y="0"/>
                      </a:lnTo>
                      <a:lnTo>
                        <a:pt x="1084" y="0"/>
                      </a:lnTo>
                      <a:lnTo>
                        <a:pt x="1098" y="0"/>
                      </a:lnTo>
                      <a:lnTo>
                        <a:pt x="1119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Line 184"/>
              <p:cNvSpPr>
                <a:spLocks noChangeShapeType="1"/>
              </p:cNvSpPr>
              <p:nvPr/>
            </p:nvSpPr>
            <p:spPr bwMode="auto">
              <a:xfrm>
                <a:off x="1029" y="2149"/>
                <a:ext cx="3872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17" name="Line 185"/>
              <p:cNvSpPr>
                <a:spLocks noChangeShapeType="1"/>
              </p:cNvSpPr>
              <p:nvPr/>
            </p:nvSpPr>
            <p:spPr bwMode="auto">
              <a:xfrm flipH="1" flipV="1">
                <a:off x="1131" y="507"/>
                <a:ext cx="10" cy="28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187"/>
            <p:cNvSpPr txBox="1">
              <a:spLocks noChangeArrowheads="1"/>
            </p:cNvSpPr>
            <p:nvPr/>
          </p:nvSpPr>
          <p:spPr bwMode="auto">
            <a:xfrm>
              <a:off x="3995" y="1866"/>
              <a:ext cx="20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n-lt"/>
                </a:rPr>
                <a:t>t</a:t>
              </a:r>
            </a:p>
          </p:txBody>
        </p:sp>
        <p:sp>
          <p:nvSpPr>
            <p:cNvPr id="10" name="Text Box 188"/>
            <p:cNvSpPr txBox="1">
              <a:spLocks noChangeArrowheads="1"/>
            </p:cNvSpPr>
            <p:nvPr/>
          </p:nvSpPr>
          <p:spPr bwMode="auto">
            <a:xfrm>
              <a:off x="1147" y="395"/>
              <a:ext cx="44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n-lt"/>
                </a:rPr>
                <a:t>p(t)</a:t>
              </a:r>
            </a:p>
          </p:txBody>
        </p:sp>
        <p:sp>
          <p:nvSpPr>
            <p:cNvPr id="11" name="Text Box 189"/>
            <p:cNvSpPr txBox="1">
              <a:spLocks noChangeArrowheads="1"/>
            </p:cNvSpPr>
            <p:nvPr/>
          </p:nvSpPr>
          <p:spPr bwMode="auto">
            <a:xfrm>
              <a:off x="1243" y="906"/>
              <a:ext cx="515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rgbClr val="336600"/>
                  </a:solidFill>
                  <a:latin typeface="+mn-lt"/>
                </a:rPr>
                <a:t>p</a:t>
              </a:r>
              <a:r>
                <a:rPr lang="en-US" sz="1800" b="0" baseline="-25000" dirty="0">
                  <a:solidFill>
                    <a:srgbClr val="336600"/>
                  </a:solidFill>
                  <a:latin typeface="+mn-lt"/>
                </a:rPr>
                <a:t>0</a:t>
              </a:r>
              <a:r>
                <a:rPr lang="en-US" sz="1800" b="0" dirty="0">
                  <a:solidFill>
                    <a:srgbClr val="336600"/>
                  </a:solidFill>
                  <a:latin typeface="+mn-lt"/>
                </a:rPr>
                <a:t>(t)</a:t>
              </a:r>
            </a:p>
          </p:txBody>
        </p:sp>
        <p:sp>
          <p:nvSpPr>
            <p:cNvPr id="12" name="Line 190"/>
            <p:cNvSpPr>
              <a:spLocks noChangeShapeType="1"/>
            </p:cNvSpPr>
            <p:nvPr/>
          </p:nvSpPr>
          <p:spPr bwMode="auto">
            <a:xfrm flipH="1" flipV="1">
              <a:off x="1712" y="1477"/>
              <a:ext cx="1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91"/>
            <p:cNvSpPr>
              <a:spLocks noChangeShapeType="1"/>
            </p:cNvSpPr>
            <p:nvPr/>
          </p:nvSpPr>
          <p:spPr bwMode="auto">
            <a:xfrm flipH="1">
              <a:off x="1147" y="1477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92"/>
            <p:cNvSpPr txBox="1">
              <a:spLocks noChangeArrowheads="1"/>
            </p:cNvSpPr>
            <p:nvPr/>
          </p:nvSpPr>
          <p:spPr bwMode="auto">
            <a:xfrm>
              <a:off x="1528" y="2311"/>
              <a:ext cx="43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rgbClr val="336600"/>
                  </a:solidFill>
                  <a:latin typeface="+mn-lt"/>
                </a:rPr>
                <a:t>2</a:t>
              </a:r>
              <a:r>
                <a:rPr lang="en-US" sz="1800" b="0" dirty="0">
                  <a:solidFill>
                    <a:srgbClr val="336600"/>
                  </a:solidFill>
                  <a:latin typeface="+mn-lt"/>
                  <a:sym typeface="Symbol" pitchFamily="18" charset="2"/>
                </a:rPr>
                <a:t></a:t>
              </a:r>
              <a:r>
                <a:rPr lang="en-US" sz="1800" b="0" baseline="-25000" dirty="0">
                  <a:solidFill>
                    <a:srgbClr val="336600"/>
                  </a:solidFill>
                  <a:latin typeface="+mn-lt"/>
                  <a:sym typeface="Symbol" pitchFamily="18" charset="2"/>
                </a:rPr>
                <a:t>R</a:t>
              </a:r>
              <a:endParaRPr lang="en-US" sz="1800" b="0" dirty="0">
                <a:solidFill>
                  <a:srgbClr val="336600"/>
                </a:solidFill>
                <a:latin typeface="+mn-lt"/>
                <a:sym typeface="Symbol" pitchFamily="18" charset="2"/>
              </a:endParaRPr>
            </a:p>
          </p:txBody>
        </p:sp>
      </p:grp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1447800" y="762000"/>
          <a:ext cx="2405653" cy="49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0" name="Equation" r:id="rId6" imgW="1168200" imgH="241200" progId="Equation.DSMT4">
                  <p:embed/>
                </p:oleObj>
              </mc:Choice>
              <mc:Fallback>
                <p:oleObj name="Equation" r:id="rId6" imgW="1168200" imgH="241200" progId="Equation.DSMT4">
                  <p:embed/>
                  <p:pic>
                    <p:nvPicPr>
                      <p:cNvPr id="2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2405653" cy="494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380868" y="2570826"/>
          <a:ext cx="3005926" cy="51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1" name="Equation" r:id="rId8" imgW="1409400" imgH="241200" progId="Equation.DSMT4">
                  <p:embed/>
                </p:oleObj>
              </mc:Choice>
              <mc:Fallback>
                <p:oleObj name="Equation" r:id="rId8" imgW="1409400" imgH="241200" progId="Equation.DSMT4">
                  <p:embed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868" y="2570826"/>
                        <a:ext cx="3005926" cy="512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463529" y="3966867"/>
          <a:ext cx="8311470" cy="84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2" name="Equation" r:id="rId10" imgW="4749480" imgH="482400" progId="Equation.DSMT4">
                  <p:embed/>
                </p:oleObj>
              </mc:Choice>
              <mc:Fallback>
                <p:oleObj name="Equation" r:id="rId10" imgW="4749480" imgH="482400" progId="Equation.DSMT4">
                  <p:embed/>
                  <p:pic>
                    <p:nvPicPr>
                      <p:cNvPr id="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29" y="3966867"/>
                        <a:ext cx="8311470" cy="841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59619" y="3561907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Fourier Transform </a:t>
            </a:r>
            <a:endParaRPr lang="en-US" sz="1800" b="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9395" y="468187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Spectral Power density of radiation</a:t>
            </a:r>
            <a:endParaRPr lang="en-US" sz="1800" b="0" dirty="0">
              <a:latin typeface="+mj-lt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22549" y="5174143"/>
          <a:ext cx="5958736" cy="113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3" name="Equation" r:id="rId12" imgW="3974760" imgH="761760" progId="Equation.DSMT4">
                  <p:embed/>
                </p:oleObj>
              </mc:Choice>
              <mc:Fallback>
                <p:oleObj name="Equation" r:id="rId12" imgW="3974760" imgH="76176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49" y="5174143"/>
                        <a:ext cx="5958736" cy="1138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DBB43-D7FA-4B0E-8463-A5DD99DB15B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724400" y="533400"/>
            <a:ext cx="4231104" cy="3036332"/>
            <a:chOff x="4572000" y="381000"/>
            <a:chExt cx="4231104" cy="3036332"/>
          </a:xfrm>
        </p:grpSpPr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381000"/>
              <a:ext cx="4007197" cy="272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9" name="TextBox 88"/>
            <p:cNvSpPr txBox="1"/>
            <p:nvPr/>
          </p:nvSpPr>
          <p:spPr>
            <a:xfrm>
              <a:off x="5181600" y="3048000"/>
              <a:ext cx="3621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Emission is radiatively broadened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457200" y="0"/>
            <a:ext cx="7772400" cy="58488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Radiative decay-spectrum</a:t>
            </a:r>
          </a:p>
        </p:txBody>
      </p:sp>
    </p:spTree>
    <p:extLst>
      <p:ext uri="{BB962C8B-B14F-4D97-AF65-F5344CB8AC3E}">
        <p14:creationId xmlns:p14="http://schemas.microsoft.com/office/powerpoint/2010/main" val="33971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66992-47C9-49D9-9A2B-3E54982540D3}" type="slidenum">
              <a:rPr lang="en-US" sz="1800">
                <a:latin typeface="+mj-lt"/>
              </a:rPr>
              <a:pPr/>
              <a:t>9</a:t>
            </a:fld>
            <a:endParaRPr lang="en-US" sz="1800">
              <a:latin typeface="+mj-lt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62000" y="304800"/>
            <a:ext cx="3119438" cy="2274888"/>
            <a:chOff x="480" y="192"/>
            <a:chExt cx="1965" cy="1433"/>
          </a:xfrm>
        </p:grpSpPr>
        <p:sp>
          <p:nvSpPr>
            <p:cNvPr id="6180" name="Line 2"/>
            <p:cNvSpPr>
              <a:spLocks noChangeShapeType="1"/>
            </p:cNvSpPr>
            <p:nvPr/>
          </p:nvSpPr>
          <p:spPr bwMode="auto">
            <a:xfrm>
              <a:off x="1152" y="105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81" name="Line 3"/>
            <p:cNvSpPr>
              <a:spLocks noChangeShapeType="1"/>
            </p:cNvSpPr>
            <p:nvPr/>
          </p:nvSpPr>
          <p:spPr bwMode="auto">
            <a:xfrm flipH="1">
              <a:off x="624" y="1056"/>
              <a:ext cx="52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82" name="Line 4"/>
            <p:cNvSpPr>
              <a:spLocks noChangeShapeType="1"/>
            </p:cNvSpPr>
            <p:nvPr/>
          </p:nvSpPr>
          <p:spPr bwMode="auto">
            <a:xfrm flipV="1">
              <a:off x="1152" y="38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83" name="Text Box 5"/>
            <p:cNvSpPr txBox="1">
              <a:spLocks noChangeArrowheads="1"/>
            </p:cNvSpPr>
            <p:nvPr/>
          </p:nvSpPr>
          <p:spPr bwMode="auto">
            <a:xfrm>
              <a:off x="864" y="19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E</a:t>
              </a:r>
            </a:p>
          </p:txBody>
        </p:sp>
        <p:sp>
          <p:nvSpPr>
            <p:cNvPr id="6184" name="Text Box 6"/>
            <p:cNvSpPr txBox="1">
              <a:spLocks noChangeArrowheads="1"/>
            </p:cNvSpPr>
            <p:nvPr/>
          </p:nvSpPr>
          <p:spPr bwMode="auto">
            <a:xfrm>
              <a:off x="480" y="139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B</a:t>
              </a:r>
            </a:p>
          </p:txBody>
        </p:sp>
        <p:sp>
          <p:nvSpPr>
            <p:cNvPr id="6185" name="Text Box 7"/>
            <p:cNvSpPr txBox="1">
              <a:spLocks noChangeArrowheads="1"/>
            </p:cNvSpPr>
            <p:nvPr/>
          </p:nvSpPr>
          <p:spPr bwMode="auto">
            <a:xfrm>
              <a:off x="2256" y="912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k</a:t>
              </a:r>
            </a:p>
          </p:txBody>
        </p:sp>
        <p:sp>
          <p:nvSpPr>
            <p:cNvPr id="6186" name="Line 9"/>
            <p:cNvSpPr>
              <a:spLocks noChangeShapeType="1"/>
            </p:cNvSpPr>
            <p:nvPr/>
          </p:nvSpPr>
          <p:spPr bwMode="auto">
            <a:xfrm flipV="1">
              <a:off x="1296" y="5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87" name="Text Box 10"/>
            <p:cNvSpPr txBox="1">
              <a:spLocks noChangeArrowheads="1"/>
            </p:cNvSpPr>
            <p:nvPr/>
          </p:nvSpPr>
          <p:spPr bwMode="auto">
            <a:xfrm>
              <a:off x="1296" y="432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v</a:t>
              </a:r>
            </a:p>
          </p:txBody>
        </p:sp>
        <p:sp>
          <p:nvSpPr>
            <p:cNvPr id="6188" name="Line 11"/>
            <p:cNvSpPr>
              <a:spLocks noChangeShapeType="1"/>
            </p:cNvSpPr>
            <p:nvPr/>
          </p:nvSpPr>
          <p:spPr bwMode="auto">
            <a:xfrm>
              <a:off x="1296" y="91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89" name="Text Box 12"/>
            <p:cNvSpPr txBox="1">
              <a:spLocks noChangeArrowheads="1"/>
            </p:cNvSpPr>
            <p:nvPr/>
          </p:nvSpPr>
          <p:spPr bwMode="auto">
            <a:xfrm>
              <a:off x="1824" y="576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F</a:t>
              </a:r>
              <a:r>
                <a:rPr lang="en-US" sz="1800" b="0" baseline="-25000">
                  <a:latin typeface="+mj-lt"/>
                </a:rPr>
                <a:t>M</a:t>
              </a:r>
              <a:endParaRPr lang="en-US" sz="1800" b="0">
                <a:latin typeface="+mj-lt"/>
              </a:endParaRPr>
            </a:p>
          </p:txBody>
        </p:sp>
        <p:sp>
          <p:nvSpPr>
            <p:cNvPr id="6190" name="Oval 13"/>
            <p:cNvSpPr>
              <a:spLocks noChangeArrowheads="1"/>
            </p:cNvSpPr>
            <p:nvPr/>
          </p:nvSpPr>
          <p:spPr bwMode="auto">
            <a:xfrm>
              <a:off x="1296" y="8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>
                <a:latin typeface="+mj-lt"/>
              </a:endParaRPr>
            </a:p>
          </p:txBody>
        </p:sp>
        <p:graphicFrame>
          <p:nvGraphicFramePr>
            <p:cNvPr id="6154" name="Object 14"/>
            <p:cNvGraphicFramePr>
              <a:graphicFrameLocks noChangeAspect="1"/>
            </p:cNvGraphicFramePr>
            <p:nvPr/>
          </p:nvGraphicFramePr>
          <p:xfrm>
            <a:off x="1200" y="1104"/>
            <a:ext cx="1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" name="Equation" r:id="rId4" imgW="139680" imgH="203040" progId="Equation.DSMT4">
                    <p:embed/>
                  </p:oleObj>
                </mc:Choice>
                <mc:Fallback>
                  <p:oleObj name="Equation" r:id="rId4" imgW="13968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04"/>
                          <a:ext cx="1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1" name="Line 15"/>
            <p:cNvSpPr>
              <a:spLocks noChangeShapeType="1"/>
            </p:cNvSpPr>
            <p:nvPr/>
          </p:nvSpPr>
          <p:spPr bwMode="auto">
            <a:xfrm>
              <a:off x="1200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92" name="Text Box 20"/>
            <p:cNvSpPr txBox="1">
              <a:spLocks noChangeArrowheads="1"/>
            </p:cNvSpPr>
            <p:nvPr/>
          </p:nvSpPr>
          <p:spPr bwMode="auto">
            <a:xfrm>
              <a:off x="1680" y="11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S</a:t>
              </a:r>
            </a:p>
          </p:txBody>
        </p:sp>
        <p:sp>
          <p:nvSpPr>
            <p:cNvPr id="6193" name="Line 21"/>
            <p:cNvSpPr>
              <a:spLocks noChangeShapeType="1"/>
            </p:cNvSpPr>
            <p:nvPr/>
          </p:nvSpPr>
          <p:spPr bwMode="auto">
            <a:xfrm>
              <a:off x="1680" y="115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</p:grpSp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37589"/>
              </p:ext>
            </p:extLst>
          </p:nvPr>
        </p:nvGraphicFramePr>
        <p:xfrm>
          <a:off x="503238" y="3810000"/>
          <a:ext cx="37941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" name="Equation" r:id="rId6" imgW="1981080" imgH="393480" progId="Equation.DSMT4">
                  <p:embed/>
                </p:oleObj>
              </mc:Choice>
              <mc:Fallback>
                <p:oleObj name="Equation" r:id="rId6" imgW="198108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810000"/>
                        <a:ext cx="37941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81000" y="2441576"/>
            <a:ext cx="7924803" cy="852488"/>
            <a:chOff x="240" y="1538"/>
            <a:chExt cx="4992" cy="537"/>
          </a:xfrm>
        </p:grpSpPr>
        <p:graphicFrame>
          <p:nvGraphicFramePr>
            <p:cNvPr id="615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672191"/>
                </p:ext>
              </p:extLst>
            </p:nvPr>
          </p:nvGraphicFramePr>
          <p:xfrm>
            <a:off x="240" y="1728"/>
            <a:ext cx="499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8" name="Equation" r:id="rId8" imgW="3466800" imgH="241200" progId="Equation.DSMT4">
                    <p:embed/>
                  </p:oleObj>
                </mc:Choice>
                <mc:Fallback>
                  <p:oleObj name="Equation" r:id="rId8" imgW="3466800" imgH="241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728"/>
                          <a:ext cx="499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300" y="1538"/>
              <a:ext cx="43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+mj-lt"/>
                </a:rPr>
                <a:t>Magnetic </a:t>
              </a:r>
              <a:r>
                <a:rPr lang="en-US" sz="1800" b="0" dirty="0" smtClean="0">
                  <a:latin typeface="+mj-lt"/>
                </a:rPr>
                <a:t>force acting upon the  charge q (electron) in the medium</a:t>
              </a:r>
              <a:endParaRPr lang="en-US" sz="1800" b="0" dirty="0">
                <a:latin typeface="+mj-lt"/>
              </a:endParaRP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28600" y="3308501"/>
            <a:ext cx="3544892" cy="630238"/>
            <a:chOff x="1152" y="2064"/>
            <a:chExt cx="2233" cy="397"/>
          </a:xfrm>
        </p:grpSpPr>
        <p:sp>
          <p:nvSpPr>
            <p:cNvPr id="6177" name="Text Box 26"/>
            <p:cNvSpPr txBox="1">
              <a:spLocks noChangeArrowheads="1"/>
            </p:cNvSpPr>
            <p:nvPr/>
          </p:nvSpPr>
          <p:spPr bwMode="auto">
            <a:xfrm>
              <a:off x="1152" y="2064"/>
              <a:ext cx="2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latin typeface="+mj-lt"/>
                </a:rPr>
                <a:t>Power transferred to the electron</a:t>
              </a:r>
              <a:endParaRPr lang="en-US" sz="1800" b="0" dirty="0">
                <a:latin typeface="+mj-lt"/>
              </a:endParaRPr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 flipH="1">
              <a:off x="2006" y="2269"/>
              <a:ext cx="240" cy="192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010400" y="2590800"/>
            <a:ext cx="1981200" cy="1547813"/>
            <a:chOff x="4416" y="1632"/>
            <a:chExt cx="1248" cy="975"/>
          </a:xfrm>
        </p:grpSpPr>
        <p:sp>
          <p:nvSpPr>
            <p:cNvPr id="6175" name="Oval 28"/>
            <p:cNvSpPr>
              <a:spLocks noChangeArrowheads="1"/>
            </p:cNvSpPr>
            <p:nvPr/>
          </p:nvSpPr>
          <p:spPr bwMode="auto">
            <a:xfrm>
              <a:off x="4416" y="1632"/>
              <a:ext cx="720" cy="57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>
                <a:latin typeface="+mj-lt"/>
              </a:endParaRPr>
            </a:p>
          </p:txBody>
        </p:sp>
        <p:sp>
          <p:nvSpPr>
            <p:cNvPr id="6176" name="Line 29"/>
            <p:cNvSpPr>
              <a:spLocks noChangeShapeType="1"/>
            </p:cNvSpPr>
            <p:nvPr/>
          </p:nvSpPr>
          <p:spPr bwMode="auto">
            <a:xfrm>
              <a:off x="4896" y="2208"/>
              <a:ext cx="240" cy="192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  <p:graphicFrame>
          <p:nvGraphicFramePr>
            <p:cNvPr id="6152" name="Object 30"/>
            <p:cNvGraphicFramePr>
              <a:graphicFrameLocks noChangeAspect="1"/>
            </p:cNvGraphicFramePr>
            <p:nvPr/>
          </p:nvGraphicFramePr>
          <p:xfrm>
            <a:off x="4512" y="2395"/>
            <a:ext cx="115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" name="Equation" r:id="rId10" imgW="965160" imgH="177480" progId="Equation.DSMT4">
                    <p:embed/>
                  </p:oleObj>
                </mc:Choice>
                <mc:Fallback>
                  <p:oleObj name="Equation" r:id="rId10" imgW="96516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95"/>
                          <a:ext cx="115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477206" y="3371849"/>
            <a:ext cx="2395538" cy="1173163"/>
            <a:chOff x="2786" y="2076"/>
            <a:chExt cx="1509" cy="739"/>
          </a:xfrm>
        </p:grpSpPr>
        <p:graphicFrame>
          <p:nvGraphicFramePr>
            <p:cNvPr id="6151" name="Object 32"/>
            <p:cNvGraphicFramePr>
              <a:graphicFrameLocks noChangeAspect="1"/>
            </p:cNvGraphicFramePr>
            <p:nvPr/>
          </p:nvGraphicFramePr>
          <p:xfrm>
            <a:off x="3098" y="2352"/>
            <a:ext cx="1197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0" name="Equation" r:id="rId12" imgW="1015920" imgH="393480" progId="Equation.DSMT4">
                    <p:embed/>
                  </p:oleObj>
                </mc:Choice>
                <mc:Fallback>
                  <p:oleObj name="Equation" r:id="rId12" imgW="1015920" imgH="3934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2352"/>
                          <a:ext cx="1197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Text Box 33"/>
            <p:cNvSpPr txBox="1">
              <a:spLocks noChangeArrowheads="1"/>
            </p:cNvSpPr>
            <p:nvPr/>
          </p:nvSpPr>
          <p:spPr bwMode="auto">
            <a:xfrm>
              <a:off x="2786" y="2076"/>
              <a:ext cx="14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+mj-lt"/>
                </a:rPr>
                <a:t>Time-averaged force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114800" y="914400"/>
            <a:ext cx="5029206" cy="1524000"/>
            <a:chOff x="2592" y="576"/>
            <a:chExt cx="3168" cy="960"/>
          </a:xfrm>
        </p:grpSpPr>
        <p:grpSp>
          <p:nvGrpSpPr>
            <p:cNvPr id="6169" name="Group 37"/>
            <p:cNvGrpSpPr>
              <a:grpSpLocks/>
            </p:cNvGrpSpPr>
            <p:nvPr/>
          </p:nvGrpSpPr>
          <p:grpSpPr bwMode="auto">
            <a:xfrm>
              <a:off x="2592" y="576"/>
              <a:ext cx="582" cy="960"/>
              <a:chOff x="2592" y="576"/>
              <a:chExt cx="582" cy="960"/>
            </a:xfrm>
          </p:grpSpPr>
          <p:sp>
            <p:nvSpPr>
              <p:cNvPr id="6171" name="AutoShape 16"/>
              <p:cNvSpPr>
                <a:spLocks noChangeArrowheads="1"/>
              </p:cNvSpPr>
              <p:nvPr/>
            </p:nvSpPr>
            <p:spPr bwMode="auto">
              <a:xfrm rot="16200000" flipV="1">
                <a:off x="2256" y="912"/>
                <a:ext cx="960" cy="288"/>
              </a:xfrm>
              <a:prstGeom prst="parallelogram">
                <a:avLst>
                  <a:gd name="adj" fmla="val 83333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 b="0">
                  <a:latin typeface="+mj-lt"/>
                </a:endParaRPr>
              </a:p>
            </p:txBody>
          </p:sp>
          <p:sp>
            <p:nvSpPr>
              <p:cNvPr id="6172" name="Text Box 17"/>
              <p:cNvSpPr txBox="1">
                <a:spLocks noChangeArrowheads="1"/>
              </p:cNvSpPr>
              <p:nvPr/>
            </p:nvSpPr>
            <p:spPr bwMode="auto">
              <a:xfrm>
                <a:off x="2880" y="672"/>
                <a:ext cx="2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err="1">
                    <a:latin typeface="Symbol" pitchFamily="18" charset="2"/>
                  </a:rPr>
                  <a:t>d</a:t>
                </a:r>
                <a:r>
                  <a:rPr lang="en-US" sz="1800" b="0" dirty="0" err="1">
                    <a:latin typeface="+mj-lt"/>
                  </a:rPr>
                  <a:t>A</a:t>
                </a:r>
                <a:endParaRPr lang="en-US" sz="1800" b="0" dirty="0">
                  <a:latin typeface="+mj-lt"/>
                </a:endParaRPr>
              </a:p>
            </p:txBody>
          </p:sp>
          <p:sp>
            <p:nvSpPr>
              <p:cNvPr id="6173" name="Line 18"/>
              <p:cNvSpPr>
                <a:spLocks noChangeShapeType="1"/>
              </p:cNvSpPr>
              <p:nvPr/>
            </p:nvSpPr>
            <p:spPr bwMode="auto">
              <a:xfrm>
                <a:off x="2784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 b="0">
                  <a:latin typeface="+mj-lt"/>
                </a:endParaRPr>
              </a:p>
            </p:txBody>
          </p:sp>
          <p:graphicFrame>
            <p:nvGraphicFramePr>
              <p:cNvPr id="6150" name="Object 19"/>
              <p:cNvGraphicFramePr>
                <a:graphicFrameLocks noChangeAspect="1"/>
              </p:cNvGraphicFramePr>
              <p:nvPr/>
            </p:nvGraphicFramePr>
            <p:xfrm>
              <a:off x="2976" y="1008"/>
              <a:ext cx="150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1" name="Equation" r:id="rId14" imgW="126720" imgH="177480" progId="Equation.DSMT4">
                      <p:embed/>
                    </p:oleObj>
                  </mc:Choice>
                  <mc:Fallback>
                    <p:oleObj name="Equation" r:id="rId14" imgW="126720" imgH="1774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008"/>
                            <a:ext cx="150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70" name="Text Box 38"/>
            <p:cNvSpPr txBox="1">
              <a:spLocks noChangeArrowheads="1"/>
            </p:cNvSpPr>
            <p:nvPr/>
          </p:nvSpPr>
          <p:spPr bwMode="auto">
            <a:xfrm>
              <a:off x="3247" y="619"/>
              <a:ext cx="2513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latin typeface="+mj-lt"/>
                </a:rPr>
                <a:t>Area  </a:t>
              </a:r>
              <a:r>
                <a:rPr lang="en-US" sz="1800" b="0" dirty="0" err="1">
                  <a:latin typeface="Symbol" pitchFamily="18" charset="2"/>
                </a:rPr>
                <a:t>d</a:t>
              </a:r>
              <a:r>
                <a:rPr lang="en-US" sz="1800" b="0" dirty="0" err="1">
                  <a:latin typeface="+mj-lt"/>
                </a:rPr>
                <a:t>A</a:t>
              </a:r>
              <a:r>
                <a:rPr lang="en-US" sz="1800" b="0" dirty="0">
                  <a:latin typeface="+mj-lt"/>
                </a:rPr>
                <a:t> completely </a:t>
              </a:r>
              <a:r>
                <a:rPr lang="en-US" sz="1800" b="0" dirty="0" smtClean="0">
                  <a:latin typeface="+mj-lt"/>
                </a:rPr>
                <a:t>absorbs the light</a:t>
              </a:r>
            </a:p>
            <a:p>
              <a:r>
                <a:rPr lang="en-US" sz="1800" b="0" dirty="0" smtClean="0">
                  <a:latin typeface="+mj-lt"/>
                </a:rPr>
                <a:t>Thus all the energy of light is transferred to the moving charges in the  medium</a:t>
              </a:r>
              <a:endParaRPr lang="en-US" sz="1800" b="0" dirty="0">
                <a:latin typeface="+mj-lt"/>
              </a:endParaRPr>
            </a:p>
          </p:txBody>
        </p:sp>
      </p:grpSp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334963" y="4572000"/>
          <a:ext cx="20748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" name="Equation" r:id="rId16" imgW="1130040" imgH="253800" progId="Equation.DSMT4">
                  <p:embed/>
                </p:oleObj>
              </mc:Choice>
              <mc:Fallback>
                <p:oleObj name="Equation" r:id="rId16" imgW="1130040" imgH="253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572000"/>
                        <a:ext cx="20748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3179763" y="4419600"/>
          <a:ext cx="24050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" name="Equation" r:id="rId18" imgW="1434960" imgH="393480" progId="Equation.DSMT4">
                  <p:embed/>
                </p:oleObj>
              </mc:Choice>
              <mc:Fallback>
                <p:oleObj name="Equation" r:id="rId18" imgW="1434960" imgH="393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419600"/>
                        <a:ext cx="24050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09600" y="4953000"/>
            <a:ext cx="5849938" cy="858838"/>
            <a:chOff x="374" y="3168"/>
            <a:chExt cx="3685" cy="541"/>
          </a:xfrm>
        </p:grpSpPr>
        <p:sp>
          <p:nvSpPr>
            <p:cNvPr id="6168" name="Text Box 42"/>
            <p:cNvSpPr txBox="1">
              <a:spLocks noChangeArrowheads="1"/>
            </p:cNvSpPr>
            <p:nvPr/>
          </p:nvSpPr>
          <p:spPr bwMode="auto">
            <a:xfrm>
              <a:off x="374" y="3290"/>
              <a:ext cx="7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+mj-lt"/>
                </a:rPr>
                <a:t>Pressure:</a:t>
              </a:r>
            </a:p>
          </p:txBody>
        </p:sp>
        <p:graphicFrame>
          <p:nvGraphicFramePr>
            <p:cNvPr id="6149" name="Object 43"/>
            <p:cNvGraphicFramePr>
              <a:graphicFrameLocks noChangeAspect="1"/>
            </p:cNvGraphicFramePr>
            <p:nvPr/>
          </p:nvGraphicFramePr>
          <p:xfrm>
            <a:off x="1173" y="3168"/>
            <a:ext cx="2886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4" name="Equation" r:id="rId20" imgW="2234880" imgH="419040" progId="Equation.DSMT4">
                    <p:embed/>
                  </p:oleObj>
                </mc:Choice>
                <mc:Fallback>
                  <p:oleObj name="Equation" r:id="rId20" imgW="2234880" imgH="4190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168"/>
                          <a:ext cx="2886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410200" y="4757733"/>
            <a:ext cx="2543175" cy="423863"/>
            <a:chOff x="3500" y="3264"/>
            <a:chExt cx="1602" cy="267"/>
          </a:xfrm>
        </p:grpSpPr>
        <p:sp>
          <p:nvSpPr>
            <p:cNvPr id="6166" name="Text Box 44"/>
            <p:cNvSpPr txBox="1">
              <a:spLocks noChangeArrowheads="1"/>
            </p:cNvSpPr>
            <p:nvPr/>
          </p:nvSpPr>
          <p:spPr bwMode="auto">
            <a:xfrm>
              <a:off x="3984" y="3264"/>
              <a:ext cx="1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+mj-lt"/>
                </a:rPr>
                <a:t>Energy density </a:t>
              </a:r>
            </a:p>
          </p:txBody>
        </p:sp>
        <p:sp>
          <p:nvSpPr>
            <p:cNvPr id="6167" name="Line 45"/>
            <p:cNvSpPr>
              <a:spLocks noChangeShapeType="1"/>
            </p:cNvSpPr>
            <p:nvPr/>
          </p:nvSpPr>
          <p:spPr bwMode="auto">
            <a:xfrm flipH="1">
              <a:off x="3500" y="3456"/>
              <a:ext cx="436" cy="7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b="0">
                <a:latin typeface="+mj-lt"/>
              </a:endParaRPr>
            </a:p>
          </p:txBody>
        </p:sp>
      </p:grpSp>
      <p:sp>
        <p:nvSpPr>
          <p:cNvPr id="6165" name="Text Box 50"/>
          <p:cNvSpPr txBox="1">
            <a:spLocks noChangeArrowheads="1"/>
          </p:cNvSpPr>
          <p:nvPr/>
        </p:nvSpPr>
        <p:spPr bwMode="auto">
          <a:xfrm>
            <a:off x="3409255" y="0"/>
            <a:ext cx="27799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0" dirty="0">
                <a:latin typeface="+mn-lt"/>
              </a:rPr>
              <a:t>Light pressure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5715000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Sunlight near Earth</a:t>
            </a:r>
            <a:endParaRPr lang="en-US" sz="1800" b="0" dirty="0">
              <a:latin typeface="+mn-lt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706705"/>
              </p:ext>
            </p:extLst>
          </p:nvPr>
        </p:nvGraphicFramePr>
        <p:xfrm>
          <a:off x="1981200" y="5715000"/>
          <a:ext cx="1828800" cy="42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" name="Equation" r:id="rId22" imgW="1091880" imgH="253800" progId="Equation.DSMT4">
                  <p:embed/>
                </p:oleObj>
              </mc:Choice>
              <mc:Fallback>
                <p:oleObj name="Equation" r:id="rId22" imgW="109188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1828800" cy="425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93700" y="6172200"/>
          <a:ext cx="3656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" name="Equation" r:id="rId24" imgW="2679480" imgH="419040" progId="Equation.DSMT4">
                  <p:embed/>
                </p:oleObj>
              </mc:Choice>
              <mc:Fallback>
                <p:oleObj name="Equation" r:id="rId24" imgW="26794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172200"/>
                        <a:ext cx="3656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486400" y="579120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Laser </a:t>
            </a:r>
            <a:endParaRPr lang="en-US" sz="1800" b="0" dirty="0">
              <a:latin typeface="+mn-lt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6324600" y="5791200"/>
          <a:ext cx="18081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" name="Equation" r:id="rId26" imgW="1079280" imgH="253800" progId="Equation.DSMT4">
                  <p:embed/>
                </p:oleObj>
              </mc:Choice>
              <mc:Fallback>
                <p:oleObj name="Equation" r:id="rId26" imgW="1079280" imgH="253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91200"/>
                        <a:ext cx="18081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800600" y="6172200"/>
          <a:ext cx="323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" name="Equation" r:id="rId28" imgW="2374560" imgH="419040" progId="Equation.DSMT4">
                  <p:embed/>
                </p:oleObj>
              </mc:Choice>
              <mc:Fallback>
                <p:oleObj name="Equation" r:id="rId28" imgW="2374560" imgH="419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172200"/>
                        <a:ext cx="3238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1761</Words>
  <Application>Microsoft Office PowerPoint</Application>
  <PresentationFormat>On-screen Show (4:3)</PresentationFormat>
  <Paragraphs>393</Paragraphs>
  <Slides>29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Helvetica</vt:lpstr>
      <vt:lpstr>Symbol</vt:lpstr>
      <vt:lpstr>Times New Roman</vt:lpstr>
      <vt:lpstr>Default Design</vt:lpstr>
      <vt:lpstr>1_Default Design</vt:lpstr>
      <vt:lpstr>Equation</vt:lpstr>
      <vt:lpstr>MathType 7.0 Equation</vt:lpstr>
      <vt:lpstr>Emission of Light, Light Pressure and Photo-Electric Effect : Concept of Photons</vt:lpstr>
      <vt:lpstr>What is the origin of EM field?</vt:lpstr>
      <vt:lpstr>PowerPoint Presentation</vt:lpstr>
      <vt:lpstr>PowerPoint Presentation</vt:lpstr>
      <vt:lpstr>PowerPoint Presentation</vt:lpstr>
      <vt:lpstr>PowerPoint Presentation</vt:lpstr>
      <vt:lpstr>Radiative decay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 of photons</vt:lpstr>
      <vt:lpstr>PowerPoint Presentation</vt:lpstr>
      <vt:lpstr>Density of photon states </vt:lpstr>
      <vt:lpstr>Planck’s Formula</vt:lpstr>
      <vt:lpstr>Black Body Radiation</vt:lpstr>
      <vt:lpstr>Extreme cases of Bose Einstein Statistics</vt:lpstr>
      <vt:lpstr>Einstein’s coefficients</vt:lpstr>
      <vt:lpstr>Absorption coefficient</vt:lpstr>
      <vt:lpstr>Absorption coefficient</vt:lpstr>
      <vt:lpstr>Quantum mechanical origin of the Einstein Coefficients</vt:lpstr>
      <vt:lpstr>Oscillator strength</vt:lpstr>
      <vt:lpstr>Oscillator strength and susceptibility</vt:lpstr>
      <vt:lpstr>Quantum susceptibility</vt:lpstr>
      <vt:lpstr>Spontaneous Emission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162</cp:revision>
  <dcterms:created xsi:type="dcterms:W3CDTF">1601-01-01T00:00:00Z</dcterms:created>
  <dcterms:modified xsi:type="dcterms:W3CDTF">2022-04-25T16:19:59Z</dcterms:modified>
</cp:coreProperties>
</file>