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1" r:id="rId5"/>
    <p:sldId id="262" r:id="rId6"/>
    <p:sldId id="267" r:id="rId7"/>
    <p:sldId id="263" r:id="rId8"/>
    <p:sldId id="266" r:id="rId9"/>
    <p:sldId id="268" r:id="rId10"/>
    <p:sldId id="264" r:id="rId11"/>
    <p:sldId id="265" r:id="rId12"/>
    <p:sldId id="26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03.01.2025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mailto:a.o.zhuravl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Autofit/>
          </a:bodyPr>
          <a:lstStyle/>
          <a:p>
            <a:pPr rtl="0"/>
            <a:r>
              <a:rPr lang="ru" sz="4800" b="1" dirty="0"/>
              <a:t>Создание модели кредитного </a:t>
            </a:r>
            <a:br>
              <a:rPr lang="ru" sz="4800" b="1" dirty="0"/>
            </a:br>
            <a:r>
              <a:rPr lang="ru" sz="4800" b="1" dirty="0"/>
              <a:t>риск-менеджмента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Autofit/>
          </a:bodyPr>
          <a:lstStyle/>
          <a:p>
            <a:pPr rtl="0"/>
            <a:r>
              <a:rPr lang="ru" sz="3200" b="1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a:rPr>
              <a:t>ИЛИ 16 ДНЕЙ ОТЧАЯНИЯ, УНЫНИЯ, СТРАДАНИЙ, УПОРСТВА И НЕМНОГО... УСПЕХА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733801"/>
            <a:ext cx="11260667" cy="26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490A-941A-4EB1-ADC7-AD572C24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</a:t>
            </a:r>
            <a:endParaRPr lang="LID4096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ACD87-55B9-4233-8E9F-23B4E7C7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514808" cy="3634486"/>
          </a:xfrm>
        </p:spPr>
        <p:txBody>
          <a:bodyPr>
            <a:normAutofit/>
          </a:bodyPr>
          <a:lstStyle/>
          <a:p>
            <a:r>
              <a:rPr lang="ru-RU" sz="2400" dirty="0"/>
              <a:t>Классификатор: </a:t>
            </a:r>
            <a:r>
              <a:rPr lang="en-US" sz="2400" dirty="0" err="1"/>
              <a:t>CatBoostClassifier</a:t>
            </a:r>
            <a:endParaRPr lang="en-US" sz="2400" dirty="0"/>
          </a:p>
          <a:p>
            <a:r>
              <a:rPr lang="ru-RU" sz="2400" dirty="0"/>
              <a:t>Балл: 0,76 (0,75 на кросс-валидации)</a:t>
            </a:r>
          </a:p>
          <a:p>
            <a:r>
              <a:rPr lang="ru-RU" sz="2400" dirty="0"/>
              <a:t>Признаков на входе модели: 183</a:t>
            </a:r>
          </a:p>
          <a:p>
            <a:r>
              <a:rPr lang="ru-RU" sz="2400" dirty="0"/>
              <a:t>Время обработки </a:t>
            </a:r>
            <a:r>
              <a:rPr lang="ru-RU" sz="2400" dirty="0" err="1"/>
              <a:t>пайплайна</a:t>
            </a:r>
            <a:r>
              <a:rPr lang="ru-RU" sz="2400" dirty="0"/>
              <a:t>: 5 мин.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E7818-D4A4-432E-B9DD-35564581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15F9265-F586-44E5-BA11-2EEC0555CEA6}"/>
              </a:ext>
            </a:extLst>
          </p:cNvPr>
          <p:cNvSpPr txBox="1">
            <a:spLocks/>
          </p:cNvSpPr>
          <p:nvPr/>
        </p:nvSpPr>
        <p:spPr>
          <a:xfrm>
            <a:off x="6270946" y="1686102"/>
            <a:ext cx="5514808" cy="85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Матрица неточностей:</a:t>
            </a:r>
            <a:endParaRPr lang="LID4096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06ECA9-F1F7-42FD-81B5-369FFED6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46" y="2543176"/>
            <a:ext cx="4682561" cy="37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4C866-95D8-4496-A692-07BD3027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F17EF-C0ED-4498-88CB-AAD506EC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247982" cy="2735961"/>
          </a:xfrm>
        </p:spPr>
        <p:txBody>
          <a:bodyPr>
            <a:normAutofit/>
          </a:bodyPr>
          <a:lstStyle/>
          <a:p>
            <a:r>
              <a:rPr lang="ru-RU" sz="2000" dirty="0"/>
              <a:t>Модель на вход ожидает файл формата </a:t>
            </a:r>
            <a:r>
              <a:rPr lang="en-US" sz="2000" dirty="0"/>
              <a:t>parquet </a:t>
            </a:r>
            <a:r>
              <a:rPr lang="ru-RU" sz="2000" dirty="0"/>
              <a:t>со всеми заявками клиента.</a:t>
            </a:r>
          </a:p>
          <a:p>
            <a:r>
              <a:rPr lang="ru-RU" sz="2000" dirty="0"/>
              <a:t>Модель выдаёт предсказание: </a:t>
            </a:r>
            <a:br>
              <a:rPr lang="ru-RU" sz="2000" dirty="0"/>
            </a:br>
            <a:r>
              <a:rPr lang="ru-RU" sz="2000" dirty="0"/>
              <a:t>0, если клиент не уйдёт в дефолт, 1 — в противном случае.</a:t>
            </a:r>
            <a:br>
              <a:rPr lang="ru-RU" sz="2000" dirty="0"/>
            </a:br>
            <a:endParaRPr lang="LID4096" sz="20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E8F96-5C74-47FB-B755-3FDAFEFB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6B7BF6-3184-4010-8C19-42FF869D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4" y="956698"/>
            <a:ext cx="6829167" cy="48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CF701-A8A0-4BFE-93E4-34D2D8C3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Благодарности и контакты</a:t>
            </a:r>
            <a:endParaRPr lang="LID4096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0B37C-8A72-4431-B6A9-1E0DD5B4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Спасибо </a:t>
            </a:r>
            <a:r>
              <a:rPr lang="en-US" sz="2000" dirty="0" err="1"/>
              <a:t>Skillbox</a:t>
            </a:r>
            <a:r>
              <a:rPr lang="en-US" sz="2000" dirty="0"/>
              <a:t> </a:t>
            </a:r>
            <a:r>
              <a:rPr lang="ru-RU" sz="2000" dirty="0"/>
              <a:t>за курс.</a:t>
            </a:r>
          </a:p>
          <a:p>
            <a:r>
              <a:rPr lang="ru-RU" sz="2000" dirty="0"/>
              <a:t>Низкий поклон куратору, В. </a:t>
            </a:r>
            <a:r>
              <a:rPr lang="ru-RU" sz="2000" dirty="0" err="1"/>
              <a:t>Чарину</a:t>
            </a:r>
            <a:r>
              <a:rPr lang="ru-RU" sz="2000" dirty="0"/>
              <a:t>, за курирование.</a:t>
            </a:r>
          </a:p>
          <a:p>
            <a:r>
              <a:rPr lang="ru-RU" sz="2000" dirty="0"/>
              <a:t>Спасибо </a:t>
            </a:r>
            <a:r>
              <a:rPr lang="ru-RU" sz="2000" dirty="0" err="1"/>
              <a:t>экзаменторам</a:t>
            </a:r>
            <a:r>
              <a:rPr lang="ru-RU" sz="2000" dirty="0"/>
              <a:t> за </a:t>
            </a:r>
            <a:r>
              <a:rPr lang="ru-RU" sz="2000" dirty="0" err="1"/>
              <a:t>экзаменацию</a:t>
            </a:r>
            <a:r>
              <a:rPr lang="ru-RU" sz="2000" dirty="0"/>
              <a:t>.</a:t>
            </a:r>
          </a:p>
          <a:p>
            <a:r>
              <a:rPr lang="ru-RU" sz="2000" dirty="0"/>
              <a:t>Спасибо зрителям за зрение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r>
              <a:rPr lang="ru-RU" sz="2000" dirty="0"/>
              <a:t>.</a:t>
            </a: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r>
              <a:rPr lang="ru-RU" sz="1800" dirty="0"/>
              <a:t>По всем вопросам:</a:t>
            </a:r>
            <a:br>
              <a:rPr lang="ru-RU" sz="1800" dirty="0"/>
            </a:br>
            <a:r>
              <a:rPr lang="en-US" sz="1800" dirty="0">
                <a:hlinkClick r:id="rId2"/>
              </a:rPr>
              <a:t>a.o.zhuravlev@gmail.com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github.com/</a:t>
            </a:r>
            <a:r>
              <a:rPr lang="en-US" sz="1800" dirty="0" err="1"/>
              <a:t>aozhuravlev</a:t>
            </a:r>
            <a:r>
              <a:rPr lang="en-US" sz="1800" dirty="0"/>
              <a:t>/</a:t>
            </a:r>
            <a:endParaRPr lang="LID4096" sz="18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F3B07-7175-42B2-9C38-86809440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3599" y="6328664"/>
            <a:ext cx="2844799" cy="365125"/>
          </a:xfrm>
        </p:spPr>
        <p:txBody>
          <a:bodyPr/>
          <a:lstStyle/>
          <a:p>
            <a:pPr algn="ctr" rtl="0"/>
            <a:fld id="{6E13CF11-4D7C-4367-8D00-578223D03103}" type="datetime1">
              <a:rPr lang="ru-RU" sz="1600" smtClean="0"/>
              <a:pPr algn="ctr" rtl="0"/>
              <a:t>03.01.2025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5720F-4126-4B4A-9985-5645DFB09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489075"/>
            <a:ext cx="41878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782EB-E16E-4F42-B699-813CAB79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ОБ </a:t>
            </a:r>
            <a:r>
              <a:rPr lang="ru" sz="4000" b="1" dirty="0"/>
              <a:t>авТОРе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DF286-C8F4-4B72-A561-2B04C1BF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" sz="3200" dirty="0"/>
              <a:t>Алексей Журавлёв, 43 года.</a:t>
            </a:r>
            <a:endParaRPr lang="ru-RU" sz="3200" dirty="0"/>
          </a:p>
          <a:p>
            <a:r>
              <a:rPr lang="ru-RU" sz="3200" dirty="0"/>
              <a:t>Технический переводчик </a:t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AutoCAD</a:t>
            </a:r>
            <a:r>
              <a:rPr lang="ru-RU" sz="3200" dirty="0"/>
              <a:t>) с опытом </a:t>
            </a:r>
            <a:r>
              <a:rPr lang="en-US" sz="3200" dirty="0"/>
              <a:t>&gt;20</a:t>
            </a:r>
            <a:r>
              <a:rPr lang="ru-RU" sz="3200" dirty="0"/>
              <a:t> лет. </a:t>
            </a:r>
          </a:p>
          <a:p>
            <a:r>
              <a:rPr lang="ru-RU" sz="3200" dirty="0"/>
              <a:t>Цель: стать </a:t>
            </a:r>
            <a:r>
              <a:rPr lang="en-US" sz="3200" dirty="0"/>
              <a:t>NLP-</a:t>
            </a:r>
            <a:r>
              <a:rPr lang="ru-RU" sz="3200" dirty="0"/>
              <a:t>инженером</a:t>
            </a:r>
            <a:r>
              <a:rPr lang="en-US" sz="3200" dirty="0"/>
              <a:t>, </a:t>
            </a:r>
            <a:r>
              <a:rPr lang="ru-RU" sz="3200" dirty="0"/>
              <a:t>чтобы создавать узкоспециализированные системы автоматического перевода и в дальнейшем работать со смыслом и текстом.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FF3B7F-300B-4BC1-BBDE-29253F41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124" y="882650"/>
            <a:ext cx="4625683" cy="34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06494-7162-40CA-98CF-1DB670F5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</a:t>
            </a:r>
            <a:r>
              <a:rPr lang="ru" sz="4000" b="1" dirty="0"/>
              <a:t> проекте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7BD06-4339-4C70-BC32-B2F0FFE8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Цель: создать модель кредитного риск-менеджмента для предсказания дефолта клиента по кредиту.</a:t>
            </a:r>
          </a:p>
          <a:p>
            <a:r>
              <a:rPr lang="ru-RU" sz="3200" dirty="0"/>
              <a:t>Целевой показатель: не ниже 0,75 по метрике </a:t>
            </a:r>
            <a:r>
              <a:rPr lang="en-US" sz="3200" dirty="0"/>
              <a:t>ROC-AUC</a:t>
            </a:r>
            <a:r>
              <a:rPr lang="ru-RU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57485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8C9E4-E0DD-4009-978C-DA9D5318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7075"/>
            <a:ext cx="11029616" cy="795867"/>
          </a:xfrm>
        </p:spPr>
        <p:txBody>
          <a:bodyPr>
            <a:normAutofit/>
          </a:bodyPr>
          <a:lstStyle/>
          <a:p>
            <a:r>
              <a:rPr lang="ru-RU" sz="4000" b="1" dirty="0"/>
              <a:t>Исходные данные</a:t>
            </a:r>
            <a:endParaRPr lang="LID4096" sz="4000" b="1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DA0E59-D35E-40A6-BAF9-0EAE14AA1DDF}"/>
              </a:ext>
            </a:extLst>
          </p:cNvPr>
          <p:cNvSpPr/>
          <p:nvPr/>
        </p:nvSpPr>
        <p:spPr>
          <a:xfrm>
            <a:off x="751415" y="1836038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ОБУЧЕНИЕ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A8088A2-259F-40ED-9CF1-9AC3E16030C1}"/>
              </a:ext>
            </a:extLst>
          </p:cNvPr>
          <p:cNvSpPr/>
          <p:nvPr/>
        </p:nvSpPr>
        <p:spPr>
          <a:xfrm>
            <a:off x="6678083" y="1836038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ТАРГЕТ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DFB12AC-461E-4685-BF39-4397206AAA43}"/>
              </a:ext>
            </a:extLst>
          </p:cNvPr>
          <p:cNvSpPr/>
          <p:nvPr/>
        </p:nvSpPr>
        <p:spPr>
          <a:xfrm>
            <a:off x="751415" y="2975001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12 файлов</a:t>
            </a:r>
            <a:r>
              <a:rPr lang="en-US" sz="2800" dirty="0">
                <a:solidFill>
                  <a:schemeClr val="tx1"/>
                </a:solidFill>
              </a:rPr>
              <a:t> parquet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AA9F6C4-2DB3-4F8A-BB2F-3708BE172B1C}"/>
              </a:ext>
            </a:extLst>
          </p:cNvPr>
          <p:cNvSpPr/>
          <p:nvPr/>
        </p:nvSpPr>
        <p:spPr>
          <a:xfrm>
            <a:off x="755119" y="3822726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&gt; 26 </a:t>
            </a:r>
            <a:r>
              <a:rPr lang="ru-RU" sz="2800" dirty="0">
                <a:solidFill>
                  <a:schemeClr val="tx1"/>
                </a:solidFill>
              </a:rPr>
              <a:t>млн записей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0D791F7-65BB-499A-8007-D0E8627B04F0}"/>
              </a:ext>
            </a:extLst>
          </p:cNvPr>
          <p:cNvSpPr/>
          <p:nvPr/>
        </p:nvSpPr>
        <p:spPr>
          <a:xfrm>
            <a:off x="751415" y="4670451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61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признак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7D11FE3-2085-40E3-8377-96B5F48D1F96}"/>
              </a:ext>
            </a:extLst>
          </p:cNvPr>
          <p:cNvSpPr/>
          <p:nvPr/>
        </p:nvSpPr>
        <p:spPr>
          <a:xfrm>
            <a:off x="751415" y="5511852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Признаки закодированы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89B2B36-A9EE-4640-98FF-83EEF29EFE51}"/>
              </a:ext>
            </a:extLst>
          </p:cNvPr>
          <p:cNvSpPr/>
          <p:nvPr/>
        </p:nvSpPr>
        <p:spPr>
          <a:xfrm>
            <a:off x="6678083" y="2975000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1 файл</a:t>
            </a:r>
            <a:r>
              <a:rPr lang="en-US" sz="2800" dirty="0">
                <a:solidFill>
                  <a:schemeClr val="tx1"/>
                </a:solidFill>
              </a:rPr>
              <a:t> csv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F65CB39-5E0B-4B19-8772-5680FFAA0BCE}"/>
              </a:ext>
            </a:extLst>
          </p:cNvPr>
          <p:cNvSpPr/>
          <p:nvPr/>
        </p:nvSpPr>
        <p:spPr>
          <a:xfrm>
            <a:off x="6678083" y="3822726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 </a:t>
            </a:r>
            <a:r>
              <a:rPr lang="ru-RU" sz="2800" dirty="0">
                <a:solidFill>
                  <a:schemeClr val="tx1"/>
                </a:solidFill>
              </a:rPr>
              <a:t>млн записей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ровно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CFDC95A-F591-4B76-8B2E-96C8BC4C437B}"/>
              </a:ext>
            </a:extLst>
          </p:cNvPr>
          <p:cNvSpPr/>
          <p:nvPr/>
        </p:nvSpPr>
        <p:spPr>
          <a:xfrm>
            <a:off x="6678083" y="4670450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Значения: 0 или 1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18699AA3-9667-4F46-B658-EC43740C4747}"/>
              </a:ext>
            </a:extLst>
          </p:cNvPr>
          <p:cNvSpPr/>
          <p:nvPr/>
        </p:nvSpPr>
        <p:spPr>
          <a:xfrm>
            <a:off x="6678083" y="5511851"/>
            <a:ext cx="4572000" cy="6381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Дисбаланс: </a:t>
            </a:r>
            <a:r>
              <a:rPr lang="en-US" sz="2800" dirty="0">
                <a:solidFill>
                  <a:schemeClr val="tx1"/>
                </a:solidFill>
              </a:rPr>
              <a:t>~</a:t>
            </a:r>
            <a:r>
              <a:rPr lang="ru-RU" sz="2800" dirty="0">
                <a:solidFill>
                  <a:schemeClr val="tx1"/>
                </a:solidFill>
              </a:rPr>
              <a:t> 1 к 30</a:t>
            </a:r>
          </a:p>
        </p:txBody>
      </p:sp>
    </p:spTree>
    <p:extLst>
      <p:ext uri="{BB962C8B-B14F-4D97-AF65-F5344CB8AC3E}">
        <p14:creationId xmlns:p14="http://schemas.microsoft.com/office/powerpoint/2010/main" val="223536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76FE-3E2C-46C4-AFE9-0258930D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1A017-2653-41EE-8FF7-3DBB1557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657599"/>
            <a:ext cx="4571999" cy="230822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Первые 100</a:t>
            </a:r>
            <a:r>
              <a:rPr lang="en-US" sz="3200" dirty="0"/>
              <a:t>k </a:t>
            </a:r>
            <a:r>
              <a:rPr lang="ru-RU" sz="3200" dirty="0"/>
              <a:t>клиентов</a:t>
            </a:r>
            <a:br>
              <a:rPr lang="ru-RU" sz="3200" dirty="0"/>
            </a:br>
            <a:r>
              <a:rPr lang="ru-RU" sz="2400" dirty="0"/>
              <a:t>Проблема: обвал метрики на </a:t>
            </a:r>
            <a:br>
              <a:rPr lang="ru-RU" sz="2400" dirty="0"/>
            </a:br>
            <a:r>
              <a:rPr lang="ru-RU" sz="2400" dirty="0"/>
              <a:t>полном </a:t>
            </a:r>
            <a:r>
              <a:rPr lang="ru-RU" sz="2400" dirty="0" err="1"/>
              <a:t>датасете</a:t>
            </a:r>
            <a:r>
              <a:rPr lang="ru-RU" sz="2400" dirty="0"/>
              <a:t>.</a:t>
            </a:r>
          </a:p>
          <a:p>
            <a:r>
              <a:rPr lang="ru-RU" sz="3200" dirty="0"/>
              <a:t>Первые 250</a:t>
            </a:r>
            <a:r>
              <a:rPr lang="en-US" sz="3200" dirty="0"/>
              <a:t>k </a:t>
            </a:r>
            <a:r>
              <a:rPr lang="ru-RU" sz="3200" dirty="0"/>
              <a:t>клиентов</a:t>
            </a:r>
            <a:br>
              <a:rPr lang="en-US" sz="3200" dirty="0"/>
            </a:br>
            <a:r>
              <a:rPr lang="ru-RU" sz="2400" dirty="0"/>
              <a:t>Та же проблема</a:t>
            </a:r>
            <a:endParaRPr lang="en-US" sz="3200" dirty="0"/>
          </a:p>
          <a:p>
            <a:endParaRPr lang="LID4096" sz="32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5144670-266A-4DDF-B44C-14991444C36A}"/>
              </a:ext>
            </a:extLst>
          </p:cNvPr>
          <p:cNvSpPr/>
          <p:nvPr/>
        </p:nvSpPr>
        <p:spPr>
          <a:xfrm>
            <a:off x="581192" y="2237565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ОБЪЁМ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D89C6D-A737-444A-B977-504639BA0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77" y="3506199"/>
            <a:ext cx="3108360" cy="2611023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E606166C-C57B-4087-B6F6-6F0C6050383D}"/>
              </a:ext>
            </a:extLst>
          </p:cNvPr>
          <p:cNvSpPr txBox="1">
            <a:spLocks/>
          </p:cNvSpPr>
          <p:nvPr/>
        </p:nvSpPr>
        <p:spPr>
          <a:xfrm>
            <a:off x="6543414" y="2314575"/>
            <a:ext cx="4571999" cy="126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/>
              <a:t>Полный </a:t>
            </a:r>
            <a:r>
              <a:rPr lang="ru-RU" sz="3200" b="1" dirty="0" err="1"/>
              <a:t>датасет</a:t>
            </a:r>
            <a:endParaRPr lang="LID4096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A3958E-193F-4F5E-B06D-A82400CF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2" y="3578598"/>
            <a:ext cx="780646" cy="78064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F19283-DD68-4AB2-9524-93F49F9D2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2" y="4811711"/>
            <a:ext cx="780646" cy="78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B0DC2-FBA2-4766-9627-AD30C6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033432"/>
            <a:ext cx="4819482" cy="2941918"/>
          </a:xfrm>
        </p:spPr>
        <p:txBody>
          <a:bodyPr>
            <a:normAutofit/>
          </a:bodyPr>
          <a:lstStyle/>
          <a:p>
            <a:r>
              <a:rPr lang="ru-RU" sz="2400" dirty="0" err="1"/>
              <a:t>Импутация</a:t>
            </a:r>
            <a:r>
              <a:rPr lang="ru-RU" sz="2400" dirty="0"/>
              <a:t>: </a:t>
            </a:r>
            <a:br>
              <a:rPr lang="ru-RU" sz="2400" dirty="0"/>
            </a:br>
            <a:r>
              <a:rPr lang="en-US" sz="2400" dirty="0" err="1"/>
              <a:t>SMOTEENN</a:t>
            </a:r>
            <a:r>
              <a:rPr lang="en-US" sz="2400" dirty="0"/>
              <a:t>, </a:t>
            </a:r>
            <a:r>
              <a:rPr lang="en-US" sz="2400" dirty="0" err="1"/>
              <a:t>ADASYN</a:t>
            </a:r>
            <a:br>
              <a:rPr lang="en-US" sz="2400" dirty="0"/>
            </a:br>
            <a:r>
              <a:rPr lang="ru-RU" sz="2000" dirty="0"/>
              <a:t>Ухудшение метрики</a:t>
            </a:r>
          </a:p>
          <a:p>
            <a:r>
              <a:rPr lang="ru-RU" sz="2400" dirty="0"/>
              <a:t>Понижение размерности: </a:t>
            </a:r>
            <a:br>
              <a:rPr lang="ru-RU" sz="2400" dirty="0"/>
            </a:br>
            <a:r>
              <a:rPr lang="en-US" sz="2400" dirty="0"/>
              <a:t>t-</a:t>
            </a:r>
            <a:r>
              <a:rPr lang="en-US" sz="2400" dirty="0" err="1"/>
              <a:t>SNE</a:t>
            </a:r>
            <a:r>
              <a:rPr lang="en-US" sz="2400" dirty="0"/>
              <a:t>, </a:t>
            </a:r>
            <a:r>
              <a:rPr lang="en-US" sz="2400" dirty="0" err="1"/>
              <a:t>PCA</a:t>
            </a:r>
            <a:br>
              <a:rPr lang="en-US" sz="2400" dirty="0"/>
            </a:br>
            <a:r>
              <a:rPr lang="ru-RU" sz="2000" dirty="0"/>
              <a:t>Помереть, как долго</a:t>
            </a:r>
            <a:endParaRPr lang="LID4096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МЕТОДЫ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D2A652-A164-4E7C-9AF7-4D49DAA0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18" y="3479937"/>
            <a:ext cx="677457" cy="6774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E1023B-3D9E-4BA7-B04C-24E8C4D0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17" y="4727643"/>
            <a:ext cx="677457" cy="67745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C5C7DD48-28A2-4B55-93FD-6763C054779E}"/>
              </a:ext>
            </a:extLst>
          </p:cNvPr>
          <p:cNvSpPr txBox="1">
            <a:spLocks/>
          </p:cNvSpPr>
          <p:nvPr/>
        </p:nvSpPr>
        <p:spPr>
          <a:xfrm>
            <a:off x="6618609" y="3033432"/>
            <a:ext cx="4819482" cy="2941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Суммирование </a:t>
            </a:r>
            <a:br>
              <a:rPr lang="ru-RU" sz="2600" dirty="0"/>
            </a:br>
            <a:r>
              <a:rPr lang="ru-RU" sz="2000" dirty="0"/>
              <a:t>Суммы платежей и просрочки</a:t>
            </a:r>
            <a:endParaRPr lang="en-US" sz="2000" dirty="0"/>
          </a:p>
          <a:p>
            <a:r>
              <a:rPr lang="ru-RU" sz="2600" dirty="0"/>
              <a:t>Группирование</a:t>
            </a:r>
            <a:br>
              <a:rPr lang="ru-RU" sz="2600" dirty="0"/>
            </a:br>
            <a:r>
              <a:rPr lang="ru-RU" sz="2000" dirty="0"/>
              <a:t>по % дефолтов в квартилях</a:t>
            </a:r>
            <a:endParaRPr lang="en-US" sz="2000" dirty="0"/>
          </a:p>
          <a:p>
            <a:r>
              <a:rPr lang="ru-RU" sz="2600" dirty="0"/>
              <a:t>Создание новых признаков</a:t>
            </a:r>
            <a:br>
              <a:rPr lang="ru-RU" sz="2600" dirty="0"/>
            </a:br>
            <a:r>
              <a:rPr lang="ru-RU" sz="2200" dirty="0"/>
              <a:t>на основе существующих</a:t>
            </a:r>
            <a:endParaRPr lang="en-US" sz="2400" dirty="0"/>
          </a:p>
          <a:p>
            <a:r>
              <a:rPr lang="ru-RU" sz="2600" dirty="0"/>
              <a:t>Агрегирование по </a:t>
            </a:r>
            <a:r>
              <a:rPr lang="en-US" sz="2600" dirty="0"/>
              <a:t>id</a:t>
            </a:r>
            <a:br>
              <a:rPr lang="en-US" sz="2600" dirty="0"/>
            </a:br>
            <a:r>
              <a:rPr lang="en-US" sz="2000" dirty="0" err="1"/>
              <a:t>featuretools</a:t>
            </a:r>
            <a:r>
              <a:rPr lang="ru-RU" sz="2000" dirty="0"/>
              <a:t> — наш выбор!</a:t>
            </a:r>
            <a:endParaRPr lang="en-US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9509BC-2E08-41EF-8019-5AB33628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03" y="3090272"/>
            <a:ext cx="567328" cy="5673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03E1EC-0128-46CE-8A2F-354AE18C4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03" y="3846016"/>
            <a:ext cx="567328" cy="5673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E908181-406B-4A9A-94A1-230218815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03" y="4601760"/>
            <a:ext cx="567328" cy="56732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3B8188-2147-4BB0-8E17-5848B49D8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503" y="5357504"/>
            <a:ext cx="567328" cy="5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5655-4B2D-4AEC-8921-52C0B8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4572000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ВРЕМЯ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B039571-1BAB-42E6-A740-03F9C9520286}"/>
              </a:ext>
            </a:extLst>
          </p:cNvPr>
          <p:cNvSpPr txBox="1">
            <a:spLocks/>
          </p:cNvSpPr>
          <p:nvPr/>
        </p:nvSpPr>
        <p:spPr>
          <a:xfrm>
            <a:off x="581192" y="3199358"/>
            <a:ext cx="4572000" cy="2941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Типизация</a:t>
            </a:r>
            <a:br>
              <a:rPr lang="ru-RU" sz="2800" dirty="0"/>
            </a:br>
            <a:r>
              <a:rPr lang="en-US" sz="2000" dirty="0" err="1"/>
              <a:t>Int8</a:t>
            </a:r>
            <a:r>
              <a:rPr lang="en-US" sz="2000" dirty="0"/>
              <a:t> </a:t>
            </a:r>
            <a:r>
              <a:rPr lang="ru-RU" sz="2000" dirty="0"/>
              <a:t>для признаков, </a:t>
            </a:r>
            <a:r>
              <a:rPr lang="en-US" sz="2000" dirty="0" err="1"/>
              <a:t>Int32</a:t>
            </a:r>
            <a:r>
              <a:rPr lang="en-US" sz="2000" dirty="0"/>
              <a:t> — id</a:t>
            </a:r>
            <a:endParaRPr lang="ru-RU" sz="2000" dirty="0"/>
          </a:p>
          <a:p>
            <a:r>
              <a:rPr lang="ru-RU" sz="2800" dirty="0"/>
              <a:t>Прощай, </a:t>
            </a:r>
            <a:r>
              <a:rPr lang="en-US" sz="2800" dirty="0"/>
              <a:t>pandas</a:t>
            </a:r>
            <a:r>
              <a:rPr lang="ru-RU" sz="2800" dirty="0"/>
              <a:t>.</a:t>
            </a:r>
            <a:r>
              <a:rPr lang="en-US" sz="2800" dirty="0"/>
              <a:t> </a:t>
            </a:r>
            <a:r>
              <a:rPr lang="ru-RU" sz="2800" dirty="0"/>
              <a:t>Здравствуй, </a:t>
            </a:r>
            <a:r>
              <a:rPr lang="en-US" sz="2800" dirty="0"/>
              <a:t>polars!</a:t>
            </a:r>
            <a:endParaRPr lang="en-US" sz="2000" dirty="0"/>
          </a:p>
          <a:p>
            <a:r>
              <a:rPr lang="ru-RU" sz="2800" dirty="0"/>
              <a:t>Прощай, </a:t>
            </a:r>
            <a:r>
              <a:rPr lang="en-US" sz="2800" dirty="0"/>
              <a:t>CPU</a:t>
            </a:r>
            <a:br>
              <a:rPr lang="en-US" sz="2000" dirty="0"/>
            </a:br>
            <a:r>
              <a:rPr lang="ru-RU" sz="2800" dirty="0"/>
              <a:t>Здравствуй, </a:t>
            </a:r>
            <a:r>
              <a:rPr lang="en-US" sz="2800" dirty="0"/>
              <a:t>GPU!</a:t>
            </a:r>
            <a:endParaRPr lang="ru-RU" sz="2400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CFA93427-7035-47CB-BEA0-4AAA788843C1}"/>
              </a:ext>
            </a:extLst>
          </p:cNvPr>
          <p:cNvSpPr/>
          <p:nvPr/>
        </p:nvSpPr>
        <p:spPr>
          <a:xfrm>
            <a:off x="4999622" y="4379097"/>
            <a:ext cx="990600" cy="597008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E69636-5B0C-441C-A2DF-14F2BAF6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69" y="2123017"/>
            <a:ext cx="5571429" cy="4028571"/>
          </a:xfrm>
          <a:prstGeom prst="rect">
            <a:avLst/>
          </a:prstGeom>
        </p:spPr>
      </p:pic>
      <p:sp>
        <p:nvSpPr>
          <p:cNvPr id="12" name="Правая фигурная скобка 11">
            <a:extLst>
              <a:ext uri="{FF2B5EF4-FFF2-40B4-BE49-F238E27FC236}">
                <a16:creationId xmlns:a16="http://schemas.microsoft.com/office/drawing/2014/main" id="{874B171B-680F-4B69-8049-003B1B633EB2}"/>
              </a:ext>
            </a:extLst>
          </p:cNvPr>
          <p:cNvSpPr/>
          <p:nvPr/>
        </p:nvSpPr>
        <p:spPr>
          <a:xfrm>
            <a:off x="4171950" y="3199358"/>
            <a:ext cx="695325" cy="2956486"/>
          </a:xfrm>
          <a:prstGeom prst="righ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523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B0DC2-FBA2-4766-9627-AD30C6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033432"/>
            <a:ext cx="5076658" cy="2941918"/>
          </a:xfrm>
        </p:spPr>
        <p:txBody>
          <a:bodyPr>
            <a:normAutofit/>
          </a:bodyPr>
          <a:lstStyle/>
          <a:p>
            <a:r>
              <a:rPr lang="en-US" sz="2800" dirty="0" err="1"/>
              <a:t>XGBoostClassifier</a:t>
            </a:r>
            <a:endParaRPr lang="en-US" sz="2800" dirty="0"/>
          </a:p>
          <a:p>
            <a:r>
              <a:rPr lang="en-US" sz="2800" dirty="0" err="1"/>
              <a:t>LightGBM</a:t>
            </a:r>
            <a:endParaRPr lang="en-US" sz="2800" dirty="0"/>
          </a:p>
          <a:p>
            <a:r>
              <a:rPr lang="en-US" sz="2800" dirty="0" err="1"/>
              <a:t>ExtremeForrestClassifier</a:t>
            </a:r>
            <a:endParaRPr lang="en-US" sz="2800" dirty="0"/>
          </a:p>
          <a:p>
            <a:r>
              <a:rPr lang="en-US" sz="2800" dirty="0"/>
              <a:t>Stack</a:t>
            </a:r>
            <a:endParaRPr lang="LID4096" sz="28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5655-4B2D-4AEC-8921-52C0B8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5076658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КЛАССИФИКАТОР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30CAC5-D062-4B48-99C4-06F203424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1" y="3325138"/>
            <a:ext cx="452169" cy="4521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86E369-DE75-44B4-ACED-DC0DB49F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09" y="3949903"/>
            <a:ext cx="452169" cy="4521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E2DF88C-5669-4281-9A17-9FEB5FFAF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2" y="4574669"/>
            <a:ext cx="452169" cy="4521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C75656-4F1C-47A9-A188-B8F42118E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1" y="5197939"/>
            <a:ext cx="452169" cy="452169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7898C9F1-61DA-41E9-A683-34FA0A0CADE2}"/>
              </a:ext>
            </a:extLst>
          </p:cNvPr>
          <p:cNvSpPr txBox="1">
            <a:spLocks/>
          </p:cNvSpPr>
          <p:nvPr/>
        </p:nvSpPr>
        <p:spPr>
          <a:xfrm>
            <a:off x="6534151" y="3033432"/>
            <a:ext cx="5076658" cy="6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CatBoostClassifier</a:t>
            </a:r>
            <a:endParaRPr lang="en-US" sz="2800" dirty="0"/>
          </a:p>
        </p:txBody>
      </p:sp>
      <p:pic>
        <p:nvPicPr>
          <p:cNvPr id="1026" name="Picture 2" descr="Рыцарь, Стикер, Лошадь, Телеграмма, Большой палец, Сказка, Человек,  Вконтакте, мультфильм, рука, Equus png | PNGWing">
            <a:extLst>
              <a:ext uri="{FF2B5EF4-FFF2-40B4-BE49-F238E27FC236}">
                <a16:creationId xmlns:a16="http://schemas.microsoft.com/office/drawing/2014/main" id="{53CE368F-AF90-4897-9497-89149305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31" y="3676650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B64E2-E71F-4EBE-B3A0-8D013C80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Использованные подходы</a:t>
            </a:r>
            <a:endParaRPr lang="LID4096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B0DC2-FBA2-4766-9627-AD30C68B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251527"/>
            <a:ext cx="10877382" cy="791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GridSearch</a:t>
            </a:r>
            <a:r>
              <a:rPr lang="en-US" sz="3600" dirty="0"/>
              <a:t> </a:t>
            </a:r>
            <a:r>
              <a:rPr lang="ru-RU" sz="3600" dirty="0"/>
              <a:t>—</a:t>
            </a:r>
            <a:r>
              <a:rPr lang="en-US" sz="3600" dirty="0"/>
              <a:t> </a:t>
            </a:r>
            <a:r>
              <a:rPr lang="ru-RU" sz="3600" dirty="0"/>
              <a:t>для лохов,</a:t>
            </a:r>
            <a:r>
              <a:rPr lang="en-US" sz="3600" dirty="0"/>
              <a:t> </a:t>
            </a:r>
            <a:r>
              <a:rPr lang="en-US" sz="3600" dirty="0" err="1"/>
              <a:t>OPTUNA</a:t>
            </a:r>
            <a:r>
              <a:rPr lang="en-US" sz="3600" dirty="0"/>
              <a:t> </a:t>
            </a:r>
            <a:r>
              <a:rPr lang="ru-RU" sz="3600" dirty="0"/>
              <a:t>— выбор мастеров!</a:t>
            </a:r>
            <a:endParaRPr lang="LID4096" sz="36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85655-4B2D-4AEC-8921-52C0B85D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03.01.2025</a:t>
            </a:fld>
            <a:endParaRPr lang="en-US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56C70AC-66FA-4A65-921F-10BE31D9531D}"/>
              </a:ext>
            </a:extLst>
          </p:cNvPr>
          <p:cNvSpPr/>
          <p:nvPr/>
        </p:nvSpPr>
        <p:spPr>
          <a:xfrm>
            <a:off x="581192" y="2237565"/>
            <a:ext cx="5400508" cy="795867"/>
          </a:xfrm>
          <a:prstGeom prst="round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a:rPr>
              <a:t>ГИПЕРПАРАМЕТРЫ</a:t>
            </a:r>
            <a:endParaRPr lang="LID4096" sz="4400" b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2CC758A-4259-47CD-AEB8-F4B0AECA6B6F}"/>
              </a:ext>
            </a:extLst>
          </p:cNvPr>
          <p:cNvSpPr txBox="1">
            <a:spLocks/>
          </p:cNvSpPr>
          <p:nvPr/>
        </p:nvSpPr>
        <p:spPr>
          <a:xfrm>
            <a:off x="581192" y="4016983"/>
            <a:ext cx="5076658" cy="1793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Количество испытаний: </a:t>
            </a:r>
            <a:endParaRPr lang="en-US" sz="2800" dirty="0"/>
          </a:p>
          <a:p>
            <a:r>
              <a:rPr lang="ru-RU" sz="2800" dirty="0"/>
              <a:t>Средний скор:</a:t>
            </a:r>
            <a:endParaRPr lang="en-US" sz="2800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2472CDDD-00AD-4559-9EC3-A2DABD4E2CBF}"/>
              </a:ext>
            </a:extLst>
          </p:cNvPr>
          <p:cNvSpPr txBox="1">
            <a:spLocks/>
          </p:cNvSpPr>
          <p:nvPr/>
        </p:nvSpPr>
        <p:spPr>
          <a:xfrm>
            <a:off x="5200817" y="4016983"/>
            <a:ext cx="5076658" cy="1793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/>
              <a:t>50</a:t>
            </a:r>
          </a:p>
          <a:p>
            <a:pPr marL="0" indent="0">
              <a:buNone/>
            </a:pPr>
            <a:r>
              <a:rPr lang="ru-RU" sz="2800" b="1" dirty="0"/>
              <a:t>0,7546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814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373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Создание модели кредитного  риск-менеджмента</vt:lpstr>
      <vt:lpstr>ОБ авТОРе</vt:lpstr>
      <vt:lpstr>О проекте</vt:lpstr>
      <vt:lpstr>Исходные данные</vt:lpstr>
      <vt:lpstr>ИСПОЛЬЗОВАННЫЕ ПОДХОДЫ</vt:lpstr>
      <vt:lpstr>Использованные подходы</vt:lpstr>
      <vt:lpstr>Использованные подходы</vt:lpstr>
      <vt:lpstr>Использованные подходы</vt:lpstr>
      <vt:lpstr>Использованные подходы</vt:lpstr>
      <vt:lpstr>РЕЗУЛЬТАТЫ</vt:lpstr>
      <vt:lpstr>API</vt:lpstr>
      <vt:lpstr>Благодарности и 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модели кредитного  риск-менеджмента</dc:title>
  <dc:creator>User</dc:creator>
  <cp:lastModifiedBy>User</cp:lastModifiedBy>
  <cp:revision>29</cp:revision>
  <dcterms:created xsi:type="dcterms:W3CDTF">2025-01-03T12:56:18Z</dcterms:created>
  <dcterms:modified xsi:type="dcterms:W3CDTF">2025-01-03T19:07:32Z</dcterms:modified>
</cp:coreProperties>
</file>