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3BFD36-29AB-4785-AEFD-C9C188D89B10}" v="219" dt="2020-11-25T08:07:09.812"/>
    <p1510:client id="{68B7B9F1-3562-4491-A20D-C9CB89DCCB17}" v="59" dt="2020-11-24T16:58:29"/>
    <p1510:client id="{74F31F2B-6AA6-C4FF-4516-B2B67D4F4C51}" v="3122" dt="2020-11-24T19:40:53.6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543BFD36-29AB-4785-AEFD-C9C188D89B10}"/>
    <pc:docChg chg="modSld">
      <pc:chgData name="" userId="" providerId="" clId="Web-{543BFD36-29AB-4785-AEFD-C9C188D89B10}" dt="2020-11-25T07:52:02.370" v="0" actId="20577"/>
      <pc:docMkLst>
        <pc:docMk/>
      </pc:docMkLst>
      <pc:sldChg chg="modSp">
        <pc:chgData name="" userId="" providerId="" clId="Web-{543BFD36-29AB-4785-AEFD-C9C188D89B10}" dt="2020-11-25T07:52:02.370" v="0" actId="20577"/>
        <pc:sldMkLst>
          <pc:docMk/>
          <pc:sldMk cId="0" sldId="256"/>
        </pc:sldMkLst>
        <pc:spChg chg="mod">
          <ac:chgData name="" userId="" providerId="" clId="Web-{543BFD36-29AB-4785-AEFD-C9C188D89B10}" dt="2020-11-25T07:52:02.370" v="0" actId="20577"/>
          <ac:spMkLst>
            <pc:docMk/>
            <pc:sldMk cId="0" sldId="256"/>
            <ac:spMk id="94" creationId="{00000000-0000-0000-0000-000000000000}"/>
          </ac:spMkLst>
        </pc:spChg>
      </pc:sldChg>
    </pc:docChg>
  </pc:docChgLst>
  <pc:docChgLst>
    <pc:chgData name="Ahmed Semih ÖZMEKİK" userId="S::ahmed.ozmekik2017@gtu.edu.tr::583be9b3-d8f2-4fda-997e-a1264613baa8" providerId="AD" clId="Web-{543BFD36-29AB-4785-AEFD-C9C188D89B10}"/>
    <pc:docChg chg="addSld modSld">
      <pc:chgData name="Ahmed Semih ÖZMEKİK" userId="S::ahmed.ozmekik2017@gtu.edu.tr::583be9b3-d8f2-4fda-997e-a1264613baa8" providerId="AD" clId="Web-{543BFD36-29AB-4785-AEFD-C9C188D89B10}" dt="2020-11-25T08:05:32.747" v="183" actId="14100"/>
      <pc:docMkLst>
        <pc:docMk/>
      </pc:docMkLst>
      <pc:sldChg chg="modSp">
        <pc:chgData name="Ahmed Semih ÖZMEKİK" userId="S::ahmed.ozmekik2017@gtu.edu.tr::583be9b3-d8f2-4fda-997e-a1264613baa8" providerId="AD" clId="Web-{543BFD36-29AB-4785-AEFD-C9C188D89B10}" dt="2020-11-25T07:52:04.808" v="0" actId="20577"/>
        <pc:sldMkLst>
          <pc:docMk/>
          <pc:sldMk cId="0" sldId="256"/>
        </pc:sldMkLst>
        <pc:spChg chg="mod">
          <ac:chgData name="Ahmed Semih ÖZMEKİK" userId="S::ahmed.ozmekik2017@gtu.edu.tr::583be9b3-d8f2-4fda-997e-a1264613baa8" providerId="AD" clId="Web-{543BFD36-29AB-4785-AEFD-C9C188D89B10}" dt="2020-11-25T07:52:04.808" v="0" actId="20577"/>
          <ac:spMkLst>
            <pc:docMk/>
            <pc:sldMk cId="0" sldId="256"/>
            <ac:spMk id="94" creationId="{00000000-0000-0000-0000-000000000000}"/>
          </ac:spMkLst>
        </pc:spChg>
      </pc:sldChg>
      <pc:sldChg chg="addSp delSp modSp">
        <pc:chgData name="Ahmed Semih ÖZMEKİK" userId="S::ahmed.ozmekik2017@gtu.edu.tr::583be9b3-d8f2-4fda-997e-a1264613baa8" providerId="AD" clId="Web-{543BFD36-29AB-4785-AEFD-C9C188D89B10}" dt="2020-11-25T07:53:27.497" v="26"/>
        <pc:sldMkLst>
          <pc:docMk/>
          <pc:sldMk cId="0" sldId="259"/>
        </pc:sldMkLst>
        <pc:graphicFrameChg chg="mod modGraphic">
          <ac:chgData name="Ahmed Semih ÖZMEKİK" userId="S::ahmed.ozmekik2017@gtu.edu.tr::583be9b3-d8f2-4fda-997e-a1264613baa8" providerId="AD" clId="Web-{543BFD36-29AB-4785-AEFD-C9C188D89B10}" dt="2020-11-25T07:53:27.497" v="26"/>
          <ac:graphicFrameMkLst>
            <pc:docMk/>
            <pc:sldMk cId="0" sldId="259"/>
            <ac:graphicFrameMk id="7" creationId="{02D7D342-9F6F-4E7C-8E88-B0B3E3FA8B1D}"/>
          </ac:graphicFrameMkLst>
        </pc:graphicFrameChg>
        <pc:picChg chg="add mod">
          <ac:chgData name="Ahmed Semih ÖZMEKİK" userId="S::ahmed.ozmekik2017@gtu.edu.tr::583be9b3-d8f2-4fda-997e-a1264613baa8" providerId="AD" clId="Web-{543BFD36-29AB-4785-AEFD-C9C188D89B10}" dt="2020-11-25T07:53:16.325" v="22" actId="1076"/>
          <ac:picMkLst>
            <pc:docMk/>
            <pc:sldMk cId="0" sldId="259"/>
            <ac:picMk id="2" creationId="{61DCB6B5-B243-4660-9C39-B85F3590DA74}"/>
          </ac:picMkLst>
        </pc:picChg>
        <pc:picChg chg="del">
          <ac:chgData name="Ahmed Semih ÖZMEKİK" userId="S::ahmed.ozmekik2017@gtu.edu.tr::583be9b3-d8f2-4fda-997e-a1264613baa8" providerId="AD" clId="Web-{543BFD36-29AB-4785-AEFD-C9C188D89B10}" dt="2020-11-25T07:52:47.684" v="5"/>
          <ac:picMkLst>
            <pc:docMk/>
            <pc:sldMk cId="0" sldId="259"/>
            <ac:picMk id="4" creationId="{8B6ACFA0-79F1-4AA3-B4C7-576003BAC1E0}"/>
          </ac:picMkLst>
        </pc:picChg>
      </pc:sldChg>
      <pc:sldChg chg="modSp">
        <pc:chgData name="Ahmed Semih ÖZMEKİK" userId="S::ahmed.ozmekik2017@gtu.edu.tr::583be9b3-d8f2-4fda-997e-a1264613baa8" providerId="AD" clId="Web-{543BFD36-29AB-4785-AEFD-C9C188D89B10}" dt="2020-11-25T07:52:10.292" v="3" actId="20577"/>
        <pc:sldMkLst>
          <pc:docMk/>
          <pc:sldMk cId="0" sldId="262"/>
        </pc:sldMkLst>
        <pc:spChg chg="mod">
          <ac:chgData name="Ahmed Semih ÖZMEKİK" userId="S::ahmed.ozmekik2017@gtu.edu.tr::583be9b3-d8f2-4fda-997e-a1264613baa8" providerId="AD" clId="Web-{543BFD36-29AB-4785-AEFD-C9C188D89B10}" dt="2020-11-25T07:52:10.292" v="3" actId="20577"/>
          <ac:spMkLst>
            <pc:docMk/>
            <pc:sldMk cId="0" sldId="262"/>
            <ac:spMk id="2" creationId="{D14E2C8E-1321-498E-A00C-47939761A12F}"/>
          </ac:spMkLst>
        </pc:spChg>
      </pc:sldChg>
      <pc:sldChg chg="addSp delSp modSp add replId">
        <pc:chgData name="Ahmed Semih ÖZMEKİK" userId="S::ahmed.ozmekik2017@gtu.edu.tr::583be9b3-d8f2-4fda-997e-a1264613baa8" providerId="AD" clId="Web-{543BFD36-29AB-4785-AEFD-C9C188D89B10}" dt="2020-11-25T08:05:32.747" v="183" actId="14100"/>
        <pc:sldMkLst>
          <pc:docMk/>
          <pc:sldMk cId="697369896" sldId="264"/>
        </pc:sldMkLst>
        <pc:spChg chg="del">
          <ac:chgData name="Ahmed Semih ÖZMEKİK" userId="S::ahmed.ozmekik2017@gtu.edu.tr::583be9b3-d8f2-4fda-997e-a1264613baa8" providerId="AD" clId="Web-{543BFD36-29AB-4785-AEFD-C9C188D89B10}" dt="2020-11-25T07:59:23.458" v="30"/>
          <ac:spMkLst>
            <pc:docMk/>
            <pc:sldMk cId="697369896" sldId="264"/>
            <ac:spMk id="3" creationId="{609EE30E-F418-4301-B648-148164E8E103}"/>
          </ac:spMkLst>
        </pc:spChg>
        <pc:spChg chg="add mod">
          <ac:chgData name="Ahmed Semih ÖZMEKİK" userId="S::ahmed.ozmekik2017@gtu.edu.tr::583be9b3-d8f2-4fda-997e-a1264613baa8" providerId="AD" clId="Web-{543BFD36-29AB-4785-AEFD-C9C188D89B10}" dt="2020-11-25T08:05:19.169" v="175" actId="14100"/>
          <ac:spMkLst>
            <pc:docMk/>
            <pc:sldMk cId="697369896" sldId="264"/>
            <ac:spMk id="9" creationId="{7ED9ABDA-93CA-4487-B67E-C3C9FBF71F8C}"/>
          </ac:spMkLst>
        </pc:spChg>
        <pc:spChg chg="mod">
          <ac:chgData name="Ahmed Semih ÖZMEKİK" userId="S::ahmed.ozmekik2017@gtu.edu.tr::583be9b3-d8f2-4fda-997e-a1264613baa8" providerId="AD" clId="Web-{543BFD36-29AB-4785-AEFD-C9C188D89B10}" dt="2020-11-25T07:55:15.452" v="28" actId="20577"/>
          <ac:spMkLst>
            <pc:docMk/>
            <pc:sldMk cId="697369896" sldId="264"/>
            <ac:spMk id="100" creationId="{00000000-0000-0000-0000-000000000000}"/>
          </ac:spMkLst>
        </pc:spChg>
        <pc:picChg chg="del">
          <ac:chgData name="Ahmed Semih ÖZMEKİK" userId="S::ahmed.ozmekik2017@gtu.edu.tr::583be9b3-d8f2-4fda-997e-a1264613baa8" providerId="AD" clId="Web-{543BFD36-29AB-4785-AEFD-C9C188D89B10}" dt="2020-11-25T07:59:22.208" v="29"/>
          <ac:picMkLst>
            <pc:docMk/>
            <pc:sldMk cId="697369896" sldId="264"/>
            <ac:picMk id="2" creationId="{3938C816-A876-4C83-A3B4-D0A7FCB2D229}"/>
          </ac:picMkLst>
        </pc:picChg>
        <pc:picChg chg="add mod">
          <ac:chgData name="Ahmed Semih ÖZMEKİK" userId="S::ahmed.ozmekik2017@gtu.edu.tr::583be9b3-d8f2-4fda-997e-a1264613baa8" providerId="AD" clId="Web-{543BFD36-29AB-4785-AEFD-C9C188D89B10}" dt="2020-11-25T08:05:28.763" v="179" actId="1076"/>
          <ac:picMkLst>
            <pc:docMk/>
            <pc:sldMk cId="697369896" sldId="264"/>
            <ac:picMk id="4" creationId="{66602E57-7C4F-409E-898A-BD9D9D4012AE}"/>
          </ac:picMkLst>
        </pc:picChg>
        <pc:picChg chg="add mod">
          <ac:chgData name="Ahmed Semih ÖZMEKİK" userId="S::ahmed.ozmekik2017@gtu.edu.tr::583be9b3-d8f2-4fda-997e-a1264613baa8" providerId="AD" clId="Web-{543BFD36-29AB-4785-AEFD-C9C188D89B10}" dt="2020-11-25T08:05:28.794" v="180" actId="1076"/>
          <ac:picMkLst>
            <pc:docMk/>
            <pc:sldMk cId="697369896" sldId="264"/>
            <ac:picMk id="5" creationId="{9322B8D1-5D86-416A-89B7-9546589B6B6E}"/>
          </ac:picMkLst>
        </pc:picChg>
        <pc:picChg chg="add mod">
          <ac:chgData name="Ahmed Semih ÖZMEKİK" userId="S::ahmed.ozmekik2017@gtu.edu.tr::583be9b3-d8f2-4fda-997e-a1264613baa8" providerId="AD" clId="Web-{543BFD36-29AB-4785-AEFD-C9C188D89B10}" dt="2020-11-25T08:05:28.794" v="181" actId="1076"/>
          <ac:picMkLst>
            <pc:docMk/>
            <pc:sldMk cId="697369896" sldId="264"/>
            <ac:picMk id="6" creationId="{A8BF0EEF-C5AA-44DB-AB3D-1450AF6F47FA}"/>
          </ac:picMkLst>
        </pc:picChg>
        <pc:picChg chg="add mod">
          <ac:chgData name="Ahmed Semih ÖZMEKİK" userId="S::ahmed.ozmekik2017@gtu.edu.tr::583be9b3-d8f2-4fda-997e-a1264613baa8" providerId="AD" clId="Web-{543BFD36-29AB-4785-AEFD-C9C188D89B10}" dt="2020-11-25T08:05:28.809" v="182" actId="1076"/>
          <ac:picMkLst>
            <pc:docMk/>
            <pc:sldMk cId="697369896" sldId="264"/>
            <ac:picMk id="7" creationId="{58A48269-72DB-4CA6-B0DF-687B4CFD3983}"/>
          </ac:picMkLst>
        </pc:picChg>
        <pc:picChg chg="add del mod">
          <ac:chgData name="Ahmed Semih ÖZMEKİK" userId="S::ahmed.ozmekik2017@gtu.edu.tr::583be9b3-d8f2-4fda-997e-a1264613baa8" providerId="AD" clId="Web-{543BFD36-29AB-4785-AEFD-C9C188D89B10}" dt="2020-11-25T08:05:13.762" v="173"/>
          <ac:picMkLst>
            <pc:docMk/>
            <pc:sldMk cId="697369896" sldId="264"/>
            <ac:picMk id="8" creationId="{D958236A-31F0-4759-8396-9C8D5C1052B6}"/>
          </ac:picMkLst>
        </pc:picChg>
        <pc:picChg chg="add mod">
          <ac:chgData name="Ahmed Semih ÖZMEKİK" userId="S::ahmed.ozmekik2017@gtu.edu.tr::583be9b3-d8f2-4fda-997e-a1264613baa8" providerId="AD" clId="Web-{543BFD36-29AB-4785-AEFD-C9C188D89B10}" dt="2020-11-25T08:05:32.747" v="183" actId="14100"/>
          <ac:picMkLst>
            <pc:docMk/>
            <pc:sldMk cId="697369896" sldId="264"/>
            <ac:picMk id="10" creationId="{55519845-A040-4A97-916B-B087E1B7D6D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9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9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9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EB96220-922D-4169-8B51-9FCEC93B3778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B5BB2F6-4201-4413-9B3C-A34A6B4BA41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Picture 4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6" name="Picture 4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Picture 8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8" name="Picture 8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stomShape 1" hidden="1"/>
          <p:cNvSpPr/>
          <p:nvPr/>
        </p:nvSpPr>
        <p:spPr>
          <a:xfrm>
            <a:off x="0" y="6477120"/>
            <a:ext cx="9143280" cy="38016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2" hidden="1"/>
          <p:cNvSpPr/>
          <p:nvPr/>
        </p:nvSpPr>
        <p:spPr>
          <a:xfrm>
            <a:off x="0" y="10440"/>
            <a:ext cx="9143280" cy="76140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/>
          </a:gra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1447920" y="6536520"/>
            <a:ext cx="31233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GTÜ - Bilgisayar Mühendisliği Bölümü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15"/>
          <p:cNvPicPr/>
          <p:nvPr/>
        </p:nvPicPr>
        <p:blipFill>
          <a:blip r:embed="rId14"/>
          <a:stretch/>
        </p:blipFill>
        <p:spPr>
          <a:xfrm>
            <a:off x="81720" y="5867280"/>
            <a:ext cx="984240" cy="984240"/>
          </a:xfrm>
          <a:prstGeom prst="rect">
            <a:avLst/>
          </a:prstGeom>
          <a:ln>
            <a:noFill/>
          </a:ln>
        </p:spPr>
      </p:pic>
      <p:pic>
        <p:nvPicPr>
          <p:cNvPr id="4" name="Picture 16"/>
          <p:cNvPicPr/>
          <p:nvPr/>
        </p:nvPicPr>
        <p:blipFill>
          <a:blip r:embed="rId15"/>
          <a:stretch/>
        </p:blipFill>
        <p:spPr>
          <a:xfrm>
            <a:off x="8001000" y="43920"/>
            <a:ext cx="1109160" cy="694440"/>
          </a:xfrm>
          <a:prstGeom prst="rect">
            <a:avLst/>
          </a:prstGeom>
          <a:ln>
            <a:noFill/>
          </a:ln>
        </p:spPr>
      </p:pic>
      <p:sp>
        <p:nvSpPr>
          <p:cNvPr id="5" name="CustomShape 4" hidden="1"/>
          <p:cNvSpPr/>
          <p:nvPr/>
        </p:nvSpPr>
        <p:spPr>
          <a:xfrm>
            <a:off x="4572000" y="6528960"/>
            <a:ext cx="31233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BİL 495/496 Bitirme Projesi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5943600" y="200160"/>
            <a:ext cx="274248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FFFFC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Bilgisayar Mühendisliği Bölümü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10440"/>
            <a:ext cx="9143280" cy="7614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/>
          </a:gra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7"/>
          <p:cNvSpPr/>
          <p:nvPr/>
        </p:nvSpPr>
        <p:spPr>
          <a:xfrm>
            <a:off x="0" y="6477120"/>
            <a:ext cx="9143280" cy="38016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Picture 15"/>
          <p:cNvPicPr/>
          <p:nvPr/>
        </p:nvPicPr>
        <p:blipFill>
          <a:blip r:embed="rId14"/>
          <a:stretch/>
        </p:blipFill>
        <p:spPr>
          <a:xfrm>
            <a:off x="152280" y="5715000"/>
            <a:ext cx="1142280" cy="1142280"/>
          </a:xfrm>
          <a:prstGeom prst="rect">
            <a:avLst/>
          </a:prstGeom>
          <a:ln>
            <a:noFill/>
          </a:ln>
        </p:spPr>
      </p:pic>
      <p:pic>
        <p:nvPicPr>
          <p:cNvPr id="10" name="Picture 16"/>
          <p:cNvPicPr/>
          <p:nvPr/>
        </p:nvPicPr>
        <p:blipFill>
          <a:blip r:embed="rId16"/>
          <a:stretch/>
        </p:blipFill>
        <p:spPr>
          <a:xfrm>
            <a:off x="3276720" y="179640"/>
            <a:ext cx="2786040" cy="1744200"/>
          </a:xfrm>
          <a:prstGeom prst="rect">
            <a:avLst/>
          </a:prstGeom>
          <a:ln>
            <a:noFill/>
          </a:ln>
        </p:spPr>
      </p:pic>
      <p:sp>
        <p:nvSpPr>
          <p:cNvPr id="11" name="PlaceHolder 8"/>
          <p:cNvSpPr>
            <a:spLocks noGrp="1"/>
          </p:cNvSpPr>
          <p:nvPr>
            <p:ph type="title"/>
          </p:nvPr>
        </p:nvSpPr>
        <p:spPr>
          <a:xfrm>
            <a:off x="152280" y="83160"/>
            <a:ext cx="7848000" cy="62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477120"/>
            <a:ext cx="9143280" cy="38016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10440"/>
            <a:ext cx="9143280" cy="76140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/>
          </a:gra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1447920" y="6536520"/>
            <a:ext cx="31233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GTÜ - Bilgisayar Mühendisliği Bölümü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Picture 15"/>
          <p:cNvPicPr/>
          <p:nvPr/>
        </p:nvPicPr>
        <p:blipFill>
          <a:blip r:embed="rId14"/>
          <a:stretch/>
        </p:blipFill>
        <p:spPr>
          <a:xfrm>
            <a:off x="81720" y="5867280"/>
            <a:ext cx="984240" cy="984240"/>
          </a:xfrm>
          <a:prstGeom prst="rect">
            <a:avLst/>
          </a:prstGeom>
          <a:ln>
            <a:noFill/>
          </a:ln>
        </p:spPr>
      </p:pic>
      <p:pic>
        <p:nvPicPr>
          <p:cNvPr id="51" name="Picture 16"/>
          <p:cNvPicPr/>
          <p:nvPr/>
        </p:nvPicPr>
        <p:blipFill>
          <a:blip r:embed="rId15"/>
          <a:stretch/>
        </p:blipFill>
        <p:spPr>
          <a:xfrm>
            <a:off x="8001000" y="43920"/>
            <a:ext cx="1109160" cy="694440"/>
          </a:xfrm>
          <a:prstGeom prst="rect">
            <a:avLst/>
          </a:prstGeom>
          <a:ln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4572000" y="6528960"/>
            <a:ext cx="31233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바탕"/>
              </a:rPr>
              <a:t>BİL 495/496 Bitirme Projesi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52280" y="2209680"/>
            <a:ext cx="8762400" cy="152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sz="36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Hiperspektral</a:t>
            </a:r>
            <a:r>
              <a:rPr lang="en-US" sz="36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</a:t>
            </a:r>
            <a:r>
              <a:rPr lang="en-US" sz="36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Görüntülerde</a:t>
            </a:r>
            <a:r>
              <a:rPr lang="en-US" sz="36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</a:t>
            </a:r>
            <a:r>
              <a:rPr lang="en-US" sz="36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Bağlama</a:t>
            </a:r>
            <a:r>
              <a:rPr lang="en-US" sz="36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</a:t>
            </a:r>
            <a:r>
              <a:rPr lang="en-US" sz="36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Duyarlı</a:t>
            </a:r>
            <a:r>
              <a:rPr lang="en-US" sz="36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</a:t>
            </a:r>
            <a:r>
              <a:rPr lang="en-US" sz="36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Dikkat</a:t>
            </a:r>
            <a:r>
              <a:rPr lang="en-US" sz="36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 </a:t>
            </a:r>
            <a:r>
              <a:rPr lang="en-US" sz="36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Ağı</a:t>
            </a:r>
            <a:r>
              <a:rPr lang="en-US" sz="36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(CAAN) İle </a:t>
            </a:r>
            <a:r>
              <a:rPr lang="en-US" sz="36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İçerik</a:t>
            </a:r>
            <a:r>
              <a:rPr lang="en-US" sz="36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</a:t>
            </a:r>
            <a:r>
              <a:rPr lang="en-US" sz="36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Tabanlı</a:t>
            </a:r>
            <a:r>
              <a:rPr lang="en-US" sz="36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</a:t>
            </a:r>
            <a:r>
              <a:rPr lang="en-US" sz="36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Görüntü</a:t>
            </a:r>
            <a:r>
              <a:rPr lang="en-US" sz="36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</a:t>
            </a:r>
            <a:r>
              <a:rPr lang="en-US" sz="36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Alımı</a:t>
            </a:r>
            <a:endParaRPr lang="en-US" dirty="0" err="1"/>
          </a:p>
        </p:txBody>
      </p:sp>
      <p:sp>
        <p:nvSpPr>
          <p:cNvPr id="95" name="CustomShape 2"/>
          <p:cNvSpPr/>
          <p:nvPr/>
        </p:nvSpPr>
        <p:spPr>
          <a:xfrm>
            <a:off x="1260379" y="3959143"/>
            <a:ext cx="6400080" cy="342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8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BIL </a:t>
            </a: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495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20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İlk İzleme</a:t>
            </a:r>
            <a:endParaRPr 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Ahmed Semih ÖZMEKİK</a:t>
            </a:r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pPr algn="ctr">
              <a:lnSpc>
                <a:spcPct val="8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2000" b="1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1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Danışmanı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Prof. Dr. </a:t>
            </a:r>
            <a:r>
              <a:rPr lang="en-US" sz="2000" b="1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Erchan</a:t>
            </a: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1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Aptoula</a:t>
            </a:r>
            <a:endParaRPr lang="en-US" spc="-1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r>
              <a:rPr lang="en-US" sz="2000" b="1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Kasım</a:t>
            </a: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2020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534520" y="6553080"/>
            <a:ext cx="456480" cy="7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ED3EBBEF-1404-4FE0-96A2-3BB6C7D09AEA}" type="slidenum">
              <a:rPr lang="en-US" sz="1000" b="0" strike="noStrike" spc="-1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52280" y="106200"/>
            <a:ext cx="784800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 Şeması ve Tanımı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2" descr="A picture containing striped, computer, small, table&#10;&#10;Description automatically generated">
            <a:extLst>
              <a:ext uri="{FF2B5EF4-FFF2-40B4-BE49-F238E27FC236}">
                <a16:creationId xmlns:a16="http://schemas.microsoft.com/office/drawing/2014/main" id="{3938C816-A876-4C83-A3B4-D0A7FCB2D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828" y="979555"/>
            <a:ext cx="4898322" cy="33894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9EE30E-F418-4301-B648-148164E8E103}"/>
              </a:ext>
            </a:extLst>
          </p:cNvPr>
          <p:cNvSpPr txBox="1"/>
          <p:nvPr/>
        </p:nvSpPr>
        <p:spPr>
          <a:xfrm>
            <a:off x="1429187" y="4805836"/>
            <a:ext cx="684403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Hiperspektral görüntüler </a:t>
            </a:r>
            <a:r>
              <a:rPr lang="en-US" dirty="0"/>
              <a:t>uzayında, bir görüntü ile arama yaparak koleksiyondan sorgu görüntüye en çok benzeyen görüntünün </a:t>
            </a:r>
            <a:r>
              <a:rPr lang="en-US"/>
              <a:t>alımını gerçekleştiren program yapmaktır.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534520" y="6553080"/>
            <a:ext cx="456480" cy="7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ED3EBBEF-1404-4FE0-96A2-3BB6C7D09AEA}" type="slidenum">
              <a:rPr lang="en-US" sz="1000" b="0" strike="noStrike" spc="-1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52280" y="106200"/>
            <a:ext cx="784800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</a:t>
            </a:r>
            <a:r>
              <a:rPr lang="en-US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Tanımı</a:t>
            </a:r>
            <a:endParaRPr lang="en-US" sz="1800" b="0" strike="noStrike" spc="-1" dirty="0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4" descr="A picture containing indoor, food, table, filled&#10;&#10;Description automatically generated">
            <a:extLst>
              <a:ext uri="{FF2B5EF4-FFF2-40B4-BE49-F238E27FC236}">
                <a16:creationId xmlns:a16="http://schemas.microsoft.com/office/drawing/2014/main" id="{66602E57-7C4F-409E-898A-BD9D9D401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25" y="4958120"/>
            <a:ext cx="600075" cy="600075"/>
          </a:xfrm>
          <a:prstGeom prst="rect">
            <a:avLst/>
          </a:prstGeom>
        </p:spPr>
      </p:pic>
      <p:pic>
        <p:nvPicPr>
          <p:cNvPr id="5" name="Picture 5" descr="A picture containing food, sitting, plate, table&#10;&#10;Description automatically generated">
            <a:extLst>
              <a:ext uri="{FF2B5EF4-FFF2-40B4-BE49-F238E27FC236}">
                <a16:creationId xmlns:a16="http://schemas.microsoft.com/office/drawing/2014/main" id="{9322B8D1-5D86-416A-89B7-9546589B6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32" y="4163574"/>
            <a:ext cx="600075" cy="600075"/>
          </a:xfrm>
          <a:prstGeom prst="rect">
            <a:avLst/>
          </a:prstGeom>
        </p:spPr>
      </p:pic>
      <p:pic>
        <p:nvPicPr>
          <p:cNvPr id="6" name="Picture 6" descr="A close up of a tree&#10;&#10;Description automatically generated">
            <a:extLst>
              <a:ext uri="{FF2B5EF4-FFF2-40B4-BE49-F238E27FC236}">
                <a16:creationId xmlns:a16="http://schemas.microsoft.com/office/drawing/2014/main" id="{A8BF0EEF-C5AA-44DB-AB3D-1450AF6F4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181" y="4159990"/>
            <a:ext cx="600075" cy="600075"/>
          </a:xfrm>
          <a:prstGeom prst="rect">
            <a:avLst/>
          </a:prstGeom>
        </p:spPr>
      </p:pic>
      <p:pic>
        <p:nvPicPr>
          <p:cNvPr id="7" name="Picture 7" descr="A picture containing food, table, sitting, cake&#10;&#10;Description automatically generated">
            <a:extLst>
              <a:ext uri="{FF2B5EF4-FFF2-40B4-BE49-F238E27FC236}">
                <a16:creationId xmlns:a16="http://schemas.microsoft.com/office/drawing/2014/main" id="{58A48269-72DB-4CA6-B0DF-687B4CFD39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8601" y="5001118"/>
            <a:ext cx="600075" cy="600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D9ABDA-93CA-4487-B67E-C3C9FBF71F8C}"/>
              </a:ext>
            </a:extLst>
          </p:cNvPr>
          <p:cNvSpPr txBox="1"/>
          <p:nvPr/>
        </p:nvSpPr>
        <p:spPr>
          <a:xfrm>
            <a:off x="727185" y="1052349"/>
            <a:ext cx="785713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Proje’de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kullanılacak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kümesi</a:t>
            </a:r>
            <a:r>
              <a:rPr lang="en-US" dirty="0">
                <a:ea typeface="+mn-lt"/>
                <a:cs typeface="+mn-lt"/>
              </a:rPr>
              <a:t> EO-1 Hyperion </a:t>
            </a:r>
            <a:r>
              <a:rPr lang="en-US" dirty="0" err="1">
                <a:ea typeface="+mn-lt"/>
                <a:cs typeface="+mn-lt"/>
              </a:rPr>
              <a:t>sensörü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tarafından</a:t>
            </a:r>
            <a:r>
              <a:rPr lang="en-US" dirty="0">
                <a:ea typeface="+mn-lt"/>
                <a:cs typeface="+mn-lt"/>
              </a:rPr>
              <a:t>, Ankara </a:t>
            </a:r>
            <a:r>
              <a:rPr lang="en-US" dirty="0" err="1">
                <a:ea typeface="+mn-lt"/>
                <a:cs typeface="+mn-lt"/>
              </a:rPr>
              <a:t>çevresinde</a:t>
            </a:r>
            <a:r>
              <a:rPr lang="en-US" dirty="0">
                <a:ea typeface="+mn-lt"/>
                <a:cs typeface="+mn-lt"/>
              </a:rPr>
              <a:t> 2015 </a:t>
            </a:r>
            <a:r>
              <a:rPr lang="en-US" dirty="0" err="1">
                <a:ea typeface="+mn-lt"/>
                <a:cs typeface="+mn-lt"/>
              </a:rPr>
              <a:t>yılında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hiperspektral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görüntülerdir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Veri </a:t>
            </a:r>
            <a:r>
              <a:rPr lang="en-US" dirty="0" err="1">
                <a:ea typeface="+mn-lt"/>
                <a:cs typeface="+mn-lt"/>
              </a:rPr>
              <a:t>kümesinde</a:t>
            </a:r>
            <a:r>
              <a:rPr lang="en-US" dirty="0">
                <a:ea typeface="+mn-lt"/>
                <a:cs typeface="+mn-lt"/>
              </a:rPr>
              <a:t> 216 </a:t>
            </a:r>
            <a:r>
              <a:rPr lang="en-US" dirty="0" err="1">
                <a:ea typeface="+mn-lt"/>
                <a:cs typeface="+mn-lt"/>
              </a:rPr>
              <a:t>hiperspektral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görüntü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 her 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görüntüde</a:t>
            </a:r>
            <a:r>
              <a:rPr lang="en-US" dirty="0">
                <a:ea typeface="+mn-lt"/>
                <a:cs typeface="+mn-lt"/>
              </a:rPr>
              <a:t> 119 </a:t>
            </a:r>
            <a:r>
              <a:rPr lang="en-US" dirty="0" err="1">
                <a:ea typeface="+mn-lt"/>
                <a:cs typeface="+mn-lt"/>
              </a:rPr>
              <a:t>spektral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kanal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bulunmaktadır</a:t>
            </a:r>
            <a:r>
              <a:rPr lang="en-US" dirty="0">
                <a:ea typeface="+mn-lt"/>
                <a:cs typeface="+mn-lt"/>
              </a:rPr>
              <a:t>. Her 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görüntü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birden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çok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arazi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örtüsü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sınıfı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arazi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kullanım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sınıfı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ile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etiketlenmiştir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Örneğin</a:t>
            </a:r>
            <a:r>
              <a:rPr lang="en-US" dirty="0">
                <a:ea typeface="+mn-lt"/>
                <a:cs typeface="+mn-lt"/>
              </a:rPr>
              <a:t>;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Arazi </a:t>
            </a:r>
            <a:r>
              <a:rPr lang="en-US" dirty="0" err="1">
                <a:ea typeface="+mn-lt"/>
                <a:cs typeface="+mn-lt"/>
              </a:rPr>
              <a:t>örtüsü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sınıflarından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bazıları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Çim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Kaplı</a:t>
            </a:r>
            <a:r>
              <a:rPr lang="en-US" dirty="0">
                <a:ea typeface="+mn-lt"/>
                <a:cs typeface="+mn-lt"/>
              </a:rPr>
              <a:t> Toprak, </a:t>
            </a:r>
            <a:r>
              <a:rPr lang="en-US" dirty="0" err="1">
                <a:ea typeface="+mn-lt"/>
                <a:cs typeface="+mn-lt"/>
              </a:rPr>
              <a:t>Çıplak</a:t>
            </a:r>
            <a:r>
              <a:rPr lang="en-US" dirty="0">
                <a:ea typeface="+mn-lt"/>
                <a:cs typeface="+mn-lt"/>
              </a:rPr>
              <a:t> Toprak, </a:t>
            </a:r>
            <a:r>
              <a:rPr lang="en-US" dirty="0" err="1">
                <a:ea typeface="+mn-lt"/>
                <a:cs typeface="+mn-lt"/>
              </a:rPr>
              <a:t>Sarı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Çatı</a:t>
            </a:r>
            <a:r>
              <a:rPr lang="en-US" dirty="0">
                <a:ea typeface="+mn-lt"/>
                <a:cs typeface="+mn-lt"/>
              </a:rPr>
              <a:t>...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Arazi </a:t>
            </a:r>
            <a:r>
              <a:rPr lang="en-US" dirty="0" err="1">
                <a:ea typeface="+mn-lt"/>
                <a:cs typeface="+mn-lt"/>
              </a:rPr>
              <a:t>kullanım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sınıfları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Kırsal</a:t>
            </a:r>
            <a:r>
              <a:rPr lang="en-US" dirty="0">
                <a:ea typeface="+mn-lt"/>
                <a:cs typeface="+mn-lt"/>
              </a:rPr>
              <a:t> Alan, </a:t>
            </a:r>
            <a:r>
              <a:rPr lang="en-US" dirty="0" err="1">
                <a:ea typeface="+mn-lt"/>
                <a:cs typeface="+mn-lt"/>
              </a:rPr>
              <a:t>Kentsel</a:t>
            </a:r>
            <a:r>
              <a:rPr lang="en-US" dirty="0">
                <a:ea typeface="+mn-lt"/>
                <a:cs typeface="+mn-lt"/>
              </a:rPr>
              <a:t> Alan, </a:t>
            </a:r>
            <a:r>
              <a:rPr lang="en-US" dirty="0" err="1">
                <a:ea typeface="+mn-lt"/>
                <a:cs typeface="+mn-lt"/>
              </a:rPr>
              <a:t>Ekili</a:t>
            </a:r>
            <a:r>
              <a:rPr lang="en-US" dirty="0">
                <a:ea typeface="+mn-lt"/>
                <a:cs typeface="+mn-lt"/>
              </a:rPr>
              <a:t> Arazi, Orman.</a:t>
            </a: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</p:txBody>
      </p:sp>
      <p:pic>
        <p:nvPicPr>
          <p:cNvPr id="10" name="Picture 10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55519845-A040-4A97-916B-B087E1B7D6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3804" y="3544791"/>
            <a:ext cx="4979933" cy="269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698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534520" y="6553080"/>
            <a:ext cx="456480" cy="7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ECEF63AE-81A0-4A0C-B938-DEB78C636860}" type="slidenum">
              <a:rPr lang="en-US" sz="1000" b="0" strike="noStrike" spc="-1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152280" y="106200"/>
            <a:ext cx="784800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Yapılanlar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88D776-287A-4DAE-9518-FA09309ECA8D}"/>
              </a:ext>
            </a:extLst>
          </p:cNvPr>
          <p:cNvSpPr txBox="1"/>
          <p:nvPr/>
        </p:nvSpPr>
        <p:spPr>
          <a:xfrm>
            <a:off x="417065" y="1211057"/>
            <a:ext cx="8152817" cy="2888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Referans başarımı görmek ve bir sistem prototipi oluşturmak üzere çeşitli hiperspektral veri kümeleri (IndianPines, PaviaU, Botwsana) üzerinde derin öğrenme deneyleri gerçekleştirildi: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Öznitelik çıkarım modülünde prototip olarak kullanımları değerlerlendirmek üzere, hiperspektral görüntülerde sahne sınıflandırmaları için geliştirilen modeller eğitildi [1].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Bazı sığ (PCA, LDA, ...) ve derin (RNN, CNN, ...) öznitelik çıkarım gerçeklemeleri denendi [2].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2D7D342-9F6F-4E7C-8E88-B0B3E3FA8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313610"/>
              </p:ext>
            </p:extLst>
          </p:nvPr>
        </p:nvGraphicFramePr>
        <p:xfrm>
          <a:off x="869057" y="3901314"/>
          <a:ext cx="3676348" cy="1851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280">
                  <a:extLst>
                    <a:ext uri="{9D8B030D-6E8A-4147-A177-3AD203B41FA5}">
                      <a16:colId xmlns:a16="http://schemas.microsoft.com/office/drawing/2014/main" val="1281827209"/>
                    </a:ext>
                  </a:extLst>
                </a:gridCol>
                <a:gridCol w="1116619">
                  <a:extLst>
                    <a:ext uri="{9D8B030D-6E8A-4147-A177-3AD203B41FA5}">
                      <a16:colId xmlns:a16="http://schemas.microsoft.com/office/drawing/2014/main" val="3238640713"/>
                    </a:ext>
                  </a:extLst>
                </a:gridCol>
                <a:gridCol w="1225449">
                  <a:extLst>
                    <a:ext uri="{9D8B030D-6E8A-4147-A177-3AD203B41FA5}">
                      <a16:colId xmlns:a16="http://schemas.microsoft.com/office/drawing/2014/main" val="2498852338"/>
                    </a:ext>
                  </a:extLst>
                </a:gridCol>
              </a:tblGrid>
              <a:tr h="576223"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 dirty="0">
                          <a:latin typeface="Arial"/>
                        </a:rPr>
                        <a:t> </a:t>
                      </a:r>
                      <a:r>
                        <a:rPr lang="en-US" sz="1400" b="1" i="0" u="none" strike="noStrike" noProof="0" dirty="0"/>
                        <a:t> </a:t>
                      </a:r>
                      <a:r>
                        <a:rPr lang="en-US" sz="1400" b="1" i="0" u="none" strike="noStrike" noProof="0" err="1">
                          <a:latin typeface="Arial"/>
                        </a:rPr>
                        <a:t>Bazı</a:t>
                      </a:r>
                      <a:r>
                        <a:rPr lang="en-US" sz="1400" b="1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1" i="0" u="none" strike="noStrike" noProof="0" err="1">
                          <a:latin typeface="Arial"/>
                        </a:rPr>
                        <a:t>Öznitelik</a:t>
                      </a:r>
                      <a:r>
                        <a:rPr lang="en-US" sz="1400" b="1" i="0" u="none" strike="noStrike" noProof="0" dirty="0">
                          <a:latin typeface="Arial"/>
                        </a:rPr>
                        <a:t> </a:t>
                      </a:r>
                      <a:r>
                        <a:rPr lang="en-US" sz="1400" b="1" i="0" u="none" strike="noStrike" noProof="0" err="1">
                          <a:latin typeface="Arial"/>
                        </a:rPr>
                        <a:t>Çıkarım</a:t>
                      </a:r>
                      <a:r>
                        <a:rPr lang="en-US" sz="1400" b="1" i="0" u="none" strike="noStrike" noProof="0" dirty="0">
                          <a:latin typeface="Arial"/>
                        </a:rPr>
                        <a:t> </a:t>
                      </a:r>
                      <a:r>
                        <a:rPr lang="en-US" sz="1400" b="1" i="0" u="none" strike="noStrike" noProof="0" err="1">
                          <a:latin typeface="Arial"/>
                        </a:rPr>
                        <a:t>Gerçeklemelerindeki</a:t>
                      </a:r>
                      <a:r>
                        <a:rPr lang="en-US" sz="1400" b="1" i="0" u="none" strike="noStrike" noProof="0" dirty="0">
                          <a:latin typeface="Arial"/>
                        </a:rPr>
                        <a:t> </a:t>
                      </a:r>
                      <a:r>
                        <a:rPr lang="en-US" sz="1400" b="1" i="0" u="none" strike="noStrike" noProof="0" err="1">
                          <a:latin typeface="Arial"/>
                        </a:rPr>
                        <a:t>Skorlar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0356"/>
                  </a:ext>
                </a:extLst>
              </a:tr>
              <a:tr h="32081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Kappa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411921"/>
                  </a:ext>
                </a:extLst>
              </a:tr>
              <a:tr h="32081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Arial"/>
                        </a:rPr>
                        <a:t>1D-CNN [3]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Arial"/>
                        </a:rPr>
                        <a:t>73.267%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Arial"/>
                        </a:rPr>
                        <a:t>0.630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984812"/>
                  </a:ext>
                </a:extLst>
              </a:tr>
              <a:tr h="6331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err="1">
                          <a:latin typeface="Arial"/>
                        </a:rPr>
                        <a:t>Yarıgözetimli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 2D CNN [4]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Arial"/>
                        </a:rPr>
                        <a:t>94.82%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Arial"/>
                        </a:rPr>
                        <a:t>0.932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1510"/>
                  </a:ext>
                </a:extLst>
              </a:tr>
            </a:tbl>
          </a:graphicData>
        </a:graphic>
      </p:graphicFrame>
      <p:pic>
        <p:nvPicPr>
          <p:cNvPr id="2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1DCB6B5-B243-4660-9C39-B85F3590D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952" y="3817627"/>
            <a:ext cx="2573169" cy="20566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52280" y="106200"/>
            <a:ext cx="784800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Yapılanlar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52280" y="914400"/>
            <a:ext cx="8900280" cy="73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8534520" y="6553080"/>
            <a:ext cx="456480" cy="7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66627086-40C2-4088-BAC2-9791AE09CA44}" type="slidenum">
              <a:rPr lang="en-US" sz="1000" b="0" strike="noStrike" spc="-1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2CF1B2-9E62-45F6-8D0E-439CD6FAF938}"/>
              </a:ext>
            </a:extLst>
          </p:cNvPr>
          <p:cNvSpPr txBox="1"/>
          <p:nvPr/>
        </p:nvSpPr>
        <p:spPr>
          <a:xfrm>
            <a:off x="425789" y="1097629"/>
            <a:ext cx="837967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Öznitelik çıkarım modülü için mevcut şemalar değerlendirildi.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/>
              <a:t>Gelişme ortamı hazırlanarak gerekli kütüphaneler yüklendi.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/>
              <a:t>DeepHyperX çalışması [1] klonlanarak modeller üzerinde ince ayar (finetune) denemeleri yapıldı.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Derin ağ modellerinde oluşan çıktı vektörleri karşılaştırmak üzere kullanılacak olan vektör uzaklık ölçüm biçimleri olarak (L0, L1, L2) metrikleri belirlendi.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534520" y="6553080"/>
            <a:ext cx="456480" cy="7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B72CB0D3-4D7D-4454-A128-EF1E130EACDC}" type="slidenum">
              <a:rPr lang="en-US" sz="1000" b="0" strike="noStrike" spc="-1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52280" y="106200"/>
            <a:ext cx="784800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0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Yapılacaklar (İkinci İzleme)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0FCAD9-0439-438D-8878-970D706B187D}"/>
              </a:ext>
            </a:extLst>
          </p:cNvPr>
          <p:cNvSpPr txBox="1"/>
          <p:nvPr/>
        </p:nvSpPr>
        <p:spPr>
          <a:xfrm>
            <a:off x="303637" y="1106355"/>
            <a:ext cx="872868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Bir referans başarımı elde etmek ve prototip oluşturmak için; (bu ayki çalışmalarda test edilen) sahne sınıflandırma çalışmalarında kullanılan modeller ile hiperspektral görüntüyü temsil eden vektörü üretmek.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Üretilen öznitelik vektörlerini arasındaki mesafeyi hesaplayıp, mesafeleri sıralamak.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Ardından bu taban ile basit bir içerik alımı (CBIR) gerçekleştiren yapı kodlamak.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Öznitelik vektörü üretim ağlarında hiperparametreleri değiştirmek suretiyle testler yapmak.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/>
              <a:t>Özetle; çalışır bir prototip geliştirmek.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E45FC657-9830-4D95-A5F7-9C48DE1E3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988" y="3848696"/>
            <a:ext cx="5962795" cy="22755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534520" y="6553080"/>
            <a:ext cx="456480" cy="7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D8E0B7E-95EA-4946-87A0-27B820AAE9A5}" type="slidenum">
              <a:rPr lang="en-US" sz="1000" b="0" strike="noStrike" spc="-1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52280" y="106200"/>
            <a:ext cx="784800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0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Yapılacaklar (Son Sunum)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4E2C8E-1321-498E-A00C-47939761A12F}"/>
              </a:ext>
            </a:extLst>
          </p:cNvPr>
          <p:cNvSpPr txBox="1"/>
          <p:nvPr/>
        </p:nvSpPr>
        <p:spPr>
          <a:xfrm>
            <a:off x="408339" y="1062728"/>
            <a:ext cx="791723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CAAN </a:t>
            </a:r>
            <a:r>
              <a:rPr lang="en-US" dirty="0" err="1"/>
              <a:t>modelinin</a:t>
            </a:r>
            <a:r>
              <a:rPr lang="en-US" dirty="0"/>
              <a:t> </a:t>
            </a:r>
            <a:r>
              <a:rPr lang="en-US" dirty="0" err="1"/>
              <a:t>oluşturulması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eğitilmesi</a:t>
            </a:r>
            <a:r>
              <a:rPr lang="en-US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hiperparametreler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konfigürasyonlarda</a:t>
            </a:r>
            <a:r>
              <a:rPr lang="en-US" dirty="0"/>
              <a:t> </a:t>
            </a:r>
            <a:r>
              <a:rPr lang="en-US" dirty="0" err="1"/>
              <a:t>modelin</a:t>
            </a:r>
            <a:r>
              <a:rPr lang="en-US" dirty="0"/>
              <a:t> test </a:t>
            </a:r>
            <a:r>
              <a:rPr lang="en-US" dirty="0" err="1"/>
              <a:t>edilmesi</a:t>
            </a:r>
            <a:r>
              <a:rPr lang="en-US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Modele</a:t>
            </a:r>
            <a:r>
              <a:rPr lang="en-US" dirty="0"/>
              <a:t> </a:t>
            </a:r>
            <a:r>
              <a:rPr lang="en-US" dirty="0" err="1"/>
              <a:t>ince</a:t>
            </a:r>
            <a:r>
              <a:rPr lang="en-US" dirty="0"/>
              <a:t> </a:t>
            </a:r>
            <a:r>
              <a:rPr lang="en-US" dirty="0" err="1"/>
              <a:t>ayar</a:t>
            </a:r>
            <a:r>
              <a:rPr lang="en-US" dirty="0"/>
              <a:t> </a:t>
            </a:r>
            <a:r>
              <a:rPr lang="en-US" dirty="0" err="1"/>
              <a:t>yapılması</a:t>
            </a:r>
            <a:r>
              <a:rPr lang="en-US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vektör</a:t>
            </a:r>
            <a:r>
              <a:rPr lang="en-US" dirty="0"/>
              <a:t> </a:t>
            </a:r>
            <a:r>
              <a:rPr lang="en-US" dirty="0" err="1"/>
              <a:t>ölçüm</a:t>
            </a:r>
            <a:r>
              <a:rPr lang="en-US" dirty="0"/>
              <a:t> </a:t>
            </a:r>
            <a:r>
              <a:rPr lang="en-US" dirty="0" err="1"/>
              <a:t>metriklerinin</a:t>
            </a:r>
            <a:r>
              <a:rPr lang="en-US" dirty="0"/>
              <a:t> </a:t>
            </a:r>
            <a:r>
              <a:rPr lang="en-US" dirty="0" err="1"/>
              <a:t>denenmesi</a:t>
            </a:r>
            <a:r>
              <a:rPr lang="en-US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Sonuçların</a:t>
            </a:r>
            <a:r>
              <a:rPr lang="en-US" dirty="0"/>
              <a:t> </a:t>
            </a:r>
            <a:r>
              <a:rPr lang="en-US" dirty="0" err="1"/>
              <a:t>raporlandırılması</a:t>
            </a:r>
            <a:r>
              <a:rPr lang="en-US" dirty="0"/>
              <a:t>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52280" y="106200"/>
            <a:ext cx="784800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Kaynaklar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52280" y="914400"/>
            <a:ext cx="8717400" cy="540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[1] </a:t>
            </a:r>
            <a:r>
              <a:rPr lang="en-US" sz="20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https://github.com/nshaud/DeepHyperX</a:t>
            </a:r>
            <a:endParaRPr lang="en-US" sz="2000" spc="-1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r>
              <a:rPr lang="en-US" sz="20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[2] 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https://github.com/BehnoodRasti/HyFTech-Hyperspectral-Shallow-Deep-Feature-Extraction-Toolbox</a:t>
            </a:r>
            <a:endParaRPr lang="en-US" sz="2000" spc="-1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cs typeface="Arial"/>
            </a:endParaRPr>
          </a:p>
          <a:p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[3] </a:t>
            </a:r>
            <a:r>
              <a:rPr lang="en-US" sz="20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Deep Convolutional Neural Networks for Hyperspectral Image Classification, Hu et al., Journal of Sensors 2015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</a:p>
          <a:p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[4] </a:t>
            </a:r>
            <a:r>
              <a:rPr lang="en-US" sz="2000" spc="-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HSI-CNN: A Novel Convolution Neural Network for Hyperspectral Image, Luo et al, ICPR 2018</a:t>
            </a:r>
            <a:endParaRPr lang="en-US" sz="2000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8534520" y="6553080"/>
            <a:ext cx="456480" cy="7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1D7B4BD-BDE2-4C73-BFF8-89775BCDDF17}" type="slidenum">
              <a:rPr lang="en-US" sz="1000" b="0" strike="noStrike" spc="-1">
                <a:solidFill>
                  <a:srgbClr val="FFFFE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1712</TotalTime>
  <Words>180</Words>
  <Application>Microsoft Office PowerPoint</Application>
  <PresentationFormat>On-screen Show (4:3)</PresentationFormat>
  <Paragraphs>66</Paragraphs>
  <Slides>8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subject/>
  <dc:creator>inanc tahrali</dc:creator>
  <dc:description/>
  <cp:lastModifiedBy/>
  <cp:revision>900</cp:revision>
  <dcterms:created xsi:type="dcterms:W3CDTF">2007-08-26T20:02:13Z</dcterms:created>
  <dcterms:modified xsi:type="dcterms:W3CDTF">2020-11-25T08:07:09Z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gyte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Ekran Gösterisi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