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tr-TR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tr-T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9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tr-T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9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tr-T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9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tr-T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0612E30-491B-4D30-9D32-0D04C551F6B1}" type="slidenum">
              <a:rPr lang="tr-TR" sz="1400" b="0" strike="noStrike" spc="-1">
                <a:latin typeface="Times New Roman"/>
              </a:rPr>
              <a:t>‹#›</a:t>
            </a:fld>
            <a:endParaRPr lang="tr-T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765A048-D12E-4535-8820-9F81547195EC}" type="slidenum">
              <a:rPr lang="tr-TR" sz="1200" b="0" strike="noStrike" spc="-1">
                <a:solidFill>
                  <a:srgbClr val="000000"/>
                </a:solidFill>
                <a:latin typeface="Arial"/>
              </a:rPr>
              <a:t>1</a:t>
            </a:fld>
            <a:endParaRPr lang="tr-TR" sz="1200" b="0" strike="noStrike" spc="-1">
              <a:latin typeface="Times New Roman"/>
            </a:endParaRPr>
          </a:p>
        </p:txBody>
      </p:sp>
      <p:sp>
        <p:nvSpPr>
          <p:cNvPr id="13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tr-T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7391160" cy="258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52280" y="3740040"/>
            <a:ext cx="7391160" cy="258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3606840" cy="258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939840" y="914400"/>
            <a:ext cx="3606840" cy="258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152280" y="3740040"/>
            <a:ext cx="3606840" cy="258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3939840" y="3740040"/>
            <a:ext cx="3606840" cy="258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2379600" cy="258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2651400" y="914400"/>
            <a:ext cx="2379600" cy="258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150160" y="914400"/>
            <a:ext cx="2379600" cy="258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152280" y="3740040"/>
            <a:ext cx="2379600" cy="258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2651400" y="3740040"/>
            <a:ext cx="2379600" cy="258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5150160" y="3740040"/>
            <a:ext cx="2379600" cy="258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152280" y="914400"/>
            <a:ext cx="7391160" cy="5409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tr-T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7391160" cy="5409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3606840" cy="5409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3939840" y="914400"/>
            <a:ext cx="3606840" cy="5409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152280" y="106200"/>
            <a:ext cx="7848360" cy="268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tr-T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3606840" cy="258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939840" y="914400"/>
            <a:ext cx="3606840" cy="5409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152280" y="3740040"/>
            <a:ext cx="3606840" cy="258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152280" y="914400"/>
            <a:ext cx="7391160" cy="5409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tr-T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3606840" cy="5409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939840" y="914400"/>
            <a:ext cx="3606840" cy="258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3939840" y="3740040"/>
            <a:ext cx="3606840" cy="258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3606840" cy="258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939840" y="914400"/>
            <a:ext cx="3606840" cy="258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52280" y="3740040"/>
            <a:ext cx="7391160" cy="258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7391160" cy="258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152280" y="3740040"/>
            <a:ext cx="7391160" cy="258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3606840" cy="258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939840" y="914400"/>
            <a:ext cx="3606840" cy="258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152280" y="3740040"/>
            <a:ext cx="3606840" cy="258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3939840" y="3740040"/>
            <a:ext cx="3606840" cy="258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2379600" cy="258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2651400" y="914400"/>
            <a:ext cx="2379600" cy="258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0160" y="914400"/>
            <a:ext cx="2379600" cy="258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152280" y="3740040"/>
            <a:ext cx="2379600" cy="258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2651400" y="3740040"/>
            <a:ext cx="2379600" cy="258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5150160" y="3740040"/>
            <a:ext cx="2379600" cy="258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7391160" cy="5409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3606840" cy="5409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3939840" y="914400"/>
            <a:ext cx="3606840" cy="5409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152280" y="106200"/>
            <a:ext cx="7848360" cy="268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tr-T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3606840" cy="258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939840" y="914400"/>
            <a:ext cx="3606840" cy="5409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52280" y="3740040"/>
            <a:ext cx="3606840" cy="258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3606840" cy="5409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939840" y="914400"/>
            <a:ext cx="3606840" cy="258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939840" y="3740040"/>
            <a:ext cx="3606840" cy="258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3606840" cy="258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939840" y="914400"/>
            <a:ext cx="3606840" cy="258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52280" y="3740040"/>
            <a:ext cx="7391160" cy="258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stomShape 1" hidden="1"/>
          <p:cNvSpPr/>
          <p:nvPr/>
        </p:nvSpPr>
        <p:spPr>
          <a:xfrm>
            <a:off x="0" y="6477120"/>
            <a:ext cx="9143640" cy="380520"/>
          </a:xfrm>
          <a:prstGeom prst="rect">
            <a:avLst/>
          </a:prstGeom>
          <a:solidFill>
            <a:srgbClr val="3C8C93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2" hidden="1"/>
          <p:cNvSpPr/>
          <p:nvPr/>
        </p:nvSpPr>
        <p:spPr>
          <a:xfrm>
            <a:off x="0" y="10440"/>
            <a:ext cx="9143640" cy="761760"/>
          </a:xfrm>
          <a:prstGeom prst="rect">
            <a:avLst/>
          </a:prstGeom>
          <a:gradFill rotWithShape="0">
            <a:gsLst>
              <a:gs pos="0">
                <a:srgbClr val="4597A0"/>
              </a:gs>
              <a:gs pos="100000">
                <a:srgbClr val="72BFC5"/>
              </a:gs>
            </a:gsLst>
            <a:lin ang="0"/>
          </a:gra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1447920" y="6536520"/>
            <a:ext cx="31237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lang="tr-TR" sz="1200" b="1" strike="noStrike" spc="-1">
                <a:solidFill>
                  <a:srgbClr val="FFFFFF"/>
                </a:solidFill>
                <a:latin typeface="Arial"/>
                <a:ea typeface="바탕"/>
              </a:rPr>
              <a:t>GTÜ - Bilgisayar Mühendisliği Bölümü</a:t>
            </a:r>
            <a:endParaRPr lang="tr-TR" sz="1200" b="0" strike="noStrike" spc="-1">
              <a:latin typeface="Arial"/>
            </a:endParaRPr>
          </a:p>
        </p:txBody>
      </p:sp>
      <p:pic>
        <p:nvPicPr>
          <p:cNvPr id="3" name="Picture 15"/>
          <p:cNvPicPr/>
          <p:nvPr/>
        </p:nvPicPr>
        <p:blipFill>
          <a:blip r:embed="rId14"/>
          <a:stretch/>
        </p:blipFill>
        <p:spPr>
          <a:xfrm>
            <a:off x="81720" y="5867280"/>
            <a:ext cx="984600" cy="984600"/>
          </a:xfrm>
          <a:prstGeom prst="rect">
            <a:avLst/>
          </a:prstGeom>
          <a:ln>
            <a:noFill/>
          </a:ln>
        </p:spPr>
      </p:pic>
      <p:pic>
        <p:nvPicPr>
          <p:cNvPr id="4" name="Picture 16"/>
          <p:cNvPicPr/>
          <p:nvPr/>
        </p:nvPicPr>
        <p:blipFill>
          <a:blip r:embed="rId15"/>
          <a:stretch/>
        </p:blipFill>
        <p:spPr>
          <a:xfrm>
            <a:off x="8001000" y="43920"/>
            <a:ext cx="1109520" cy="694800"/>
          </a:xfrm>
          <a:prstGeom prst="rect">
            <a:avLst/>
          </a:prstGeom>
          <a:ln>
            <a:noFill/>
          </a:ln>
        </p:spPr>
      </p:pic>
      <p:sp>
        <p:nvSpPr>
          <p:cNvPr id="5" name="CustomShape 4" hidden="1"/>
          <p:cNvSpPr/>
          <p:nvPr/>
        </p:nvSpPr>
        <p:spPr>
          <a:xfrm>
            <a:off x="4572000" y="6528960"/>
            <a:ext cx="31237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lang="tr-TR" sz="1200" b="1" strike="noStrike" spc="-1">
                <a:solidFill>
                  <a:srgbClr val="FFFFFF"/>
                </a:solidFill>
                <a:latin typeface="Arial"/>
                <a:ea typeface="바탕"/>
              </a:rPr>
              <a:t>BİL 495/496 Bitirme Projesi </a:t>
            </a:r>
            <a:endParaRPr lang="tr-TR" sz="1200" b="0" strike="noStrike" spc="-1">
              <a:latin typeface="Arial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5943600" y="200160"/>
            <a:ext cx="274284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lang="tr-TR" sz="1000" b="1" strike="noStrike" spc="-1">
                <a:solidFill>
                  <a:srgbClr val="FFFFCC"/>
                </a:solidFill>
                <a:latin typeface="Tahoma"/>
              </a:rPr>
              <a:t>Bilgisayar Mühendisliği Bölümü</a:t>
            </a:r>
            <a:endParaRPr lang="tr-TR" sz="10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title"/>
          </p:nvPr>
        </p:nvSpPr>
        <p:spPr>
          <a:xfrm>
            <a:off x="1066680" y="2057400"/>
            <a:ext cx="70862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tr-TR" sz="4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8" name="CustomShape 7"/>
          <p:cNvSpPr/>
          <p:nvPr/>
        </p:nvSpPr>
        <p:spPr>
          <a:xfrm>
            <a:off x="0" y="10440"/>
            <a:ext cx="9143640" cy="761760"/>
          </a:xfrm>
          <a:prstGeom prst="rect">
            <a:avLst/>
          </a:prstGeom>
          <a:gradFill rotWithShape="0">
            <a:gsLst>
              <a:gs pos="0">
                <a:srgbClr val="72BFC5"/>
              </a:gs>
              <a:gs pos="100000">
                <a:srgbClr val="4597A0"/>
              </a:gs>
            </a:gsLst>
            <a:lin ang="0"/>
          </a:gra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8"/>
          <p:cNvSpPr/>
          <p:nvPr/>
        </p:nvSpPr>
        <p:spPr>
          <a:xfrm>
            <a:off x="0" y="6477120"/>
            <a:ext cx="9143640" cy="380520"/>
          </a:xfrm>
          <a:prstGeom prst="rect">
            <a:avLst/>
          </a:prstGeom>
          <a:solidFill>
            <a:srgbClr val="3C8C93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" name="Picture 15"/>
          <p:cNvPicPr/>
          <p:nvPr/>
        </p:nvPicPr>
        <p:blipFill>
          <a:blip r:embed="rId14"/>
          <a:stretch/>
        </p:blipFill>
        <p:spPr>
          <a:xfrm>
            <a:off x="152280" y="5715000"/>
            <a:ext cx="1142640" cy="1142640"/>
          </a:xfrm>
          <a:prstGeom prst="rect">
            <a:avLst/>
          </a:prstGeom>
          <a:ln>
            <a:noFill/>
          </a:ln>
        </p:spPr>
      </p:pic>
      <p:pic>
        <p:nvPicPr>
          <p:cNvPr id="11" name="Picture 16"/>
          <p:cNvPicPr/>
          <p:nvPr/>
        </p:nvPicPr>
        <p:blipFill>
          <a:blip r:embed="rId16"/>
          <a:stretch/>
        </p:blipFill>
        <p:spPr>
          <a:xfrm>
            <a:off x="3276720" y="179640"/>
            <a:ext cx="2786400" cy="1744560"/>
          </a:xfrm>
          <a:prstGeom prst="rect">
            <a:avLst/>
          </a:prstGeom>
          <a:ln>
            <a:noFill/>
          </a:ln>
        </p:spPr>
      </p:pic>
      <p:sp>
        <p:nvSpPr>
          <p:cNvPr id="12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0" y="6477120"/>
            <a:ext cx="9143640" cy="380520"/>
          </a:xfrm>
          <a:prstGeom prst="rect">
            <a:avLst/>
          </a:prstGeom>
          <a:solidFill>
            <a:srgbClr val="3C8C93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2"/>
          <p:cNvSpPr/>
          <p:nvPr/>
        </p:nvSpPr>
        <p:spPr>
          <a:xfrm>
            <a:off x="0" y="10440"/>
            <a:ext cx="9143640" cy="761760"/>
          </a:xfrm>
          <a:prstGeom prst="rect">
            <a:avLst/>
          </a:prstGeom>
          <a:gradFill rotWithShape="0">
            <a:gsLst>
              <a:gs pos="0">
                <a:srgbClr val="4597A0"/>
              </a:gs>
              <a:gs pos="100000">
                <a:srgbClr val="72BFC5"/>
              </a:gs>
            </a:gsLst>
            <a:lin ang="0"/>
          </a:gra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3"/>
          <p:cNvSpPr/>
          <p:nvPr/>
        </p:nvSpPr>
        <p:spPr>
          <a:xfrm>
            <a:off x="1447920" y="6536520"/>
            <a:ext cx="31237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lang="tr-TR" sz="1200" b="1" strike="noStrike" spc="-1">
                <a:solidFill>
                  <a:srgbClr val="FFFFFF"/>
                </a:solidFill>
                <a:latin typeface="Arial"/>
                <a:ea typeface="바탕"/>
              </a:rPr>
              <a:t>GTÜ - Bilgisayar Mühendisliği Bölümü</a:t>
            </a:r>
            <a:endParaRPr lang="tr-TR" sz="1200" b="0" strike="noStrike" spc="-1">
              <a:latin typeface="Arial"/>
            </a:endParaRPr>
          </a:p>
        </p:txBody>
      </p:sp>
      <p:pic>
        <p:nvPicPr>
          <p:cNvPr id="52" name="Picture 15"/>
          <p:cNvPicPr/>
          <p:nvPr/>
        </p:nvPicPr>
        <p:blipFill>
          <a:blip r:embed="rId14"/>
          <a:stretch/>
        </p:blipFill>
        <p:spPr>
          <a:xfrm>
            <a:off x="81720" y="5867280"/>
            <a:ext cx="984600" cy="984600"/>
          </a:xfrm>
          <a:prstGeom prst="rect">
            <a:avLst/>
          </a:prstGeom>
          <a:ln>
            <a:noFill/>
          </a:ln>
        </p:spPr>
      </p:pic>
      <p:pic>
        <p:nvPicPr>
          <p:cNvPr id="53" name="Picture 16"/>
          <p:cNvPicPr/>
          <p:nvPr/>
        </p:nvPicPr>
        <p:blipFill>
          <a:blip r:embed="rId15"/>
          <a:stretch/>
        </p:blipFill>
        <p:spPr>
          <a:xfrm>
            <a:off x="8001000" y="43920"/>
            <a:ext cx="1109520" cy="694800"/>
          </a:xfrm>
          <a:prstGeom prst="rect">
            <a:avLst/>
          </a:prstGeom>
          <a:ln>
            <a:noFill/>
          </a:ln>
        </p:spPr>
      </p:pic>
      <p:sp>
        <p:nvSpPr>
          <p:cNvPr id="54" name="CustomShape 4"/>
          <p:cNvSpPr/>
          <p:nvPr/>
        </p:nvSpPr>
        <p:spPr>
          <a:xfrm>
            <a:off x="4572000" y="6528960"/>
            <a:ext cx="31237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lang="tr-TR" sz="1200" b="1" strike="noStrike" spc="-1">
                <a:solidFill>
                  <a:srgbClr val="FFFFFF"/>
                </a:solidFill>
                <a:latin typeface="Arial"/>
                <a:ea typeface="바탕"/>
              </a:rPr>
              <a:t>BİL 495/496 Bitirme Projesi </a:t>
            </a:r>
            <a:endParaRPr lang="tr-TR" sz="1200" b="0" strike="noStrike" spc="-1"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title"/>
          </p:nvPr>
        </p:nvSpPr>
        <p:spPr>
          <a:xfrm>
            <a:off x="152280" y="106200"/>
            <a:ext cx="7848360" cy="5792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tr-TR" sz="4400" b="0" strike="noStrike" spc="-1">
                <a:solidFill>
                  <a:srgbClr val="FFFFFF"/>
                </a:solidFill>
                <a:latin typeface="Arial"/>
              </a:rPr>
              <a:t>Asıl başlık stili için tıklatın</a:t>
            </a:r>
            <a:endParaRPr lang="tr-T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body"/>
          </p:nvPr>
        </p:nvSpPr>
        <p:spPr>
          <a:xfrm>
            <a:off x="152280" y="914400"/>
            <a:ext cx="7391160" cy="5409720"/>
          </a:xfrm>
          <a:prstGeom prst="rect">
            <a:avLst/>
          </a:prstGeom>
        </p:spPr>
        <p:txBody>
          <a:bodyPr/>
          <a:lstStyle/>
          <a:p>
            <a:pPr marL="432000" indent="-32400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600" b="0" strike="noStrike" spc="-1">
                <a:solidFill>
                  <a:srgbClr val="000000"/>
                </a:solidFill>
                <a:latin typeface="Arial"/>
              </a:rPr>
              <a:t>Asıl metin stillerini düzenlemek için tıklatın</a:t>
            </a:r>
          </a:p>
          <a:p>
            <a:pPr marL="864000" lvl="1" indent="-3240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tr-TR" sz="2200" b="0" strike="noStrike" spc="-1">
                <a:solidFill>
                  <a:srgbClr val="000000"/>
                </a:solidFill>
                <a:latin typeface="Arial"/>
              </a:rPr>
              <a:t>İkinci düzey</a:t>
            </a:r>
          </a:p>
          <a:p>
            <a:pPr marL="1296000" lvl="2" indent="-288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Üçüncü düzey</a:t>
            </a:r>
          </a:p>
          <a:p>
            <a:pPr marL="1728000" lvl="3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Dördüncü düzey</a:t>
            </a:r>
          </a:p>
          <a:p>
            <a:pPr marL="2160000" lvl="4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Beşinci düzey</a:t>
            </a:r>
          </a:p>
        </p:txBody>
      </p:sp>
      <p:sp>
        <p:nvSpPr>
          <p:cNvPr id="57" name="PlaceHolder 7"/>
          <p:cNvSpPr>
            <a:spLocks noGrp="1"/>
          </p:cNvSpPr>
          <p:nvPr>
            <p:ph type="sldNum"/>
          </p:nvPr>
        </p:nvSpPr>
        <p:spPr>
          <a:xfrm>
            <a:off x="8534520" y="6553080"/>
            <a:ext cx="456840" cy="75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E54E40B0-3BD1-47F1-8276-700BD94020E4}" type="slidenum">
              <a:rPr lang="tr-TR" sz="1000" b="0" strike="noStrike" spc="-1">
                <a:solidFill>
                  <a:srgbClr val="FFFFE5"/>
                </a:solidFill>
                <a:latin typeface="Arial"/>
              </a:rPr>
              <a:t>‹#›</a:t>
            </a:fld>
            <a:endParaRPr lang="tr-TR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52280" y="2209680"/>
            <a:ext cx="8762760" cy="1523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tr-TR" sz="3600" b="0" strike="noStrike" spc="-1">
                <a:solidFill>
                  <a:srgbClr val="000000"/>
                </a:solidFill>
                <a:latin typeface="Arial"/>
              </a:rPr>
              <a:t>A context aware attention network for hyperspectral content based image retrieval</a:t>
            </a:r>
          </a:p>
        </p:txBody>
      </p:sp>
      <p:sp>
        <p:nvSpPr>
          <p:cNvPr id="101" name="TextShape 2"/>
          <p:cNvSpPr txBox="1"/>
          <p:nvPr/>
        </p:nvSpPr>
        <p:spPr>
          <a:xfrm>
            <a:off x="1295280" y="3809880"/>
            <a:ext cx="6400440" cy="3428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ts val="400"/>
              </a:spcBef>
            </a:pPr>
            <a:endParaRPr lang="tr-TR" sz="3200" b="0" strike="noStrike" spc="-1"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400"/>
              </a:spcBef>
            </a:pPr>
            <a:r>
              <a:rPr lang="tr-TR" sz="2000" b="1" strike="noStrike" spc="-1">
                <a:solidFill>
                  <a:srgbClr val="000000"/>
                </a:solidFill>
                <a:latin typeface="Arial"/>
              </a:rPr>
              <a:t>BIL 495</a:t>
            </a:r>
            <a:endParaRPr lang="tr-TR" sz="2000" b="0" strike="noStrike" spc="-1"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400"/>
              </a:spcBef>
            </a:pPr>
            <a:r>
              <a:rPr lang="tr-TR" sz="2000" b="1" strike="noStrike" spc="-1">
                <a:solidFill>
                  <a:srgbClr val="000000"/>
                </a:solidFill>
                <a:latin typeface="Arial"/>
              </a:rPr>
              <a:t>İlk Sunum</a:t>
            </a:r>
            <a:endParaRPr lang="tr-TR" sz="2000" b="0" strike="noStrike" spc="-1"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281"/>
              </a:spcBef>
            </a:pPr>
            <a:endParaRPr lang="tr-TR" sz="2000" b="0" strike="noStrike" spc="-1"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281"/>
              </a:spcBef>
            </a:pPr>
            <a:endParaRPr lang="tr-TR" sz="2000" b="0" strike="noStrike" spc="-1"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400"/>
              </a:spcBef>
            </a:pPr>
            <a:r>
              <a:rPr lang="tr-TR" sz="2000" b="1" strike="noStrike" spc="-1">
                <a:solidFill>
                  <a:srgbClr val="000000"/>
                </a:solidFill>
                <a:latin typeface="Arial"/>
              </a:rPr>
              <a:t>Ahmed Semih Özmekik</a:t>
            </a:r>
            <a:endParaRPr lang="tr-TR" sz="2000" b="0" strike="noStrike" spc="-1"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400"/>
              </a:spcBef>
            </a:pPr>
            <a:endParaRPr lang="tr-TR" sz="2000" b="0" strike="noStrike" spc="-1"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400"/>
              </a:spcBef>
            </a:pPr>
            <a:r>
              <a:rPr lang="tr-TR" sz="2000" b="1" strike="noStrike" spc="-1">
                <a:solidFill>
                  <a:srgbClr val="000000"/>
                </a:solidFill>
                <a:latin typeface="Arial"/>
              </a:rPr>
              <a:t>Proje Danışmanı: Prof. Dr. Erchan Aptoula</a:t>
            </a:r>
            <a:endParaRPr lang="tr-TR" sz="2000" b="0" strike="noStrike" spc="-1"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360"/>
              </a:spcBef>
            </a:pPr>
            <a:r>
              <a:rPr lang="tr-TR" sz="1800" b="1" strike="noStrike" spc="-1">
                <a:solidFill>
                  <a:srgbClr val="000000"/>
                </a:solidFill>
                <a:latin typeface="Arial"/>
              </a:rPr>
              <a:t>Ekim 2020</a:t>
            </a:r>
            <a:endParaRPr lang="tr-T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534520" y="6553080"/>
            <a:ext cx="456840" cy="7596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fld id="{21799EA0-047D-4B3F-B38A-955B0DC71A53}" type="slidenum">
              <a:rPr lang="tr-TR" sz="1000" b="0" strike="noStrike" spc="-1">
                <a:solidFill>
                  <a:srgbClr val="FFFFE5"/>
                </a:solidFill>
                <a:latin typeface="Arial"/>
              </a:rPr>
              <a:t>2</a:t>
            </a:fld>
            <a:endParaRPr lang="tr-TR" sz="1000" b="0" strike="noStrike" spc="-1">
              <a:latin typeface="Times New Roman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152280" y="106200"/>
            <a:ext cx="7848360" cy="57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tr-TR" sz="4000" b="0" strike="noStrike" spc="-1">
                <a:solidFill>
                  <a:srgbClr val="FFFFFF"/>
                </a:solidFill>
                <a:latin typeface="Arial"/>
              </a:rPr>
              <a:t>Proje Şeması ve Tanımı</a:t>
            </a:r>
            <a:endParaRPr lang="tr-TR" sz="4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Picture 103"/>
          <p:cNvPicPr/>
          <p:nvPr/>
        </p:nvPicPr>
        <p:blipFill>
          <a:blip r:embed="rId2"/>
          <a:stretch/>
        </p:blipFill>
        <p:spPr>
          <a:xfrm>
            <a:off x="216000" y="936000"/>
            <a:ext cx="4171680" cy="2885400"/>
          </a:xfrm>
          <a:prstGeom prst="rect">
            <a:avLst/>
          </a:prstGeom>
          <a:ln>
            <a:noFill/>
          </a:ln>
        </p:spPr>
      </p:pic>
      <p:sp>
        <p:nvSpPr>
          <p:cNvPr id="105" name="TextShape 3"/>
          <p:cNvSpPr txBox="1"/>
          <p:nvPr/>
        </p:nvSpPr>
        <p:spPr>
          <a:xfrm>
            <a:off x="1719000" y="3960000"/>
            <a:ext cx="144900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tr-TR" sz="1500" b="0" strike="noStrike" spc="-1">
                <a:latin typeface="Arial"/>
              </a:rPr>
              <a:t>Şekil 1: [1]</a:t>
            </a:r>
          </a:p>
        </p:txBody>
      </p:sp>
      <p:sp>
        <p:nvSpPr>
          <p:cNvPr id="106" name="TextShape 4"/>
          <p:cNvSpPr txBox="1"/>
          <p:nvPr/>
        </p:nvSpPr>
        <p:spPr>
          <a:xfrm>
            <a:off x="4387680" y="936000"/>
            <a:ext cx="4540320" cy="648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1500" b="0" strike="noStrike" spc="-1">
                <a:latin typeface="Arial"/>
              </a:rPr>
              <a:t>Proje Nedir?</a:t>
            </a:r>
          </a:p>
          <a:p>
            <a:r>
              <a:rPr lang="tr-TR" sz="1500" b="0" strike="noStrike" spc="-1">
                <a:latin typeface="Arial"/>
              </a:rPr>
              <a:t>- Hiperspektral görüntüler uzayında, bir görüntü ile arama yaparak koleksiyondan sorgu görüntüye en çok benzeyen görüntünün alımını gerçekleştiren program yapmaktır.</a:t>
            </a:r>
          </a:p>
          <a:p>
            <a:endParaRPr lang="tr-TR" sz="1500" b="0" strike="noStrike" spc="-1">
              <a:latin typeface="Arial"/>
            </a:endParaRPr>
          </a:p>
          <a:p>
            <a:r>
              <a:rPr lang="tr-TR" sz="1500" b="0" strike="noStrike" spc="-1">
                <a:latin typeface="Arial"/>
              </a:rPr>
              <a:t>- İçerik Tabanlı Görüntü Alımı (CBIR), bilgisayarla görü tekniklerinin görüntü alma problemine (büyük veri tabanlarında dijital görüntülerin aranması problemine) uygulanmasıdır. “İçerik Tabanlı” arama; sorgunun anahtar sözcük ve etiket gibi meta verilerden ziyade görselin içeriğinin analiz edilerek yapıldığı anlamına gelir [4].</a:t>
            </a:r>
          </a:p>
          <a:p>
            <a:endParaRPr lang="tr-TR" sz="1500" b="0" strike="noStrike" spc="-1">
              <a:latin typeface="Arial"/>
            </a:endParaRPr>
          </a:p>
          <a:p>
            <a:r>
              <a:rPr lang="tr-TR" sz="1500" b="0" strike="noStrike" spc="-1">
                <a:latin typeface="Arial"/>
              </a:rPr>
              <a:t>- CBIR’in uygulanabilirlik alanları kapsamlıdır: Afet hassasiyeti, çevre analizi ve güvenlik için birçok jeobilim aracı talep edilmektedir [5].</a:t>
            </a:r>
          </a:p>
          <a:p>
            <a:endParaRPr lang="tr-TR" sz="1500" b="0" strike="noStrike" spc="-1">
              <a:latin typeface="Arial"/>
            </a:endParaRPr>
          </a:p>
          <a:p>
            <a:r>
              <a:rPr lang="tr-TR" sz="1500" b="0" strike="noStrike" spc="-1">
                <a:latin typeface="Arial"/>
              </a:rPr>
              <a:t>- Bu projede geliştirilecek olan içerik tabanlı görüntü alma modeli derin öğrenme yöntemi kullanmaktadır.</a:t>
            </a:r>
          </a:p>
          <a:p>
            <a:endParaRPr lang="tr-TR" sz="1500" b="0" strike="noStrike" spc="-1">
              <a:latin typeface="Arial"/>
            </a:endParaRPr>
          </a:p>
          <a:p>
            <a:r>
              <a:rPr lang="tr-TR" sz="1500" b="0" strike="noStrike" spc="-1">
                <a:latin typeface="Arial"/>
              </a:rPr>
              <a:t>- Proje’de kullanılacak veri kümesi EO-1 Hyperion sensörü tarafından, Ankara çevresinde 2015 yılında elde edilen hiperspektral görüntülerdir.</a:t>
            </a:r>
          </a:p>
          <a:p>
            <a:endParaRPr lang="tr-TR" sz="1500" b="0" strike="noStrike" spc="-1">
              <a:latin typeface="Arial"/>
            </a:endParaRPr>
          </a:p>
          <a:p>
            <a:endParaRPr lang="tr-TR" sz="1500" b="0" strike="noStrike" spc="-1">
              <a:latin typeface="Arial"/>
            </a:endParaRPr>
          </a:p>
          <a:p>
            <a:endParaRPr lang="tr-TR" sz="1500" b="0" strike="noStrike" spc="-1">
              <a:latin typeface="Arial"/>
            </a:endParaRPr>
          </a:p>
          <a:p>
            <a:endParaRPr lang="tr-TR" sz="1500" b="0" strike="noStrike" spc="-1">
              <a:latin typeface="Arial"/>
            </a:endParaRPr>
          </a:p>
          <a:p>
            <a:endParaRPr lang="tr-TR" sz="1500" b="0" strike="noStrike" spc="-1">
              <a:latin typeface="Arial"/>
            </a:endParaRPr>
          </a:p>
        </p:txBody>
      </p:sp>
      <p:sp>
        <p:nvSpPr>
          <p:cNvPr id="107" name="TextShape 5"/>
          <p:cNvSpPr txBox="1"/>
          <p:nvPr/>
        </p:nvSpPr>
        <p:spPr>
          <a:xfrm>
            <a:off x="432000" y="4536000"/>
            <a:ext cx="3672000" cy="1360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tr-TR" sz="1500" b="0" strike="noStrike" spc="-1">
                <a:latin typeface="Arial"/>
              </a:rPr>
              <a:t>- Hiperspektral görüntüleme, insan gözünün 3 bantta algılayabildiği görünür ışıktan başka tayfı birçok banda ayırdığından, materyallerin tespitini ve ayrımını mümkün kılan yoğun spektral bilgiye sahiptir [2, 3].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534520" y="6553080"/>
            <a:ext cx="456840" cy="7596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fld id="{6F667AF8-6C0F-4ED2-8FEB-117215A678A2}" type="slidenum">
              <a:rPr lang="tr-TR" sz="1000" b="0" strike="noStrike" spc="-1">
                <a:solidFill>
                  <a:srgbClr val="FFFFE5"/>
                </a:solidFill>
                <a:latin typeface="Arial"/>
              </a:rPr>
              <a:t>3</a:t>
            </a:fld>
            <a:endParaRPr lang="tr-TR" sz="1000" b="0" strike="noStrike" spc="-1">
              <a:latin typeface="Times New Roman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152280" y="106200"/>
            <a:ext cx="8762760" cy="57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tr-TR" sz="4000" b="0" strike="noStrike" spc="-1">
                <a:solidFill>
                  <a:srgbClr val="FFFFFF"/>
                </a:solidFill>
                <a:latin typeface="Arial"/>
              </a:rPr>
              <a:t>Proje Tasarım Planı</a:t>
            </a:r>
            <a:endParaRPr lang="tr-TR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2158920" y="3124080"/>
            <a:ext cx="4419360" cy="274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TextShape 4"/>
          <p:cNvSpPr txBox="1"/>
          <p:nvPr/>
        </p:nvSpPr>
        <p:spPr>
          <a:xfrm>
            <a:off x="2448000" y="4896000"/>
            <a:ext cx="180720" cy="42732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TextShape 5"/>
          <p:cNvSpPr txBox="1"/>
          <p:nvPr/>
        </p:nvSpPr>
        <p:spPr>
          <a:xfrm>
            <a:off x="2016000" y="5400000"/>
            <a:ext cx="360" cy="42732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TextShape 6"/>
          <p:cNvSpPr txBox="1"/>
          <p:nvPr/>
        </p:nvSpPr>
        <p:spPr>
          <a:xfrm>
            <a:off x="3600000" y="1728000"/>
            <a:ext cx="180720" cy="42732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TextShape 7"/>
          <p:cNvSpPr txBox="1"/>
          <p:nvPr/>
        </p:nvSpPr>
        <p:spPr>
          <a:xfrm>
            <a:off x="3671280" y="1656000"/>
            <a:ext cx="180720" cy="42732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TextShape 8"/>
          <p:cNvSpPr txBox="1"/>
          <p:nvPr/>
        </p:nvSpPr>
        <p:spPr>
          <a:xfrm>
            <a:off x="3672000" y="1584000"/>
            <a:ext cx="180720" cy="42732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TextShape 9"/>
          <p:cNvSpPr txBox="1"/>
          <p:nvPr/>
        </p:nvSpPr>
        <p:spPr>
          <a:xfrm>
            <a:off x="720000" y="3646440"/>
            <a:ext cx="8208000" cy="3477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1500" b="0" strike="noStrike" spc="-1">
                <a:latin typeface="Arial"/>
                <a:ea typeface="Bitstream Vera Sans"/>
              </a:rPr>
              <a:t>Hiperspektral görüntülerde içerik tabanlı görüntü almaya yönelik geliştirilen mevcut yaklaşımlar, “Endmember-based distance” [5, 6], “B</a:t>
            </a:r>
            <a:r>
              <a:rPr lang="tr-TR" sz="1500" b="0" strike="noStrike" spc="-1">
                <a:latin typeface="Arial"/>
              </a:rPr>
              <a:t>ag of endmembers image descriptors” [7], “Spectral Unmixing” [8] gibi uzaklık metriği öğrenme yöntemleri olup, bu görüntülerin bant çokluğu iyi değerlendirilememektedir.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1500" b="0" strike="noStrike" spc="-1">
                <a:latin typeface="Arial"/>
                <a:ea typeface="Bitstream Vera Sans"/>
              </a:rPr>
              <a:t>Özgün yaklaşımımızda, derin öğrenme yöntemleriyle hiperspektral açıyı değerlendirmek üzere, </a:t>
            </a:r>
            <a:r>
              <a:rPr lang="tr-TR" sz="1500" b="0" strike="noStrike" spc="-1">
                <a:latin typeface="Arial"/>
              </a:rPr>
              <a:t>Bağlama Duyarlı Dikkat Ağı (CAAN) kullanarak başarılı bir öznitelik çıkarma modülü oluşturmayı hedefliyoruz.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tr-TR" sz="15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1500" b="0" strike="noStrike" spc="-1">
                <a:latin typeface="Arial"/>
              </a:rPr>
              <a:t>Veri kümesinde 216 hiperspektral görüntü ve her bir görüntüde 119 spektral kanal bulunmaktadır. Her bir görüntü, birden çok arazi örtüsü sınıfı ve bir arazi kullanım sınıfı ile etiketlenmiştir. Örneğin;  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1500" b="0" strike="noStrike" spc="-1">
                <a:latin typeface="Arial"/>
              </a:rPr>
              <a:t>Arazi örtüsü sınıflarından bazıları: Çim Kaplı Toprak, Çıplak Toprak, Sarı Çatı...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1500" b="0" strike="noStrike" spc="-1">
                <a:latin typeface="Arial"/>
              </a:rPr>
              <a:t>Arazi kullanım sınıfları: Kırsal Alan, Kentsel Alan, Ekili Arazi, Orman. 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tr-TR" sz="15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tr-TR" sz="1500" b="0" strike="noStrike" spc="-1">
              <a:latin typeface="Arial"/>
            </a:endParaRPr>
          </a:p>
          <a:p>
            <a:endParaRPr lang="tr-TR" sz="1500" b="0" strike="noStrike" spc="-1">
              <a:latin typeface="Arial"/>
            </a:endParaRPr>
          </a:p>
        </p:txBody>
      </p:sp>
      <p:sp>
        <p:nvSpPr>
          <p:cNvPr id="117" name="TextShape 10"/>
          <p:cNvSpPr txBox="1"/>
          <p:nvPr/>
        </p:nvSpPr>
        <p:spPr>
          <a:xfrm>
            <a:off x="1872000" y="1872000"/>
            <a:ext cx="180720" cy="42732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TextShape 11"/>
          <p:cNvSpPr txBox="1"/>
          <p:nvPr/>
        </p:nvSpPr>
        <p:spPr>
          <a:xfrm>
            <a:off x="2086560" y="1800000"/>
            <a:ext cx="180720" cy="427320"/>
          </a:xfrm>
          <a:prstGeom prst="rect">
            <a:avLst/>
          </a:prstGeom>
          <a:noFill/>
          <a:ln>
            <a:noFill/>
          </a:ln>
        </p:spPr>
      </p:sp>
      <p:pic>
        <p:nvPicPr>
          <p:cNvPr id="119" name="Picture 118"/>
          <p:cNvPicPr/>
          <p:nvPr/>
        </p:nvPicPr>
        <p:blipFill>
          <a:blip r:embed="rId2"/>
          <a:stretch/>
        </p:blipFill>
        <p:spPr>
          <a:xfrm>
            <a:off x="1080000" y="846360"/>
            <a:ext cx="7416000" cy="282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8534520" y="6553080"/>
            <a:ext cx="456840" cy="7596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fld id="{D710AE8B-B7B7-4CCF-BF47-3F5DD501C3A2}" type="slidenum">
              <a:rPr lang="tr-TR" sz="1000" b="0" strike="noStrike" spc="-1">
                <a:solidFill>
                  <a:srgbClr val="FFFFE5"/>
                </a:solidFill>
                <a:latin typeface="Arial"/>
              </a:rPr>
              <a:t>4</a:t>
            </a:fld>
            <a:endParaRPr lang="tr-TR" sz="1000" b="0" strike="noStrike" spc="-1">
              <a:latin typeface="Times New Roman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152280" y="106200"/>
            <a:ext cx="7848360" cy="57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tr-TR" sz="4000" b="0" strike="noStrike" spc="-1">
                <a:solidFill>
                  <a:srgbClr val="FFFFFF"/>
                </a:solidFill>
                <a:latin typeface="Arial"/>
              </a:rPr>
              <a:t>Proje Gereksinimleri - 1</a:t>
            </a:r>
            <a:endParaRPr lang="tr-TR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0" y="914400"/>
            <a:ext cx="8000640" cy="563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CAAN (Context Aware Attention Network) modeli oluşturulmalıdır.</a:t>
            </a:r>
            <a:endParaRPr lang="tr-TR" sz="20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Model, hiperspektral görüntüler içeren bir veri kümesi üzerinde eğitilmelidir.</a:t>
            </a:r>
            <a:endParaRPr lang="tr-TR" sz="20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Hiperspektral görüntülerden, spektral bantların çokluğu değerlendirilerek öznitelik çıkarımı yapılmalıdır: Eğitilmiş bir CAAN modelini öznitelik çıkarımında kullanmak için, modelden bir öznitelik vektörü oluşturma algoritması, mevcut şemalar [9] değerlendirilerek belirlenmelidir.</a:t>
            </a:r>
            <a:endParaRPr lang="tr-TR" sz="20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Oluşturulan model ile veri kümesindeki hiperspektral görüntülerle bir öznitelik vektör veritabanı oluşturulmalıdır.</a:t>
            </a:r>
            <a:endParaRPr lang="tr-TR" sz="20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Öznitelik eşleştirme için veritabanında vektör uzaklık hesaplaması yapılarak bir görüntü alımı yapılmalıdır.</a:t>
            </a:r>
            <a:endParaRPr lang="tr-TR" sz="20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Model, test için ayrılmış verilerle veri kümesi üzerinde test edilmelidir. </a:t>
            </a:r>
            <a:endParaRPr lang="tr-TR" sz="20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Symbol" charset="2"/>
              <a:buChar char=""/>
            </a:pPr>
            <a:endParaRPr lang="tr-T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534520" y="6553080"/>
            <a:ext cx="456840" cy="7596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fld id="{D1C22679-33B5-4041-BB25-16F162E08C1C}" type="slidenum">
              <a:rPr lang="tr-TR" sz="1000" b="0" strike="noStrike" spc="-1">
                <a:solidFill>
                  <a:srgbClr val="FFFFE5"/>
                </a:solidFill>
                <a:latin typeface="Arial"/>
              </a:rPr>
              <a:t>5</a:t>
            </a:fld>
            <a:endParaRPr lang="tr-TR" sz="1000" b="0" strike="noStrike" spc="-1">
              <a:latin typeface="Times New Roman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52280" y="106200"/>
            <a:ext cx="7848360" cy="57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tr-TR" sz="4000" b="0" strike="noStrike" spc="-1">
                <a:solidFill>
                  <a:srgbClr val="FFFFFF"/>
                </a:solidFill>
                <a:latin typeface="Arial"/>
              </a:rPr>
              <a:t>Proje Gereksinimleri - 2</a:t>
            </a:r>
            <a:endParaRPr lang="tr-TR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76320" y="762120"/>
            <a:ext cx="7619760" cy="548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tr-TR" sz="2400" b="0" strike="noStrike" spc="-1">
                <a:solidFill>
                  <a:srgbClr val="000000"/>
                </a:solidFill>
                <a:latin typeface="Arial"/>
                <a:ea typeface="Bitstream Vera Sans"/>
              </a:rPr>
              <a:t>Projemizde kullanılacak olan olan derin sinir ağı modelini geliştirmek için, CAAN modelini kullanan ve hiperspektral görüntülerden öznitelik çıkarımı yapan CBIR konulu makaleler incelenecektir.</a:t>
            </a:r>
            <a:endParaRPr lang="tr-TR" sz="2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tr-TR" sz="2400" b="0" strike="noStrike" spc="-1">
                <a:solidFill>
                  <a:srgbClr val="000000"/>
                </a:solidFill>
                <a:latin typeface="Arial"/>
              </a:rPr>
              <a:t>Yazılımsal ihtiyaçlar:      - python==3.x</a:t>
            </a:r>
            <a:endParaRPr lang="tr-TR" sz="2400" b="0" strike="noStrike" spc="-1">
              <a:latin typeface="Arial"/>
            </a:endParaRPr>
          </a:p>
          <a:p>
            <a:pPr marL="2160000" lvl="0" indent="-216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400" b="0" strike="noStrike" spc="-1">
                <a:solidFill>
                  <a:srgbClr val="000000"/>
                </a:solidFill>
                <a:latin typeface="Arial"/>
              </a:rPr>
              <a:t>                 - pytorch, networkx</a:t>
            </a:r>
            <a:endParaRPr lang="tr-TR" sz="2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tr-TR" sz="2400" b="0" strike="noStrike" spc="-1">
                <a:solidFill>
                  <a:srgbClr val="000000"/>
                </a:solidFill>
                <a:latin typeface="Arial"/>
              </a:rPr>
              <a:t>Modelinin geliştirilmesi için ortam: Google Colab</a:t>
            </a:r>
            <a:endParaRPr lang="tr-TR" sz="2400" b="0" strike="noStrike" spc="-1">
              <a:latin typeface="Arial"/>
            </a:endParaRPr>
          </a:p>
          <a:p>
            <a:pPr marL="343080" indent="-342720" algn="ctr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endParaRPr lang="tr-TR" sz="2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endParaRPr lang="tr-TR" sz="2400" b="0" strike="noStrike" spc="-1">
              <a:latin typeface="Arial"/>
            </a:endParaRPr>
          </a:p>
        </p:txBody>
      </p:sp>
      <p:pic>
        <p:nvPicPr>
          <p:cNvPr id="126" name="Picture 125"/>
          <p:cNvPicPr/>
          <p:nvPr/>
        </p:nvPicPr>
        <p:blipFill>
          <a:blip r:embed="rId2"/>
          <a:stretch/>
        </p:blipFill>
        <p:spPr>
          <a:xfrm>
            <a:off x="-72000" y="3409920"/>
            <a:ext cx="9143640" cy="2998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534520" y="6553080"/>
            <a:ext cx="456840" cy="7596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fld id="{977EAC03-A2A9-4B7C-9443-BF279D0C1581}" type="slidenum">
              <a:rPr lang="tr-TR" sz="1000" b="0" strike="noStrike" spc="-1">
                <a:solidFill>
                  <a:srgbClr val="FFFFE5"/>
                </a:solidFill>
                <a:latin typeface="Arial"/>
              </a:rPr>
              <a:t>6</a:t>
            </a:fld>
            <a:endParaRPr lang="tr-TR" sz="1000" b="0" strike="noStrike" spc="-1">
              <a:latin typeface="Times New Roman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152280" y="106200"/>
            <a:ext cx="7848360" cy="57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tr-TR" sz="4000" b="0" strike="noStrike" spc="-1">
                <a:solidFill>
                  <a:srgbClr val="FFFFFF"/>
                </a:solidFill>
                <a:latin typeface="Arial"/>
              </a:rPr>
              <a:t>Başarı Kriterleri</a:t>
            </a:r>
            <a:endParaRPr lang="tr-TR" sz="40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29" name="Table 3"/>
          <p:cNvGraphicFramePr/>
          <p:nvPr/>
        </p:nvGraphicFramePr>
        <p:xfrm>
          <a:off x="115920" y="1027800"/>
          <a:ext cx="5283720" cy="2211840"/>
        </p:xfrm>
        <a:graphic>
          <a:graphicData uri="http://schemas.openxmlformats.org/drawingml/2006/table">
            <a:tbl>
              <a:tblPr/>
              <a:tblGrid>
                <a:gridCol w="1056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6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6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920">
                <a:tc rowSpan="2">
                  <a:txBody>
                    <a:bodyPr/>
                    <a:lstStyle/>
                    <a:p>
                      <a:pPr algn="ctr"/>
                      <a:r>
                        <a:rPr lang="tr-TR" sz="1500" b="0" strike="noStrike" spc="-1">
                          <a:latin typeface="Arial"/>
                        </a:rPr>
                        <a:t>Sistem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tr-TR" sz="1800" b="0" strike="noStrike" spc="-1">
                          <a:latin typeface="Arial"/>
                        </a:rPr>
                        <a:t>Perfomans Metrikleri</a:t>
                      </a:r>
                    </a:p>
                  </a:txBody>
                  <a:tcPr marL="90000" marR="90000"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1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strike="noStrike" spc="-1">
                          <a:latin typeface="Arial"/>
                        </a:rPr>
                        <a:t>AC (%)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strike="noStrike" spc="-1">
                          <a:latin typeface="Arial"/>
                        </a:rPr>
                        <a:t>PR (%)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strike="noStrike" spc="-1">
                          <a:latin typeface="Arial"/>
                        </a:rPr>
                        <a:t>RC (%)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strike="noStrike" spc="-1">
                          <a:latin typeface="Arial"/>
                        </a:rPr>
                        <a:t>HL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920">
                <a:tc>
                  <a:txBody>
                    <a:bodyPr/>
                    <a:lstStyle/>
                    <a:p>
                      <a:pPr algn="ctr"/>
                      <a:r>
                        <a:rPr lang="tr-TR" sz="1800" b="0" strike="noStrike" spc="-1">
                          <a:latin typeface="Arial"/>
                        </a:rPr>
                        <a:t>[6]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strike="noStrike" spc="-1">
                          <a:latin typeface="Arial"/>
                        </a:rPr>
                        <a:t>57.12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strike="noStrike" spc="-1">
                          <a:latin typeface="Arial"/>
                        </a:rPr>
                        <a:t>75.16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strike="noStrike" spc="-1">
                          <a:latin typeface="Arial"/>
                        </a:rPr>
                        <a:t>71.90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strike="noStrike" spc="-1">
                          <a:latin typeface="Arial"/>
                        </a:rPr>
                        <a:t>5.24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920">
                <a:tc>
                  <a:txBody>
                    <a:bodyPr/>
                    <a:lstStyle/>
                    <a:p>
                      <a:pPr algn="ctr"/>
                      <a:r>
                        <a:rPr lang="tr-TR" sz="1800" b="0" strike="noStrike" spc="-1">
                          <a:latin typeface="Arial"/>
                        </a:rPr>
                        <a:t>[7]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strike="noStrike" spc="-1">
                          <a:latin typeface="Arial"/>
                        </a:rPr>
                        <a:t>61.09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strike="noStrike" spc="-1">
                          <a:latin typeface="Arial"/>
                        </a:rPr>
                        <a:t>77.54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strike="noStrike" spc="-1">
                          <a:latin typeface="Arial"/>
                        </a:rPr>
                        <a:t>74.70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strike="noStrike" spc="-1">
                          <a:latin typeface="Arial"/>
                        </a:rPr>
                        <a:t>4.67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280">
                <a:tc>
                  <a:txBody>
                    <a:bodyPr/>
                    <a:lstStyle/>
                    <a:p>
                      <a:pPr algn="ctr"/>
                      <a:r>
                        <a:rPr lang="tr-TR" sz="1800" b="0" strike="noStrike" spc="-1">
                          <a:latin typeface="Arial"/>
                        </a:rPr>
                        <a:t>Our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BF4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strike="noStrike" spc="-1">
                          <a:latin typeface="Arial"/>
                        </a:rPr>
                        <a:t>65+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BF4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strike="noStrike" spc="-1">
                          <a:latin typeface="Arial"/>
                        </a:rPr>
                        <a:t>80+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BF4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strike="noStrike" spc="-1">
                          <a:latin typeface="Arial"/>
                        </a:rPr>
                        <a:t>80+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BF4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strike="noStrike" spc="-1">
                          <a:latin typeface="Arial"/>
                        </a:rPr>
                        <a:t>4-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BF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0" name="TextShape 4"/>
          <p:cNvSpPr txBox="1"/>
          <p:nvPr/>
        </p:nvSpPr>
        <p:spPr>
          <a:xfrm>
            <a:off x="1008000" y="3528000"/>
            <a:ext cx="6840000" cy="1296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tr-TR" sz="1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400" b="0" strike="noStrike" spc="-1">
                <a:solidFill>
                  <a:srgbClr val="000000"/>
                </a:solidFill>
                <a:latin typeface="Arial"/>
                <a:ea typeface="Bitstream Vera Sans"/>
              </a:rPr>
              <a:t>Toplamda 4 tane olmak üzere, farklı performans ölçüm metriklerinde </a:t>
            </a:r>
            <a:r>
              <a:rPr lang="tr-TR" sz="2400" b="0" strike="noStrike" spc="-1">
                <a:solidFill>
                  <a:srgbClr val="000000"/>
                </a:solidFill>
                <a:latin typeface="Arial"/>
              </a:rPr>
              <a:t>(Accuracy, Precision, Recall, Hamming Loss) hedeflediğimiz skorlar, literatürdeki farklı çalışmaların skorları ile karşılaştırmalı olarak gösterilmiştir.</a:t>
            </a:r>
          </a:p>
        </p:txBody>
      </p:sp>
      <p:pic>
        <p:nvPicPr>
          <p:cNvPr id="131" name="Picture 130"/>
          <p:cNvPicPr/>
          <p:nvPr/>
        </p:nvPicPr>
        <p:blipFill>
          <a:blip r:embed="rId2"/>
          <a:stretch/>
        </p:blipFill>
        <p:spPr>
          <a:xfrm>
            <a:off x="5353560" y="1008000"/>
            <a:ext cx="3699000" cy="2376000"/>
          </a:xfrm>
          <a:prstGeom prst="rect">
            <a:avLst/>
          </a:prstGeom>
          <a:ln>
            <a:noFill/>
          </a:ln>
        </p:spPr>
      </p:pic>
      <p:sp>
        <p:nvSpPr>
          <p:cNvPr id="132" name="TextShape 5"/>
          <p:cNvSpPr txBox="1"/>
          <p:nvPr/>
        </p:nvSpPr>
        <p:spPr>
          <a:xfrm>
            <a:off x="6480000" y="3384000"/>
            <a:ext cx="1584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tr-TR" sz="1500" b="0" strike="noStrike" spc="-1">
                <a:latin typeface="Arial"/>
              </a:rPr>
              <a:t>Şekil 2: [7]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534520" y="6553080"/>
            <a:ext cx="456840" cy="7596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fld id="{C441560F-EE54-4CED-BFBB-A1AE0FB21827}" type="slidenum">
              <a:rPr lang="tr-TR" sz="1000" b="0" strike="noStrike" spc="-1">
                <a:solidFill>
                  <a:srgbClr val="FFFFE5"/>
                </a:solidFill>
                <a:latin typeface="Arial"/>
              </a:rPr>
              <a:t>7</a:t>
            </a:fld>
            <a:endParaRPr lang="tr-TR" sz="1000" b="0" strike="noStrike" spc="-1">
              <a:latin typeface="Times New Roman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152280" y="106200"/>
            <a:ext cx="7848360" cy="57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tr-TR" sz="4000" b="0" strike="noStrike" spc="-1">
                <a:solidFill>
                  <a:srgbClr val="FFFFFF"/>
                </a:solidFill>
                <a:latin typeface="Arial"/>
              </a:rPr>
              <a:t>Kaynaklar</a:t>
            </a:r>
            <a:endParaRPr lang="tr-TR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152280" y="914400"/>
            <a:ext cx="8838720" cy="5409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spcBef>
                <a:spcPts val="8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1400" b="0" strike="noStrike" spc="-1">
                <a:solidFill>
                  <a:srgbClr val="000000"/>
                </a:solidFill>
                <a:latin typeface="Arial"/>
              </a:rPr>
              <a:t>[1]  Monali Metkar, Snehal Kamalapur, Spectral Imaging,</a:t>
            </a:r>
            <a:r>
              <a:rPr lang="tr-TR" sz="1400" b="0" i="1" strike="noStrike" spc="-1">
                <a:solidFill>
                  <a:srgbClr val="000000"/>
                </a:solidFill>
                <a:latin typeface="Arial"/>
              </a:rPr>
              <a:t> International Journal of Modern Electronics and Communication Engineering (IJMECE)</a:t>
            </a:r>
            <a:r>
              <a:rPr lang="tr-TR" sz="1400" b="0" strike="noStrike" spc="-1">
                <a:solidFill>
                  <a:srgbClr val="000000"/>
                </a:solidFill>
                <a:latin typeface="Arial"/>
              </a:rPr>
              <a:t> Volume No.-7, Issue No.-1, January, 2019</a:t>
            </a:r>
          </a:p>
          <a:p>
            <a:pPr marL="432000" indent="-324000">
              <a:spcBef>
                <a:spcPts val="8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1400" b="0" strike="noStrike" spc="-1">
                <a:solidFill>
                  <a:srgbClr val="000000"/>
                </a:solidFill>
                <a:latin typeface="Arial"/>
              </a:rPr>
              <a:t>[2] https://en.wikipedia.org/wiki/Hyperspectral_imaging</a:t>
            </a:r>
          </a:p>
          <a:p>
            <a:pPr marL="432000" indent="-324000">
              <a:spcBef>
                <a:spcPts val="8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1400" b="0" strike="noStrike" spc="-1">
                <a:solidFill>
                  <a:srgbClr val="000000"/>
                </a:solidFill>
                <a:latin typeface="Arial"/>
              </a:rPr>
              <a:t>[3] Maria Tzelepi, Anastasios Tefas, Deep convolutional learning for Content Based Image Retrieval, </a:t>
            </a:r>
            <a:r>
              <a:rPr lang="tr-TR" sz="1400" b="0" i="1" strike="noStrike" spc="-1">
                <a:solidFill>
                  <a:srgbClr val="000000"/>
                </a:solidFill>
                <a:latin typeface="Arial"/>
              </a:rPr>
              <a:t>Neurocomputing</a:t>
            </a:r>
            <a:r>
              <a:rPr lang="tr-TR" sz="1400" b="0" strike="noStrike" spc="-1">
                <a:solidFill>
                  <a:srgbClr val="000000"/>
                </a:solidFill>
                <a:latin typeface="Arial"/>
              </a:rPr>
              <a:t> Volume 275, 31 January 2018.</a:t>
            </a:r>
          </a:p>
          <a:p>
            <a:pPr marL="432000" indent="-324000">
              <a:spcBef>
                <a:spcPts val="8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1400" b="0" strike="noStrike" spc="-1">
                <a:solidFill>
                  <a:srgbClr val="000000"/>
                </a:solidFill>
                <a:latin typeface="Arial"/>
              </a:rPr>
              <a:t>[4] https://en.wikipedia.org/wiki/Content-based_image_retrieval</a:t>
            </a:r>
          </a:p>
          <a:p>
            <a:pPr marL="432000" indent="-324000">
              <a:spcBef>
                <a:spcPts val="8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1400" b="0" strike="noStrike" spc="-1">
                <a:solidFill>
                  <a:srgbClr val="000000"/>
                </a:solidFill>
                <a:latin typeface="Arial"/>
              </a:rPr>
              <a:t>[5] M. Graña and M. A. Veganzones, An endmember-based distance for content based hyperspectral image retrieval, </a:t>
            </a:r>
            <a:r>
              <a:rPr lang="tr-TR" sz="1400" b="0" i="1" strike="noStrike" spc="-1">
                <a:solidFill>
                  <a:srgbClr val="000000"/>
                </a:solidFill>
                <a:latin typeface="Arial"/>
              </a:rPr>
              <a:t>Pattern Recognition</a:t>
            </a:r>
            <a:r>
              <a:rPr lang="tr-TR" sz="1400" b="0" strike="noStrike" spc="-1">
                <a:solidFill>
                  <a:srgbClr val="000000"/>
                </a:solidFill>
                <a:latin typeface="Arial"/>
              </a:rPr>
              <a:t>, vol. 45, no. 9, pp. 3472 – 3489, 2012.</a:t>
            </a:r>
          </a:p>
          <a:p>
            <a:pPr marL="432000" indent="-324000">
              <a:spcBef>
                <a:spcPts val="8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1500" b="0" strike="noStrike" spc="-1">
                <a:solidFill>
                  <a:srgbClr val="000000"/>
                </a:solidFill>
                <a:latin typeface="Arial"/>
                <a:ea typeface="Bitstream Vera Sans"/>
              </a:rPr>
              <a:t>[6] Migual A. Veganzones, Jose Orlando Maldonado, Manuel Grana, </a:t>
            </a:r>
            <a:r>
              <a:rPr lang="tr-TR" sz="1400" b="0" strike="noStrike" spc="-1">
                <a:solidFill>
                  <a:srgbClr val="000000"/>
                </a:solidFill>
                <a:latin typeface="Arial"/>
              </a:rPr>
              <a:t>On Content-Based Image Retrieval Systems for Hyperspectral Remote Sensing,  </a:t>
            </a:r>
            <a:r>
              <a:rPr lang="tr-TR" sz="1400" b="0" i="1" strike="noStrike" spc="-1">
                <a:solidFill>
                  <a:srgbClr val="000000"/>
                </a:solidFill>
                <a:latin typeface="Arial"/>
              </a:rPr>
              <a:t>Computational Intelligence for Remote Sensing pp. 125-144. </a:t>
            </a:r>
            <a:r>
              <a:rPr lang="tr-TR" sz="1400" b="0" strike="noStrike" spc="-1">
                <a:solidFill>
                  <a:srgbClr val="000000"/>
                </a:solidFill>
                <a:latin typeface="Arial"/>
              </a:rPr>
              <a:t>2008.</a:t>
            </a:r>
          </a:p>
          <a:p>
            <a:pPr marL="432000" indent="-324000">
              <a:spcBef>
                <a:spcPts val="8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1400" b="0" strike="noStrike" spc="-1">
                <a:solidFill>
                  <a:srgbClr val="000000"/>
                </a:solidFill>
                <a:latin typeface="Arial"/>
              </a:rPr>
              <a:t>[7] Omruuzun, F., Demir, B., Bruzzone, L., &amp; Cetin, Y. Y. (2016). Content based hyperspectral image retrieval using bag of endmembers image descriptors. </a:t>
            </a:r>
            <a:r>
              <a:rPr lang="tr-TR" sz="1400" b="0" i="1" strike="noStrike" spc="-1">
                <a:solidFill>
                  <a:srgbClr val="000000"/>
                </a:solidFill>
                <a:latin typeface="Arial"/>
              </a:rPr>
              <a:t>2016 8th Workshop on Hyperspectral Image and Signal Processing: Evolution in Remote Sensing (WHISPERS).</a:t>
            </a:r>
            <a:endParaRPr lang="tr-TR" sz="1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8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1400" b="0" strike="noStrike" spc="-1">
                <a:solidFill>
                  <a:srgbClr val="000000"/>
                </a:solidFill>
                <a:latin typeface="Arial"/>
              </a:rPr>
              <a:t>[8] Antonio J. Plaza, Content-Based Hyperspectral Image Retrieval Using Spectral Unmixing,</a:t>
            </a:r>
            <a:r>
              <a:rPr lang="tr-TR" sz="1400" b="0" i="1" strike="noStrike" spc="-1">
                <a:solidFill>
                  <a:srgbClr val="000000"/>
                </a:solidFill>
                <a:latin typeface="Arial"/>
              </a:rPr>
              <a:t> Image and Signal Processing for Remote Sensing XVII</a:t>
            </a:r>
            <a:r>
              <a:rPr lang="tr-TR" sz="1400" b="0" strike="noStrike" spc="-1">
                <a:solidFill>
                  <a:srgbClr val="000000"/>
                </a:solidFill>
                <a:latin typeface="Arial"/>
              </a:rPr>
              <a:t>, 2011.</a:t>
            </a:r>
          </a:p>
          <a:p>
            <a:pPr marL="432000" indent="-324000">
              <a:spcBef>
                <a:spcPts val="8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1400" b="0" strike="noStrike" spc="-1">
                <a:solidFill>
                  <a:srgbClr val="000000"/>
                </a:solidFill>
                <a:latin typeface="Arial"/>
              </a:rPr>
              <a:t>[9] WAN, Ji; WANG, Dayong; HOI, Steven C. H.; WU, Pengcheng; ZHU, Jianke; ZHANG, Yongdong; and LI, Jintao. Deep learning for content-based image retrieval: A comprehensive study. (2014). </a:t>
            </a:r>
            <a:r>
              <a:rPr lang="tr-TR" sz="1400" b="0" i="1" strike="noStrike" spc="-1">
                <a:solidFill>
                  <a:srgbClr val="000000"/>
                </a:solidFill>
                <a:latin typeface="Arial"/>
              </a:rPr>
              <a:t>MM '14: Proceedings of the 22nd ACM International Conference on Multimedia: November 3-7, 2014, Orlando.</a:t>
            </a:r>
            <a:r>
              <a:rPr lang="tr-TR" sz="1400" b="0" strike="noStrike" spc="-1">
                <a:solidFill>
                  <a:srgbClr val="000000"/>
                </a:solidFill>
                <a:latin typeface="Arial"/>
              </a:rPr>
              <a:t> 157-166. Research Collection School Of Information Systems.</a:t>
            </a:r>
          </a:p>
          <a:p>
            <a:pPr marL="432000" indent="-324000">
              <a:spcBef>
                <a:spcPts val="8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tr-T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1069</TotalTime>
  <Application>Microsoft Office PowerPoint</Application>
  <PresentationFormat>On-screen Show (4:3)</PresentationFormat>
  <Slides>7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subject/>
  <dc:creator>inanc tahrali</dc:creator>
  <dc:description/>
  <cp:lastModifiedBy/>
  <cp:revision>202</cp:revision>
  <dcterms:created xsi:type="dcterms:W3CDTF">2007-08-26T20:02:13Z</dcterms:created>
  <dcterms:modified xsi:type="dcterms:W3CDTF">2020-11-04T09:46:56Z</dcterms:modified>
  <dc:language>tr-TR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gyte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8</vt:i4>
  </property>
</Properties>
</file>