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2" r:id="rId9"/>
    <p:sldId id="267" r:id="rId10"/>
    <p:sldId id="261" r:id="rId11"/>
    <p:sldId id="268" r:id="rId12"/>
    <p:sldId id="263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kadir Ozpolat" initials="AO" lastIdx="1" clrIdx="0">
    <p:extLst>
      <p:ext uri="{19B8F6BF-5375-455C-9EA6-DF929625EA0E}">
        <p15:presenceInfo xmlns:p15="http://schemas.microsoft.com/office/powerpoint/2012/main" userId="S::aozpolat@etu.edu.tr::74b3ccad-ff23-49ee-9c71-e44ddf4dbb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9:11:42.42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ED3C0-6D2F-4DB8-ABF5-5BAAB78ACE3A}" type="doc">
      <dgm:prSet loTypeId="urn:microsoft.com/office/officeart/2005/8/layout/hierarchy3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166A1F-71E7-4C0E-ABB9-37AF6DBDA878}">
      <dgm:prSet/>
      <dgm:spPr/>
      <dgm:t>
        <a:bodyPr/>
        <a:lstStyle/>
        <a:p>
          <a:r>
            <a:rPr lang="en-US"/>
            <a:t>K en </a:t>
          </a:r>
          <a:r>
            <a:rPr lang="tr-TR"/>
            <a:t>yakın komşuları</a:t>
          </a:r>
          <a:endParaRPr lang="en-US"/>
        </a:p>
      </dgm:t>
    </dgm:pt>
    <dgm:pt modelId="{A915F505-038B-44BD-8799-A81AF0ACB827}" type="parTrans" cxnId="{2AC50A00-C961-4649-9DFA-267D76C1358F}">
      <dgm:prSet/>
      <dgm:spPr/>
      <dgm:t>
        <a:bodyPr/>
        <a:lstStyle/>
        <a:p>
          <a:endParaRPr lang="en-US"/>
        </a:p>
      </dgm:t>
    </dgm:pt>
    <dgm:pt modelId="{AA508508-D99B-4B0F-970D-F864487ED991}" type="sibTrans" cxnId="{2AC50A00-C961-4649-9DFA-267D76C1358F}">
      <dgm:prSet/>
      <dgm:spPr/>
      <dgm:t>
        <a:bodyPr/>
        <a:lstStyle/>
        <a:p>
          <a:endParaRPr lang="en-US"/>
        </a:p>
      </dgm:t>
    </dgm:pt>
    <dgm:pt modelId="{6C46688D-67CC-4BAA-AFB0-7F463E269357}">
      <dgm:prSet/>
      <dgm:spPr/>
      <dgm:t>
        <a:bodyPr/>
        <a:lstStyle/>
        <a:p>
          <a:r>
            <a:rPr lang="tr-TR"/>
            <a:t>Destek Vektör Makineleri</a:t>
          </a:r>
          <a:endParaRPr lang="en-US"/>
        </a:p>
      </dgm:t>
    </dgm:pt>
    <dgm:pt modelId="{FA49BBE3-CCB3-46DA-8753-AAC2E62B4F3A}" type="parTrans" cxnId="{75E7E02E-FB54-4F92-A23C-AE4CF7BDD729}">
      <dgm:prSet/>
      <dgm:spPr/>
      <dgm:t>
        <a:bodyPr/>
        <a:lstStyle/>
        <a:p>
          <a:endParaRPr lang="en-US"/>
        </a:p>
      </dgm:t>
    </dgm:pt>
    <dgm:pt modelId="{AE1C747C-D564-4B90-95C5-F03F8CE33374}" type="sibTrans" cxnId="{75E7E02E-FB54-4F92-A23C-AE4CF7BDD729}">
      <dgm:prSet/>
      <dgm:spPr/>
      <dgm:t>
        <a:bodyPr/>
        <a:lstStyle/>
        <a:p>
          <a:endParaRPr lang="en-US"/>
        </a:p>
      </dgm:t>
    </dgm:pt>
    <dgm:pt modelId="{8E560AAC-238C-4CA9-A141-D57F4F2972D6}">
      <dgm:prSet/>
      <dgm:spPr/>
      <dgm:t>
        <a:bodyPr/>
        <a:lstStyle/>
        <a:p>
          <a:r>
            <a:rPr lang="tr-TR"/>
            <a:t>Yapay sinir ağları</a:t>
          </a:r>
          <a:endParaRPr lang="en-US"/>
        </a:p>
      </dgm:t>
    </dgm:pt>
    <dgm:pt modelId="{D0D57CE8-45AF-4DA5-B6F8-015F0CCA4EAF}" type="parTrans" cxnId="{DB8185DE-CD19-4974-AF4B-16FA1F9003C7}">
      <dgm:prSet/>
      <dgm:spPr/>
      <dgm:t>
        <a:bodyPr/>
        <a:lstStyle/>
        <a:p>
          <a:endParaRPr lang="en-US"/>
        </a:p>
      </dgm:t>
    </dgm:pt>
    <dgm:pt modelId="{C72BB730-B1E9-46C3-A0A8-78B01E2F9145}" type="sibTrans" cxnId="{DB8185DE-CD19-4974-AF4B-16FA1F9003C7}">
      <dgm:prSet/>
      <dgm:spPr/>
      <dgm:t>
        <a:bodyPr/>
        <a:lstStyle/>
        <a:p>
          <a:endParaRPr lang="en-US"/>
        </a:p>
      </dgm:t>
    </dgm:pt>
    <dgm:pt modelId="{6F46CEA9-B981-4934-8C05-FFDB4B0D37FF}">
      <dgm:prSet/>
      <dgm:spPr/>
      <dgm:t>
        <a:bodyPr/>
        <a:lstStyle/>
        <a:p>
          <a:r>
            <a:rPr lang="tr-TR"/>
            <a:t>Lojistik regresyon</a:t>
          </a:r>
          <a:endParaRPr lang="en-US"/>
        </a:p>
      </dgm:t>
    </dgm:pt>
    <dgm:pt modelId="{F522E6A7-A991-48A5-AE1B-9920490B9EF5}" type="parTrans" cxnId="{3432571F-0D26-4E5E-96B4-D477BDA7288A}">
      <dgm:prSet/>
      <dgm:spPr/>
      <dgm:t>
        <a:bodyPr/>
        <a:lstStyle/>
        <a:p>
          <a:endParaRPr lang="en-US"/>
        </a:p>
      </dgm:t>
    </dgm:pt>
    <dgm:pt modelId="{73C21728-1E5F-43D4-9900-A5002F1050CF}" type="sibTrans" cxnId="{3432571F-0D26-4E5E-96B4-D477BDA7288A}">
      <dgm:prSet/>
      <dgm:spPr/>
      <dgm:t>
        <a:bodyPr/>
        <a:lstStyle/>
        <a:p>
          <a:endParaRPr lang="en-US"/>
        </a:p>
      </dgm:t>
    </dgm:pt>
    <dgm:pt modelId="{5B802CC1-F039-4CA7-BE77-8AEC44073D03}" type="pres">
      <dgm:prSet presAssocID="{1C8ED3C0-6D2F-4DB8-ABF5-5BAAB78ACE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A769DC-A7B4-4819-9BB8-171C705D10CC}" type="pres">
      <dgm:prSet presAssocID="{32166A1F-71E7-4C0E-ABB9-37AF6DBDA878}" presName="root" presStyleCnt="0"/>
      <dgm:spPr/>
    </dgm:pt>
    <dgm:pt modelId="{2E089C0C-0626-4FD2-BBBC-37B814100D5A}" type="pres">
      <dgm:prSet presAssocID="{32166A1F-71E7-4C0E-ABB9-37AF6DBDA878}" presName="rootComposite" presStyleCnt="0"/>
      <dgm:spPr/>
    </dgm:pt>
    <dgm:pt modelId="{F1BCF896-805A-422E-8AF5-913D84FEAC71}" type="pres">
      <dgm:prSet presAssocID="{32166A1F-71E7-4C0E-ABB9-37AF6DBDA878}" presName="rootText" presStyleLbl="node1" presStyleIdx="0" presStyleCnt="4"/>
      <dgm:spPr/>
    </dgm:pt>
    <dgm:pt modelId="{24E6B3C3-AE73-4C89-9538-AE8190F6F4A3}" type="pres">
      <dgm:prSet presAssocID="{32166A1F-71E7-4C0E-ABB9-37AF6DBDA878}" presName="rootConnector" presStyleLbl="node1" presStyleIdx="0" presStyleCnt="4"/>
      <dgm:spPr/>
    </dgm:pt>
    <dgm:pt modelId="{D8EA9635-6BDC-42D6-B4E7-7879D8B3562C}" type="pres">
      <dgm:prSet presAssocID="{32166A1F-71E7-4C0E-ABB9-37AF6DBDA878}" presName="childShape" presStyleCnt="0"/>
      <dgm:spPr/>
    </dgm:pt>
    <dgm:pt modelId="{0C854F3A-241B-4A5D-B63C-0053DC36BBD6}" type="pres">
      <dgm:prSet presAssocID="{6C46688D-67CC-4BAA-AFB0-7F463E269357}" presName="root" presStyleCnt="0"/>
      <dgm:spPr/>
    </dgm:pt>
    <dgm:pt modelId="{75988FE5-9A75-4329-B30A-4F82D38EBF9F}" type="pres">
      <dgm:prSet presAssocID="{6C46688D-67CC-4BAA-AFB0-7F463E269357}" presName="rootComposite" presStyleCnt="0"/>
      <dgm:spPr/>
    </dgm:pt>
    <dgm:pt modelId="{B280DDD9-A8AD-4304-8831-FA322C407AAC}" type="pres">
      <dgm:prSet presAssocID="{6C46688D-67CC-4BAA-AFB0-7F463E269357}" presName="rootText" presStyleLbl="node1" presStyleIdx="1" presStyleCnt="4"/>
      <dgm:spPr/>
    </dgm:pt>
    <dgm:pt modelId="{C5D5CFA4-D52B-4DA0-BACF-3C47A716D4A3}" type="pres">
      <dgm:prSet presAssocID="{6C46688D-67CC-4BAA-AFB0-7F463E269357}" presName="rootConnector" presStyleLbl="node1" presStyleIdx="1" presStyleCnt="4"/>
      <dgm:spPr/>
    </dgm:pt>
    <dgm:pt modelId="{6AFC5CCE-746C-4A55-859D-61F35CDBC096}" type="pres">
      <dgm:prSet presAssocID="{6C46688D-67CC-4BAA-AFB0-7F463E269357}" presName="childShape" presStyleCnt="0"/>
      <dgm:spPr/>
    </dgm:pt>
    <dgm:pt modelId="{A6C06995-E38B-488D-BBE6-F36C7F734B5E}" type="pres">
      <dgm:prSet presAssocID="{8E560AAC-238C-4CA9-A141-D57F4F2972D6}" presName="root" presStyleCnt="0"/>
      <dgm:spPr/>
    </dgm:pt>
    <dgm:pt modelId="{230C547D-951F-4F5E-9A60-993F658D2867}" type="pres">
      <dgm:prSet presAssocID="{8E560AAC-238C-4CA9-A141-D57F4F2972D6}" presName="rootComposite" presStyleCnt="0"/>
      <dgm:spPr/>
    </dgm:pt>
    <dgm:pt modelId="{37A0B07E-8ED4-4AB8-BE57-24DD7AA25129}" type="pres">
      <dgm:prSet presAssocID="{8E560AAC-238C-4CA9-A141-D57F4F2972D6}" presName="rootText" presStyleLbl="node1" presStyleIdx="2" presStyleCnt="4"/>
      <dgm:spPr/>
    </dgm:pt>
    <dgm:pt modelId="{8ABBF822-5978-4A31-8A50-3F90E6CDD652}" type="pres">
      <dgm:prSet presAssocID="{8E560AAC-238C-4CA9-A141-D57F4F2972D6}" presName="rootConnector" presStyleLbl="node1" presStyleIdx="2" presStyleCnt="4"/>
      <dgm:spPr/>
    </dgm:pt>
    <dgm:pt modelId="{3E7A3384-081A-40FB-8916-409218D277EC}" type="pres">
      <dgm:prSet presAssocID="{8E560AAC-238C-4CA9-A141-D57F4F2972D6}" presName="childShape" presStyleCnt="0"/>
      <dgm:spPr/>
    </dgm:pt>
    <dgm:pt modelId="{C80C927D-17C7-44BE-BDF9-36D2F2E99DA1}" type="pres">
      <dgm:prSet presAssocID="{6F46CEA9-B981-4934-8C05-FFDB4B0D37FF}" presName="root" presStyleCnt="0"/>
      <dgm:spPr/>
    </dgm:pt>
    <dgm:pt modelId="{08C8EADF-181D-4BE9-B03A-BC0B7C0E328F}" type="pres">
      <dgm:prSet presAssocID="{6F46CEA9-B981-4934-8C05-FFDB4B0D37FF}" presName="rootComposite" presStyleCnt="0"/>
      <dgm:spPr/>
    </dgm:pt>
    <dgm:pt modelId="{4C246276-9DE2-4271-8F13-1A8A52D301B6}" type="pres">
      <dgm:prSet presAssocID="{6F46CEA9-B981-4934-8C05-FFDB4B0D37FF}" presName="rootText" presStyleLbl="node1" presStyleIdx="3" presStyleCnt="4"/>
      <dgm:spPr/>
    </dgm:pt>
    <dgm:pt modelId="{1457AA7D-89E0-45DD-8887-42A0850A1DEB}" type="pres">
      <dgm:prSet presAssocID="{6F46CEA9-B981-4934-8C05-FFDB4B0D37FF}" presName="rootConnector" presStyleLbl="node1" presStyleIdx="3" presStyleCnt="4"/>
      <dgm:spPr/>
    </dgm:pt>
    <dgm:pt modelId="{CBA420D3-9F75-4D61-9F8C-D125DA21A215}" type="pres">
      <dgm:prSet presAssocID="{6F46CEA9-B981-4934-8C05-FFDB4B0D37FF}" presName="childShape" presStyleCnt="0"/>
      <dgm:spPr/>
    </dgm:pt>
  </dgm:ptLst>
  <dgm:cxnLst>
    <dgm:cxn modelId="{2AC50A00-C961-4649-9DFA-267D76C1358F}" srcId="{1C8ED3C0-6D2F-4DB8-ABF5-5BAAB78ACE3A}" destId="{32166A1F-71E7-4C0E-ABB9-37AF6DBDA878}" srcOrd="0" destOrd="0" parTransId="{A915F505-038B-44BD-8799-A81AF0ACB827}" sibTransId="{AA508508-D99B-4B0F-970D-F864487ED991}"/>
    <dgm:cxn modelId="{4D8D0F04-C84D-4B8B-9AB0-EF6C9E1BA691}" type="presOf" srcId="{6C46688D-67CC-4BAA-AFB0-7F463E269357}" destId="{B280DDD9-A8AD-4304-8831-FA322C407AAC}" srcOrd="0" destOrd="0" presId="urn:microsoft.com/office/officeart/2005/8/layout/hierarchy3"/>
    <dgm:cxn modelId="{11C3950B-5158-4385-A738-3389E4484863}" type="presOf" srcId="{6F46CEA9-B981-4934-8C05-FFDB4B0D37FF}" destId="{4C246276-9DE2-4271-8F13-1A8A52D301B6}" srcOrd="0" destOrd="0" presId="urn:microsoft.com/office/officeart/2005/8/layout/hierarchy3"/>
    <dgm:cxn modelId="{3432571F-0D26-4E5E-96B4-D477BDA7288A}" srcId="{1C8ED3C0-6D2F-4DB8-ABF5-5BAAB78ACE3A}" destId="{6F46CEA9-B981-4934-8C05-FFDB4B0D37FF}" srcOrd="3" destOrd="0" parTransId="{F522E6A7-A991-48A5-AE1B-9920490B9EF5}" sibTransId="{73C21728-1E5F-43D4-9900-A5002F1050CF}"/>
    <dgm:cxn modelId="{75E7E02E-FB54-4F92-A23C-AE4CF7BDD729}" srcId="{1C8ED3C0-6D2F-4DB8-ABF5-5BAAB78ACE3A}" destId="{6C46688D-67CC-4BAA-AFB0-7F463E269357}" srcOrd="1" destOrd="0" parTransId="{FA49BBE3-CCB3-46DA-8753-AAC2E62B4F3A}" sibTransId="{AE1C747C-D564-4B90-95C5-F03F8CE33374}"/>
    <dgm:cxn modelId="{7AEE9E6D-51D6-4B28-9DB6-3244DE61F179}" type="presOf" srcId="{32166A1F-71E7-4C0E-ABB9-37AF6DBDA878}" destId="{F1BCF896-805A-422E-8AF5-913D84FEAC71}" srcOrd="0" destOrd="0" presId="urn:microsoft.com/office/officeart/2005/8/layout/hierarchy3"/>
    <dgm:cxn modelId="{4ED4447E-2DCB-4FAA-BD8C-9E8F4B3598B8}" type="presOf" srcId="{1C8ED3C0-6D2F-4DB8-ABF5-5BAAB78ACE3A}" destId="{5B802CC1-F039-4CA7-BE77-8AEC44073D03}" srcOrd="0" destOrd="0" presId="urn:microsoft.com/office/officeart/2005/8/layout/hierarchy3"/>
    <dgm:cxn modelId="{69377D8D-2EAC-463A-96F8-FFBDF320D946}" type="presOf" srcId="{6F46CEA9-B981-4934-8C05-FFDB4B0D37FF}" destId="{1457AA7D-89E0-45DD-8887-42A0850A1DEB}" srcOrd="1" destOrd="0" presId="urn:microsoft.com/office/officeart/2005/8/layout/hierarchy3"/>
    <dgm:cxn modelId="{AF58AA98-6CC8-49BB-A5E9-314AEADDB061}" type="presOf" srcId="{8E560AAC-238C-4CA9-A141-D57F4F2972D6}" destId="{8ABBF822-5978-4A31-8A50-3F90E6CDD652}" srcOrd="1" destOrd="0" presId="urn:microsoft.com/office/officeart/2005/8/layout/hierarchy3"/>
    <dgm:cxn modelId="{95C8CBB1-247C-45DB-90A0-A14ACE762C81}" type="presOf" srcId="{32166A1F-71E7-4C0E-ABB9-37AF6DBDA878}" destId="{24E6B3C3-AE73-4C89-9538-AE8190F6F4A3}" srcOrd="1" destOrd="0" presId="urn:microsoft.com/office/officeart/2005/8/layout/hierarchy3"/>
    <dgm:cxn modelId="{19E5EAB4-2FD3-4167-85BC-0501BA3731A2}" type="presOf" srcId="{8E560AAC-238C-4CA9-A141-D57F4F2972D6}" destId="{37A0B07E-8ED4-4AB8-BE57-24DD7AA25129}" srcOrd="0" destOrd="0" presId="urn:microsoft.com/office/officeart/2005/8/layout/hierarchy3"/>
    <dgm:cxn modelId="{DB8185DE-CD19-4974-AF4B-16FA1F9003C7}" srcId="{1C8ED3C0-6D2F-4DB8-ABF5-5BAAB78ACE3A}" destId="{8E560AAC-238C-4CA9-A141-D57F4F2972D6}" srcOrd="2" destOrd="0" parTransId="{D0D57CE8-45AF-4DA5-B6F8-015F0CCA4EAF}" sibTransId="{C72BB730-B1E9-46C3-A0A8-78B01E2F9145}"/>
    <dgm:cxn modelId="{D9CA01F9-509E-4E25-9B0D-B0C321B9AC8E}" type="presOf" srcId="{6C46688D-67CC-4BAA-AFB0-7F463E269357}" destId="{C5D5CFA4-D52B-4DA0-BACF-3C47A716D4A3}" srcOrd="1" destOrd="0" presId="urn:microsoft.com/office/officeart/2005/8/layout/hierarchy3"/>
    <dgm:cxn modelId="{FF12092E-0ABC-47C4-83DB-C728ABB14706}" type="presParOf" srcId="{5B802CC1-F039-4CA7-BE77-8AEC44073D03}" destId="{52A769DC-A7B4-4819-9BB8-171C705D10CC}" srcOrd="0" destOrd="0" presId="urn:microsoft.com/office/officeart/2005/8/layout/hierarchy3"/>
    <dgm:cxn modelId="{0D44E6B6-DA22-4EF8-8C0C-5B5B46C90D72}" type="presParOf" srcId="{52A769DC-A7B4-4819-9BB8-171C705D10CC}" destId="{2E089C0C-0626-4FD2-BBBC-37B814100D5A}" srcOrd="0" destOrd="0" presId="urn:microsoft.com/office/officeart/2005/8/layout/hierarchy3"/>
    <dgm:cxn modelId="{BB259FF7-9B9B-469C-913B-A4A318286CFC}" type="presParOf" srcId="{2E089C0C-0626-4FD2-BBBC-37B814100D5A}" destId="{F1BCF896-805A-422E-8AF5-913D84FEAC71}" srcOrd="0" destOrd="0" presId="urn:microsoft.com/office/officeart/2005/8/layout/hierarchy3"/>
    <dgm:cxn modelId="{B6657693-73E7-4380-A3AE-B2EDEF007B02}" type="presParOf" srcId="{2E089C0C-0626-4FD2-BBBC-37B814100D5A}" destId="{24E6B3C3-AE73-4C89-9538-AE8190F6F4A3}" srcOrd="1" destOrd="0" presId="urn:microsoft.com/office/officeart/2005/8/layout/hierarchy3"/>
    <dgm:cxn modelId="{BEC0C1C8-1F98-4022-9966-A44CCF11A86A}" type="presParOf" srcId="{52A769DC-A7B4-4819-9BB8-171C705D10CC}" destId="{D8EA9635-6BDC-42D6-B4E7-7879D8B3562C}" srcOrd="1" destOrd="0" presId="urn:microsoft.com/office/officeart/2005/8/layout/hierarchy3"/>
    <dgm:cxn modelId="{756A6969-BD4F-4C50-82CC-E5A9AA117982}" type="presParOf" srcId="{5B802CC1-F039-4CA7-BE77-8AEC44073D03}" destId="{0C854F3A-241B-4A5D-B63C-0053DC36BBD6}" srcOrd="1" destOrd="0" presId="urn:microsoft.com/office/officeart/2005/8/layout/hierarchy3"/>
    <dgm:cxn modelId="{1C402FDD-1836-4BA8-B29E-3E3A80362C49}" type="presParOf" srcId="{0C854F3A-241B-4A5D-B63C-0053DC36BBD6}" destId="{75988FE5-9A75-4329-B30A-4F82D38EBF9F}" srcOrd="0" destOrd="0" presId="urn:microsoft.com/office/officeart/2005/8/layout/hierarchy3"/>
    <dgm:cxn modelId="{9F027354-2B21-4088-B17F-ADFEC95A9BC8}" type="presParOf" srcId="{75988FE5-9A75-4329-B30A-4F82D38EBF9F}" destId="{B280DDD9-A8AD-4304-8831-FA322C407AAC}" srcOrd="0" destOrd="0" presId="urn:microsoft.com/office/officeart/2005/8/layout/hierarchy3"/>
    <dgm:cxn modelId="{9038F170-0157-43E2-98F7-F06080CB94EE}" type="presParOf" srcId="{75988FE5-9A75-4329-B30A-4F82D38EBF9F}" destId="{C5D5CFA4-D52B-4DA0-BACF-3C47A716D4A3}" srcOrd="1" destOrd="0" presId="urn:microsoft.com/office/officeart/2005/8/layout/hierarchy3"/>
    <dgm:cxn modelId="{025605B5-5048-4B33-8E35-D69E7339F437}" type="presParOf" srcId="{0C854F3A-241B-4A5D-B63C-0053DC36BBD6}" destId="{6AFC5CCE-746C-4A55-859D-61F35CDBC096}" srcOrd="1" destOrd="0" presId="urn:microsoft.com/office/officeart/2005/8/layout/hierarchy3"/>
    <dgm:cxn modelId="{80323847-843E-4F56-90D2-CC379912BF3A}" type="presParOf" srcId="{5B802CC1-F039-4CA7-BE77-8AEC44073D03}" destId="{A6C06995-E38B-488D-BBE6-F36C7F734B5E}" srcOrd="2" destOrd="0" presId="urn:microsoft.com/office/officeart/2005/8/layout/hierarchy3"/>
    <dgm:cxn modelId="{C9A88760-6532-4212-97F7-C16BD8368476}" type="presParOf" srcId="{A6C06995-E38B-488D-BBE6-F36C7F734B5E}" destId="{230C547D-951F-4F5E-9A60-993F658D2867}" srcOrd="0" destOrd="0" presId="urn:microsoft.com/office/officeart/2005/8/layout/hierarchy3"/>
    <dgm:cxn modelId="{36D6896F-9F9A-4675-8581-BBFC3AB4FC42}" type="presParOf" srcId="{230C547D-951F-4F5E-9A60-993F658D2867}" destId="{37A0B07E-8ED4-4AB8-BE57-24DD7AA25129}" srcOrd="0" destOrd="0" presId="urn:microsoft.com/office/officeart/2005/8/layout/hierarchy3"/>
    <dgm:cxn modelId="{35AF06FC-FFD8-4010-9089-3039B6337399}" type="presParOf" srcId="{230C547D-951F-4F5E-9A60-993F658D2867}" destId="{8ABBF822-5978-4A31-8A50-3F90E6CDD652}" srcOrd="1" destOrd="0" presId="urn:microsoft.com/office/officeart/2005/8/layout/hierarchy3"/>
    <dgm:cxn modelId="{284DF02D-64FD-4019-B32C-0F6B3B05D2D6}" type="presParOf" srcId="{A6C06995-E38B-488D-BBE6-F36C7F734B5E}" destId="{3E7A3384-081A-40FB-8916-409218D277EC}" srcOrd="1" destOrd="0" presId="urn:microsoft.com/office/officeart/2005/8/layout/hierarchy3"/>
    <dgm:cxn modelId="{92F7D1D3-A4B0-4906-833C-B895C99397D2}" type="presParOf" srcId="{5B802CC1-F039-4CA7-BE77-8AEC44073D03}" destId="{C80C927D-17C7-44BE-BDF9-36D2F2E99DA1}" srcOrd="3" destOrd="0" presId="urn:microsoft.com/office/officeart/2005/8/layout/hierarchy3"/>
    <dgm:cxn modelId="{656709E0-5943-4807-916A-D3B933F8CFC0}" type="presParOf" srcId="{C80C927D-17C7-44BE-BDF9-36D2F2E99DA1}" destId="{08C8EADF-181D-4BE9-B03A-BC0B7C0E328F}" srcOrd="0" destOrd="0" presId="urn:microsoft.com/office/officeart/2005/8/layout/hierarchy3"/>
    <dgm:cxn modelId="{01C49307-4C7E-419F-BB30-8A5128068FD5}" type="presParOf" srcId="{08C8EADF-181D-4BE9-B03A-BC0B7C0E328F}" destId="{4C246276-9DE2-4271-8F13-1A8A52D301B6}" srcOrd="0" destOrd="0" presId="urn:microsoft.com/office/officeart/2005/8/layout/hierarchy3"/>
    <dgm:cxn modelId="{3ACD6378-D0FC-45AF-84BD-703F89814F44}" type="presParOf" srcId="{08C8EADF-181D-4BE9-B03A-BC0B7C0E328F}" destId="{1457AA7D-89E0-45DD-8887-42A0850A1DEB}" srcOrd="1" destOrd="0" presId="urn:microsoft.com/office/officeart/2005/8/layout/hierarchy3"/>
    <dgm:cxn modelId="{99B77DC5-F9EC-4DE1-8A29-47D8B14128EE}" type="presParOf" srcId="{C80C927D-17C7-44BE-BDF9-36D2F2E99DA1}" destId="{CBA420D3-9F75-4D61-9F8C-D125DA21A21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F896-805A-422E-8AF5-913D84FEAC71}">
      <dsp:nvSpPr>
        <dsp:cNvPr id="0" name=""/>
        <dsp:cNvSpPr/>
      </dsp:nvSpPr>
      <dsp:spPr>
        <a:xfrm>
          <a:off x="1047" y="1874648"/>
          <a:ext cx="1204081" cy="602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 en </a:t>
          </a:r>
          <a:r>
            <a:rPr lang="tr-TR" sz="1500" kern="1200"/>
            <a:t>yakın komşuları</a:t>
          </a:r>
          <a:endParaRPr lang="en-US" sz="1500" kern="1200"/>
        </a:p>
      </dsp:txBody>
      <dsp:txXfrm>
        <a:off x="18680" y="1892281"/>
        <a:ext cx="1168815" cy="566774"/>
      </dsp:txXfrm>
    </dsp:sp>
    <dsp:sp modelId="{B280DDD9-A8AD-4304-8831-FA322C407AAC}">
      <dsp:nvSpPr>
        <dsp:cNvPr id="0" name=""/>
        <dsp:cNvSpPr/>
      </dsp:nvSpPr>
      <dsp:spPr>
        <a:xfrm>
          <a:off x="1506149" y="1874648"/>
          <a:ext cx="1204081" cy="6020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Destek Vektör Makineleri</a:t>
          </a:r>
          <a:endParaRPr lang="en-US" sz="1500" kern="1200"/>
        </a:p>
      </dsp:txBody>
      <dsp:txXfrm>
        <a:off x="1523782" y="1892281"/>
        <a:ext cx="1168815" cy="566774"/>
      </dsp:txXfrm>
    </dsp:sp>
    <dsp:sp modelId="{37A0B07E-8ED4-4AB8-BE57-24DD7AA25129}">
      <dsp:nvSpPr>
        <dsp:cNvPr id="0" name=""/>
        <dsp:cNvSpPr/>
      </dsp:nvSpPr>
      <dsp:spPr>
        <a:xfrm>
          <a:off x="3011252" y="1874648"/>
          <a:ext cx="1204081" cy="6020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Yapay sinir ağları</a:t>
          </a:r>
          <a:endParaRPr lang="en-US" sz="1500" kern="1200"/>
        </a:p>
      </dsp:txBody>
      <dsp:txXfrm>
        <a:off x="3028885" y="1892281"/>
        <a:ext cx="1168815" cy="566774"/>
      </dsp:txXfrm>
    </dsp:sp>
    <dsp:sp modelId="{4C246276-9DE2-4271-8F13-1A8A52D301B6}">
      <dsp:nvSpPr>
        <dsp:cNvPr id="0" name=""/>
        <dsp:cNvSpPr/>
      </dsp:nvSpPr>
      <dsp:spPr>
        <a:xfrm>
          <a:off x="4516354" y="1874648"/>
          <a:ext cx="1204081" cy="6020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Lojistik regresyon</a:t>
          </a:r>
          <a:endParaRPr lang="en-US" sz="1500" kern="1200"/>
        </a:p>
      </dsp:txBody>
      <dsp:txXfrm>
        <a:off x="4533987" y="1892281"/>
        <a:ext cx="1168815" cy="566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37F26C-43ED-487B-A11D-84DD4E875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B1F2FF4-377D-4A35-A38D-D56FA0AD2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17DF4C-5A5C-40FF-8111-FE609912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BEA5A7-44C0-4F70-9527-8E5BA1D9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874784-60D3-406F-8C30-84D722E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0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2D9E6E-4AF7-4ADC-AB55-3CED3FAD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D55D89E-94FE-42E2-AC2A-1ED4B0B2F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ADE176-A926-4419-BFC8-2611474B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B32E24-4B74-415B-8F2D-2076C1EC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263AE2-C44D-458B-9996-F6C7686A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27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CEE628C-3E04-4A61-AF31-B2ABFA0C7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5286B72-3AB9-491F-8B9C-30F969D09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F4D53F-9A73-4BE2-9DB9-0F283EF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2124C8-687C-4BC0-AF37-8CFE78FE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B854D-FB11-45F1-84D3-44A5DAF5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82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C1ACDB-F40B-4980-9930-C125EAC8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BB9990-7000-4EBE-9F19-2BDDF3AC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FCE994-71B0-4468-9A69-71AF6E31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B69304-3E21-4975-BD81-B3F0702B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53E7D4-37F7-4901-88E4-7E3D910B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960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B3BBA6-43A3-4947-82B4-F9628A62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08D5C7E-3FE2-4530-91B7-8165871C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C27B4F-2338-4FD1-BAC4-C47BFE94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A7E634-F1DA-42E8-B40C-1BDB7541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B51962-25F5-42E8-9EB5-3395F79F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417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DB6046-0F25-427F-9765-7DF2EFA6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E44387-CC41-4B50-B718-1EFD9649A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E2384B-C657-4DF9-BE44-1BB19EA5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9349229-1C14-428E-AC38-84A3AD88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2CCCA58-9050-4C9B-BFED-F052D27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95E33F-834D-4D1F-B939-1C502A58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67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E03571-0DE7-4D57-B810-D1A787C7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1C5646-9DD1-4F5C-B008-1C7047BC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510546F-2BE1-4A1C-932E-87BF0DB74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2509BD4-8322-4C29-805D-EABBBEF59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712CA91-9751-415A-8B0B-1C7E3D696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1602425-F825-437F-B605-2E6F06E6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DAF7229-DD57-47F9-BC71-5F6E8298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0B92158-8CA0-4572-948B-E2C93BC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7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9C4716-6A43-465A-8220-FCEE847B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98B8197-47A5-451B-9CED-02A49CFB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AC81F08-706C-4B61-928A-BC58F17E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1A56EF8-FEC0-4674-8A07-C2EB2142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80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2B01349-BDCB-499B-AFAB-FF2D5C9A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538C1F9-C23A-44B9-9D92-F7CFA6F3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C14BAD-1168-4027-937A-4161CB07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28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7EE633-BA14-42A2-9F4C-3438E1C8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4F004E-8760-4FCA-9334-B20B3155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C4BF43D-03CF-4225-A925-20D4BB9C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44A21D4-39C4-467E-9F62-5C1AF33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8634C68-FA26-4E02-B205-9AB3604B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6909E5C-DB75-40B8-B780-5B242B32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73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03A427-6BA5-402A-9255-BD0BAC70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1C1FD7A-6FEA-405E-A51A-CF57538A7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19F11D8-FFEC-4B6F-BD9E-DFBB71E8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5461A3-D155-49A1-9025-FD1FE7A7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C37DEBA-EE1E-45B9-9FFC-67BBC73B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DBFC4A-5BD9-4BD5-BA65-EA392027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64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747ED66-D935-43EB-9F9B-D46EBF87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A44ED5-1929-4DCC-A3B2-6EFB2F68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4B5A2B-682B-466D-B4C4-4B022D9B0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EA1AC-6C01-4C14-88D2-A26DEA3660F3}" type="datetimeFigureOut">
              <a:rPr lang="tr-TR" smtClean="0"/>
              <a:t>22.07.2020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369F30-BEE0-4F07-9AF2-A5887A92B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8AD1D2-DF27-4B21-8B48-61DEA10A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EEE12-EFF1-43EF-B341-8798F6E995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222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C4BC33-2FFC-48B3-894B-D62B4B1D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318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0EFE191-73E7-44D7-B0E0-E7957670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tr-TR" sz="6100"/>
              <a:t>Yapay Öğrenme Modelleri Yardımıyla </a:t>
            </a:r>
            <a:r>
              <a:rPr lang="en-US" sz="6100"/>
              <a:t>Parkinson </a:t>
            </a:r>
            <a:r>
              <a:rPr lang="tr-TR" sz="6100"/>
              <a:t>Teşhisi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5FE715-5D67-4991-83AF-2613658EE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tr-TR"/>
              <a:t>Abdulkadir Özpolat</a:t>
            </a:r>
          </a:p>
        </p:txBody>
      </p:sp>
    </p:spTree>
    <p:extLst>
      <p:ext uri="{BB962C8B-B14F-4D97-AF65-F5344CB8AC3E}">
        <p14:creationId xmlns:p14="http://schemas.microsoft.com/office/powerpoint/2010/main" val="3060942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Başlık 11">
            <a:extLst>
              <a:ext uri="{FF2B5EF4-FFF2-40B4-BE49-F238E27FC236}">
                <a16:creationId xmlns:a16="http://schemas.microsoft.com/office/drawing/2014/main" id="{3B8E72A7-EB50-4EB8-A0FE-69FFC5A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E4B05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76FF2FD-5A11-452B-A33B-43CA9C85E3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15" y="1304257"/>
            <a:ext cx="5641848" cy="4231386"/>
          </a:xfrm>
          <a:prstGeom prst="rect">
            <a:avLst/>
          </a:prstGeom>
          <a:ln w="12700">
            <a:noFill/>
          </a:ln>
        </p:spPr>
      </p:pic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B43C318D-11E9-41C8-A4ED-F623A6A44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E4B05D"/>
              </a:buClr>
            </a:pPr>
            <a:r>
              <a:rPr lang="en-US" sz="1800" dirty="0"/>
              <a:t>Lambda = 0.25</a:t>
            </a:r>
          </a:p>
          <a:p>
            <a:pPr>
              <a:buClr>
                <a:srgbClr val="E4B05D"/>
              </a:buClr>
            </a:pPr>
            <a:endParaRPr lang="en-US" sz="1800" dirty="0"/>
          </a:p>
          <a:p>
            <a:pPr>
              <a:buClr>
                <a:srgbClr val="E4B05D"/>
              </a:buClr>
            </a:pPr>
            <a:r>
              <a:rPr lang="en-US" sz="1800"/>
              <a:t>40 ünite gizli katman</a:t>
            </a:r>
            <a:endParaRPr lang="en-US" sz="1800" dirty="0"/>
          </a:p>
          <a:p>
            <a:pPr>
              <a:buClr>
                <a:srgbClr val="E4B05D"/>
              </a:buClr>
            </a:pPr>
            <a:endParaRPr lang="en-US" sz="1800" dirty="0"/>
          </a:p>
          <a:p>
            <a:pPr>
              <a:buClr>
                <a:srgbClr val="E4B05D"/>
              </a:buClr>
            </a:pPr>
            <a:r>
              <a:rPr lang="en-US" sz="1800"/>
              <a:t>50 iterasyon</a:t>
            </a:r>
            <a:endParaRPr lang="en-US" sz="1800" dirty="0"/>
          </a:p>
          <a:p>
            <a:pPr>
              <a:buClr>
                <a:srgbClr val="E4B05D"/>
              </a:buClr>
            </a:pPr>
            <a:endParaRPr lang="en-US" sz="1800" dirty="0"/>
          </a:p>
          <a:p>
            <a:pPr>
              <a:buClr>
                <a:srgbClr val="E4B05D"/>
              </a:buClr>
            </a:pPr>
            <a:r>
              <a:rPr lang="en-US" sz="1800" dirty="0"/>
              <a:t>%20-%35 </a:t>
            </a:r>
            <a:r>
              <a:rPr lang="en-US" sz="1800"/>
              <a:t>test verisi</a:t>
            </a:r>
            <a:endParaRPr lang="en-US" sz="1800" dirty="0"/>
          </a:p>
          <a:p>
            <a:pPr>
              <a:buClr>
                <a:srgbClr val="E4B05D"/>
              </a:buClr>
            </a:pPr>
            <a:endParaRPr lang="en-US" sz="1800" dirty="0"/>
          </a:p>
          <a:p>
            <a:pPr>
              <a:buClr>
                <a:srgbClr val="E4B05D"/>
              </a:buClr>
            </a:pPr>
            <a:r>
              <a:rPr lang="en-US" sz="1800"/>
              <a:t>10 ölçümün ortalaması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72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Başlık 15">
            <a:extLst>
              <a:ext uri="{FF2B5EF4-FFF2-40B4-BE49-F238E27FC236}">
                <a16:creationId xmlns:a16="http://schemas.microsoft.com/office/drawing/2014/main" id="{027FFBFE-F9E5-4321-8A07-73D26B5E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endParaRPr lang="tr-TR" sz="32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7E587958-EFFF-4D7A-B39B-0D15F035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r>
              <a:rPr lang="tr-TR" sz="1800"/>
              <a:t>%20 Test,  %80 Training</a:t>
            </a:r>
          </a:p>
          <a:p>
            <a:endParaRPr lang="tr-TR" sz="1800"/>
          </a:p>
          <a:p>
            <a:r>
              <a:rPr lang="en-US" sz="1800"/>
              <a:t>Lambda = 0.25</a:t>
            </a:r>
            <a:endParaRPr lang="tr-TR" sz="1800"/>
          </a:p>
          <a:p>
            <a:endParaRPr lang="tr-TR" sz="1800"/>
          </a:p>
          <a:p>
            <a:r>
              <a:rPr lang="tr-TR" sz="1800"/>
              <a:t>100 ölçüm</a:t>
            </a:r>
          </a:p>
          <a:p>
            <a:endParaRPr lang="tr-TR" sz="180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DE2817DC-7A93-411D-B98C-454C39EA0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69135"/>
              </p:ext>
            </p:extLst>
          </p:nvPr>
        </p:nvGraphicFramePr>
        <p:xfrm>
          <a:off x="972115" y="1430261"/>
          <a:ext cx="5641849" cy="3979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251">
                  <a:extLst>
                    <a:ext uri="{9D8B030D-6E8A-4147-A177-3AD203B41FA5}">
                      <a16:colId xmlns:a16="http://schemas.microsoft.com/office/drawing/2014/main" val="1438111372"/>
                    </a:ext>
                  </a:extLst>
                </a:gridCol>
                <a:gridCol w="2693598">
                  <a:extLst>
                    <a:ext uri="{9D8B030D-6E8A-4147-A177-3AD203B41FA5}">
                      <a16:colId xmlns:a16="http://schemas.microsoft.com/office/drawing/2014/main" val="2107022867"/>
                    </a:ext>
                  </a:extLst>
                </a:gridCol>
              </a:tblGrid>
              <a:tr h="825365">
                <a:tc>
                  <a:txBody>
                    <a:bodyPr/>
                    <a:lstStyle/>
                    <a:p>
                      <a:r>
                        <a:rPr lang="tr-TR" sz="2200"/>
                        <a:t>Yapı</a:t>
                      </a:r>
                    </a:p>
                  </a:txBody>
                  <a:tcPr marL="113547" marR="113547" marT="56774" marB="56774"/>
                </a:tc>
                <a:tc>
                  <a:txBody>
                    <a:bodyPr/>
                    <a:lstStyle/>
                    <a:p>
                      <a:r>
                        <a:rPr lang="tr-TR" sz="2200"/>
                        <a:t>Doğruluk/Tutarlılık Oranı</a:t>
                      </a:r>
                    </a:p>
                  </a:txBody>
                  <a:tcPr marL="113547" marR="113547" marT="56774" marB="56774"/>
                </a:tc>
                <a:extLst>
                  <a:ext uri="{0D108BD9-81ED-4DB2-BD59-A6C34878D82A}">
                    <a16:rowId xmlns:a16="http://schemas.microsoft.com/office/drawing/2014/main" val="3937025663"/>
                  </a:ext>
                </a:extLst>
              </a:tr>
              <a:tr h="1164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/>
                        <a:t>İki katmanlı yapay sinir ağı</a:t>
                      </a:r>
                    </a:p>
                    <a:p>
                      <a:endParaRPr lang="tr-TR" sz="2200"/>
                    </a:p>
                  </a:txBody>
                  <a:tcPr marL="113547" marR="113547" marT="56774" marB="5677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/>
                        <a:t>89.307</a:t>
                      </a:r>
                    </a:p>
                  </a:txBody>
                  <a:tcPr marL="113547" marR="113547" marT="56774" marB="56774"/>
                </a:tc>
                <a:extLst>
                  <a:ext uri="{0D108BD9-81ED-4DB2-BD59-A6C34878D82A}">
                    <a16:rowId xmlns:a16="http://schemas.microsoft.com/office/drawing/2014/main" val="2815733452"/>
                  </a:ext>
                </a:extLst>
              </a:tr>
              <a:tr h="1164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/>
                        <a:t>Tek katmanlı yapay sinir ağı</a:t>
                      </a:r>
                    </a:p>
                    <a:p>
                      <a:endParaRPr lang="tr-TR" sz="2200"/>
                    </a:p>
                  </a:txBody>
                  <a:tcPr marL="113547" marR="113547" marT="56774" marB="56774"/>
                </a:tc>
                <a:tc>
                  <a:txBody>
                    <a:bodyPr/>
                    <a:lstStyle/>
                    <a:p>
                      <a:r>
                        <a:rPr lang="tr-TR" sz="2200"/>
                        <a:t>87.743</a:t>
                      </a:r>
                    </a:p>
                  </a:txBody>
                  <a:tcPr marL="113547" marR="113547" marT="56774" marB="56774"/>
                </a:tc>
                <a:extLst>
                  <a:ext uri="{0D108BD9-81ED-4DB2-BD59-A6C34878D82A}">
                    <a16:rowId xmlns:a16="http://schemas.microsoft.com/office/drawing/2014/main" val="3751725204"/>
                  </a:ext>
                </a:extLst>
              </a:tr>
              <a:tr h="8253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/>
                        <a:t>Lojistik Regresyon</a:t>
                      </a:r>
                    </a:p>
                    <a:p>
                      <a:endParaRPr lang="tr-TR" sz="2200"/>
                    </a:p>
                  </a:txBody>
                  <a:tcPr marL="113547" marR="113547" marT="56774" marB="56774"/>
                </a:tc>
                <a:tc>
                  <a:txBody>
                    <a:bodyPr/>
                    <a:lstStyle/>
                    <a:p>
                      <a:r>
                        <a:rPr lang="tr-TR" sz="2200"/>
                        <a:t>85.384</a:t>
                      </a:r>
                    </a:p>
                  </a:txBody>
                  <a:tcPr marL="113547" marR="113547" marT="56774" marB="56774"/>
                </a:tc>
                <a:extLst>
                  <a:ext uri="{0D108BD9-81ED-4DB2-BD59-A6C34878D82A}">
                    <a16:rowId xmlns:a16="http://schemas.microsoft.com/office/drawing/2014/main" val="254868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07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C67BB3-5286-4493-8CF5-042C8D2F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tr-TR" sz="4000" dirty="0"/>
              <a:t>Sonsöz ve kazanımlar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AA6BC5-BB22-47D5-950D-C36CF8CB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 fontScale="92500" lnSpcReduction="20000"/>
          </a:bodyPr>
          <a:lstStyle/>
          <a:p>
            <a:r>
              <a:rPr lang="tr-TR" sz="2000" dirty="0"/>
              <a:t>Yapay sinir ağının ve lojistik regresyonun </a:t>
            </a:r>
            <a:r>
              <a:rPr lang="tr-TR" sz="2000" dirty="0" err="1"/>
              <a:t>implementasyonu</a:t>
            </a:r>
            <a:endParaRPr lang="tr-TR" sz="2000" dirty="0"/>
          </a:p>
          <a:p>
            <a:endParaRPr lang="tr-TR" sz="2000" dirty="0"/>
          </a:p>
          <a:p>
            <a:r>
              <a:rPr lang="en-US" sz="2000" dirty="0"/>
              <a:t>Cost function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tr-TR" sz="2000" dirty="0"/>
              <a:t>farklı </a:t>
            </a:r>
            <a:r>
              <a:rPr lang="en-US" sz="2000" dirty="0"/>
              <a:t> </a:t>
            </a:r>
            <a:r>
              <a:rPr lang="tr-TR" sz="2000" dirty="0"/>
              <a:t>fonksiyonların</a:t>
            </a:r>
            <a:r>
              <a:rPr lang="en-US" sz="2000" dirty="0"/>
              <a:t> </a:t>
            </a:r>
            <a:r>
              <a:rPr lang="tr-TR" sz="2000" dirty="0" err="1"/>
              <a:t>matlab</a:t>
            </a:r>
            <a:r>
              <a:rPr lang="tr-TR" sz="2000" dirty="0"/>
              <a:t> ortamında </a:t>
            </a:r>
            <a:r>
              <a:rPr lang="en-US" sz="2000" dirty="0" err="1"/>
              <a:t>yaz</a:t>
            </a:r>
            <a:r>
              <a:rPr lang="tr-TR" sz="2000" dirty="0" err="1"/>
              <a:t>ımı</a:t>
            </a:r>
            <a:r>
              <a:rPr lang="tr-TR" sz="2000" dirty="0"/>
              <a:t>, algoritmaların arkasındaki matematiksel fonksiyonlar.</a:t>
            </a:r>
          </a:p>
          <a:p>
            <a:endParaRPr lang="tr-TR" sz="2000" dirty="0"/>
          </a:p>
          <a:p>
            <a:r>
              <a:rPr lang="tr-TR" sz="2000" dirty="0"/>
              <a:t>Yapay sinir ağlarında birden fazla gizli katman etkisi</a:t>
            </a:r>
          </a:p>
          <a:p>
            <a:endParaRPr lang="en-US" sz="2000" dirty="0"/>
          </a:p>
          <a:p>
            <a:r>
              <a:rPr lang="en-US" sz="2000" dirty="0"/>
              <a:t>Lambda</a:t>
            </a:r>
            <a:r>
              <a:rPr lang="tr-TR" sz="2000" dirty="0"/>
              <a:t> değerinin </a:t>
            </a:r>
            <a:r>
              <a:rPr lang="tr-TR" sz="2000" dirty="0" err="1"/>
              <a:t>overfitting</a:t>
            </a:r>
            <a:r>
              <a:rPr lang="tr-TR" sz="2000" dirty="0"/>
              <a:t> ve </a:t>
            </a:r>
            <a:r>
              <a:rPr lang="tr-TR" sz="2000" dirty="0" err="1"/>
              <a:t>underfitting</a:t>
            </a:r>
            <a:r>
              <a:rPr lang="tr-TR" sz="2000" dirty="0"/>
              <a:t> üzerinde etkileri</a:t>
            </a:r>
          </a:p>
          <a:p>
            <a:endParaRPr lang="tr-TR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Bu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tr-TR" sz="2000" dirty="0"/>
              <a:t>yöntemlerin daha da </a:t>
            </a:r>
            <a:r>
              <a:rPr lang="en-US" sz="2000" dirty="0"/>
              <a:t> </a:t>
            </a:r>
            <a:r>
              <a:rPr lang="tr-TR" sz="2000" dirty="0"/>
              <a:t>gelişmesi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tr-TR" sz="2000" dirty="0"/>
              <a:t>sağlık alanında</a:t>
            </a:r>
            <a:r>
              <a:rPr lang="en-US" sz="2000" dirty="0"/>
              <a:t> </a:t>
            </a:r>
            <a:r>
              <a:rPr lang="tr-TR" sz="2000" dirty="0"/>
              <a:t>çok</a:t>
            </a:r>
            <a:r>
              <a:rPr lang="en-US" sz="2000" dirty="0"/>
              <a:t> </a:t>
            </a:r>
            <a:r>
              <a:rPr lang="tr-TR" sz="2000" dirty="0"/>
              <a:t>büyük kazanımlar elde edilebilir.</a:t>
            </a:r>
            <a:endParaRPr lang="en-US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90832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28756F-9ABB-41DB-8D7E-C1525A64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tr-TR" sz="4000"/>
              <a:t>Problemin tanımı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A58B3F-75BB-49D9-8617-67D7817D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spcAft>
                <a:spcPts val="0"/>
              </a:spcAft>
            </a:pPr>
            <a:r>
              <a:rPr lang="tr-TR" sz="1700" b="0" dirty="0">
                <a:effectLst/>
                <a:latin typeface="Times New Roman" panose="02020603050405020304" pitchFamily="18" charset="0"/>
              </a:rPr>
              <a:t>Bir çeşit kimyasal madde olan </a:t>
            </a:r>
            <a:r>
              <a:rPr lang="tr-TR" sz="1700" b="0" dirty="0" err="1">
                <a:effectLst/>
                <a:latin typeface="Times New Roman" panose="02020603050405020304" pitchFamily="18" charset="0"/>
              </a:rPr>
              <a:t>dopamin</a:t>
            </a:r>
            <a:r>
              <a:rPr lang="tr-TR" sz="1700" b="0" dirty="0">
                <a:effectLst/>
                <a:latin typeface="Times New Roman" panose="02020603050405020304" pitchFamily="18" charset="0"/>
              </a:rPr>
              <a:t>, kişinin hareketlerini kontrol etmesine olanak tanıyan beyin bölgeleri arasındaki iletişimi  ve ayrıca  hareketlerimizin  akıcı ve ahenkli olmasını sağlar. </a:t>
            </a:r>
            <a:r>
              <a:rPr lang="tr-TR" sz="1700" b="0" dirty="0" err="1">
                <a:effectLst/>
                <a:latin typeface="Times New Roman" panose="02020603050405020304" pitchFamily="18" charset="0"/>
              </a:rPr>
              <a:t>Dopamin</a:t>
            </a:r>
            <a:r>
              <a:rPr lang="tr-TR" sz="1700" b="0" dirty="0">
                <a:effectLst/>
                <a:latin typeface="Times New Roman" panose="02020603050405020304" pitchFamily="18" charset="0"/>
              </a:rPr>
              <a:t> hücreleri ciddi derecede azaldığında kişide Parkinson baş gösterir. Hastalık yıllar içinde çok belirti göstermeden ilerleyebildiği için erken teşhis etmek oldukça zor ve bir o kadar da önemlidir.</a:t>
            </a:r>
            <a:endParaRPr lang="tr-TR" sz="1700" b="1" dirty="0">
              <a:effectLst/>
              <a:latin typeface="Tahoma" panose="020B060403050404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Problemimiz temel anlamda elimizde bulunan veri setini kullanarak  “Acaba yeni bir veri geldiğinde o kişinin Parkinson olup olmadığını tespit edebilir miyiz?” sorusu  üzerine kurulu. Veri setimiz ses ölçümlerinden oluşuyor.</a:t>
            </a:r>
          </a:p>
          <a:p>
            <a:pPr>
              <a:spcAft>
                <a:spcPts val="0"/>
              </a:spcAft>
            </a:pPr>
            <a:endParaRPr lang="tr-TR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Veri seti UCI veri arşivinden alınan veri setine dayanıyor.</a:t>
            </a:r>
            <a:endParaRPr lang="en-US" sz="1700" dirty="0"/>
          </a:p>
          <a:p>
            <a:endParaRPr lang="tr-TR" sz="1700" dirty="0"/>
          </a:p>
          <a:p>
            <a:r>
              <a:rPr lang="tr-TR" sz="1700" dirty="0"/>
              <a:t>195 örnek, 22 öznitelik</a:t>
            </a:r>
          </a:p>
        </p:txBody>
      </p:sp>
    </p:spTree>
    <p:extLst>
      <p:ext uri="{BB962C8B-B14F-4D97-AF65-F5344CB8AC3E}">
        <p14:creationId xmlns:p14="http://schemas.microsoft.com/office/powerpoint/2010/main" val="43873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B15A7C-4EE5-45DE-887E-90906AC8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1" r="3474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Arc 32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8CC25E-0575-4122-9613-A3701E32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 fontScale="90000"/>
          </a:bodyPr>
          <a:lstStyle/>
          <a:p>
            <a:r>
              <a:rPr lang="tr-TR" dirty="0"/>
              <a:t>Kullanılabilecek </a:t>
            </a:r>
            <a:br>
              <a:rPr lang="tr-TR" dirty="0"/>
            </a:br>
            <a:r>
              <a:rPr lang="tr-TR" dirty="0"/>
              <a:t> Yöntemler</a:t>
            </a:r>
            <a:br>
              <a:rPr lang="en-US" dirty="0"/>
            </a:br>
            <a:endParaRPr lang="tr-TR" dirty="0"/>
          </a:p>
        </p:txBody>
      </p:sp>
      <p:graphicFrame>
        <p:nvGraphicFramePr>
          <p:cNvPr id="21" name="İçerik Yer Tutucusu 7">
            <a:extLst>
              <a:ext uri="{FF2B5EF4-FFF2-40B4-BE49-F238E27FC236}">
                <a16:creationId xmlns:a16="http://schemas.microsoft.com/office/drawing/2014/main" id="{1D7D832E-F267-4DFC-8E43-1033AD430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373265"/>
              </p:ext>
            </p:extLst>
          </p:nvPr>
        </p:nvGraphicFramePr>
        <p:xfrm>
          <a:off x="5827048" y="1868487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816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42483-B3EE-422A-B597-20CB9ECB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Bu problem için hangi yöntemler uygundur</a:t>
            </a:r>
          </a:p>
        </p:txBody>
      </p:sp>
      <p:pic>
        <p:nvPicPr>
          <p:cNvPr id="14" name="İçerik Yer Tutucusu 1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62304BA-63FF-453B-880C-F4222F9BB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6" b="6505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F858FFAE-7B1C-46A2-B625-B6045E29F08D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Dhahri</a:t>
            </a:r>
            <a:r>
              <a:rPr lang="en-US" b="0" i="0" dirty="0">
                <a:effectLst/>
              </a:rPr>
              <a:t>, Habib, </a:t>
            </a:r>
            <a:r>
              <a:rPr lang="en-US" b="0" i="0" dirty="0" err="1">
                <a:effectLst/>
              </a:rPr>
              <a:t>vd</a:t>
            </a:r>
            <a:r>
              <a:rPr lang="en-US" b="0" i="0" dirty="0">
                <a:effectLst/>
              </a:rPr>
              <a:t>. “Automated Breast Cancer Diagnosis Based on Machine Learning Algorithms”. </a:t>
            </a:r>
            <a:r>
              <a:rPr lang="en-US" b="0" i="1" dirty="0">
                <a:effectLst/>
              </a:rPr>
              <a:t>Journal of Healthcare Engineering</a:t>
            </a:r>
            <a:r>
              <a:rPr lang="en-US" b="0" i="0" dirty="0">
                <a:effectLst/>
              </a:rPr>
              <a:t>, c. 2019, </a:t>
            </a:r>
            <a:r>
              <a:rPr lang="en-US" b="0" i="0" dirty="0" err="1">
                <a:effectLst/>
              </a:rPr>
              <a:t>Kasım</a:t>
            </a:r>
            <a:r>
              <a:rPr lang="en-US" b="0" i="0" dirty="0">
                <a:effectLst/>
              </a:rPr>
              <a:t> 2019, ss. 1-11. </a:t>
            </a:r>
            <a:r>
              <a:rPr lang="en-US" b="0" i="1" dirty="0">
                <a:effectLst/>
              </a:rPr>
              <a:t>DOI.org (</a:t>
            </a:r>
            <a:r>
              <a:rPr lang="en-US" b="0" i="1" dirty="0" err="1">
                <a:effectLst/>
              </a:rPr>
              <a:t>Crossref</a:t>
            </a:r>
            <a:r>
              <a:rPr lang="en-US" b="0" i="1" dirty="0">
                <a:effectLst/>
              </a:rPr>
              <a:t>)</a:t>
            </a:r>
            <a:r>
              <a:rPr lang="en-US" b="0" i="0" dirty="0">
                <a:effectLst/>
              </a:rPr>
              <a:t>, doi:10.1155/2019/4253641.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5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E075732-E4FA-4BAC-8A3C-0D9552B9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Metodoloji</a:t>
            </a:r>
            <a:endParaRPr lang="tr-TR" sz="4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9816F2-94E2-48CE-9913-6595C5ED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Veri</a:t>
            </a:r>
            <a:r>
              <a:rPr lang="tr-TR" sz="2000"/>
              <a:t>yi işlemler için uygun hale getirme ve ölçeklendirme</a:t>
            </a:r>
          </a:p>
          <a:p>
            <a:endParaRPr lang="tr-TR" sz="2000"/>
          </a:p>
          <a:p>
            <a:r>
              <a:rPr lang="tr-TR" sz="2000"/>
              <a:t>Gizli katman sayısını belirlemek (Yapay Sinir Ağı)</a:t>
            </a:r>
          </a:p>
          <a:p>
            <a:endParaRPr lang="en-US" sz="2000"/>
          </a:p>
          <a:p>
            <a:r>
              <a:rPr lang="en-US" sz="2000"/>
              <a:t>Cost</a:t>
            </a:r>
            <a:r>
              <a:rPr lang="tr-TR" sz="2000"/>
              <a:t> ve parametrelerin gradlarını hesaplayan </a:t>
            </a:r>
            <a:r>
              <a:rPr lang="en-US" sz="2000"/>
              <a:t>fonksiyonlarin </a:t>
            </a:r>
            <a:r>
              <a:rPr lang="tr-TR" sz="2000"/>
              <a:t>implementasyonu</a:t>
            </a:r>
          </a:p>
          <a:p>
            <a:endParaRPr lang="en-US" sz="2000"/>
          </a:p>
          <a:p>
            <a:r>
              <a:rPr lang="tr-TR" sz="2000"/>
              <a:t>Çıktıların elde edilmesi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42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74B557C-8DDA-46C3-91F2-512C0935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2" y="-1376401"/>
            <a:ext cx="4989890" cy="5413248"/>
          </a:xfrm>
        </p:spPr>
        <p:txBody>
          <a:bodyPr>
            <a:normAutofit/>
          </a:bodyPr>
          <a:lstStyle/>
          <a:p>
            <a:r>
              <a:rPr lang="tr-TR" sz="3600"/>
              <a:t>Lojistik Regresyon</a:t>
            </a:r>
            <a:endParaRPr lang="tr-TR" sz="36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7B5F7A7-46B7-4A41-8871-1EEA29F2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sz="2000" dirty="0"/>
              <a:t>Cost function</a:t>
            </a:r>
            <a:r>
              <a:rPr lang="tr-TR" sz="2000"/>
              <a:t> ve </a:t>
            </a:r>
            <a:r>
              <a:rPr lang="tr-TR" sz="2000" dirty="0"/>
              <a:t>k</a:t>
            </a:r>
            <a:r>
              <a:rPr lang="tr-TR" sz="2000"/>
              <a:t>ısmi </a:t>
            </a:r>
            <a:r>
              <a:rPr lang="tr-TR" sz="2000" dirty="0"/>
              <a:t>türevlerin hesabı (</a:t>
            </a:r>
            <a:r>
              <a:rPr lang="tr-TR" sz="2000" dirty="0" err="1"/>
              <a:t>grad</a:t>
            </a:r>
            <a:r>
              <a:rPr lang="tr-TR" sz="2000" dirty="0"/>
              <a:t>)</a:t>
            </a:r>
            <a:endParaRPr lang="en-US" sz="2000" dirty="0"/>
          </a:p>
          <a:p>
            <a:r>
              <a:rPr lang="en-US" sz="2000" dirty="0"/>
              <a:t>Sigmoid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60992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7E18B0-8F43-449B-8F00-D7DF615B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Yapay</a:t>
            </a:r>
            <a:r>
              <a:rPr lang="en-US" sz="3700" dirty="0"/>
              <a:t> </a:t>
            </a:r>
            <a:r>
              <a:rPr lang="en-US" sz="3700"/>
              <a:t>Sinir</a:t>
            </a:r>
            <a:r>
              <a:rPr lang="en-US" sz="3700" dirty="0"/>
              <a:t> </a:t>
            </a:r>
            <a:r>
              <a:rPr lang="en-US" sz="3700"/>
              <a:t>Ağı</a:t>
            </a: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harita, metin, çizim içeren bir resim&#10;&#10;Açıklama otomatik olarak oluşturuldu">
            <a:extLst>
              <a:ext uri="{FF2B5EF4-FFF2-40B4-BE49-F238E27FC236}">
                <a16:creationId xmlns:a16="http://schemas.microsoft.com/office/drawing/2014/main" id="{731B6CAA-7AB5-433B-919A-F72981C8A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1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86D254-91FB-4298-BA76-6DDC61DB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Çıktılar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70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Başlık 8">
            <a:extLst>
              <a:ext uri="{FF2B5EF4-FFF2-40B4-BE49-F238E27FC236}">
                <a16:creationId xmlns:a16="http://schemas.microsoft.com/office/drawing/2014/main" id="{CDA9CEC2-60A6-4DCC-B925-0E0DB6E7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FAB5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 descr="metin içeren bir resim&#10;&#10;Açıklama otomatik olarak oluşturuldu">
            <a:extLst>
              <a:ext uri="{FF2B5EF4-FFF2-40B4-BE49-F238E27FC236}">
                <a16:creationId xmlns:a16="http://schemas.microsoft.com/office/drawing/2014/main" id="{FB1F120B-43FA-4011-AF4D-0C202A34C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15" y="1304257"/>
            <a:ext cx="5641848" cy="4231386"/>
          </a:xfrm>
          <a:prstGeom prst="rect">
            <a:avLst/>
          </a:prstGeom>
          <a:ln w="12700">
            <a:noFill/>
          </a:ln>
        </p:spPr>
      </p:pic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D6A68A6F-635D-49C5-98DA-CC2FB432D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DFAB58"/>
              </a:buClr>
            </a:pPr>
            <a:r>
              <a:rPr lang="en-US" sz="1800"/>
              <a:t>40 ünitelik gizli katman</a:t>
            </a:r>
          </a:p>
          <a:p>
            <a:pPr>
              <a:buClr>
                <a:srgbClr val="DFAB58"/>
              </a:buClr>
            </a:pPr>
            <a:endParaRPr lang="en-US" sz="1800"/>
          </a:p>
          <a:p>
            <a:pPr>
              <a:buClr>
                <a:srgbClr val="DFAB58"/>
              </a:buClr>
            </a:pPr>
            <a:r>
              <a:rPr lang="en-US" sz="1800"/>
              <a:t>%20 Test,  %80 Training</a:t>
            </a:r>
          </a:p>
          <a:p>
            <a:pPr>
              <a:buClr>
                <a:srgbClr val="DFAB58"/>
              </a:buClr>
            </a:pPr>
            <a:endParaRPr lang="en-US" sz="1800"/>
          </a:p>
          <a:p>
            <a:pPr>
              <a:buClr>
                <a:srgbClr val="DFAB58"/>
              </a:buClr>
            </a:pPr>
            <a:r>
              <a:rPr lang="en-US" sz="1800"/>
              <a:t>50 İterasyon</a:t>
            </a:r>
          </a:p>
          <a:p>
            <a:pPr>
              <a:buClr>
                <a:srgbClr val="DFAB58"/>
              </a:buClr>
            </a:pPr>
            <a:endParaRPr lang="en-US" sz="1800"/>
          </a:p>
          <a:p>
            <a:pPr>
              <a:buClr>
                <a:srgbClr val="DFAB58"/>
              </a:buClr>
            </a:pPr>
            <a:r>
              <a:rPr lang="en-US" sz="1800"/>
              <a:t>10 ölçümün ortalaması</a:t>
            </a:r>
          </a:p>
        </p:txBody>
      </p:sp>
    </p:spTree>
    <p:extLst>
      <p:ext uri="{BB962C8B-B14F-4D97-AF65-F5344CB8AC3E}">
        <p14:creationId xmlns:p14="http://schemas.microsoft.com/office/powerpoint/2010/main" val="203673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Mav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348</Words>
  <Application>Microsoft Office PowerPoint</Application>
  <PresentationFormat>Geniş ekran</PresentationFormat>
  <Paragraphs>72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Office Teması</vt:lpstr>
      <vt:lpstr>Yapay Öğrenme Modelleri Yardımıyla Parkinson Teşhisi</vt:lpstr>
      <vt:lpstr>Problemin tanımı</vt:lpstr>
      <vt:lpstr>Kullanılabilecek   Yöntemler </vt:lpstr>
      <vt:lpstr>Bu problem için hangi yöntemler uygundur</vt:lpstr>
      <vt:lpstr>Metodoloji</vt:lpstr>
      <vt:lpstr>Lojistik Regresyon</vt:lpstr>
      <vt:lpstr>Yapay Sinir Ağı</vt:lpstr>
      <vt:lpstr>Çıktılar</vt:lpstr>
      <vt:lpstr>PowerPoint Sunusu</vt:lpstr>
      <vt:lpstr>PowerPoint Sunusu</vt:lpstr>
      <vt:lpstr>PowerPoint Sunusu</vt:lpstr>
      <vt:lpstr>Sonsöz ve kazanımlar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Öğrenme Modelleri Yardımıyla Parkinson Teşhisi</dc:title>
  <dc:creator>Abdulkadir Ozpolat</dc:creator>
  <cp:lastModifiedBy>Abdulkadir Ozpolat</cp:lastModifiedBy>
  <cp:revision>5</cp:revision>
  <dcterms:created xsi:type="dcterms:W3CDTF">2020-07-22T10:29:17Z</dcterms:created>
  <dcterms:modified xsi:type="dcterms:W3CDTF">2020-07-22T13:08:09Z</dcterms:modified>
</cp:coreProperties>
</file>